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6" r:id="rId1"/>
  </p:sldMasterIdLst>
  <p:notesMasterIdLst>
    <p:notesMasterId r:id="rId18"/>
  </p:notesMasterIdLst>
  <p:sldIdLst>
    <p:sldId id="256" r:id="rId2"/>
    <p:sldId id="257" r:id="rId3"/>
    <p:sldId id="267" r:id="rId4"/>
    <p:sldId id="269" r:id="rId5"/>
    <p:sldId id="272" r:id="rId6"/>
    <p:sldId id="273" r:id="rId7"/>
    <p:sldId id="274" r:id="rId8"/>
    <p:sldId id="268" r:id="rId9"/>
    <p:sldId id="270" r:id="rId10"/>
    <p:sldId id="276" r:id="rId11"/>
    <p:sldId id="278" r:id="rId12"/>
    <p:sldId id="279" r:id="rId13"/>
    <p:sldId id="275" r:id="rId14"/>
    <p:sldId id="277" r:id="rId15"/>
    <p:sldId id="271" r:id="rId16"/>
    <p:sldId id="25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2"/>
    <a:srgbClr val="014F8A"/>
    <a:srgbClr val="FFDA00"/>
    <a:srgbClr val="C4C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/>
    <p:restoredTop sz="86465"/>
  </p:normalViewPr>
  <p:slideViewPr>
    <p:cSldViewPr>
      <p:cViewPr varScale="1">
        <p:scale>
          <a:sx n="108" d="100"/>
          <a:sy n="108" d="100"/>
        </p:scale>
        <p:origin x="10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B03E3-6A03-AC49-BD7A-E8219A4512F5}" type="datetimeFigureOut">
              <a:rPr kumimoji="1" lang="zh-CN" altLang="en-US" smtClean="0"/>
              <a:t>2018/9/28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C90-115A-8342-B9B8-8F4904099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34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E2C90-115A-8342-B9B8-8F49040999B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57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E2C90-115A-8342-B9B8-8F49040999B4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46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52175-F66E-2644-BD01-4E19E6DB0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F4964F-9A88-784F-ABFB-BC0837DC1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A21A0-D93B-6946-BAF7-C235B28B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187C-D9E9-460D-9D80-018F03A3A969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D2ACB-1E9B-5C45-B52F-0D918D09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A1C2994-118E-494A-991E-1810D1A8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CAE-6F95-42EB-8F8F-F047F1C8D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01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D48AB-6ADC-E54A-9352-25A7F03C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A88C6E2D-1D37-3448-8A0A-596A42EC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0EE97-68E7-0245-9CCA-127CA021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187C-D9E9-460D-9D80-018F03A3A969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05ECD-0F41-DF42-B213-53AB656C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E1E0FC9-95A1-E445-9BC2-727F87A8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CAE-6F95-42EB-8F8F-F047F1C8D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6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43F5BF-43B5-8C42-A2FD-F253CDDFE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0F514E0F-1661-E447-86E9-28072563F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CCE14-9FD4-494A-8A69-009F9E74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187C-D9E9-460D-9D80-018F03A3A969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F3704-B313-B54E-A5F5-AED8BF6B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A39513D-C3EC-3044-8227-B8FBD6C4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CAE-6F95-42EB-8F8F-F047F1C8D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9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8A792-B892-8A42-98AA-FF233B73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1C0C5-A0AE-BD47-8020-806C557F8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16ACC-7413-6343-A5C5-70FD6130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187C-D9E9-460D-9D80-018F03A3A969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36BA5-DAAE-D94F-B056-211D76BC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FE67CD4-D63B-A542-A198-F7ED5CEB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CAE-6F95-42EB-8F8F-F047F1C8D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8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36636-A6F9-3E45-8680-65EDE290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CC261E-DD7E-F340-9E9A-9E11582DA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B3983-0196-C845-9D2F-2667DC3D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187C-D9E9-460D-9D80-018F03A3A969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21EBA-091D-CF43-A918-9CAFA4F8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FD7DB58-7232-D748-BD5E-F5EEAA75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CAE-6F95-42EB-8F8F-F047F1C8D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08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16385-97E9-8047-ADF7-E8F46E5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A4469-CF90-1344-8254-C0661AA5B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EF3198-80B4-7449-9B2A-21DC59221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900B2-A458-194F-992B-6AD89051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187C-D9E9-460D-9D80-018F03A3A969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3D0660-B034-1844-8C4A-A9A15BE6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2929C406-61DA-8A41-8C8D-8B16E4BF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CAE-6F95-42EB-8F8F-F047F1C8D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2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A166A-033B-4B4E-A07D-1239D9B4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460C2F-DFEF-8D44-BF41-074752FE6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7491D-F810-114D-BD94-AD2261A05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EEC98B-D466-6744-A4D5-D758A6C8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612BE0-DE81-434D-8427-E91C6F086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715C2F-41B6-E44E-B88C-C8312B52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187C-D9E9-460D-9D80-018F03A3A969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80B241-2D6D-CD4E-A1C2-1B235DE9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F3F0C3E-AB06-8044-AFAB-5F96FB9E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CAE-6F95-42EB-8F8F-F047F1C8D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0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6C265-0357-EC49-85A2-7CFD26E1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D9BFCD-6518-ED4B-BB18-D04A824F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187C-D9E9-460D-9D80-018F03A3A969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E48672-B934-AA40-B537-4F1028DE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EF825783-B24B-9C4D-ABC9-B4049754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CAE-6F95-42EB-8F8F-F047F1C8D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4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5816EC-BAC1-9C47-B601-9447A891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187C-D9E9-460D-9D80-018F03A3A969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A7EF55-2D5A-1D47-9AA7-21E354E0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73DC06D4-8BA4-4E47-B2C0-6B33B21A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CAE-6F95-42EB-8F8F-F047F1C8D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79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AA40F-E045-9546-B373-7517DD9C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CF7BD-EA30-9641-82F0-5E4765BE6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F5112-454F-FC41-9DD0-E62CE7072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FCFCB-FC3A-FD4C-8D0A-EED4A6C6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187C-D9E9-460D-9D80-018F03A3A969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4CFDC0-3D72-9A4D-AD04-2EC50D0F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91001FE9-C945-9B4A-A6E9-7885922E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CAE-6F95-42EB-8F8F-F047F1C8D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84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3A28-792C-9345-A160-C5CB6B87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5816F5-02FE-9F42-9FC3-90E1B1C46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63389A-18B5-CC4E-9CCD-4B2B29824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1E9C81-4AF5-3C43-BD41-3D8FB3CE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187C-D9E9-460D-9D80-018F03A3A969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D6FAC-058B-964F-A884-02500DA8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C12F39E7-37D9-3146-AF69-F8DEE956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CAE-6F95-42EB-8F8F-F047F1C8D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9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5B7961-8FDB-B34D-AA98-DAE41E42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D9A41-DC34-8B44-8F35-73CC2608A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48749-0BA3-2D4C-B012-9A42A5AB8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3187C-D9E9-460D-9D80-018F03A3A969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18EB6-2EB8-9749-8D88-4E1EE52AB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D5D3826-B486-A047-A01C-A0F92C2B7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1CAE-6F95-42EB-8F8F-F047F1C8D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4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tags/html_ref_entitie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csses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izongmin/js-xss/blob/master/lib/default.j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uejs/vue/blob/dev/src/compiler/parser/html-parser.j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anyifeng.com/blog/2016/09/csp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zh-CN/docs/Web/HTTP/Headers/X-XSS-Protection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hrome.google.com/webstore/detail/secapps/cimdepkgkehkfalgddeedonnjaciffga?hl=zh-CN" TargetMode="External"/><Relationship Id="rId3" Type="http://schemas.openxmlformats.org/officeDocument/2006/relationships/hyperlink" Target="https://www.owasp.org/index.php/XSS_(Cross_Site_Scripting)_Prevention_Cheat_Sheet" TargetMode="External"/><Relationship Id="rId7" Type="http://schemas.openxmlformats.org/officeDocument/2006/relationships/hyperlink" Target="https://www.owasp.org/index.php/Testing_for_DOM-based_Cross_site_scripting_(OTG-CLIENT-001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wasp.org/index.php/Testing_for_Stored_Cross_site_scripting_(OTG-INPVAL-002)" TargetMode="External"/><Relationship Id="rId5" Type="http://schemas.openxmlformats.org/officeDocument/2006/relationships/hyperlink" Target="https://www.owasp.org/index.php/Testing_for_Reflected_Cross_site_scripting_(OTG-INPVAL-001)" TargetMode="External"/><Relationship Id="rId4" Type="http://schemas.openxmlformats.org/officeDocument/2006/relationships/hyperlink" Target="https://www.owasp.org/index.php/XSS_Filter_Evasion_Cheat_Sheet" TargetMode="External"/><Relationship Id="rId9" Type="http://schemas.openxmlformats.org/officeDocument/2006/relationships/hyperlink" Target="https://chrome.google.com/webstore/detail/xsssniper/pnhekakhikkhloodcedfcmfpjddcagpi?hl=zh-C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mages/5/51/OWASP_Top_10_2013-Chinese-V1.2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wasp.org/images/d/dc/OWASP_Top_10_2017_%E4%B8%AD%E6%96%87%E7%89%88v1.3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XSS_(Cross_Site_Scripting)_Prevention_Cheat_Shee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底图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17" y="179677"/>
            <a:ext cx="9142095" cy="6861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1703566"/>
            <a:ext cx="337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XSS</a:t>
            </a:r>
            <a:r>
              <a:rPr lang="zh-Hans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分析及预防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9167E6-C66F-524E-8524-15C80586B965}"/>
              </a:ext>
            </a:extLst>
          </p:cNvPr>
          <p:cNvSpPr txBox="1"/>
          <p:nvPr/>
        </p:nvSpPr>
        <p:spPr>
          <a:xfrm>
            <a:off x="-1033670" y="-198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5"/>
            <a:ext cx="9144000" cy="588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1E250B-DBFE-8B4D-AD79-E2FAA2EE2D1F}"/>
              </a:ext>
            </a:extLst>
          </p:cNvPr>
          <p:cNvSpPr txBox="1"/>
          <p:nvPr/>
        </p:nvSpPr>
        <p:spPr>
          <a:xfrm>
            <a:off x="3488537" y="737261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b="1" dirty="0"/>
              <a:t>XSS</a:t>
            </a:r>
            <a:r>
              <a:rPr kumimoji="1" lang="zh-Hans" altLang="en-US" sz="2800" b="1" dirty="0"/>
              <a:t>防范措施</a:t>
            </a:r>
            <a:endParaRPr kumimoji="1"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461309-19FF-2644-8D37-F992D4594D48}"/>
              </a:ext>
            </a:extLst>
          </p:cNvPr>
          <p:cNvSpPr txBox="1"/>
          <p:nvPr/>
        </p:nvSpPr>
        <p:spPr>
          <a:xfrm>
            <a:off x="1043189" y="1609859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一、输入过滤</a:t>
            </a:r>
            <a:r>
              <a:rPr kumimoji="1" lang="en-US" altLang="zh-Hans" dirty="0"/>
              <a:t>/</a:t>
            </a:r>
            <a:r>
              <a:rPr kumimoji="1" lang="zh-Hans" altLang="en-US" dirty="0"/>
              <a:t>验证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738B4C-3203-D64C-A368-1C1B75D7B2D7}"/>
              </a:ext>
            </a:extLst>
          </p:cNvPr>
          <p:cNvSpPr txBox="1"/>
          <p:nvPr/>
        </p:nvSpPr>
        <p:spPr>
          <a:xfrm>
            <a:off x="1475656" y="2102109"/>
            <a:ext cx="6462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确定文本类型、</a:t>
            </a:r>
            <a:r>
              <a:rPr kumimoji="1" lang="zh-CN" altLang="en-US" dirty="0"/>
              <a:t>长度、字符、格式、规则</a:t>
            </a:r>
            <a:r>
              <a:rPr kumimoji="1" lang="zh-Hans" altLang="en-US" dirty="0"/>
              <a:t>等。</a:t>
            </a:r>
            <a:endParaRPr kumimoji="1" lang="en-US" altLang="zh-Hans" dirty="0"/>
          </a:p>
          <a:p>
            <a:r>
              <a:rPr kumimoji="1" lang="zh-Hans" altLang="en-US" dirty="0"/>
              <a:t>输入过滤不能仅在客户端，最重要的是服务端一定要进行验证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AAD8D6-CE84-BE42-A1C5-3F513E78067C}"/>
              </a:ext>
            </a:extLst>
          </p:cNvPr>
          <p:cNvSpPr txBox="1"/>
          <p:nvPr/>
        </p:nvSpPr>
        <p:spPr>
          <a:xfrm>
            <a:off x="1043189" y="31269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二、输出编码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A90ADA-618C-F749-AF97-2DE545C88502}"/>
              </a:ext>
            </a:extLst>
          </p:cNvPr>
          <p:cNvSpPr txBox="1"/>
          <p:nvPr/>
        </p:nvSpPr>
        <p:spPr>
          <a:xfrm>
            <a:off x="1475656" y="3590068"/>
            <a:ext cx="7151484" cy="21275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Hans" dirty="0"/>
              <a:t>HTML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Escape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Attribute Escape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JavaScript Escape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CSS Escape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URL Escape</a:t>
            </a:r>
          </a:p>
        </p:txBody>
      </p:sp>
    </p:spTree>
    <p:extLst>
      <p:ext uri="{BB962C8B-B14F-4D97-AF65-F5344CB8AC3E}">
        <p14:creationId xmlns:p14="http://schemas.microsoft.com/office/powerpoint/2010/main" val="208815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5"/>
            <a:ext cx="9144000" cy="588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1E250B-DBFE-8B4D-AD79-E2FAA2EE2D1F}"/>
              </a:ext>
            </a:extLst>
          </p:cNvPr>
          <p:cNvSpPr txBox="1"/>
          <p:nvPr/>
        </p:nvSpPr>
        <p:spPr>
          <a:xfrm>
            <a:off x="3488537" y="737261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b="1" dirty="0"/>
              <a:t>XSS</a:t>
            </a:r>
            <a:r>
              <a:rPr kumimoji="1" lang="zh-Hans" altLang="en-US" sz="2800" b="1" dirty="0"/>
              <a:t>防范措施</a:t>
            </a:r>
            <a:endParaRPr kumimoji="1"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AAD8D6-CE84-BE42-A1C5-3F513E78067C}"/>
              </a:ext>
            </a:extLst>
          </p:cNvPr>
          <p:cNvSpPr txBox="1"/>
          <p:nvPr/>
        </p:nvSpPr>
        <p:spPr>
          <a:xfrm>
            <a:off x="971600" y="1260481"/>
            <a:ext cx="1582484" cy="465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s" b="1" dirty="0">
                <a:hlinkClick r:id="rId3"/>
              </a:rPr>
              <a:t>HTML</a:t>
            </a:r>
            <a:r>
              <a:rPr kumimoji="1" lang="zh-Hans" altLang="en-US" b="1" dirty="0">
                <a:hlinkClick r:id="rId3"/>
              </a:rPr>
              <a:t> </a:t>
            </a:r>
            <a:r>
              <a:rPr kumimoji="1" lang="en-US" altLang="zh-Hans" b="1" dirty="0">
                <a:hlinkClick r:id="rId3"/>
              </a:rPr>
              <a:t>Escape</a:t>
            </a:r>
            <a:endParaRPr kumimoji="1" lang="en-US" altLang="zh-Hans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645103-4839-8346-AC06-25876FF22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405591"/>
              </p:ext>
            </p:extLst>
          </p:nvPr>
        </p:nvGraphicFramePr>
        <p:xfrm>
          <a:off x="971600" y="1844824"/>
          <a:ext cx="7776864" cy="334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52528360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11780384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86593121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894520958"/>
                    </a:ext>
                  </a:extLst>
                </a:gridCol>
                <a:gridCol w="1461106">
                  <a:extLst>
                    <a:ext uri="{9D8B030D-6E8A-4147-A177-3AD203B41FA5}">
                      <a16:colId xmlns:a16="http://schemas.microsoft.com/office/drawing/2014/main" val="800477480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3807533146"/>
                    </a:ext>
                  </a:extLst>
                </a:gridCol>
              </a:tblGrid>
              <a:tr h="338438">
                <a:tc>
                  <a:txBody>
                    <a:bodyPr/>
                    <a:lstStyle/>
                    <a:p>
                      <a:r>
                        <a:rPr lang="zh-Hans" altLang="en-US" dirty="0"/>
                        <a:t>特殊符号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实体名称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实体编号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ASCII</a:t>
                      </a:r>
                      <a:r>
                        <a:rPr lang="zh-Hans" altLang="en-US" dirty="0"/>
                        <a:t> 十进制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ASCII</a:t>
                      </a:r>
                      <a:r>
                        <a:rPr lang="zh-Hans" altLang="en-US" dirty="0"/>
                        <a:t> 十六进制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62326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&amp;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&amp;amp;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&amp;#38;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b="1" dirty="0"/>
                        <a:t>38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b="1" dirty="0"/>
                        <a:t>26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%26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33120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35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&amp;#60;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b="1" dirty="0"/>
                        <a:t>60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b="1" dirty="0"/>
                        <a:t>3C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%3C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2222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35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&amp;#62;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b="1" dirty="0"/>
                        <a:t>62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b="1" dirty="0"/>
                        <a:t>3E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%3E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65913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35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&amp;#34;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b="1" dirty="0"/>
                        <a:t>34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b="1" dirty="0"/>
                        <a:t>22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%22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92165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35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apos</a:t>
                      </a:r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&amp;#39;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b="1" dirty="0"/>
                        <a:t>39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b="1" dirty="0"/>
                        <a:t>27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%27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67230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/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&amp;sol;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&amp;#47;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b="1" dirty="0"/>
                        <a:t>2F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%2F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002190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r>
                        <a:rPr lang="zh-CN" altLang="en-US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空格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35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&amp;#32;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%20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34233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r>
                        <a:rPr lang="en-US" altLang="zh-Hans" b="1" dirty="0"/>
                        <a:t>/t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&amp;Tab;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&amp;#9;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%09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843199"/>
                  </a:ext>
                </a:extLst>
              </a:tr>
              <a:tr h="122410">
                <a:tc>
                  <a:txBody>
                    <a:bodyPr/>
                    <a:lstStyle/>
                    <a:p>
                      <a:r>
                        <a:rPr lang="en-US" altLang="zh-Hans" b="1" dirty="0"/>
                        <a:t>/n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35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NewLine</a:t>
                      </a:r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%0A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39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06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5"/>
            <a:ext cx="9144000" cy="588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1E250B-DBFE-8B4D-AD79-E2FAA2EE2D1F}"/>
              </a:ext>
            </a:extLst>
          </p:cNvPr>
          <p:cNvSpPr txBox="1"/>
          <p:nvPr/>
        </p:nvSpPr>
        <p:spPr>
          <a:xfrm>
            <a:off x="3488537" y="737261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b="1" dirty="0"/>
              <a:t>XSS</a:t>
            </a:r>
            <a:r>
              <a:rPr kumimoji="1" lang="zh-Hans" altLang="en-US" sz="2800" b="1" dirty="0"/>
              <a:t>防范措施</a:t>
            </a:r>
            <a:endParaRPr kumimoji="1"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AAD8D6-CE84-BE42-A1C5-3F513E78067C}"/>
              </a:ext>
            </a:extLst>
          </p:cNvPr>
          <p:cNvSpPr txBox="1"/>
          <p:nvPr/>
        </p:nvSpPr>
        <p:spPr>
          <a:xfrm>
            <a:off x="971600" y="1260481"/>
            <a:ext cx="1909497" cy="465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Attribute Escape</a:t>
            </a:r>
            <a:endParaRPr kumimoji="1" lang="en-US" altLang="zh-CN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7AD674-2F62-3745-A7B6-E528756DC1E5}"/>
              </a:ext>
            </a:extLst>
          </p:cNvPr>
          <p:cNvSpPr txBox="1"/>
          <p:nvPr/>
        </p:nvSpPr>
        <p:spPr>
          <a:xfrm>
            <a:off x="971600" y="1860413"/>
            <a:ext cx="757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除了</a:t>
            </a:r>
            <a:r>
              <a:rPr kumimoji="1" lang="zh-Hans" altLang="en-US" dirty="0">
                <a:solidFill>
                  <a:srgbClr val="C00000"/>
                </a:solidFill>
              </a:rPr>
              <a:t>字母和数字</a:t>
            </a:r>
            <a:r>
              <a:rPr kumimoji="1" lang="zh-Hans" altLang="en-US" dirty="0"/>
              <a:t>外，其它</a:t>
            </a:r>
            <a:r>
              <a:rPr kumimoji="1" lang="en-US" altLang="zh-Hans" dirty="0">
                <a:solidFill>
                  <a:srgbClr val="C00000"/>
                </a:solidFill>
              </a:rPr>
              <a:t>ASCII</a:t>
            </a:r>
            <a:r>
              <a:rPr kumimoji="1" lang="zh-Hans" altLang="en-US" dirty="0">
                <a:solidFill>
                  <a:srgbClr val="C00000"/>
                </a:solidFill>
              </a:rPr>
              <a:t>码</a:t>
            </a:r>
            <a:r>
              <a:rPr kumimoji="1" lang="zh-Hans" altLang="en-US" dirty="0"/>
              <a:t>小于</a:t>
            </a:r>
            <a:r>
              <a:rPr kumimoji="1" lang="en-US" altLang="zh-Hans" dirty="0">
                <a:solidFill>
                  <a:srgbClr val="C00000"/>
                </a:solidFill>
              </a:rPr>
              <a:t>256</a:t>
            </a:r>
            <a:r>
              <a:rPr kumimoji="1" lang="zh-Hans" altLang="en-US" dirty="0"/>
              <a:t>的均以格式</a:t>
            </a:r>
            <a:r>
              <a:rPr kumimoji="1" lang="en-US" altLang="zh-Hans" dirty="0">
                <a:solidFill>
                  <a:srgbClr val="C00000"/>
                </a:solidFill>
              </a:rPr>
              <a:t>&amp;#</a:t>
            </a:r>
            <a:r>
              <a:rPr kumimoji="1" lang="en-US" altLang="zh-Hans" dirty="0" err="1">
                <a:solidFill>
                  <a:srgbClr val="C00000"/>
                </a:solidFill>
              </a:rPr>
              <a:t>xHH</a:t>
            </a:r>
            <a:r>
              <a:rPr kumimoji="1" lang="zh-Hans" altLang="en-US" dirty="0"/>
              <a:t>格式进行编码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F31F4C-D3DB-E746-B7C3-FB08CFFFFAE7}"/>
              </a:ext>
            </a:extLst>
          </p:cNvPr>
          <p:cNvSpPr txBox="1"/>
          <p:nvPr/>
        </p:nvSpPr>
        <p:spPr>
          <a:xfrm>
            <a:off x="971600" y="2438354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JavaScript Escape</a:t>
            </a:r>
          </a:p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FDEAB6-DCCB-5248-B5E2-7F23396EF1E8}"/>
              </a:ext>
            </a:extLst>
          </p:cNvPr>
          <p:cNvSpPr txBox="1"/>
          <p:nvPr/>
        </p:nvSpPr>
        <p:spPr>
          <a:xfrm>
            <a:off x="953995" y="2946717"/>
            <a:ext cx="7577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除了</a:t>
            </a:r>
            <a:r>
              <a:rPr kumimoji="1" lang="zh-Hans" altLang="en-US" dirty="0">
                <a:solidFill>
                  <a:srgbClr val="C00000"/>
                </a:solidFill>
              </a:rPr>
              <a:t>字母和数字</a:t>
            </a:r>
            <a:r>
              <a:rPr kumimoji="1" lang="zh-Hans" altLang="en-US" dirty="0"/>
              <a:t>外，其它</a:t>
            </a:r>
            <a:r>
              <a:rPr kumimoji="1" lang="en-US" altLang="zh-Hans" dirty="0">
                <a:solidFill>
                  <a:srgbClr val="C00000"/>
                </a:solidFill>
              </a:rPr>
              <a:t>ASCII</a:t>
            </a:r>
            <a:r>
              <a:rPr kumimoji="1" lang="zh-Hans" altLang="en-US" dirty="0">
                <a:solidFill>
                  <a:srgbClr val="C00000"/>
                </a:solidFill>
              </a:rPr>
              <a:t>码</a:t>
            </a:r>
            <a:r>
              <a:rPr kumimoji="1" lang="zh-Hans" altLang="en-US" dirty="0"/>
              <a:t>小于</a:t>
            </a:r>
            <a:r>
              <a:rPr kumimoji="1" lang="en-US" altLang="zh-Hans" dirty="0">
                <a:solidFill>
                  <a:srgbClr val="C00000"/>
                </a:solidFill>
              </a:rPr>
              <a:t>256</a:t>
            </a:r>
            <a:r>
              <a:rPr kumimoji="1" lang="zh-Hans" altLang="en-US" dirty="0"/>
              <a:t>的均以格式</a:t>
            </a:r>
            <a:r>
              <a:rPr lang="en-US" altLang="zh-CN" dirty="0">
                <a:solidFill>
                  <a:srgbClr val="C00000"/>
                </a:solidFill>
              </a:rPr>
              <a:t>\</a:t>
            </a:r>
            <a:r>
              <a:rPr lang="en-US" altLang="zh-CN" dirty="0" err="1">
                <a:solidFill>
                  <a:srgbClr val="C00000"/>
                </a:solidFill>
              </a:rPr>
              <a:t>xHH</a:t>
            </a:r>
            <a:r>
              <a:rPr kumimoji="1" lang="zh-Hans" altLang="en-US" dirty="0"/>
              <a:t>格式进行编码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6244C9-CB62-6E48-B2F8-1085EC14D55B}"/>
              </a:ext>
            </a:extLst>
          </p:cNvPr>
          <p:cNvSpPr txBox="1"/>
          <p:nvPr/>
        </p:nvSpPr>
        <p:spPr>
          <a:xfrm>
            <a:off x="953995" y="3429162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hlinkClick r:id="rId3"/>
              </a:rPr>
              <a:t>CSS Escape</a:t>
            </a:r>
            <a:endParaRPr lang="en-US" altLang="zh-CN" b="1" dirty="0"/>
          </a:p>
          <a:p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28E738-B16E-3D40-A7F9-4CD8C55F2A6D}"/>
              </a:ext>
            </a:extLst>
          </p:cNvPr>
          <p:cNvSpPr txBox="1"/>
          <p:nvPr/>
        </p:nvSpPr>
        <p:spPr>
          <a:xfrm>
            <a:off x="971600" y="3937525"/>
            <a:ext cx="7353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除了</a:t>
            </a:r>
            <a:r>
              <a:rPr kumimoji="1" lang="zh-Hans" altLang="en-US" dirty="0">
                <a:solidFill>
                  <a:srgbClr val="C00000"/>
                </a:solidFill>
              </a:rPr>
              <a:t>字母和数字</a:t>
            </a:r>
            <a:r>
              <a:rPr kumimoji="1" lang="zh-Hans" altLang="en-US" dirty="0"/>
              <a:t>外，其它</a:t>
            </a:r>
            <a:r>
              <a:rPr kumimoji="1" lang="en-US" altLang="zh-Hans" dirty="0">
                <a:solidFill>
                  <a:srgbClr val="C00000"/>
                </a:solidFill>
              </a:rPr>
              <a:t>ASCII</a:t>
            </a:r>
            <a:r>
              <a:rPr kumimoji="1" lang="zh-Hans" altLang="en-US" dirty="0">
                <a:solidFill>
                  <a:srgbClr val="C00000"/>
                </a:solidFill>
              </a:rPr>
              <a:t>码</a:t>
            </a:r>
            <a:r>
              <a:rPr kumimoji="1" lang="zh-Hans" altLang="en-US" dirty="0"/>
              <a:t>小于</a:t>
            </a:r>
            <a:r>
              <a:rPr kumimoji="1" lang="en-US" altLang="zh-Hans" dirty="0">
                <a:solidFill>
                  <a:srgbClr val="C00000"/>
                </a:solidFill>
              </a:rPr>
              <a:t>256</a:t>
            </a:r>
            <a:r>
              <a:rPr kumimoji="1" lang="zh-Hans" altLang="en-US" dirty="0"/>
              <a:t>的均以格式</a:t>
            </a:r>
            <a:r>
              <a:rPr lang="en-US" altLang="zh-CN" dirty="0">
                <a:solidFill>
                  <a:srgbClr val="C00000"/>
                </a:solidFill>
              </a:rPr>
              <a:t>\HH</a:t>
            </a:r>
            <a:r>
              <a:rPr kumimoji="1" lang="zh-Hans" altLang="en-US" dirty="0"/>
              <a:t>格式进行编码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2A7F4D-EA6C-654D-881A-E4AF57F89996}"/>
              </a:ext>
            </a:extLst>
          </p:cNvPr>
          <p:cNvSpPr txBox="1"/>
          <p:nvPr/>
        </p:nvSpPr>
        <p:spPr>
          <a:xfrm>
            <a:off x="971600" y="4460245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URL Escape</a:t>
            </a:r>
            <a:endParaRPr kumimoji="1"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B9BBE97-64D9-294C-9E07-113710B7E8E0}"/>
              </a:ext>
            </a:extLst>
          </p:cNvPr>
          <p:cNvSpPr txBox="1"/>
          <p:nvPr/>
        </p:nvSpPr>
        <p:spPr>
          <a:xfrm>
            <a:off x="971600" y="4968608"/>
            <a:ext cx="7252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除了</a:t>
            </a:r>
            <a:r>
              <a:rPr kumimoji="1" lang="zh-Hans" altLang="en-US" dirty="0">
                <a:solidFill>
                  <a:srgbClr val="C00000"/>
                </a:solidFill>
              </a:rPr>
              <a:t>字母和数字</a:t>
            </a:r>
            <a:r>
              <a:rPr kumimoji="1" lang="zh-Hans" altLang="en-US" dirty="0"/>
              <a:t>外，其它</a:t>
            </a:r>
            <a:r>
              <a:rPr kumimoji="1" lang="en-US" altLang="zh-Hans" dirty="0">
                <a:solidFill>
                  <a:srgbClr val="C00000"/>
                </a:solidFill>
              </a:rPr>
              <a:t>ASCII</a:t>
            </a:r>
            <a:r>
              <a:rPr kumimoji="1" lang="zh-Hans" altLang="en-US" dirty="0">
                <a:solidFill>
                  <a:srgbClr val="C00000"/>
                </a:solidFill>
              </a:rPr>
              <a:t>码</a:t>
            </a:r>
            <a:r>
              <a:rPr kumimoji="1" lang="zh-Hans" altLang="en-US" dirty="0"/>
              <a:t>小于</a:t>
            </a:r>
            <a:r>
              <a:rPr kumimoji="1" lang="en-US" altLang="zh-Hans" dirty="0">
                <a:solidFill>
                  <a:srgbClr val="C00000"/>
                </a:solidFill>
              </a:rPr>
              <a:t>256</a:t>
            </a:r>
            <a:r>
              <a:rPr kumimoji="1" lang="zh-Hans" altLang="en-US" dirty="0"/>
              <a:t>的均以格式</a:t>
            </a:r>
            <a:r>
              <a:rPr kumimoji="1" lang="en-US" altLang="zh-Hans" dirty="0">
                <a:solidFill>
                  <a:srgbClr val="C00000"/>
                </a:solidFill>
              </a:rPr>
              <a:t>%</a:t>
            </a:r>
            <a:r>
              <a:rPr lang="en-US" altLang="zh-CN" dirty="0">
                <a:solidFill>
                  <a:srgbClr val="C00000"/>
                </a:solidFill>
              </a:rPr>
              <a:t>HH</a:t>
            </a:r>
            <a:r>
              <a:rPr kumimoji="1" lang="zh-Hans" altLang="en-US" dirty="0"/>
              <a:t>格式进行编码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73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8" grpId="0"/>
      <p:bldP spid="9" grpId="0"/>
      <p:bldP spid="11" grpId="0"/>
      <p:bldP spid="12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5"/>
            <a:ext cx="9144000" cy="588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1E250B-DBFE-8B4D-AD79-E2FAA2EE2D1F}"/>
              </a:ext>
            </a:extLst>
          </p:cNvPr>
          <p:cNvSpPr txBox="1"/>
          <p:nvPr/>
        </p:nvSpPr>
        <p:spPr>
          <a:xfrm>
            <a:off x="3488537" y="737261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b="1" dirty="0"/>
              <a:t>XSS</a:t>
            </a:r>
            <a:r>
              <a:rPr kumimoji="1" lang="zh-Hans" altLang="en-US" sz="2800" b="1" dirty="0"/>
              <a:t>防范措施</a:t>
            </a:r>
            <a:endParaRPr kumimoji="1"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461309-19FF-2644-8D37-F992D4594D48}"/>
              </a:ext>
            </a:extLst>
          </p:cNvPr>
          <p:cNvSpPr txBox="1"/>
          <p:nvPr/>
        </p:nvSpPr>
        <p:spPr>
          <a:xfrm>
            <a:off x="1043189" y="16098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三、</a:t>
            </a:r>
            <a:r>
              <a:rPr kumimoji="1" lang="zh-Hans" altLang="en-US" dirty="0">
                <a:hlinkClick r:id="rId3"/>
              </a:rPr>
              <a:t>黑白名单过滤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738B4C-3203-D64C-A368-1C1B75D7B2D7}"/>
              </a:ext>
            </a:extLst>
          </p:cNvPr>
          <p:cNvSpPr txBox="1"/>
          <p:nvPr/>
        </p:nvSpPr>
        <p:spPr>
          <a:xfrm>
            <a:off x="1475656" y="2101611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dirty="0"/>
              <a:t>在一些情况下，无法避免需要渲染富文本内容，那可设定</a:t>
            </a:r>
            <a:r>
              <a:rPr kumimoji="1" lang="en-US" altLang="zh-Hans" dirty="0"/>
              <a:t>HTML</a:t>
            </a:r>
            <a:r>
              <a:rPr kumimoji="1" lang="zh-Hans" altLang="en-US" dirty="0"/>
              <a:t>标签和属性白名单，可借助</a:t>
            </a:r>
            <a:r>
              <a:rPr kumimoji="1" lang="en-US" altLang="zh-Hans" dirty="0" err="1"/>
              <a:t>js-xss</a:t>
            </a:r>
            <a:r>
              <a:rPr kumimoji="1" lang="zh-Hans" altLang="en-US" dirty="0"/>
              <a:t>工具实现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AAD8D6-CE84-BE42-A1C5-3F513E78067C}"/>
              </a:ext>
            </a:extLst>
          </p:cNvPr>
          <p:cNvSpPr txBox="1"/>
          <p:nvPr/>
        </p:nvSpPr>
        <p:spPr>
          <a:xfrm>
            <a:off x="1043189" y="312692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四、</a:t>
            </a:r>
            <a:r>
              <a:rPr kumimoji="1" lang="zh-Hans" altLang="en-US" dirty="0">
                <a:hlinkClick r:id="rId4"/>
              </a:rPr>
              <a:t>使用自动转义模板</a:t>
            </a:r>
            <a:endParaRPr kumimoji="1" lang="en-US" altLang="zh-Hans" dirty="0"/>
          </a:p>
          <a:p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A90ADA-618C-F749-AF97-2DE545C88502}"/>
              </a:ext>
            </a:extLst>
          </p:cNvPr>
          <p:cNvSpPr txBox="1"/>
          <p:nvPr/>
        </p:nvSpPr>
        <p:spPr>
          <a:xfrm>
            <a:off x="1475656" y="3590068"/>
            <a:ext cx="715148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Hans" altLang="en-US" dirty="0"/>
              <a:t>如</a:t>
            </a:r>
            <a:r>
              <a:rPr lang="en-US" altLang="zh-Hans" dirty="0" err="1"/>
              <a:t>Vuejs</a:t>
            </a:r>
            <a:r>
              <a:rPr lang="zh-Hans" altLang="en-US" dirty="0"/>
              <a:t>、</a:t>
            </a:r>
            <a:r>
              <a:rPr lang="en-US" altLang="zh-Hans" dirty="0" err="1"/>
              <a:t>Reactjs</a:t>
            </a:r>
            <a:r>
              <a:rPr lang="zh-Hans" altLang="en-US" dirty="0"/>
              <a:t>、</a:t>
            </a:r>
            <a:r>
              <a:rPr lang="en-US" altLang="zh-Hans" dirty="0" err="1"/>
              <a:t>Angularjs</a:t>
            </a:r>
            <a:r>
              <a:rPr lang="zh-Hans" altLang="en-US" dirty="0"/>
              <a:t>等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21C2D3-77C2-B245-90B4-F2B475E65431}"/>
              </a:ext>
            </a:extLst>
          </p:cNvPr>
          <p:cNvSpPr txBox="1"/>
          <p:nvPr/>
        </p:nvSpPr>
        <p:spPr>
          <a:xfrm>
            <a:off x="1043189" y="4517089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五、</a:t>
            </a:r>
            <a:r>
              <a:rPr kumimoji="1" lang="en-US" altLang="zh-CN" dirty="0" err="1"/>
              <a:t>HttpOnly</a:t>
            </a:r>
            <a:r>
              <a:rPr kumimoji="1" lang="en-US" altLang="zh-CN" dirty="0"/>
              <a:t> Cookie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9656258-5859-0944-956F-3A78368E00F3}"/>
              </a:ext>
            </a:extLst>
          </p:cNvPr>
          <p:cNvSpPr txBox="1"/>
          <p:nvPr/>
        </p:nvSpPr>
        <p:spPr>
          <a:xfrm>
            <a:off x="1475656" y="5024699"/>
            <a:ext cx="6811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dirty="0"/>
              <a:t>使</a:t>
            </a:r>
            <a:r>
              <a:rPr kumimoji="1" lang="en-US" altLang="zh-Hans" dirty="0"/>
              <a:t>document</a:t>
            </a:r>
            <a:r>
              <a:rPr kumimoji="1" lang="zh-Hans" altLang="en-US" dirty="0"/>
              <a:t>对象中的</a:t>
            </a:r>
            <a:r>
              <a:rPr kumimoji="1" lang="en-US" altLang="zh-Hans" dirty="0"/>
              <a:t>cookie</a:t>
            </a:r>
            <a:r>
              <a:rPr kumimoji="1" lang="zh-Hans" altLang="en-US" dirty="0"/>
              <a:t>失效，该行为只能提高攻击门槛，并不能完全保护</a:t>
            </a:r>
            <a:r>
              <a:rPr kumimoji="1" lang="en-US" altLang="zh-Hans" dirty="0"/>
              <a:t>cookie</a:t>
            </a:r>
            <a:r>
              <a:rPr kumimoji="1" lang="zh-Hans" altLang="en-US" dirty="0"/>
              <a:t>不被抓取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65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5"/>
            <a:ext cx="9144000" cy="588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1E250B-DBFE-8B4D-AD79-E2FAA2EE2D1F}"/>
              </a:ext>
            </a:extLst>
          </p:cNvPr>
          <p:cNvSpPr txBox="1"/>
          <p:nvPr/>
        </p:nvSpPr>
        <p:spPr>
          <a:xfrm>
            <a:off x="3488537" y="737261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b="1" dirty="0"/>
              <a:t>XSS</a:t>
            </a:r>
            <a:r>
              <a:rPr kumimoji="1" lang="zh-Hans" altLang="en-US" sz="2800" b="1" dirty="0"/>
              <a:t>防范措施</a:t>
            </a:r>
            <a:endParaRPr kumimoji="1"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461309-19FF-2644-8D37-F992D4594D48}"/>
              </a:ext>
            </a:extLst>
          </p:cNvPr>
          <p:cNvSpPr txBox="1"/>
          <p:nvPr/>
        </p:nvSpPr>
        <p:spPr>
          <a:xfrm>
            <a:off x="1043189" y="1355269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六、</a:t>
            </a:r>
            <a:r>
              <a:rPr kumimoji="1" lang="zh-CN" altLang="en-US" dirty="0">
                <a:hlinkClick r:id="rId3"/>
              </a:rPr>
              <a:t>内容安全策略（</a:t>
            </a:r>
            <a:r>
              <a:rPr kumimoji="1" lang="en-US" altLang="zh-CN" dirty="0">
                <a:hlinkClick r:id="rId3"/>
              </a:rPr>
              <a:t>C</a:t>
            </a:r>
            <a:r>
              <a:rPr kumimoji="1" lang="en-US" altLang="zh-Hans" dirty="0">
                <a:hlinkClick r:id="rId3"/>
              </a:rPr>
              <a:t>SP</a:t>
            </a:r>
            <a:r>
              <a:rPr kumimoji="1" lang="zh-CN" altLang="en-US" dirty="0">
                <a:hlinkClick r:id="rId3"/>
              </a:rPr>
              <a:t>）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AAD8D6-CE84-BE42-A1C5-3F513E78067C}"/>
              </a:ext>
            </a:extLst>
          </p:cNvPr>
          <p:cNvSpPr txBox="1"/>
          <p:nvPr/>
        </p:nvSpPr>
        <p:spPr>
          <a:xfrm>
            <a:off x="1043189" y="4250705"/>
            <a:ext cx="2400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七、</a:t>
            </a:r>
            <a:r>
              <a:rPr lang="en-US" altLang="zh-CN" dirty="0">
                <a:hlinkClick r:id="rId4"/>
              </a:rPr>
              <a:t>X-XSS-Protection</a:t>
            </a:r>
            <a:endParaRPr kumimoji="1" lang="en-US" altLang="zh-CN" dirty="0"/>
          </a:p>
          <a:p>
            <a:endParaRPr kumimoji="1" lang="en-US" altLang="zh-Hans" dirty="0"/>
          </a:p>
          <a:p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942083-3A9D-9C45-B726-A2C3D9E49C15}"/>
              </a:ext>
            </a:extLst>
          </p:cNvPr>
          <p:cNvSpPr txBox="1"/>
          <p:nvPr/>
        </p:nvSpPr>
        <p:spPr>
          <a:xfrm>
            <a:off x="1404067" y="4712370"/>
            <a:ext cx="7272808" cy="1532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/>
              <a:t>当检测到跨站脚本攻击 </a:t>
            </a:r>
            <a:r>
              <a:rPr kumimoji="1" lang="en-US" altLang="zh-CN" sz="1600" dirty="0"/>
              <a:t>(XSS)</a:t>
            </a:r>
            <a:r>
              <a:rPr kumimoji="1" lang="zh-CN" altLang="en-US" sz="1600" dirty="0"/>
              <a:t>时，浏览器将停止加载页面。虽然这些保护在现代浏览器中基本上是不必要的，当网站实施一个强大的</a:t>
            </a:r>
            <a:r>
              <a:rPr kumimoji="1" lang="en-US" altLang="zh-CN" sz="1600" dirty="0"/>
              <a:t>Content-Security-Policy</a:t>
            </a:r>
            <a:r>
              <a:rPr kumimoji="1" lang="zh-CN" altLang="en-US" sz="1600" dirty="0"/>
              <a:t>来禁用内联的</a:t>
            </a:r>
            <a:r>
              <a:rPr kumimoji="1" lang="en-US" altLang="zh-CN" sz="1600" dirty="0"/>
              <a:t>JavaScript ('unsafe-inline')</a:t>
            </a:r>
            <a:r>
              <a:rPr kumimoji="1" lang="zh-CN" altLang="en-US" sz="1600" dirty="0"/>
              <a:t>时</a:t>
            </a:r>
            <a:r>
              <a:rPr kumimoji="1" lang="en-US" altLang="zh-CN" sz="1600" dirty="0"/>
              <a:t>, </a:t>
            </a:r>
            <a:r>
              <a:rPr kumimoji="1" lang="zh-CN" altLang="en-US" sz="1600" dirty="0"/>
              <a:t>他们仍然可以为尚不支持 </a:t>
            </a:r>
            <a:r>
              <a:rPr kumimoji="1" lang="en-US" altLang="zh-CN" sz="1600" dirty="0"/>
              <a:t>CSP </a:t>
            </a:r>
            <a:r>
              <a:rPr kumimoji="1" lang="zh-CN" altLang="en-US" sz="1600" dirty="0"/>
              <a:t>的旧版浏览器的用户提供保护。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8BC7A2-539D-1746-A69E-36D74ECB506F}"/>
              </a:ext>
            </a:extLst>
          </p:cNvPr>
          <p:cNvSpPr txBox="1"/>
          <p:nvPr/>
        </p:nvSpPr>
        <p:spPr>
          <a:xfrm>
            <a:off x="1482701" y="1806258"/>
            <a:ext cx="7112847" cy="227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以白名单的机制对网站加载或执行的资源起作用。在网页中，这样的策略通过 </a:t>
            </a:r>
            <a:r>
              <a:rPr lang="en-US" altLang="zh-CN" sz="1600" dirty="0"/>
              <a:t>HTTP </a:t>
            </a:r>
            <a:r>
              <a:rPr lang="zh-CN" altLang="en-US" sz="1600" dirty="0"/>
              <a:t>头信息或者 </a:t>
            </a:r>
            <a:r>
              <a:rPr lang="en-US" altLang="zh-CN" sz="1600" dirty="0"/>
              <a:t>meta </a:t>
            </a:r>
            <a:r>
              <a:rPr lang="zh-CN" altLang="en-US" sz="1600" dirty="0"/>
              <a:t>元素定义。</a:t>
            </a:r>
            <a:r>
              <a:rPr lang="en-US" altLang="zh-CN" sz="1600" dirty="0"/>
              <a:t>CSP</a:t>
            </a:r>
            <a:r>
              <a:rPr lang="zh-CN" altLang="en-US" sz="1600" dirty="0"/>
              <a:t>虽然提供了强大的安全保护，但是他也造成了如下问题：</a:t>
            </a:r>
            <a:r>
              <a:rPr lang="en-US" altLang="zh-CN" sz="1600" dirty="0" err="1"/>
              <a:t>Eval</a:t>
            </a:r>
            <a:r>
              <a:rPr lang="zh-CN" altLang="en-US" sz="1600" dirty="0"/>
              <a:t>及相关函数被禁用、内嵌的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代码将不会执行、只能通过白名单来加载远程脚本。这些问题阻碍</a:t>
            </a:r>
            <a:r>
              <a:rPr lang="en-US" altLang="zh-CN" sz="1600" dirty="0"/>
              <a:t>CSP</a:t>
            </a:r>
            <a:r>
              <a:rPr lang="zh-CN" altLang="en-US" sz="1600" dirty="0"/>
              <a:t>的普及，如果要使用</a:t>
            </a:r>
            <a:r>
              <a:rPr lang="en-US" altLang="zh-CN" sz="1600" dirty="0"/>
              <a:t>CSP</a:t>
            </a:r>
            <a:r>
              <a:rPr lang="zh-CN" altLang="en-US" sz="1600" dirty="0"/>
              <a:t>技术保护自己的网站，开发者就不得不花费大量时间分离内嵌的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代码和做一些调整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244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5"/>
            <a:ext cx="9144000" cy="588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1E250B-DBFE-8B4D-AD79-E2FAA2EE2D1F}"/>
              </a:ext>
            </a:extLst>
          </p:cNvPr>
          <p:cNvSpPr txBox="1"/>
          <p:nvPr/>
        </p:nvSpPr>
        <p:spPr>
          <a:xfrm>
            <a:off x="3488537" y="737261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b="1" dirty="0"/>
              <a:t>XSS</a:t>
            </a:r>
            <a:r>
              <a:rPr kumimoji="1" lang="zh-Hans" altLang="en-US" sz="2800" b="1" dirty="0"/>
              <a:t> 检测</a:t>
            </a:r>
            <a:endParaRPr kumimoji="1"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ABD6B5-ECD3-3542-9494-FAABD1E72610}"/>
              </a:ext>
            </a:extLst>
          </p:cNvPr>
          <p:cNvSpPr txBox="1"/>
          <p:nvPr/>
        </p:nvSpPr>
        <p:spPr>
          <a:xfrm>
            <a:off x="971600" y="1570989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b="1" dirty="0"/>
              <a:t>攻击向量（测试用例）： </a:t>
            </a:r>
            <a:r>
              <a:rPr lang="en-US" altLang="zh-CN" dirty="0">
                <a:hlinkClick r:id="rId3"/>
              </a:rPr>
              <a:t>OWASP </a:t>
            </a:r>
            <a:r>
              <a:rPr lang="en-US" altLang="zh-CN" dirty="0">
                <a:hlinkClick r:id="rId4"/>
              </a:rPr>
              <a:t>XSS</a:t>
            </a:r>
            <a:r>
              <a:rPr lang="zh-CN" altLang="en-US" dirty="0">
                <a:hlinkClick r:id="rId4"/>
              </a:rPr>
              <a:t>过滤绕过速查表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C1A810-E2DD-6347-81F8-AA4CBDA9A544}"/>
              </a:ext>
            </a:extLst>
          </p:cNvPr>
          <p:cNvSpPr txBox="1"/>
          <p:nvPr/>
        </p:nvSpPr>
        <p:spPr>
          <a:xfrm>
            <a:off x="971600" y="2278128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 dirty="0"/>
              <a:t>OWASP</a:t>
            </a:r>
            <a:r>
              <a:rPr kumimoji="1" lang="zh-Hans" altLang="en-US" b="1" dirty="0"/>
              <a:t> 测试指南： </a:t>
            </a:r>
            <a:r>
              <a:rPr kumimoji="1" lang="zh-Hans" altLang="en-US" dirty="0">
                <a:hlinkClick r:id="rId5"/>
              </a:rPr>
              <a:t>反射型</a:t>
            </a:r>
            <a:r>
              <a:rPr kumimoji="1" lang="zh-Hans" altLang="en-US" dirty="0"/>
              <a:t>、</a:t>
            </a:r>
            <a:r>
              <a:rPr kumimoji="1" lang="zh-Hans" altLang="en-US" dirty="0">
                <a:hlinkClick r:id="rId6"/>
              </a:rPr>
              <a:t>存储型</a:t>
            </a:r>
            <a:r>
              <a:rPr kumimoji="1" lang="zh-Hans" altLang="en-US" dirty="0"/>
              <a:t>、</a:t>
            </a:r>
            <a:r>
              <a:rPr kumimoji="1" lang="en-US" altLang="zh-Hans" dirty="0">
                <a:hlinkClick r:id="rId7"/>
              </a:rPr>
              <a:t>DOM</a:t>
            </a:r>
            <a:r>
              <a:rPr kumimoji="1" lang="zh-Hans" altLang="en-US" dirty="0">
                <a:hlinkClick r:id="rId7"/>
              </a:rPr>
              <a:t> </a:t>
            </a:r>
            <a:r>
              <a:rPr kumimoji="1" lang="en-US" altLang="zh-Hans" dirty="0">
                <a:hlinkClick r:id="rId7"/>
              </a:rPr>
              <a:t>Base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E57BF4-8E93-C54B-8144-3999A672BF61}"/>
              </a:ext>
            </a:extLst>
          </p:cNvPr>
          <p:cNvSpPr txBox="1"/>
          <p:nvPr/>
        </p:nvSpPr>
        <p:spPr>
          <a:xfrm>
            <a:off x="971600" y="2985267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 dirty="0"/>
              <a:t>Chrome</a:t>
            </a:r>
            <a:r>
              <a:rPr kumimoji="1" lang="zh-Hans" altLang="en-US" b="1" dirty="0"/>
              <a:t>插件：</a:t>
            </a:r>
            <a:r>
              <a:rPr lang="en-US" altLang="zh-CN" b="1" dirty="0"/>
              <a:t> </a:t>
            </a:r>
            <a:r>
              <a:rPr lang="en-US" altLang="zh-CN" dirty="0">
                <a:hlinkClick r:id="rId8"/>
              </a:rPr>
              <a:t>SecApps</a:t>
            </a:r>
            <a:r>
              <a:rPr kumimoji="1" lang="zh-Hans" altLang="en-US" dirty="0"/>
              <a:t>、</a:t>
            </a:r>
            <a:r>
              <a:rPr lang="en-US" altLang="zh-CN" dirty="0">
                <a:hlinkClick r:id="rId9"/>
              </a:rPr>
              <a:t>XssSniper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918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末页-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5"/>
            <a:ext cx="9144000" cy="588010"/>
          </a:xfrm>
          <a:prstGeom prst="rect">
            <a:avLst/>
          </a:prstGeom>
        </p:spPr>
      </p:pic>
      <p:grpSp>
        <p:nvGrpSpPr>
          <p:cNvPr id="80" name="组合 79">
            <a:extLst>
              <a:ext uri="{FF2B5EF4-FFF2-40B4-BE49-F238E27FC236}">
                <a16:creationId xmlns:a16="http://schemas.microsoft.com/office/drawing/2014/main" id="{3035C2A2-8F94-874C-9A00-03BB4D2D8A9E}"/>
              </a:ext>
            </a:extLst>
          </p:cNvPr>
          <p:cNvGrpSpPr/>
          <p:nvPr/>
        </p:nvGrpSpPr>
        <p:grpSpPr>
          <a:xfrm>
            <a:off x="2267745" y="1484784"/>
            <a:ext cx="894259" cy="489631"/>
            <a:chOff x="2215144" y="927951"/>
            <a:chExt cx="1244730" cy="897673"/>
          </a:xfrm>
        </p:grpSpPr>
        <p:sp>
          <p:nvSpPr>
            <p:cNvPr id="81" name="平行四边形 80">
              <a:extLst>
                <a:ext uri="{FF2B5EF4-FFF2-40B4-BE49-F238E27FC236}">
                  <a16:creationId xmlns:a16="http://schemas.microsoft.com/office/drawing/2014/main" id="{BBF6BCBA-E2AE-5644-9EF4-B8291110B1E5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2" name="文本框 9">
              <a:extLst>
                <a:ext uri="{FF2B5EF4-FFF2-40B4-BE49-F238E27FC236}">
                  <a16:creationId xmlns:a16="http://schemas.microsoft.com/office/drawing/2014/main" id="{31CBBC93-3D94-DF43-A068-725FA6DD6254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48C96E0-D8EB-3C4E-9CB9-B4CD54E093D2}"/>
              </a:ext>
            </a:extLst>
          </p:cNvPr>
          <p:cNvGrpSpPr/>
          <p:nvPr/>
        </p:nvGrpSpPr>
        <p:grpSpPr>
          <a:xfrm>
            <a:off x="2267745" y="2164398"/>
            <a:ext cx="894259" cy="504163"/>
            <a:chOff x="2215144" y="1952311"/>
            <a:chExt cx="1244730" cy="924318"/>
          </a:xfrm>
        </p:grpSpPr>
        <p:sp>
          <p:nvSpPr>
            <p:cNvPr id="84" name="平行四边形 83">
              <a:extLst>
                <a:ext uri="{FF2B5EF4-FFF2-40B4-BE49-F238E27FC236}">
                  <a16:creationId xmlns:a16="http://schemas.microsoft.com/office/drawing/2014/main" id="{A4B5B717-3C6A-3F43-A525-E183FA57DAA9}"/>
                </a:ext>
              </a:extLst>
            </p:cNvPr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5" name="文本框 10">
              <a:extLst>
                <a:ext uri="{FF2B5EF4-FFF2-40B4-BE49-F238E27FC236}">
                  <a16:creationId xmlns:a16="http://schemas.microsoft.com/office/drawing/2014/main" id="{6A9E958F-31E0-BC4C-8B80-83AD4ADE8167}"/>
                </a:ext>
              </a:extLst>
            </p:cNvPr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F6C731FB-C8DD-994F-97AF-A7476A6AF871}"/>
              </a:ext>
            </a:extLst>
          </p:cNvPr>
          <p:cNvGrpSpPr/>
          <p:nvPr/>
        </p:nvGrpSpPr>
        <p:grpSpPr>
          <a:xfrm>
            <a:off x="2267745" y="2866246"/>
            <a:ext cx="894259" cy="496081"/>
            <a:chOff x="2215144" y="3018134"/>
            <a:chExt cx="1244730" cy="909499"/>
          </a:xfrm>
        </p:grpSpPr>
        <p:sp>
          <p:nvSpPr>
            <p:cNvPr id="87" name="平行四边形 86">
              <a:extLst>
                <a:ext uri="{FF2B5EF4-FFF2-40B4-BE49-F238E27FC236}">
                  <a16:creationId xmlns:a16="http://schemas.microsoft.com/office/drawing/2014/main" id="{43467B97-C310-5642-BC52-91363392ED88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8" name="文本框 11">
              <a:extLst>
                <a:ext uri="{FF2B5EF4-FFF2-40B4-BE49-F238E27FC236}">
                  <a16:creationId xmlns:a16="http://schemas.microsoft.com/office/drawing/2014/main" id="{D71196B5-0A12-BB4E-8C80-21A92C91A0B8}"/>
                </a:ext>
              </a:extLst>
            </p:cNvPr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7BB4593-C297-3D40-88BC-0E60E22981E0}"/>
              </a:ext>
            </a:extLst>
          </p:cNvPr>
          <p:cNvGrpSpPr/>
          <p:nvPr/>
        </p:nvGrpSpPr>
        <p:grpSpPr>
          <a:xfrm>
            <a:off x="2267745" y="3548736"/>
            <a:ext cx="894259" cy="508134"/>
            <a:chOff x="2215144" y="4047039"/>
            <a:chExt cx="1244730" cy="931598"/>
          </a:xfrm>
        </p:grpSpPr>
        <p:sp>
          <p:nvSpPr>
            <p:cNvPr id="90" name="平行四边形 89">
              <a:extLst>
                <a:ext uri="{FF2B5EF4-FFF2-40B4-BE49-F238E27FC236}">
                  <a16:creationId xmlns:a16="http://schemas.microsoft.com/office/drawing/2014/main" id="{48F0AB5B-1878-BD40-A619-89B34877632B}"/>
                </a:ext>
              </a:extLst>
            </p:cNvPr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D4F5C8FA-1AA9-CE43-94B8-5DCFAAC7B91D}"/>
                </a:ext>
              </a:extLst>
            </p:cNvPr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F85CCA82-E3C9-6649-B9A1-9FBE4E5CBA1F}"/>
              </a:ext>
            </a:extLst>
          </p:cNvPr>
          <p:cNvGrpSpPr/>
          <p:nvPr/>
        </p:nvGrpSpPr>
        <p:grpSpPr>
          <a:xfrm>
            <a:off x="2267744" y="4248277"/>
            <a:ext cx="884486" cy="502735"/>
            <a:chOff x="2215144" y="5107938"/>
            <a:chExt cx="1231128" cy="921702"/>
          </a:xfrm>
        </p:grpSpPr>
        <p:sp>
          <p:nvSpPr>
            <p:cNvPr id="93" name="平行四边形 92">
              <a:extLst>
                <a:ext uri="{FF2B5EF4-FFF2-40B4-BE49-F238E27FC236}">
                  <a16:creationId xmlns:a16="http://schemas.microsoft.com/office/drawing/2014/main" id="{472C47B7-AA57-F24E-BD63-7171D7E91D0B}"/>
                </a:ext>
              </a:extLst>
            </p:cNvPr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94" name="文本框 13">
              <a:extLst>
                <a:ext uri="{FF2B5EF4-FFF2-40B4-BE49-F238E27FC236}">
                  <a16:creationId xmlns:a16="http://schemas.microsoft.com/office/drawing/2014/main" id="{B57A05F6-E606-6646-B8FE-06480303957A}"/>
                </a:ext>
              </a:extLst>
            </p:cNvPr>
            <p:cNvSpPr txBox="1"/>
            <p:nvPr/>
          </p:nvSpPr>
          <p:spPr>
            <a:xfrm>
              <a:off x="2379473" y="5107938"/>
              <a:ext cx="1066799" cy="81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9B7932B0-B673-8D45-906B-BAC7CD2616BE}"/>
              </a:ext>
            </a:extLst>
          </p:cNvPr>
          <p:cNvGrpSpPr/>
          <p:nvPr/>
        </p:nvGrpSpPr>
        <p:grpSpPr>
          <a:xfrm>
            <a:off x="2946998" y="1498095"/>
            <a:ext cx="3857250" cy="459690"/>
            <a:chOff x="4315150" y="953426"/>
            <a:chExt cx="3857250" cy="540057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8956891-3FDE-8A4C-AFD1-0B700C6A7CBF}"/>
                </a:ext>
              </a:extLst>
            </p:cNvPr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Han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XSS</a:t>
              </a:r>
              <a:r>
                <a:rPr lang="zh-Hans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的定义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平行四边形 96">
              <a:extLst>
                <a:ext uri="{FF2B5EF4-FFF2-40B4-BE49-F238E27FC236}">
                  <a16:creationId xmlns:a16="http://schemas.microsoft.com/office/drawing/2014/main" id="{8223AF31-6143-CA47-8C6D-5EFE82D10B46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EF9F315-100A-2A46-AA5A-5D85E9FE6847}"/>
              </a:ext>
            </a:extLst>
          </p:cNvPr>
          <p:cNvGrpSpPr/>
          <p:nvPr/>
        </p:nvGrpSpPr>
        <p:grpSpPr>
          <a:xfrm>
            <a:off x="2946998" y="2192248"/>
            <a:ext cx="3857250" cy="693611"/>
            <a:chOff x="4315150" y="1647579"/>
            <a:chExt cx="3857250" cy="814874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8A9B21EE-0E9A-3645-82F3-DD0402D565F6}"/>
                </a:ext>
              </a:extLst>
            </p:cNvPr>
            <p:cNvSpPr/>
            <p:nvPr/>
          </p:nvSpPr>
          <p:spPr>
            <a:xfrm>
              <a:off x="4841196" y="1730243"/>
              <a:ext cx="2827147" cy="73221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Han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XSS</a:t>
              </a:r>
              <a:r>
                <a:rPr lang="zh-Hans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攻击方式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平行四边形 99">
              <a:extLst>
                <a:ext uri="{FF2B5EF4-FFF2-40B4-BE49-F238E27FC236}">
                  <a16:creationId xmlns:a16="http://schemas.microsoft.com/office/drawing/2014/main" id="{9CB99540-2A5D-2547-86A6-F00A746B1F69}"/>
                </a:ext>
              </a:extLst>
            </p:cNvPr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D3682B1E-F9A0-B542-8743-452F724760E9}"/>
              </a:ext>
            </a:extLst>
          </p:cNvPr>
          <p:cNvGrpSpPr/>
          <p:nvPr/>
        </p:nvGrpSpPr>
        <p:grpSpPr>
          <a:xfrm>
            <a:off x="2946998" y="2886400"/>
            <a:ext cx="3857250" cy="459690"/>
            <a:chOff x="4315150" y="2341731"/>
            <a:chExt cx="3857250" cy="540057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DD44075-A672-4F43-918B-38E8F3DDF3C0}"/>
                </a:ext>
              </a:extLst>
            </p:cNvPr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Han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XSS</a:t>
              </a:r>
              <a:r>
                <a:rPr lang="zh-Hans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的危害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平行四边形 102">
              <a:extLst>
                <a:ext uri="{FF2B5EF4-FFF2-40B4-BE49-F238E27FC236}">
                  <a16:creationId xmlns:a16="http://schemas.microsoft.com/office/drawing/2014/main" id="{89ECD75A-1D76-D740-8814-A28B46196A4C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A585F19-F75A-B24D-9E13-8533781ECF89}"/>
              </a:ext>
            </a:extLst>
          </p:cNvPr>
          <p:cNvGrpSpPr/>
          <p:nvPr/>
        </p:nvGrpSpPr>
        <p:grpSpPr>
          <a:xfrm>
            <a:off x="2946998" y="3580553"/>
            <a:ext cx="3857250" cy="459690"/>
            <a:chOff x="4315150" y="3035884"/>
            <a:chExt cx="3857250" cy="540057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55A7AE25-9797-774E-8CA9-069ACCDB6F2A}"/>
                </a:ext>
              </a:extLst>
            </p:cNvPr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Han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XSS</a:t>
              </a:r>
              <a:r>
                <a:rPr lang="zh-Hans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防范措施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平行四边形 105">
              <a:extLst>
                <a:ext uri="{FF2B5EF4-FFF2-40B4-BE49-F238E27FC236}">
                  <a16:creationId xmlns:a16="http://schemas.microsoft.com/office/drawing/2014/main" id="{AD89E3EE-B79D-D94A-9E80-563AE6F14214}"/>
                </a:ext>
              </a:extLst>
            </p:cNvPr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0D876EF7-A71D-3F4A-9E2F-B495DD76E6F5}"/>
              </a:ext>
            </a:extLst>
          </p:cNvPr>
          <p:cNvGrpSpPr/>
          <p:nvPr/>
        </p:nvGrpSpPr>
        <p:grpSpPr>
          <a:xfrm>
            <a:off x="2946998" y="4274707"/>
            <a:ext cx="3857250" cy="459690"/>
            <a:chOff x="4315150" y="3730038"/>
            <a:chExt cx="3857250" cy="540057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E5C0205-0066-4F44-BDDB-ACB15F16CA2C}"/>
                </a:ext>
              </a:extLst>
            </p:cNvPr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Han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XSS</a:t>
              </a:r>
              <a:r>
                <a:rPr lang="zh-Hans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检测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平行四边形 108">
              <a:extLst>
                <a:ext uri="{FF2B5EF4-FFF2-40B4-BE49-F238E27FC236}">
                  <a16:creationId xmlns:a16="http://schemas.microsoft.com/office/drawing/2014/main" id="{1E8F6BAB-9723-E147-BD04-F8B0F71B7795}"/>
                </a:ext>
              </a:extLst>
            </p:cNvPr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4" name="文本框 193">
            <a:extLst>
              <a:ext uri="{FF2B5EF4-FFF2-40B4-BE49-F238E27FC236}">
                <a16:creationId xmlns:a16="http://schemas.microsoft.com/office/drawing/2014/main" id="{0C019504-9561-444C-B0BA-62370E9A3B9F}"/>
              </a:ext>
            </a:extLst>
          </p:cNvPr>
          <p:cNvSpPr txBox="1"/>
          <p:nvPr/>
        </p:nvSpPr>
        <p:spPr>
          <a:xfrm>
            <a:off x="3643149" y="6639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b="1" dirty="0"/>
              <a:t>目录</a:t>
            </a:r>
            <a:endParaRPr kumimoji="1"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5"/>
            <a:ext cx="9144000" cy="588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1E250B-DBFE-8B4D-AD79-E2FAA2EE2D1F}"/>
              </a:ext>
            </a:extLst>
          </p:cNvPr>
          <p:cNvSpPr txBox="1"/>
          <p:nvPr/>
        </p:nvSpPr>
        <p:spPr>
          <a:xfrm>
            <a:off x="3488537" y="737261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b="1" dirty="0"/>
              <a:t>XSS</a:t>
            </a:r>
            <a:r>
              <a:rPr kumimoji="1" lang="zh-Hans" altLang="en-US" sz="2800" b="1" dirty="0"/>
              <a:t>的定义</a:t>
            </a:r>
            <a:endParaRPr kumimoji="1"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172730-5DF5-1A47-9BC3-B8C0BEC3FE0D}"/>
              </a:ext>
            </a:extLst>
          </p:cNvPr>
          <p:cNvSpPr txBox="1"/>
          <p:nvPr/>
        </p:nvSpPr>
        <p:spPr>
          <a:xfrm>
            <a:off x="539552" y="1772816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XSS</a:t>
            </a:r>
            <a:r>
              <a:rPr kumimoji="1" lang="zh-CN" altLang="en-US" dirty="0"/>
              <a:t>攻击全称跨站脚本攻击</a:t>
            </a:r>
            <a:r>
              <a:rPr kumimoji="1" lang="en-US" altLang="zh-Hans" dirty="0"/>
              <a:t>(Cross Site Scripting)</a:t>
            </a:r>
            <a:r>
              <a:rPr kumimoji="1" lang="zh-CN" altLang="en-US" dirty="0"/>
              <a:t>，是为不和层叠样式表</a:t>
            </a:r>
            <a:r>
              <a:rPr kumimoji="1" lang="en-US" altLang="zh-CN" dirty="0"/>
              <a:t>(Cascading Style Sheets, CSS)</a:t>
            </a:r>
            <a:r>
              <a:rPr kumimoji="1" lang="zh-CN" altLang="en-US" dirty="0"/>
              <a:t>的缩写混淆，故将跨站脚本攻击缩写为</a:t>
            </a:r>
            <a:r>
              <a:rPr kumimoji="1" lang="en-US" altLang="zh-CN" dirty="0"/>
              <a:t>XSS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XSS</a:t>
            </a:r>
            <a:r>
              <a:rPr kumimoji="1" lang="zh-CN" altLang="en-US" dirty="0"/>
              <a:t>是一种在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应用中的计算机安全漏洞，它允许恶意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用户将代码植入到提供给其它用户使用的页面中。</a:t>
            </a:r>
          </a:p>
        </p:txBody>
      </p:sp>
    </p:spTree>
    <p:extLst>
      <p:ext uri="{BB962C8B-B14F-4D97-AF65-F5344CB8AC3E}">
        <p14:creationId xmlns:p14="http://schemas.microsoft.com/office/powerpoint/2010/main" val="37738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5"/>
            <a:ext cx="9144000" cy="588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1E250B-DBFE-8B4D-AD79-E2FAA2EE2D1F}"/>
              </a:ext>
            </a:extLst>
          </p:cNvPr>
          <p:cNvSpPr txBox="1"/>
          <p:nvPr/>
        </p:nvSpPr>
        <p:spPr>
          <a:xfrm>
            <a:off x="3488537" y="737261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b="1" dirty="0"/>
              <a:t>XSS</a:t>
            </a:r>
            <a:r>
              <a:rPr kumimoji="1" lang="zh-Hans" altLang="en-US" sz="2800" b="1" dirty="0"/>
              <a:t>攻击方式</a:t>
            </a:r>
            <a:endParaRPr kumimoji="1"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603368-A287-D345-84C4-FD0F121226C4}"/>
              </a:ext>
            </a:extLst>
          </p:cNvPr>
          <p:cNvSpPr txBox="1"/>
          <p:nvPr/>
        </p:nvSpPr>
        <p:spPr>
          <a:xfrm>
            <a:off x="3917013" y="2276872"/>
            <a:ext cx="1847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b="1" dirty="0"/>
          </a:p>
          <a:p>
            <a:endParaRPr kumimoji="1" lang="en-US" altLang="zh-CN" b="1" dirty="0"/>
          </a:p>
          <a:p>
            <a:endParaRPr kumimoji="1" lang="en-US" altLang="zh-CN" b="1" dirty="0"/>
          </a:p>
          <a:p>
            <a:endParaRPr kumimoji="1" lang="en-US" altLang="zh-CN" b="1" dirty="0"/>
          </a:p>
          <a:p>
            <a:endParaRPr kumimoji="1" lang="en-US" altLang="zh-CN" b="1" dirty="0"/>
          </a:p>
          <a:p>
            <a:endParaRPr kumimoji="1"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E786DA-4280-BA48-87BD-D8E961D774FF}"/>
              </a:ext>
            </a:extLst>
          </p:cNvPr>
          <p:cNvSpPr txBox="1"/>
          <p:nvPr/>
        </p:nvSpPr>
        <p:spPr>
          <a:xfrm>
            <a:off x="3820584" y="2118212"/>
            <a:ext cx="1334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b="1" dirty="0"/>
              <a:t>反射型 </a:t>
            </a:r>
            <a:r>
              <a:rPr kumimoji="1" lang="en-US" altLang="zh-Hans" b="1" dirty="0"/>
              <a:t>XSS</a:t>
            </a:r>
          </a:p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D2210F-7D60-9F4C-BC0A-3AD707000FF8}"/>
              </a:ext>
            </a:extLst>
          </p:cNvPr>
          <p:cNvSpPr/>
          <p:nvPr/>
        </p:nvSpPr>
        <p:spPr>
          <a:xfrm>
            <a:off x="3820584" y="3252215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Hans" altLang="en-US" b="1" dirty="0"/>
              <a:t>存储型 </a:t>
            </a:r>
            <a:r>
              <a:rPr kumimoji="1" lang="en-US" altLang="zh-Hans" b="1" dirty="0"/>
              <a:t>XSS</a:t>
            </a:r>
            <a:endParaRPr kumimoji="1"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BC8507-41E8-F94F-B600-97A5AD77E21F}"/>
              </a:ext>
            </a:extLst>
          </p:cNvPr>
          <p:cNvSpPr/>
          <p:nvPr/>
        </p:nvSpPr>
        <p:spPr>
          <a:xfrm>
            <a:off x="3631678" y="4298463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b="1" dirty="0"/>
              <a:t>DOM</a:t>
            </a:r>
            <a:r>
              <a:rPr kumimoji="1" lang="zh-Hans" altLang="en-US" b="1" dirty="0"/>
              <a:t> </a:t>
            </a:r>
            <a:r>
              <a:rPr kumimoji="1" lang="en-US" altLang="zh-Hans" b="1" dirty="0"/>
              <a:t>Based</a:t>
            </a:r>
            <a:r>
              <a:rPr kumimoji="1" lang="zh-Hans" altLang="en-US" b="1" dirty="0"/>
              <a:t> </a:t>
            </a:r>
            <a:r>
              <a:rPr kumimoji="1" lang="en-US" altLang="zh-Hans" b="1" dirty="0"/>
              <a:t>XSS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8916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5"/>
            <a:ext cx="9144000" cy="588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1E250B-DBFE-8B4D-AD79-E2FAA2EE2D1F}"/>
              </a:ext>
            </a:extLst>
          </p:cNvPr>
          <p:cNvSpPr txBox="1"/>
          <p:nvPr/>
        </p:nvSpPr>
        <p:spPr>
          <a:xfrm>
            <a:off x="3488537" y="737261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b="1" dirty="0"/>
              <a:t>反射型</a:t>
            </a:r>
            <a:r>
              <a:rPr kumimoji="1" lang="en-US" altLang="zh-Hans" sz="2800" b="1" dirty="0"/>
              <a:t>XSS</a:t>
            </a:r>
            <a:endParaRPr kumimoji="1" lang="zh-CN" altLang="en-US" sz="28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284E0-E5B5-A047-A957-FC588C83A8BB}"/>
              </a:ext>
            </a:extLst>
          </p:cNvPr>
          <p:cNvSpPr/>
          <p:nvPr/>
        </p:nvSpPr>
        <p:spPr>
          <a:xfrm>
            <a:off x="755576" y="1628800"/>
            <a:ext cx="7920880" cy="881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反射型XSS，也叫非持久型XSS，</a:t>
            </a:r>
            <a:r>
              <a:rPr lang="zh-Hans" altLang="en-US" dirty="0"/>
              <a:t>是指注入的脚本是从</a:t>
            </a:r>
            <a:r>
              <a:rPr lang="en-US" altLang="zh-Hans" dirty="0"/>
              <a:t>web</a:t>
            </a:r>
            <a:r>
              <a:rPr lang="zh-Hans" altLang="en-US" dirty="0"/>
              <a:t>服务器反射出来的攻击，例如错误消息，搜索结果或者任何其他服务器的响应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9E3CCD-CC8B-6D4B-B891-37812CA0E6DC}"/>
              </a:ext>
            </a:extLst>
          </p:cNvPr>
          <p:cNvSpPr txBox="1"/>
          <p:nvPr/>
        </p:nvSpPr>
        <p:spPr>
          <a:xfrm>
            <a:off x="755576" y="3293692"/>
            <a:ext cx="711765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Hans" altLang="en-US" b="1" dirty="0"/>
              <a:t>如以下流程：</a:t>
            </a:r>
            <a:endParaRPr kumimoji="1" lang="en-US" altLang="zh-Hans" b="1" dirty="0"/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访问</a:t>
            </a:r>
            <a:r>
              <a:rPr kumimoji="1" lang="en-US" altLang="zh-Hans" dirty="0"/>
              <a:t>URL</a:t>
            </a:r>
            <a:r>
              <a:rPr kumimoji="1" lang="zh-Hans" altLang="en-US" dirty="0"/>
              <a:t>： </a:t>
            </a:r>
            <a:r>
              <a:rPr kumimoji="1" lang="en-US" altLang="zh-Hans" dirty="0"/>
              <a:t>http://</a:t>
            </a:r>
            <a:r>
              <a:rPr kumimoji="1" lang="en-US" altLang="zh-Hans" dirty="0" err="1"/>
              <a:t>xxx.com?keyword</a:t>
            </a:r>
            <a:r>
              <a:rPr kumimoji="1" lang="en-US" altLang="zh-Hans" dirty="0"/>
              <a:t>=&lt;</a:t>
            </a:r>
            <a:r>
              <a:rPr kumimoji="1" lang="en-US" altLang="zh-Hans" dirty="0" err="1"/>
              <a:t>img</a:t>
            </a:r>
            <a:r>
              <a:rPr kumimoji="1" lang="en-US" altLang="zh-Hans" dirty="0"/>
              <a:t> </a:t>
            </a:r>
            <a:r>
              <a:rPr kumimoji="1" lang="en-US" altLang="zh-Hans" dirty="0" err="1"/>
              <a:t>src</a:t>
            </a:r>
            <a:r>
              <a:rPr kumimoji="1" lang="en-US" altLang="zh-Hans" dirty="0"/>
              <a:t> </a:t>
            </a:r>
            <a:r>
              <a:rPr kumimoji="1" lang="en-US" altLang="zh-Hans" dirty="0" err="1"/>
              <a:t>onerror</a:t>
            </a:r>
            <a:r>
              <a:rPr kumimoji="1" lang="en-US" altLang="zh-Hans" dirty="0"/>
              <a:t>="alert('</a:t>
            </a:r>
            <a:r>
              <a:rPr kumimoji="1" lang="en-US" altLang="zh-Hans" dirty="0" err="1"/>
              <a:t>xss</a:t>
            </a:r>
            <a:r>
              <a:rPr kumimoji="1" lang="en-US" altLang="zh-Hans" dirty="0"/>
              <a:t>')" /&gt;</a:t>
            </a:r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页面渲染：</a:t>
            </a:r>
            <a:r>
              <a:rPr kumimoji="1" lang="en-US" altLang="zh-Hans" dirty="0"/>
              <a:t>$(</a:t>
            </a:r>
            <a:r>
              <a:rPr kumimoji="1" lang="en-US" altLang="zh-Hans" dirty="0" err="1"/>
              <a:t>dom</a:t>
            </a:r>
            <a:r>
              <a:rPr kumimoji="1" lang="en-US" altLang="zh-Hans" dirty="0"/>
              <a:t>).html(keyword);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50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5"/>
            <a:ext cx="9144000" cy="588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1E250B-DBFE-8B4D-AD79-E2FAA2EE2D1F}"/>
              </a:ext>
            </a:extLst>
          </p:cNvPr>
          <p:cNvSpPr txBox="1"/>
          <p:nvPr/>
        </p:nvSpPr>
        <p:spPr>
          <a:xfrm>
            <a:off x="3488537" y="737261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b="1" dirty="0"/>
              <a:t>存储型</a:t>
            </a:r>
            <a:r>
              <a:rPr kumimoji="1" lang="en-US" altLang="zh-Hans" sz="2800" b="1" dirty="0"/>
              <a:t>XSS</a:t>
            </a:r>
            <a:endParaRPr kumimoji="1"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603368-A287-D345-84C4-FD0F121226C4}"/>
              </a:ext>
            </a:extLst>
          </p:cNvPr>
          <p:cNvSpPr txBox="1"/>
          <p:nvPr/>
        </p:nvSpPr>
        <p:spPr>
          <a:xfrm>
            <a:off x="3917013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BCF5E7-A7E1-8F42-B58D-0F07FDE185F4}"/>
              </a:ext>
            </a:extLst>
          </p:cNvPr>
          <p:cNvSpPr/>
          <p:nvPr/>
        </p:nvSpPr>
        <p:spPr>
          <a:xfrm>
            <a:off x="539553" y="1556792"/>
            <a:ext cx="8136904" cy="1296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存储型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XSS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，也叫持久型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XSS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，主要是将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XSS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代码发送到服务器</a:t>
            </a:r>
            <a:r>
              <a:rPr lang="zh-Hans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并存储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（不管是数据库、内存还是文件系统等。），然后在下次请求页面的时候就不用带上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XSS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代码了。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80F55A-07E4-6B4E-80DF-212E7497625B}"/>
              </a:ext>
            </a:extLst>
          </p:cNvPr>
          <p:cNvSpPr txBox="1"/>
          <p:nvPr/>
        </p:nvSpPr>
        <p:spPr>
          <a:xfrm>
            <a:off x="539553" y="3149676"/>
            <a:ext cx="779893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Hans" altLang="en-US" b="1" dirty="0"/>
              <a:t>如以下流程：</a:t>
            </a:r>
            <a:endParaRPr kumimoji="1" lang="en-US" altLang="zh-Hans" b="1" dirty="0"/>
          </a:p>
          <a:p>
            <a:pPr>
              <a:lnSpc>
                <a:spcPct val="150000"/>
              </a:lnSpc>
            </a:pPr>
            <a:r>
              <a:rPr kumimoji="1" lang="en-US" altLang="zh-Hans" dirty="0"/>
              <a:t>Input</a:t>
            </a:r>
            <a:r>
              <a:rPr kumimoji="1" lang="zh-Hans" altLang="en-US" dirty="0"/>
              <a:t>内容：</a:t>
            </a:r>
            <a:r>
              <a:rPr kumimoji="1" lang="en-US" altLang="zh-Hans" dirty="0"/>
              <a:t>&lt;</a:t>
            </a:r>
            <a:r>
              <a:rPr kumimoji="1" lang="en-US" altLang="zh-Hans" dirty="0" err="1"/>
              <a:t>img</a:t>
            </a:r>
            <a:r>
              <a:rPr kumimoji="1" lang="en-US" altLang="zh-Hans" dirty="0"/>
              <a:t> </a:t>
            </a:r>
            <a:r>
              <a:rPr kumimoji="1" lang="en-US" altLang="zh-Hans" dirty="0" err="1"/>
              <a:t>src</a:t>
            </a:r>
            <a:r>
              <a:rPr kumimoji="1" lang="en-US" altLang="zh-Hans" dirty="0"/>
              <a:t> </a:t>
            </a:r>
            <a:r>
              <a:rPr kumimoji="1" lang="en-US" altLang="zh-Hans" dirty="0" err="1"/>
              <a:t>onerror</a:t>
            </a:r>
            <a:r>
              <a:rPr kumimoji="1" lang="en-US" altLang="zh-Hans" dirty="0"/>
              <a:t>="alert('</a:t>
            </a:r>
            <a:r>
              <a:rPr kumimoji="1" lang="en-US" altLang="zh-Hans" dirty="0" err="1"/>
              <a:t>xss</a:t>
            </a:r>
            <a:r>
              <a:rPr kumimoji="1" lang="en-US" altLang="zh-Hans" dirty="0"/>
              <a:t>')" /&gt;</a:t>
            </a:r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发起评论： </a:t>
            </a:r>
            <a:r>
              <a:rPr kumimoji="1" lang="en-US" altLang="zh-Hans" dirty="0" err="1"/>
              <a:t>api.comment</a:t>
            </a:r>
            <a:r>
              <a:rPr kumimoji="1" lang="en-US" altLang="zh-Hans" dirty="0"/>
              <a:t>(</a:t>
            </a:r>
            <a:r>
              <a:rPr kumimoji="1" lang="en-US" altLang="zh-Hans" dirty="0" err="1"/>
              <a:t>inputVal</a:t>
            </a:r>
            <a:r>
              <a:rPr kumimoji="1" lang="en-US" altLang="zh-Hans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获取评论： </a:t>
            </a:r>
            <a:r>
              <a:rPr kumimoji="1" lang="en-US" altLang="zh-Hans" dirty="0" err="1"/>
              <a:t>api.getComment</a:t>
            </a:r>
            <a:r>
              <a:rPr kumimoji="1" lang="en-US" altLang="zh-Hans" dirty="0"/>
              <a:t>().then(response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=&gt;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{keyword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=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response.data</a:t>
            </a:r>
            <a:r>
              <a:rPr kumimoji="1" lang="en-US" altLang="zh-Hans" dirty="0"/>
              <a:t>})</a:t>
            </a:r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页面渲染：</a:t>
            </a:r>
            <a:r>
              <a:rPr kumimoji="1" lang="en-US" altLang="zh-Hans" dirty="0"/>
              <a:t>$(</a:t>
            </a:r>
            <a:r>
              <a:rPr kumimoji="1" lang="en-US" altLang="zh-Hans" dirty="0" err="1"/>
              <a:t>dom</a:t>
            </a:r>
            <a:r>
              <a:rPr kumimoji="1" lang="en-US" altLang="zh-Hans" dirty="0"/>
              <a:t>).html(keyword);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16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5"/>
            <a:ext cx="9144000" cy="588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1E250B-DBFE-8B4D-AD79-E2FAA2EE2D1F}"/>
              </a:ext>
            </a:extLst>
          </p:cNvPr>
          <p:cNvSpPr txBox="1"/>
          <p:nvPr/>
        </p:nvSpPr>
        <p:spPr>
          <a:xfrm>
            <a:off x="3131840" y="708519"/>
            <a:ext cx="325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800" b="1" dirty="0"/>
              <a:t>DOM</a:t>
            </a:r>
            <a:r>
              <a:rPr kumimoji="1" lang="zh-Hans" altLang="en-US" sz="2800" b="1" dirty="0"/>
              <a:t> </a:t>
            </a:r>
            <a:r>
              <a:rPr kumimoji="1" lang="en-US" altLang="zh-Hans" sz="2800" b="1" dirty="0"/>
              <a:t>Based</a:t>
            </a:r>
            <a:r>
              <a:rPr kumimoji="1" lang="zh-Hans" altLang="en-US" sz="2800" b="1" dirty="0"/>
              <a:t> </a:t>
            </a:r>
            <a:r>
              <a:rPr kumimoji="1" lang="en-US" altLang="zh-Hans" sz="2800" b="1" dirty="0"/>
              <a:t>XSS</a:t>
            </a:r>
            <a:endParaRPr kumimoji="1"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603368-A287-D345-84C4-FD0F121226C4}"/>
              </a:ext>
            </a:extLst>
          </p:cNvPr>
          <p:cNvSpPr txBox="1"/>
          <p:nvPr/>
        </p:nvSpPr>
        <p:spPr>
          <a:xfrm>
            <a:off x="3917013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A5FC1B-8896-6447-8D7A-B725D5075BD7}"/>
              </a:ext>
            </a:extLst>
          </p:cNvPr>
          <p:cNvSpPr/>
          <p:nvPr/>
        </p:nvSpPr>
        <p:spPr>
          <a:xfrm>
            <a:off x="675352" y="1445875"/>
            <a:ext cx="80011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DOM</a:t>
            </a:r>
            <a:r>
              <a:rPr lang="zh-Hans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 </a:t>
            </a:r>
            <a:r>
              <a:rPr lang="en-US" altLang="zh-Hans" dirty="0">
                <a:solidFill>
                  <a:srgbClr val="444444"/>
                </a:solidFill>
                <a:latin typeface="Tahoma" panose="020B0604030504040204" pitchFamily="34" charset="0"/>
              </a:rPr>
              <a:t>Based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 XSS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攻击不同于反射型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XSS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和存储型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XSS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，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DOM XSS</a:t>
            </a:r>
            <a:r>
              <a:rPr lang="zh-Hans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攻击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不需要服务器端直接参与，而是通过</a:t>
            </a:r>
            <a:r>
              <a:rPr lang="zh-Hans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直接修改客户端</a:t>
            </a:r>
            <a:r>
              <a:rPr lang="en-US" altLang="zh-Hans" dirty="0">
                <a:solidFill>
                  <a:srgbClr val="444444"/>
                </a:solidFill>
                <a:latin typeface="Tahoma" panose="020B0604030504040204" pitchFamily="34" charset="0"/>
              </a:rPr>
              <a:t>DOM</a:t>
            </a:r>
            <a:r>
              <a:rPr lang="zh-Hans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而进行的攻击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。这完全是客户端的事情。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499DD0-199E-5445-A1D9-EAF8CD79513B}"/>
              </a:ext>
            </a:extLst>
          </p:cNvPr>
          <p:cNvSpPr/>
          <p:nvPr/>
        </p:nvSpPr>
        <p:spPr>
          <a:xfrm>
            <a:off x="675352" y="3212976"/>
            <a:ext cx="785708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Hans" altLang="en-US" b="1" dirty="0"/>
              <a:t>如以下流程：</a:t>
            </a:r>
            <a:endParaRPr kumimoji="1" lang="en-US" altLang="zh-Hans" b="1" dirty="0"/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访问</a:t>
            </a:r>
            <a:r>
              <a:rPr kumimoji="1" lang="en-US" altLang="zh-Hans" dirty="0"/>
              <a:t>URL</a:t>
            </a:r>
            <a:r>
              <a:rPr kumimoji="1" lang="zh-Hans" altLang="en-US" dirty="0"/>
              <a:t>： </a:t>
            </a:r>
            <a:r>
              <a:rPr kumimoji="1" lang="en-US" altLang="zh-Hans" dirty="0"/>
              <a:t>http://</a:t>
            </a:r>
            <a:r>
              <a:rPr kumimoji="1" lang="en-US" altLang="zh-Hans" dirty="0" err="1"/>
              <a:t>xxx.com</a:t>
            </a:r>
            <a:r>
              <a:rPr kumimoji="1" lang="en-US" altLang="zh-Hans" dirty="0"/>
              <a:t>#&lt;</a:t>
            </a:r>
            <a:r>
              <a:rPr kumimoji="1" lang="en-US" altLang="zh-Hans" dirty="0" err="1"/>
              <a:t>img</a:t>
            </a:r>
            <a:r>
              <a:rPr kumimoji="1" lang="en-US" altLang="zh-Hans" dirty="0"/>
              <a:t> </a:t>
            </a:r>
            <a:r>
              <a:rPr kumimoji="1" lang="en-US" altLang="zh-Hans" dirty="0" err="1"/>
              <a:t>src</a:t>
            </a:r>
            <a:r>
              <a:rPr kumimoji="1" lang="en-US" altLang="zh-Hans" dirty="0"/>
              <a:t> </a:t>
            </a:r>
            <a:r>
              <a:rPr kumimoji="1" lang="en-US" altLang="zh-Hans" dirty="0" err="1"/>
              <a:t>onerror</a:t>
            </a:r>
            <a:r>
              <a:rPr kumimoji="1" lang="en-US" altLang="zh-Hans" dirty="0"/>
              <a:t>="alert('</a:t>
            </a:r>
            <a:r>
              <a:rPr kumimoji="1" lang="en-US" altLang="zh-Hans" dirty="0" err="1"/>
              <a:t>xss</a:t>
            </a:r>
            <a:r>
              <a:rPr kumimoji="1" lang="en-US" altLang="zh-Hans" dirty="0"/>
              <a:t>')" /&gt;</a:t>
            </a:r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页面渲染：</a:t>
            </a:r>
            <a:r>
              <a:rPr kumimoji="1" lang="en-US" altLang="zh-Hans" dirty="0"/>
              <a:t>$(</a:t>
            </a:r>
            <a:r>
              <a:rPr kumimoji="1" lang="en-US" altLang="zh-Hans" dirty="0" err="1"/>
              <a:t>location.hash</a:t>
            </a:r>
            <a:r>
              <a:rPr kumimoji="1" lang="en-US" altLang="zh-Hans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73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5"/>
            <a:ext cx="9144000" cy="588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1E250B-DBFE-8B4D-AD79-E2FAA2EE2D1F}"/>
              </a:ext>
            </a:extLst>
          </p:cNvPr>
          <p:cNvSpPr txBox="1"/>
          <p:nvPr/>
        </p:nvSpPr>
        <p:spPr>
          <a:xfrm>
            <a:off x="3488537" y="737261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b="1" dirty="0"/>
              <a:t>XSS</a:t>
            </a:r>
            <a:r>
              <a:rPr kumimoji="1" lang="zh-Hans" altLang="en-US" sz="2800" b="1" dirty="0"/>
              <a:t>的危害</a:t>
            </a:r>
            <a:endParaRPr kumimoji="1"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204428-8A98-6D41-8434-398C63065D3C}"/>
              </a:ext>
            </a:extLst>
          </p:cNvPr>
          <p:cNvSpPr txBox="1"/>
          <p:nvPr/>
        </p:nvSpPr>
        <p:spPr>
          <a:xfrm>
            <a:off x="611560" y="2132856"/>
            <a:ext cx="81729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5DA2"/>
              </a:buClr>
              <a:buSzPct val="80000"/>
              <a:buFont typeface="Wingdings" pitchFamily="2" charset="2"/>
              <a:buChar char="u"/>
            </a:pPr>
            <a:r>
              <a:rPr kumimoji="1" lang="zh-Hans" altLang="en-US" dirty="0"/>
              <a:t>盗取</a:t>
            </a:r>
            <a:r>
              <a:rPr kumimoji="1" lang="en-US" altLang="zh-Hans" dirty="0"/>
              <a:t>Cookie</a:t>
            </a:r>
          </a:p>
          <a:p>
            <a:pPr marL="285750" indent="-285750">
              <a:lnSpc>
                <a:spcPct val="150000"/>
              </a:lnSpc>
              <a:buClr>
                <a:srgbClr val="005DA2"/>
              </a:buClr>
              <a:buSzPct val="80000"/>
              <a:buFont typeface="Wingdings" pitchFamily="2" charset="2"/>
              <a:buChar char="u"/>
            </a:pPr>
            <a:r>
              <a:rPr kumimoji="1" lang="zh-Hans" altLang="en-US" dirty="0"/>
              <a:t>破坏页面正常浏览</a:t>
            </a:r>
            <a:endParaRPr kumimoji="1" lang="zh-CN" altLang="en-US" dirty="0"/>
          </a:p>
          <a:p>
            <a:pPr marL="285750" indent="-285750">
              <a:lnSpc>
                <a:spcPct val="150000"/>
              </a:lnSpc>
              <a:buClr>
                <a:srgbClr val="005DA2"/>
              </a:buClr>
              <a:buSzPct val="80000"/>
              <a:buFont typeface="Wingdings" pitchFamily="2" charset="2"/>
              <a:buChar char="u"/>
            </a:pPr>
            <a:r>
              <a:rPr kumimoji="1" lang="zh-Hans" altLang="en-US" dirty="0"/>
              <a:t>流量劫持</a:t>
            </a:r>
            <a:endParaRPr kumimoji="1" lang="zh-CN" altLang="en-US" dirty="0"/>
          </a:p>
          <a:p>
            <a:pPr marL="285750" indent="-285750">
              <a:lnSpc>
                <a:spcPct val="150000"/>
              </a:lnSpc>
              <a:buClr>
                <a:srgbClr val="005DA2"/>
              </a:buClr>
              <a:buSzPct val="80000"/>
              <a:buFont typeface="Wingdings" pitchFamily="2" charset="2"/>
              <a:buChar char="u"/>
            </a:pPr>
            <a:r>
              <a:rPr lang="en-US" altLang="zh-CN" dirty="0"/>
              <a:t>Dos</a:t>
            </a:r>
            <a:r>
              <a:rPr lang="zh-CN" altLang="en-US" dirty="0"/>
              <a:t>攻击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rgbClr val="005DA2"/>
              </a:buClr>
              <a:buSzPct val="80000"/>
              <a:buFont typeface="Wingdings" pitchFamily="2" charset="2"/>
              <a:buChar char="u"/>
            </a:pPr>
            <a:r>
              <a:rPr lang="zh-CN" altLang="en-US" dirty="0"/>
              <a:t>利用</a:t>
            </a:r>
            <a:r>
              <a:rPr lang="en-US" altLang="zh-CN" dirty="0"/>
              <a:t>iframe</a:t>
            </a:r>
            <a:r>
              <a:rPr lang="zh-CN" altLang="en-US" dirty="0"/>
              <a:t>、</a:t>
            </a:r>
            <a:r>
              <a:rPr lang="en-US" altLang="zh-CN" dirty="0"/>
              <a:t>frame</a:t>
            </a:r>
            <a:r>
              <a:rPr lang="zh-Hans" altLang="en-US" dirty="0"/>
              <a:t>、</a:t>
            </a:r>
            <a:r>
              <a:rPr lang="en-US" altLang="zh-CN" dirty="0" err="1"/>
              <a:t>XMLHttpRequest</a:t>
            </a:r>
            <a:r>
              <a:rPr lang="zh-CN" altLang="en-US" dirty="0"/>
              <a:t>等方式</a:t>
            </a:r>
            <a:r>
              <a:rPr lang="zh-Hans" altLang="en-US" dirty="0"/>
              <a:t>，执行一些操作，如发电子邮件</a:t>
            </a:r>
            <a:endParaRPr kumimoji="1" lang="zh-CN" altLang="en-US" dirty="0"/>
          </a:p>
          <a:p>
            <a:pPr marL="285750" indent="-285750">
              <a:lnSpc>
                <a:spcPct val="150000"/>
              </a:lnSpc>
              <a:buClr>
                <a:srgbClr val="005DA2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dirty="0"/>
              <a:t>控制受害者机器向其它网站发起攻击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Clr>
                <a:srgbClr val="005DA2"/>
              </a:buClr>
              <a:buSzPct val="80000"/>
              <a:buFont typeface="Wingdings" pitchFamily="2" charset="2"/>
              <a:buChar char="u"/>
            </a:pPr>
            <a:r>
              <a:rPr kumimoji="1" lang="zh-Hans" altLang="en-US" dirty="0"/>
              <a:t>网页挂马</a:t>
            </a:r>
            <a:endParaRPr kumimoji="1" lang="en-US" altLang="zh-Hans" dirty="0"/>
          </a:p>
          <a:p>
            <a:pPr marL="285750" indent="-285750">
              <a:lnSpc>
                <a:spcPct val="150000"/>
              </a:lnSpc>
              <a:buClr>
                <a:srgbClr val="005DA2"/>
              </a:buClr>
              <a:buSzPct val="80000"/>
              <a:buFont typeface="Wingdings" pitchFamily="2" charset="2"/>
              <a:buChar char="u"/>
            </a:pPr>
            <a:r>
              <a:rPr kumimoji="1" lang="zh-Hans" altLang="en-US" dirty="0"/>
              <a:t>传播蠕虫病毒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EE7C05-73B5-0840-ADFC-891DA3DE142E}"/>
              </a:ext>
            </a:extLst>
          </p:cNvPr>
          <p:cNvSpPr txBox="1"/>
          <p:nvPr/>
        </p:nvSpPr>
        <p:spPr>
          <a:xfrm>
            <a:off x="641580" y="1512002"/>
            <a:ext cx="814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Hans" dirty="0">
                <a:hlinkClick r:id="rId3"/>
              </a:rPr>
              <a:t>OWASP</a:t>
            </a:r>
            <a:r>
              <a:rPr kumimoji="1" lang="zh-Hans" altLang="en-US" dirty="0">
                <a:hlinkClick r:id="rId3"/>
              </a:rPr>
              <a:t> </a:t>
            </a:r>
            <a:r>
              <a:rPr kumimoji="1" lang="en-US" altLang="zh-Hans" dirty="0">
                <a:hlinkClick r:id="rId3"/>
              </a:rPr>
              <a:t>2013</a:t>
            </a:r>
            <a:r>
              <a:rPr kumimoji="1" lang="zh-Hans" altLang="en-US" dirty="0">
                <a:hlinkClick r:id="rId3"/>
              </a:rPr>
              <a:t> </a:t>
            </a:r>
            <a:r>
              <a:rPr kumimoji="1" lang="en-US" altLang="zh-Hans" dirty="0">
                <a:hlinkClick r:id="rId3"/>
              </a:rPr>
              <a:t>Top10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 </a:t>
            </a:r>
            <a:r>
              <a:rPr kumimoji="1" lang="en-US" altLang="zh-Hans" dirty="0">
                <a:hlinkClick r:id="rId4"/>
              </a:rPr>
              <a:t>OWASP</a:t>
            </a:r>
            <a:r>
              <a:rPr kumimoji="1" lang="zh-Hans" altLang="en-US" dirty="0">
                <a:hlinkClick r:id="rId4"/>
              </a:rPr>
              <a:t> </a:t>
            </a:r>
            <a:r>
              <a:rPr kumimoji="1" lang="en-US" altLang="zh-Hans" dirty="0">
                <a:hlinkClick r:id="rId4"/>
              </a:rPr>
              <a:t>2017</a:t>
            </a:r>
            <a:r>
              <a:rPr kumimoji="1" lang="zh-Hans" altLang="en-US" dirty="0">
                <a:hlinkClick r:id="rId4"/>
              </a:rPr>
              <a:t> </a:t>
            </a:r>
            <a:r>
              <a:rPr kumimoji="1" lang="en-US" altLang="zh-Hans" dirty="0">
                <a:hlinkClick r:id="rId4"/>
              </a:rPr>
              <a:t>Top10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93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5"/>
            <a:ext cx="9144000" cy="588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1E250B-DBFE-8B4D-AD79-E2FAA2EE2D1F}"/>
              </a:ext>
            </a:extLst>
          </p:cNvPr>
          <p:cNvSpPr txBox="1"/>
          <p:nvPr/>
        </p:nvSpPr>
        <p:spPr>
          <a:xfrm>
            <a:off x="3488537" y="737261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b="1" dirty="0"/>
              <a:t>XSS</a:t>
            </a:r>
            <a:r>
              <a:rPr kumimoji="1" lang="zh-Hans" altLang="en-US" sz="2800" b="1" dirty="0"/>
              <a:t>防范措施</a:t>
            </a:r>
            <a:endParaRPr kumimoji="1"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257181-850F-504A-BBBB-6D15E78E9409}"/>
              </a:ext>
            </a:extLst>
          </p:cNvPr>
          <p:cNvSpPr txBox="1"/>
          <p:nvPr/>
        </p:nvSpPr>
        <p:spPr>
          <a:xfrm>
            <a:off x="3488537" y="2510467"/>
            <a:ext cx="302433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ea1JpnChsDbPeriod"/>
            </a:pPr>
            <a:r>
              <a:rPr kumimoji="1" lang="zh-Hans" altLang="en-US" dirty="0"/>
              <a:t>输入过滤</a:t>
            </a:r>
            <a:r>
              <a:rPr kumimoji="1" lang="en-US" altLang="zh-Hans" dirty="0"/>
              <a:t>/</a:t>
            </a:r>
            <a:r>
              <a:rPr kumimoji="1" lang="zh-Hans" altLang="en-US" dirty="0"/>
              <a:t>验证</a:t>
            </a:r>
            <a:endParaRPr kumimoji="1" lang="en-US" altLang="zh-Hans" dirty="0"/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kumimoji="1" lang="zh-Hans" altLang="en-US" dirty="0"/>
              <a:t>输出编码</a:t>
            </a:r>
            <a:endParaRPr kumimoji="1" lang="en-US" altLang="zh-Hans" dirty="0"/>
          </a:p>
          <a:p>
            <a:pPr marL="342900" indent="-342900">
              <a:lnSpc>
                <a:spcPct val="150000"/>
              </a:lnSpc>
              <a:buFont typeface="+mj-lt"/>
              <a:buAutoNum type="ea1JpnChsDbPeriod"/>
            </a:pPr>
            <a:r>
              <a:rPr kumimoji="1" lang="zh-CN" altLang="en-US" dirty="0"/>
              <a:t>黑白名单过滤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ea1JpnChsDbPeriod"/>
            </a:pPr>
            <a:r>
              <a:rPr kumimoji="1" lang="zh-Hans" altLang="en-US" dirty="0"/>
              <a:t>使用自动转义模板</a:t>
            </a:r>
            <a:endParaRPr kumimoji="1" lang="en-US" altLang="zh-Hans" dirty="0"/>
          </a:p>
          <a:p>
            <a:pPr marL="342900" indent="-342900">
              <a:lnSpc>
                <a:spcPct val="150000"/>
              </a:lnSpc>
              <a:buFont typeface="+mj-lt"/>
              <a:buAutoNum type="ea1JpnChsDbPeriod"/>
            </a:pPr>
            <a:r>
              <a:rPr kumimoji="1" lang="en-US" altLang="zh-CN" dirty="0" err="1"/>
              <a:t>HttpOnly</a:t>
            </a:r>
            <a:r>
              <a:rPr kumimoji="1" lang="en-US" altLang="zh-CN" dirty="0"/>
              <a:t> Cookie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ea1JpnChsDbPeriod"/>
            </a:pPr>
            <a:r>
              <a:rPr kumimoji="1" lang="zh-CN" altLang="en-US" dirty="0"/>
              <a:t>内容安全策略（</a:t>
            </a:r>
            <a:r>
              <a:rPr kumimoji="1" lang="en-US" altLang="zh-CN" dirty="0"/>
              <a:t>C</a:t>
            </a:r>
            <a:r>
              <a:rPr kumimoji="1" lang="en-US" altLang="zh-Hans" dirty="0"/>
              <a:t>SP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ea1JpnChsDbPeriod"/>
            </a:pPr>
            <a:r>
              <a:rPr lang="en-US" altLang="zh-CN" dirty="0"/>
              <a:t>X-XSS-Protection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6FE4A7-A57E-8E40-894B-C3EF0D7B8F1D}"/>
              </a:ext>
            </a:extLst>
          </p:cNvPr>
          <p:cNvSpPr txBox="1"/>
          <p:nvPr/>
        </p:nvSpPr>
        <p:spPr>
          <a:xfrm>
            <a:off x="3488537" y="1442349"/>
            <a:ext cx="226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一切输入都是有害的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AAE4C8-9B70-1047-9327-8E5D85D488D8}"/>
              </a:ext>
            </a:extLst>
          </p:cNvPr>
          <p:cNvSpPr txBox="1"/>
          <p:nvPr/>
        </p:nvSpPr>
        <p:spPr>
          <a:xfrm>
            <a:off x="3488537" y="1993549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OWASP</a:t>
            </a:r>
            <a:r>
              <a:rPr lang="zh-Hans" altLang="en-US" dirty="0">
                <a:hlinkClick r:id="rId3"/>
              </a:rPr>
              <a:t> </a:t>
            </a:r>
            <a:r>
              <a:rPr lang="en-US" altLang="zh-Hans" dirty="0">
                <a:hlinkClick r:id="rId3"/>
              </a:rPr>
              <a:t>XSS</a:t>
            </a:r>
            <a:r>
              <a:rPr lang="zh-Hans" altLang="en-US" dirty="0">
                <a:hlinkClick r:id="rId3"/>
              </a:rPr>
              <a:t>防御指南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27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4838</TotalTime>
  <Words>1020</Words>
  <Application>Microsoft Macintosh PowerPoint</Application>
  <PresentationFormat>全屏显示(4:3)</PresentationFormat>
  <Paragraphs>158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Impact</vt:lpstr>
      <vt:lpstr>Tahoma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</dc:creator>
  <cp:lastModifiedBy>Microsoft Office 用户</cp:lastModifiedBy>
  <cp:revision>220</cp:revision>
  <dcterms:created xsi:type="dcterms:W3CDTF">2016-08-16T07:13:00Z</dcterms:created>
  <dcterms:modified xsi:type="dcterms:W3CDTF">2018-09-28T08:58:43Z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