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3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3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76" r:id="rId4"/>
    <p:sldId id="267" r:id="rId5"/>
    <p:sldId id="265" r:id="rId6"/>
    <p:sldId id="268" r:id="rId7"/>
    <p:sldId id="284" r:id="rId8"/>
    <p:sldId id="354" r:id="rId9"/>
    <p:sldId id="344" r:id="rId10"/>
    <p:sldId id="293" r:id="rId11"/>
    <p:sldId id="345" r:id="rId12"/>
    <p:sldId id="367" r:id="rId13"/>
    <p:sldId id="300" r:id="rId14"/>
    <p:sldId id="303" r:id="rId15"/>
    <p:sldId id="305" r:id="rId16"/>
    <p:sldId id="346" r:id="rId17"/>
    <p:sldId id="347" r:id="rId18"/>
    <p:sldId id="343" r:id="rId19"/>
    <p:sldId id="334" r:id="rId20"/>
    <p:sldId id="381" r:id="rId21"/>
    <p:sldId id="378" r:id="rId22"/>
    <p:sldId id="338" r:id="rId23"/>
    <p:sldId id="322" r:id="rId24"/>
    <p:sldId id="365" r:id="rId25"/>
    <p:sldId id="361" r:id="rId26"/>
    <p:sldId id="363" r:id="rId27"/>
    <p:sldId id="364" r:id="rId28"/>
    <p:sldId id="339" r:id="rId29"/>
    <p:sldId id="335" r:id="rId30"/>
    <p:sldId id="340" r:id="rId31"/>
    <p:sldId id="341" r:id="rId32"/>
    <p:sldId id="350" r:id="rId33"/>
    <p:sldId id="374" r:id="rId34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ZHANG" initials="HZ" lastIdx="2" clrIdx="0">
    <p:extLst>
      <p:ext uri="{19B8F6BF-5375-455C-9EA6-DF929625EA0E}">
        <p15:presenceInfo xmlns:p15="http://schemas.microsoft.com/office/powerpoint/2012/main" userId="Hong Z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66059" autoAdjust="0"/>
  </p:normalViewPr>
  <p:slideViewPr>
    <p:cSldViewPr snapToGrid="0">
      <p:cViewPr varScale="1">
        <p:scale>
          <a:sx n="52" d="100"/>
          <a:sy n="52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B_HNT\ppt\cd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LB_HNT\simulation%20figur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LB_HNT\simulation%20figur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LB_HNT\simulation%20figur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B_HNT\simulation%20figu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LB_HNT\simulation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71643832290747"/>
          <c:y val="0.15100710789529687"/>
          <c:w val="0.66252858680434723"/>
          <c:h val="0.61710389444562663"/>
        </c:manualLayout>
      </c:layout>
      <c:scatterChart>
        <c:scatterStyle val="lineMarker"/>
        <c:varyColors val="0"/>
        <c:ser>
          <c:idx val="0"/>
          <c:order val="0"/>
          <c:tx>
            <c:v>Web Search</c:v>
          </c:tx>
          <c:spPr>
            <a:ln w="381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6350">
                <a:solidFill>
                  <a:schemeClr val="tx2"/>
                </a:solidFill>
              </a:ln>
              <a:effectLst/>
            </c:spPr>
          </c:marker>
          <c:xVal>
            <c:numRef>
              <c:f>Sheet1!$C$1:$C$13</c:f>
              <c:numCache>
                <c:formatCode>General</c:formatCode>
                <c:ptCount val="13"/>
                <c:pt idx="0">
                  <c:v>10</c:v>
                </c:pt>
                <c:pt idx="1">
                  <c:v>180</c:v>
                </c:pt>
                <c:pt idx="2">
                  <c:v>216</c:v>
                </c:pt>
                <c:pt idx="3">
                  <c:v>560</c:v>
                </c:pt>
                <c:pt idx="4">
                  <c:v>900</c:v>
                </c:pt>
                <c:pt idx="5">
                  <c:v>1100</c:v>
                </c:pt>
                <c:pt idx="6">
                  <c:v>1870</c:v>
                </c:pt>
                <c:pt idx="7">
                  <c:v>3160</c:v>
                </c:pt>
                <c:pt idx="8">
                  <c:v>10000</c:v>
                </c:pt>
                <c:pt idx="9">
                  <c:v>400000</c:v>
                </c:pt>
                <c:pt idx="10">
                  <c:v>3160000</c:v>
                </c:pt>
                <c:pt idx="11">
                  <c:v>100000000</c:v>
                </c:pt>
                <c:pt idx="12">
                  <c:v>1000000000</c:v>
                </c:pt>
              </c:numCache>
            </c:numRef>
          </c:xVal>
          <c:yVal>
            <c:numRef>
              <c:f>Sheet1!$D$1:$D$13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0.95</c:v>
                </c:pt>
                <c:pt idx="11">
                  <c:v>0.98</c:v>
                </c:pt>
                <c:pt idx="1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57-4727-9B02-8455AC47EFF4}"/>
            </c:ext>
          </c:extLst>
        </c:ser>
        <c:ser>
          <c:idx val="1"/>
          <c:order val="1"/>
          <c:tx>
            <c:v>Data Mining</c:v>
          </c:tx>
          <c:spPr>
            <a:ln w="38100" cap="rnd">
              <a:solidFill>
                <a:prstClr val="black"/>
              </a:solidFill>
              <a:prstDash val="sysDash"/>
              <a:round/>
            </a:ln>
            <a:effectLst/>
          </c:spPr>
          <c:marker>
            <c:symbol val="square"/>
            <c:size val="7"/>
            <c:spPr>
              <a:solidFill>
                <a:prstClr val="white"/>
              </a:solidFill>
              <a:ln w="6350">
                <a:solidFill>
                  <a:prstClr val="black"/>
                </a:solidFill>
              </a:ln>
              <a:effectLst/>
            </c:spPr>
          </c:marker>
          <c:xVal>
            <c:numRef>
              <c:f>Sheet1!$E$1:$E$13</c:f>
              <c:numCache>
                <c:formatCode>General</c:formatCode>
                <c:ptCount val="13"/>
                <c:pt idx="0">
                  <c:v>10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50000</c:v>
                </c:pt>
                <c:pt idx="5">
                  <c:v>80000</c:v>
                </c:pt>
                <c:pt idx="6">
                  <c:v>200000</c:v>
                </c:pt>
                <c:pt idx="7">
                  <c:v>1000000</c:v>
                </c:pt>
                <c:pt idx="8">
                  <c:v>2000000</c:v>
                </c:pt>
                <c:pt idx="9">
                  <c:v>5000000</c:v>
                </c:pt>
                <c:pt idx="10">
                  <c:v>10000000</c:v>
                </c:pt>
                <c:pt idx="11">
                  <c:v>30000000</c:v>
                </c:pt>
                <c:pt idx="12">
                  <c:v>1000000000</c:v>
                </c:pt>
              </c:numCache>
            </c:numRef>
          </c:xVal>
          <c:yVal>
            <c:numRef>
              <c:f>Sheet1!$F$1:$F$13</c:f>
              <c:numCache>
                <c:formatCode>General</c:formatCode>
                <c:ptCount val="13"/>
                <c:pt idx="0">
                  <c:v>0</c:v>
                </c:pt>
                <c:pt idx="1">
                  <c:v>0.15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0.53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0.97</c:v>
                </c:pt>
                <c:pt idx="11">
                  <c:v>1</c:v>
                </c:pt>
                <c:pt idx="1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57-4727-9B02-8455AC47E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9234832"/>
        <c:axId val="1869230480"/>
      </c:scatterChart>
      <c:valAx>
        <c:axId val="1869234832"/>
        <c:scaling>
          <c:logBase val="10"/>
          <c:orientation val="minMax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/>
                  <a:t>Size (Bytes)</a:t>
                </a:r>
              </a:p>
            </c:rich>
          </c:tx>
          <c:layout>
            <c:manualLayout>
              <c:xMode val="edge"/>
              <c:yMode val="edge"/>
              <c:x val="0.5062838368225554"/>
              <c:y val="0.869631496062992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230480"/>
        <c:crosses val="autoZero"/>
        <c:crossBetween val="midCat"/>
      </c:valAx>
      <c:valAx>
        <c:axId val="186923048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/>
                  <a:t>CDF</a:t>
                </a:r>
              </a:p>
            </c:rich>
          </c:tx>
          <c:layout>
            <c:manualLayout>
              <c:xMode val="edge"/>
              <c:yMode val="edge"/>
              <c:x val="4.1733222297828741E-2"/>
              <c:y val="0.370629265433977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234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481083584658242"/>
          <c:y val="0.50828686954671209"/>
          <c:w val="0.32995998545523941"/>
          <c:h val="0.196617783151737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073446464669626"/>
          <c:y val="0.21608848739410602"/>
          <c:w val="0.54877789000743793"/>
          <c:h val="0.58878645377661121"/>
        </c:manualLayout>
      </c:layout>
      <c:lineChart>
        <c:grouping val="standard"/>
        <c:varyColors val="0"/>
        <c:ser>
          <c:idx val="0"/>
          <c:order val="0"/>
          <c:tx>
            <c:strRef>
              <c:f>dataminingnormal!$K$2</c:f>
              <c:strCache>
                <c:ptCount val="1"/>
                <c:pt idx="0">
                  <c:v>ECMP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6"/>
            <c:spPr>
              <a:noFill/>
              <a:ln w="25400">
                <a:solidFill>
                  <a:schemeClr val="accent3"/>
                </a:solidFill>
              </a:ln>
              <a:effectLst/>
            </c:spPr>
          </c:marker>
          <c:cat>
            <c:numRef>
              <c:f>dataminingnormal!$L$1:$O$1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90</c:v>
                </c:pt>
              </c:numCache>
            </c:numRef>
          </c:cat>
          <c:val>
            <c:numRef>
              <c:f>dataminingnormal!$L$2:$O$2</c:f>
              <c:numCache>
                <c:formatCode>General</c:formatCode>
                <c:ptCount val="4"/>
                <c:pt idx="0">
                  <c:v>23.158999999999999</c:v>
                </c:pt>
                <c:pt idx="1">
                  <c:v>28.768999999999998</c:v>
                </c:pt>
                <c:pt idx="2">
                  <c:v>38.192999999999998</c:v>
                </c:pt>
                <c:pt idx="3">
                  <c:v>38.406999999999996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0F-452A-A14E-F44F3BEC7BD7}"/>
            </c:ext>
          </c:extLst>
        </c:ser>
        <c:ser>
          <c:idx val="1"/>
          <c:order val="1"/>
          <c:tx>
            <c:strRef>
              <c:f>dataminingnormal!$K$3</c:f>
              <c:strCache>
                <c:ptCount val="1"/>
                <c:pt idx="0">
                  <c:v>CONGA</c:v>
                </c:pt>
              </c:strCache>
            </c:strRef>
          </c:tx>
          <c:spPr>
            <a:ln w="28575" cap="rnd">
              <a:solidFill>
                <a:prstClr val="black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prstClr val="white"/>
              </a:solidFill>
              <a:ln w="9525">
                <a:solidFill>
                  <a:prstClr val="black"/>
                </a:solidFill>
              </a:ln>
              <a:effectLst/>
            </c:spPr>
          </c:marker>
          <c:cat>
            <c:numRef>
              <c:f>dataminingnormal!$L$1:$O$1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90</c:v>
                </c:pt>
              </c:numCache>
            </c:numRef>
          </c:cat>
          <c:val>
            <c:numRef>
              <c:f>dataminingnormal!$L$3:$O$3</c:f>
              <c:numCache>
                <c:formatCode>General</c:formatCode>
                <c:ptCount val="4"/>
                <c:pt idx="0">
                  <c:v>18.190999999999999</c:v>
                </c:pt>
                <c:pt idx="1">
                  <c:v>22.137</c:v>
                </c:pt>
                <c:pt idx="2">
                  <c:v>27.972000000000001</c:v>
                </c:pt>
                <c:pt idx="3">
                  <c:v>28.475999999999999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0F-452A-A14E-F44F3BEC7BD7}"/>
            </c:ext>
          </c:extLst>
        </c:ser>
        <c:ser>
          <c:idx val="2"/>
          <c:order val="2"/>
          <c:tx>
            <c:strRef>
              <c:f>dataminingnormal!$K$4</c:f>
              <c:strCache>
                <c:ptCount val="1"/>
                <c:pt idx="0">
                  <c:v>HERMES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numRef>
              <c:f>dataminingnormal!$L$1:$O$1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90</c:v>
                </c:pt>
              </c:numCache>
            </c:numRef>
          </c:cat>
          <c:val>
            <c:numRef>
              <c:f>dataminingnormal!$L$4:$O$4</c:f>
              <c:numCache>
                <c:formatCode>General</c:formatCode>
                <c:ptCount val="4"/>
                <c:pt idx="0">
                  <c:v>18.027999999999999</c:v>
                </c:pt>
                <c:pt idx="1">
                  <c:v>21.786999999999999</c:v>
                </c:pt>
                <c:pt idx="2">
                  <c:v>26.34</c:v>
                </c:pt>
                <c:pt idx="3">
                  <c:v>26.664000000000001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0F-452A-A14E-F44F3BEC7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656744"/>
        <c:axId val="309658712"/>
      </c:lineChart>
      <c:catAx>
        <c:axId val="309656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Load (%)</a:t>
                </a:r>
              </a:p>
            </c:rich>
          </c:tx>
          <c:layout>
            <c:manualLayout>
              <c:xMode val="edge"/>
              <c:yMode val="edge"/>
              <c:x val="0.45094194887530176"/>
              <c:y val="0.915079382468177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58712"/>
        <c:crosses val="autoZero"/>
        <c:auto val="1"/>
        <c:lblAlgn val="ctr"/>
        <c:lblOffset val="100"/>
        <c:noMultiLvlLbl val="0"/>
      </c:catAx>
      <c:valAx>
        <c:axId val="309658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FCT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5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755774278215226"/>
          <c:y val="0.20502806940799068"/>
          <c:w val="0.30292125984251966"/>
          <c:h val="0.23756974330109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073446464669626"/>
          <c:y val="0.21608848739410602"/>
          <c:w val="0.53923462364407249"/>
          <c:h val="0.58878645377661121"/>
        </c:manualLayout>
      </c:layout>
      <c:lineChart>
        <c:grouping val="standard"/>
        <c:varyColors val="0"/>
        <c:ser>
          <c:idx val="0"/>
          <c:order val="0"/>
          <c:tx>
            <c:strRef>
              <c:f>websearchnormal!$K$2</c:f>
              <c:strCache>
                <c:ptCount val="1"/>
                <c:pt idx="0">
                  <c:v>ECMP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6"/>
            <c:spPr>
              <a:noFill/>
              <a:ln w="25400">
                <a:solidFill>
                  <a:schemeClr val="accent3"/>
                </a:solidFill>
              </a:ln>
              <a:effectLst/>
            </c:spPr>
          </c:marker>
          <c:cat>
            <c:numRef>
              <c:f>websearchnormal!$L$1:$O$1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90</c:v>
                </c:pt>
              </c:numCache>
            </c:numRef>
          </c:cat>
          <c:val>
            <c:numRef>
              <c:f>websearchnormal!$L$2:$O$2</c:f>
              <c:numCache>
                <c:formatCode>General</c:formatCode>
                <c:ptCount val="4"/>
                <c:pt idx="0">
                  <c:v>3.9209999999999998</c:v>
                </c:pt>
                <c:pt idx="1">
                  <c:v>5.8520000000000003</c:v>
                </c:pt>
                <c:pt idx="2">
                  <c:v>10.531000000000001</c:v>
                </c:pt>
                <c:pt idx="3">
                  <c:v>28.887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9F-4DA1-94CA-1E96D6A50DFD}"/>
            </c:ext>
          </c:extLst>
        </c:ser>
        <c:ser>
          <c:idx val="1"/>
          <c:order val="1"/>
          <c:tx>
            <c:strRef>
              <c:f>websearchnormal!$K$3</c:f>
              <c:strCache>
                <c:ptCount val="1"/>
                <c:pt idx="0">
                  <c:v>CONGA</c:v>
                </c:pt>
              </c:strCache>
            </c:strRef>
          </c:tx>
          <c:spPr>
            <a:ln w="28575" cap="rnd">
              <a:solidFill>
                <a:prstClr val="black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prstClr val="white"/>
              </a:solidFill>
              <a:ln w="9525">
                <a:solidFill>
                  <a:prstClr val="black"/>
                </a:solidFill>
              </a:ln>
              <a:effectLst/>
            </c:spPr>
          </c:marker>
          <c:cat>
            <c:numRef>
              <c:f>websearchnormal!$L$1:$O$1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90</c:v>
                </c:pt>
              </c:numCache>
            </c:numRef>
          </c:cat>
          <c:val>
            <c:numRef>
              <c:f>websearchnormal!$L$3:$O$3</c:f>
              <c:numCache>
                <c:formatCode>General</c:formatCode>
                <c:ptCount val="4"/>
                <c:pt idx="0">
                  <c:v>3.0860000000000003</c:v>
                </c:pt>
                <c:pt idx="1">
                  <c:v>4.0119999999999996</c:v>
                </c:pt>
                <c:pt idx="2">
                  <c:v>5.9080000000000004</c:v>
                </c:pt>
                <c:pt idx="3">
                  <c:v>15.513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9F-4DA1-94CA-1E96D6A50DFD}"/>
            </c:ext>
          </c:extLst>
        </c:ser>
        <c:ser>
          <c:idx val="2"/>
          <c:order val="2"/>
          <c:tx>
            <c:strRef>
              <c:f>websearchnormal!$K$4</c:f>
              <c:strCache>
                <c:ptCount val="1"/>
                <c:pt idx="0">
                  <c:v>HERMES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numRef>
              <c:f>websearchnormal!$L$1:$O$1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90</c:v>
                </c:pt>
              </c:numCache>
            </c:numRef>
          </c:cat>
          <c:val>
            <c:numRef>
              <c:f>websearchnormal!$L$4:$O$4</c:f>
              <c:numCache>
                <c:formatCode>General</c:formatCode>
                <c:ptCount val="4"/>
                <c:pt idx="0">
                  <c:v>3.4259999999999997</c:v>
                </c:pt>
                <c:pt idx="1">
                  <c:v>4.5789999999999997</c:v>
                </c:pt>
                <c:pt idx="2">
                  <c:v>7.0430000000000001</c:v>
                </c:pt>
                <c:pt idx="3">
                  <c:v>18.548999999999999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9F-4DA1-94CA-1E96D6A50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656744"/>
        <c:axId val="309658712"/>
      </c:lineChart>
      <c:catAx>
        <c:axId val="309656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Load (%)</a:t>
                </a:r>
              </a:p>
            </c:rich>
          </c:tx>
          <c:layout>
            <c:manualLayout>
              <c:xMode val="edge"/>
              <c:yMode val="edge"/>
              <c:x val="0.44106948093192472"/>
              <c:y val="0.90977560174344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58712"/>
        <c:crosses val="autoZero"/>
        <c:auto val="1"/>
        <c:lblAlgn val="ctr"/>
        <c:lblOffset val="100"/>
        <c:noMultiLvlLbl val="0"/>
      </c:catAx>
      <c:valAx>
        <c:axId val="309658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FCT(ms)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5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11329833770779"/>
          <c:y val="0.2096576990376203"/>
          <c:w val="0.21889063867016625"/>
          <c:h val="0.255356882473024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073447069116363"/>
          <c:y val="0.20682925051035286"/>
          <c:w val="0.59354694225999194"/>
          <c:h val="0.58878645377661121"/>
        </c:manualLayout>
      </c:layout>
      <c:lineChart>
        <c:grouping val="standard"/>
        <c:varyColors val="0"/>
        <c:ser>
          <c:idx val="0"/>
          <c:order val="0"/>
          <c:tx>
            <c:strRef>
              <c:f>dataminingasym!$T$3</c:f>
              <c:strCache>
                <c:ptCount val="1"/>
                <c:pt idx="0">
                  <c:v>CLOVE-ECN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plus"/>
            <c:size val="6"/>
            <c:spPr>
              <a:noFill/>
              <a:ln w="28575">
                <a:solidFill>
                  <a:srgbClr val="7030A0"/>
                </a:solidFill>
              </a:ln>
              <a:effectLst/>
            </c:spPr>
          </c:marker>
          <c:cat>
            <c:numRef>
              <c:f>dataminingasym!$U$2:$AA$2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numCache>
            </c:numRef>
          </c:cat>
          <c:val>
            <c:numRef>
              <c:f>dataminingasym!$U$3:$AA$3</c:f>
              <c:numCache>
                <c:formatCode>General</c:formatCode>
                <c:ptCount val="7"/>
                <c:pt idx="0">
                  <c:v>1.2408187196844518</c:v>
                </c:pt>
                <c:pt idx="1">
                  <c:v>1.1985541735889724</c:v>
                </c:pt>
                <c:pt idx="2">
                  <c:v>1.2387062752680613</c:v>
                </c:pt>
                <c:pt idx="3">
                  <c:v>1.2418575593502708</c:v>
                </c:pt>
                <c:pt idx="4">
                  <c:v>1.1903015210660923</c:v>
                </c:pt>
                <c:pt idx="5">
                  <c:v>1.1956039311000739</c:v>
                </c:pt>
                <c:pt idx="6">
                  <c:v>1.1492366162112573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7D-4163-96BA-1D0524EF231E}"/>
            </c:ext>
          </c:extLst>
        </c:ser>
        <c:ser>
          <c:idx val="1"/>
          <c:order val="1"/>
          <c:tx>
            <c:strRef>
              <c:f>dataminingasym!$T$4</c:f>
              <c:strCache>
                <c:ptCount val="1"/>
                <c:pt idx="0">
                  <c:v>CONGA</c:v>
                </c:pt>
              </c:strCache>
            </c:strRef>
          </c:tx>
          <c:spPr>
            <a:ln w="28575" cap="rnd">
              <a:solidFill>
                <a:prstClr val="black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prstClr val="white"/>
              </a:solidFill>
              <a:ln w="9525">
                <a:solidFill>
                  <a:prstClr val="black"/>
                </a:solidFill>
              </a:ln>
              <a:effectLst/>
            </c:spPr>
          </c:marker>
          <c:cat>
            <c:numRef>
              <c:f>dataminingasym!$U$2:$AA$2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numCache>
            </c:numRef>
          </c:cat>
          <c:val>
            <c:numRef>
              <c:f>dataminingasym!$U$4:$AA$4</c:f>
              <c:numCache>
                <c:formatCode>General</c:formatCode>
                <c:ptCount val="7"/>
                <c:pt idx="0">
                  <c:v>1.1200362454026971</c:v>
                </c:pt>
                <c:pt idx="1">
                  <c:v>1.0809572987292893</c:v>
                </c:pt>
                <c:pt idx="2">
                  <c:v>1.0984795218843382</c:v>
                </c:pt>
                <c:pt idx="3">
                  <c:v>1.0983340274885465</c:v>
                </c:pt>
                <c:pt idx="4">
                  <c:v>1.0824135146049267</c:v>
                </c:pt>
                <c:pt idx="5">
                  <c:v>1.0889076755081193</c:v>
                </c:pt>
                <c:pt idx="6">
                  <c:v>1.0602516217810105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7D-4163-96BA-1D0524EF231E}"/>
            </c:ext>
          </c:extLst>
        </c:ser>
        <c:ser>
          <c:idx val="2"/>
          <c:order val="2"/>
          <c:tx>
            <c:strRef>
              <c:f>dataminingasym!$T$5</c:f>
              <c:strCache>
                <c:ptCount val="1"/>
                <c:pt idx="0">
                  <c:v>Hermes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numRef>
              <c:f>dataminingasym!$U$2:$AA$2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numCache>
            </c:numRef>
          </c:cat>
          <c:val>
            <c:numRef>
              <c:f>dataminingasym!$U$5:$AA$5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7D-4163-96BA-1D0524EF231E}"/>
            </c:ext>
          </c:extLst>
        </c:ser>
        <c:ser>
          <c:idx val="3"/>
          <c:order val="3"/>
          <c:tx>
            <c:strRef>
              <c:f>dataminingasym!$T$6</c:f>
              <c:strCache>
                <c:ptCount val="1"/>
                <c:pt idx="0">
                  <c:v>Presto*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dataminingasym!$U$2:$AA$2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numCache>
            </c:numRef>
          </c:cat>
          <c:val>
            <c:numRef>
              <c:f>dataminingasym!$U$6:$AA$6</c:f>
              <c:numCache>
                <c:formatCode>General</c:formatCode>
                <c:ptCount val="7"/>
                <c:pt idx="0">
                  <c:v>0.96663290869356633</c:v>
                </c:pt>
                <c:pt idx="1">
                  <c:v>0.99075030308472911</c:v>
                </c:pt>
                <c:pt idx="2">
                  <c:v>1.1009404113200913</c:v>
                </c:pt>
                <c:pt idx="3">
                  <c:v>1.1397334443981675</c:v>
                </c:pt>
                <c:pt idx="4">
                  <c:v>1.2620473818818145</c:v>
                </c:pt>
                <c:pt idx="5">
                  <c:v>1.298953820141604</c:v>
                </c:pt>
                <c:pt idx="6">
                  <c:v>1.3377563724526571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7D-4163-96BA-1D0524EF231E}"/>
            </c:ext>
          </c:extLst>
        </c:ser>
        <c:ser>
          <c:idx val="4"/>
          <c:order val="4"/>
          <c:tx>
            <c:strRef>
              <c:f>dataminingasym!$T$7</c:f>
              <c:strCache>
                <c:ptCount val="1"/>
                <c:pt idx="0">
                  <c:v>LetFlow</c:v>
                </c:pt>
              </c:strCache>
            </c:strRef>
          </c:tx>
          <c:spPr>
            <a:ln w="28575" cap="rnd">
              <a:solidFill>
                <a:srgbClr val="FC6AD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FC6AD6"/>
              </a:solidFill>
              <a:ln w="9525">
                <a:solidFill>
                  <a:srgbClr val="FC6AD6"/>
                </a:solidFill>
              </a:ln>
              <a:effectLst/>
            </c:spPr>
          </c:marker>
          <c:cat>
            <c:numRef>
              <c:f>dataminingasym!$U$2:$AA$2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numCache>
            </c:numRef>
          </c:cat>
          <c:val>
            <c:numRef>
              <c:f>dataminingasym!$U$7:$AA$7</c:f>
              <c:numCache>
                <c:formatCode>General</c:formatCode>
                <c:ptCount val="7"/>
                <c:pt idx="0">
                  <c:v>1.2330366185171366</c:v>
                </c:pt>
                <c:pt idx="1">
                  <c:v>1.2206456827264156</c:v>
                </c:pt>
                <c:pt idx="2">
                  <c:v>1.1960801546844788</c:v>
                </c:pt>
                <c:pt idx="3">
                  <c:v>1.2081632653061225</c:v>
                </c:pt>
                <c:pt idx="4">
                  <c:v>1.2131848162606003</c:v>
                </c:pt>
                <c:pt idx="5">
                  <c:v>1.1749269083095566</c:v>
                </c:pt>
                <c:pt idx="6">
                  <c:v>1.1581482209553764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F7D-4163-96BA-1D0524EF2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656744"/>
        <c:axId val="309658712"/>
      </c:lineChart>
      <c:catAx>
        <c:axId val="309656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Load (%)</a:t>
                </a:r>
              </a:p>
            </c:rich>
          </c:tx>
          <c:layout>
            <c:manualLayout>
              <c:xMode val="edge"/>
              <c:yMode val="edge"/>
              <c:x val="0.4208390476771891"/>
              <c:y val="0.89852016789075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58712"/>
        <c:crosses val="autoZero"/>
        <c:auto val="1"/>
        <c:lblAlgn val="ctr"/>
        <c:lblOffset val="100"/>
        <c:noMultiLvlLbl val="0"/>
      </c:catAx>
      <c:valAx>
        <c:axId val="309658712"/>
        <c:scaling>
          <c:orientation val="minMax"/>
          <c:max val="1.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FCT (Norm. to Hermes)</a:t>
                </a:r>
              </a:p>
            </c:rich>
          </c:tx>
          <c:layout>
            <c:manualLayout>
              <c:xMode val="edge"/>
              <c:yMode val="edge"/>
              <c:x val="6.5601949929904049E-2"/>
              <c:y val="0.154662345752222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5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11329833770779"/>
          <c:y val="6.1509550889472152E-2"/>
          <c:w val="0.62792123759542384"/>
          <c:h val="0.23756974330109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73446464669626"/>
          <c:y val="0.16790970036691624"/>
          <c:w val="0.59354694225999194"/>
          <c:h val="0.62610046814719844"/>
        </c:manualLayout>
      </c:layout>
      <c:lineChart>
        <c:grouping val="standard"/>
        <c:varyColors val="0"/>
        <c:ser>
          <c:idx val="0"/>
          <c:order val="0"/>
          <c:tx>
            <c:strRef>
              <c:f>'D:\[In the wild.xlsx]Random Drop Final'!$U$88</c:f>
              <c:strCache>
                <c:ptCount val="1"/>
                <c:pt idx="0">
                  <c:v>ECMP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6"/>
            <c:spPr>
              <a:noFill/>
              <a:ln w="25400">
                <a:solidFill>
                  <a:schemeClr val="accent3"/>
                </a:solidFill>
              </a:ln>
              <a:effectLst/>
            </c:spPr>
          </c:marker>
          <c:cat>
            <c:numRef>
              <c:f>'[1]Random Drop Final'!$V$87:$Z$87</c:f>
              <c:numCache>
                <c:formatCode>General</c:formatCod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cat>
          <c:val>
            <c:numRef>
              <c:f>'[1]Random Drop Final'!$V$88:$Z$88</c:f>
              <c:numCache>
                <c:formatCode>General</c:formatCode>
                <c:ptCount val="5"/>
                <c:pt idx="0">
                  <c:v>10.824999999999999</c:v>
                </c:pt>
                <c:pt idx="1">
                  <c:v>11.303000000000001</c:v>
                </c:pt>
                <c:pt idx="2">
                  <c:v>12.035</c:v>
                </c:pt>
                <c:pt idx="3">
                  <c:v>14.180999999999999</c:v>
                </c:pt>
                <c:pt idx="4">
                  <c:v>17.274000000000001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BC-439C-A4A8-DC256C1BCDF3}"/>
            </c:ext>
          </c:extLst>
        </c:ser>
        <c:ser>
          <c:idx val="1"/>
          <c:order val="1"/>
          <c:tx>
            <c:strRef>
              <c:f>'D:\[In the wild.xlsx]Random Drop Final'!$U$89</c:f>
              <c:strCache>
                <c:ptCount val="1"/>
                <c:pt idx="0">
                  <c:v>CONGA</c:v>
                </c:pt>
              </c:strCache>
            </c:strRef>
          </c:tx>
          <c:spPr>
            <a:ln w="28575" cap="rnd">
              <a:solidFill>
                <a:prstClr val="black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prstClr val="white"/>
              </a:solidFill>
              <a:ln w="9525">
                <a:solidFill>
                  <a:prstClr val="black"/>
                </a:solidFill>
              </a:ln>
              <a:effectLst/>
            </c:spPr>
          </c:marker>
          <c:cat>
            <c:numRef>
              <c:f>'[1]Random Drop Final'!$V$87:$Z$87</c:f>
              <c:numCache>
                <c:formatCode>General</c:formatCod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cat>
          <c:val>
            <c:numRef>
              <c:f>'[1]Random Drop Final'!$V$89:$Z$89</c:f>
              <c:numCache>
                <c:formatCode>General</c:formatCode>
                <c:ptCount val="5"/>
                <c:pt idx="0">
                  <c:v>10.220999999999998</c:v>
                </c:pt>
                <c:pt idx="1">
                  <c:v>10.705</c:v>
                </c:pt>
                <c:pt idx="2">
                  <c:v>12.614000000000001</c:v>
                </c:pt>
                <c:pt idx="3">
                  <c:v>13.022</c:v>
                </c:pt>
                <c:pt idx="4">
                  <c:v>15.268000000000001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BC-439C-A4A8-DC256C1BCDF3}"/>
            </c:ext>
          </c:extLst>
        </c:ser>
        <c:ser>
          <c:idx val="2"/>
          <c:order val="2"/>
          <c:tx>
            <c:strRef>
              <c:f>'D:\[In the wild.xlsx]Random Drop Final'!$U$90</c:f>
              <c:strCache>
                <c:ptCount val="1"/>
                <c:pt idx="0">
                  <c:v>Hermes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numRef>
              <c:f>'[1]Random Drop Final'!$V$87:$Z$87</c:f>
              <c:numCache>
                <c:formatCode>General</c:formatCod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cat>
          <c:val>
            <c:numRef>
              <c:f>'[1]Random Drop Final'!$V$90:$Z$90</c:f>
              <c:numCache>
                <c:formatCode>General</c:formatCode>
                <c:ptCount val="5"/>
                <c:pt idx="0">
                  <c:v>4.7270000000000003</c:v>
                </c:pt>
                <c:pt idx="1">
                  <c:v>5.2229999999999999</c:v>
                </c:pt>
                <c:pt idx="2">
                  <c:v>6.0289999999999999</c:v>
                </c:pt>
                <c:pt idx="3">
                  <c:v>7.6020000000000003</c:v>
                </c:pt>
                <c:pt idx="4">
                  <c:v>10.588999999999999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BC-439C-A4A8-DC256C1BCDF3}"/>
            </c:ext>
          </c:extLst>
        </c:ser>
        <c:ser>
          <c:idx val="3"/>
          <c:order val="3"/>
          <c:tx>
            <c:strRef>
              <c:f>'D:\[In the wild.xlsx]Random Drop Final'!$U$91</c:f>
              <c:strCache>
                <c:ptCount val="1"/>
                <c:pt idx="0">
                  <c:v>Presto*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'[1]Random Drop Final'!$V$87:$Z$87</c:f>
              <c:numCache>
                <c:formatCode>General</c:formatCod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cat>
          <c:val>
            <c:numRef>
              <c:f>'[1]Random Drop Final'!$V$91:$Z$91</c:f>
              <c:numCache>
                <c:formatCode>General</c:formatCode>
                <c:ptCount val="5"/>
                <c:pt idx="0">
                  <c:v>18.169</c:v>
                </c:pt>
                <c:pt idx="1">
                  <c:v>18.134999999999998</c:v>
                </c:pt>
                <c:pt idx="2">
                  <c:v>20.833000000000002</c:v>
                </c:pt>
                <c:pt idx="3">
                  <c:v>21.808</c:v>
                </c:pt>
                <c:pt idx="4">
                  <c:v>26.263999999999999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BC-439C-A4A8-DC256C1BCDF3}"/>
            </c:ext>
          </c:extLst>
        </c:ser>
        <c:ser>
          <c:idx val="4"/>
          <c:order val="4"/>
          <c:tx>
            <c:strRef>
              <c:f>'D:\[In the wild.xlsx]Random Drop Final'!$U$92</c:f>
              <c:strCache>
                <c:ptCount val="1"/>
                <c:pt idx="0">
                  <c:v>LetFlow</c:v>
                </c:pt>
              </c:strCache>
            </c:strRef>
          </c:tx>
          <c:spPr>
            <a:ln w="28575" cap="rnd">
              <a:solidFill>
                <a:srgbClr val="FC6AD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FC6AD6"/>
              </a:solidFill>
              <a:ln w="9525">
                <a:solidFill>
                  <a:srgbClr val="FC6AD6"/>
                </a:solidFill>
              </a:ln>
              <a:effectLst/>
            </c:spPr>
          </c:marker>
          <c:cat>
            <c:numRef>
              <c:f>'[1]Random Drop Final'!$V$87:$Z$87</c:f>
              <c:numCache>
                <c:formatCode>General</c:formatCod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cat>
          <c:val>
            <c:numRef>
              <c:f>'[1]Random Drop Final'!$V$92:$Z$92</c:f>
              <c:numCache>
                <c:formatCode>General</c:formatCode>
                <c:ptCount val="5"/>
                <c:pt idx="0">
                  <c:v>6.992</c:v>
                </c:pt>
                <c:pt idx="1">
                  <c:v>8.1740000000000013</c:v>
                </c:pt>
                <c:pt idx="2">
                  <c:v>9.5969999999999995</c:v>
                </c:pt>
                <c:pt idx="3">
                  <c:v>11.004999999999999</c:v>
                </c:pt>
                <c:pt idx="4">
                  <c:v>14.895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BC-439C-A4A8-DC256C1BC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656744"/>
        <c:axId val="309658712"/>
      </c:lineChart>
      <c:catAx>
        <c:axId val="309656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Load (%)</a:t>
                </a:r>
              </a:p>
            </c:rich>
          </c:tx>
          <c:layout>
            <c:manualLayout>
              <c:xMode val="edge"/>
              <c:yMode val="edge"/>
              <c:x val="0.43887432983209601"/>
              <c:y val="0.894966754155730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58712"/>
        <c:crosses val="autoZero"/>
        <c:auto val="1"/>
        <c:lblAlgn val="ctr"/>
        <c:lblOffset val="100"/>
        <c:noMultiLvlLbl val="0"/>
      </c:catAx>
      <c:valAx>
        <c:axId val="309658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FCT(ms)</a:t>
                </a:r>
              </a:p>
            </c:rich>
          </c:tx>
          <c:layout>
            <c:manualLayout>
              <c:xMode val="edge"/>
              <c:yMode val="edge"/>
              <c:x val="6.4466315494082868E-2"/>
              <c:y val="0.33926246719160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5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94355243259551"/>
          <c:y val="5.2192241041811457E-2"/>
          <c:w val="0.59521440100713308"/>
          <c:h val="0.23756974330109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073446464669626"/>
          <c:y val="0.21608848739410602"/>
          <c:w val="0.59354694225999194"/>
          <c:h val="0.58878645377661121"/>
        </c:manualLayout>
      </c:layout>
      <c:lineChart>
        <c:grouping val="standard"/>
        <c:varyColors val="0"/>
        <c:ser>
          <c:idx val="0"/>
          <c:order val="0"/>
          <c:tx>
            <c:strRef>
              <c:f>packetblackhole!$AB$11</c:f>
              <c:strCache>
                <c:ptCount val="1"/>
                <c:pt idx="0">
                  <c:v>ECMP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6"/>
            <c:spPr>
              <a:noFill/>
              <a:ln w="25400">
                <a:solidFill>
                  <a:schemeClr val="accent3"/>
                </a:solidFill>
              </a:ln>
              <a:effectLst/>
            </c:spPr>
          </c:marker>
          <c:cat>
            <c:numRef>
              <c:f>packetblackhole!$AC$10:$AG$10</c:f>
              <c:numCache>
                <c:formatCode>General</c:formatCod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cat>
          <c:val>
            <c:numRef>
              <c:f>packetblackhole!$AC$11:$AG$11</c:f>
              <c:numCache>
                <c:formatCode>General</c:formatCode>
                <c:ptCount val="5"/>
                <c:pt idx="0">
                  <c:v>86.9</c:v>
                </c:pt>
                <c:pt idx="1">
                  <c:v>79.5</c:v>
                </c:pt>
                <c:pt idx="2">
                  <c:v>86.4</c:v>
                </c:pt>
                <c:pt idx="3">
                  <c:v>86.4</c:v>
                </c:pt>
                <c:pt idx="4">
                  <c:v>88.9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07-4454-938D-5E5D74F9207A}"/>
            </c:ext>
          </c:extLst>
        </c:ser>
        <c:ser>
          <c:idx val="1"/>
          <c:order val="1"/>
          <c:tx>
            <c:strRef>
              <c:f>packetblackhole!$AB$12</c:f>
              <c:strCache>
                <c:ptCount val="1"/>
                <c:pt idx="0">
                  <c:v>CONGA</c:v>
                </c:pt>
              </c:strCache>
            </c:strRef>
          </c:tx>
          <c:spPr>
            <a:ln w="28575" cap="rnd">
              <a:solidFill>
                <a:prstClr val="black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prstClr val="white"/>
              </a:solidFill>
              <a:ln w="9525">
                <a:solidFill>
                  <a:prstClr val="black"/>
                </a:solidFill>
              </a:ln>
              <a:effectLst/>
            </c:spPr>
          </c:marker>
          <c:cat>
            <c:numRef>
              <c:f>packetblackhole!$AC$10:$AG$10</c:f>
              <c:numCache>
                <c:formatCode>General</c:formatCod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cat>
          <c:val>
            <c:numRef>
              <c:f>packetblackhole!$AC$12:$AG$12</c:f>
              <c:numCache>
                <c:formatCode>General</c:formatCode>
                <c:ptCount val="5"/>
                <c:pt idx="0">
                  <c:v>318.5</c:v>
                </c:pt>
                <c:pt idx="1">
                  <c:v>387.29999999999995</c:v>
                </c:pt>
                <c:pt idx="2">
                  <c:v>446.6</c:v>
                </c:pt>
                <c:pt idx="3">
                  <c:v>511.8</c:v>
                </c:pt>
                <c:pt idx="4">
                  <c:v>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07-4454-938D-5E5D74F9207A}"/>
            </c:ext>
          </c:extLst>
        </c:ser>
        <c:ser>
          <c:idx val="2"/>
          <c:order val="2"/>
          <c:tx>
            <c:strRef>
              <c:f>packetblackhole!$AB$13</c:f>
              <c:strCache>
                <c:ptCount val="1"/>
                <c:pt idx="0">
                  <c:v>Hermes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numRef>
              <c:f>packetblackhole!$AC$10:$AG$10</c:f>
              <c:numCache>
                <c:formatCode>General</c:formatCod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cat>
          <c:val>
            <c:numRef>
              <c:f>packetblackhole!$AC$13:$AG$13</c:f>
              <c:numCache>
                <c:formatCode>General</c:formatCode>
                <c:ptCount val="5"/>
                <c:pt idx="0">
                  <c:v>3.8</c:v>
                </c:pt>
                <c:pt idx="1">
                  <c:v>4.1269999999999998</c:v>
                </c:pt>
                <c:pt idx="2">
                  <c:v>4.843</c:v>
                </c:pt>
                <c:pt idx="3">
                  <c:v>8.1399999999999988</c:v>
                </c:pt>
                <c:pt idx="4">
                  <c:v>9.2899999999999991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07-4454-938D-5E5D74F9207A}"/>
            </c:ext>
          </c:extLst>
        </c:ser>
        <c:ser>
          <c:idx val="3"/>
          <c:order val="3"/>
          <c:tx>
            <c:strRef>
              <c:f>packetblackhole!$AB$14</c:f>
              <c:strCache>
                <c:ptCount val="1"/>
                <c:pt idx="0">
                  <c:v>Presto*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packetblackhole!$AC$10:$AG$10</c:f>
              <c:numCache>
                <c:formatCode>General</c:formatCod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cat>
          <c:val>
            <c:numRef>
              <c:f>packetblackhole!$AC$14:$AG$14</c:f>
              <c:numCache>
                <c:formatCode>General</c:formatCode>
                <c:ptCount val="5"/>
                <c:pt idx="0">
                  <c:v>37.5</c:v>
                </c:pt>
                <c:pt idx="1">
                  <c:v>37.1</c:v>
                </c:pt>
                <c:pt idx="2">
                  <c:v>36.5</c:v>
                </c:pt>
                <c:pt idx="3">
                  <c:v>38.199999999999996</c:v>
                </c:pt>
                <c:pt idx="4">
                  <c:v>40.800000000000004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07-4454-938D-5E5D74F9207A}"/>
            </c:ext>
          </c:extLst>
        </c:ser>
        <c:ser>
          <c:idx val="4"/>
          <c:order val="4"/>
          <c:tx>
            <c:strRef>
              <c:f>packetblackhole!$AB$15</c:f>
              <c:strCache>
                <c:ptCount val="1"/>
                <c:pt idx="0">
                  <c:v>LetFlow</c:v>
                </c:pt>
              </c:strCache>
            </c:strRef>
          </c:tx>
          <c:spPr>
            <a:ln w="28575" cap="rnd">
              <a:solidFill>
                <a:srgbClr val="FC6AD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FC6AD6"/>
              </a:solidFill>
              <a:ln w="9525">
                <a:solidFill>
                  <a:srgbClr val="FC6AD6"/>
                </a:solidFill>
              </a:ln>
              <a:effectLst/>
            </c:spPr>
          </c:marker>
          <c:cat>
            <c:numRef>
              <c:f>packetblackhole!$AC$10:$AG$10</c:f>
              <c:numCache>
                <c:formatCode>General</c:formatCod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cat>
          <c:val>
            <c:numRef>
              <c:f>packetblackhole!$AC$15:$AG$15</c:f>
              <c:numCache>
                <c:formatCode>General</c:formatCode>
                <c:ptCount val="5"/>
                <c:pt idx="0">
                  <c:v>6.4</c:v>
                </c:pt>
                <c:pt idx="1">
                  <c:v>7.835</c:v>
                </c:pt>
                <c:pt idx="2">
                  <c:v>9.4</c:v>
                </c:pt>
                <c:pt idx="3">
                  <c:v>13.700000000000001</c:v>
                </c:pt>
                <c:pt idx="4">
                  <c:v>16.8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07-4454-938D-5E5D74F92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656744"/>
        <c:axId val="309658712"/>
      </c:lineChart>
      <c:catAx>
        <c:axId val="309656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Load (%)</a:t>
                </a:r>
              </a:p>
            </c:rich>
          </c:tx>
          <c:layout>
            <c:manualLayout>
              <c:xMode val="edge"/>
              <c:yMode val="edge"/>
              <c:x val="0.45314607352317865"/>
              <c:y val="0.901533116667881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58712"/>
        <c:crosses val="autoZero"/>
        <c:auto val="1"/>
        <c:lblAlgn val="ctr"/>
        <c:lblOffset val="100"/>
        <c:noMultiLvlLbl val="0"/>
      </c:catAx>
      <c:valAx>
        <c:axId val="3096587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FCT (ms, log based)</a:t>
                </a:r>
              </a:p>
            </c:rich>
          </c:tx>
          <c:layout>
            <c:manualLayout>
              <c:xMode val="edge"/>
              <c:yMode val="edge"/>
              <c:x val="4.0578006616164744E-2"/>
              <c:y val="0.206334369898264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5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01998217203982"/>
          <c:y val="5.6004365492055036E-2"/>
          <c:w val="0.57254265091863532"/>
          <c:h val="0.230766742448061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2EFB010-B1D3-464F-AE08-53BA95FA79D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594BE7F-9E6E-4CA2-A9BA-B0E61473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4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9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b="1" i="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7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5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23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4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17B66-F0A3-4A87-898D-5A184C3D9C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8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53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7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9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3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0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1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5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5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14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90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6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1115" indent="-231115" defTabSz="924458">
              <a:buFontTx/>
              <a:buAutoNum type="arabicPeriod"/>
              <a:defRPr/>
            </a:pPr>
            <a:endParaRPr lang="en-US" dirty="0"/>
          </a:p>
          <a:p>
            <a:pPr marL="231115" indent="-231115" defTabSz="924458">
              <a:buFontTx/>
              <a:buAutoNum type="arabicPeriod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3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7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0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EEB4-1315-4BF5-A710-EAE5AB3F7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3C8B1-60DD-4C68-8A88-9DE0E7BC0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EAFE-9A0A-4265-9098-0C967774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56965-6BC9-4C9E-A322-D0092805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C640-39B6-4120-B8BE-047A0386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867C-9531-4424-9442-10393FDC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0B568-CEFD-4B2D-A336-EE3B6415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08A00-767F-4ABB-B49B-77277728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C697-53C8-4AF5-8D3A-A1453119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E455-FC3E-4B2B-9AB4-DF3986EF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C973A-75E4-44C5-933B-3AC397D3A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22447-C50C-4448-A293-30CD04EEB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ACE-5398-4F9D-9BB7-9E6ED020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F94A-3B5D-499D-ABBC-1AB46CE0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03917-4668-4596-B587-962FF39F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6631-074D-4C8F-AF1D-8DEF74E7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8983-F5A8-4452-81A5-14C464F0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B61F-7613-4247-9A72-6BB570A1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97D-8B3B-49A7-A078-6A225972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0A43-A641-4C91-A63D-4F145B9E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15D7-20F9-430A-8137-051BA759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1681-5FAE-4132-9995-8603E49F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627C-AF33-4382-9799-6250B773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78D4-2F49-4122-91D2-2D00055A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2FE4-837B-485C-88D6-167B0048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2E9A-3F68-4CD5-BAB8-A48CE4E6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7C15-31D2-47A9-93F0-AF32D3422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E566-AEBD-4BBE-83E6-100624681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B4B83-C409-4F77-A34D-690DFB9A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0F655-CAB3-4307-9C9C-5C00B4AB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DC7B-CF81-4DE0-A3C6-99779937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0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DD2C-B316-42EC-BFBB-95BEEE47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070A5-3EDD-4D0C-ABD2-5BAE8E64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7AEF4-63A3-4456-BDBA-54EF5C02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266E0-662F-46DD-9176-B7963BCBE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29C89-8A32-416E-A756-80FC12023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0BABA-5542-4A82-B0A4-475D0EA3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6B583-2B18-49AC-8A56-67BB8339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2AF7C-D228-486D-B9F7-66251E97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39CD-BF30-4C9E-8E27-04C5E0FA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BCC09-3313-4178-B02F-2FAA71F3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31E00-9CC2-4AB2-8F47-CF47BFE7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CBDA4-E895-4BC8-ACC6-135CE5BB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BD7F2-FAEC-4457-B9A3-E4729B5E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1A035-E650-4DB3-A2E5-D7F0E304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B4EC7-C547-415E-B891-C2E0AA73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B264-556E-4434-8585-DB041707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586D-7485-4B08-A30E-B75732A4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64491-7AC8-4782-B782-413876F2E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47055-6126-4AED-B8D7-06090539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05C30-4E92-4916-9BEB-966F8244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5605A-8E78-48D9-9150-3D1A89AE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D2E0-0587-4F80-B32D-3186A082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3943E-7D70-4DBC-BB89-B76FD67BF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4FF44-B853-4CDA-8F11-08903A611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5E711-180D-4AEB-9012-ED06A66F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7EA5E-6C4D-44AF-84B2-67BF586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C23A-6BCD-4891-B6A1-E52B9D08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C6A17-0CCE-4522-A010-DAD62485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21B88-2034-48D9-84CE-DF3565DF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9DF8-7013-4E58-AD4F-AB79F5EDD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044D-E14C-4964-867B-C35FA220001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8260-BC23-40EB-84A8-7B0989603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F440-5142-4FE3-B5F1-8EE0BCF51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5D00-F1AC-4BAA-AEB6-A7CC7A44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F6D46-4A13-45CA-A9C8-EB99BBD020F4}"/>
              </a:ext>
            </a:extLst>
          </p:cNvPr>
          <p:cNvSpPr/>
          <p:nvPr/>
        </p:nvSpPr>
        <p:spPr>
          <a:xfrm>
            <a:off x="0" y="1"/>
            <a:ext cx="12192000" cy="3494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F807F-EF98-4AB8-A2A0-91D69DA9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0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/>
              </a:rPr>
              <a:t>Resilient Datacenter Load Balancing in the Wild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8E4D1FC-DFD9-4320-B041-43BE1181CC70}"/>
              </a:ext>
            </a:extLst>
          </p:cNvPr>
          <p:cNvSpPr>
            <a:spLocks noGrp="1"/>
          </p:cNvSpPr>
          <p:nvPr/>
        </p:nvSpPr>
        <p:spPr>
          <a:xfrm>
            <a:off x="844557" y="3706588"/>
            <a:ext cx="10404910" cy="335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dirty="0">
                <a:latin typeface="Calibri"/>
                <a:ea typeface="+mj-ea"/>
                <a:cs typeface="Calibri"/>
              </a:rPr>
              <a:t>Hong Zhang</a:t>
            </a:r>
            <a:r>
              <a:rPr lang="en-US" altLang="zh-CN" sz="3000" baseline="30000" dirty="0">
                <a:latin typeface="Calibri"/>
                <a:ea typeface="+mj-ea"/>
                <a:cs typeface="Calibri"/>
              </a:rPr>
              <a:t>1</a:t>
            </a:r>
            <a:r>
              <a:rPr lang="en-US" altLang="zh-CN" sz="3000" dirty="0">
                <a:latin typeface="Calibri"/>
                <a:ea typeface="+mj-ea"/>
                <a:cs typeface="Calibri"/>
              </a:rPr>
              <a:t> </a:t>
            </a:r>
          </a:p>
          <a:p>
            <a:r>
              <a:rPr lang="en-US" altLang="zh-CN" sz="3000" dirty="0" err="1">
                <a:cs typeface="Calibri"/>
              </a:rPr>
              <a:t>Junxue</a:t>
            </a:r>
            <a:r>
              <a:rPr lang="en-US" altLang="zh-CN" sz="3000" dirty="0">
                <a:cs typeface="Calibri"/>
              </a:rPr>
              <a:t> Zhang</a:t>
            </a:r>
            <a:r>
              <a:rPr lang="en-US" altLang="zh-CN" sz="3000" baseline="30000" dirty="0">
                <a:cs typeface="Calibri"/>
              </a:rPr>
              <a:t>1</a:t>
            </a:r>
            <a:r>
              <a:rPr lang="en-US" altLang="zh-CN" sz="3000" dirty="0">
                <a:cs typeface="Calibri"/>
              </a:rPr>
              <a:t>, </a:t>
            </a:r>
            <a:r>
              <a:rPr lang="en-US" altLang="zh-CN" sz="3000" dirty="0">
                <a:latin typeface="Calibri"/>
                <a:ea typeface="+mj-ea"/>
                <a:cs typeface="Calibri"/>
              </a:rPr>
              <a:t>Wei Bai</a:t>
            </a:r>
            <a:r>
              <a:rPr lang="en-US" altLang="zh-CN" sz="3000" baseline="30000" dirty="0">
                <a:cs typeface="Calibri"/>
              </a:rPr>
              <a:t>1</a:t>
            </a:r>
            <a:r>
              <a:rPr lang="en-US" altLang="zh-CN" sz="3000" dirty="0">
                <a:latin typeface="Calibri"/>
                <a:ea typeface="+mj-ea"/>
                <a:cs typeface="Calibri"/>
              </a:rPr>
              <a:t>, Kai Chen</a:t>
            </a:r>
            <a:r>
              <a:rPr lang="en-US" altLang="zh-CN" sz="3000" baseline="30000" dirty="0">
                <a:cs typeface="Calibri"/>
              </a:rPr>
              <a:t>1</a:t>
            </a:r>
            <a:r>
              <a:rPr lang="en-US" altLang="zh-CN" sz="3000" dirty="0">
                <a:latin typeface="Calibri"/>
                <a:ea typeface="+mj-ea"/>
                <a:cs typeface="Calibri"/>
              </a:rPr>
              <a:t>, </a:t>
            </a:r>
            <a:r>
              <a:rPr lang="en-US" altLang="zh-CN" sz="3000" dirty="0" err="1">
                <a:latin typeface="Calibri"/>
                <a:ea typeface="+mj-ea"/>
                <a:cs typeface="Calibri"/>
              </a:rPr>
              <a:t>Mosharaf</a:t>
            </a:r>
            <a:r>
              <a:rPr lang="en-US" altLang="zh-CN" sz="3000" dirty="0">
                <a:latin typeface="Calibri"/>
                <a:ea typeface="+mj-ea"/>
                <a:cs typeface="Calibri"/>
              </a:rPr>
              <a:t> Chowdhury</a:t>
            </a:r>
            <a:r>
              <a:rPr lang="en-US" altLang="zh-CN" sz="3000" baseline="30000" dirty="0">
                <a:cs typeface="Calibri"/>
              </a:rPr>
              <a:t>2</a:t>
            </a:r>
          </a:p>
          <a:p>
            <a:endParaRPr lang="en-US" altLang="zh-CN" sz="2600" dirty="0">
              <a:latin typeface="Calibri"/>
              <a:ea typeface="+mj-ea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F5EC6-D352-42AA-A244-9CF966C0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47" y="4940061"/>
            <a:ext cx="3492534" cy="1698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EF236-C1EC-42E9-990D-13FDBA903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5759" y="5111469"/>
            <a:ext cx="2187999" cy="13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3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446626D-F55B-43ED-A047-C9E396B467BF}"/>
              </a:ext>
            </a:extLst>
          </p:cNvPr>
          <p:cNvGrpSpPr/>
          <p:nvPr/>
        </p:nvGrpSpPr>
        <p:grpSpPr>
          <a:xfrm>
            <a:off x="5512086" y="2173831"/>
            <a:ext cx="3987021" cy="1066800"/>
            <a:chOff x="6265049" y="3255702"/>
            <a:chExt cx="3987021" cy="1066800"/>
          </a:xfrm>
        </p:grpSpPr>
        <p:sp>
          <p:nvSpPr>
            <p:cNvPr id="113" name="Explosion: 8 Points 112">
              <a:extLst>
                <a:ext uri="{FF2B5EF4-FFF2-40B4-BE49-F238E27FC236}">
                  <a16:creationId xmlns:a16="http://schemas.microsoft.com/office/drawing/2014/main" id="{BF24B7B9-3785-4DB8-B213-011CCF006625}"/>
                </a:ext>
              </a:extLst>
            </p:cNvPr>
            <p:cNvSpPr/>
            <p:nvPr/>
          </p:nvSpPr>
          <p:spPr>
            <a:xfrm rot="829296">
              <a:off x="6265049" y="3255702"/>
              <a:ext cx="1107440" cy="1066800"/>
            </a:xfrm>
            <a:prstGeom prst="irregularSeal1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6EB910AC-B077-4DAA-A833-A35A26647A1B}"/>
                </a:ext>
              </a:extLst>
            </p:cNvPr>
            <p:cNvSpPr/>
            <p:nvPr/>
          </p:nvSpPr>
          <p:spPr>
            <a:xfrm rot="17667816">
              <a:off x="7242924" y="3208539"/>
              <a:ext cx="1023658" cy="1198542"/>
            </a:xfrm>
            <a:prstGeom prst="arc">
              <a:avLst>
                <a:gd name="adj1" fmla="val 16396124"/>
                <a:gd name="adj2" fmla="val 781261"/>
              </a:avLst>
            </a:prstGeom>
            <a:noFill/>
            <a:ln w="28575">
              <a:solidFill>
                <a:schemeClr val="bg2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979F7EC-B8E5-4A03-A715-3F5F8444971F}"/>
                </a:ext>
              </a:extLst>
            </p:cNvPr>
            <p:cNvSpPr txBox="1"/>
            <p:nvPr/>
          </p:nvSpPr>
          <p:spPr>
            <a:xfrm>
              <a:off x="7689416" y="3273576"/>
              <a:ext cx="2562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bg2">
                      <a:lumMod val="50000"/>
                    </a:schemeClr>
                  </a:solidFill>
                </a:rPr>
                <a:t>Random drop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9D7701-629E-4678-9ACE-60691E864BE4}"/>
              </a:ext>
            </a:extLst>
          </p:cNvPr>
          <p:cNvCxnSpPr>
            <a:stCxn id="25" idx="0"/>
            <a:endCxn id="95" idx="0"/>
          </p:cNvCxnSpPr>
          <p:nvPr/>
        </p:nvCxnSpPr>
        <p:spPr>
          <a:xfrm flipH="1">
            <a:off x="6310798" y="3751082"/>
            <a:ext cx="842924" cy="10393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9A1D92-A223-4A4E-9F01-E2D473B78758}"/>
              </a:ext>
            </a:extLst>
          </p:cNvPr>
          <p:cNvGrpSpPr/>
          <p:nvPr/>
        </p:nvGrpSpPr>
        <p:grpSpPr>
          <a:xfrm rot="16200000" flipH="1">
            <a:off x="7067947" y="3374234"/>
            <a:ext cx="933603" cy="762054"/>
            <a:chOff x="4148916" y="5105346"/>
            <a:chExt cx="933603" cy="7620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E66D9E2-8E6B-47ED-A91C-A74DC8E476B2}"/>
                </a:ext>
              </a:extLst>
            </p:cNvPr>
            <p:cNvGrpSpPr/>
            <p:nvPr/>
          </p:nvGrpSpPr>
          <p:grpSpPr>
            <a:xfrm>
              <a:off x="4148916" y="5341482"/>
              <a:ext cx="933603" cy="525918"/>
              <a:chOff x="457200" y="4457617"/>
              <a:chExt cx="1085821" cy="4273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42A16EF-E7C3-49D4-AFEE-904F907C9539}"/>
                  </a:ext>
                </a:extLst>
              </p:cNvPr>
              <p:cNvCxnSpPr/>
              <p:nvPr/>
            </p:nvCxnSpPr>
            <p:spPr>
              <a:xfrm flipV="1">
                <a:off x="457200" y="44576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036E5AF-7022-4D0E-ABA8-38FDE8CEA9FC}"/>
                  </a:ext>
                </a:extLst>
              </p:cNvPr>
              <p:cNvCxnSpPr/>
              <p:nvPr/>
            </p:nvCxnSpPr>
            <p:spPr>
              <a:xfrm flipV="1">
                <a:off x="609600" y="44576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2A55128-0200-414E-B458-B5CECB8DAE42}"/>
                  </a:ext>
                </a:extLst>
              </p:cNvPr>
              <p:cNvCxnSpPr/>
              <p:nvPr/>
            </p:nvCxnSpPr>
            <p:spPr>
              <a:xfrm flipV="1">
                <a:off x="762000" y="44576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D80B4C6-6AC0-426E-AC71-6E9F047C658A}"/>
                  </a:ext>
                </a:extLst>
              </p:cNvPr>
              <p:cNvCxnSpPr/>
              <p:nvPr/>
            </p:nvCxnSpPr>
            <p:spPr>
              <a:xfrm flipV="1">
                <a:off x="914400" y="44576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F4F5A64-E1A0-4E0C-84CC-05D2C91252EF}"/>
                  </a:ext>
                </a:extLst>
              </p:cNvPr>
              <p:cNvGrpSpPr/>
              <p:nvPr/>
            </p:nvGrpSpPr>
            <p:grpSpPr>
              <a:xfrm flipH="1">
                <a:off x="1012996" y="4465798"/>
                <a:ext cx="530025" cy="419183"/>
                <a:chOff x="609600" y="4610017"/>
                <a:chExt cx="530025" cy="41918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FCE736B-CCB2-4546-92E8-17448E926657}"/>
                    </a:ext>
                  </a:extLst>
                </p:cNvPr>
                <p:cNvCxnSpPr/>
                <p:nvPr/>
              </p:nvCxnSpPr>
              <p:spPr>
                <a:xfrm flipV="1">
                  <a:off x="609600" y="4610017"/>
                  <a:ext cx="5300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A320226-D9B4-48E3-8A70-435E8D4DADE5}"/>
                    </a:ext>
                  </a:extLst>
                </p:cNvPr>
                <p:cNvCxnSpPr/>
                <p:nvPr/>
              </p:nvCxnSpPr>
              <p:spPr>
                <a:xfrm flipV="1">
                  <a:off x="762000" y="4610017"/>
                  <a:ext cx="3776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9683429F-50E2-45EC-B229-140EC02DF22A}"/>
                    </a:ext>
                  </a:extLst>
                </p:cNvPr>
                <p:cNvCxnSpPr/>
                <p:nvPr/>
              </p:nvCxnSpPr>
              <p:spPr>
                <a:xfrm flipV="1">
                  <a:off x="914400" y="4610017"/>
                  <a:ext cx="2252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DB58019-62E1-412B-9D0E-DC365E49FC78}"/>
                    </a:ext>
                  </a:extLst>
                </p:cNvPr>
                <p:cNvCxnSpPr/>
                <p:nvPr/>
              </p:nvCxnSpPr>
              <p:spPr>
                <a:xfrm flipV="1">
                  <a:off x="1066800" y="4610017"/>
                  <a:ext cx="728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6B7CCC-4FE5-45E9-BC1E-8D72F943E6DD}"/>
                </a:ext>
              </a:extLst>
            </p:cNvPr>
            <p:cNvGrpSpPr/>
            <p:nvPr/>
          </p:nvGrpSpPr>
          <p:grpSpPr>
            <a:xfrm>
              <a:off x="4191000" y="5105346"/>
              <a:ext cx="841076" cy="254393"/>
              <a:chOff x="5220661" y="3675707"/>
              <a:chExt cx="978209" cy="24300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082CC3-2A81-4852-A1E7-23D4BF36B241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 descr="Ethernet Network Connector Rj-45 Lan Female Clip Art">
                <a:extLst>
                  <a:ext uri="{FF2B5EF4-FFF2-40B4-BE49-F238E27FC236}">
                    <a16:creationId xmlns:a16="http://schemas.microsoft.com/office/drawing/2014/main" id="{389AB29A-7194-4065-8664-B4B6773377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4447C8D-9C56-425B-8CCA-E35DECE32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14BF219-755F-4F08-9C03-C8ADE616F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2C8842C-3ED2-4EDE-8E1E-12E785C58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67945A0-F8F4-4E9B-A388-14EA77C0E5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C2F62C6-2C5A-46AE-BFE8-74788CF5F7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19B6E51B-6A74-4966-92EF-AE7510038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574E8D0-78CE-43E9-BAA6-AA761F7CF9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606D7A8-F59D-4E6C-B7A7-FEFE428A9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D117423-2A44-4D08-A45B-6C625F281F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ABD98B6-2939-4610-ACBE-A1272079D2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18F92292-A8B1-4C45-A17E-86639B2AB7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99BC5621-D8F3-4493-A3F5-482E7DC90E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052B078-EFAC-4169-B13E-AC4787A2F0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6880AC0-203D-48FF-BE29-781411591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E080291-FF8F-4EBA-A7C2-FB8C73245E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6B5BFAF-9E05-4843-8D1A-3D0382E6C3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32E0A3B-5309-435A-9F9F-7D282BA163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47E494E-7B52-4397-9969-3428D4249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0671FDCC-BE80-46BE-8AB2-190D89EF37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C96376-EF08-4D3D-B268-70287FD8FBDD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6378551" y="2870851"/>
            <a:ext cx="775171" cy="8802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49D616-4817-407D-B92B-8021DB2A182C}"/>
              </a:ext>
            </a:extLst>
          </p:cNvPr>
          <p:cNvCxnSpPr>
            <a:stCxn id="63" idx="0"/>
            <a:endCxn id="99" idx="3"/>
          </p:cNvCxnSpPr>
          <p:nvPr/>
        </p:nvCxnSpPr>
        <p:spPr>
          <a:xfrm flipV="1">
            <a:off x="4971245" y="2959758"/>
            <a:ext cx="748186" cy="79465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C66EAC-4752-4DBA-9059-249C35A6AD79}"/>
              </a:ext>
            </a:extLst>
          </p:cNvPr>
          <p:cNvCxnSpPr>
            <a:stCxn id="63" idx="0"/>
          </p:cNvCxnSpPr>
          <p:nvPr/>
        </p:nvCxnSpPr>
        <p:spPr>
          <a:xfrm>
            <a:off x="4971245" y="3754411"/>
            <a:ext cx="775203" cy="89999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752FF5-0DC4-48B3-8523-BEA9D518AAF2}"/>
              </a:ext>
            </a:extLst>
          </p:cNvPr>
          <p:cNvGrpSpPr/>
          <p:nvPr/>
        </p:nvGrpSpPr>
        <p:grpSpPr>
          <a:xfrm rot="5400000">
            <a:off x="4125124" y="3368213"/>
            <a:ext cx="933603" cy="758637"/>
            <a:chOff x="6018906" y="5096457"/>
            <a:chExt cx="933603" cy="75863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326D952-8BD4-413B-9712-9AF21139E8E8}"/>
                </a:ext>
              </a:extLst>
            </p:cNvPr>
            <p:cNvGrpSpPr/>
            <p:nvPr/>
          </p:nvGrpSpPr>
          <p:grpSpPr>
            <a:xfrm>
              <a:off x="6018906" y="5329176"/>
              <a:ext cx="933603" cy="525918"/>
              <a:chOff x="457200" y="4457617"/>
              <a:chExt cx="1085821" cy="427364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665F78-5390-47A9-8FE1-1E76F07C7257}"/>
                  </a:ext>
                </a:extLst>
              </p:cNvPr>
              <p:cNvCxnSpPr/>
              <p:nvPr/>
            </p:nvCxnSpPr>
            <p:spPr>
              <a:xfrm flipV="1">
                <a:off x="457200" y="44576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BB3FF55-8487-4EAE-A54C-E808F1EC5AAF}"/>
                  </a:ext>
                </a:extLst>
              </p:cNvPr>
              <p:cNvCxnSpPr/>
              <p:nvPr/>
            </p:nvCxnSpPr>
            <p:spPr>
              <a:xfrm flipV="1">
                <a:off x="609600" y="44576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EDB99D7-1637-465D-9085-31C2688B8F34}"/>
                  </a:ext>
                </a:extLst>
              </p:cNvPr>
              <p:cNvCxnSpPr/>
              <p:nvPr/>
            </p:nvCxnSpPr>
            <p:spPr>
              <a:xfrm flipV="1">
                <a:off x="762000" y="44576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B10EF5C-DC3E-4EC8-9ED9-D68E818A5264}"/>
                  </a:ext>
                </a:extLst>
              </p:cNvPr>
              <p:cNvCxnSpPr/>
              <p:nvPr/>
            </p:nvCxnSpPr>
            <p:spPr>
              <a:xfrm flipV="1">
                <a:off x="914400" y="44576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5092CCD-E39E-4027-8D8D-5DB16C6CEA4C}"/>
                  </a:ext>
                </a:extLst>
              </p:cNvPr>
              <p:cNvGrpSpPr/>
              <p:nvPr/>
            </p:nvGrpSpPr>
            <p:grpSpPr>
              <a:xfrm flipH="1">
                <a:off x="1012996" y="4465798"/>
                <a:ext cx="530025" cy="419183"/>
                <a:chOff x="609600" y="4610017"/>
                <a:chExt cx="530025" cy="419183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4243C9D6-13F9-4002-8C7A-C137CC023D9F}"/>
                    </a:ext>
                  </a:extLst>
                </p:cNvPr>
                <p:cNvCxnSpPr/>
                <p:nvPr/>
              </p:nvCxnSpPr>
              <p:spPr>
                <a:xfrm flipV="1">
                  <a:off x="609600" y="4610017"/>
                  <a:ext cx="5300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F4A7983E-00AB-490A-A7D7-AB71B8C7F0B6}"/>
                    </a:ext>
                  </a:extLst>
                </p:cNvPr>
                <p:cNvCxnSpPr/>
                <p:nvPr/>
              </p:nvCxnSpPr>
              <p:spPr>
                <a:xfrm flipV="1">
                  <a:off x="762000" y="4610017"/>
                  <a:ext cx="3776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73F550BF-E08F-4E59-B337-94214F196400}"/>
                    </a:ext>
                  </a:extLst>
                </p:cNvPr>
                <p:cNvCxnSpPr/>
                <p:nvPr/>
              </p:nvCxnSpPr>
              <p:spPr>
                <a:xfrm flipV="1">
                  <a:off x="914400" y="4610017"/>
                  <a:ext cx="2252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72038962-9441-4988-A834-7F831D352889}"/>
                    </a:ext>
                  </a:extLst>
                </p:cNvPr>
                <p:cNvCxnSpPr/>
                <p:nvPr/>
              </p:nvCxnSpPr>
              <p:spPr>
                <a:xfrm flipV="1">
                  <a:off x="1066800" y="4610017"/>
                  <a:ext cx="728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9BA60D7-D3D3-4DCD-9086-93FA88FE747F}"/>
                </a:ext>
              </a:extLst>
            </p:cNvPr>
            <p:cNvGrpSpPr/>
            <p:nvPr/>
          </p:nvGrpSpPr>
          <p:grpSpPr>
            <a:xfrm>
              <a:off x="6072048" y="5096457"/>
              <a:ext cx="841076" cy="254393"/>
              <a:chOff x="5220661" y="3675707"/>
              <a:chExt cx="978209" cy="24300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701911-900F-453C-90F2-32F4A4EB8265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128D7C6-5CA4-40F5-BE49-637347C1E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6593EE1-01B8-48ED-AB3D-895E48C84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825793F-6B3A-4597-97F3-9A3777F2B6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BEE23F9-C113-40BE-8BDE-757EECF503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ABDDAF4-F7F5-4396-A399-12FB8BB9B5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F0B7FDF-5EAB-4C4F-9EFD-4118BF13E4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3D7C016-E261-47C5-8F6E-D8CF8BA1B8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7198735-9836-4AAD-85FF-E92799CDF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98D4A2D7-2A3C-4B25-87B0-75DE776AB9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6383D45-BFA0-47C7-ACCA-F85DEB78EC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07B3992-5E9F-43F2-86D5-884F46737F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07AD543-6800-4982-ACE0-0E698025CE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2787426-4401-4937-8794-BBEC0B9C81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B0137C6-1CAE-45FF-BD3C-CEE21A677E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EC3E3C3-3DDC-4373-90F4-1360633B4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A7B0E17C-5A43-400A-BC20-F31349114A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9901AB0C-B9AE-4EB5-8715-8F8100CAC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01BFE6D0-F56E-47D4-B405-5081AD29CD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17E62E59-A7CF-466E-8C24-B2D78CA30E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042508B-C4B1-4A01-B6A9-6FC8C5E0A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1A7A03A-A7E1-48C4-93A8-ABEF71D44D76}"/>
              </a:ext>
            </a:extLst>
          </p:cNvPr>
          <p:cNvGrpSpPr/>
          <p:nvPr/>
        </p:nvGrpSpPr>
        <p:grpSpPr>
          <a:xfrm rot="5400000">
            <a:off x="5836763" y="4364051"/>
            <a:ext cx="541247" cy="709956"/>
            <a:chOff x="1027560" y="1988818"/>
            <a:chExt cx="545969" cy="67818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550F698A-7D0F-4FF6-BC94-736E78D0E15B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88958544-DBDB-4199-8A8A-FCB95F92B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Rectangle 83">
              <a:extLst>
                <a:ext uri="{FF2B5EF4-FFF2-40B4-BE49-F238E27FC236}">
                  <a16:creationId xmlns:a16="http://schemas.microsoft.com/office/drawing/2014/main" id="{D6D15CB8-532A-49E5-B236-57451CB12695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83">
              <a:extLst>
                <a:ext uri="{FF2B5EF4-FFF2-40B4-BE49-F238E27FC236}">
                  <a16:creationId xmlns:a16="http://schemas.microsoft.com/office/drawing/2014/main" id="{6618805D-B4D1-41EA-B9D0-B80552E7541A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F38DBB2-C694-48F1-B488-F479FFB54016}"/>
              </a:ext>
            </a:extLst>
          </p:cNvPr>
          <p:cNvGrpSpPr/>
          <p:nvPr/>
        </p:nvGrpSpPr>
        <p:grpSpPr>
          <a:xfrm rot="5400000">
            <a:off x="5803785" y="2537124"/>
            <a:ext cx="541247" cy="709956"/>
            <a:chOff x="1027560" y="1988818"/>
            <a:chExt cx="545969" cy="678181"/>
          </a:xfrm>
        </p:grpSpPr>
        <p:sp>
          <p:nvSpPr>
            <p:cNvPr id="99" name="Cube 98">
              <a:extLst>
                <a:ext uri="{FF2B5EF4-FFF2-40B4-BE49-F238E27FC236}">
                  <a16:creationId xmlns:a16="http://schemas.microsoft.com/office/drawing/2014/main" id="{A46BE1AA-46E6-4EEC-A793-6EFD1721893F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F3080BA0-E8FD-4BBE-BD80-C4A71A96A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Rectangle 83">
              <a:extLst>
                <a:ext uri="{FF2B5EF4-FFF2-40B4-BE49-F238E27FC236}">
                  <a16:creationId xmlns:a16="http://schemas.microsoft.com/office/drawing/2014/main" id="{576E0F95-D884-4A70-BCDD-8C62965D06FD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D8839C62-0BB6-4AAE-9E12-2E66144BD75B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262548C-248A-4BE8-BBB9-0CAD1B40053F}"/>
              </a:ext>
            </a:extLst>
          </p:cNvPr>
          <p:cNvSpPr txBox="1"/>
          <p:nvPr/>
        </p:nvSpPr>
        <p:spPr>
          <a:xfrm>
            <a:off x="5815615" y="2174686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8D7731-B151-4E7B-9180-A76C29EA5EF2}"/>
              </a:ext>
            </a:extLst>
          </p:cNvPr>
          <p:cNvSpPr txBox="1"/>
          <p:nvPr/>
        </p:nvSpPr>
        <p:spPr>
          <a:xfrm>
            <a:off x="5880003" y="5042950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EEEEBD-043F-403C-98C6-806AAC295E13}"/>
              </a:ext>
            </a:extLst>
          </p:cNvPr>
          <p:cNvSpPr txBox="1"/>
          <p:nvPr/>
        </p:nvSpPr>
        <p:spPr>
          <a:xfrm>
            <a:off x="4558686" y="2857845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6E7222E-E585-4E05-9E00-79ACD61AA5F7}"/>
              </a:ext>
            </a:extLst>
          </p:cNvPr>
          <p:cNvSpPr txBox="1"/>
          <p:nvPr/>
        </p:nvSpPr>
        <p:spPr>
          <a:xfrm>
            <a:off x="7185947" y="2845135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L1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C87FE8-FE33-47AD-905B-625C63459016}"/>
              </a:ext>
            </a:extLst>
          </p:cNvPr>
          <p:cNvSpPr/>
          <p:nvPr/>
        </p:nvSpPr>
        <p:spPr>
          <a:xfrm>
            <a:off x="4187780" y="2813237"/>
            <a:ext cx="3789680" cy="1057492"/>
          </a:xfrm>
          <a:custGeom>
            <a:avLst/>
            <a:gdLst>
              <a:gd name="connsiteX0" fmla="*/ 0 w 3789680"/>
              <a:gd name="connsiteY0" fmla="*/ 985531 h 1057492"/>
              <a:gd name="connsiteX1" fmla="*/ 812800 w 3789680"/>
              <a:gd name="connsiteY1" fmla="*/ 955051 h 1057492"/>
              <a:gd name="connsiteX2" fmla="*/ 1737360 w 3789680"/>
              <a:gd name="connsiteY2" fmla="*/ 11 h 1057492"/>
              <a:gd name="connsiteX3" fmla="*/ 3108960 w 3789680"/>
              <a:gd name="connsiteY3" fmla="*/ 934731 h 1057492"/>
              <a:gd name="connsiteX4" fmla="*/ 3789680 w 3789680"/>
              <a:gd name="connsiteY4" fmla="*/ 975371 h 105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680" h="1057492">
                <a:moveTo>
                  <a:pt x="0" y="985531"/>
                </a:moveTo>
                <a:cubicBezTo>
                  <a:pt x="261620" y="1052417"/>
                  <a:pt x="523240" y="1119304"/>
                  <a:pt x="812800" y="955051"/>
                </a:cubicBezTo>
                <a:cubicBezTo>
                  <a:pt x="1102360" y="790798"/>
                  <a:pt x="1354667" y="3398"/>
                  <a:pt x="1737360" y="11"/>
                </a:cubicBezTo>
                <a:cubicBezTo>
                  <a:pt x="2120053" y="-3376"/>
                  <a:pt x="2766907" y="772171"/>
                  <a:pt x="3108960" y="934731"/>
                </a:cubicBezTo>
                <a:cubicBezTo>
                  <a:pt x="3451013" y="1097291"/>
                  <a:pt x="3620346" y="1036331"/>
                  <a:pt x="3789680" y="975371"/>
                </a:cubicBezTo>
              </a:path>
            </a:pathLst>
          </a:custGeom>
          <a:noFill/>
          <a:ln w="76200">
            <a:solidFill>
              <a:schemeClr val="accent5">
                <a:lumMod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8" descr="Image result for eye icon vector">
            <a:extLst>
              <a:ext uri="{FF2B5EF4-FFF2-40B4-BE49-F238E27FC236}">
                <a16:creationId xmlns:a16="http://schemas.microsoft.com/office/drawing/2014/main" id="{334C2544-CD90-497B-BBFD-9BFDA6BA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235" y="2070370"/>
            <a:ext cx="857427" cy="85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EF04D33A-4A1A-4281-B201-E9E60AFA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4174"/>
              </p:ext>
            </p:extLst>
          </p:nvPr>
        </p:nvGraphicFramePr>
        <p:xfrm>
          <a:off x="2905576" y="2053633"/>
          <a:ext cx="1355634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1878">
                  <a:extLst>
                    <a:ext uri="{9D8B030D-6E8A-4147-A177-3AD203B41FA5}">
                      <a16:colId xmlns:a16="http://schemas.microsoft.com/office/drawing/2014/main" val="3320065669"/>
                    </a:ext>
                  </a:extLst>
                </a:gridCol>
                <a:gridCol w="451878">
                  <a:extLst>
                    <a:ext uri="{9D8B030D-6E8A-4147-A177-3AD203B41FA5}">
                      <a16:colId xmlns:a16="http://schemas.microsoft.com/office/drawing/2014/main" val="3643364921"/>
                    </a:ext>
                  </a:extLst>
                </a:gridCol>
                <a:gridCol w="451878">
                  <a:extLst>
                    <a:ext uri="{9D8B030D-6E8A-4147-A177-3AD203B41FA5}">
                      <a16:colId xmlns:a16="http://schemas.microsoft.com/office/drawing/2014/main" val="3404094828"/>
                    </a:ext>
                  </a:extLst>
                </a:gridCol>
              </a:tblGrid>
              <a:tr h="27125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17434"/>
                  </a:ext>
                </a:extLst>
              </a:tr>
              <a:tr h="271251">
                <a:tc>
                  <a:txBody>
                    <a:bodyPr/>
                    <a:lstStyle/>
                    <a:p>
                      <a:r>
                        <a:rPr lang="en-US" sz="2000" dirty="0"/>
                        <a:t>L1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2576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D30A0412-871F-4372-8B18-8608A887E732}"/>
              </a:ext>
            </a:extLst>
          </p:cNvPr>
          <p:cNvSpPr txBox="1"/>
          <p:nvPr/>
        </p:nvSpPr>
        <p:spPr>
          <a:xfrm rot="16200000">
            <a:off x="1958386" y="2163683"/>
            <a:ext cx="149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Dest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Leaf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967701-491B-474B-8261-8FF07A64A7EA}"/>
              </a:ext>
            </a:extLst>
          </p:cNvPr>
          <p:cNvSpPr txBox="1"/>
          <p:nvPr/>
        </p:nvSpPr>
        <p:spPr>
          <a:xfrm>
            <a:off x="3216454" y="1694709"/>
            <a:ext cx="117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Path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58E22C-F150-4BBD-88E0-BED0D3E28C33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7B2CFD79-F0B1-445D-B4C9-556880F1451E}"/>
              </a:ext>
            </a:extLst>
          </p:cNvPr>
          <p:cNvSpPr/>
          <p:nvPr/>
        </p:nvSpPr>
        <p:spPr>
          <a:xfrm>
            <a:off x="4167460" y="3569014"/>
            <a:ext cx="3637280" cy="1194977"/>
          </a:xfrm>
          <a:custGeom>
            <a:avLst/>
            <a:gdLst>
              <a:gd name="connsiteX0" fmla="*/ 0 w 3637280"/>
              <a:gd name="connsiteY0" fmla="*/ 402474 h 1194977"/>
              <a:gd name="connsiteX1" fmla="*/ 721360 w 3637280"/>
              <a:gd name="connsiteY1" fmla="*/ 148474 h 1194977"/>
              <a:gd name="connsiteX2" fmla="*/ 1899920 w 3637280"/>
              <a:gd name="connsiteY2" fmla="*/ 1194954 h 1194977"/>
              <a:gd name="connsiteX3" fmla="*/ 3129280 w 3637280"/>
              <a:gd name="connsiteY3" fmla="*/ 178954 h 1194977"/>
              <a:gd name="connsiteX4" fmla="*/ 3637280 w 3637280"/>
              <a:gd name="connsiteY4" fmla="*/ 6234 h 11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7280" h="1194977">
                <a:moveTo>
                  <a:pt x="0" y="402474"/>
                </a:moveTo>
                <a:cubicBezTo>
                  <a:pt x="202353" y="209434"/>
                  <a:pt x="404707" y="16394"/>
                  <a:pt x="721360" y="148474"/>
                </a:cubicBezTo>
                <a:cubicBezTo>
                  <a:pt x="1038013" y="280554"/>
                  <a:pt x="1498600" y="1189874"/>
                  <a:pt x="1899920" y="1194954"/>
                </a:cubicBezTo>
                <a:cubicBezTo>
                  <a:pt x="2301240" y="1200034"/>
                  <a:pt x="2839720" y="377074"/>
                  <a:pt x="3129280" y="178954"/>
                </a:cubicBezTo>
                <a:cubicBezTo>
                  <a:pt x="3418840" y="-19166"/>
                  <a:pt x="3528060" y="-6466"/>
                  <a:pt x="3637280" y="6234"/>
                </a:cubicBezTo>
              </a:path>
            </a:pathLst>
          </a:custGeom>
          <a:noFill/>
          <a:ln w="107950">
            <a:solidFill>
              <a:schemeClr val="accent2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BA357D3-448A-4D50-BD98-ABAC06393BD7}"/>
              </a:ext>
            </a:extLst>
          </p:cNvPr>
          <p:cNvSpPr/>
          <p:nvPr/>
        </p:nvSpPr>
        <p:spPr>
          <a:xfrm>
            <a:off x="3372172" y="2483628"/>
            <a:ext cx="416321" cy="34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CF3B927-92A4-43F5-B0E3-3D277A353BD4}"/>
              </a:ext>
            </a:extLst>
          </p:cNvPr>
          <p:cNvGrpSpPr/>
          <p:nvPr/>
        </p:nvGrpSpPr>
        <p:grpSpPr>
          <a:xfrm rot="2281204">
            <a:off x="5217353" y="3470624"/>
            <a:ext cx="555624" cy="612907"/>
            <a:chOff x="2492376" y="5121274"/>
            <a:chExt cx="555624" cy="612907"/>
          </a:xfrm>
        </p:grpSpPr>
        <p:sp>
          <p:nvSpPr>
            <p:cNvPr id="132" name="Freeform 4">
              <a:extLst>
                <a:ext uri="{FF2B5EF4-FFF2-40B4-BE49-F238E27FC236}">
                  <a16:creationId xmlns:a16="http://schemas.microsoft.com/office/drawing/2014/main" id="{8EAEBAA9-C244-42F7-870B-4632BA7C560B}"/>
                </a:ext>
              </a:extLst>
            </p:cNvPr>
            <p:cNvSpPr/>
            <p:nvPr/>
          </p:nvSpPr>
          <p:spPr>
            <a:xfrm>
              <a:off x="2492376" y="5381624"/>
              <a:ext cx="288019" cy="352557"/>
            </a:xfrm>
            <a:custGeom>
              <a:avLst/>
              <a:gdLst>
                <a:gd name="connsiteX0" fmla="*/ 166562 w 218290"/>
                <a:gd name="connsiteY0" fmla="*/ 374782 h 374782"/>
                <a:gd name="connsiteX1" fmla="*/ 208203 w 218290"/>
                <a:gd name="connsiteY1" fmla="*/ 124927 h 374782"/>
                <a:gd name="connsiteX2" fmla="*/ 0 w 218290"/>
                <a:gd name="connsiteY2" fmla="*/ 0 h 374782"/>
                <a:gd name="connsiteX0" fmla="*/ 179262 w 231891"/>
                <a:gd name="connsiteY0" fmla="*/ 368432 h 368432"/>
                <a:gd name="connsiteX1" fmla="*/ 220903 w 231891"/>
                <a:gd name="connsiteY1" fmla="*/ 118577 h 368432"/>
                <a:gd name="connsiteX2" fmla="*/ 0 w 231891"/>
                <a:gd name="connsiteY2" fmla="*/ 0 h 368432"/>
                <a:gd name="connsiteX0" fmla="*/ 236412 w 257310"/>
                <a:gd name="connsiteY0" fmla="*/ 352557 h 352557"/>
                <a:gd name="connsiteX1" fmla="*/ 220903 w 257310"/>
                <a:gd name="connsiteY1" fmla="*/ 118577 h 352557"/>
                <a:gd name="connsiteX2" fmla="*/ 0 w 257310"/>
                <a:gd name="connsiteY2" fmla="*/ 0 h 352557"/>
                <a:gd name="connsiteX0" fmla="*/ 236412 w 288019"/>
                <a:gd name="connsiteY0" fmla="*/ 352557 h 352557"/>
                <a:gd name="connsiteX1" fmla="*/ 271703 w 288019"/>
                <a:gd name="connsiteY1" fmla="*/ 105877 h 352557"/>
                <a:gd name="connsiteX2" fmla="*/ 0 w 288019"/>
                <a:gd name="connsiteY2" fmla="*/ 0 h 35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019" h="352557">
                  <a:moveTo>
                    <a:pt x="236412" y="352557"/>
                  </a:moveTo>
                  <a:cubicBezTo>
                    <a:pt x="271112" y="258861"/>
                    <a:pt x="311105" y="164636"/>
                    <a:pt x="271703" y="105877"/>
                  </a:cubicBezTo>
                  <a:cubicBezTo>
                    <a:pt x="232301" y="47118"/>
                    <a:pt x="0" y="0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50">
              <a:extLst>
                <a:ext uri="{FF2B5EF4-FFF2-40B4-BE49-F238E27FC236}">
                  <a16:creationId xmlns:a16="http://schemas.microsoft.com/office/drawing/2014/main" id="{AA5620A1-A708-48C3-A9DE-48E4920226D9}"/>
                </a:ext>
              </a:extLst>
            </p:cNvPr>
            <p:cNvSpPr/>
            <p:nvPr/>
          </p:nvSpPr>
          <p:spPr>
            <a:xfrm>
              <a:off x="2619376" y="5260974"/>
              <a:ext cx="288019" cy="352557"/>
            </a:xfrm>
            <a:custGeom>
              <a:avLst/>
              <a:gdLst>
                <a:gd name="connsiteX0" fmla="*/ 166562 w 218290"/>
                <a:gd name="connsiteY0" fmla="*/ 374782 h 374782"/>
                <a:gd name="connsiteX1" fmla="*/ 208203 w 218290"/>
                <a:gd name="connsiteY1" fmla="*/ 124927 h 374782"/>
                <a:gd name="connsiteX2" fmla="*/ 0 w 218290"/>
                <a:gd name="connsiteY2" fmla="*/ 0 h 374782"/>
                <a:gd name="connsiteX0" fmla="*/ 179262 w 231891"/>
                <a:gd name="connsiteY0" fmla="*/ 368432 h 368432"/>
                <a:gd name="connsiteX1" fmla="*/ 220903 w 231891"/>
                <a:gd name="connsiteY1" fmla="*/ 118577 h 368432"/>
                <a:gd name="connsiteX2" fmla="*/ 0 w 231891"/>
                <a:gd name="connsiteY2" fmla="*/ 0 h 368432"/>
                <a:gd name="connsiteX0" fmla="*/ 236412 w 257310"/>
                <a:gd name="connsiteY0" fmla="*/ 352557 h 352557"/>
                <a:gd name="connsiteX1" fmla="*/ 220903 w 257310"/>
                <a:gd name="connsiteY1" fmla="*/ 118577 h 352557"/>
                <a:gd name="connsiteX2" fmla="*/ 0 w 257310"/>
                <a:gd name="connsiteY2" fmla="*/ 0 h 352557"/>
                <a:gd name="connsiteX0" fmla="*/ 236412 w 288019"/>
                <a:gd name="connsiteY0" fmla="*/ 352557 h 352557"/>
                <a:gd name="connsiteX1" fmla="*/ 271703 w 288019"/>
                <a:gd name="connsiteY1" fmla="*/ 105877 h 352557"/>
                <a:gd name="connsiteX2" fmla="*/ 0 w 288019"/>
                <a:gd name="connsiteY2" fmla="*/ 0 h 35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019" h="352557">
                  <a:moveTo>
                    <a:pt x="236412" y="352557"/>
                  </a:moveTo>
                  <a:cubicBezTo>
                    <a:pt x="271112" y="258861"/>
                    <a:pt x="311105" y="164636"/>
                    <a:pt x="271703" y="105877"/>
                  </a:cubicBezTo>
                  <a:cubicBezTo>
                    <a:pt x="232301" y="47118"/>
                    <a:pt x="0" y="0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51">
              <a:extLst>
                <a:ext uri="{FF2B5EF4-FFF2-40B4-BE49-F238E27FC236}">
                  <a16:creationId xmlns:a16="http://schemas.microsoft.com/office/drawing/2014/main" id="{7124C160-A47F-464E-94B6-D7AB3B25CC91}"/>
                </a:ext>
              </a:extLst>
            </p:cNvPr>
            <p:cNvSpPr/>
            <p:nvPr/>
          </p:nvSpPr>
          <p:spPr>
            <a:xfrm>
              <a:off x="2727326" y="5121274"/>
              <a:ext cx="320674" cy="441326"/>
            </a:xfrm>
            <a:custGeom>
              <a:avLst/>
              <a:gdLst>
                <a:gd name="connsiteX0" fmla="*/ 166562 w 218290"/>
                <a:gd name="connsiteY0" fmla="*/ 374782 h 374782"/>
                <a:gd name="connsiteX1" fmla="*/ 208203 w 218290"/>
                <a:gd name="connsiteY1" fmla="*/ 124927 h 374782"/>
                <a:gd name="connsiteX2" fmla="*/ 0 w 218290"/>
                <a:gd name="connsiteY2" fmla="*/ 0 h 374782"/>
                <a:gd name="connsiteX0" fmla="*/ 179262 w 231891"/>
                <a:gd name="connsiteY0" fmla="*/ 368432 h 368432"/>
                <a:gd name="connsiteX1" fmla="*/ 220903 w 231891"/>
                <a:gd name="connsiteY1" fmla="*/ 118577 h 368432"/>
                <a:gd name="connsiteX2" fmla="*/ 0 w 231891"/>
                <a:gd name="connsiteY2" fmla="*/ 0 h 368432"/>
                <a:gd name="connsiteX0" fmla="*/ 236412 w 257310"/>
                <a:gd name="connsiteY0" fmla="*/ 352557 h 352557"/>
                <a:gd name="connsiteX1" fmla="*/ 220903 w 257310"/>
                <a:gd name="connsiteY1" fmla="*/ 118577 h 352557"/>
                <a:gd name="connsiteX2" fmla="*/ 0 w 257310"/>
                <a:gd name="connsiteY2" fmla="*/ 0 h 352557"/>
                <a:gd name="connsiteX0" fmla="*/ 236412 w 288019"/>
                <a:gd name="connsiteY0" fmla="*/ 352557 h 352557"/>
                <a:gd name="connsiteX1" fmla="*/ 271703 w 288019"/>
                <a:gd name="connsiteY1" fmla="*/ 105877 h 352557"/>
                <a:gd name="connsiteX2" fmla="*/ 0 w 288019"/>
                <a:gd name="connsiteY2" fmla="*/ 0 h 35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019" h="352557">
                  <a:moveTo>
                    <a:pt x="236412" y="352557"/>
                  </a:moveTo>
                  <a:cubicBezTo>
                    <a:pt x="271112" y="258861"/>
                    <a:pt x="311105" y="164636"/>
                    <a:pt x="271703" y="105877"/>
                  </a:cubicBezTo>
                  <a:cubicBezTo>
                    <a:pt x="232301" y="47118"/>
                    <a:pt x="0" y="0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itle 3">
            <a:extLst>
              <a:ext uri="{FF2B5EF4-FFF2-40B4-BE49-F238E27FC236}">
                <a16:creationId xmlns:a16="http://schemas.microsoft.com/office/drawing/2014/main" id="{F88B1BF7-F487-46C2-ACC9-685A469576FA}"/>
              </a:ext>
            </a:extLst>
          </p:cNvPr>
          <p:cNvSpPr txBox="1">
            <a:spLocks/>
          </p:cNvSpPr>
          <p:nvPr/>
        </p:nvSpPr>
        <p:spPr>
          <a:xfrm>
            <a:off x="-1" y="211985"/>
            <a:ext cx="113182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Problem of Being Failure-ignorant</a:t>
            </a:r>
          </a:p>
        </p:txBody>
      </p:sp>
    </p:spTree>
    <p:extLst>
      <p:ext uri="{BB962C8B-B14F-4D97-AF65-F5344CB8AC3E}">
        <p14:creationId xmlns:p14="http://schemas.microsoft.com/office/powerpoint/2010/main" val="12970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446626D-F55B-43ED-A047-C9E396B467BF}"/>
              </a:ext>
            </a:extLst>
          </p:cNvPr>
          <p:cNvGrpSpPr/>
          <p:nvPr/>
        </p:nvGrpSpPr>
        <p:grpSpPr>
          <a:xfrm>
            <a:off x="5488023" y="2185870"/>
            <a:ext cx="3987021" cy="1066800"/>
            <a:chOff x="6265049" y="3255702"/>
            <a:chExt cx="3987021" cy="1066800"/>
          </a:xfrm>
        </p:grpSpPr>
        <p:sp>
          <p:nvSpPr>
            <p:cNvPr id="113" name="Explosion: 8 Points 112">
              <a:extLst>
                <a:ext uri="{FF2B5EF4-FFF2-40B4-BE49-F238E27FC236}">
                  <a16:creationId xmlns:a16="http://schemas.microsoft.com/office/drawing/2014/main" id="{BF24B7B9-3785-4DB8-B213-011CCF006625}"/>
                </a:ext>
              </a:extLst>
            </p:cNvPr>
            <p:cNvSpPr/>
            <p:nvPr/>
          </p:nvSpPr>
          <p:spPr>
            <a:xfrm rot="829296">
              <a:off x="6265049" y="3255702"/>
              <a:ext cx="1107440" cy="1066800"/>
            </a:xfrm>
            <a:prstGeom prst="irregularSeal1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6EB910AC-B077-4DAA-A833-A35A26647A1B}"/>
                </a:ext>
              </a:extLst>
            </p:cNvPr>
            <p:cNvSpPr/>
            <p:nvPr/>
          </p:nvSpPr>
          <p:spPr>
            <a:xfrm rot="17667816">
              <a:off x="7242924" y="3208539"/>
              <a:ext cx="1023658" cy="1198542"/>
            </a:xfrm>
            <a:prstGeom prst="arc">
              <a:avLst>
                <a:gd name="adj1" fmla="val 16396124"/>
                <a:gd name="adj2" fmla="val 781261"/>
              </a:avLst>
            </a:prstGeom>
            <a:noFill/>
            <a:ln w="28575">
              <a:solidFill>
                <a:schemeClr val="bg2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979F7EC-B8E5-4A03-A715-3F5F8444971F}"/>
                </a:ext>
              </a:extLst>
            </p:cNvPr>
            <p:cNvSpPr txBox="1"/>
            <p:nvPr/>
          </p:nvSpPr>
          <p:spPr>
            <a:xfrm>
              <a:off x="7689416" y="3273576"/>
              <a:ext cx="2562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bg2">
                      <a:lumMod val="50000"/>
                    </a:schemeClr>
                  </a:solidFill>
                </a:rPr>
                <a:t>Random drop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F8AA85-E62A-4F41-8AD3-EE65D3D7087D}"/>
              </a:ext>
            </a:extLst>
          </p:cNvPr>
          <p:cNvGrpSpPr/>
          <p:nvPr/>
        </p:nvGrpSpPr>
        <p:grpSpPr>
          <a:xfrm>
            <a:off x="2820199" y="5683085"/>
            <a:ext cx="6850776" cy="763788"/>
            <a:chOff x="6197338" y="5434149"/>
            <a:chExt cx="5042263" cy="113211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84C8786-A651-4B9F-9B62-36EC1962E203}"/>
                </a:ext>
              </a:extLst>
            </p:cNvPr>
            <p:cNvSpPr/>
            <p:nvPr/>
          </p:nvSpPr>
          <p:spPr>
            <a:xfrm>
              <a:off x="6197338" y="5434149"/>
              <a:ext cx="5042263" cy="11321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738B5E-D0A4-48E7-B406-2849639DF368}"/>
                </a:ext>
              </a:extLst>
            </p:cNvPr>
            <p:cNvSpPr/>
            <p:nvPr/>
          </p:nvSpPr>
          <p:spPr>
            <a:xfrm>
              <a:off x="6472847" y="5614005"/>
              <a:ext cx="4435321" cy="790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i="1" dirty="0"/>
                <a:t>Even worse than ECMP under failures 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9D7701-629E-4678-9ACE-60691E864BE4}"/>
              </a:ext>
            </a:extLst>
          </p:cNvPr>
          <p:cNvCxnSpPr>
            <a:stCxn id="25" idx="0"/>
            <a:endCxn id="95" idx="0"/>
          </p:cNvCxnSpPr>
          <p:nvPr/>
        </p:nvCxnSpPr>
        <p:spPr>
          <a:xfrm flipH="1">
            <a:off x="6286735" y="3763121"/>
            <a:ext cx="842924" cy="10393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9A1D92-A223-4A4E-9F01-E2D473B78758}"/>
              </a:ext>
            </a:extLst>
          </p:cNvPr>
          <p:cNvGrpSpPr/>
          <p:nvPr/>
        </p:nvGrpSpPr>
        <p:grpSpPr>
          <a:xfrm rot="16200000" flipH="1">
            <a:off x="7043884" y="3386273"/>
            <a:ext cx="933603" cy="762054"/>
            <a:chOff x="4148916" y="5105346"/>
            <a:chExt cx="933603" cy="7620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E66D9E2-8E6B-47ED-A91C-A74DC8E476B2}"/>
                </a:ext>
              </a:extLst>
            </p:cNvPr>
            <p:cNvGrpSpPr/>
            <p:nvPr/>
          </p:nvGrpSpPr>
          <p:grpSpPr>
            <a:xfrm>
              <a:off x="4148916" y="5341482"/>
              <a:ext cx="933603" cy="525918"/>
              <a:chOff x="457200" y="4457617"/>
              <a:chExt cx="1085821" cy="4273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42A16EF-E7C3-49D4-AFEE-904F907C9539}"/>
                  </a:ext>
                </a:extLst>
              </p:cNvPr>
              <p:cNvCxnSpPr/>
              <p:nvPr/>
            </p:nvCxnSpPr>
            <p:spPr>
              <a:xfrm flipV="1">
                <a:off x="457200" y="44576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036E5AF-7022-4D0E-ABA8-38FDE8CEA9FC}"/>
                  </a:ext>
                </a:extLst>
              </p:cNvPr>
              <p:cNvCxnSpPr/>
              <p:nvPr/>
            </p:nvCxnSpPr>
            <p:spPr>
              <a:xfrm flipV="1">
                <a:off x="609600" y="44576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2A55128-0200-414E-B458-B5CECB8DAE42}"/>
                  </a:ext>
                </a:extLst>
              </p:cNvPr>
              <p:cNvCxnSpPr/>
              <p:nvPr/>
            </p:nvCxnSpPr>
            <p:spPr>
              <a:xfrm flipV="1">
                <a:off x="762000" y="44576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D80B4C6-6AC0-426E-AC71-6E9F047C658A}"/>
                  </a:ext>
                </a:extLst>
              </p:cNvPr>
              <p:cNvCxnSpPr/>
              <p:nvPr/>
            </p:nvCxnSpPr>
            <p:spPr>
              <a:xfrm flipV="1">
                <a:off x="914400" y="44576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F4F5A64-E1A0-4E0C-84CC-05D2C91252EF}"/>
                  </a:ext>
                </a:extLst>
              </p:cNvPr>
              <p:cNvGrpSpPr/>
              <p:nvPr/>
            </p:nvGrpSpPr>
            <p:grpSpPr>
              <a:xfrm flipH="1">
                <a:off x="1012996" y="4465798"/>
                <a:ext cx="530025" cy="419183"/>
                <a:chOff x="609600" y="4610017"/>
                <a:chExt cx="530025" cy="41918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FCE736B-CCB2-4546-92E8-17448E926657}"/>
                    </a:ext>
                  </a:extLst>
                </p:cNvPr>
                <p:cNvCxnSpPr/>
                <p:nvPr/>
              </p:nvCxnSpPr>
              <p:spPr>
                <a:xfrm flipV="1">
                  <a:off x="609600" y="4610017"/>
                  <a:ext cx="5300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A320226-D9B4-48E3-8A70-435E8D4DADE5}"/>
                    </a:ext>
                  </a:extLst>
                </p:cNvPr>
                <p:cNvCxnSpPr/>
                <p:nvPr/>
              </p:nvCxnSpPr>
              <p:spPr>
                <a:xfrm flipV="1">
                  <a:off x="762000" y="4610017"/>
                  <a:ext cx="3776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9683429F-50E2-45EC-B229-140EC02DF22A}"/>
                    </a:ext>
                  </a:extLst>
                </p:cNvPr>
                <p:cNvCxnSpPr/>
                <p:nvPr/>
              </p:nvCxnSpPr>
              <p:spPr>
                <a:xfrm flipV="1">
                  <a:off x="914400" y="4610017"/>
                  <a:ext cx="2252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DB58019-62E1-412B-9D0E-DC365E49FC78}"/>
                    </a:ext>
                  </a:extLst>
                </p:cNvPr>
                <p:cNvCxnSpPr/>
                <p:nvPr/>
              </p:nvCxnSpPr>
              <p:spPr>
                <a:xfrm flipV="1">
                  <a:off x="1066800" y="4610017"/>
                  <a:ext cx="728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6B7CCC-4FE5-45E9-BC1E-8D72F943E6DD}"/>
                </a:ext>
              </a:extLst>
            </p:cNvPr>
            <p:cNvGrpSpPr/>
            <p:nvPr/>
          </p:nvGrpSpPr>
          <p:grpSpPr>
            <a:xfrm>
              <a:off x="4191000" y="5105346"/>
              <a:ext cx="841076" cy="254393"/>
              <a:chOff x="5220661" y="3675707"/>
              <a:chExt cx="978209" cy="24300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082CC3-2A81-4852-A1E7-23D4BF36B241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 descr="Ethernet Network Connector Rj-45 Lan Female Clip Art">
                <a:extLst>
                  <a:ext uri="{FF2B5EF4-FFF2-40B4-BE49-F238E27FC236}">
                    <a16:creationId xmlns:a16="http://schemas.microsoft.com/office/drawing/2014/main" id="{389AB29A-7194-4065-8664-B4B6773377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4447C8D-9C56-425B-8CCA-E35DECE32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14BF219-755F-4F08-9C03-C8ADE616F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2C8842C-3ED2-4EDE-8E1E-12E785C58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67945A0-F8F4-4E9B-A388-14EA77C0E5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C2F62C6-2C5A-46AE-BFE8-74788CF5F7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19B6E51B-6A74-4966-92EF-AE7510038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574E8D0-78CE-43E9-BAA6-AA761F7CF9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606D7A8-F59D-4E6C-B7A7-FEFE428A9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D117423-2A44-4D08-A45B-6C625F281F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ABD98B6-2939-4610-ACBE-A1272079D2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18F92292-A8B1-4C45-A17E-86639B2AB7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99BC5621-D8F3-4493-A3F5-482E7DC90E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052B078-EFAC-4169-B13E-AC4787A2F0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6880AC0-203D-48FF-BE29-781411591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E080291-FF8F-4EBA-A7C2-FB8C73245E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6B5BFAF-9E05-4843-8D1A-3D0382E6C3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32E0A3B-5309-435A-9F9F-7D282BA163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47E494E-7B52-4397-9969-3428D4249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0671FDCC-BE80-46BE-8AB2-190D89EF37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C96376-EF08-4D3D-B268-70287FD8FBDD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6354488" y="2882890"/>
            <a:ext cx="775171" cy="8802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49D616-4817-407D-B92B-8021DB2A182C}"/>
              </a:ext>
            </a:extLst>
          </p:cNvPr>
          <p:cNvCxnSpPr>
            <a:stCxn id="63" idx="0"/>
            <a:endCxn id="99" idx="3"/>
          </p:cNvCxnSpPr>
          <p:nvPr/>
        </p:nvCxnSpPr>
        <p:spPr>
          <a:xfrm flipV="1">
            <a:off x="4947182" y="2971797"/>
            <a:ext cx="748186" cy="79465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C66EAC-4752-4DBA-9059-249C35A6AD79}"/>
              </a:ext>
            </a:extLst>
          </p:cNvPr>
          <p:cNvCxnSpPr>
            <a:stCxn id="63" idx="0"/>
          </p:cNvCxnSpPr>
          <p:nvPr/>
        </p:nvCxnSpPr>
        <p:spPr>
          <a:xfrm>
            <a:off x="4947182" y="3766450"/>
            <a:ext cx="775203" cy="89999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752FF5-0DC4-48B3-8523-BEA9D518AAF2}"/>
              </a:ext>
            </a:extLst>
          </p:cNvPr>
          <p:cNvGrpSpPr/>
          <p:nvPr/>
        </p:nvGrpSpPr>
        <p:grpSpPr>
          <a:xfrm rot="5400000">
            <a:off x="4101061" y="3380252"/>
            <a:ext cx="933603" cy="758637"/>
            <a:chOff x="6018906" y="5096457"/>
            <a:chExt cx="933603" cy="75863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326D952-8BD4-413B-9712-9AF21139E8E8}"/>
                </a:ext>
              </a:extLst>
            </p:cNvPr>
            <p:cNvGrpSpPr/>
            <p:nvPr/>
          </p:nvGrpSpPr>
          <p:grpSpPr>
            <a:xfrm>
              <a:off x="6018906" y="5329176"/>
              <a:ext cx="933603" cy="525918"/>
              <a:chOff x="457200" y="4457617"/>
              <a:chExt cx="1085821" cy="427364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665F78-5390-47A9-8FE1-1E76F07C7257}"/>
                  </a:ext>
                </a:extLst>
              </p:cNvPr>
              <p:cNvCxnSpPr/>
              <p:nvPr/>
            </p:nvCxnSpPr>
            <p:spPr>
              <a:xfrm flipV="1">
                <a:off x="457200" y="44576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BB3FF55-8487-4EAE-A54C-E808F1EC5AAF}"/>
                  </a:ext>
                </a:extLst>
              </p:cNvPr>
              <p:cNvCxnSpPr/>
              <p:nvPr/>
            </p:nvCxnSpPr>
            <p:spPr>
              <a:xfrm flipV="1">
                <a:off x="609600" y="44576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EDB99D7-1637-465D-9085-31C2688B8F34}"/>
                  </a:ext>
                </a:extLst>
              </p:cNvPr>
              <p:cNvCxnSpPr/>
              <p:nvPr/>
            </p:nvCxnSpPr>
            <p:spPr>
              <a:xfrm flipV="1">
                <a:off x="762000" y="44576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B10EF5C-DC3E-4EC8-9ED9-D68E818A5264}"/>
                  </a:ext>
                </a:extLst>
              </p:cNvPr>
              <p:cNvCxnSpPr/>
              <p:nvPr/>
            </p:nvCxnSpPr>
            <p:spPr>
              <a:xfrm flipV="1">
                <a:off x="914400" y="44576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5092CCD-E39E-4027-8D8D-5DB16C6CEA4C}"/>
                  </a:ext>
                </a:extLst>
              </p:cNvPr>
              <p:cNvGrpSpPr/>
              <p:nvPr/>
            </p:nvGrpSpPr>
            <p:grpSpPr>
              <a:xfrm flipH="1">
                <a:off x="1012996" y="4465798"/>
                <a:ext cx="530025" cy="419183"/>
                <a:chOff x="609600" y="4610017"/>
                <a:chExt cx="530025" cy="419183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4243C9D6-13F9-4002-8C7A-C137CC023D9F}"/>
                    </a:ext>
                  </a:extLst>
                </p:cNvPr>
                <p:cNvCxnSpPr/>
                <p:nvPr/>
              </p:nvCxnSpPr>
              <p:spPr>
                <a:xfrm flipV="1">
                  <a:off x="609600" y="4610017"/>
                  <a:ext cx="5300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F4A7983E-00AB-490A-A7D7-AB71B8C7F0B6}"/>
                    </a:ext>
                  </a:extLst>
                </p:cNvPr>
                <p:cNvCxnSpPr/>
                <p:nvPr/>
              </p:nvCxnSpPr>
              <p:spPr>
                <a:xfrm flipV="1">
                  <a:off x="762000" y="4610017"/>
                  <a:ext cx="3776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73F550BF-E08F-4E59-B337-94214F196400}"/>
                    </a:ext>
                  </a:extLst>
                </p:cNvPr>
                <p:cNvCxnSpPr/>
                <p:nvPr/>
              </p:nvCxnSpPr>
              <p:spPr>
                <a:xfrm flipV="1">
                  <a:off x="914400" y="4610017"/>
                  <a:ext cx="2252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72038962-9441-4988-A834-7F831D352889}"/>
                    </a:ext>
                  </a:extLst>
                </p:cNvPr>
                <p:cNvCxnSpPr/>
                <p:nvPr/>
              </p:nvCxnSpPr>
              <p:spPr>
                <a:xfrm flipV="1">
                  <a:off x="1066800" y="4610017"/>
                  <a:ext cx="728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9BA60D7-D3D3-4DCD-9086-93FA88FE747F}"/>
                </a:ext>
              </a:extLst>
            </p:cNvPr>
            <p:cNvGrpSpPr/>
            <p:nvPr/>
          </p:nvGrpSpPr>
          <p:grpSpPr>
            <a:xfrm>
              <a:off x="6072048" y="5096457"/>
              <a:ext cx="841076" cy="254393"/>
              <a:chOff x="5220661" y="3675707"/>
              <a:chExt cx="978209" cy="24300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701911-900F-453C-90F2-32F4A4EB8265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128D7C6-5CA4-40F5-BE49-637347C1E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6593EE1-01B8-48ED-AB3D-895E48C84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825793F-6B3A-4597-97F3-9A3777F2B6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BEE23F9-C113-40BE-8BDE-757EECF503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ABDDAF4-F7F5-4396-A399-12FB8BB9B5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F0B7FDF-5EAB-4C4F-9EFD-4118BF13E4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3D7C016-E261-47C5-8F6E-D8CF8BA1B8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7198735-9836-4AAD-85FF-E92799CDF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98D4A2D7-2A3C-4B25-87B0-75DE776AB9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6383D45-BFA0-47C7-ACCA-F85DEB78EC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07B3992-5E9F-43F2-86D5-884F46737F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07AD543-6800-4982-ACE0-0E698025CE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2787426-4401-4937-8794-BBEC0B9C81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B0137C6-1CAE-45FF-BD3C-CEE21A677E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EC3E3C3-3DDC-4373-90F4-1360633B4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A7B0E17C-5A43-400A-BC20-F31349114A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9901AB0C-B9AE-4EB5-8715-8F8100CAC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01BFE6D0-F56E-47D4-B405-5081AD29CD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17E62E59-A7CF-466E-8C24-B2D78CA30E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042508B-C4B1-4A01-B6A9-6FC8C5E0A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1A7A03A-A7E1-48C4-93A8-ABEF71D44D76}"/>
              </a:ext>
            </a:extLst>
          </p:cNvPr>
          <p:cNvGrpSpPr/>
          <p:nvPr/>
        </p:nvGrpSpPr>
        <p:grpSpPr>
          <a:xfrm rot="5400000">
            <a:off x="5812700" y="4376090"/>
            <a:ext cx="541247" cy="709956"/>
            <a:chOff x="1027560" y="1988818"/>
            <a:chExt cx="545969" cy="67818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550F698A-7D0F-4FF6-BC94-736E78D0E15B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88958544-DBDB-4199-8A8A-FCB95F92B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Rectangle 83">
              <a:extLst>
                <a:ext uri="{FF2B5EF4-FFF2-40B4-BE49-F238E27FC236}">
                  <a16:creationId xmlns:a16="http://schemas.microsoft.com/office/drawing/2014/main" id="{D6D15CB8-532A-49E5-B236-57451CB12695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83">
              <a:extLst>
                <a:ext uri="{FF2B5EF4-FFF2-40B4-BE49-F238E27FC236}">
                  <a16:creationId xmlns:a16="http://schemas.microsoft.com/office/drawing/2014/main" id="{6618805D-B4D1-41EA-B9D0-B80552E7541A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F38DBB2-C694-48F1-B488-F479FFB54016}"/>
              </a:ext>
            </a:extLst>
          </p:cNvPr>
          <p:cNvGrpSpPr/>
          <p:nvPr/>
        </p:nvGrpSpPr>
        <p:grpSpPr>
          <a:xfrm rot="5400000">
            <a:off x="5779722" y="2549163"/>
            <a:ext cx="541247" cy="709956"/>
            <a:chOff x="1027560" y="1988818"/>
            <a:chExt cx="545969" cy="678181"/>
          </a:xfrm>
        </p:grpSpPr>
        <p:sp>
          <p:nvSpPr>
            <p:cNvPr id="99" name="Cube 98">
              <a:extLst>
                <a:ext uri="{FF2B5EF4-FFF2-40B4-BE49-F238E27FC236}">
                  <a16:creationId xmlns:a16="http://schemas.microsoft.com/office/drawing/2014/main" id="{A46BE1AA-46E6-4EEC-A793-6EFD1721893F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F3080BA0-E8FD-4BBE-BD80-C4A71A96A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Rectangle 83">
              <a:extLst>
                <a:ext uri="{FF2B5EF4-FFF2-40B4-BE49-F238E27FC236}">
                  <a16:creationId xmlns:a16="http://schemas.microsoft.com/office/drawing/2014/main" id="{576E0F95-D884-4A70-BCDD-8C62965D06FD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D8839C62-0BB6-4AAE-9E12-2E66144BD75B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262548C-248A-4BE8-BBB9-0CAD1B40053F}"/>
              </a:ext>
            </a:extLst>
          </p:cNvPr>
          <p:cNvSpPr txBox="1"/>
          <p:nvPr/>
        </p:nvSpPr>
        <p:spPr>
          <a:xfrm>
            <a:off x="5791552" y="2186725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8D7731-B151-4E7B-9180-A76C29EA5EF2}"/>
              </a:ext>
            </a:extLst>
          </p:cNvPr>
          <p:cNvSpPr txBox="1"/>
          <p:nvPr/>
        </p:nvSpPr>
        <p:spPr>
          <a:xfrm>
            <a:off x="5855940" y="5054989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EEEEBD-043F-403C-98C6-806AAC295E13}"/>
              </a:ext>
            </a:extLst>
          </p:cNvPr>
          <p:cNvSpPr txBox="1"/>
          <p:nvPr/>
        </p:nvSpPr>
        <p:spPr>
          <a:xfrm>
            <a:off x="4534623" y="2869884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6E7222E-E585-4E05-9E00-79ACD61AA5F7}"/>
              </a:ext>
            </a:extLst>
          </p:cNvPr>
          <p:cNvSpPr txBox="1"/>
          <p:nvPr/>
        </p:nvSpPr>
        <p:spPr>
          <a:xfrm>
            <a:off x="7161884" y="2857174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L1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C87FE8-FE33-47AD-905B-625C63459016}"/>
              </a:ext>
            </a:extLst>
          </p:cNvPr>
          <p:cNvSpPr/>
          <p:nvPr/>
        </p:nvSpPr>
        <p:spPr>
          <a:xfrm>
            <a:off x="4163717" y="2825276"/>
            <a:ext cx="3789680" cy="1057492"/>
          </a:xfrm>
          <a:custGeom>
            <a:avLst/>
            <a:gdLst>
              <a:gd name="connsiteX0" fmla="*/ 0 w 3789680"/>
              <a:gd name="connsiteY0" fmla="*/ 985531 h 1057492"/>
              <a:gd name="connsiteX1" fmla="*/ 812800 w 3789680"/>
              <a:gd name="connsiteY1" fmla="*/ 955051 h 1057492"/>
              <a:gd name="connsiteX2" fmla="*/ 1737360 w 3789680"/>
              <a:gd name="connsiteY2" fmla="*/ 11 h 1057492"/>
              <a:gd name="connsiteX3" fmla="*/ 3108960 w 3789680"/>
              <a:gd name="connsiteY3" fmla="*/ 934731 h 1057492"/>
              <a:gd name="connsiteX4" fmla="*/ 3789680 w 3789680"/>
              <a:gd name="connsiteY4" fmla="*/ 975371 h 105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680" h="1057492">
                <a:moveTo>
                  <a:pt x="0" y="985531"/>
                </a:moveTo>
                <a:cubicBezTo>
                  <a:pt x="261620" y="1052417"/>
                  <a:pt x="523240" y="1119304"/>
                  <a:pt x="812800" y="955051"/>
                </a:cubicBezTo>
                <a:cubicBezTo>
                  <a:pt x="1102360" y="790798"/>
                  <a:pt x="1354667" y="3398"/>
                  <a:pt x="1737360" y="11"/>
                </a:cubicBezTo>
                <a:cubicBezTo>
                  <a:pt x="2120053" y="-3376"/>
                  <a:pt x="2766907" y="772171"/>
                  <a:pt x="3108960" y="934731"/>
                </a:cubicBezTo>
                <a:cubicBezTo>
                  <a:pt x="3451013" y="1097291"/>
                  <a:pt x="3620346" y="1036331"/>
                  <a:pt x="3789680" y="975371"/>
                </a:cubicBezTo>
              </a:path>
            </a:pathLst>
          </a:custGeom>
          <a:noFill/>
          <a:ln w="76200">
            <a:solidFill>
              <a:schemeClr val="accent5">
                <a:lumMod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8" descr="Image result for eye icon vector">
            <a:extLst>
              <a:ext uri="{FF2B5EF4-FFF2-40B4-BE49-F238E27FC236}">
                <a16:creationId xmlns:a16="http://schemas.microsoft.com/office/drawing/2014/main" id="{334C2544-CD90-497B-BBFD-9BFDA6BA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72" y="2082409"/>
            <a:ext cx="857427" cy="85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001B109E-510F-4383-B6CC-AA43A5176E6A}"/>
              </a:ext>
            </a:extLst>
          </p:cNvPr>
          <p:cNvSpPr/>
          <p:nvPr/>
        </p:nvSpPr>
        <p:spPr>
          <a:xfrm>
            <a:off x="4143397" y="3581053"/>
            <a:ext cx="3637280" cy="1194977"/>
          </a:xfrm>
          <a:custGeom>
            <a:avLst/>
            <a:gdLst>
              <a:gd name="connsiteX0" fmla="*/ 0 w 3637280"/>
              <a:gd name="connsiteY0" fmla="*/ 402474 h 1194977"/>
              <a:gd name="connsiteX1" fmla="*/ 721360 w 3637280"/>
              <a:gd name="connsiteY1" fmla="*/ 148474 h 1194977"/>
              <a:gd name="connsiteX2" fmla="*/ 1899920 w 3637280"/>
              <a:gd name="connsiteY2" fmla="*/ 1194954 h 1194977"/>
              <a:gd name="connsiteX3" fmla="*/ 3129280 w 3637280"/>
              <a:gd name="connsiteY3" fmla="*/ 178954 h 1194977"/>
              <a:gd name="connsiteX4" fmla="*/ 3637280 w 3637280"/>
              <a:gd name="connsiteY4" fmla="*/ 6234 h 11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7280" h="1194977">
                <a:moveTo>
                  <a:pt x="0" y="402474"/>
                </a:moveTo>
                <a:cubicBezTo>
                  <a:pt x="202353" y="209434"/>
                  <a:pt x="404707" y="16394"/>
                  <a:pt x="721360" y="148474"/>
                </a:cubicBezTo>
                <a:cubicBezTo>
                  <a:pt x="1038013" y="280554"/>
                  <a:pt x="1498600" y="1189874"/>
                  <a:pt x="1899920" y="1194954"/>
                </a:cubicBezTo>
                <a:cubicBezTo>
                  <a:pt x="2301240" y="1200034"/>
                  <a:pt x="2839720" y="377074"/>
                  <a:pt x="3129280" y="178954"/>
                </a:cubicBezTo>
                <a:cubicBezTo>
                  <a:pt x="3418840" y="-19166"/>
                  <a:pt x="3528060" y="-6466"/>
                  <a:pt x="3637280" y="6234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EF04D33A-4A1A-4281-B201-E9E60AFA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31908"/>
              </p:ext>
            </p:extLst>
          </p:nvPr>
        </p:nvGraphicFramePr>
        <p:xfrm>
          <a:off x="2881513" y="2077703"/>
          <a:ext cx="1355634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1878">
                  <a:extLst>
                    <a:ext uri="{9D8B030D-6E8A-4147-A177-3AD203B41FA5}">
                      <a16:colId xmlns:a16="http://schemas.microsoft.com/office/drawing/2014/main" val="3320065669"/>
                    </a:ext>
                  </a:extLst>
                </a:gridCol>
                <a:gridCol w="451878">
                  <a:extLst>
                    <a:ext uri="{9D8B030D-6E8A-4147-A177-3AD203B41FA5}">
                      <a16:colId xmlns:a16="http://schemas.microsoft.com/office/drawing/2014/main" val="3643364921"/>
                    </a:ext>
                  </a:extLst>
                </a:gridCol>
                <a:gridCol w="451878">
                  <a:extLst>
                    <a:ext uri="{9D8B030D-6E8A-4147-A177-3AD203B41FA5}">
                      <a16:colId xmlns:a16="http://schemas.microsoft.com/office/drawing/2014/main" val="3404094828"/>
                    </a:ext>
                  </a:extLst>
                </a:gridCol>
              </a:tblGrid>
              <a:tr h="27125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17434"/>
                  </a:ext>
                </a:extLst>
              </a:tr>
              <a:tr h="271251">
                <a:tc>
                  <a:txBody>
                    <a:bodyPr/>
                    <a:lstStyle/>
                    <a:p>
                      <a:r>
                        <a:rPr lang="en-US" sz="2000" dirty="0"/>
                        <a:t>L1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2576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D30A0412-871F-4372-8B18-8608A887E732}"/>
              </a:ext>
            </a:extLst>
          </p:cNvPr>
          <p:cNvSpPr txBox="1"/>
          <p:nvPr/>
        </p:nvSpPr>
        <p:spPr>
          <a:xfrm rot="16200000">
            <a:off x="1934323" y="2175722"/>
            <a:ext cx="149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Dest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Leaf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967701-491B-474B-8261-8FF07A64A7EA}"/>
              </a:ext>
            </a:extLst>
          </p:cNvPr>
          <p:cNvSpPr txBox="1"/>
          <p:nvPr/>
        </p:nvSpPr>
        <p:spPr>
          <a:xfrm>
            <a:off x="3192391" y="1706748"/>
            <a:ext cx="117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Path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58E22C-F150-4BBD-88E0-BED0D3E28C33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3">
            <a:extLst>
              <a:ext uri="{FF2B5EF4-FFF2-40B4-BE49-F238E27FC236}">
                <a16:creationId xmlns:a16="http://schemas.microsoft.com/office/drawing/2014/main" id="{AB1A9166-490F-4ADD-A6C2-C4DF77BAA594}"/>
              </a:ext>
            </a:extLst>
          </p:cNvPr>
          <p:cNvSpPr txBox="1">
            <a:spLocks/>
          </p:cNvSpPr>
          <p:nvPr/>
        </p:nvSpPr>
        <p:spPr>
          <a:xfrm>
            <a:off x="-1" y="272145"/>
            <a:ext cx="113182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Problem of Being Failure-ignorant</a:t>
            </a:r>
          </a:p>
        </p:txBody>
      </p:sp>
    </p:spTree>
    <p:extLst>
      <p:ext uri="{BB962C8B-B14F-4D97-AF65-F5344CB8AC3E}">
        <p14:creationId xmlns:p14="http://schemas.microsoft.com/office/powerpoint/2010/main" val="22149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CA93E-7C51-432A-AC7A-CF342706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73" y="1484605"/>
            <a:ext cx="10515600" cy="4351338"/>
          </a:xfrm>
        </p:spPr>
        <p:txBody>
          <a:bodyPr>
            <a:normAutofit/>
          </a:bodyPr>
          <a:lstStyle/>
          <a:p>
            <a:pPr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Problem of </a:t>
            </a:r>
            <a:r>
              <a:rPr lang="en-US" sz="3200" b="1" dirty="0" err="1"/>
              <a:t>flowlet</a:t>
            </a:r>
            <a:r>
              <a:rPr lang="en-US" sz="3200" b="1" dirty="0"/>
              <a:t> switching </a:t>
            </a:r>
          </a:p>
          <a:p>
            <a:pPr lvl="1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 </a:t>
            </a:r>
            <a:r>
              <a:rPr lang="en-US" i="1" dirty="0"/>
              <a:t>--- CONGA[SIGCOMM’14], CLOVE[HotNets’16], </a:t>
            </a:r>
            <a:r>
              <a:rPr lang="en-US" i="1" dirty="0" err="1"/>
              <a:t>LetFlow</a:t>
            </a:r>
            <a:r>
              <a:rPr lang="en-US" i="1" dirty="0"/>
              <a:t>[NSDI’17], … </a:t>
            </a:r>
          </a:p>
          <a:p>
            <a:pPr lvl="1" indent="-457200">
              <a:buFont typeface="Wingdings" panose="05000000000000000000" pitchFamily="2" charset="2"/>
              <a:buChar char="§"/>
            </a:pPr>
            <a:endParaRPr lang="en-US" sz="2800" b="1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18A64CC-EFED-402A-AA91-6987A83B678D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itle 3">
            <a:extLst>
              <a:ext uri="{FF2B5EF4-FFF2-40B4-BE49-F238E27FC236}">
                <a16:creationId xmlns:a16="http://schemas.microsoft.com/office/drawing/2014/main" id="{E6E3CF8E-102B-4007-93F3-2601D28D32ED}"/>
              </a:ext>
            </a:extLst>
          </p:cNvPr>
          <p:cNvSpPr txBox="1">
            <a:spLocks/>
          </p:cNvSpPr>
          <p:nvPr/>
        </p:nvSpPr>
        <p:spPr>
          <a:xfrm>
            <a:off x="-1" y="211985"/>
            <a:ext cx="12192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Reacting to</a:t>
            </a:r>
            <a:r>
              <a:rPr lang="en-US" altLang="zh-CN" b="1" dirty="0">
                <a:solidFill>
                  <a:schemeClr val="bg1"/>
                </a:solidFill>
                <a:latin typeface="Abril Fatface" panose="02000503000000020003" pitchFamily="2" charset="0"/>
                <a:ea typeface="ＭＳ Ｐゴシック" charset="-128"/>
                <a:cs typeface="Abril Fatface"/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Uncertainties --- Current Practice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CEEC49F-7BCC-4984-A0CB-5A919A3FF3D5}"/>
              </a:ext>
            </a:extLst>
          </p:cNvPr>
          <p:cNvSpPr/>
          <p:nvPr/>
        </p:nvSpPr>
        <p:spPr>
          <a:xfrm>
            <a:off x="2422089" y="3185594"/>
            <a:ext cx="1861486" cy="484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6D27FCF-6F01-410D-8177-4E6BE0174629}"/>
              </a:ext>
            </a:extLst>
          </p:cNvPr>
          <p:cNvSpPr/>
          <p:nvPr/>
        </p:nvSpPr>
        <p:spPr>
          <a:xfrm>
            <a:off x="7095653" y="3185594"/>
            <a:ext cx="1761419" cy="484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177226C-1661-43E5-A425-9C9538FE566A}"/>
              </a:ext>
            </a:extLst>
          </p:cNvPr>
          <p:cNvSpPr/>
          <p:nvPr/>
        </p:nvSpPr>
        <p:spPr>
          <a:xfrm>
            <a:off x="5152623" y="3185594"/>
            <a:ext cx="762150" cy="484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EA0A2FC-E6D9-4BF7-8C0B-99F23F31183B}"/>
              </a:ext>
            </a:extLst>
          </p:cNvPr>
          <p:cNvGrpSpPr/>
          <p:nvPr/>
        </p:nvGrpSpPr>
        <p:grpSpPr>
          <a:xfrm rot="5400000">
            <a:off x="4586152" y="3367906"/>
            <a:ext cx="274114" cy="879267"/>
            <a:chOff x="2207460" y="3154922"/>
            <a:chExt cx="280826" cy="4001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6A30A35-03DD-42B9-9B82-BEDEF450B6E7}"/>
                </a:ext>
              </a:extLst>
            </p:cNvPr>
            <p:cNvCxnSpPr>
              <a:cxnSpLocks/>
            </p:cNvCxnSpPr>
            <p:nvPr/>
          </p:nvCxnSpPr>
          <p:spPr>
            <a:xfrm>
              <a:off x="2207460" y="3555032"/>
              <a:ext cx="280826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265DED-C39A-4817-A411-3B552D65DB89}"/>
                </a:ext>
              </a:extLst>
            </p:cNvPr>
            <p:cNvCxnSpPr>
              <a:cxnSpLocks/>
            </p:cNvCxnSpPr>
            <p:nvPr/>
          </p:nvCxnSpPr>
          <p:spPr>
            <a:xfrm>
              <a:off x="2207460" y="3154922"/>
              <a:ext cx="280826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FCF13C1-E864-40D3-AC3D-06082B42D12D}"/>
                </a:ext>
              </a:extLst>
            </p:cNvPr>
            <p:cNvCxnSpPr/>
            <p:nvPr/>
          </p:nvCxnSpPr>
          <p:spPr>
            <a:xfrm>
              <a:off x="2410883" y="3154922"/>
              <a:ext cx="0" cy="400110"/>
            </a:xfrm>
            <a:prstGeom prst="line">
              <a:avLst/>
            </a:prstGeom>
            <a:ln w="28575">
              <a:solidFill>
                <a:schemeClr val="accent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32D16D6-2CEF-43AF-B2C0-986DA5B18672}"/>
              </a:ext>
            </a:extLst>
          </p:cNvPr>
          <p:cNvGrpSpPr/>
          <p:nvPr/>
        </p:nvGrpSpPr>
        <p:grpSpPr>
          <a:xfrm rot="5400000">
            <a:off x="6366838" y="3215781"/>
            <a:ext cx="274115" cy="1183513"/>
            <a:chOff x="2207460" y="3154922"/>
            <a:chExt cx="280826" cy="40011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2B4308E-C04F-4A8F-9EB4-955F880DB981}"/>
                </a:ext>
              </a:extLst>
            </p:cNvPr>
            <p:cNvCxnSpPr>
              <a:cxnSpLocks/>
            </p:cNvCxnSpPr>
            <p:nvPr/>
          </p:nvCxnSpPr>
          <p:spPr>
            <a:xfrm>
              <a:off x="2207460" y="3555032"/>
              <a:ext cx="280826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4E063F-E459-4D0D-9344-457EC90533D5}"/>
                </a:ext>
              </a:extLst>
            </p:cNvPr>
            <p:cNvCxnSpPr>
              <a:cxnSpLocks/>
            </p:cNvCxnSpPr>
            <p:nvPr/>
          </p:nvCxnSpPr>
          <p:spPr>
            <a:xfrm>
              <a:off x="2207460" y="3154922"/>
              <a:ext cx="280826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367622A-A702-4439-967E-9ECA465B09AA}"/>
                </a:ext>
              </a:extLst>
            </p:cNvPr>
            <p:cNvCxnSpPr/>
            <p:nvPr/>
          </p:nvCxnSpPr>
          <p:spPr>
            <a:xfrm>
              <a:off x="2410883" y="3154922"/>
              <a:ext cx="0" cy="400110"/>
            </a:xfrm>
            <a:prstGeom prst="line">
              <a:avLst/>
            </a:prstGeom>
            <a:ln w="28575">
              <a:solidFill>
                <a:schemeClr val="accent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FC7AD7A-D75C-423B-B3B9-D7A2082D0BD0}"/>
              </a:ext>
            </a:extLst>
          </p:cNvPr>
          <p:cNvSpPr/>
          <p:nvPr/>
        </p:nvSpPr>
        <p:spPr>
          <a:xfrm>
            <a:off x="5415981" y="3987877"/>
            <a:ext cx="2560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/>
            <a:r>
              <a:rPr lang="en-US" sz="2400" i="1" dirty="0" err="1">
                <a:cs typeface="Gill Sans Light"/>
              </a:rPr>
              <a:t>Flowlet</a:t>
            </a:r>
            <a:r>
              <a:rPr lang="en-US" sz="2400" i="1" dirty="0">
                <a:cs typeface="Gill Sans Light"/>
              </a:rPr>
              <a:t> gap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CCB55-70EF-4D57-94E4-D3C0D0A7FDE2}"/>
              </a:ext>
            </a:extLst>
          </p:cNvPr>
          <p:cNvSpPr/>
          <p:nvPr/>
        </p:nvSpPr>
        <p:spPr>
          <a:xfrm>
            <a:off x="575231" y="4896521"/>
            <a:ext cx="91752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Wingdings" panose="05000000000000000000" pitchFamily="2" charset="2"/>
              <a:buChar char="§"/>
            </a:pPr>
            <a:r>
              <a:rPr lang="en-US" sz="2800" i="1" dirty="0"/>
              <a:t>Passive and conservative in order to preserve packet orders</a:t>
            </a:r>
          </a:p>
        </p:txBody>
      </p:sp>
    </p:spTree>
    <p:extLst>
      <p:ext uri="{BB962C8B-B14F-4D97-AF65-F5344CB8AC3E}">
        <p14:creationId xmlns:p14="http://schemas.microsoft.com/office/powerpoint/2010/main" val="30953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CA93E-7C51-432A-AC7A-CF342706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73" y="1484605"/>
            <a:ext cx="10515600" cy="4351338"/>
          </a:xfrm>
        </p:spPr>
        <p:txBody>
          <a:bodyPr>
            <a:normAutofit/>
          </a:bodyPr>
          <a:lstStyle/>
          <a:p>
            <a:pPr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Problem of </a:t>
            </a:r>
            <a:r>
              <a:rPr lang="en-US" sz="3200" b="1" dirty="0" err="1"/>
              <a:t>flowlet</a:t>
            </a:r>
            <a:r>
              <a:rPr lang="en-US" sz="3200" b="1" dirty="0"/>
              <a:t> switching 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F8BF168-5066-4011-9458-426C0BD6F6F9}"/>
              </a:ext>
            </a:extLst>
          </p:cNvPr>
          <p:cNvGrpSpPr/>
          <p:nvPr/>
        </p:nvGrpSpPr>
        <p:grpSpPr>
          <a:xfrm>
            <a:off x="6766014" y="3795781"/>
            <a:ext cx="3006354" cy="1583754"/>
            <a:chOff x="6856753" y="3861677"/>
            <a:chExt cx="3006354" cy="1583754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7C15B15-DF6F-4FB5-8D3C-69477740F79A}"/>
                </a:ext>
              </a:extLst>
            </p:cNvPr>
            <p:cNvGrpSpPr/>
            <p:nvPr/>
          </p:nvGrpSpPr>
          <p:grpSpPr>
            <a:xfrm>
              <a:off x="6856753" y="4825983"/>
              <a:ext cx="2336743" cy="244096"/>
              <a:chOff x="6856753" y="4825983"/>
              <a:chExt cx="2336743" cy="24409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9143E23-4FFA-410D-AA9C-FBBDCD5F756B}"/>
                  </a:ext>
                </a:extLst>
              </p:cNvPr>
              <p:cNvSpPr/>
              <p:nvPr/>
            </p:nvSpPr>
            <p:spPr>
              <a:xfrm>
                <a:off x="6865220" y="4825983"/>
                <a:ext cx="2328276" cy="1205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2000" dirty="0">
                  <a:solidFill>
                    <a:prstClr val="white"/>
                  </a:solidFill>
                  <a:cs typeface="Time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760A9B5-69E6-4E0E-82A5-B115254EF989}"/>
                  </a:ext>
                </a:extLst>
              </p:cNvPr>
              <p:cNvSpPr/>
              <p:nvPr/>
            </p:nvSpPr>
            <p:spPr>
              <a:xfrm>
                <a:off x="6856753" y="4949500"/>
                <a:ext cx="2328276" cy="12057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2000" dirty="0">
                  <a:solidFill>
                    <a:prstClr val="white"/>
                  </a:solidFill>
                  <a:cs typeface="Times"/>
                </a:endParaRP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C0895A-0AF3-4950-BEBC-319A2718C9AF}"/>
                </a:ext>
              </a:extLst>
            </p:cNvPr>
            <p:cNvCxnSpPr/>
            <p:nvPr/>
          </p:nvCxnSpPr>
          <p:spPr>
            <a:xfrm>
              <a:off x="9183621" y="4214988"/>
              <a:ext cx="12087" cy="1230443"/>
            </a:xfrm>
            <a:prstGeom prst="line">
              <a:avLst/>
            </a:prstGeom>
            <a:noFill/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468B1F-17F5-4EB1-801C-F8D62E9590F9}"/>
                </a:ext>
              </a:extLst>
            </p:cNvPr>
            <p:cNvSpPr/>
            <p:nvPr/>
          </p:nvSpPr>
          <p:spPr>
            <a:xfrm>
              <a:off x="8255552" y="3861677"/>
              <a:ext cx="1607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/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Flow C, D finish</a:t>
              </a:r>
              <a:endParaRPr lang="en-US" altLang="zh-CN" i="1" baseline="-25000" dirty="0">
                <a:solidFill>
                  <a:srgbClr val="000000"/>
                </a:solidFill>
                <a:cs typeface="Time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664B25A-24FC-4035-B911-B75E3F5DA653}"/>
              </a:ext>
            </a:extLst>
          </p:cNvPr>
          <p:cNvGrpSpPr/>
          <p:nvPr/>
        </p:nvGrpSpPr>
        <p:grpSpPr>
          <a:xfrm>
            <a:off x="6763230" y="2000722"/>
            <a:ext cx="2583207" cy="1582347"/>
            <a:chOff x="6861593" y="1990568"/>
            <a:chExt cx="2583207" cy="158234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0C5CF59-421D-4EA7-9453-D3B8F80028ED}"/>
                </a:ext>
              </a:extLst>
            </p:cNvPr>
            <p:cNvGrpSpPr/>
            <p:nvPr/>
          </p:nvGrpSpPr>
          <p:grpSpPr>
            <a:xfrm>
              <a:off x="6861593" y="1990568"/>
              <a:ext cx="2583207" cy="1339702"/>
              <a:chOff x="6858333" y="1992207"/>
              <a:chExt cx="2583207" cy="133970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92A1F4B-BD14-48EE-AEA4-6C3BF0A8390F}"/>
                  </a:ext>
                </a:extLst>
              </p:cNvPr>
              <p:cNvGrpSpPr/>
              <p:nvPr/>
            </p:nvGrpSpPr>
            <p:grpSpPr>
              <a:xfrm>
                <a:off x="6858333" y="2425177"/>
                <a:ext cx="1257054" cy="906732"/>
                <a:chOff x="6858333" y="2425177"/>
                <a:chExt cx="1257054" cy="90673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FAD0A0B-BB55-4FD8-A6A4-0B5A68F36ACD}"/>
                    </a:ext>
                  </a:extLst>
                </p:cNvPr>
                <p:cNvSpPr/>
                <p:nvPr/>
              </p:nvSpPr>
              <p:spPr>
                <a:xfrm>
                  <a:off x="6858333" y="3109089"/>
                  <a:ext cx="1239901" cy="2228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 sz="2000" dirty="0">
                    <a:solidFill>
                      <a:prstClr val="white"/>
                    </a:solidFill>
                    <a:cs typeface="Times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63C2023-BB39-4676-AF71-7D515F350D84}"/>
                    </a:ext>
                  </a:extLst>
                </p:cNvPr>
                <p:cNvSpPr/>
                <p:nvPr/>
              </p:nvSpPr>
              <p:spPr>
                <a:xfrm>
                  <a:off x="6863253" y="2425177"/>
                  <a:ext cx="1252134" cy="25031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 sz="2000" dirty="0">
                    <a:solidFill>
                      <a:prstClr val="white"/>
                    </a:solidFill>
                    <a:cs typeface="Times"/>
                  </a:endParaRP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81E7E38-EEDA-4B06-A8E7-111654675471}"/>
                  </a:ext>
                </a:extLst>
              </p:cNvPr>
              <p:cNvSpPr/>
              <p:nvPr/>
            </p:nvSpPr>
            <p:spPr>
              <a:xfrm>
                <a:off x="7833985" y="1992207"/>
                <a:ext cx="1607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914400"/>
                <a:r>
                  <a:rPr lang="en-US" altLang="zh-CN" i="1" dirty="0">
                    <a:solidFill>
                      <a:srgbClr val="000000"/>
                    </a:solidFill>
                    <a:cs typeface="Times"/>
                  </a:rPr>
                  <a:t>Flow C, D finish</a:t>
                </a:r>
                <a:endParaRPr lang="en-US" altLang="zh-CN" i="1" baseline="-25000" dirty="0">
                  <a:solidFill>
                    <a:srgbClr val="000000"/>
                  </a:solidFill>
                  <a:cs typeface="Times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A0A683-8B4E-40CB-BB30-82811292B645}"/>
                </a:ext>
              </a:extLst>
            </p:cNvPr>
            <p:cNvCxnSpPr/>
            <p:nvPr/>
          </p:nvCxnSpPr>
          <p:spPr>
            <a:xfrm>
              <a:off x="8101154" y="2296509"/>
              <a:ext cx="12087" cy="1276406"/>
            </a:xfrm>
            <a:prstGeom prst="line">
              <a:avLst/>
            </a:prstGeom>
            <a:noFill/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D223D2-0EB5-489D-9614-A5A0BB5A7E22}"/>
              </a:ext>
            </a:extLst>
          </p:cNvPr>
          <p:cNvGrpSpPr/>
          <p:nvPr/>
        </p:nvGrpSpPr>
        <p:grpSpPr>
          <a:xfrm>
            <a:off x="5679166" y="2000495"/>
            <a:ext cx="4587934" cy="1845025"/>
            <a:chOff x="5773436" y="1990968"/>
            <a:chExt cx="4587934" cy="18450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B8F48F-D4F1-4538-ACF5-A97FE28C9531}"/>
                </a:ext>
              </a:extLst>
            </p:cNvPr>
            <p:cNvSpPr/>
            <p:nvPr/>
          </p:nvSpPr>
          <p:spPr>
            <a:xfrm>
              <a:off x="6123648" y="1990968"/>
              <a:ext cx="16054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/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Flow A, B finish</a:t>
              </a:r>
              <a:endParaRPr lang="en-US" altLang="zh-CN" i="1" baseline="-25000" dirty="0">
                <a:solidFill>
                  <a:srgbClr val="000000"/>
                </a:solidFill>
                <a:cs typeface="Time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164DCA-D9CE-4724-B7BC-8C10CAC9674C}"/>
                </a:ext>
              </a:extLst>
            </p:cNvPr>
            <p:cNvCxnSpPr/>
            <p:nvPr/>
          </p:nvCxnSpPr>
          <p:spPr>
            <a:xfrm flipV="1">
              <a:off x="6227274" y="3664176"/>
              <a:ext cx="1872723" cy="9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699D7C-152F-4E77-9B7C-D79BDC5B995D}"/>
                </a:ext>
              </a:extLst>
            </p:cNvPr>
            <p:cNvSpPr txBox="1"/>
            <p:nvPr/>
          </p:nvSpPr>
          <p:spPr>
            <a:xfrm>
              <a:off x="6860237" y="3558994"/>
              <a:ext cx="492560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lang="en-US" b="1" i="1" kern="0" dirty="0">
                  <a:solidFill>
                    <a:sysClr val="windowText" lastClr="000000"/>
                  </a:solidFill>
                  <a:cs typeface="Times"/>
                </a:rPr>
                <a:t>Time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7F03B0-9070-4401-BCD2-0D2C38E2ADB1}"/>
                </a:ext>
              </a:extLst>
            </p:cNvPr>
            <p:cNvGrpSpPr/>
            <p:nvPr/>
          </p:nvGrpSpPr>
          <p:grpSpPr>
            <a:xfrm>
              <a:off x="6179943" y="2252019"/>
              <a:ext cx="3370984" cy="1254605"/>
              <a:chOff x="1668188" y="410453"/>
              <a:chExt cx="1852933" cy="1020583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0E97F2-A509-43A0-81FA-A533035D6453}"/>
                  </a:ext>
                </a:extLst>
              </p:cNvPr>
              <p:cNvCxnSpPr/>
              <p:nvPr/>
            </p:nvCxnSpPr>
            <p:spPr>
              <a:xfrm>
                <a:off x="1670336" y="1415972"/>
                <a:ext cx="1850785" cy="48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4B8100B-E759-46EF-982A-BA7F8D7AF1AA}"/>
                  </a:ext>
                </a:extLst>
              </p:cNvPr>
              <p:cNvCxnSpPr/>
              <p:nvPr/>
            </p:nvCxnSpPr>
            <p:spPr>
              <a:xfrm flipV="1">
                <a:off x="1668188" y="410453"/>
                <a:ext cx="122" cy="10205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B22C81F-D2C8-4BBF-AD62-B00F929F2676}"/>
                </a:ext>
              </a:extLst>
            </p:cNvPr>
            <p:cNvGrpSpPr/>
            <p:nvPr/>
          </p:nvGrpSpPr>
          <p:grpSpPr>
            <a:xfrm>
              <a:off x="5773436" y="2281089"/>
              <a:ext cx="3686484" cy="461665"/>
              <a:chOff x="5854528" y="1943809"/>
              <a:chExt cx="3686484" cy="461665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6CED96-D045-4FCF-9F97-89B87FD4BB31}"/>
                  </a:ext>
                </a:extLst>
              </p:cNvPr>
              <p:cNvSpPr/>
              <p:nvPr/>
            </p:nvSpPr>
            <p:spPr>
              <a:xfrm>
                <a:off x="6283273" y="2099195"/>
                <a:ext cx="663039" cy="1308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2000" dirty="0">
                  <a:solidFill>
                    <a:prstClr val="white"/>
                  </a:solidFill>
                  <a:cs typeface="Time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780E582-214E-43BE-B952-69C35CEF778F}"/>
                  </a:ext>
                </a:extLst>
              </p:cNvPr>
              <p:cNvSpPr/>
              <p:nvPr/>
            </p:nvSpPr>
            <p:spPr>
              <a:xfrm>
                <a:off x="6278890" y="2221849"/>
                <a:ext cx="664253" cy="11868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2000" dirty="0">
                  <a:solidFill>
                    <a:prstClr val="white"/>
                  </a:solidFill>
                  <a:cs typeface="Time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EB56D6-F88B-40AC-8C1A-5C4565EA6568}"/>
                  </a:ext>
                </a:extLst>
              </p:cNvPr>
              <p:cNvSpPr txBox="1"/>
              <p:nvPr/>
            </p:nvSpPr>
            <p:spPr>
              <a:xfrm>
                <a:off x="5854528" y="1943809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2400" b="1" dirty="0">
                    <a:solidFill>
                      <a:prstClr val="black"/>
                    </a:solidFill>
                    <a:cs typeface="Gill Sans"/>
                  </a:rPr>
                  <a:t>P</a:t>
                </a:r>
                <a:r>
                  <a:rPr lang="en-US" sz="2400" b="1" baseline="-25000" dirty="0">
                    <a:solidFill>
                      <a:prstClr val="black"/>
                    </a:solidFill>
                    <a:cs typeface="Gill Sans"/>
                  </a:rPr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D1F4281-87C7-469F-A32A-060987D03BDB}"/>
                  </a:ext>
                </a:extLst>
              </p:cNvPr>
              <p:cNvGrpSpPr/>
              <p:nvPr/>
            </p:nvGrpSpPr>
            <p:grpSpPr>
              <a:xfrm>
                <a:off x="5928421" y="2016647"/>
                <a:ext cx="3612591" cy="380951"/>
                <a:chOff x="6218095" y="2016648"/>
                <a:chExt cx="3322917" cy="36762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4AE673C-0DCB-4569-8AAE-30C2CD28FA77}"/>
                    </a:ext>
                  </a:extLst>
                </p:cNvPr>
                <p:cNvCxnSpPr/>
                <p:nvPr/>
              </p:nvCxnSpPr>
              <p:spPr>
                <a:xfrm flipV="1">
                  <a:off x="6226484" y="2016648"/>
                  <a:ext cx="3314528" cy="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BB4348D4-4666-4718-A937-8623D959AAA1}"/>
                    </a:ext>
                  </a:extLst>
                </p:cNvPr>
                <p:cNvCxnSpPr/>
                <p:nvPr/>
              </p:nvCxnSpPr>
              <p:spPr>
                <a:xfrm flipV="1">
                  <a:off x="6218095" y="2381333"/>
                  <a:ext cx="3322917" cy="2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EA6F3B7-0E29-4D73-B77E-0B78532E4394}"/>
                </a:ext>
              </a:extLst>
            </p:cNvPr>
            <p:cNvGrpSpPr/>
            <p:nvPr/>
          </p:nvGrpSpPr>
          <p:grpSpPr>
            <a:xfrm>
              <a:off x="5800853" y="2940869"/>
              <a:ext cx="3665786" cy="461665"/>
              <a:chOff x="5862172" y="2423734"/>
              <a:chExt cx="3665786" cy="46166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39CBCC-8BAE-4097-AE21-EA4ACEDAD0D6}"/>
                  </a:ext>
                </a:extLst>
              </p:cNvPr>
              <p:cNvSpPr/>
              <p:nvPr/>
            </p:nvSpPr>
            <p:spPr>
              <a:xfrm>
                <a:off x="6259150" y="2582985"/>
                <a:ext cx="667389" cy="1375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2000" dirty="0">
                  <a:solidFill>
                    <a:prstClr val="white"/>
                  </a:solidFill>
                  <a:cs typeface="Time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8459600-C8D1-4877-B3E3-83C6540DB9C8}"/>
                  </a:ext>
                </a:extLst>
              </p:cNvPr>
              <p:cNvSpPr/>
              <p:nvPr/>
            </p:nvSpPr>
            <p:spPr>
              <a:xfrm>
                <a:off x="6255764" y="2695998"/>
                <a:ext cx="689763" cy="1187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2000" dirty="0">
                  <a:solidFill>
                    <a:prstClr val="white"/>
                  </a:solidFill>
                  <a:cs typeface="Times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2688D8E-B1CD-410F-B2E7-00D365E0E6DA}"/>
                  </a:ext>
                </a:extLst>
              </p:cNvPr>
              <p:cNvGrpSpPr/>
              <p:nvPr/>
            </p:nvGrpSpPr>
            <p:grpSpPr>
              <a:xfrm>
                <a:off x="5937542" y="2501041"/>
                <a:ext cx="3590416" cy="367628"/>
                <a:chOff x="6205040" y="2501041"/>
                <a:chExt cx="3322917" cy="367628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A50E566-260D-4DC2-B23B-905DB9B67C6B}"/>
                    </a:ext>
                  </a:extLst>
                </p:cNvPr>
                <p:cNvCxnSpPr/>
                <p:nvPr/>
              </p:nvCxnSpPr>
              <p:spPr>
                <a:xfrm flipV="1">
                  <a:off x="6213429" y="2501041"/>
                  <a:ext cx="3314528" cy="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607C1E0-4434-49D8-B7AD-B01204292672}"/>
                    </a:ext>
                  </a:extLst>
                </p:cNvPr>
                <p:cNvCxnSpPr/>
                <p:nvPr/>
              </p:nvCxnSpPr>
              <p:spPr>
                <a:xfrm flipV="1">
                  <a:off x="6205040" y="2865726"/>
                  <a:ext cx="3322917" cy="2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BB8835-1BD4-4D3D-896C-1FC1608C612C}"/>
                  </a:ext>
                </a:extLst>
              </p:cNvPr>
              <p:cNvSpPr txBox="1"/>
              <p:nvPr/>
            </p:nvSpPr>
            <p:spPr>
              <a:xfrm>
                <a:off x="5862172" y="2423734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2400" b="1" dirty="0">
                    <a:solidFill>
                      <a:prstClr val="black"/>
                    </a:solidFill>
                    <a:cs typeface="Gill Sans"/>
                  </a:rPr>
                  <a:t>P</a:t>
                </a:r>
                <a:r>
                  <a:rPr lang="en-US" sz="2400" b="1" baseline="-25000" dirty="0">
                    <a:solidFill>
                      <a:prstClr val="black"/>
                    </a:solidFill>
                    <a:cs typeface="Gill Sans"/>
                  </a:rPr>
                  <a:t>2</a:t>
                </a: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A628CDF-F30B-4700-A7D9-D8996EEE5B16}"/>
                </a:ext>
              </a:extLst>
            </p:cNvPr>
            <p:cNvCxnSpPr/>
            <p:nvPr/>
          </p:nvCxnSpPr>
          <p:spPr>
            <a:xfrm>
              <a:off x="6853595" y="2299464"/>
              <a:ext cx="12087" cy="1276406"/>
            </a:xfrm>
            <a:prstGeom prst="line">
              <a:avLst/>
            </a:prstGeom>
            <a:noFill/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577E6D-D7F9-4248-A60C-B1AE4B84FA45}"/>
                </a:ext>
              </a:extLst>
            </p:cNvPr>
            <p:cNvSpPr/>
            <p:nvPr/>
          </p:nvSpPr>
          <p:spPr>
            <a:xfrm>
              <a:off x="9650919" y="2683607"/>
              <a:ext cx="7104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cs typeface="Times New Roman" panose="02020603050405020304" pitchFamily="18" charset="0"/>
                </a:rPr>
                <a:t>Ideal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777219-54E3-4E9B-8846-107711FEF53B}"/>
              </a:ext>
            </a:extLst>
          </p:cNvPr>
          <p:cNvGrpSpPr/>
          <p:nvPr/>
        </p:nvGrpSpPr>
        <p:grpSpPr>
          <a:xfrm>
            <a:off x="1228088" y="2257834"/>
            <a:ext cx="3663928" cy="3021017"/>
            <a:chOff x="879079" y="1918724"/>
            <a:chExt cx="3663928" cy="302101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66FE414-0B75-49CC-8498-495382B6C3C5}"/>
                </a:ext>
              </a:extLst>
            </p:cNvPr>
            <p:cNvGrpSpPr/>
            <p:nvPr/>
          </p:nvGrpSpPr>
          <p:grpSpPr>
            <a:xfrm rot="16200000" flipH="1">
              <a:off x="3931268" y="3500930"/>
              <a:ext cx="933603" cy="289874"/>
              <a:chOff x="457200" y="4457617"/>
              <a:chExt cx="1085821" cy="42736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BA6C725-706D-4D54-ACC2-4C79DA2C79DB}"/>
                  </a:ext>
                </a:extLst>
              </p:cNvPr>
              <p:cNvCxnSpPr/>
              <p:nvPr/>
            </p:nvCxnSpPr>
            <p:spPr>
              <a:xfrm flipV="1">
                <a:off x="457200" y="44576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E071D74-DA1D-4F49-BEAA-F3C95C652B9E}"/>
                  </a:ext>
                </a:extLst>
              </p:cNvPr>
              <p:cNvCxnSpPr/>
              <p:nvPr/>
            </p:nvCxnSpPr>
            <p:spPr>
              <a:xfrm flipV="1">
                <a:off x="609600" y="44576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35E7A0C-3CAF-4CB3-AB41-E905085F5E24}"/>
                  </a:ext>
                </a:extLst>
              </p:cNvPr>
              <p:cNvCxnSpPr/>
              <p:nvPr/>
            </p:nvCxnSpPr>
            <p:spPr>
              <a:xfrm flipV="1">
                <a:off x="762000" y="44576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FD4BDDA-D2C2-43C6-A0E9-11B19BCF7BD4}"/>
                  </a:ext>
                </a:extLst>
              </p:cNvPr>
              <p:cNvCxnSpPr/>
              <p:nvPr/>
            </p:nvCxnSpPr>
            <p:spPr>
              <a:xfrm flipV="1">
                <a:off x="914400" y="44576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2D6ED0F-F6E0-47FB-841A-936D7F002945}"/>
                  </a:ext>
                </a:extLst>
              </p:cNvPr>
              <p:cNvGrpSpPr/>
              <p:nvPr/>
            </p:nvGrpSpPr>
            <p:grpSpPr>
              <a:xfrm flipH="1">
                <a:off x="1012996" y="4465798"/>
                <a:ext cx="530025" cy="419183"/>
                <a:chOff x="609600" y="4610017"/>
                <a:chExt cx="530025" cy="419183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B3B7CB6-E82E-48DD-80DA-AE9F1B1E5DDE}"/>
                    </a:ext>
                  </a:extLst>
                </p:cNvPr>
                <p:cNvCxnSpPr/>
                <p:nvPr/>
              </p:nvCxnSpPr>
              <p:spPr>
                <a:xfrm flipV="1">
                  <a:off x="609600" y="4610017"/>
                  <a:ext cx="5300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905CEEC-72B1-44EB-84B2-B663EFB7ADA6}"/>
                    </a:ext>
                  </a:extLst>
                </p:cNvPr>
                <p:cNvCxnSpPr/>
                <p:nvPr/>
              </p:nvCxnSpPr>
              <p:spPr>
                <a:xfrm flipV="1">
                  <a:off x="762000" y="4610017"/>
                  <a:ext cx="3776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6DE59799-DA2D-485B-8838-CC32A8129CD6}"/>
                    </a:ext>
                  </a:extLst>
                </p:cNvPr>
                <p:cNvCxnSpPr/>
                <p:nvPr/>
              </p:nvCxnSpPr>
              <p:spPr>
                <a:xfrm flipV="1">
                  <a:off x="914400" y="4610017"/>
                  <a:ext cx="2252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03CFF87-6112-4B98-AC6D-B526C8AC8AD4}"/>
                    </a:ext>
                  </a:extLst>
                </p:cNvPr>
                <p:cNvCxnSpPr/>
                <p:nvPr/>
              </p:nvCxnSpPr>
              <p:spPr>
                <a:xfrm flipV="1">
                  <a:off x="1066800" y="4610017"/>
                  <a:ext cx="728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9C4B3F6-A987-4D73-A72B-41C0C2F27C7D}"/>
                </a:ext>
              </a:extLst>
            </p:cNvPr>
            <p:cNvGrpSpPr/>
            <p:nvPr/>
          </p:nvGrpSpPr>
          <p:grpSpPr>
            <a:xfrm rot="5400000">
              <a:off x="1237072" y="3413968"/>
              <a:ext cx="933603" cy="249258"/>
              <a:chOff x="457200" y="4457617"/>
              <a:chExt cx="1085821" cy="427364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C03FB6-9AB4-4627-8102-5D58C1038E12}"/>
                  </a:ext>
                </a:extLst>
              </p:cNvPr>
              <p:cNvCxnSpPr/>
              <p:nvPr/>
            </p:nvCxnSpPr>
            <p:spPr>
              <a:xfrm flipV="1">
                <a:off x="457200" y="44576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A5EDD36-8ED5-4A55-B2A7-2087E4FF835A}"/>
                  </a:ext>
                </a:extLst>
              </p:cNvPr>
              <p:cNvCxnSpPr/>
              <p:nvPr/>
            </p:nvCxnSpPr>
            <p:spPr>
              <a:xfrm flipV="1">
                <a:off x="609600" y="44576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41BA8CE-3BAB-4C58-B086-1D2C09C71BF2}"/>
                  </a:ext>
                </a:extLst>
              </p:cNvPr>
              <p:cNvCxnSpPr/>
              <p:nvPr/>
            </p:nvCxnSpPr>
            <p:spPr>
              <a:xfrm flipV="1">
                <a:off x="762000" y="44576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A45C006-A808-491B-8A98-BCF2BB7DD8B7}"/>
                  </a:ext>
                </a:extLst>
              </p:cNvPr>
              <p:cNvCxnSpPr/>
              <p:nvPr/>
            </p:nvCxnSpPr>
            <p:spPr>
              <a:xfrm flipV="1">
                <a:off x="914400" y="44576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5B06498-A16F-4980-8DA9-BCE64B86DC86}"/>
                  </a:ext>
                </a:extLst>
              </p:cNvPr>
              <p:cNvGrpSpPr/>
              <p:nvPr/>
            </p:nvGrpSpPr>
            <p:grpSpPr>
              <a:xfrm flipH="1">
                <a:off x="1012996" y="4465798"/>
                <a:ext cx="530025" cy="419183"/>
                <a:chOff x="609600" y="4610017"/>
                <a:chExt cx="530025" cy="419183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14E99B-EE2A-4737-B80B-F20952AF2939}"/>
                    </a:ext>
                  </a:extLst>
                </p:cNvPr>
                <p:cNvCxnSpPr/>
                <p:nvPr/>
              </p:nvCxnSpPr>
              <p:spPr>
                <a:xfrm flipV="1">
                  <a:off x="609600" y="4610017"/>
                  <a:ext cx="5300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B32714B-6ACE-4E11-A22C-3CE7F90F520D}"/>
                    </a:ext>
                  </a:extLst>
                </p:cNvPr>
                <p:cNvCxnSpPr/>
                <p:nvPr/>
              </p:nvCxnSpPr>
              <p:spPr>
                <a:xfrm flipV="1">
                  <a:off x="762000" y="4610017"/>
                  <a:ext cx="3776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D87146B-9CFB-4C92-8E89-5BE824AC78EF}"/>
                    </a:ext>
                  </a:extLst>
                </p:cNvPr>
                <p:cNvCxnSpPr/>
                <p:nvPr/>
              </p:nvCxnSpPr>
              <p:spPr>
                <a:xfrm flipV="1">
                  <a:off x="914400" y="4610017"/>
                  <a:ext cx="2252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EEFDF35-BFDD-4147-A136-7276DEEDD23B}"/>
                    </a:ext>
                  </a:extLst>
                </p:cNvPr>
                <p:cNvCxnSpPr/>
                <p:nvPr/>
              </p:nvCxnSpPr>
              <p:spPr>
                <a:xfrm flipV="1">
                  <a:off x="1066800" y="4610017"/>
                  <a:ext cx="728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E0ED7F8-9693-4E95-9D5F-95ACF5A76A2D}"/>
                </a:ext>
              </a:extLst>
            </p:cNvPr>
            <p:cNvGrpSpPr/>
            <p:nvPr/>
          </p:nvGrpSpPr>
          <p:grpSpPr>
            <a:xfrm rot="5400000">
              <a:off x="1534937" y="3418278"/>
              <a:ext cx="841076" cy="254393"/>
              <a:chOff x="5220661" y="3675707"/>
              <a:chExt cx="978209" cy="24300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82B786F-BF6B-4221-8805-49FA9A24A86F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pic>
            <p:nvPicPr>
              <p:cNvPr id="8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DB21AE5-29B7-44D9-B4A3-912D994302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C1560EF-2F63-4F9E-B578-71E64BA4AC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5F0F251-2D4D-49C5-9201-AAB89C20EF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BBC9CFB-78B6-454A-B126-C0ADDC5E6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DA2DCA3-A448-4AE1-B7F1-F2725450ED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35A3475-792C-4E56-9F9A-30DC0F97EA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8848183-3F44-432D-9E30-B1E8C7B34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A6B9B00-2F26-4031-BF6D-370B6F5B1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E41D892-616F-4AD4-9152-DC670F18D2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3B8F0C3-ADAB-4B98-A0B1-6F92DB00B3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CAA1D90-D60D-4567-832C-09DD9BD69F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9919C788-E463-42F0-8BD6-8E357D9804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428C8E0-DDE7-4A04-B6DC-0DB425A2AD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2658691-816F-442A-83DF-7BDA9410F6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43CF383-A695-4001-ADA0-1289888E2C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265E609-185E-4E82-9553-1FF3685F2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29A153B-8BF0-4B5E-B9DA-6368AB2E4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892BEA4-C913-4B29-A30F-E158E3907F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B748AFB-647A-4861-AB9B-E2A806539A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C33B913-6F73-430E-846D-668780170D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3E99D11-6891-4EA2-9C20-FFF19C1CD62C}"/>
                </a:ext>
              </a:extLst>
            </p:cNvPr>
            <p:cNvSpPr txBox="1"/>
            <p:nvPr/>
          </p:nvSpPr>
          <p:spPr>
            <a:xfrm>
              <a:off x="1660174" y="2718482"/>
              <a:ext cx="569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cs typeface="Times New Roman" panose="02020603050405020304" pitchFamily="18" charset="0"/>
                </a:rPr>
                <a:t>L0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6777AD2-79D5-40B2-813F-83531359ACF4}"/>
                </a:ext>
              </a:extLst>
            </p:cNvPr>
            <p:cNvSpPr txBox="1"/>
            <p:nvPr/>
          </p:nvSpPr>
          <p:spPr>
            <a:xfrm>
              <a:off x="3810362" y="2735589"/>
              <a:ext cx="719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cs typeface="Times New Roman" panose="02020603050405020304" pitchFamily="18" charset="0"/>
                </a:rPr>
                <a:t>L1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FC685D-9596-4EB1-8F49-9E37B5EEED2E}"/>
                </a:ext>
              </a:extLst>
            </p:cNvPr>
            <p:cNvGrpSpPr/>
            <p:nvPr/>
          </p:nvGrpSpPr>
          <p:grpSpPr>
            <a:xfrm>
              <a:off x="2039464" y="1918724"/>
              <a:ext cx="1970333" cy="3021017"/>
              <a:chOff x="1668504" y="1923397"/>
              <a:chExt cx="2208628" cy="2788308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FAA0A1A-AAC7-41B4-997C-B63CA931D562}"/>
                  </a:ext>
                </a:extLst>
              </p:cNvPr>
              <p:cNvCxnSpPr>
                <a:endCxn id="132" idx="0"/>
              </p:cNvCxnSpPr>
              <p:nvPr/>
            </p:nvCxnSpPr>
            <p:spPr>
              <a:xfrm flipH="1">
                <a:off x="3034208" y="3473135"/>
                <a:ext cx="842924" cy="1039331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0E33B787-948C-4AC2-B07D-B32D3D84ECBF}"/>
                  </a:ext>
                </a:extLst>
              </p:cNvPr>
              <p:cNvCxnSpPr/>
              <p:nvPr/>
            </p:nvCxnSpPr>
            <p:spPr>
              <a:xfrm flipH="1" flipV="1">
                <a:off x="3101961" y="2592904"/>
                <a:ext cx="775171" cy="880231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04DB62F-5CF8-49AF-B591-3117BEC1FC0C}"/>
                  </a:ext>
                </a:extLst>
              </p:cNvPr>
              <p:cNvCxnSpPr>
                <a:stCxn id="87" idx="0"/>
                <a:endCxn id="127" idx="3"/>
              </p:cNvCxnSpPr>
              <p:nvPr/>
            </p:nvCxnSpPr>
            <p:spPr>
              <a:xfrm flipV="1">
                <a:off x="1716937" y="2681811"/>
                <a:ext cx="725904" cy="731307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7702D12B-83EE-4EAB-BA21-5CDC25FB1278}"/>
                  </a:ext>
                </a:extLst>
              </p:cNvPr>
              <p:cNvCxnSpPr>
                <a:stCxn id="98" idx="0"/>
              </p:cNvCxnSpPr>
              <p:nvPr/>
            </p:nvCxnSpPr>
            <p:spPr>
              <a:xfrm>
                <a:off x="1668504" y="3460291"/>
                <a:ext cx="868199" cy="857562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51D84FF-F44E-40E7-A2CE-CAEF61453F0C}"/>
                  </a:ext>
                </a:extLst>
              </p:cNvPr>
              <p:cNvGrpSpPr/>
              <p:nvPr/>
            </p:nvGrpSpPr>
            <p:grpSpPr>
              <a:xfrm rot="5400000">
                <a:off x="2560173" y="4086104"/>
                <a:ext cx="541247" cy="709956"/>
                <a:chOff x="1027560" y="1988818"/>
                <a:chExt cx="545969" cy="678181"/>
              </a:xfrm>
            </p:grpSpPr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D4DC24E6-EA3F-482A-81C0-1CD427F242C9}"/>
                    </a:ext>
                  </a:extLst>
                </p:cNvPr>
                <p:cNvSpPr/>
                <p:nvPr/>
              </p:nvSpPr>
              <p:spPr>
                <a:xfrm flipH="1">
                  <a:off x="1027560" y="1988818"/>
                  <a:ext cx="545969" cy="6781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2" name="Picture 2">
                  <a:extLst>
                    <a:ext uri="{FF2B5EF4-FFF2-40B4-BE49-F238E27FC236}">
                      <a16:creationId xmlns:a16="http://schemas.microsoft.com/office/drawing/2014/main" id="{5A08D8E9-F58A-49DE-9434-02381E802D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171574" y="2133601"/>
                  <a:ext cx="401955" cy="5295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33" name="Rectangle 83">
                  <a:extLst>
                    <a:ext uri="{FF2B5EF4-FFF2-40B4-BE49-F238E27FC236}">
                      <a16:creationId xmlns:a16="http://schemas.microsoft.com/office/drawing/2014/main" id="{CE599000-53BD-4DF3-B27B-397925507CB7}"/>
                    </a:ext>
                  </a:extLst>
                </p:cNvPr>
                <p:cNvSpPr/>
                <p:nvPr/>
              </p:nvSpPr>
              <p:spPr>
                <a:xfrm>
                  <a:off x="1028484" y="2005964"/>
                  <a:ext cx="125948" cy="653415"/>
                </a:xfrm>
                <a:custGeom>
                  <a:avLst/>
                  <a:gdLst>
                    <a:gd name="connsiteX0" fmla="*/ 0 w 230723"/>
                    <a:gd name="connsiteY0" fmla="*/ 0 h 609600"/>
                    <a:gd name="connsiteX1" fmla="*/ 230723 w 230723"/>
                    <a:gd name="connsiteY1" fmla="*/ 0 h 609600"/>
                    <a:gd name="connsiteX2" fmla="*/ 230723 w 230723"/>
                    <a:gd name="connsiteY2" fmla="*/ 609600 h 609600"/>
                    <a:gd name="connsiteX3" fmla="*/ 0 w 230723"/>
                    <a:gd name="connsiteY3" fmla="*/ 609600 h 609600"/>
                    <a:gd name="connsiteX4" fmla="*/ 0 w 230723"/>
                    <a:gd name="connsiteY4" fmla="*/ 0 h 609600"/>
                    <a:gd name="connsiteX0" fmla="*/ 123825 w 230723"/>
                    <a:gd name="connsiteY0" fmla="*/ 0 h 645795"/>
                    <a:gd name="connsiteX1" fmla="*/ 230723 w 230723"/>
                    <a:gd name="connsiteY1" fmla="*/ 36195 h 645795"/>
                    <a:gd name="connsiteX2" fmla="*/ 230723 w 230723"/>
                    <a:gd name="connsiteY2" fmla="*/ 645795 h 645795"/>
                    <a:gd name="connsiteX3" fmla="*/ 0 w 230723"/>
                    <a:gd name="connsiteY3" fmla="*/ 645795 h 645795"/>
                    <a:gd name="connsiteX4" fmla="*/ 123825 w 230723"/>
                    <a:gd name="connsiteY4" fmla="*/ 0 h 645795"/>
                    <a:gd name="connsiteX0" fmla="*/ 123825 w 234533"/>
                    <a:gd name="connsiteY0" fmla="*/ 0 h 645795"/>
                    <a:gd name="connsiteX1" fmla="*/ 234533 w 234533"/>
                    <a:gd name="connsiteY1" fmla="*/ 116205 h 645795"/>
                    <a:gd name="connsiteX2" fmla="*/ 230723 w 234533"/>
                    <a:gd name="connsiteY2" fmla="*/ 645795 h 645795"/>
                    <a:gd name="connsiteX3" fmla="*/ 0 w 234533"/>
                    <a:gd name="connsiteY3" fmla="*/ 645795 h 645795"/>
                    <a:gd name="connsiteX4" fmla="*/ 123825 w 234533"/>
                    <a:gd name="connsiteY4" fmla="*/ 0 h 645795"/>
                    <a:gd name="connsiteX0" fmla="*/ 13335 w 124043"/>
                    <a:gd name="connsiteY0" fmla="*/ 0 h 645795"/>
                    <a:gd name="connsiteX1" fmla="*/ 124043 w 124043"/>
                    <a:gd name="connsiteY1" fmla="*/ 116205 h 645795"/>
                    <a:gd name="connsiteX2" fmla="*/ 120233 w 124043"/>
                    <a:gd name="connsiteY2" fmla="*/ 645795 h 645795"/>
                    <a:gd name="connsiteX3" fmla="*/ 0 w 124043"/>
                    <a:gd name="connsiteY3" fmla="*/ 502920 h 645795"/>
                    <a:gd name="connsiteX4" fmla="*/ 13335 w 124043"/>
                    <a:gd name="connsiteY4" fmla="*/ 0 h 645795"/>
                    <a:gd name="connsiteX0" fmla="*/ 13335 w 125948"/>
                    <a:gd name="connsiteY0" fmla="*/ 0 h 628650"/>
                    <a:gd name="connsiteX1" fmla="*/ 124043 w 125948"/>
                    <a:gd name="connsiteY1" fmla="*/ 116205 h 628650"/>
                    <a:gd name="connsiteX2" fmla="*/ 125948 w 125948"/>
                    <a:gd name="connsiteY2" fmla="*/ 628650 h 628650"/>
                    <a:gd name="connsiteX3" fmla="*/ 0 w 125948"/>
                    <a:gd name="connsiteY3" fmla="*/ 502920 h 628650"/>
                    <a:gd name="connsiteX4" fmla="*/ 13335 w 125948"/>
                    <a:gd name="connsiteY4" fmla="*/ 0 h 628650"/>
                    <a:gd name="connsiteX0" fmla="*/ 3810 w 116423"/>
                    <a:gd name="connsiteY0" fmla="*/ 0 h 628650"/>
                    <a:gd name="connsiteX1" fmla="*/ 114518 w 116423"/>
                    <a:gd name="connsiteY1" fmla="*/ 116205 h 628650"/>
                    <a:gd name="connsiteX2" fmla="*/ 116423 w 116423"/>
                    <a:gd name="connsiteY2" fmla="*/ 628650 h 628650"/>
                    <a:gd name="connsiteX3" fmla="*/ 0 w 116423"/>
                    <a:gd name="connsiteY3" fmla="*/ 514350 h 628650"/>
                    <a:gd name="connsiteX4" fmla="*/ 3810 w 116423"/>
                    <a:gd name="connsiteY4" fmla="*/ 0 h 628650"/>
                    <a:gd name="connsiteX0" fmla="*/ 0 w 120233"/>
                    <a:gd name="connsiteY0" fmla="*/ 0 h 632460"/>
                    <a:gd name="connsiteX1" fmla="*/ 118328 w 120233"/>
                    <a:gd name="connsiteY1" fmla="*/ 120015 h 632460"/>
                    <a:gd name="connsiteX2" fmla="*/ 120233 w 120233"/>
                    <a:gd name="connsiteY2" fmla="*/ 632460 h 632460"/>
                    <a:gd name="connsiteX3" fmla="*/ 3810 w 120233"/>
                    <a:gd name="connsiteY3" fmla="*/ 518160 h 632460"/>
                    <a:gd name="connsiteX4" fmla="*/ 0 w 120233"/>
                    <a:gd name="connsiteY4" fmla="*/ 0 h 632460"/>
                    <a:gd name="connsiteX0" fmla="*/ 0 w 118328"/>
                    <a:gd name="connsiteY0" fmla="*/ 0 h 643890"/>
                    <a:gd name="connsiteX1" fmla="*/ 116423 w 118328"/>
                    <a:gd name="connsiteY1" fmla="*/ 131445 h 643890"/>
                    <a:gd name="connsiteX2" fmla="*/ 118328 w 118328"/>
                    <a:gd name="connsiteY2" fmla="*/ 643890 h 643890"/>
                    <a:gd name="connsiteX3" fmla="*/ 1905 w 118328"/>
                    <a:gd name="connsiteY3" fmla="*/ 529590 h 643890"/>
                    <a:gd name="connsiteX4" fmla="*/ 0 w 118328"/>
                    <a:gd name="connsiteY4" fmla="*/ 0 h 643890"/>
                    <a:gd name="connsiteX0" fmla="*/ 0 w 122138"/>
                    <a:gd name="connsiteY0" fmla="*/ 0 h 643890"/>
                    <a:gd name="connsiteX1" fmla="*/ 122138 w 122138"/>
                    <a:gd name="connsiteY1" fmla="*/ 121920 h 643890"/>
                    <a:gd name="connsiteX2" fmla="*/ 118328 w 122138"/>
                    <a:gd name="connsiteY2" fmla="*/ 643890 h 643890"/>
                    <a:gd name="connsiteX3" fmla="*/ 1905 w 122138"/>
                    <a:gd name="connsiteY3" fmla="*/ 529590 h 643890"/>
                    <a:gd name="connsiteX4" fmla="*/ 0 w 122138"/>
                    <a:gd name="connsiteY4" fmla="*/ 0 h 643890"/>
                    <a:gd name="connsiteX0" fmla="*/ 0 w 124043"/>
                    <a:gd name="connsiteY0" fmla="*/ 0 h 653415"/>
                    <a:gd name="connsiteX1" fmla="*/ 122138 w 124043"/>
                    <a:gd name="connsiteY1" fmla="*/ 121920 h 653415"/>
                    <a:gd name="connsiteX2" fmla="*/ 124043 w 124043"/>
                    <a:gd name="connsiteY2" fmla="*/ 653415 h 653415"/>
                    <a:gd name="connsiteX3" fmla="*/ 1905 w 124043"/>
                    <a:gd name="connsiteY3" fmla="*/ 529590 h 653415"/>
                    <a:gd name="connsiteX4" fmla="*/ 0 w 124043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31495 h 653415"/>
                    <a:gd name="connsiteX4" fmla="*/ 1905 w 125948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27685 h 653415"/>
                    <a:gd name="connsiteX4" fmla="*/ 1905 w 125948"/>
                    <a:gd name="connsiteY4" fmla="*/ 0 h 653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48" h="653415">
                      <a:moveTo>
                        <a:pt x="1905" y="0"/>
                      </a:moveTo>
                      <a:lnTo>
                        <a:pt x="124043" y="121920"/>
                      </a:lnTo>
                      <a:lnTo>
                        <a:pt x="125948" y="653415"/>
                      </a:lnTo>
                      <a:lnTo>
                        <a:pt x="0" y="527685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61000">
                      <a:schemeClr val="dk1">
                        <a:tint val="37000"/>
                        <a:satMod val="300000"/>
                        <a:lumMod val="66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Rectangle 83">
                  <a:extLst>
                    <a:ext uri="{FF2B5EF4-FFF2-40B4-BE49-F238E27FC236}">
                      <a16:creationId xmlns:a16="http://schemas.microsoft.com/office/drawing/2014/main" id="{6CBE38CB-F181-4D90-8649-7ED6F9FAE13C}"/>
                    </a:ext>
                  </a:extLst>
                </p:cNvPr>
                <p:cNvSpPr/>
                <p:nvPr/>
              </p:nvSpPr>
              <p:spPr>
                <a:xfrm>
                  <a:off x="1037545" y="1988820"/>
                  <a:ext cx="520283" cy="127635"/>
                </a:xfrm>
                <a:custGeom>
                  <a:avLst/>
                  <a:gdLst>
                    <a:gd name="connsiteX0" fmla="*/ 0 w 230723"/>
                    <a:gd name="connsiteY0" fmla="*/ 0 h 609600"/>
                    <a:gd name="connsiteX1" fmla="*/ 230723 w 230723"/>
                    <a:gd name="connsiteY1" fmla="*/ 0 h 609600"/>
                    <a:gd name="connsiteX2" fmla="*/ 230723 w 230723"/>
                    <a:gd name="connsiteY2" fmla="*/ 609600 h 609600"/>
                    <a:gd name="connsiteX3" fmla="*/ 0 w 230723"/>
                    <a:gd name="connsiteY3" fmla="*/ 609600 h 609600"/>
                    <a:gd name="connsiteX4" fmla="*/ 0 w 230723"/>
                    <a:gd name="connsiteY4" fmla="*/ 0 h 609600"/>
                    <a:gd name="connsiteX0" fmla="*/ 123825 w 230723"/>
                    <a:gd name="connsiteY0" fmla="*/ 0 h 645795"/>
                    <a:gd name="connsiteX1" fmla="*/ 230723 w 230723"/>
                    <a:gd name="connsiteY1" fmla="*/ 36195 h 645795"/>
                    <a:gd name="connsiteX2" fmla="*/ 230723 w 230723"/>
                    <a:gd name="connsiteY2" fmla="*/ 645795 h 645795"/>
                    <a:gd name="connsiteX3" fmla="*/ 0 w 230723"/>
                    <a:gd name="connsiteY3" fmla="*/ 645795 h 645795"/>
                    <a:gd name="connsiteX4" fmla="*/ 123825 w 230723"/>
                    <a:gd name="connsiteY4" fmla="*/ 0 h 645795"/>
                    <a:gd name="connsiteX0" fmla="*/ 123825 w 234533"/>
                    <a:gd name="connsiteY0" fmla="*/ 0 h 645795"/>
                    <a:gd name="connsiteX1" fmla="*/ 234533 w 234533"/>
                    <a:gd name="connsiteY1" fmla="*/ 116205 h 645795"/>
                    <a:gd name="connsiteX2" fmla="*/ 230723 w 234533"/>
                    <a:gd name="connsiteY2" fmla="*/ 645795 h 645795"/>
                    <a:gd name="connsiteX3" fmla="*/ 0 w 234533"/>
                    <a:gd name="connsiteY3" fmla="*/ 645795 h 645795"/>
                    <a:gd name="connsiteX4" fmla="*/ 123825 w 234533"/>
                    <a:gd name="connsiteY4" fmla="*/ 0 h 645795"/>
                    <a:gd name="connsiteX0" fmla="*/ 13335 w 124043"/>
                    <a:gd name="connsiteY0" fmla="*/ 0 h 645795"/>
                    <a:gd name="connsiteX1" fmla="*/ 124043 w 124043"/>
                    <a:gd name="connsiteY1" fmla="*/ 116205 h 645795"/>
                    <a:gd name="connsiteX2" fmla="*/ 120233 w 124043"/>
                    <a:gd name="connsiteY2" fmla="*/ 645795 h 645795"/>
                    <a:gd name="connsiteX3" fmla="*/ 0 w 124043"/>
                    <a:gd name="connsiteY3" fmla="*/ 502920 h 645795"/>
                    <a:gd name="connsiteX4" fmla="*/ 13335 w 124043"/>
                    <a:gd name="connsiteY4" fmla="*/ 0 h 645795"/>
                    <a:gd name="connsiteX0" fmla="*/ 13335 w 125948"/>
                    <a:gd name="connsiteY0" fmla="*/ 0 h 628650"/>
                    <a:gd name="connsiteX1" fmla="*/ 124043 w 125948"/>
                    <a:gd name="connsiteY1" fmla="*/ 116205 h 628650"/>
                    <a:gd name="connsiteX2" fmla="*/ 125948 w 125948"/>
                    <a:gd name="connsiteY2" fmla="*/ 628650 h 628650"/>
                    <a:gd name="connsiteX3" fmla="*/ 0 w 125948"/>
                    <a:gd name="connsiteY3" fmla="*/ 502920 h 628650"/>
                    <a:gd name="connsiteX4" fmla="*/ 13335 w 125948"/>
                    <a:gd name="connsiteY4" fmla="*/ 0 h 628650"/>
                    <a:gd name="connsiteX0" fmla="*/ 3810 w 116423"/>
                    <a:gd name="connsiteY0" fmla="*/ 0 h 628650"/>
                    <a:gd name="connsiteX1" fmla="*/ 114518 w 116423"/>
                    <a:gd name="connsiteY1" fmla="*/ 116205 h 628650"/>
                    <a:gd name="connsiteX2" fmla="*/ 116423 w 116423"/>
                    <a:gd name="connsiteY2" fmla="*/ 628650 h 628650"/>
                    <a:gd name="connsiteX3" fmla="*/ 0 w 116423"/>
                    <a:gd name="connsiteY3" fmla="*/ 514350 h 628650"/>
                    <a:gd name="connsiteX4" fmla="*/ 3810 w 116423"/>
                    <a:gd name="connsiteY4" fmla="*/ 0 h 628650"/>
                    <a:gd name="connsiteX0" fmla="*/ 0 w 120233"/>
                    <a:gd name="connsiteY0" fmla="*/ 0 h 632460"/>
                    <a:gd name="connsiteX1" fmla="*/ 118328 w 120233"/>
                    <a:gd name="connsiteY1" fmla="*/ 120015 h 632460"/>
                    <a:gd name="connsiteX2" fmla="*/ 120233 w 120233"/>
                    <a:gd name="connsiteY2" fmla="*/ 632460 h 632460"/>
                    <a:gd name="connsiteX3" fmla="*/ 3810 w 120233"/>
                    <a:gd name="connsiteY3" fmla="*/ 518160 h 632460"/>
                    <a:gd name="connsiteX4" fmla="*/ 0 w 120233"/>
                    <a:gd name="connsiteY4" fmla="*/ 0 h 632460"/>
                    <a:gd name="connsiteX0" fmla="*/ 0 w 118328"/>
                    <a:gd name="connsiteY0" fmla="*/ 0 h 643890"/>
                    <a:gd name="connsiteX1" fmla="*/ 116423 w 118328"/>
                    <a:gd name="connsiteY1" fmla="*/ 131445 h 643890"/>
                    <a:gd name="connsiteX2" fmla="*/ 118328 w 118328"/>
                    <a:gd name="connsiteY2" fmla="*/ 643890 h 643890"/>
                    <a:gd name="connsiteX3" fmla="*/ 1905 w 118328"/>
                    <a:gd name="connsiteY3" fmla="*/ 529590 h 643890"/>
                    <a:gd name="connsiteX4" fmla="*/ 0 w 118328"/>
                    <a:gd name="connsiteY4" fmla="*/ 0 h 643890"/>
                    <a:gd name="connsiteX0" fmla="*/ 0 w 122138"/>
                    <a:gd name="connsiteY0" fmla="*/ 0 h 643890"/>
                    <a:gd name="connsiteX1" fmla="*/ 122138 w 122138"/>
                    <a:gd name="connsiteY1" fmla="*/ 121920 h 643890"/>
                    <a:gd name="connsiteX2" fmla="*/ 118328 w 122138"/>
                    <a:gd name="connsiteY2" fmla="*/ 643890 h 643890"/>
                    <a:gd name="connsiteX3" fmla="*/ 1905 w 122138"/>
                    <a:gd name="connsiteY3" fmla="*/ 529590 h 643890"/>
                    <a:gd name="connsiteX4" fmla="*/ 0 w 122138"/>
                    <a:gd name="connsiteY4" fmla="*/ 0 h 643890"/>
                    <a:gd name="connsiteX0" fmla="*/ 0 w 124043"/>
                    <a:gd name="connsiteY0" fmla="*/ 0 h 653415"/>
                    <a:gd name="connsiteX1" fmla="*/ 122138 w 124043"/>
                    <a:gd name="connsiteY1" fmla="*/ 121920 h 653415"/>
                    <a:gd name="connsiteX2" fmla="*/ 124043 w 124043"/>
                    <a:gd name="connsiteY2" fmla="*/ 653415 h 653415"/>
                    <a:gd name="connsiteX3" fmla="*/ 1905 w 124043"/>
                    <a:gd name="connsiteY3" fmla="*/ 529590 h 653415"/>
                    <a:gd name="connsiteX4" fmla="*/ 0 w 124043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31495 h 653415"/>
                    <a:gd name="connsiteX4" fmla="*/ 1905 w 125948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27685 h 653415"/>
                    <a:gd name="connsiteX4" fmla="*/ 1905 w 125948"/>
                    <a:gd name="connsiteY4" fmla="*/ 0 h 653415"/>
                    <a:gd name="connsiteX0" fmla="*/ 1905 w 305018"/>
                    <a:gd name="connsiteY0" fmla="*/ 0 h 527685"/>
                    <a:gd name="connsiteX1" fmla="*/ 124043 w 305018"/>
                    <a:gd name="connsiteY1" fmla="*/ 121920 h 527685"/>
                    <a:gd name="connsiteX2" fmla="*/ 305018 w 305018"/>
                    <a:gd name="connsiteY2" fmla="*/ 358140 h 527685"/>
                    <a:gd name="connsiteX3" fmla="*/ 0 w 305018"/>
                    <a:gd name="connsiteY3" fmla="*/ 527685 h 527685"/>
                    <a:gd name="connsiteX4" fmla="*/ 1905 w 305018"/>
                    <a:gd name="connsiteY4" fmla="*/ 0 h 527685"/>
                    <a:gd name="connsiteX0" fmla="*/ 62865 w 365978"/>
                    <a:gd name="connsiteY0" fmla="*/ 0 h 360045"/>
                    <a:gd name="connsiteX1" fmla="*/ 185003 w 365978"/>
                    <a:gd name="connsiteY1" fmla="*/ 121920 h 360045"/>
                    <a:gd name="connsiteX2" fmla="*/ 365978 w 365978"/>
                    <a:gd name="connsiteY2" fmla="*/ 358140 h 360045"/>
                    <a:gd name="connsiteX3" fmla="*/ 0 w 365978"/>
                    <a:gd name="connsiteY3" fmla="*/ 360045 h 360045"/>
                    <a:gd name="connsiteX4" fmla="*/ 62865 w 365978"/>
                    <a:gd name="connsiteY4" fmla="*/ 0 h 360045"/>
                    <a:gd name="connsiteX0" fmla="*/ 0 w 489803"/>
                    <a:gd name="connsiteY0" fmla="*/ 123825 h 238125"/>
                    <a:gd name="connsiteX1" fmla="*/ 308828 w 489803"/>
                    <a:gd name="connsiteY1" fmla="*/ 0 h 238125"/>
                    <a:gd name="connsiteX2" fmla="*/ 489803 w 489803"/>
                    <a:gd name="connsiteY2" fmla="*/ 236220 h 238125"/>
                    <a:gd name="connsiteX3" fmla="*/ 123825 w 489803"/>
                    <a:gd name="connsiteY3" fmla="*/ 238125 h 238125"/>
                    <a:gd name="connsiteX4" fmla="*/ 0 w 489803"/>
                    <a:gd name="connsiteY4" fmla="*/ 123825 h 238125"/>
                    <a:gd name="connsiteX0" fmla="*/ 0 w 489803"/>
                    <a:gd name="connsiteY0" fmla="*/ 15240 h 129540"/>
                    <a:gd name="connsiteX1" fmla="*/ 331688 w 489803"/>
                    <a:gd name="connsiteY1" fmla="*/ 0 h 129540"/>
                    <a:gd name="connsiteX2" fmla="*/ 489803 w 489803"/>
                    <a:gd name="connsiteY2" fmla="*/ 127635 h 129540"/>
                    <a:gd name="connsiteX3" fmla="*/ 123825 w 489803"/>
                    <a:gd name="connsiteY3" fmla="*/ 129540 h 129540"/>
                    <a:gd name="connsiteX4" fmla="*/ 0 w 489803"/>
                    <a:gd name="connsiteY4" fmla="*/ 15240 h 129540"/>
                    <a:gd name="connsiteX0" fmla="*/ 0 w 489803"/>
                    <a:gd name="connsiteY0" fmla="*/ 1905 h 116205"/>
                    <a:gd name="connsiteX1" fmla="*/ 385028 w 489803"/>
                    <a:gd name="connsiteY1" fmla="*/ 0 h 116205"/>
                    <a:gd name="connsiteX2" fmla="*/ 489803 w 489803"/>
                    <a:gd name="connsiteY2" fmla="*/ 114300 h 116205"/>
                    <a:gd name="connsiteX3" fmla="*/ 123825 w 489803"/>
                    <a:gd name="connsiteY3" fmla="*/ 116205 h 116205"/>
                    <a:gd name="connsiteX4" fmla="*/ 0 w 489803"/>
                    <a:gd name="connsiteY4" fmla="*/ 1905 h 116205"/>
                    <a:gd name="connsiteX0" fmla="*/ 0 w 505043"/>
                    <a:gd name="connsiteY0" fmla="*/ 0 h 121920"/>
                    <a:gd name="connsiteX1" fmla="*/ 400268 w 505043"/>
                    <a:gd name="connsiteY1" fmla="*/ 5715 h 121920"/>
                    <a:gd name="connsiteX2" fmla="*/ 505043 w 505043"/>
                    <a:gd name="connsiteY2" fmla="*/ 120015 h 121920"/>
                    <a:gd name="connsiteX3" fmla="*/ 139065 w 505043"/>
                    <a:gd name="connsiteY3" fmla="*/ 121920 h 121920"/>
                    <a:gd name="connsiteX4" fmla="*/ 0 w 505043"/>
                    <a:gd name="connsiteY4" fmla="*/ 0 h 121920"/>
                    <a:gd name="connsiteX0" fmla="*/ 0 w 505043"/>
                    <a:gd name="connsiteY0" fmla="*/ 1905 h 123825"/>
                    <a:gd name="connsiteX1" fmla="*/ 404078 w 505043"/>
                    <a:gd name="connsiteY1" fmla="*/ 0 h 123825"/>
                    <a:gd name="connsiteX2" fmla="*/ 505043 w 505043"/>
                    <a:gd name="connsiteY2" fmla="*/ 121920 h 123825"/>
                    <a:gd name="connsiteX3" fmla="*/ 139065 w 505043"/>
                    <a:gd name="connsiteY3" fmla="*/ 123825 h 123825"/>
                    <a:gd name="connsiteX4" fmla="*/ 0 w 505043"/>
                    <a:gd name="connsiteY4" fmla="*/ 1905 h 123825"/>
                    <a:gd name="connsiteX0" fmla="*/ 0 w 514568"/>
                    <a:gd name="connsiteY0" fmla="*/ 1905 h 123825"/>
                    <a:gd name="connsiteX1" fmla="*/ 404078 w 514568"/>
                    <a:gd name="connsiteY1" fmla="*/ 0 h 123825"/>
                    <a:gd name="connsiteX2" fmla="*/ 514568 w 514568"/>
                    <a:gd name="connsiteY2" fmla="*/ 121920 h 123825"/>
                    <a:gd name="connsiteX3" fmla="*/ 139065 w 514568"/>
                    <a:gd name="connsiteY3" fmla="*/ 123825 h 123825"/>
                    <a:gd name="connsiteX4" fmla="*/ 0 w 514568"/>
                    <a:gd name="connsiteY4" fmla="*/ 1905 h 123825"/>
                    <a:gd name="connsiteX0" fmla="*/ 0 w 514568"/>
                    <a:gd name="connsiteY0" fmla="*/ 1905 h 123825"/>
                    <a:gd name="connsiteX1" fmla="*/ 398363 w 514568"/>
                    <a:gd name="connsiteY1" fmla="*/ 0 h 123825"/>
                    <a:gd name="connsiteX2" fmla="*/ 514568 w 514568"/>
                    <a:gd name="connsiteY2" fmla="*/ 121920 h 123825"/>
                    <a:gd name="connsiteX3" fmla="*/ 139065 w 514568"/>
                    <a:gd name="connsiteY3" fmla="*/ 123825 h 123825"/>
                    <a:gd name="connsiteX4" fmla="*/ 0 w 514568"/>
                    <a:gd name="connsiteY4" fmla="*/ 1905 h 123825"/>
                    <a:gd name="connsiteX0" fmla="*/ 0 w 514568"/>
                    <a:gd name="connsiteY0" fmla="*/ 1905 h 121920"/>
                    <a:gd name="connsiteX1" fmla="*/ 398363 w 514568"/>
                    <a:gd name="connsiteY1" fmla="*/ 0 h 121920"/>
                    <a:gd name="connsiteX2" fmla="*/ 514568 w 514568"/>
                    <a:gd name="connsiteY2" fmla="*/ 121920 h 121920"/>
                    <a:gd name="connsiteX3" fmla="*/ 129540 w 514568"/>
                    <a:gd name="connsiteY3" fmla="*/ 121920 h 121920"/>
                    <a:gd name="connsiteX4" fmla="*/ 0 w 514568"/>
                    <a:gd name="connsiteY4" fmla="*/ 1905 h 121920"/>
                    <a:gd name="connsiteX0" fmla="*/ 0 w 520283"/>
                    <a:gd name="connsiteY0" fmla="*/ 1905 h 125730"/>
                    <a:gd name="connsiteX1" fmla="*/ 398363 w 520283"/>
                    <a:gd name="connsiteY1" fmla="*/ 0 h 125730"/>
                    <a:gd name="connsiteX2" fmla="*/ 520283 w 520283"/>
                    <a:gd name="connsiteY2" fmla="*/ 125730 h 125730"/>
                    <a:gd name="connsiteX3" fmla="*/ 129540 w 520283"/>
                    <a:gd name="connsiteY3" fmla="*/ 121920 h 125730"/>
                    <a:gd name="connsiteX4" fmla="*/ 0 w 520283"/>
                    <a:gd name="connsiteY4" fmla="*/ 1905 h 125730"/>
                    <a:gd name="connsiteX0" fmla="*/ 0 w 520283"/>
                    <a:gd name="connsiteY0" fmla="*/ 1905 h 127635"/>
                    <a:gd name="connsiteX1" fmla="*/ 398363 w 520283"/>
                    <a:gd name="connsiteY1" fmla="*/ 0 h 127635"/>
                    <a:gd name="connsiteX2" fmla="*/ 520283 w 520283"/>
                    <a:gd name="connsiteY2" fmla="*/ 125730 h 127635"/>
                    <a:gd name="connsiteX3" fmla="*/ 133350 w 520283"/>
                    <a:gd name="connsiteY3" fmla="*/ 127635 h 127635"/>
                    <a:gd name="connsiteX4" fmla="*/ 0 w 520283"/>
                    <a:gd name="connsiteY4" fmla="*/ 1905 h 127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0283" h="127635">
                      <a:moveTo>
                        <a:pt x="0" y="1905"/>
                      </a:moveTo>
                      <a:lnTo>
                        <a:pt x="398363" y="0"/>
                      </a:lnTo>
                      <a:lnTo>
                        <a:pt x="520283" y="125730"/>
                      </a:lnTo>
                      <a:lnTo>
                        <a:pt x="133350" y="127635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61000">
                      <a:schemeClr val="dk1">
                        <a:tint val="37000"/>
                        <a:satMod val="300000"/>
                        <a:lumMod val="66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83BE9442-C12C-4B32-A0DD-C05C285C2663}"/>
                  </a:ext>
                </a:extLst>
              </p:cNvPr>
              <p:cNvGrpSpPr/>
              <p:nvPr/>
            </p:nvGrpSpPr>
            <p:grpSpPr>
              <a:xfrm rot="5400000">
                <a:off x="2527195" y="2259177"/>
                <a:ext cx="541247" cy="709956"/>
                <a:chOff x="1027560" y="1988818"/>
                <a:chExt cx="545969" cy="678181"/>
              </a:xfrm>
            </p:grpSpPr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44FBCA11-627F-46A8-A5FA-AE2AA316F221}"/>
                    </a:ext>
                  </a:extLst>
                </p:cNvPr>
                <p:cNvSpPr/>
                <p:nvPr/>
              </p:nvSpPr>
              <p:spPr>
                <a:xfrm flipH="1">
                  <a:off x="1027560" y="1988818"/>
                  <a:ext cx="545969" cy="6781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8" name="Picture 2">
                  <a:extLst>
                    <a:ext uri="{FF2B5EF4-FFF2-40B4-BE49-F238E27FC236}">
                      <a16:creationId xmlns:a16="http://schemas.microsoft.com/office/drawing/2014/main" id="{EA0F4C86-40C3-4DB8-98B2-617BB7B6D6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171574" y="2133601"/>
                  <a:ext cx="401955" cy="5295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29" name="Rectangle 83">
                  <a:extLst>
                    <a:ext uri="{FF2B5EF4-FFF2-40B4-BE49-F238E27FC236}">
                      <a16:creationId xmlns:a16="http://schemas.microsoft.com/office/drawing/2014/main" id="{315F1006-7E7A-4C96-A11B-536A2F893AE2}"/>
                    </a:ext>
                  </a:extLst>
                </p:cNvPr>
                <p:cNvSpPr/>
                <p:nvPr/>
              </p:nvSpPr>
              <p:spPr>
                <a:xfrm>
                  <a:off x="1028484" y="2005964"/>
                  <a:ext cx="125948" cy="653415"/>
                </a:xfrm>
                <a:custGeom>
                  <a:avLst/>
                  <a:gdLst>
                    <a:gd name="connsiteX0" fmla="*/ 0 w 230723"/>
                    <a:gd name="connsiteY0" fmla="*/ 0 h 609600"/>
                    <a:gd name="connsiteX1" fmla="*/ 230723 w 230723"/>
                    <a:gd name="connsiteY1" fmla="*/ 0 h 609600"/>
                    <a:gd name="connsiteX2" fmla="*/ 230723 w 230723"/>
                    <a:gd name="connsiteY2" fmla="*/ 609600 h 609600"/>
                    <a:gd name="connsiteX3" fmla="*/ 0 w 230723"/>
                    <a:gd name="connsiteY3" fmla="*/ 609600 h 609600"/>
                    <a:gd name="connsiteX4" fmla="*/ 0 w 230723"/>
                    <a:gd name="connsiteY4" fmla="*/ 0 h 609600"/>
                    <a:gd name="connsiteX0" fmla="*/ 123825 w 230723"/>
                    <a:gd name="connsiteY0" fmla="*/ 0 h 645795"/>
                    <a:gd name="connsiteX1" fmla="*/ 230723 w 230723"/>
                    <a:gd name="connsiteY1" fmla="*/ 36195 h 645795"/>
                    <a:gd name="connsiteX2" fmla="*/ 230723 w 230723"/>
                    <a:gd name="connsiteY2" fmla="*/ 645795 h 645795"/>
                    <a:gd name="connsiteX3" fmla="*/ 0 w 230723"/>
                    <a:gd name="connsiteY3" fmla="*/ 645795 h 645795"/>
                    <a:gd name="connsiteX4" fmla="*/ 123825 w 230723"/>
                    <a:gd name="connsiteY4" fmla="*/ 0 h 645795"/>
                    <a:gd name="connsiteX0" fmla="*/ 123825 w 234533"/>
                    <a:gd name="connsiteY0" fmla="*/ 0 h 645795"/>
                    <a:gd name="connsiteX1" fmla="*/ 234533 w 234533"/>
                    <a:gd name="connsiteY1" fmla="*/ 116205 h 645795"/>
                    <a:gd name="connsiteX2" fmla="*/ 230723 w 234533"/>
                    <a:gd name="connsiteY2" fmla="*/ 645795 h 645795"/>
                    <a:gd name="connsiteX3" fmla="*/ 0 w 234533"/>
                    <a:gd name="connsiteY3" fmla="*/ 645795 h 645795"/>
                    <a:gd name="connsiteX4" fmla="*/ 123825 w 234533"/>
                    <a:gd name="connsiteY4" fmla="*/ 0 h 645795"/>
                    <a:gd name="connsiteX0" fmla="*/ 13335 w 124043"/>
                    <a:gd name="connsiteY0" fmla="*/ 0 h 645795"/>
                    <a:gd name="connsiteX1" fmla="*/ 124043 w 124043"/>
                    <a:gd name="connsiteY1" fmla="*/ 116205 h 645795"/>
                    <a:gd name="connsiteX2" fmla="*/ 120233 w 124043"/>
                    <a:gd name="connsiteY2" fmla="*/ 645795 h 645795"/>
                    <a:gd name="connsiteX3" fmla="*/ 0 w 124043"/>
                    <a:gd name="connsiteY3" fmla="*/ 502920 h 645795"/>
                    <a:gd name="connsiteX4" fmla="*/ 13335 w 124043"/>
                    <a:gd name="connsiteY4" fmla="*/ 0 h 645795"/>
                    <a:gd name="connsiteX0" fmla="*/ 13335 w 125948"/>
                    <a:gd name="connsiteY0" fmla="*/ 0 h 628650"/>
                    <a:gd name="connsiteX1" fmla="*/ 124043 w 125948"/>
                    <a:gd name="connsiteY1" fmla="*/ 116205 h 628650"/>
                    <a:gd name="connsiteX2" fmla="*/ 125948 w 125948"/>
                    <a:gd name="connsiteY2" fmla="*/ 628650 h 628650"/>
                    <a:gd name="connsiteX3" fmla="*/ 0 w 125948"/>
                    <a:gd name="connsiteY3" fmla="*/ 502920 h 628650"/>
                    <a:gd name="connsiteX4" fmla="*/ 13335 w 125948"/>
                    <a:gd name="connsiteY4" fmla="*/ 0 h 628650"/>
                    <a:gd name="connsiteX0" fmla="*/ 3810 w 116423"/>
                    <a:gd name="connsiteY0" fmla="*/ 0 h 628650"/>
                    <a:gd name="connsiteX1" fmla="*/ 114518 w 116423"/>
                    <a:gd name="connsiteY1" fmla="*/ 116205 h 628650"/>
                    <a:gd name="connsiteX2" fmla="*/ 116423 w 116423"/>
                    <a:gd name="connsiteY2" fmla="*/ 628650 h 628650"/>
                    <a:gd name="connsiteX3" fmla="*/ 0 w 116423"/>
                    <a:gd name="connsiteY3" fmla="*/ 514350 h 628650"/>
                    <a:gd name="connsiteX4" fmla="*/ 3810 w 116423"/>
                    <a:gd name="connsiteY4" fmla="*/ 0 h 628650"/>
                    <a:gd name="connsiteX0" fmla="*/ 0 w 120233"/>
                    <a:gd name="connsiteY0" fmla="*/ 0 h 632460"/>
                    <a:gd name="connsiteX1" fmla="*/ 118328 w 120233"/>
                    <a:gd name="connsiteY1" fmla="*/ 120015 h 632460"/>
                    <a:gd name="connsiteX2" fmla="*/ 120233 w 120233"/>
                    <a:gd name="connsiteY2" fmla="*/ 632460 h 632460"/>
                    <a:gd name="connsiteX3" fmla="*/ 3810 w 120233"/>
                    <a:gd name="connsiteY3" fmla="*/ 518160 h 632460"/>
                    <a:gd name="connsiteX4" fmla="*/ 0 w 120233"/>
                    <a:gd name="connsiteY4" fmla="*/ 0 h 632460"/>
                    <a:gd name="connsiteX0" fmla="*/ 0 w 118328"/>
                    <a:gd name="connsiteY0" fmla="*/ 0 h 643890"/>
                    <a:gd name="connsiteX1" fmla="*/ 116423 w 118328"/>
                    <a:gd name="connsiteY1" fmla="*/ 131445 h 643890"/>
                    <a:gd name="connsiteX2" fmla="*/ 118328 w 118328"/>
                    <a:gd name="connsiteY2" fmla="*/ 643890 h 643890"/>
                    <a:gd name="connsiteX3" fmla="*/ 1905 w 118328"/>
                    <a:gd name="connsiteY3" fmla="*/ 529590 h 643890"/>
                    <a:gd name="connsiteX4" fmla="*/ 0 w 118328"/>
                    <a:gd name="connsiteY4" fmla="*/ 0 h 643890"/>
                    <a:gd name="connsiteX0" fmla="*/ 0 w 122138"/>
                    <a:gd name="connsiteY0" fmla="*/ 0 h 643890"/>
                    <a:gd name="connsiteX1" fmla="*/ 122138 w 122138"/>
                    <a:gd name="connsiteY1" fmla="*/ 121920 h 643890"/>
                    <a:gd name="connsiteX2" fmla="*/ 118328 w 122138"/>
                    <a:gd name="connsiteY2" fmla="*/ 643890 h 643890"/>
                    <a:gd name="connsiteX3" fmla="*/ 1905 w 122138"/>
                    <a:gd name="connsiteY3" fmla="*/ 529590 h 643890"/>
                    <a:gd name="connsiteX4" fmla="*/ 0 w 122138"/>
                    <a:gd name="connsiteY4" fmla="*/ 0 h 643890"/>
                    <a:gd name="connsiteX0" fmla="*/ 0 w 124043"/>
                    <a:gd name="connsiteY0" fmla="*/ 0 h 653415"/>
                    <a:gd name="connsiteX1" fmla="*/ 122138 w 124043"/>
                    <a:gd name="connsiteY1" fmla="*/ 121920 h 653415"/>
                    <a:gd name="connsiteX2" fmla="*/ 124043 w 124043"/>
                    <a:gd name="connsiteY2" fmla="*/ 653415 h 653415"/>
                    <a:gd name="connsiteX3" fmla="*/ 1905 w 124043"/>
                    <a:gd name="connsiteY3" fmla="*/ 529590 h 653415"/>
                    <a:gd name="connsiteX4" fmla="*/ 0 w 124043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31495 h 653415"/>
                    <a:gd name="connsiteX4" fmla="*/ 1905 w 125948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27685 h 653415"/>
                    <a:gd name="connsiteX4" fmla="*/ 1905 w 125948"/>
                    <a:gd name="connsiteY4" fmla="*/ 0 h 653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48" h="653415">
                      <a:moveTo>
                        <a:pt x="1905" y="0"/>
                      </a:moveTo>
                      <a:lnTo>
                        <a:pt x="124043" y="121920"/>
                      </a:lnTo>
                      <a:lnTo>
                        <a:pt x="125948" y="653415"/>
                      </a:lnTo>
                      <a:lnTo>
                        <a:pt x="0" y="527685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61000">
                      <a:schemeClr val="dk1">
                        <a:tint val="37000"/>
                        <a:satMod val="300000"/>
                        <a:lumMod val="66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Rectangle 83">
                  <a:extLst>
                    <a:ext uri="{FF2B5EF4-FFF2-40B4-BE49-F238E27FC236}">
                      <a16:creationId xmlns:a16="http://schemas.microsoft.com/office/drawing/2014/main" id="{8DDE8BA4-72E5-475D-A98D-8D3BFF9A7627}"/>
                    </a:ext>
                  </a:extLst>
                </p:cNvPr>
                <p:cNvSpPr/>
                <p:nvPr/>
              </p:nvSpPr>
              <p:spPr>
                <a:xfrm>
                  <a:off x="1037545" y="1988820"/>
                  <a:ext cx="520283" cy="127635"/>
                </a:xfrm>
                <a:custGeom>
                  <a:avLst/>
                  <a:gdLst>
                    <a:gd name="connsiteX0" fmla="*/ 0 w 230723"/>
                    <a:gd name="connsiteY0" fmla="*/ 0 h 609600"/>
                    <a:gd name="connsiteX1" fmla="*/ 230723 w 230723"/>
                    <a:gd name="connsiteY1" fmla="*/ 0 h 609600"/>
                    <a:gd name="connsiteX2" fmla="*/ 230723 w 230723"/>
                    <a:gd name="connsiteY2" fmla="*/ 609600 h 609600"/>
                    <a:gd name="connsiteX3" fmla="*/ 0 w 230723"/>
                    <a:gd name="connsiteY3" fmla="*/ 609600 h 609600"/>
                    <a:gd name="connsiteX4" fmla="*/ 0 w 230723"/>
                    <a:gd name="connsiteY4" fmla="*/ 0 h 609600"/>
                    <a:gd name="connsiteX0" fmla="*/ 123825 w 230723"/>
                    <a:gd name="connsiteY0" fmla="*/ 0 h 645795"/>
                    <a:gd name="connsiteX1" fmla="*/ 230723 w 230723"/>
                    <a:gd name="connsiteY1" fmla="*/ 36195 h 645795"/>
                    <a:gd name="connsiteX2" fmla="*/ 230723 w 230723"/>
                    <a:gd name="connsiteY2" fmla="*/ 645795 h 645795"/>
                    <a:gd name="connsiteX3" fmla="*/ 0 w 230723"/>
                    <a:gd name="connsiteY3" fmla="*/ 645795 h 645795"/>
                    <a:gd name="connsiteX4" fmla="*/ 123825 w 230723"/>
                    <a:gd name="connsiteY4" fmla="*/ 0 h 645795"/>
                    <a:gd name="connsiteX0" fmla="*/ 123825 w 234533"/>
                    <a:gd name="connsiteY0" fmla="*/ 0 h 645795"/>
                    <a:gd name="connsiteX1" fmla="*/ 234533 w 234533"/>
                    <a:gd name="connsiteY1" fmla="*/ 116205 h 645795"/>
                    <a:gd name="connsiteX2" fmla="*/ 230723 w 234533"/>
                    <a:gd name="connsiteY2" fmla="*/ 645795 h 645795"/>
                    <a:gd name="connsiteX3" fmla="*/ 0 w 234533"/>
                    <a:gd name="connsiteY3" fmla="*/ 645795 h 645795"/>
                    <a:gd name="connsiteX4" fmla="*/ 123825 w 234533"/>
                    <a:gd name="connsiteY4" fmla="*/ 0 h 645795"/>
                    <a:gd name="connsiteX0" fmla="*/ 13335 w 124043"/>
                    <a:gd name="connsiteY0" fmla="*/ 0 h 645795"/>
                    <a:gd name="connsiteX1" fmla="*/ 124043 w 124043"/>
                    <a:gd name="connsiteY1" fmla="*/ 116205 h 645795"/>
                    <a:gd name="connsiteX2" fmla="*/ 120233 w 124043"/>
                    <a:gd name="connsiteY2" fmla="*/ 645795 h 645795"/>
                    <a:gd name="connsiteX3" fmla="*/ 0 w 124043"/>
                    <a:gd name="connsiteY3" fmla="*/ 502920 h 645795"/>
                    <a:gd name="connsiteX4" fmla="*/ 13335 w 124043"/>
                    <a:gd name="connsiteY4" fmla="*/ 0 h 645795"/>
                    <a:gd name="connsiteX0" fmla="*/ 13335 w 125948"/>
                    <a:gd name="connsiteY0" fmla="*/ 0 h 628650"/>
                    <a:gd name="connsiteX1" fmla="*/ 124043 w 125948"/>
                    <a:gd name="connsiteY1" fmla="*/ 116205 h 628650"/>
                    <a:gd name="connsiteX2" fmla="*/ 125948 w 125948"/>
                    <a:gd name="connsiteY2" fmla="*/ 628650 h 628650"/>
                    <a:gd name="connsiteX3" fmla="*/ 0 w 125948"/>
                    <a:gd name="connsiteY3" fmla="*/ 502920 h 628650"/>
                    <a:gd name="connsiteX4" fmla="*/ 13335 w 125948"/>
                    <a:gd name="connsiteY4" fmla="*/ 0 h 628650"/>
                    <a:gd name="connsiteX0" fmla="*/ 3810 w 116423"/>
                    <a:gd name="connsiteY0" fmla="*/ 0 h 628650"/>
                    <a:gd name="connsiteX1" fmla="*/ 114518 w 116423"/>
                    <a:gd name="connsiteY1" fmla="*/ 116205 h 628650"/>
                    <a:gd name="connsiteX2" fmla="*/ 116423 w 116423"/>
                    <a:gd name="connsiteY2" fmla="*/ 628650 h 628650"/>
                    <a:gd name="connsiteX3" fmla="*/ 0 w 116423"/>
                    <a:gd name="connsiteY3" fmla="*/ 514350 h 628650"/>
                    <a:gd name="connsiteX4" fmla="*/ 3810 w 116423"/>
                    <a:gd name="connsiteY4" fmla="*/ 0 h 628650"/>
                    <a:gd name="connsiteX0" fmla="*/ 0 w 120233"/>
                    <a:gd name="connsiteY0" fmla="*/ 0 h 632460"/>
                    <a:gd name="connsiteX1" fmla="*/ 118328 w 120233"/>
                    <a:gd name="connsiteY1" fmla="*/ 120015 h 632460"/>
                    <a:gd name="connsiteX2" fmla="*/ 120233 w 120233"/>
                    <a:gd name="connsiteY2" fmla="*/ 632460 h 632460"/>
                    <a:gd name="connsiteX3" fmla="*/ 3810 w 120233"/>
                    <a:gd name="connsiteY3" fmla="*/ 518160 h 632460"/>
                    <a:gd name="connsiteX4" fmla="*/ 0 w 120233"/>
                    <a:gd name="connsiteY4" fmla="*/ 0 h 632460"/>
                    <a:gd name="connsiteX0" fmla="*/ 0 w 118328"/>
                    <a:gd name="connsiteY0" fmla="*/ 0 h 643890"/>
                    <a:gd name="connsiteX1" fmla="*/ 116423 w 118328"/>
                    <a:gd name="connsiteY1" fmla="*/ 131445 h 643890"/>
                    <a:gd name="connsiteX2" fmla="*/ 118328 w 118328"/>
                    <a:gd name="connsiteY2" fmla="*/ 643890 h 643890"/>
                    <a:gd name="connsiteX3" fmla="*/ 1905 w 118328"/>
                    <a:gd name="connsiteY3" fmla="*/ 529590 h 643890"/>
                    <a:gd name="connsiteX4" fmla="*/ 0 w 118328"/>
                    <a:gd name="connsiteY4" fmla="*/ 0 h 643890"/>
                    <a:gd name="connsiteX0" fmla="*/ 0 w 122138"/>
                    <a:gd name="connsiteY0" fmla="*/ 0 h 643890"/>
                    <a:gd name="connsiteX1" fmla="*/ 122138 w 122138"/>
                    <a:gd name="connsiteY1" fmla="*/ 121920 h 643890"/>
                    <a:gd name="connsiteX2" fmla="*/ 118328 w 122138"/>
                    <a:gd name="connsiteY2" fmla="*/ 643890 h 643890"/>
                    <a:gd name="connsiteX3" fmla="*/ 1905 w 122138"/>
                    <a:gd name="connsiteY3" fmla="*/ 529590 h 643890"/>
                    <a:gd name="connsiteX4" fmla="*/ 0 w 122138"/>
                    <a:gd name="connsiteY4" fmla="*/ 0 h 643890"/>
                    <a:gd name="connsiteX0" fmla="*/ 0 w 124043"/>
                    <a:gd name="connsiteY0" fmla="*/ 0 h 653415"/>
                    <a:gd name="connsiteX1" fmla="*/ 122138 w 124043"/>
                    <a:gd name="connsiteY1" fmla="*/ 121920 h 653415"/>
                    <a:gd name="connsiteX2" fmla="*/ 124043 w 124043"/>
                    <a:gd name="connsiteY2" fmla="*/ 653415 h 653415"/>
                    <a:gd name="connsiteX3" fmla="*/ 1905 w 124043"/>
                    <a:gd name="connsiteY3" fmla="*/ 529590 h 653415"/>
                    <a:gd name="connsiteX4" fmla="*/ 0 w 124043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31495 h 653415"/>
                    <a:gd name="connsiteX4" fmla="*/ 1905 w 125948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27685 h 653415"/>
                    <a:gd name="connsiteX4" fmla="*/ 1905 w 125948"/>
                    <a:gd name="connsiteY4" fmla="*/ 0 h 653415"/>
                    <a:gd name="connsiteX0" fmla="*/ 1905 w 305018"/>
                    <a:gd name="connsiteY0" fmla="*/ 0 h 527685"/>
                    <a:gd name="connsiteX1" fmla="*/ 124043 w 305018"/>
                    <a:gd name="connsiteY1" fmla="*/ 121920 h 527685"/>
                    <a:gd name="connsiteX2" fmla="*/ 305018 w 305018"/>
                    <a:gd name="connsiteY2" fmla="*/ 358140 h 527685"/>
                    <a:gd name="connsiteX3" fmla="*/ 0 w 305018"/>
                    <a:gd name="connsiteY3" fmla="*/ 527685 h 527685"/>
                    <a:gd name="connsiteX4" fmla="*/ 1905 w 305018"/>
                    <a:gd name="connsiteY4" fmla="*/ 0 h 527685"/>
                    <a:gd name="connsiteX0" fmla="*/ 62865 w 365978"/>
                    <a:gd name="connsiteY0" fmla="*/ 0 h 360045"/>
                    <a:gd name="connsiteX1" fmla="*/ 185003 w 365978"/>
                    <a:gd name="connsiteY1" fmla="*/ 121920 h 360045"/>
                    <a:gd name="connsiteX2" fmla="*/ 365978 w 365978"/>
                    <a:gd name="connsiteY2" fmla="*/ 358140 h 360045"/>
                    <a:gd name="connsiteX3" fmla="*/ 0 w 365978"/>
                    <a:gd name="connsiteY3" fmla="*/ 360045 h 360045"/>
                    <a:gd name="connsiteX4" fmla="*/ 62865 w 365978"/>
                    <a:gd name="connsiteY4" fmla="*/ 0 h 360045"/>
                    <a:gd name="connsiteX0" fmla="*/ 0 w 489803"/>
                    <a:gd name="connsiteY0" fmla="*/ 123825 h 238125"/>
                    <a:gd name="connsiteX1" fmla="*/ 308828 w 489803"/>
                    <a:gd name="connsiteY1" fmla="*/ 0 h 238125"/>
                    <a:gd name="connsiteX2" fmla="*/ 489803 w 489803"/>
                    <a:gd name="connsiteY2" fmla="*/ 236220 h 238125"/>
                    <a:gd name="connsiteX3" fmla="*/ 123825 w 489803"/>
                    <a:gd name="connsiteY3" fmla="*/ 238125 h 238125"/>
                    <a:gd name="connsiteX4" fmla="*/ 0 w 489803"/>
                    <a:gd name="connsiteY4" fmla="*/ 123825 h 238125"/>
                    <a:gd name="connsiteX0" fmla="*/ 0 w 489803"/>
                    <a:gd name="connsiteY0" fmla="*/ 15240 h 129540"/>
                    <a:gd name="connsiteX1" fmla="*/ 331688 w 489803"/>
                    <a:gd name="connsiteY1" fmla="*/ 0 h 129540"/>
                    <a:gd name="connsiteX2" fmla="*/ 489803 w 489803"/>
                    <a:gd name="connsiteY2" fmla="*/ 127635 h 129540"/>
                    <a:gd name="connsiteX3" fmla="*/ 123825 w 489803"/>
                    <a:gd name="connsiteY3" fmla="*/ 129540 h 129540"/>
                    <a:gd name="connsiteX4" fmla="*/ 0 w 489803"/>
                    <a:gd name="connsiteY4" fmla="*/ 15240 h 129540"/>
                    <a:gd name="connsiteX0" fmla="*/ 0 w 489803"/>
                    <a:gd name="connsiteY0" fmla="*/ 1905 h 116205"/>
                    <a:gd name="connsiteX1" fmla="*/ 385028 w 489803"/>
                    <a:gd name="connsiteY1" fmla="*/ 0 h 116205"/>
                    <a:gd name="connsiteX2" fmla="*/ 489803 w 489803"/>
                    <a:gd name="connsiteY2" fmla="*/ 114300 h 116205"/>
                    <a:gd name="connsiteX3" fmla="*/ 123825 w 489803"/>
                    <a:gd name="connsiteY3" fmla="*/ 116205 h 116205"/>
                    <a:gd name="connsiteX4" fmla="*/ 0 w 489803"/>
                    <a:gd name="connsiteY4" fmla="*/ 1905 h 116205"/>
                    <a:gd name="connsiteX0" fmla="*/ 0 w 505043"/>
                    <a:gd name="connsiteY0" fmla="*/ 0 h 121920"/>
                    <a:gd name="connsiteX1" fmla="*/ 400268 w 505043"/>
                    <a:gd name="connsiteY1" fmla="*/ 5715 h 121920"/>
                    <a:gd name="connsiteX2" fmla="*/ 505043 w 505043"/>
                    <a:gd name="connsiteY2" fmla="*/ 120015 h 121920"/>
                    <a:gd name="connsiteX3" fmla="*/ 139065 w 505043"/>
                    <a:gd name="connsiteY3" fmla="*/ 121920 h 121920"/>
                    <a:gd name="connsiteX4" fmla="*/ 0 w 505043"/>
                    <a:gd name="connsiteY4" fmla="*/ 0 h 121920"/>
                    <a:gd name="connsiteX0" fmla="*/ 0 w 505043"/>
                    <a:gd name="connsiteY0" fmla="*/ 1905 h 123825"/>
                    <a:gd name="connsiteX1" fmla="*/ 404078 w 505043"/>
                    <a:gd name="connsiteY1" fmla="*/ 0 h 123825"/>
                    <a:gd name="connsiteX2" fmla="*/ 505043 w 505043"/>
                    <a:gd name="connsiteY2" fmla="*/ 121920 h 123825"/>
                    <a:gd name="connsiteX3" fmla="*/ 139065 w 505043"/>
                    <a:gd name="connsiteY3" fmla="*/ 123825 h 123825"/>
                    <a:gd name="connsiteX4" fmla="*/ 0 w 505043"/>
                    <a:gd name="connsiteY4" fmla="*/ 1905 h 123825"/>
                    <a:gd name="connsiteX0" fmla="*/ 0 w 514568"/>
                    <a:gd name="connsiteY0" fmla="*/ 1905 h 123825"/>
                    <a:gd name="connsiteX1" fmla="*/ 404078 w 514568"/>
                    <a:gd name="connsiteY1" fmla="*/ 0 h 123825"/>
                    <a:gd name="connsiteX2" fmla="*/ 514568 w 514568"/>
                    <a:gd name="connsiteY2" fmla="*/ 121920 h 123825"/>
                    <a:gd name="connsiteX3" fmla="*/ 139065 w 514568"/>
                    <a:gd name="connsiteY3" fmla="*/ 123825 h 123825"/>
                    <a:gd name="connsiteX4" fmla="*/ 0 w 514568"/>
                    <a:gd name="connsiteY4" fmla="*/ 1905 h 123825"/>
                    <a:gd name="connsiteX0" fmla="*/ 0 w 514568"/>
                    <a:gd name="connsiteY0" fmla="*/ 1905 h 123825"/>
                    <a:gd name="connsiteX1" fmla="*/ 398363 w 514568"/>
                    <a:gd name="connsiteY1" fmla="*/ 0 h 123825"/>
                    <a:gd name="connsiteX2" fmla="*/ 514568 w 514568"/>
                    <a:gd name="connsiteY2" fmla="*/ 121920 h 123825"/>
                    <a:gd name="connsiteX3" fmla="*/ 139065 w 514568"/>
                    <a:gd name="connsiteY3" fmla="*/ 123825 h 123825"/>
                    <a:gd name="connsiteX4" fmla="*/ 0 w 514568"/>
                    <a:gd name="connsiteY4" fmla="*/ 1905 h 123825"/>
                    <a:gd name="connsiteX0" fmla="*/ 0 w 514568"/>
                    <a:gd name="connsiteY0" fmla="*/ 1905 h 121920"/>
                    <a:gd name="connsiteX1" fmla="*/ 398363 w 514568"/>
                    <a:gd name="connsiteY1" fmla="*/ 0 h 121920"/>
                    <a:gd name="connsiteX2" fmla="*/ 514568 w 514568"/>
                    <a:gd name="connsiteY2" fmla="*/ 121920 h 121920"/>
                    <a:gd name="connsiteX3" fmla="*/ 129540 w 514568"/>
                    <a:gd name="connsiteY3" fmla="*/ 121920 h 121920"/>
                    <a:gd name="connsiteX4" fmla="*/ 0 w 514568"/>
                    <a:gd name="connsiteY4" fmla="*/ 1905 h 121920"/>
                    <a:gd name="connsiteX0" fmla="*/ 0 w 520283"/>
                    <a:gd name="connsiteY0" fmla="*/ 1905 h 125730"/>
                    <a:gd name="connsiteX1" fmla="*/ 398363 w 520283"/>
                    <a:gd name="connsiteY1" fmla="*/ 0 h 125730"/>
                    <a:gd name="connsiteX2" fmla="*/ 520283 w 520283"/>
                    <a:gd name="connsiteY2" fmla="*/ 125730 h 125730"/>
                    <a:gd name="connsiteX3" fmla="*/ 129540 w 520283"/>
                    <a:gd name="connsiteY3" fmla="*/ 121920 h 125730"/>
                    <a:gd name="connsiteX4" fmla="*/ 0 w 520283"/>
                    <a:gd name="connsiteY4" fmla="*/ 1905 h 125730"/>
                    <a:gd name="connsiteX0" fmla="*/ 0 w 520283"/>
                    <a:gd name="connsiteY0" fmla="*/ 1905 h 127635"/>
                    <a:gd name="connsiteX1" fmla="*/ 398363 w 520283"/>
                    <a:gd name="connsiteY1" fmla="*/ 0 h 127635"/>
                    <a:gd name="connsiteX2" fmla="*/ 520283 w 520283"/>
                    <a:gd name="connsiteY2" fmla="*/ 125730 h 127635"/>
                    <a:gd name="connsiteX3" fmla="*/ 133350 w 520283"/>
                    <a:gd name="connsiteY3" fmla="*/ 127635 h 127635"/>
                    <a:gd name="connsiteX4" fmla="*/ 0 w 520283"/>
                    <a:gd name="connsiteY4" fmla="*/ 1905 h 127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0283" h="127635">
                      <a:moveTo>
                        <a:pt x="0" y="1905"/>
                      </a:moveTo>
                      <a:lnTo>
                        <a:pt x="398363" y="0"/>
                      </a:lnTo>
                      <a:lnTo>
                        <a:pt x="520283" y="125730"/>
                      </a:lnTo>
                      <a:lnTo>
                        <a:pt x="133350" y="127635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61000">
                      <a:schemeClr val="dk1">
                        <a:tint val="37000"/>
                        <a:satMod val="300000"/>
                        <a:lumMod val="66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F0A5336-FBF1-4DDD-B874-6929956842EA}"/>
                  </a:ext>
                </a:extLst>
              </p:cNvPr>
              <p:cNvCxnSpPr>
                <a:stCxn id="87" idx="0"/>
              </p:cNvCxnSpPr>
              <p:nvPr/>
            </p:nvCxnSpPr>
            <p:spPr>
              <a:xfrm>
                <a:off x="1716938" y="3424840"/>
                <a:ext cx="1088050" cy="1021605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2E7D3C3-2E4B-4281-A505-433D488176D7}"/>
                  </a:ext>
                </a:extLst>
              </p:cNvPr>
              <p:cNvCxnSpPr/>
              <p:nvPr/>
            </p:nvCxnSpPr>
            <p:spPr>
              <a:xfrm>
                <a:off x="2906551" y="2543847"/>
                <a:ext cx="784440" cy="876705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F0480EB-4E1E-4F1E-89F5-B016DA380EFD}"/>
                  </a:ext>
                </a:extLst>
              </p:cNvPr>
              <p:cNvCxnSpPr/>
              <p:nvPr/>
            </p:nvCxnSpPr>
            <p:spPr>
              <a:xfrm flipV="1">
                <a:off x="2825810" y="3482968"/>
                <a:ext cx="885876" cy="1046491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4B58099-DA3C-44D4-B0FF-18A3E9D39B05}"/>
                  </a:ext>
                </a:extLst>
              </p:cNvPr>
              <p:cNvCxnSpPr/>
              <p:nvPr/>
            </p:nvCxnSpPr>
            <p:spPr>
              <a:xfrm flipV="1">
                <a:off x="1866006" y="2440707"/>
                <a:ext cx="963191" cy="942075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6A3BF14-BE63-4519-9C90-9BBEDBD0ACFE}"/>
                  </a:ext>
                </a:extLst>
              </p:cNvPr>
              <p:cNvSpPr txBox="1"/>
              <p:nvPr/>
            </p:nvSpPr>
            <p:spPr>
              <a:xfrm>
                <a:off x="2514535" y="1923397"/>
                <a:ext cx="65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cs typeface="Times New Roman" panose="02020603050405020304" pitchFamily="18" charset="0"/>
                  </a:rPr>
                  <a:t>P1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3C0A443-FD34-4EB5-90C3-C6578D755B6E}"/>
                  </a:ext>
                </a:extLst>
              </p:cNvPr>
              <p:cNvSpPr txBox="1"/>
              <p:nvPr/>
            </p:nvSpPr>
            <p:spPr>
              <a:xfrm>
                <a:off x="2454902" y="3762732"/>
                <a:ext cx="709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cs typeface="Times New Roman" panose="02020603050405020304" pitchFamily="18" charset="0"/>
                  </a:rPr>
                  <a:t>P2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9AE84E4-77E4-41C9-8977-ED6F274A23EB}"/>
                </a:ext>
              </a:extLst>
            </p:cNvPr>
            <p:cNvGrpSpPr/>
            <p:nvPr/>
          </p:nvGrpSpPr>
          <p:grpSpPr>
            <a:xfrm>
              <a:off x="879079" y="2768519"/>
              <a:ext cx="842967" cy="1938992"/>
              <a:chOff x="5633000" y="3244333"/>
              <a:chExt cx="842967" cy="1938992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002F2A8-197F-4700-81A3-34E7FF549C49}"/>
                  </a:ext>
                </a:extLst>
              </p:cNvPr>
              <p:cNvSpPr/>
              <p:nvPr/>
            </p:nvSpPr>
            <p:spPr>
              <a:xfrm>
                <a:off x="6003509" y="3244333"/>
                <a:ext cx="47245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zh-CN" sz="2400" b="1" dirty="0"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en-US" altLang="zh-CN" sz="2400" b="1" dirty="0">
                    <a:cs typeface="Times New Roman" panose="02020603050405020304" pitchFamily="18" charset="0"/>
                  </a:rPr>
                  <a:t>C</a:t>
                </a:r>
              </a:p>
              <a:p>
                <a:r>
                  <a:rPr lang="en-US" altLang="zh-CN" sz="2400" b="1" dirty="0">
                    <a:cs typeface="Times New Roman" panose="02020603050405020304" pitchFamily="18" charset="0"/>
                  </a:rPr>
                  <a:t>D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48BC235-901F-4455-A8DD-F758D7AFB97B}"/>
                  </a:ext>
                </a:extLst>
              </p:cNvPr>
              <p:cNvSpPr/>
              <p:nvPr/>
            </p:nvSpPr>
            <p:spPr>
              <a:xfrm>
                <a:off x="5868937" y="3403226"/>
                <a:ext cx="120301" cy="168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DCE40A7-D3C1-446A-82A2-1C394CC74B84}"/>
                  </a:ext>
                </a:extLst>
              </p:cNvPr>
              <p:cNvSpPr/>
              <p:nvPr/>
            </p:nvSpPr>
            <p:spPr>
              <a:xfrm>
                <a:off x="5867421" y="3766756"/>
                <a:ext cx="120301" cy="16877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37FFD02-FE24-431E-88C2-BD9AC93DB615}"/>
                  </a:ext>
                </a:extLst>
              </p:cNvPr>
              <p:cNvSpPr/>
              <p:nvPr/>
            </p:nvSpPr>
            <p:spPr>
              <a:xfrm>
                <a:off x="5633000" y="4122273"/>
                <a:ext cx="370507" cy="1767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C8CCB6B-8364-4341-9B0E-A368EFD7277D}"/>
                  </a:ext>
                </a:extLst>
              </p:cNvPr>
              <p:cNvSpPr/>
              <p:nvPr/>
            </p:nvSpPr>
            <p:spPr>
              <a:xfrm>
                <a:off x="5633000" y="4485804"/>
                <a:ext cx="364549" cy="18674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EA81629-CD5B-4D3A-BE7F-8CBBC971B336}"/>
                </a:ext>
              </a:extLst>
            </p:cNvPr>
            <p:cNvSpPr/>
            <p:nvPr/>
          </p:nvSpPr>
          <p:spPr>
            <a:xfrm>
              <a:off x="879079" y="2438698"/>
              <a:ext cx="916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cs typeface="Times New Roman" panose="02020603050405020304" pitchFamily="18" charset="0"/>
                </a:rPr>
                <a:t>Flows</a:t>
              </a:r>
              <a:endParaRPr lang="zh-CN" altLang="en-US" dirty="0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CA4F3A8-2ACC-44AF-AD8E-83E2CAD3CB58}"/>
                </a:ext>
              </a:extLst>
            </p:cNvPr>
            <p:cNvGrpSpPr/>
            <p:nvPr/>
          </p:nvGrpSpPr>
          <p:grpSpPr>
            <a:xfrm rot="16200000" flipH="1">
              <a:off x="3704272" y="3454317"/>
              <a:ext cx="841076" cy="254393"/>
              <a:chOff x="5220661" y="3675707"/>
              <a:chExt cx="978209" cy="243008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1B2ACAC-CDA1-4942-8831-C75783AFE55F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4" name="Picture 143" descr="Ethernet Network Connector Rj-45 Lan Female Clip Art">
                <a:extLst>
                  <a:ext uri="{FF2B5EF4-FFF2-40B4-BE49-F238E27FC236}">
                    <a16:creationId xmlns:a16="http://schemas.microsoft.com/office/drawing/2014/main" id="{030FD975-5F76-4A68-A375-2223FF1754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002FA3E-E8F0-4231-AB1E-0853A6A80E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807956A-BB61-4BD4-AFE0-44DD7440A2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A3EA500C-C386-44D4-B8C4-E19F5F30E7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661266E-6609-4A5A-9A1D-710D529E94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9F1C749C-31C5-403E-879F-8EE503F0C3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0E6C249-389A-4CB8-AC5F-2801A235DE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B6CC163-C6FD-4F80-AE53-478C20056E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A62B9894-CB91-4D61-8822-3D954AB123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84491F6-17E5-48DC-BEBB-F5E7B954E1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8EE03CF-5836-433C-95D7-C6B33F0931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190ADC8-5538-4F70-B49B-8490321E23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88A715E-5439-482B-8954-90DB813C43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4A14580-0286-428E-9D6B-E25F2A71F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E45E080-0595-4383-A63A-5FF62C75BE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CCC2BD3-273B-4FCB-862E-D9E4BAD11A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27A0587-2C2E-43B3-AD26-1148362B7C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180682B6-EA93-4896-95C9-BAF42A48D0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5EEF87A-02D4-4281-B239-9FAD186D81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6B42E0A-1DB7-440D-81DE-B4CA5E7192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61C82EE-B3CC-4419-B180-CAC573471525}"/>
              </a:ext>
            </a:extLst>
          </p:cNvPr>
          <p:cNvGrpSpPr/>
          <p:nvPr/>
        </p:nvGrpSpPr>
        <p:grpSpPr>
          <a:xfrm>
            <a:off x="1777135" y="5841606"/>
            <a:ext cx="8104950" cy="1119878"/>
            <a:chOff x="6197338" y="5434147"/>
            <a:chExt cx="5042263" cy="2336543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788A3D3-C25A-4D23-A364-1504717C8144}"/>
                </a:ext>
              </a:extLst>
            </p:cNvPr>
            <p:cNvSpPr/>
            <p:nvPr/>
          </p:nvSpPr>
          <p:spPr>
            <a:xfrm>
              <a:off x="6197338" y="5434147"/>
              <a:ext cx="5042263" cy="144105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03A39CF-4F7C-4FEF-9489-73F4634EE8E6}"/>
                </a:ext>
              </a:extLst>
            </p:cNvPr>
            <p:cNvSpPr/>
            <p:nvPr/>
          </p:nvSpPr>
          <p:spPr>
            <a:xfrm>
              <a:off x="6500810" y="5523154"/>
              <a:ext cx="4630194" cy="22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Cannot always timely react to uncertainties</a:t>
              </a:r>
            </a:p>
          </p:txBody>
        </p: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18A64CC-EFED-402A-AA91-6987A83B678D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itle 3">
            <a:extLst>
              <a:ext uri="{FF2B5EF4-FFF2-40B4-BE49-F238E27FC236}">
                <a16:creationId xmlns:a16="http://schemas.microsoft.com/office/drawing/2014/main" id="{E6E3CF8E-102B-4007-93F3-2601D28D32ED}"/>
              </a:ext>
            </a:extLst>
          </p:cNvPr>
          <p:cNvSpPr txBox="1">
            <a:spLocks/>
          </p:cNvSpPr>
          <p:nvPr/>
        </p:nvSpPr>
        <p:spPr>
          <a:xfrm>
            <a:off x="-1" y="211985"/>
            <a:ext cx="12192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Reacting to</a:t>
            </a:r>
            <a:r>
              <a:rPr lang="en-US" altLang="zh-CN" b="1" dirty="0">
                <a:solidFill>
                  <a:schemeClr val="bg1"/>
                </a:solidFill>
                <a:latin typeface="Abril Fatface" panose="02000503000000020003" pitchFamily="2" charset="0"/>
                <a:ea typeface="ＭＳ Ｐゴシック" charset="-128"/>
                <a:cs typeface="Abril Fatface"/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Uncertainties --- Current Practice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9F8D2BB-C9C8-432F-BC23-1C20603FC1A2}"/>
              </a:ext>
            </a:extLst>
          </p:cNvPr>
          <p:cNvGrpSpPr/>
          <p:nvPr/>
        </p:nvGrpSpPr>
        <p:grpSpPr>
          <a:xfrm>
            <a:off x="6525235" y="2515857"/>
            <a:ext cx="3003312" cy="1077113"/>
            <a:chOff x="6647607" y="2487855"/>
            <a:chExt cx="3003312" cy="10771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97CD87-C6CE-421B-B313-46CF4BC0F5DC}"/>
                </a:ext>
              </a:extLst>
            </p:cNvPr>
            <p:cNvSpPr/>
            <p:nvPr/>
          </p:nvSpPr>
          <p:spPr>
            <a:xfrm>
              <a:off x="6647607" y="2703850"/>
              <a:ext cx="30033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Flow C reroute from </a:t>
              </a:r>
              <a:r>
                <a:rPr lang="en-US" altLang="zh-CN" b="1" i="1" dirty="0">
                  <a:solidFill>
                    <a:prstClr val="black"/>
                  </a:solidFill>
                  <a:cs typeface="Gill Sans"/>
                </a:rPr>
                <a:t>P</a:t>
              </a:r>
              <a:r>
                <a:rPr lang="en-US" altLang="zh-CN" b="1" i="1" baseline="-25000" dirty="0">
                  <a:solidFill>
                    <a:prstClr val="black"/>
                  </a:solidFill>
                  <a:cs typeface="Gill Sans"/>
                </a:rPr>
                <a:t>2</a:t>
              </a:r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  to </a:t>
              </a:r>
              <a:r>
                <a:rPr lang="en-US" altLang="zh-CN" b="1" i="1" dirty="0">
                  <a:solidFill>
                    <a:prstClr val="black"/>
                  </a:solidFill>
                  <a:cs typeface="Gill Sans"/>
                </a:rPr>
                <a:t>P</a:t>
              </a:r>
              <a:r>
                <a:rPr lang="en-US" altLang="zh-CN" b="1" i="1" baseline="-25000" dirty="0">
                  <a:solidFill>
                    <a:prstClr val="black"/>
                  </a:solidFill>
                  <a:cs typeface="Gill Sans"/>
                </a:rPr>
                <a:t>1</a:t>
              </a:r>
              <a:endParaRPr lang="en-US" altLang="zh-CN" i="1" baseline="-25000" dirty="0">
                <a:solidFill>
                  <a:srgbClr val="000000"/>
                </a:solidFill>
                <a:cs typeface="Time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8EFFA9B0-E6CE-48A5-A379-73BA5624D4B2}"/>
                </a:ext>
              </a:extLst>
            </p:cNvPr>
            <p:cNvSpPr/>
            <p:nvPr/>
          </p:nvSpPr>
          <p:spPr>
            <a:xfrm rot="15231894">
              <a:off x="6770241" y="2509517"/>
              <a:ext cx="1077113" cy="1033790"/>
            </a:xfrm>
            <a:prstGeom prst="arc">
              <a:avLst>
                <a:gd name="adj1" fmla="val 16163467"/>
                <a:gd name="adj2" fmla="val 20574384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184CBF8-38B3-407C-B3FB-E94DF261974B}"/>
              </a:ext>
            </a:extLst>
          </p:cNvPr>
          <p:cNvGrpSpPr/>
          <p:nvPr/>
        </p:nvGrpSpPr>
        <p:grpSpPr>
          <a:xfrm>
            <a:off x="5678663" y="3794641"/>
            <a:ext cx="5726719" cy="1752844"/>
            <a:chOff x="5772933" y="3851216"/>
            <a:chExt cx="5726719" cy="17528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35F31B-5D33-4741-A552-A49E43FE1CFF}"/>
                </a:ext>
              </a:extLst>
            </p:cNvPr>
            <p:cNvSpPr/>
            <p:nvPr/>
          </p:nvSpPr>
          <p:spPr>
            <a:xfrm>
              <a:off x="6128109" y="3851216"/>
              <a:ext cx="16054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/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Flow A, B finish</a:t>
              </a:r>
              <a:endParaRPr lang="en-US" altLang="zh-CN" i="1" baseline="-25000" dirty="0">
                <a:solidFill>
                  <a:srgbClr val="000000"/>
                </a:solidFill>
                <a:cs typeface="Time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1B6F0D-C961-4BDD-B597-BE3F920D0115}"/>
                </a:ext>
              </a:extLst>
            </p:cNvPr>
            <p:cNvCxnSpPr/>
            <p:nvPr/>
          </p:nvCxnSpPr>
          <p:spPr>
            <a:xfrm flipV="1">
              <a:off x="6225136" y="5464821"/>
              <a:ext cx="1872723" cy="9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514C93-BE9D-4846-A5AA-8C219192B292}"/>
                </a:ext>
              </a:extLst>
            </p:cNvPr>
            <p:cNvSpPr txBox="1"/>
            <p:nvPr/>
          </p:nvSpPr>
          <p:spPr>
            <a:xfrm>
              <a:off x="6858099" y="5327061"/>
              <a:ext cx="586038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lang="en-US" b="1" i="1" kern="0" dirty="0">
                  <a:solidFill>
                    <a:sysClr val="windowText" lastClr="000000"/>
                  </a:solidFill>
                  <a:cs typeface="Times"/>
                </a:rPr>
                <a:t>Time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FC49D2-2778-4DC1-B2C0-EA185A86F3C6}"/>
                </a:ext>
              </a:extLst>
            </p:cNvPr>
            <p:cNvGrpSpPr/>
            <p:nvPr/>
          </p:nvGrpSpPr>
          <p:grpSpPr>
            <a:xfrm>
              <a:off x="6177805" y="4134780"/>
              <a:ext cx="3370984" cy="1172489"/>
              <a:chOff x="1668188" y="410453"/>
              <a:chExt cx="1852933" cy="102058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05CD47D-4796-4B8E-A2EB-6ED93F98BD5E}"/>
                  </a:ext>
                </a:extLst>
              </p:cNvPr>
              <p:cNvCxnSpPr/>
              <p:nvPr/>
            </p:nvCxnSpPr>
            <p:spPr>
              <a:xfrm>
                <a:off x="1670336" y="1415972"/>
                <a:ext cx="1850785" cy="48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1D84517-DA7A-4BD2-AA0D-CCC3EA9DF601}"/>
                  </a:ext>
                </a:extLst>
              </p:cNvPr>
              <p:cNvCxnSpPr/>
              <p:nvPr/>
            </p:nvCxnSpPr>
            <p:spPr>
              <a:xfrm flipV="1">
                <a:off x="1668188" y="410453"/>
                <a:ext cx="122" cy="10205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E704E3-0693-4BF5-AD26-328EC6E89F90}"/>
                </a:ext>
              </a:extLst>
            </p:cNvPr>
            <p:cNvGrpSpPr/>
            <p:nvPr/>
          </p:nvGrpSpPr>
          <p:grpSpPr>
            <a:xfrm>
              <a:off x="5772933" y="4193234"/>
              <a:ext cx="3676545" cy="461665"/>
              <a:chOff x="5864467" y="1953748"/>
              <a:chExt cx="3676545" cy="4616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7D2900-BE37-4F84-A0C8-8A9231A432A3}"/>
                  </a:ext>
                </a:extLst>
              </p:cNvPr>
              <p:cNvSpPr/>
              <p:nvPr/>
            </p:nvSpPr>
            <p:spPr>
              <a:xfrm>
                <a:off x="6288353" y="2074330"/>
                <a:ext cx="663039" cy="1308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2000" dirty="0">
                  <a:solidFill>
                    <a:prstClr val="white"/>
                  </a:solidFill>
                  <a:cs typeface="Time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869421-8EDC-4EC0-9FD7-8935DDE486E2}"/>
                  </a:ext>
                </a:extLst>
              </p:cNvPr>
              <p:cNvSpPr/>
              <p:nvPr/>
            </p:nvSpPr>
            <p:spPr>
              <a:xfrm>
                <a:off x="6285240" y="2201529"/>
                <a:ext cx="664253" cy="11868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2000" dirty="0">
                  <a:solidFill>
                    <a:prstClr val="white"/>
                  </a:solidFill>
                  <a:cs typeface="Time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E8FA8C-D758-47E2-930D-E9188828C534}"/>
                  </a:ext>
                </a:extLst>
              </p:cNvPr>
              <p:cNvSpPr txBox="1"/>
              <p:nvPr/>
            </p:nvSpPr>
            <p:spPr>
              <a:xfrm>
                <a:off x="5864467" y="1953748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2400" b="1" dirty="0">
                    <a:solidFill>
                      <a:prstClr val="black"/>
                    </a:solidFill>
                    <a:cs typeface="Gill Sans"/>
                  </a:rPr>
                  <a:t>P</a:t>
                </a:r>
                <a:r>
                  <a:rPr lang="en-US" sz="2400" b="1" baseline="-25000" dirty="0">
                    <a:solidFill>
                      <a:prstClr val="black"/>
                    </a:solidFill>
                    <a:cs typeface="Gill Sans"/>
                  </a:rPr>
                  <a:t>1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E0F9B16-77A4-438C-8672-5BEBD827E12A}"/>
                  </a:ext>
                </a:extLst>
              </p:cNvPr>
              <p:cNvGrpSpPr/>
              <p:nvPr/>
            </p:nvGrpSpPr>
            <p:grpSpPr>
              <a:xfrm>
                <a:off x="5928421" y="2016647"/>
                <a:ext cx="3612591" cy="380951"/>
                <a:chOff x="6218095" y="2016648"/>
                <a:chExt cx="3322917" cy="367628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3B1B0E8-B82D-4800-993A-03AB191E0B06}"/>
                    </a:ext>
                  </a:extLst>
                </p:cNvPr>
                <p:cNvCxnSpPr/>
                <p:nvPr/>
              </p:nvCxnSpPr>
              <p:spPr>
                <a:xfrm flipV="1">
                  <a:off x="6226484" y="2016648"/>
                  <a:ext cx="3314528" cy="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BCE7A2F-4733-46F0-8567-6F828AF079E9}"/>
                    </a:ext>
                  </a:extLst>
                </p:cNvPr>
                <p:cNvCxnSpPr/>
                <p:nvPr/>
              </p:nvCxnSpPr>
              <p:spPr>
                <a:xfrm flipV="1">
                  <a:off x="6218095" y="2381333"/>
                  <a:ext cx="3322917" cy="2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02720D7-B3D7-438C-8EAF-16F7B508C1D9}"/>
                </a:ext>
              </a:extLst>
            </p:cNvPr>
            <p:cNvGrpSpPr/>
            <p:nvPr/>
          </p:nvGrpSpPr>
          <p:grpSpPr>
            <a:xfrm>
              <a:off x="5836623" y="4759624"/>
              <a:ext cx="3590416" cy="367628"/>
              <a:chOff x="6205040" y="2501041"/>
              <a:chExt cx="3322917" cy="36762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2EE41AF-A620-4D17-B315-F4DBAF796489}"/>
                  </a:ext>
                </a:extLst>
              </p:cNvPr>
              <p:cNvCxnSpPr/>
              <p:nvPr/>
            </p:nvCxnSpPr>
            <p:spPr>
              <a:xfrm flipV="1">
                <a:off x="6213429" y="2501041"/>
                <a:ext cx="3314528" cy="3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C83C76C-0B86-429E-BD9C-44C563C7852C}"/>
                  </a:ext>
                </a:extLst>
              </p:cNvPr>
              <p:cNvCxnSpPr/>
              <p:nvPr/>
            </p:nvCxnSpPr>
            <p:spPr>
              <a:xfrm flipV="1">
                <a:off x="6205040" y="2865726"/>
                <a:ext cx="3322917" cy="29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236A18-E23C-41F0-B0C0-6A30338DCBCE}"/>
                </a:ext>
              </a:extLst>
            </p:cNvPr>
            <p:cNvSpPr txBox="1"/>
            <p:nvPr/>
          </p:nvSpPr>
          <p:spPr>
            <a:xfrm>
              <a:off x="5781131" y="4662439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prstClr val="black"/>
                  </a:solidFill>
                  <a:cs typeface="Gill Sans"/>
                </a:rPr>
                <a:t>P</a:t>
              </a:r>
              <a:r>
                <a:rPr lang="en-US" sz="2400" b="1" baseline="-25000" dirty="0">
                  <a:solidFill>
                    <a:prstClr val="black"/>
                  </a:solidFill>
                  <a:cs typeface="Gill Sans"/>
                </a:rPr>
                <a:t>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400116-8E9B-4345-BFD9-ACA62DF663BB}"/>
                </a:ext>
              </a:extLst>
            </p:cNvPr>
            <p:cNvCxnSpPr/>
            <p:nvPr/>
          </p:nvCxnSpPr>
          <p:spPr>
            <a:xfrm>
              <a:off x="6851457" y="4178506"/>
              <a:ext cx="12087" cy="1230443"/>
            </a:xfrm>
            <a:prstGeom prst="line">
              <a:avLst/>
            </a:prstGeom>
            <a:noFill/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E63FE9E-E3D9-461A-933A-CB351D2F95A3}"/>
                </a:ext>
              </a:extLst>
            </p:cNvPr>
            <p:cNvSpPr/>
            <p:nvPr/>
          </p:nvSpPr>
          <p:spPr>
            <a:xfrm>
              <a:off x="9479362" y="4376622"/>
              <a:ext cx="20202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cs typeface="Times New Roman" panose="02020603050405020304" pitchFamily="18" charset="0"/>
                </a:rPr>
                <a:t>CONGA (</a:t>
              </a:r>
              <a:r>
                <a:rPr lang="en-US" altLang="zh-CN" sz="2000" b="1" dirty="0" err="1">
                  <a:cs typeface="Times New Roman" panose="02020603050405020304" pitchFamily="18" charset="0"/>
                </a:rPr>
                <a:t>flowlet</a:t>
              </a:r>
              <a:r>
                <a:rPr lang="en-US" altLang="zh-CN" sz="2000" b="1" dirty="0"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CN" sz="2000" b="1" dirty="0">
                  <a:cs typeface="Times New Roman" panose="02020603050405020304" pitchFamily="18" charset="0"/>
                </a:rPr>
                <a:t>+ DCTCP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6F8569B-A086-468C-B35D-9945582178F1}"/>
                </a:ext>
              </a:extLst>
            </p:cNvPr>
            <p:cNvSpPr/>
            <p:nvPr/>
          </p:nvSpPr>
          <p:spPr>
            <a:xfrm>
              <a:off x="6199138" y="4827750"/>
              <a:ext cx="667389" cy="1375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2000" dirty="0">
                <a:solidFill>
                  <a:prstClr val="white"/>
                </a:solidFill>
                <a:cs typeface="Time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14FA62D-AD9B-423F-869E-58BE897E2806}"/>
                </a:ext>
              </a:extLst>
            </p:cNvPr>
            <p:cNvSpPr/>
            <p:nvPr/>
          </p:nvSpPr>
          <p:spPr>
            <a:xfrm>
              <a:off x="6195752" y="4940763"/>
              <a:ext cx="689763" cy="118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2000" dirty="0">
                <a:solidFill>
                  <a:prstClr val="white"/>
                </a:solidFill>
                <a:cs typeface="Time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F87DBBB-2B99-4161-B6B2-5BB26226807A}"/>
              </a:ext>
            </a:extLst>
          </p:cNvPr>
          <p:cNvGrpSpPr/>
          <p:nvPr/>
        </p:nvGrpSpPr>
        <p:grpSpPr>
          <a:xfrm>
            <a:off x="6460701" y="4195894"/>
            <a:ext cx="3003312" cy="1086051"/>
            <a:chOff x="6401619" y="2182925"/>
            <a:chExt cx="3003312" cy="1086051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6AFCBD5-BF46-4470-A2BB-E6D174DFEDBE}"/>
                </a:ext>
              </a:extLst>
            </p:cNvPr>
            <p:cNvSpPr/>
            <p:nvPr/>
          </p:nvSpPr>
          <p:spPr>
            <a:xfrm>
              <a:off x="6401619" y="2182925"/>
              <a:ext cx="30033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Cannot find a </a:t>
              </a:r>
              <a:r>
                <a:rPr lang="en-US" altLang="zh-CN" i="1" dirty="0" err="1">
                  <a:solidFill>
                    <a:srgbClr val="000000"/>
                  </a:solidFill>
                  <a:cs typeface="Times"/>
                </a:rPr>
                <a:t>flowlet</a:t>
              </a:r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 gap</a:t>
              </a:r>
              <a:endParaRPr lang="en-US" altLang="zh-CN" i="1" baseline="-25000" dirty="0">
                <a:solidFill>
                  <a:srgbClr val="000000"/>
                </a:solidFill>
                <a:cs typeface="Times"/>
              </a:endParaRPr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EBDE51CA-617E-4A9B-9BCE-57F9B4B445FD}"/>
                </a:ext>
              </a:extLst>
            </p:cNvPr>
            <p:cNvSpPr/>
            <p:nvPr/>
          </p:nvSpPr>
          <p:spPr>
            <a:xfrm rot="15901658">
              <a:off x="6584776" y="2421424"/>
              <a:ext cx="958646" cy="736457"/>
            </a:xfrm>
            <a:prstGeom prst="arc">
              <a:avLst>
                <a:gd name="adj1" fmla="val 16163467"/>
                <a:gd name="adj2" fmla="val 20212718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3910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C54C16-BC54-4CCB-9BBB-1E3BAF782C70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DD2B0F-79EB-4C66-AD2D-1267F4A77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71" y="1467331"/>
            <a:ext cx="11758829" cy="4351338"/>
          </a:xfrm>
        </p:spPr>
        <p:txBody>
          <a:bodyPr>
            <a:normAutofit/>
          </a:bodyPr>
          <a:lstStyle/>
          <a:p>
            <a:pPr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Problem of vigorous rerouting</a:t>
            </a:r>
            <a:endParaRPr lang="en-US" sz="3200" dirty="0"/>
          </a:p>
          <a:p>
            <a:pPr lvl="1" indent="-457200">
              <a:buFont typeface="Wingdings" panose="05000000000000000000" pitchFamily="2" charset="2"/>
              <a:buChar char="§"/>
            </a:pPr>
            <a:r>
              <a:rPr lang="en-US" sz="2800" i="1" dirty="0"/>
              <a:t>Packet reordering</a:t>
            </a:r>
          </a:p>
          <a:p>
            <a:pPr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chemeClr val="accent2"/>
                </a:solidFill>
              </a:rPr>
              <a:t>Congestion mismatch</a:t>
            </a:r>
          </a:p>
          <a:p>
            <a:pPr indent="-457200">
              <a:buFont typeface="Wingdings" panose="05000000000000000000" pitchFamily="2" charset="2"/>
              <a:buChar char="§"/>
            </a:pPr>
            <a:endParaRPr lang="en-US" sz="3200" b="1" i="1" dirty="0">
              <a:solidFill>
                <a:schemeClr val="accent2"/>
              </a:solidFill>
            </a:endParaRPr>
          </a:p>
          <a:p>
            <a:pPr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What is congestion mismatch?</a:t>
            </a:r>
            <a:endParaRPr lang="en-US" sz="3200" b="1" i="1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Congestion control: </a:t>
            </a:r>
            <a:r>
              <a:rPr lang="en-US" i="1" dirty="0"/>
              <a:t>adjust rates based on the congestion of the </a:t>
            </a:r>
            <a:r>
              <a:rPr lang="en-US" i="1" dirty="0">
                <a:solidFill>
                  <a:schemeClr val="accent2"/>
                </a:solidFill>
              </a:rPr>
              <a:t>current</a:t>
            </a:r>
            <a:r>
              <a:rPr lang="en-US" i="1" dirty="0"/>
              <a:t> path;</a:t>
            </a:r>
            <a:endParaRPr lang="en-US" b="1" i="1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With vigorous rerouting: </a:t>
            </a:r>
            <a:r>
              <a:rPr lang="en-US" i="1" dirty="0"/>
              <a:t>congestion states of different paths are mixed together;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C7B0C99-4FA4-49EB-9AB8-2165C5353A17}"/>
              </a:ext>
            </a:extLst>
          </p:cNvPr>
          <p:cNvSpPr txBox="1">
            <a:spLocks/>
          </p:cNvSpPr>
          <p:nvPr/>
        </p:nvSpPr>
        <p:spPr>
          <a:xfrm>
            <a:off x="-1" y="211985"/>
            <a:ext cx="12192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Reacting to</a:t>
            </a:r>
            <a:r>
              <a:rPr lang="en-US" altLang="zh-CN" b="1" dirty="0">
                <a:solidFill>
                  <a:schemeClr val="bg1"/>
                </a:solidFill>
                <a:latin typeface="Abril Fatface" panose="02000503000000020003" pitchFamily="2" charset="0"/>
                <a:ea typeface="ＭＳ Ｐゴシック" charset="-128"/>
                <a:cs typeface="Abril Fatface"/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Uncertainties --- Current Practice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334559-0FC0-4094-A08C-671518FA97F9}"/>
              </a:ext>
            </a:extLst>
          </p:cNvPr>
          <p:cNvGrpSpPr/>
          <p:nvPr/>
        </p:nvGrpSpPr>
        <p:grpSpPr>
          <a:xfrm>
            <a:off x="2682199" y="5048684"/>
            <a:ext cx="7260772" cy="1026826"/>
            <a:chOff x="6197338" y="5434147"/>
            <a:chExt cx="5042263" cy="268749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A85E306-4E5C-4014-B9FA-0FF537172D72}"/>
                </a:ext>
              </a:extLst>
            </p:cNvPr>
            <p:cNvSpPr/>
            <p:nvPr/>
          </p:nvSpPr>
          <p:spPr>
            <a:xfrm>
              <a:off x="6197338" y="5434147"/>
              <a:ext cx="5042263" cy="268749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26B88D-312D-4DA1-8E50-ED76FE147DAA}"/>
                </a:ext>
              </a:extLst>
            </p:cNvPr>
            <p:cNvSpPr/>
            <p:nvPr/>
          </p:nvSpPr>
          <p:spPr>
            <a:xfrm>
              <a:off x="6349026" y="5529309"/>
              <a:ext cx="4630194" cy="2497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/>
                <a:t>Congestion on one path may be mistakenly used to adjust the rate on another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B557-3F5F-4009-B458-F510EE87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01" y="1482344"/>
            <a:ext cx="10515600" cy="4351338"/>
          </a:xfrm>
        </p:spPr>
        <p:txBody>
          <a:bodyPr>
            <a:normAutofit/>
          </a:bodyPr>
          <a:lstStyle/>
          <a:p>
            <a:pPr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Example of congestion mismatch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148E39-1E81-4FA4-869A-F12385FCA234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F82CFCE-E228-4D9B-A699-FCD51708A47F}"/>
              </a:ext>
            </a:extLst>
          </p:cNvPr>
          <p:cNvCxnSpPr>
            <a:stCxn id="109" idx="0"/>
            <a:endCxn id="177" idx="0"/>
          </p:cNvCxnSpPr>
          <p:nvPr/>
        </p:nvCxnSpPr>
        <p:spPr>
          <a:xfrm flipH="1">
            <a:off x="6456588" y="3806564"/>
            <a:ext cx="842924" cy="10393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1C1589-7ADC-4A33-BC39-07D8DD067BD3}"/>
              </a:ext>
            </a:extLst>
          </p:cNvPr>
          <p:cNvGrpSpPr/>
          <p:nvPr/>
        </p:nvGrpSpPr>
        <p:grpSpPr>
          <a:xfrm rot="16200000" flipH="1">
            <a:off x="7266560" y="3418980"/>
            <a:ext cx="841076" cy="775170"/>
            <a:chOff x="4191000" y="5105346"/>
            <a:chExt cx="841076" cy="77517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7C1CFC7-8F18-447B-A736-A32C38362D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30497" y="5606376"/>
              <a:ext cx="539033" cy="9248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AFEE238-CEC3-4CE5-A6E1-7705C674C154}"/>
                </a:ext>
              </a:extLst>
            </p:cNvPr>
            <p:cNvGrpSpPr/>
            <p:nvPr/>
          </p:nvGrpSpPr>
          <p:grpSpPr>
            <a:xfrm>
              <a:off x="4191000" y="5105346"/>
              <a:ext cx="841076" cy="254393"/>
              <a:chOff x="5220661" y="3675707"/>
              <a:chExt cx="978209" cy="243008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7AB522B-BC87-4290-BF7B-9E96B8B3CAE2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 descr="Ethernet Network Connector Rj-45 Lan Female Clip Art">
                <a:extLst>
                  <a:ext uri="{FF2B5EF4-FFF2-40B4-BE49-F238E27FC236}">
                    <a16:creationId xmlns:a16="http://schemas.microsoft.com/office/drawing/2014/main" id="{1E9C4644-C6EE-4423-804F-C1C15106B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3C7E306-BEDC-4559-AC8E-8DE8BB98C5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84C770B-BB7A-48B0-9366-A420119CDB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8AE2CE0-9D49-4624-AA51-AD0CA9D31D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5A14752-5CF3-41E3-AA89-78A33E84F7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92E3AEE-9E0B-4259-B694-778605FB64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B96D447-5879-4A68-9061-5C7BF0AF33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3A829E3-4C4A-4582-A5ED-1D31AFDAE7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6965DC2-2F82-4C9B-83E2-F3CDFF4F32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2F579D3-B8D3-4C6D-8647-1DC970CDCE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AC36619-9B6E-4068-917B-38FB807390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DC3D3A9-154A-4D0F-AAF6-F904014F8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EA94990-FFA9-4F99-AFB6-7CC89E816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F09ADF7-F383-4E3F-9E8F-F3DE00DB0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ABDCA94A-F4A2-4474-9416-E67A28A3D6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508030C-822F-4609-A7D5-00E854EA7B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01814232-C99E-45C5-B1EB-CE936263E8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544D639-F758-4DF0-8C64-063B79C8A6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A7EF2C40-3971-46C6-8BFA-F52A839A51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32A9809-E47E-40DA-922C-A8CA5A6652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1A536B-A257-4BD9-BD4B-50A676058B0E}"/>
              </a:ext>
            </a:extLst>
          </p:cNvPr>
          <p:cNvCxnSpPr>
            <a:stCxn id="109" idx="0"/>
          </p:cNvCxnSpPr>
          <p:nvPr/>
        </p:nvCxnSpPr>
        <p:spPr>
          <a:xfrm flipH="1" flipV="1">
            <a:off x="6524341" y="2926333"/>
            <a:ext cx="775171" cy="880231"/>
          </a:xfrm>
          <a:prstGeom prst="straightConnector1">
            <a:avLst/>
          </a:prstGeom>
          <a:ln w="53975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B368C3C-709D-4CD2-B24D-92A0887A4765}"/>
              </a:ext>
            </a:extLst>
          </p:cNvPr>
          <p:cNvCxnSpPr>
            <a:stCxn id="145" idx="0"/>
            <a:endCxn id="181" idx="3"/>
          </p:cNvCxnSpPr>
          <p:nvPr/>
        </p:nvCxnSpPr>
        <p:spPr>
          <a:xfrm flipV="1">
            <a:off x="5117036" y="3015240"/>
            <a:ext cx="748185" cy="794654"/>
          </a:xfrm>
          <a:prstGeom prst="straightConnector1">
            <a:avLst/>
          </a:prstGeom>
          <a:ln w="53975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EB7B0D-9E5D-42A4-AA36-B1C0ADA94BF5}"/>
              </a:ext>
            </a:extLst>
          </p:cNvPr>
          <p:cNvCxnSpPr>
            <a:stCxn id="145" idx="0"/>
          </p:cNvCxnSpPr>
          <p:nvPr/>
        </p:nvCxnSpPr>
        <p:spPr>
          <a:xfrm>
            <a:off x="5117036" y="3809894"/>
            <a:ext cx="775202" cy="89999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C4B9D1-4133-402C-9B38-BE93529E3888}"/>
              </a:ext>
            </a:extLst>
          </p:cNvPr>
          <p:cNvGrpSpPr/>
          <p:nvPr/>
        </p:nvGrpSpPr>
        <p:grpSpPr>
          <a:xfrm rot="5400000">
            <a:off x="4273589" y="3386985"/>
            <a:ext cx="841076" cy="845816"/>
            <a:chOff x="6072048" y="5096457"/>
            <a:chExt cx="841076" cy="75198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7CDAE76-5721-4EE8-8B68-BD2B5A7FA75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38422" y="5590078"/>
              <a:ext cx="509201" cy="75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7350C43-089B-4EAD-887E-CB700CEB34AC}"/>
                </a:ext>
              </a:extLst>
            </p:cNvPr>
            <p:cNvGrpSpPr/>
            <p:nvPr/>
          </p:nvGrpSpPr>
          <p:grpSpPr>
            <a:xfrm>
              <a:off x="6072048" y="5096457"/>
              <a:ext cx="841076" cy="254393"/>
              <a:chOff x="5220661" y="3675707"/>
              <a:chExt cx="978209" cy="243008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7F7302F-BAA3-4EBF-AEBE-20343483E618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6A83C0B-1F34-4C99-B96C-430E37078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17814FC-E0E8-4644-8E26-06C3943DE8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2D00588-FB99-4C4A-B633-8AF515D1B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6515F02-83A0-48F7-B01E-8ADE61EE9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D21EEDC-B80A-484B-A7E5-09A76B2C73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6C132C7-60E9-436B-A26D-38B9BD394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88665FE-37C4-4ED7-9FE0-FF62500E8B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905B5BC-D44E-4496-95CA-36F59E6A8B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6C31402-5729-459D-A842-56BE2B6215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C9408A8-BFE1-40E5-A246-3B631A43E5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88EDC7B-C22E-4242-B7B0-080CB7EA5A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12DD018-115D-4F07-9732-C1C7129F6C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7DC2F45-81EA-41DB-B0A5-0CD92A355C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42FDAE1-CB20-4C08-AF12-A2065CF9E4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97F133F-0D2F-4097-8BE9-3C93F8A275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BD4B34F-4D5D-499F-B0F9-AFBAE319C3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9C95AED-2220-42C6-AFD2-E09634C7F9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48B2FA1-15C2-47A1-98DE-DD690C0358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06E0DCE-848B-4E1D-BE56-E40DF81CB4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96FE8D9-4741-43A9-AE09-B7091122C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690E8E-FB88-404E-ACAE-8AB64AEA23D2}"/>
              </a:ext>
            </a:extLst>
          </p:cNvPr>
          <p:cNvGrpSpPr/>
          <p:nvPr/>
        </p:nvGrpSpPr>
        <p:grpSpPr>
          <a:xfrm rot="5400000">
            <a:off x="5982553" y="4419533"/>
            <a:ext cx="541247" cy="709956"/>
            <a:chOff x="1027560" y="1988818"/>
            <a:chExt cx="545969" cy="678181"/>
          </a:xfrm>
        </p:grpSpPr>
        <p:sp>
          <p:nvSpPr>
            <p:cNvPr id="176" name="Cube 175">
              <a:extLst>
                <a:ext uri="{FF2B5EF4-FFF2-40B4-BE49-F238E27FC236}">
                  <a16:creationId xmlns:a16="http://schemas.microsoft.com/office/drawing/2014/main" id="{7F24A8E8-038F-4798-9D51-ACB4BBDCC792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2">
              <a:extLst>
                <a:ext uri="{FF2B5EF4-FFF2-40B4-BE49-F238E27FC236}">
                  <a16:creationId xmlns:a16="http://schemas.microsoft.com/office/drawing/2014/main" id="{5C567B7E-3713-4590-A438-D6B70996F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8" name="Rectangle 83">
              <a:extLst>
                <a:ext uri="{FF2B5EF4-FFF2-40B4-BE49-F238E27FC236}">
                  <a16:creationId xmlns:a16="http://schemas.microsoft.com/office/drawing/2014/main" id="{962C1972-86E9-4021-892B-966757389682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83">
              <a:extLst>
                <a:ext uri="{FF2B5EF4-FFF2-40B4-BE49-F238E27FC236}">
                  <a16:creationId xmlns:a16="http://schemas.microsoft.com/office/drawing/2014/main" id="{49EBB650-389E-4668-8883-B1FAA9D926C8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CC99928-C91C-4C43-83F3-ED244DC50D6F}"/>
              </a:ext>
            </a:extLst>
          </p:cNvPr>
          <p:cNvGrpSpPr/>
          <p:nvPr/>
        </p:nvGrpSpPr>
        <p:grpSpPr>
          <a:xfrm rot="5400000">
            <a:off x="5949575" y="2592606"/>
            <a:ext cx="541247" cy="709956"/>
            <a:chOff x="1027560" y="1988818"/>
            <a:chExt cx="545969" cy="678181"/>
          </a:xfrm>
        </p:grpSpPr>
        <p:sp>
          <p:nvSpPr>
            <p:cNvPr id="181" name="Cube 180">
              <a:extLst>
                <a:ext uri="{FF2B5EF4-FFF2-40B4-BE49-F238E27FC236}">
                  <a16:creationId xmlns:a16="http://schemas.microsoft.com/office/drawing/2014/main" id="{8BE8FCA4-34E9-4054-8C83-7075CEF94E5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2" name="Picture 2">
              <a:extLst>
                <a:ext uri="{FF2B5EF4-FFF2-40B4-BE49-F238E27FC236}">
                  <a16:creationId xmlns:a16="http://schemas.microsoft.com/office/drawing/2014/main" id="{631000AE-1937-43EB-ABAD-6E303CB7A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3" name="Rectangle 83">
              <a:extLst>
                <a:ext uri="{FF2B5EF4-FFF2-40B4-BE49-F238E27FC236}">
                  <a16:creationId xmlns:a16="http://schemas.microsoft.com/office/drawing/2014/main" id="{E328C936-F8D2-42AF-946E-DE0C70A16526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83">
              <a:extLst>
                <a:ext uri="{FF2B5EF4-FFF2-40B4-BE49-F238E27FC236}">
                  <a16:creationId xmlns:a16="http://schemas.microsoft.com/office/drawing/2014/main" id="{0802C577-DF2B-45BE-B443-688C53318C62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6AF7F72F-19B7-44B0-AAA5-717ED5DB01F8}"/>
              </a:ext>
            </a:extLst>
          </p:cNvPr>
          <p:cNvSpPr txBox="1"/>
          <p:nvPr/>
        </p:nvSpPr>
        <p:spPr>
          <a:xfrm>
            <a:off x="4855830" y="4207251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1G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9E40149-2D71-485E-A531-67036D218ACA}"/>
              </a:ext>
            </a:extLst>
          </p:cNvPr>
          <p:cNvSpPr txBox="1"/>
          <p:nvPr/>
        </p:nvSpPr>
        <p:spPr>
          <a:xfrm>
            <a:off x="6617654" y="429661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1G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3F4FDD-E9B7-49FC-AA66-997562884033}"/>
              </a:ext>
            </a:extLst>
          </p:cNvPr>
          <p:cNvSpPr txBox="1"/>
          <p:nvPr/>
        </p:nvSpPr>
        <p:spPr>
          <a:xfrm>
            <a:off x="5326502" y="3240512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10G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3E35086-6199-45A3-8356-08227952F46F}"/>
              </a:ext>
            </a:extLst>
          </p:cNvPr>
          <p:cNvSpPr txBox="1"/>
          <p:nvPr/>
        </p:nvSpPr>
        <p:spPr>
          <a:xfrm>
            <a:off x="6504011" y="2845444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10G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A27C1D9-9CB4-4723-AC19-10BA88A0CB31}"/>
              </a:ext>
            </a:extLst>
          </p:cNvPr>
          <p:cNvGrpSpPr/>
          <p:nvPr/>
        </p:nvGrpSpPr>
        <p:grpSpPr>
          <a:xfrm>
            <a:off x="3005434" y="3470443"/>
            <a:ext cx="1056678" cy="896409"/>
            <a:chOff x="3110059" y="4241147"/>
            <a:chExt cx="1094157" cy="896409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FD92EFD-CE89-4A76-9C35-4DF130D6768F}"/>
                </a:ext>
              </a:extLst>
            </p:cNvPr>
            <p:cNvCxnSpPr/>
            <p:nvPr/>
          </p:nvCxnSpPr>
          <p:spPr>
            <a:xfrm>
              <a:off x="3224358" y="4241147"/>
              <a:ext cx="865557" cy="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4404B98-2CE1-43CB-9CC5-15602036223B}"/>
                </a:ext>
              </a:extLst>
            </p:cNvPr>
            <p:cNvSpPr txBox="1"/>
            <p:nvPr/>
          </p:nvSpPr>
          <p:spPr>
            <a:xfrm>
              <a:off x="3110059" y="4306559"/>
              <a:ext cx="10941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Flow A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DCTCP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2DA08B8C-BA9D-40AC-AC9E-0D48B87AA246}"/>
              </a:ext>
            </a:extLst>
          </p:cNvPr>
          <p:cNvSpPr txBox="1"/>
          <p:nvPr/>
        </p:nvSpPr>
        <p:spPr>
          <a:xfrm>
            <a:off x="5961405" y="2230168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78A6BEB-E809-4F1D-9865-6D370FA9B117}"/>
              </a:ext>
            </a:extLst>
          </p:cNvPr>
          <p:cNvSpPr txBox="1"/>
          <p:nvPr/>
        </p:nvSpPr>
        <p:spPr>
          <a:xfrm>
            <a:off x="6025793" y="5098432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66B5D4D-B5B3-4969-890C-A43EF858BBBE}"/>
              </a:ext>
            </a:extLst>
          </p:cNvPr>
          <p:cNvSpPr txBox="1"/>
          <p:nvPr/>
        </p:nvSpPr>
        <p:spPr>
          <a:xfrm>
            <a:off x="4506391" y="2940882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01CDCDC-52E5-4433-9276-F0F457E3B68E}"/>
              </a:ext>
            </a:extLst>
          </p:cNvPr>
          <p:cNvSpPr txBox="1"/>
          <p:nvPr/>
        </p:nvSpPr>
        <p:spPr>
          <a:xfrm>
            <a:off x="7331737" y="2900617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L1</a:t>
            </a:r>
          </a:p>
        </p:txBody>
      </p:sp>
      <p:sp>
        <p:nvSpPr>
          <p:cNvPr id="101" name="Title 3">
            <a:extLst>
              <a:ext uri="{FF2B5EF4-FFF2-40B4-BE49-F238E27FC236}">
                <a16:creationId xmlns:a16="http://schemas.microsoft.com/office/drawing/2014/main" id="{A46D10F7-C634-4ACB-B887-E7A5A071A950}"/>
              </a:ext>
            </a:extLst>
          </p:cNvPr>
          <p:cNvSpPr txBox="1">
            <a:spLocks/>
          </p:cNvSpPr>
          <p:nvPr/>
        </p:nvSpPr>
        <p:spPr>
          <a:xfrm>
            <a:off x="-1" y="211985"/>
            <a:ext cx="12192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Reacting to</a:t>
            </a:r>
            <a:r>
              <a:rPr lang="en-US" altLang="zh-CN" b="1" dirty="0">
                <a:solidFill>
                  <a:schemeClr val="bg1"/>
                </a:solidFill>
                <a:latin typeface="Abril Fatface" panose="02000503000000020003" pitchFamily="2" charset="0"/>
                <a:ea typeface="ＭＳ Ｐゴシック" charset="-128"/>
                <a:cs typeface="Abril Fatface"/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Uncertainties --- Current Practice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23807F-3197-4471-A641-9A26458F862C}"/>
              </a:ext>
            </a:extLst>
          </p:cNvPr>
          <p:cNvGrpSpPr/>
          <p:nvPr/>
        </p:nvGrpSpPr>
        <p:grpSpPr>
          <a:xfrm>
            <a:off x="2942749" y="4025279"/>
            <a:ext cx="2672603" cy="1340679"/>
            <a:chOff x="576462" y="4202278"/>
            <a:chExt cx="2672603" cy="1340679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C8356A2D-FE4E-4104-A35B-1AB6C3CAC93B}"/>
                </a:ext>
              </a:extLst>
            </p:cNvPr>
            <p:cNvSpPr/>
            <p:nvPr/>
          </p:nvSpPr>
          <p:spPr>
            <a:xfrm rot="6202394">
              <a:off x="2372985" y="4313372"/>
              <a:ext cx="958646" cy="736457"/>
            </a:xfrm>
            <a:prstGeom prst="arc">
              <a:avLst>
                <a:gd name="adj1" fmla="val 16163467"/>
                <a:gd name="adj2" fmla="val 20212718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319A9DB-212F-4F83-8158-1C45094A66FE}"/>
                </a:ext>
              </a:extLst>
            </p:cNvPr>
            <p:cNvSpPr/>
            <p:nvPr/>
          </p:nvSpPr>
          <p:spPr>
            <a:xfrm>
              <a:off x="576462" y="4896626"/>
              <a:ext cx="26726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Start with high sending rate</a:t>
              </a:r>
              <a:endParaRPr lang="en-US" altLang="zh-CN" i="1" baseline="-25000" dirty="0">
                <a:solidFill>
                  <a:srgbClr val="000000"/>
                </a:solidFill>
                <a:cs typeface="Time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4F3AAC-B38A-4CA6-8468-A8604EF5F71A}"/>
              </a:ext>
            </a:extLst>
          </p:cNvPr>
          <p:cNvGrpSpPr/>
          <p:nvPr/>
        </p:nvGrpSpPr>
        <p:grpSpPr>
          <a:xfrm>
            <a:off x="2781906" y="2088462"/>
            <a:ext cx="3143028" cy="1124086"/>
            <a:chOff x="226365" y="2399764"/>
            <a:chExt cx="3143028" cy="1124086"/>
          </a:xfrm>
        </p:grpSpPr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C066DAD6-9835-4163-BF8A-ECD3F2D5EFD5}"/>
                </a:ext>
              </a:extLst>
            </p:cNvPr>
            <p:cNvSpPr/>
            <p:nvPr/>
          </p:nvSpPr>
          <p:spPr>
            <a:xfrm rot="14726473">
              <a:off x="2474127" y="2676298"/>
              <a:ext cx="958646" cy="736457"/>
            </a:xfrm>
            <a:prstGeom prst="arc">
              <a:avLst>
                <a:gd name="adj1" fmla="val 16163467"/>
                <a:gd name="adj2" fmla="val 20212718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CFDEFC6-2ABB-4153-BBAE-4173056A710A}"/>
                </a:ext>
              </a:extLst>
            </p:cNvPr>
            <p:cNvSpPr/>
            <p:nvPr/>
          </p:nvSpPr>
          <p:spPr>
            <a:xfrm>
              <a:off x="226365" y="2399764"/>
              <a:ext cx="31430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Sending rate keeps increasing</a:t>
              </a:r>
              <a:endParaRPr lang="en-US" altLang="zh-CN" i="1" baseline="-25000" dirty="0">
                <a:solidFill>
                  <a:srgbClr val="000000"/>
                </a:solidFill>
                <a:cs typeface="Times"/>
              </a:endParaRP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CAE2FEFA-AEDD-46A2-BFD4-C03378868617}"/>
              </a:ext>
            </a:extLst>
          </p:cNvPr>
          <p:cNvSpPr txBox="1"/>
          <p:nvPr/>
        </p:nvSpPr>
        <p:spPr>
          <a:xfrm>
            <a:off x="3971075" y="3296664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10G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A704FE-E95A-4105-85DE-0EE86DF64A87}"/>
              </a:ext>
            </a:extLst>
          </p:cNvPr>
          <p:cNvGrpSpPr/>
          <p:nvPr/>
        </p:nvGrpSpPr>
        <p:grpSpPr>
          <a:xfrm>
            <a:off x="4073121" y="2103699"/>
            <a:ext cx="1929651" cy="1727795"/>
            <a:chOff x="1574142" y="2339585"/>
            <a:chExt cx="1929651" cy="1727795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1593ADE-4F32-47C8-B106-90E016AC2B6C}"/>
                </a:ext>
              </a:extLst>
            </p:cNvPr>
            <p:cNvSpPr txBox="1"/>
            <p:nvPr/>
          </p:nvSpPr>
          <p:spPr>
            <a:xfrm rot="18859558">
              <a:off x="2007677" y="3003428"/>
              <a:ext cx="1727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10 </a:t>
              </a:r>
              <a:r>
                <a:rPr lang="en-US" sz="2000" dirty="0" err="1"/>
                <a:t>flowcells</a:t>
              </a:r>
              <a:endParaRPr lang="en-US" sz="2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A36BD0-4B48-41E4-B67F-95245FF2EE5E}"/>
                </a:ext>
              </a:extLst>
            </p:cNvPr>
            <p:cNvGrpSpPr/>
            <p:nvPr/>
          </p:nvGrpSpPr>
          <p:grpSpPr>
            <a:xfrm>
              <a:off x="1574142" y="2944719"/>
              <a:ext cx="1929651" cy="997615"/>
              <a:chOff x="1554856" y="2943487"/>
              <a:chExt cx="1929651" cy="997615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B4875F7-E2E3-42DA-A88F-AE310B245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1694" y="2943487"/>
                <a:ext cx="942813" cy="997097"/>
              </a:xfrm>
              <a:prstGeom prst="line">
                <a:avLst/>
              </a:prstGeom>
              <a:ln w="111125">
                <a:solidFill>
                  <a:schemeClr val="accent1">
                    <a:lumMod val="5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CF6DC88A-543E-4367-891F-0B1544E9D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4856" y="3923122"/>
                <a:ext cx="1010477" cy="17980"/>
              </a:xfrm>
              <a:prstGeom prst="line">
                <a:avLst/>
              </a:prstGeom>
              <a:ln w="111125">
                <a:solidFill>
                  <a:schemeClr val="accent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3E25A-E13D-4966-B56D-06C18534F1C2}"/>
              </a:ext>
            </a:extLst>
          </p:cNvPr>
          <p:cNvGrpSpPr/>
          <p:nvPr/>
        </p:nvGrpSpPr>
        <p:grpSpPr>
          <a:xfrm>
            <a:off x="4283662" y="3309653"/>
            <a:ext cx="1591546" cy="1727795"/>
            <a:chOff x="4198781" y="4505253"/>
            <a:chExt cx="1591546" cy="172779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0EB1361-996E-4C3B-A7B3-2AED2868C986}"/>
                </a:ext>
              </a:extLst>
            </p:cNvPr>
            <p:cNvCxnSpPr>
              <a:cxnSpLocks/>
            </p:cNvCxnSpPr>
            <p:nvPr/>
          </p:nvCxnSpPr>
          <p:spPr>
            <a:xfrm>
              <a:off x="5023787" y="5091786"/>
              <a:ext cx="730681" cy="848853"/>
            </a:xfrm>
            <a:prstGeom prst="line">
              <a:avLst/>
            </a:prstGeom>
            <a:ln w="47625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E6F1422-F777-47DB-A25A-819C5C7C09F5}"/>
                </a:ext>
              </a:extLst>
            </p:cNvPr>
            <p:cNvSpPr txBox="1"/>
            <p:nvPr/>
          </p:nvSpPr>
          <p:spPr>
            <a:xfrm rot="2877406">
              <a:off x="4726374" y="5169096"/>
              <a:ext cx="1727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 </a:t>
              </a:r>
              <a:r>
                <a:rPr lang="en-US" sz="2000" dirty="0" err="1"/>
                <a:t>flowcell</a:t>
              </a:r>
              <a:endParaRPr lang="en-US" sz="2000" dirty="0"/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CF89F40-C5BE-4907-915D-BEEEE35137C9}"/>
                </a:ext>
              </a:extLst>
            </p:cNvPr>
            <p:cNvCxnSpPr>
              <a:cxnSpLocks/>
            </p:cNvCxnSpPr>
            <p:nvPr/>
          </p:nvCxnSpPr>
          <p:spPr>
            <a:xfrm>
              <a:off x="4198781" y="5103397"/>
              <a:ext cx="837408" cy="4446"/>
            </a:xfrm>
            <a:prstGeom prst="line">
              <a:avLst/>
            </a:prstGeom>
            <a:ln w="47625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B30DE7E-B24A-4A12-A939-D5FEE40978CC}"/>
              </a:ext>
            </a:extLst>
          </p:cNvPr>
          <p:cNvGrpSpPr/>
          <p:nvPr/>
        </p:nvGrpSpPr>
        <p:grpSpPr>
          <a:xfrm>
            <a:off x="6763200" y="4679020"/>
            <a:ext cx="5197580" cy="1510566"/>
            <a:chOff x="6763200" y="4745039"/>
            <a:chExt cx="5197580" cy="1510566"/>
          </a:xfrm>
        </p:grpSpPr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41E8235A-DDE9-4233-A2D7-5E78B6742C08}"/>
                </a:ext>
              </a:extLst>
            </p:cNvPr>
            <p:cNvSpPr/>
            <p:nvPr/>
          </p:nvSpPr>
          <p:spPr>
            <a:xfrm>
              <a:off x="7833460" y="4745039"/>
              <a:ext cx="3891116" cy="1510566"/>
            </a:xfrm>
            <a:prstGeom prst="wedgeRoundRectCallout">
              <a:avLst>
                <a:gd name="adj1" fmla="val -18507"/>
                <a:gd name="adj2" fmla="val -26407"/>
                <a:gd name="adj3" fmla="val 16667"/>
              </a:avLst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CA2302A-F6CA-47C3-A185-6DE091E2225B}"/>
                </a:ext>
              </a:extLst>
            </p:cNvPr>
            <p:cNvGrpSpPr/>
            <p:nvPr/>
          </p:nvGrpSpPr>
          <p:grpSpPr>
            <a:xfrm>
              <a:off x="6763200" y="4804927"/>
              <a:ext cx="5197580" cy="1363842"/>
              <a:chOff x="5326755" y="4710092"/>
              <a:chExt cx="5197580" cy="136384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83160FA-09F6-4957-9EAB-C54B07E263DE}"/>
                  </a:ext>
                </a:extLst>
              </p:cNvPr>
              <p:cNvSpPr/>
              <p:nvPr/>
            </p:nvSpPr>
            <p:spPr>
              <a:xfrm>
                <a:off x="6642366" y="5373836"/>
                <a:ext cx="425635" cy="2828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0C998A6-0245-41C2-B784-C927E30704CB}"/>
                  </a:ext>
                </a:extLst>
              </p:cNvPr>
              <p:cNvSpPr/>
              <p:nvPr/>
            </p:nvSpPr>
            <p:spPr>
              <a:xfrm>
                <a:off x="7146310" y="5373836"/>
                <a:ext cx="425635" cy="2828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A9342CC-5279-4239-9DEB-26651DD95868}"/>
                  </a:ext>
                </a:extLst>
              </p:cNvPr>
              <p:cNvSpPr/>
              <p:nvPr/>
            </p:nvSpPr>
            <p:spPr>
              <a:xfrm>
                <a:off x="7647350" y="5373836"/>
                <a:ext cx="425635" cy="2828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4963C32-53DB-44C4-A88E-4BE085283E08}"/>
                  </a:ext>
                </a:extLst>
              </p:cNvPr>
              <p:cNvSpPr/>
              <p:nvPr/>
            </p:nvSpPr>
            <p:spPr>
              <a:xfrm>
                <a:off x="8153198" y="5373836"/>
                <a:ext cx="425635" cy="2828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59168A3-9CF1-432C-9194-C848D6B4300B}"/>
                  </a:ext>
                </a:extLst>
              </p:cNvPr>
              <p:cNvSpPr/>
              <p:nvPr/>
            </p:nvSpPr>
            <p:spPr>
              <a:xfrm>
                <a:off x="8665841" y="5367705"/>
                <a:ext cx="425635" cy="2828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8EA99AE-53D1-4EF5-A6E7-AC20EC95D5A3}"/>
                  </a:ext>
                </a:extLst>
              </p:cNvPr>
              <p:cNvSpPr/>
              <p:nvPr/>
            </p:nvSpPr>
            <p:spPr>
              <a:xfrm>
                <a:off x="9168200" y="5367705"/>
                <a:ext cx="425635" cy="2828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B2F5B5-8D95-4A9F-89A4-48C2E2933709}"/>
                  </a:ext>
                </a:extLst>
              </p:cNvPr>
              <p:cNvSpPr/>
              <p:nvPr/>
            </p:nvSpPr>
            <p:spPr>
              <a:xfrm>
                <a:off x="9645218" y="5367705"/>
                <a:ext cx="425635" cy="2828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8A3274A-B50C-4056-8293-77B2B854A683}"/>
                  </a:ext>
                </a:extLst>
              </p:cNvPr>
              <p:cNvSpPr/>
              <p:nvPr/>
            </p:nvSpPr>
            <p:spPr>
              <a:xfrm>
                <a:off x="7228777" y="5735380"/>
                <a:ext cx="26908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 algn="just"/>
                <a:r>
                  <a:rPr lang="en-US" sz="1600" i="1" dirty="0">
                    <a:cs typeface="Gill Sans Light"/>
                  </a:rPr>
                  <a:t>fix sized data units 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5AB4A19-A982-429C-A777-CB6434BD87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902" y="5650555"/>
                <a:ext cx="571064" cy="25410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1621037-21E8-4DC4-85DC-52C48B62AEA8}"/>
                  </a:ext>
                </a:extLst>
              </p:cNvPr>
              <p:cNvSpPr/>
              <p:nvPr/>
            </p:nvSpPr>
            <p:spPr>
              <a:xfrm>
                <a:off x="5326755" y="4710092"/>
                <a:ext cx="51975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 algn="ctr"/>
                <a:r>
                  <a:rPr lang="en-US" sz="2000" i="1" dirty="0" err="1">
                    <a:cs typeface="Gill Sans Light"/>
                  </a:rPr>
                  <a:t>Flowcell</a:t>
                </a:r>
                <a:r>
                  <a:rPr lang="en-US" sz="2000" i="1" dirty="0">
                    <a:cs typeface="Gill Sans Light"/>
                  </a:rPr>
                  <a:t> </a:t>
                </a:r>
              </a:p>
              <a:p>
                <a:pPr lvl="2" algn="ctr"/>
                <a:r>
                  <a:rPr lang="en-US" sz="1600" i="1" dirty="0">
                    <a:cs typeface="Gill Sans Light"/>
                  </a:rPr>
                  <a:t>(Presto[SIGCOMM’15] 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B557-3F5F-4009-B458-F510EE87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01" y="1482344"/>
            <a:ext cx="10515600" cy="4351338"/>
          </a:xfrm>
        </p:spPr>
        <p:txBody>
          <a:bodyPr>
            <a:normAutofit/>
          </a:bodyPr>
          <a:lstStyle/>
          <a:p>
            <a:pPr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Example of congestion mismatch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148E39-1E81-4FA4-869A-F12385FCA234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F82CFCE-E228-4D9B-A699-FCD51708A47F}"/>
              </a:ext>
            </a:extLst>
          </p:cNvPr>
          <p:cNvCxnSpPr>
            <a:cxnSpLocks/>
            <a:stCxn id="109" idx="0"/>
            <a:endCxn id="177" idx="0"/>
          </p:cNvCxnSpPr>
          <p:nvPr/>
        </p:nvCxnSpPr>
        <p:spPr>
          <a:xfrm flipH="1">
            <a:off x="6454346" y="3806012"/>
            <a:ext cx="842924" cy="10393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1C1589-7ADC-4A33-BC39-07D8DD067BD3}"/>
              </a:ext>
            </a:extLst>
          </p:cNvPr>
          <p:cNvGrpSpPr/>
          <p:nvPr/>
        </p:nvGrpSpPr>
        <p:grpSpPr>
          <a:xfrm rot="16200000" flipH="1">
            <a:off x="7264318" y="3418428"/>
            <a:ext cx="841076" cy="775170"/>
            <a:chOff x="4191000" y="5105346"/>
            <a:chExt cx="841076" cy="77517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7C1CFC7-8F18-447B-A736-A32C38362D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30497" y="5606376"/>
              <a:ext cx="539033" cy="9248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AFEE238-CEC3-4CE5-A6E1-7705C674C154}"/>
                </a:ext>
              </a:extLst>
            </p:cNvPr>
            <p:cNvGrpSpPr/>
            <p:nvPr/>
          </p:nvGrpSpPr>
          <p:grpSpPr>
            <a:xfrm>
              <a:off x="4191000" y="5105346"/>
              <a:ext cx="841076" cy="254393"/>
              <a:chOff x="5220661" y="3675707"/>
              <a:chExt cx="978209" cy="243008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7AB522B-BC87-4290-BF7B-9E96B8B3CAE2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 descr="Ethernet Network Connector Rj-45 Lan Female Clip Art">
                <a:extLst>
                  <a:ext uri="{FF2B5EF4-FFF2-40B4-BE49-F238E27FC236}">
                    <a16:creationId xmlns:a16="http://schemas.microsoft.com/office/drawing/2014/main" id="{1E9C4644-C6EE-4423-804F-C1C15106B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3C7E306-BEDC-4559-AC8E-8DE8BB98C5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84C770B-BB7A-48B0-9366-A420119CDB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8AE2CE0-9D49-4624-AA51-AD0CA9D31D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5A14752-5CF3-41E3-AA89-78A33E84F7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92E3AEE-9E0B-4259-B694-778605FB64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B96D447-5879-4A68-9061-5C7BF0AF33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3A829E3-4C4A-4582-A5ED-1D31AFDAE7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6965DC2-2F82-4C9B-83E2-F3CDFF4F32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2F579D3-B8D3-4C6D-8647-1DC970CDCE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AC36619-9B6E-4068-917B-38FB807390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DC3D3A9-154A-4D0F-AAF6-F904014F8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EA94990-FFA9-4F99-AFB6-7CC89E816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F09ADF7-F383-4E3F-9E8F-F3DE00DB0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ABDCA94A-F4A2-4474-9416-E67A28A3D6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508030C-822F-4609-A7D5-00E854EA7B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01814232-C99E-45C5-B1EB-CE936263E8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544D639-F758-4DF0-8C64-063B79C8A6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A7EF2C40-3971-46C6-8BFA-F52A839A51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32A9809-E47E-40DA-922C-A8CA5A6652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1A536B-A257-4BD9-BD4B-50A676058B0E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6522099" y="2925781"/>
            <a:ext cx="775171" cy="880231"/>
          </a:xfrm>
          <a:prstGeom prst="straightConnector1">
            <a:avLst/>
          </a:prstGeom>
          <a:ln w="53975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B368C3C-709D-4CD2-B24D-92A0887A4765}"/>
              </a:ext>
            </a:extLst>
          </p:cNvPr>
          <p:cNvCxnSpPr>
            <a:stCxn id="145" idx="0"/>
            <a:endCxn id="181" idx="3"/>
          </p:cNvCxnSpPr>
          <p:nvPr/>
        </p:nvCxnSpPr>
        <p:spPr>
          <a:xfrm flipV="1">
            <a:off x="5114794" y="3014688"/>
            <a:ext cx="748185" cy="794654"/>
          </a:xfrm>
          <a:prstGeom prst="straightConnector1">
            <a:avLst/>
          </a:prstGeom>
          <a:ln w="53975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EB7B0D-9E5D-42A4-AA36-B1C0ADA94BF5}"/>
              </a:ext>
            </a:extLst>
          </p:cNvPr>
          <p:cNvCxnSpPr>
            <a:stCxn id="145" idx="0"/>
          </p:cNvCxnSpPr>
          <p:nvPr/>
        </p:nvCxnSpPr>
        <p:spPr>
          <a:xfrm>
            <a:off x="5114794" y="3809342"/>
            <a:ext cx="775202" cy="89999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C4B9D1-4133-402C-9B38-BE93529E3888}"/>
              </a:ext>
            </a:extLst>
          </p:cNvPr>
          <p:cNvGrpSpPr/>
          <p:nvPr/>
        </p:nvGrpSpPr>
        <p:grpSpPr>
          <a:xfrm rot="5400000">
            <a:off x="4271347" y="3386433"/>
            <a:ext cx="841076" cy="845816"/>
            <a:chOff x="6072048" y="5096457"/>
            <a:chExt cx="841076" cy="75198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7CDAE76-5721-4EE8-8B68-BD2B5A7FA75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38422" y="5590078"/>
              <a:ext cx="509201" cy="75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7350C43-089B-4EAD-887E-CB700CEB34AC}"/>
                </a:ext>
              </a:extLst>
            </p:cNvPr>
            <p:cNvGrpSpPr/>
            <p:nvPr/>
          </p:nvGrpSpPr>
          <p:grpSpPr>
            <a:xfrm>
              <a:off x="6072048" y="5096457"/>
              <a:ext cx="841076" cy="254393"/>
              <a:chOff x="5220661" y="3675707"/>
              <a:chExt cx="978209" cy="243008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7F7302F-BAA3-4EBF-AEBE-20343483E618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6A83C0B-1F34-4C99-B96C-430E37078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17814FC-E0E8-4644-8E26-06C3943DE8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2D00588-FB99-4C4A-B633-8AF515D1B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6515F02-83A0-48F7-B01E-8ADE61EE9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D21EEDC-B80A-484B-A7E5-09A76B2C73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6C132C7-60E9-436B-A26D-38B9BD394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88665FE-37C4-4ED7-9FE0-FF62500E8B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905B5BC-D44E-4496-95CA-36F59E6A8B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6C31402-5729-459D-A842-56BE2B6215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C9408A8-BFE1-40E5-A246-3B631A43E5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88EDC7B-C22E-4242-B7B0-080CB7EA5A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12DD018-115D-4F07-9732-C1C7129F6C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7DC2F45-81EA-41DB-B0A5-0CD92A355C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42FDAE1-CB20-4C08-AF12-A2065CF9E4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97F133F-0D2F-4097-8BE9-3C93F8A275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BD4B34F-4D5D-499F-B0F9-AFBAE319C3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9C95AED-2220-42C6-AFD2-E09634C7F9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48B2FA1-15C2-47A1-98DE-DD690C0358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06E0DCE-848B-4E1D-BE56-E40DF81CB4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96FE8D9-4741-43A9-AE09-B7091122C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690E8E-FB88-404E-ACAE-8AB64AEA23D2}"/>
              </a:ext>
            </a:extLst>
          </p:cNvPr>
          <p:cNvGrpSpPr/>
          <p:nvPr/>
        </p:nvGrpSpPr>
        <p:grpSpPr>
          <a:xfrm rot="5400000">
            <a:off x="5980311" y="4418981"/>
            <a:ext cx="541247" cy="709956"/>
            <a:chOff x="1027560" y="1988818"/>
            <a:chExt cx="545969" cy="678181"/>
          </a:xfrm>
        </p:grpSpPr>
        <p:sp>
          <p:nvSpPr>
            <p:cNvPr id="176" name="Cube 175">
              <a:extLst>
                <a:ext uri="{FF2B5EF4-FFF2-40B4-BE49-F238E27FC236}">
                  <a16:creationId xmlns:a16="http://schemas.microsoft.com/office/drawing/2014/main" id="{7F24A8E8-038F-4798-9D51-ACB4BBDCC792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2">
              <a:extLst>
                <a:ext uri="{FF2B5EF4-FFF2-40B4-BE49-F238E27FC236}">
                  <a16:creationId xmlns:a16="http://schemas.microsoft.com/office/drawing/2014/main" id="{5C567B7E-3713-4590-A438-D6B70996F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8" name="Rectangle 83">
              <a:extLst>
                <a:ext uri="{FF2B5EF4-FFF2-40B4-BE49-F238E27FC236}">
                  <a16:creationId xmlns:a16="http://schemas.microsoft.com/office/drawing/2014/main" id="{962C1972-86E9-4021-892B-966757389682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83">
              <a:extLst>
                <a:ext uri="{FF2B5EF4-FFF2-40B4-BE49-F238E27FC236}">
                  <a16:creationId xmlns:a16="http://schemas.microsoft.com/office/drawing/2014/main" id="{49EBB650-389E-4668-8883-B1FAA9D926C8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CC99928-C91C-4C43-83F3-ED244DC50D6F}"/>
              </a:ext>
            </a:extLst>
          </p:cNvPr>
          <p:cNvGrpSpPr/>
          <p:nvPr/>
        </p:nvGrpSpPr>
        <p:grpSpPr>
          <a:xfrm rot="5400000">
            <a:off x="5947333" y="2592054"/>
            <a:ext cx="541247" cy="709956"/>
            <a:chOff x="1027560" y="1988818"/>
            <a:chExt cx="545969" cy="678181"/>
          </a:xfrm>
        </p:grpSpPr>
        <p:sp>
          <p:nvSpPr>
            <p:cNvPr id="181" name="Cube 180">
              <a:extLst>
                <a:ext uri="{FF2B5EF4-FFF2-40B4-BE49-F238E27FC236}">
                  <a16:creationId xmlns:a16="http://schemas.microsoft.com/office/drawing/2014/main" id="{8BE8FCA4-34E9-4054-8C83-7075CEF94E5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2" name="Picture 2">
              <a:extLst>
                <a:ext uri="{FF2B5EF4-FFF2-40B4-BE49-F238E27FC236}">
                  <a16:creationId xmlns:a16="http://schemas.microsoft.com/office/drawing/2014/main" id="{631000AE-1937-43EB-ABAD-6E303CB7A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3" name="Rectangle 83">
              <a:extLst>
                <a:ext uri="{FF2B5EF4-FFF2-40B4-BE49-F238E27FC236}">
                  <a16:creationId xmlns:a16="http://schemas.microsoft.com/office/drawing/2014/main" id="{E328C936-F8D2-42AF-946E-DE0C70A16526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83">
              <a:extLst>
                <a:ext uri="{FF2B5EF4-FFF2-40B4-BE49-F238E27FC236}">
                  <a16:creationId xmlns:a16="http://schemas.microsoft.com/office/drawing/2014/main" id="{0802C577-DF2B-45BE-B443-688C53318C62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6AF7F72F-19B7-44B0-AAA5-717ED5DB01F8}"/>
              </a:ext>
            </a:extLst>
          </p:cNvPr>
          <p:cNvSpPr txBox="1"/>
          <p:nvPr/>
        </p:nvSpPr>
        <p:spPr>
          <a:xfrm>
            <a:off x="4853588" y="420669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1G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9E40149-2D71-485E-A531-67036D218ACA}"/>
              </a:ext>
            </a:extLst>
          </p:cNvPr>
          <p:cNvSpPr txBox="1"/>
          <p:nvPr/>
        </p:nvSpPr>
        <p:spPr>
          <a:xfrm>
            <a:off x="6615412" y="428934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1G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3F4FDD-E9B7-49FC-AA66-997562884033}"/>
              </a:ext>
            </a:extLst>
          </p:cNvPr>
          <p:cNvSpPr txBox="1"/>
          <p:nvPr/>
        </p:nvSpPr>
        <p:spPr>
          <a:xfrm>
            <a:off x="5324260" y="323996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10G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3E35086-6199-45A3-8356-08227952F46F}"/>
              </a:ext>
            </a:extLst>
          </p:cNvPr>
          <p:cNvSpPr txBox="1"/>
          <p:nvPr/>
        </p:nvSpPr>
        <p:spPr>
          <a:xfrm>
            <a:off x="6501769" y="2844892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10G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A27C1D9-9CB4-4723-AC19-10BA88A0CB31}"/>
              </a:ext>
            </a:extLst>
          </p:cNvPr>
          <p:cNvGrpSpPr/>
          <p:nvPr/>
        </p:nvGrpSpPr>
        <p:grpSpPr>
          <a:xfrm>
            <a:off x="3003192" y="3469891"/>
            <a:ext cx="1056678" cy="896409"/>
            <a:chOff x="3110059" y="4241147"/>
            <a:chExt cx="1094157" cy="896409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FD92EFD-CE89-4A76-9C35-4DF130D6768F}"/>
                </a:ext>
              </a:extLst>
            </p:cNvPr>
            <p:cNvCxnSpPr/>
            <p:nvPr/>
          </p:nvCxnSpPr>
          <p:spPr>
            <a:xfrm>
              <a:off x="3224358" y="4241147"/>
              <a:ext cx="865557" cy="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4404B98-2CE1-43CB-9CC5-15602036223B}"/>
                </a:ext>
              </a:extLst>
            </p:cNvPr>
            <p:cNvSpPr txBox="1"/>
            <p:nvPr/>
          </p:nvSpPr>
          <p:spPr>
            <a:xfrm>
              <a:off x="3110059" y="4306559"/>
              <a:ext cx="10941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Flow A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DCTCP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2DA08B8C-BA9D-40AC-AC9E-0D48B87AA246}"/>
              </a:ext>
            </a:extLst>
          </p:cNvPr>
          <p:cNvSpPr txBox="1"/>
          <p:nvPr/>
        </p:nvSpPr>
        <p:spPr>
          <a:xfrm>
            <a:off x="5959163" y="2229616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78A6BEB-E809-4F1D-9865-6D370FA9B117}"/>
              </a:ext>
            </a:extLst>
          </p:cNvPr>
          <p:cNvSpPr txBox="1"/>
          <p:nvPr/>
        </p:nvSpPr>
        <p:spPr>
          <a:xfrm>
            <a:off x="6023551" y="5097880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66B5D4D-B5B3-4969-890C-A43EF858BBBE}"/>
              </a:ext>
            </a:extLst>
          </p:cNvPr>
          <p:cNvSpPr txBox="1"/>
          <p:nvPr/>
        </p:nvSpPr>
        <p:spPr>
          <a:xfrm>
            <a:off x="4504149" y="2940330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01CDCDC-52E5-4433-9276-F0F457E3B68E}"/>
              </a:ext>
            </a:extLst>
          </p:cNvPr>
          <p:cNvSpPr txBox="1"/>
          <p:nvPr/>
        </p:nvSpPr>
        <p:spPr>
          <a:xfrm>
            <a:off x="7329495" y="2893341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L1</a:t>
            </a:r>
          </a:p>
        </p:txBody>
      </p:sp>
      <p:sp>
        <p:nvSpPr>
          <p:cNvPr id="101" name="Title 3">
            <a:extLst>
              <a:ext uri="{FF2B5EF4-FFF2-40B4-BE49-F238E27FC236}">
                <a16:creationId xmlns:a16="http://schemas.microsoft.com/office/drawing/2014/main" id="{A46D10F7-C634-4ACB-B887-E7A5A071A950}"/>
              </a:ext>
            </a:extLst>
          </p:cNvPr>
          <p:cNvSpPr txBox="1">
            <a:spLocks/>
          </p:cNvSpPr>
          <p:nvPr/>
        </p:nvSpPr>
        <p:spPr>
          <a:xfrm>
            <a:off x="-1" y="211985"/>
            <a:ext cx="12192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Reacting to</a:t>
            </a:r>
            <a:r>
              <a:rPr lang="en-US" altLang="zh-CN" b="1" dirty="0">
                <a:solidFill>
                  <a:schemeClr val="bg1"/>
                </a:solidFill>
                <a:latin typeface="Abril Fatface" panose="02000503000000020003" pitchFamily="2" charset="0"/>
                <a:ea typeface="ＭＳ Ｐゴシック" charset="-128"/>
                <a:cs typeface="Abril Fatface"/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Uncertainties --- Current Practice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AE2FEFA-AEDD-46A2-BFD4-C03378868617}"/>
              </a:ext>
            </a:extLst>
          </p:cNvPr>
          <p:cNvSpPr txBox="1"/>
          <p:nvPr/>
        </p:nvSpPr>
        <p:spPr>
          <a:xfrm>
            <a:off x="3968833" y="3296112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10G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A704FE-E95A-4105-85DE-0EE86DF64A87}"/>
              </a:ext>
            </a:extLst>
          </p:cNvPr>
          <p:cNvGrpSpPr/>
          <p:nvPr/>
        </p:nvGrpSpPr>
        <p:grpSpPr>
          <a:xfrm>
            <a:off x="4064155" y="2084859"/>
            <a:ext cx="1929651" cy="1727795"/>
            <a:chOff x="1574142" y="2321297"/>
            <a:chExt cx="1929651" cy="1727795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1593ADE-4F32-47C8-B106-90E016AC2B6C}"/>
                </a:ext>
              </a:extLst>
            </p:cNvPr>
            <p:cNvSpPr txBox="1"/>
            <p:nvPr/>
          </p:nvSpPr>
          <p:spPr>
            <a:xfrm rot="18859558">
              <a:off x="2025965" y="2985140"/>
              <a:ext cx="1727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10 </a:t>
              </a:r>
              <a:r>
                <a:rPr lang="en-US" sz="2000" dirty="0" err="1"/>
                <a:t>flowcells</a:t>
              </a:r>
              <a:endParaRPr lang="en-US" sz="2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A36BD0-4B48-41E4-B67F-95245FF2EE5E}"/>
                </a:ext>
              </a:extLst>
            </p:cNvPr>
            <p:cNvGrpSpPr/>
            <p:nvPr/>
          </p:nvGrpSpPr>
          <p:grpSpPr>
            <a:xfrm>
              <a:off x="1574142" y="2944719"/>
              <a:ext cx="1929651" cy="997615"/>
              <a:chOff x="1554856" y="2943487"/>
              <a:chExt cx="1929651" cy="997615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B4875F7-E2E3-42DA-A88F-AE310B245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1694" y="2943487"/>
                <a:ext cx="942813" cy="997097"/>
              </a:xfrm>
              <a:prstGeom prst="line">
                <a:avLst/>
              </a:prstGeom>
              <a:ln w="111125">
                <a:solidFill>
                  <a:schemeClr val="accent1">
                    <a:lumMod val="5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CF6DC88A-543E-4367-891F-0B1544E9D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4856" y="3923122"/>
                <a:ext cx="1010477" cy="17980"/>
              </a:xfrm>
              <a:prstGeom prst="line">
                <a:avLst/>
              </a:prstGeom>
              <a:ln w="111125">
                <a:solidFill>
                  <a:schemeClr val="accent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3E25A-E13D-4966-B56D-06C18534F1C2}"/>
              </a:ext>
            </a:extLst>
          </p:cNvPr>
          <p:cNvGrpSpPr/>
          <p:nvPr/>
        </p:nvGrpSpPr>
        <p:grpSpPr>
          <a:xfrm>
            <a:off x="4281420" y="3309101"/>
            <a:ext cx="1591546" cy="1727795"/>
            <a:chOff x="4198781" y="4505253"/>
            <a:chExt cx="1591546" cy="172779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0EB1361-996E-4C3B-A7B3-2AED2868C986}"/>
                </a:ext>
              </a:extLst>
            </p:cNvPr>
            <p:cNvCxnSpPr>
              <a:cxnSpLocks/>
            </p:cNvCxnSpPr>
            <p:nvPr/>
          </p:nvCxnSpPr>
          <p:spPr>
            <a:xfrm>
              <a:off x="5023787" y="5091786"/>
              <a:ext cx="730681" cy="848853"/>
            </a:xfrm>
            <a:prstGeom prst="line">
              <a:avLst/>
            </a:prstGeom>
            <a:ln w="47625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E6F1422-F777-47DB-A25A-819C5C7C09F5}"/>
                </a:ext>
              </a:extLst>
            </p:cNvPr>
            <p:cNvSpPr txBox="1"/>
            <p:nvPr/>
          </p:nvSpPr>
          <p:spPr>
            <a:xfrm rot="2877406">
              <a:off x="4726374" y="5169096"/>
              <a:ext cx="1727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 </a:t>
              </a:r>
              <a:r>
                <a:rPr lang="en-US" sz="2000" dirty="0" err="1"/>
                <a:t>flowcell</a:t>
              </a:r>
              <a:endParaRPr lang="en-US" sz="2000" dirty="0"/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CF89F40-C5BE-4907-915D-BEEEE35137C9}"/>
                </a:ext>
              </a:extLst>
            </p:cNvPr>
            <p:cNvCxnSpPr>
              <a:cxnSpLocks/>
            </p:cNvCxnSpPr>
            <p:nvPr/>
          </p:nvCxnSpPr>
          <p:spPr>
            <a:xfrm>
              <a:off x="4198781" y="5103397"/>
              <a:ext cx="837408" cy="4446"/>
            </a:xfrm>
            <a:prstGeom prst="line">
              <a:avLst/>
            </a:prstGeom>
            <a:ln w="47625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384AE2-C1C0-40D5-9652-3DC9C9B41601}"/>
              </a:ext>
            </a:extLst>
          </p:cNvPr>
          <p:cNvGrpSpPr/>
          <p:nvPr/>
        </p:nvGrpSpPr>
        <p:grpSpPr>
          <a:xfrm>
            <a:off x="2501202" y="4351456"/>
            <a:ext cx="3077901" cy="958646"/>
            <a:chOff x="3132161" y="5272605"/>
            <a:chExt cx="3077901" cy="958646"/>
          </a:xfrm>
        </p:grpSpPr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9CD36EEA-98BD-4D98-B2C0-5EB3EBCE4DDF}"/>
                </a:ext>
              </a:extLst>
            </p:cNvPr>
            <p:cNvSpPr/>
            <p:nvPr/>
          </p:nvSpPr>
          <p:spPr>
            <a:xfrm rot="16848807">
              <a:off x="5362511" y="5383699"/>
              <a:ext cx="958646" cy="736457"/>
            </a:xfrm>
            <a:prstGeom prst="arc">
              <a:avLst>
                <a:gd name="adj1" fmla="val 16163467"/>
                <a:gd name="adj2" fmla="val 20212718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2C7AB6A-AA32-42FD-893D-BBEE04A4CC3C}"/>
                </a:ext>
              </a:extLst>
            </p:cNvPr>
            <p:cNvSpPr/>
            <p:nvPr/>
          </p:nvSpPr>
          <p:spPr>
            <a:xfrm>
              <a:off x="3132161" y="5625248"/>
              <a:ext cx="26766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Rate reduce greatly</a:t>
              </a:r>
              <a:endParaRPr lang="en-US" altLang="zh-CN" i="1" baseline="-25000" dirty="0">
                <a:solidFill>
                  <a:srgbClr val="000000"/>
                </a:solidFill>
                <a:cs typeface="Times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9F693D3-9615-4C95-A2C4-B0FF6B846958}"/>
              </a:ext>
            </a:extLst>
          </p:cNvPr>
          <p:cNvGrpSpPr/>
          <p:nvPr/>
        </p:nvGrpSpPr>
        <p:grpSpPr>
          <a:xfrm>
            <a:off x="2707165" y="2174071"/>
            <a:ext cx="3143028" cy="1124086"/>
            <a:chOff x="226365" y="2399764"/>
            <a:chExt cx="3143028" cy="1124086"/>
          </a:xfrm>
        </p:grpSpPr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2C270E5B-E4E2-478E-A712-662FC9992205}"/>
                </a:ext>
              </a:extLst>
            </p:cNvPr>
            <p:cNvSpPr/>
            <p:nvPr/>
          </p:nvSpPr>
          <p:spPr>
            <a:xfrm rot="14726473">
              <a:off x="2474127" y="2676298"/>
              <a:ext cx="958646" cy="736457"/>
            </a:xfrm>
            <a:prstGeom prst="arc">
              <a:avLst>
                <a:gd name="adj1" fmla="val 16163467"/>
                <a:gd name="adj2" fmla="val 20212718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9E3DEBE-4705-43CC-B1D7-D0973844552A}"/>
                </a:ext>
              </a:extLst>
            </p:cNvPr>
            <p:cNvSpPr/>
            <p:nvPr/>
          </p:nvSpPr>
          <p:spPr>
            <a:xfrm>
              <a:off x="226365" y="2399764"/>
              <a:ext cx="31430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Start with low sending rate</a:t>
              </a:r>
              <a:endParaRPr lang="en-US" altLang="zh-CN" i="1" baseline="-25000" dirty="0">
                <a:solidFill>
                  <a:srgbClr val="000000"/>
                </a:solidFill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7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B557-3F5F-4009-B458-F510EE87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01" y="1482344"/>
            <a:ext cx="10515600" cy="4351338"/>
          </a:xfrm>
        </p:spPr>
        <p:txBody>
          <a:bodyPr>
            <a:normAutofit/>
          </a:bodyPr>
          <a:lstStyle/>
          <a:p>
            <a:pPr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Example of congestion mismatch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148E39-1E81-4FA4-869A-F12385FCA234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F82CFCE-E228-4D9B-A699-FCD51708A47F}"/>
              </a:ext>
            </a:extLst>
          </p:cNvPr>
          <p:cNvCxnSpPr>
            <a:stCxn id="109" idx="0"/>
            <a:endCxn id="177" idx="0"/>
          </p:cNvCxnSpPr>
          <p:nvPr/>
        </p:nvCxnSpPr>
        <p:spPr>
          <a:xfrm flipH="1">
            <a:off x="6450238" y="3801001"/>
            <a:ext cx="842924" cy="10393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1C1589-7ADC-4A33-BC39-07D8DD067BD3}"/>
              </a:ext>
            </a:extLst>
          </p:cNvPr>
          <p:cNvGrpSpPr/>
          <p:nvPr/>
        </p:nvGrpSpPr>
        <p:grpSpPr>
          <a:xfrm rot="16200000" flipH="1">
            <a:off x="7260210" y="3413417"/>
            <a:ext cx="841076" cy="775170"/>
            <a:chOff x="4191000" y="5105346"/>
            <a:chExt cx="841076" cy="77517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7C1CFC7-8F18-447B-A736-A32C38362D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30497" y="5606376"/>
              <a:ext cx="539033" cy="9248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AFEE238-CEC3-4CE5-A6E1-7705C674C154}"/>
                </a:ext>
              </a:extLst>
            </p:cNvPr>
            <p:cNvGrpSpPr/>
            <p:nvPr/>
          </p:nvGrpSpPr>
          <p:grpSpPr>
            <a:xfrm>
              <a:off x="4191000" y="5105346"/>
              <a:ext cx="841076" cy="254393"/>
              <a:chOff x="5220661" y="3675707"/>
              <a:chExt cx="978209" cy="243008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7AB522B-BC87-4290-BF7B-9E96B8B3CAE2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 descr="Ethernet Network Connector Rj-45 Lan Female Clip Art">
                <a:extLst>
                  <a:ext uri="{FF2B5EF4-FFF2-40B4-BE49-F238E27FC236}">
                    <a16:creationId xmlns:a16="http://schemas.microsoft.com/office/drawing/2014/main" id="{1E9C4644-C6EE-4423-804F-C1C15106B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3C7E306-BEDC-4559-AC8E-8DE8BB98C5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84C770B-BB7A-48B0-9366-A420119CDB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8AE2CE0-9D49-4624-AA51-AD0CA9D31D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5A14752-5CF3-41E3-AA89-78A33E84F7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92E3AEE-9E0B-4259-B694-778605FB64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B96D447-5879-4A68-9061-5C7BF0AF33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3A829E3-4C4A-4582-A5ED-1D31AFDAE7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6965DC2-2F82-4C9B-83E2-F3CDFF4F32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2F579D3-B8D3-4C6D-8647-1DC970CDCE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AC36619-9B6E-4068-917B-38FB807390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DC3D3A9-154A-4D0F-AAF6-F904014F8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EA94990-FFA9-4F99-AFB6-7CC89E816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F09ADF7-F383-4E3F-9E8F-F3DE00DB0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ABDCA94A-F4A2-4474-9416-E67A28A3D6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508030C-822F-4609-A7D5-00E854EA7B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01814232-C99E-45C5-B1EB-CE936263E8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544D639-F758-4DF0-8C64-063B79C8A6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A7EF2C40-3971-46C6-8BFA-F52A839A51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32A9809-E47E-40DA-922C-A8CA5A6652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1A536B-A257-4BD9-BD4B-50A676058B0E}"/>
              </a:ext>
            </a:extLst>
          </p:cNvPr>
          <p:cNvCxnSpPr>
            <a:stCxn id="109" idx="0"/>
          </p:cNvCxnSpPr>
          <p:nvPr/>
        </p:nvCxnSpPr>
        <p:spPr>
          <a:xfrm flipH="1" flipV="1">
            <a:off x="6517991" y="2920770"/>
            <a:ext cx="775171" cy="880231"/>
          </a:xfrm>
          <a:prstGeom prst="straightConnector1">
            <a:avLst/>
          </a:prstGeom>
          <a:ln w="53975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B368C3C-709D-4CD2-B24D-92A0887A4765}"/>
              </a:ext>
            </a:extLst>
          </p:cNvPr>
          <p:cNvCxnSpPr>
            <a:stCxn id="145" idx="0"/>
            <a:endCxn id="181" idx="3"/>
          </p:cNvCxnSpPr>
          <p:nvPr/>
        </p:nvCxnSpPr>
        <p:spPr>
          <a:xfrm flipV="1">
            <a:off x="5110686" y="3009677"/>
            <a:ext cx="748185" cy="794654"/>
          </a:xfrm>
          <a:prstGeom prst="straightConnector1">
            <a:avLst/>
          </a:prstGeom>
          <a:ln w="53975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EB7B0D-9E5D-42A4-AA36-B1C0ADA94BF5}"/>
              </a:ext>
            </a:extLst>
          </p:cNvPr>
          <p:cNvCxnSpPr>
            <a:stCxn id="145" idx="0"/>
          </p:cNvCxnSpPr>
          <p:nvPr/>
        </p:nvCxnSpPr>
        <p:spPr>
          <a:xfrm>
            <a:off x="5110686" y="3804331"/>
            <a:ext cx="775202" cy="89999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C4B9D1-4133-402C-9B38-BE93529E3888}"/>
              </a:ext>
            </a:extLst>
          </p:cNvPr>
          <p:cNvGrpSpPr/>
          <p:nvPr/>
        </p:nvGrpSpPr>
        <p:grpSpPr>
          <a:xfrm rot="5400000">
            <a:off x="4267239" y="3381422"/>
            <a:ext cx="841076" cy="845816"/>
            <a:chOff x="6072048" y="5096457"/>
            <a:chExt cx="841076" cy="75198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7CDAE76-5721-4EE8-8B68-BD2B5A7FA75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38422" y="5590078"/>
              <a:ext cx="509201" cy="75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7350C43-089B-4EAD-887E-CB700CEB34AC}"/>
                </a:ext>
              </a:extLst>
            </p:cNvPr>
            <p:cNvGrpSpPr/>
            <p:nvPr/>
          </p:nvGrpSpPr>
          <p:grpSpPr>
            <a:xfrm>
              <a:off x="6072048" y="5096457"/>
              <a:ext cx="841076" cy="254393"/>
              <a:chOff x="5220661" y="3675707"/>
              <a:chExt cx="978209" cy="243008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7F7302F-BAA3-4EBF-AEBE-20343483E618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6A83C0B-1F34-4C99-B96C-430E37078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17814FC-E0E8-4644-8E26-06C3943DE8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2D00588-FB99-4C4A-B633-8AF515D1B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6515F02-83A0-48F7-B01E-8ADE61EE9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D21EEDC-B80A-484B-A7E5-09A76B2C73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6C132C7-60E9-436B-A26D-38B9BD394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88665FE-37C4-4ED7-9FE0-FF62500E8B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905B5BC-D44E-4496-95CA-36F59E6A8B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6C31402-5729-459D-A842-56BE2B6215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C9408A8-BFE1-40E5-A246-3B631A43E5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88EDC7B-C22E-4242-B7B0-080CB7EA5A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12DD018-115D-4F07-9732-C1C7129F6C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7DC2F45-81EA-41DB-B0A5-0CD92A355C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42FDAE1-CB20-4C08-AF12-A2065CF9E4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97F133F-0D2F-4097-8BE9-3C93F8A275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BD4B34F-4D5D-499F-B0F9-AFBAE319C3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9C95AED-2220-42C6-AFD2-E09634C7F9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48B2FA1-15C2-47A1-98DE-DD690C0358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306E0DCE-848B-4E1D-BE56-E40DF81CB4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96FE8D9-4741-43A9-AE09-B7091122C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690E8E-FB88-404E-ACAE-8AB64AEA23D2}"/>
              </a:ext>
            </a:extLst>
          </p:cNvPr>
          <p:cNvGrpSpPr/>
          <p:nvPr/>
        </p:nvGrpSpPr>
        <p:grpSpPr>
          <a:xfrm rot="5400000">
            <a:off x="5976203" y="4413970"/>
            <a:ext cx="541247" cy="709956"/>
            <a:chOff x="1027560" y="1988818"/>
            <a:chExt cx="545969" cy="678181"/>
          </a:xfrm>
        </p:grpSpPr>
        <p:sp>
          <p:nvSpPr>
            <p:cNvPr id="176" name="Cube 175">
              <a:extLst>
                <a:ext uri="{FF2B5EF4-FFF2-40B4-BE49-F238E27FC236}">
                  <a16:creationId xmlns:a16="http://schemas.microsoft.com/office/drawing/2014/main" id="{7F24A8E8-038F-4798-9D51-ACB4BBDCC792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2">
              <a:extLst>
                <a:ext uri="{FF2B5EF4-FFF2-40B4-BE49-F238E27FC236}">
                  <a16:creationId xmlns:a16="http://schemas.microsoft.com/office/drawing/2014/main" id="{5C567B7E-3713-4590-A438-D6B70996F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8" name="Rectangle 83">
              <a:extLst>
                <a:ext uri="{FF2B5EF4-FFF2-40B4-BE49-F238E27FC236}">
                  <a16:creationId xmlns:a16="http://schemas.microsoft.com/office/drawing/2014/main" id="{962C1972-86E9-4021-892B-966757389682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83">
              <a:extLst>
                <a:ext uri="{FF2B5EF4-FFF2-40B4-BE49-F238E27FC236}">
                  <a16:creationId xmlns:a16="http://schemas.microsoft.com/office/drawing/2014/main" id="{49EBB650-389E-4668-8883-B1FAA9D926C8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CC99928-C91C-4C43-83F3-ED244DC50D6F}"/>
              </a:ext>
            </a:extLst>
          </p:cNvPr>
          <p:cNvGrpSpPr/>
          <p:nvPr/>
        </p:nvGrpSpPr>
        <p:grpSpPr>
          <a:xfrm rot="5400000">
            <a:off x="5943225" y="2587043"/>
            <a:ext cx="541247" cy="709956"/>
            <a:chOff x="1027560" y="1988818"/>
            <a:chExt cx="545969" cy="678181"/>
          </a:xfrm>
        </p:grpSpPr>
        <p:sp>
          <p:nvSpPr>
            <p:cNvPr id="181" name="Cube 180">
              <a:extLst>
                <a:ext uri="{FF2B5EF4-FFF2-40B4-BE49-F238E27FC236}">
                  <a16:creationId xmlns:a16="http://schemas.microsoft.com/office/drawing/2014/main" id="{8BE8FCA4-34E9-4054-8C83-7075CEF94E5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2" name="Picture 2">
              <a:extLst>
                <a:ext uri="{FF2B5EF4-FFF2-40B4-BE49-F238E27FC236}">
                  <a16:creationId xmlns:a16="http://schemas.microsoft.com/office/drawing/2014/main" id="{631000AE-1937-43EB-ABAD-6E303CB7A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3" name="Rectangle 83">
              <a:extLst>
                <a:ext uri="{FF2B5EF4-FFF2-40B4-BE49-F238E27FC236}">
                  <a16:creationId xmlns:a16="http://schemas.microsoft.com/office/drawing/2014/main" id="{E328C936-F8D2-42AF-946E-DE0C70A16526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83">
              <a:extLst>
                <a:ext uri="{FF2B5EF4-FFF2-40B4-BE49-F238E27FC236}">
                  <a16:creationId xmlns:a16="http://schemas.microsoft.com/office/drawing/2014/main" id="{0802C577-DF2B-45BE-B443-688C53318C62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6AF7F72F-19B7-44B0-AAA5-717ED5DB01F8}"/>
              </a:ext>
            </a:extLst>
          </p:cNvPr>
          <p:cNvSpPr txBox="1"/>
          <p:nvPr/>
        </p:nvSpPr>
        <p:spPr>
          <a:xfrm>
            <a:off x="4849480" y="4201688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1G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9E40149-2D71-485E-A531-67036D218ACA}"/>
              </a:ext>
            </a:extLst>
          </p:cNvPr>
          <p:cNvSpPr txBox="1"/>
          <p:nvPr/>
        </p:nvSpPr>
        <p:spPr>
          <a:xfrm>
            <a:off x="6611304" y="4291056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1G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3F4FDD-E9B7-49FC-AA66-997562884033}"/>
              </a:ext>
            </a:extLst>
          </p:cNvPr>
          <p:cNvSpPr txBox="1"/>
          <p:nvPr/>
        </p:nvSpPr>
        <p:spPr>
          <a:xfrm>
            <a:off x="5320152" y="323494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10G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3E35086-6199-45A3-8356-08227952F46F}"/>
              </a:ext>
            </a:extLst>
          </p:cNvPr>
          <p:cNvSpPr txBox="1"/>
          <p:nvPr/>
        </p:nvSpPr>
        <p:spPr>
          <a:xfrm>
            <a:off x="6497661" y="2839881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10G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A27C1D9-9CB4-4723-AC19-10BA88A0CB31}"/>
              </a:ext>
            </a:extLst>
          </p:cNvPr>
          <p:cNvGrpSpPr/>
          <p:nvPr/>
        </p:nvGrpSpPr>
        <p:grpSpPr>
          <a:xfrm>
            <a:off x="2999084" y="3464880"/>
            <a:ext cx="1056678" cy="896409"/>
            <a:chOff x="3110059" y="4241147"/>
            <a:chExt cx="1094157" cy="896409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FD92EFD-CE89-4A76-9C35-4DF130D6768F}"/>
                </a:ext>
              </a:extLst>
            </p:cNvPr>
            <p:cNvCxnSpPr/>
            <p:nvPr/>
          </p:nvCxnSpPr>
          <p:spPr>
            <a:xfrm>
              <a:off x="3224358" y="4241147"/>
              <a:ext cx="865557" cy="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4404B98-2CE1-43CB-9CC5-15602036223B}"/>
                </a:ext>
              </a:extLst>
            </p:cNvPr>
            <p:cNvSpPr txBox="1"/>
            <p:nvPr/>
          </p:nvSpPr>
          <p:spPr>
            <a:xfrm>
              <a:off x="3110059" y="4306559"/>
              <a:ext cx="10941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Flow A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DCTCP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2DA08B8C-BA9D-40AC-AC9E-0D48B87AA246}"/>
              </a:ext>
            </a:extLst>
          </p:cNvPr>
          <p:cNvSpPr txBox="1"/>
          <p:nvPr/>
        </p:nvSpPr>
        <p:spPr>
          <a:xfrm>
            <a:off x="5955055" y="2224605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78A6BEB-E809-4F1D-9865-6D370FA9B117}"/>
              </a:ext>
            </a:extLst>
          </p:cNvPr>
          <p:cNvSpPr txBox="1"/>
          <p:nvPr/>
        </p:nvSpPr>
        <p:spPr>
          <a:xfrm>
            <a:off x="6019443" y="5092869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66B5D4D-B5B3-4969-890C-A43EF858BBBE}"/>
              </a:ext>
            </a:extLst>
          </p:cNvPr>
          <p:cNvSpPr txBox="1"/>
          <p:nvPr/>
        </p:nvSpPr>
        <p:spPr>
          <a:xfrm>
            <a:off x="4500041" y="2935319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01CDCDC-52E5-4433-9276-F0F457E3B68E}"/>
              </a:ext>
            </a:extLst>
          </p:cNvPr>
          <p:cNvSpPr txBox="1"/>
          <p:nvPr/>
        </p:nvSpPr>
        <p:spPr>
          <a:xfrm>
            <a:off x="7325387" y="2895054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L1</a:t>
            </a:r>
          </a:p>
        </p:txBody>
      </p:sp>
      <p:sp>
        <p:nvSpPr>
          <p:cNvPr id="101" name="Title 3">
            <a:extLst>
              <a:ext uri="{FF2B5EF4-FFF2-40B4-BE49-F238E27FC236}">
                <a16:creationId xmlns:a16="http://schemas.microsoft.com/office/drawing/2014/main" id="{A46D10F7-C634-4ACB-B887-E7A5A071A950}"/>
              </a:ext>
            </a:extLst>
          </p:cNvPr>
          <p:cNvSpPr txBox="1">
            <a:spLocks/>
          </p:cNvSpPr>
          <p:nvPr/>
        </p:nvSpPr>
        <p:spPr>
          <a:xfrm>
            <a:off x="-1" y="211985"/>
            <a:ext cx="12192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Reacting to</a:t>
            </a:r>
            <a:r>
              <a:rPr lang="en-US" altLang="zh-CN" b="1" dirty="0">
                <a:solidFill>
                  <a:schemeClr val="bg1"/>
                </a:solidFill>
                <a:latin typeface="Abril Fatface" panose="02000503000000020003" pitchFamily="2" charset="0"/>
                <a:ea typeface="ＭＳ Ｐゴシック" charset="-128"/>
                <a:cs typeface="Abril Fatface"/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Uncertainties --- Current Practice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AE2FEFA-AEDD-46A2-BFD4-C03378868617}"/>
              </a:ext>
            </a:extLst>
          </p:cNvPr>
          <p:cNvSpPr txBox="1"/>
          <p:nvPr/>
        </p:nvSpPr>
        <p:spPr>
          <a:xfrm>
            <a:off x="3964725" y="3291101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10G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A704FE-E95A-4105-85DE-0EE86DF64A87}"/>
              </a:ext>
            </a:extLst>
          </p:cNvPr>
          <p:cNvGrpSpPr/>
          <p:nvPr/>
        </p:nvGrpSpPr>
        <p:grpSpPr>
          <a:xfrm>
            <a:off x="4066771" y="2061560"/>
            <a:ext cx="1929651" cy="1727795"/>
            <a:chOff x="1574142" y="2303009"/>
            <a:chExt cx="1929651" cy="1727795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1593ADE-4F32-47C8-B106-90E016AC2B6C}"/>
                </a:ext>
              </a:extLst>
            </p:cNvPr>
            <p:cNvSpPr txBox="1"/>
            <p:nvPr/>
          </p:nvSpPr>
          <p:spPr>
            <a:xfrm rot="18859558">
              <a:off x="2044253" y="2966852"/>
              <a:ext cx="1727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10 </a:t>
              </a:r>
              <a:r>
                <a:rPr lang="en-US" sz="2000" dirty="0" err="1"/>
                <a:t>flowcells</a:t>
              </a:r>
              <a:endParaRPr lang="en-US" sz="2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A36BD0-4B48-41E4-B67F-95245FF2EE5E}"/>
                </a:ext>
              </a:extLst>
            </p:cNvPr>
            <p:cNvGrpSpPr/>
            <p:nvPr/>
          </p:nvGrpSpPr>
          <p:grpSpPr>
            <a:xfrm>
              <a:off x="1574142" y="2944719"/>
              <a:ext cx="1929651" cy="997615"/>
              <a:chOff x="1554856" y="2943487"/>
              <a:chExt cx="1929651" cy="997615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B4875F7-E2E3-42DA-A88F-AE310B245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1694" y="2943487"/>
                <a:ext cx="942813" cy="997097"/>
              </a:xfrm>
              <a:prstGeom prst="line">
                <a:avLst/>
              </a:prstGeom>
              <a:ln w="111125">
                <a:solidFill>
                  <a:schemeClr val="accent1">
                    <a:lumMod val="5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CF6DC88A-543E-4367-891F-0B1544E9D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4856" y="3923122"/>
                <a:ext cx="1010477" cy="17980"/>
              </a:xfrm>
              <a:prstGeom prst="line">
                <a:avLst/>
              </a:prstGeom>
              <a:ln w="111125">
                <a:solidFill>
                  <a:schemeClr val="accent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3E25A-E13D-4966-B56D-06C18534F1C2}"/>
              </a:ext>
            </a:extLst>
          </p:cNvPr>
          <p:cNvGrpSpPr/>
          <p:nvPr/>
        </p:nvGrpSpPr>
        <p:grpSpPr>
          <a:xfrm>
            <a:off x="4277312" y="3304090"/>
            <a:ext cx="1591546" cy="1727795"/>
            <a:chOff x="4198781" y="4505253"/>
            <a:chExt cx="1591546" cy="172779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0EB1361-996E-4C3B-A7B3-2AED2868C986}"/>
                </a:ext>
              </a:extLst>
            </p:cNvPr>
            <p:cNvCxnSpPr>
              <a:cxnSpLocks/>
            </p:cNvCxnSpPr>
            <p:nvPr/>
          </p:nvCxnSpPr>
          <p:spPr>
            <a:xfrm>
              <a:off x="5023787" y="5091786"/>
              <a:ext cx="730681" cy="848853"/>
            </a:xfrm>
            <a:prstGeom prst="line">
              <a:avLst/>
            </a:prstGeom>
            <a:ln w="47625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E6F1422-F777-47DB-A25A-819C5C7C09F5}"/>
                </a:ext>
              </a:extLst>
            </p:cNvPr>
            <p:cNvSpPr txBox="1"/>
            <p:nvPr/>
          </p:nvSpPr>
          <p:spPr>
            <a:xfrm rot="2877406">
              <a:off x="4726374" y="5169096"/>
              <a:ext cx="1727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 </a:t>
              </a:r>
              <a:r>
                <a:rPr lang="en-US" sz="2000" dirty="0" err="1"/>
                <a:t>flowcell</a:t>
              </a:r>
              <a:endParaRPr lang="en-US" sz="2000" dirty="0"/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CF89F40-C5BE-4907-915D-BEEEE35137C9}"/>
                </a:ext>
              </a:extLst>
            </p:cNvPr>
            <p:cNvCxnSpPr>
              <a:cxnSpLocks/>
            </p:cNvCxnSpPr>
            <p:nvPr/>
          </p:nvCxnSpPr>
          <p:spPr>
            <a:xfrm>
              <a:off x="4198781" y="5103397"/>
              <a:ext cx="837408" cy="4446"/>
            </a:xfrm>
            <a:prstGeom prst="line">
              <a:avLst/>
            </a:prstGeom>
            <a:ln w="47625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8177646-2794-48AD-8E7F-D14601DB22B9}"/>
              </a:ext>
            </a:extLst>
          </p:cNvPr>
          <p:cNvGrpSpPr/>
          <p:nvPr/>
        </p:nvGrpSpPr>
        <p:grpSpPr>
          <a:xfrm>
            <a:off x="2594733" y="2153267"/>
            <a:ext cx="3143028" cy="1124086"/>
            <a:chOff x="226365" y="2399764"/>
            <a:chExt cx="3143028" cy="1124086"/>
          </a:xfrm>
        </p:grpSpPr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0B62A4C0-C0C3-48F9-8586-948FFA2D9547}"/>
                </a:ext>
              </a:extLst>
            </p:cNvPr>
            <p:cNvSpPr/>
            <p:nvPr/>
          </p:nvSpPr>
          <p:spPr>
            <a:xfrm rot="14726473">
              <a:off x="2474127" y="2676298"/>
              <a:ext cx="958646" cy="736457"/>
            </a:xfrm>
            <a:prstGeom prst="arc">
              <a:avLst>
                <a:gd name="adj1" fmla="val 16163467"/>
                <a:gd name="adj2" fmla="val 20212718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C31A879-CBD1-4B22-B072-3ED169631C0D}"/>
                </a:ext>
              </a:extLst>
            </p:cNvPr>
            <p:cNvSpPr/>
            <p:nvPr/>
          </p:nvSpPr>
          <p:spPr>
            <a:xfrm>
              <a:off x="226365" y="2399764"/>
              <a:ext cx="31430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Cannot fully utilize 10Gbps </a:t>
              </a:r>
              <a:endParaRPr lang="en-US" altLang="zh-CN" i="1" baseline="-25000" dirty="0">
                <a:solidFill>
                  <a:srgbClr val="000000"/>
                </a:solidFill>
                <a:cs typeface="Times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A690464-14E6-4F42-884B-775B5EF5BD46}"/>
              </a:ext>
            </a:extLst>
          </p:cNvPr>
          <p:cNvGrpSpPr/>
          <p:nvPr/>
        </p:nvGrpSpPr>
        <p:grpSpPr>
          <a:xfrm>
            <a:off x="2541062" y="4268547"/>
            <a:ext cx="3077901" cy="958646"/>
            <a:chOff x="3132161" y="5272605"/>
            <a:chExt cx="3077901" cy="958646"/>
          </a:xfrm>
        </p:grpSpPr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3060B5E7-3887-40F1-A793-C03AB03163B4}"/>
                </a:ext>
              </a:extLst>
            </p:cNvPr>
            <p:cNvSpPr/>
            <p:nvPr/>
          </p:nvSpPr>
          <p:spPr>
            <a:xfrm rot="16848807">
              <a:off x="5362511" y="5383699"/>
              <a:ext cx="958646" cy="736457"/>
            </a:xfrm>
            <a:prstGeom prst="arc">
              <a:avLst>
                <a:gd name="adj1" fmla="val 16163467"/>
                <a:gd name="adj2" fmla="val 20212718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830D5AE-0FDA-4C1A-8C94-E6B2D6B10594}"/>
                </a:ext>
              </a:extLst>
            </p:cNvPr>
            <p:cNvSpPr/>
            <p:nvPr/>
          </p:nvSpPr>
          <p:spPr>
            <a:xfrm>
              <a:off x="3132161" y="5625248"/>
              <a:ext cx="26766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000000"/>
                  </a:solidFill>
                  <a:cs typeface="Times"/>
                </a:rPr>
                <a:t>Severe queue build-up</a:t>
              </a:r>
              <a:endParaRPr lang="en-US" altLang="zh-CN" i="1" baseline="-25000" dirty="0">
                <a:solidFill>
                  <a:srgbClr val="000000"/>
                </a:solidFill>
                <a:cs typeface="Time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CF8E489-BF2A-4191-8AC6-EA3FCAACCC86}"/>
              </a:ext>
            </a:extLst>
          </p:cNvPr>
          <p:cNvGrpSpPr/>
          <p:nvPr/>
        </p:nvGrpSpPr>
        <p:grpSpPr>
          <a:xfrm>
            <a:off x="2220757" y="5639497"/>
            <a:ext cx="8104950" cy="690683"/>
            <a:chOff x="6197338" y="5434147"/>
            <a:chExt cx="5042263" cy="1441059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8FF6305-7F63-4579-BCC4-453955A0C63A}"/>
                </a:ext>
              </a:extLst>
            </p:cNvPr>
            <p:cNvSpPr/>
            <p:nvPr/>
          </p:nvSpPr>
          <p:spPr>
            <a:xfrm>
              <a:off x="6197338" y="5434147"/>
              <a:ext cx="5042263" cy="144105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AF6D620-9C41-4EF1-BB3D-570FE32B2BD0}"/>
                </a:ext>
              </a:extLst>
            </p:cNvPr>
            <p:cNvSpPr/>
            <p:nvPr/>
          </p:nvSpPr>
          <p:spPr>
            <a:xfrm>
              <a:off x="6500810" y="5580105"/>
              <a:ext cx="4630194" cy="1091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Congestion mismatch leads to performance 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77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FD9C9E-29EF-458A-A7EE-5EA8E092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99" y="2306471"/>
            <a:ext cx="11747001" cy="22550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Comprehensiveness</a:t>
            </a:r>
            <a:r>
              <a:rPr lang="en-US" dirty="0"/>
              <a:t>: effectively detect congestion and failures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Timeliness</a:t>
            </a:r>
            <a:r>
              <a:rPr lang="en-US" dirty="0"/>
              <a:t>: quickly react to uncertainties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Transport-friendliness: </a:t>
            </a:r>
            <a:r>
              <a:rPr lang="en-US" dirty="0"/>
              <a:t>limited impact of reordering and congestion mismatch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Deployability</a:t>
            </a:r>
            <a:r>
              <a:rPr lang="en-US" b="1" dirty="0"/>
              <a:t>: </a:t>
            </a:r>
            <a:r>
              <a:rPr lang="en-US" dirty="0"/>
              <a:t>implementable with commodity hardware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8914A9-1F38-4FA5-AE9B-C8EAAFCAB160}"/>
              </a:ext>
            </a:extLst>
          </p:cNvPr>
          <p:cNvSpPr/>
          <p:nvPr/>
        </p:nvSpPr>
        <p:spPr>
          <a:xfrm>
            <a:off x="-6876" y="-44855"/>
            <a:ext cx="12192000" cy="20802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07C2F75-2809-4872-9345-9BEB8459AB9C}"/>
              </a:ext>
            </a:extLst>
          </p:cNvPr>
          <p:cNvSpPr txBox="1">
            <a:spLocks/>
          </p:cNvSpPr>
          <p:nvPr/>
        </p:nvSpPr>
        <p:spPr>
          <a:xfrm>
            <a:off x="222499" y="414638"/>
            <a:ext cx="11747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sz="3600" b="1" dirty="0">
                <a:solidFill>
                  <a:schemeClr val="bg1"/>
                </a:solidFill>
                <a:cs typeface="Gill Sans Light"/>
              </a:rPr>
              <a:t>Q: </a:t>
            </a:r>
            <a:r>
              <a:rPr lang="en-US" sz="3600" dirty="0">
                <a:solidFill>
                  <a:schemeClr val="bg1"/>
                </a:solidFill>
                <a:cs typeface="Gill Sans Light"/>
              </a:rPr>
              <a:t>Can we design a resilient load balancing scheme that can gracefully handle all these uncertainties?</a:t>
            </a:r>
          </a:p>
        </p:txBody>
      </p:sp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064F7CCB-CE83-453C-A99C-45B12021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759" y="4664365"/>
            <a:ext cx="1369530" cy="158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8AC078-2D20-41FA-AA34-90D5AECBCE0B}"/>
              </a:ext>
            </a:extLst>
          </p:cNvPr>
          <p:cNvSpPr/>
          <p:nvPr/>
        </p:nvSpPr>
        <p:spPr>
          <a:xfrm>
            <a:off x="4970243" y="4935434"/>
            <a:ext cx="46241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latin typeface="Segoe UI" panose="020B0502040204020203" pitchFamily="34" charset="0"/>
                <a:cs typeface="Segoe UI" panose="020B0502040204020203" pitchFamily="34" charset="0"/>
              </a:rPr>
              <a:t>Hermes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137778" y="2760103"/>
            <a:ext cx="5054217" cy="21852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sz="14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  Comprehensive Sensing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i="1" dirty="0">
                <a:solidFill>
                  <a:schemeClr val="bg1"/>
                </a:solidFill>
              </a:rPr>
              <a:t>Leveraging Transport-layer signals &amp; events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i="1" dirty="0">
                <a:solidFill>
                  <a:schemeClr val="bg1"/>
                </a:solidFill>
              </a:rPr>
              <a:t>Active probing with small costs</a:t>
            </a:r>
          </a:p>
          <a:p>
            <a:pPr lvl="1"/>
            <a:endParaRPr lang="en-US" altLang="zh-CN" sz="2200" i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37533" y="4556002"/>
            <a:ext cx="5054467" cy="2492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  Timely yet Cautious Rerouting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i="1" dirty="0">
                <a:solidFill>
                  <a:schemeClr val="bg1"/>
                </a:solidFill>
              </a:rPr>
              <a:t>Explicitly consider both the cost and gain of rerouting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0" y="996"/>
            <a:ext cx="12192000" cy="1585004"/>
          </a:xfrm>
          <a:prstGeom prst="rect">
            <a:avLst/>
          </a:prstGeom>
          <a:solidFill>
            <a:srgbClr val="26262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b="1" dirty="0">
                <a:solidFill>
                  <a:srgbClr val="FF6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Segoe UI" panose="020B0502040204020203" pitchFamily="34" charset="0"/>
                <a:ea typeface="ＭＳ Ｐゴシック" charset="-128"/>
                <a:cs typeface="Segoe UI" panose="020B0502040204020203" pitchFamily="34" charset="0"/>
              </a:rPr>
              <a:t>Hermes</a:t>
            </a:r>
            <a:r>
              <a:rPr lang="en-US" altLang="zh-CN" sz="6600" b="1" dirty="0">
                <a:solidFill>
                  <a:srgbClr val="FF6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Segoe UI" panose="020B0502040204020203" pitchFamily="34" charset="0"/>
                <a:ea typeface="ＭＳ Ｐゴシック" charset="-128"/>
                <a:cs typeface="Segoe UI" panose="020B0502040204020203" pitchFamily="34" charset="0"/>
              </a:rPr>
              <a:t>in One Slide</a:t>
            </a:r>
            <a:endParaRPr lang="zh-CN" altLang="en-US" sz="4800" b="1" dirty="0">
              <a:solidFill>
                <a:schemeClr val="bg1"/>
              </a:solidFill>
              <a:latin typeface="Segoe UI" panose="020B0502040204020203" pitchFamily="34" charset="0"/>
              <a:ea typeface="ＭＳ Ｐゴシック" charset="-128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14862D-FF99-4AE6-AB51-69372BDAD63B}"/>
              </a:ext>
            </a:extLst>
          </p:cNvPr>
          <p:cNvSpPr/>
          <p:nvPr/>
        </p:nvSpPr>
        <p:spPr>
          <a:xfrm>
            <a:off x="1602457" y="2583188"/>
            <a:ext cx="4581872" cy="257979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t"/>
          <a:lstStyle/>
          <a:p>
            <a:pPr lvl="0" algn="ctr" defTabSz="914400">
              <a:defRPr/>
            </a:pPr>
            <a:r>
              <a:rPr kumimoji="0" lang="en-US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cs typeface="Gill Sans"/>
              </a:rPr>
              <a:t>End host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8D4611-816D-4E84-AD67-86C90B33B8E0}"/>
              </a:ext>
            </a:extLst>
          </p:cNvPr>
          <p:cNvSpPr/>
          <p:nvPr/>
        </p:nvSpPr>
        <p:spPr>
          <a:xfrm>
            <a:off x="1710781" y="3030362"/>
            <a:ext cx="4369790" cy="20080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t"/>
          <a:lstStyle/>
          <a:p>
            <a:pPr lvl="0" defTabSz="914400">
              <a:defRPr/>
            </a:pPr>
            <a:endParaRPr kumimoji="0" lang="en-US" sz="160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5A273C-C66A-4CC9-A4CF-09358D196FB2}"/>
              </a:ext>
            </a:extLst>
          </p:cNvPr>
          <p:cNvGrpSpPr/>
          <p:nvPr/>
        </p:nvGrpSpPr>
        <p:grpSpPr>
          <a:xfrm rot="16200000">
            <a:off x="-418312" y="3376102"/>
            <a:ext cx="2805997" cy="791668"/>
            <a:chOff x="1989694" y="3956964"/>
            <a:chExt cx="1098450" cy="863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EC8AF17-E6BA-4FF4-B257-C14673047444}"/>
                </a:ext>
              </a:extLst>
            </p:cNvPr>
            <p:cNvSpPr/>
            <p:nvPr/>
          </p:nvSpPr>
          <p:spPr>
            <a:xfrm>
              <a:off x="1989694" y="4133602"/>
              <a:ext cx="1098450" cy="402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"/>
                  <a:cs typeface="Gill Sans"/>
                </a:rPr>
                <a:t>Network Traffic</a:t>
              </a:r>
              <a:endParaRPr lang="zh-CN" altLang="en-US" dirty="0">
                <a:latin typeface="Gill Sans"/>
              </a:endParaRPr>
            </a:p>
          </p:txBody>
        </p:sp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6D800DDE-226E-4145-83F3-DADE09D074B8}"/>
                </a:ext>
              </a:extLst>
            </p:cNvPr>
            <p:cNvSpPr/>
            <p:nvPr/>
          </p:nvSpPr>
          <p:spPr>
            <a:xfrm rot="330950">
              <a:off x="2072533" y="3956964"/>
              <a:ext cx="932771" cy="863513"/>
            </a:xfrm>
            <a:prstGeom prst="clou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ACF9CCD2-A9E6-465C-8707-71E9132CE12E}"/>
              </a:ext>
            </a:extLst>
          </p:cNvPr>
          <p:cNvSpPr/>
          <p:nvPr/>
        </p:nvSpPr>
        <p:spPr>
          <a:xfrm>
            <a:off x="3352195" y="2978993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Gill Sans"/>
                <a:cs typeface="Gill Sans"/>
              </a:rPr>
              <a:t>Hypervisor</a:t>
            </a:r>
            <a:endParaRPr lang="en-US" sz="1600" dirty="0">
              <a:latin typeface="Gill San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15C818-A12E-4DEC-9DA9-BCAD2766AA46}"/>
              </a:ext>
            </a:extLst>
          </p:cNvPr>
          <p:cNvGrpSpPr/>
          <p:nvPr/>
        </p:nvGrpSpPr>
        <p:grpSpPr>
          <a:xfrm>
            <a:off x="1091804" y="3328727"/>
            <a:ext cx="2974225" cy="1638256"/>
            <a:chOff x="1111516" y="3328727"/>
            <a:chExt cx="2974225" cy="163825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1E02C1-EFBE-4CD7-B1C2-1088D2675161}"/>
                </a:ext>
              </a:extLst>
            </p:cNvPr>
            <p:cNvSpPr/>
            <p:nvPr/>
          </p:nvSpPr>
          <p:spPr>
            <a:xfrm>
              <a:off x="1842585" y="3373475"/>
              <a:ext cx="2243156" cy="159350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lvl="0">
                <a:defRPr/>
              </a:pPr>
              <a:endParaRPr lang="en-US" altLang="zh-CN" sz="1600" kern="0" dirty="0">
                <a:solidFill>
                  <a:sysClr val="windowText" lastClr="000000"/>
                </a:solidFill>
                <a:latin typeface="Gill Sans"/>
                <a:cs typeface="Gill Sans"/>
              </a:endParaRPr>
            </a:p>
            <a:p>
              <a:pPr lvl="0">
                <a:defRPr/>
              </a:pPr>
              <a:endParaRPr lang="en-US" altLang="zh-CN" sz="1600" kern="0" dirty="0">
                <a:solidFill>
                  <a:sysClr val="windowText" lastClr="000000"/>
                </a:solidFill>
                <a:latin typeface="Gill Sans"/>
                <a:cs typeface="Gill Sans"/>
              </a:endParaRPr>
            </a:p>
            <a:p>
              <a:pPr lvl="0">
                <a:defRPr/>
              </a:pPr>
              <a:endParaRPr lang="en-US" altLang="zh-CN" sz="1600" kern="0" dirty="0">
                <a:solidFill>
                  <a:sysClr val="windowText" lastClr="000000"/>
                </a:solidFill>
                <a:latin typeface="Gill Sans"/>
                <a:cs typeface="Gill Sans"/>
              </a:endParaRPr>
            </a:p>
            <a:p>
              <a:pPr lvl="0">
                <a:defRPr/>
              </a:pPr>
              <a:endParaRPr lang="en-US" altLang="zh-CN" sz="1600" kern="0" dirty="0">
                <a:solidFill>
                  <a:sysClr val="windowText" lastClr="000000"/>
                </a:solidFill>
                <a:latin typeface="Gill Sans"/>
                <a:cs typeface="Gill Sans"/>
              </a:endParaRPr>
            </a:p>
            <a:p>
              <a:pPr lvl="0">
                <a:defRPr/>
              </a:pPr>
              <a:endParaRPr lang="en-US" altLang="zh-CN" sz="1600" kern="0" dirty="0">
                <a:solidFill>
                  <a:sysClr val="windowText" lastClr="000000"/>
                </a:solidFill>
                <a:latin typeface="Gill Sans"/>
                <a:cs typeface="Gill Sans"/>
              </a:endParaRPr>
            </a:p>
            <a:p>
              <a:pPr lvl="0"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Gill Sans"/>
                  <a:cs typeface="Gill Sans"/>
                </a:rPr>
                <a:t>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3BC381-DC67-4F17-8DAB-1CB002175FD2}"/>
                </a:ext>
              </a:extLst>
            </p:cNvPr>
            <p:cNvSpPr/>
            <p:nvPr/>
          </p:nvSpPr>
          <p:spPr>
            <a:xfrm>
              <a:off x="2078074" y="4492865"/>
              <a:ext cx="1898622" cy="3925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lvl="0" defTabSz="91440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Gill Sans"/>
                </a:rPr>
                <a:t>Active Probing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A496AA-D0F9-4446-8E86-0B70579D7B70}"/>
                </a:ext>
              </a:extLst>
            </p:cNvPr>
            <p:cNvSpPr/>
            <p:nvPr/>
          </p:nvSpPr>
          <p:spPr>
            <a:xfrm>
              <a:off x="2086490" y="3733674"/>
              <a:ext cx="1908842" cy="3175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lvl="0" defTabSz="91440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Gill Sans"/>
                </a:rPr>
                <a:t>Sensing Congestion </a:t>
              </a:r>
              <a:endParaRPr kumimoji="0" lang="en-US" sz="16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cs typeface="Gill Sans"/>
              </a:endParaRPr>
            </a:p>
          </p:txBody>
        </p:sp>
        <p:sp>
          <p:nvSpPr>
            <p:cNvPr id="50" name="Right Arrow 17">
              <a:extLst>
                <a:ext uri="{FF2B5EF4-FFF2-40B4-BE49-F238E27FC236}">
                  <a16:creationId xmlns:a16="http://schemas.microsoft.com/office/drawing/2014/main" id="{E8DB13D1-B3CA-41BD-9342-4DA546031D7A}"/>
                </a:ext>
              </a:extLst>
            </p:cNvPr>
            <p:cNvSpPr/>
            <p:nvPr/>
          </p:nvSpPr>
          <p:spPr>
            <a:xfrm rot="10800000">
              <a:off x="1353596" y="4473834"/>
              <a:ext cx="750664" cy="47627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3135F6-D210-4825-88A9-D1BD00551935}"/>
                </a:ext>
              </a:extLst>
            </p:cNvPr>
            <p:cNvSpPr/>
            <p:nvPr/>
          </p:nvSpPr>
          <p:spPr>
            <a:xfrm>
              <a:off x="1111516" y="4534482"/>
              <a:ext cx="12987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16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"/>
                  <a:cs typeface="Gill Sans"/>
                </a:rPr>
                <a:t>Probe</a:t>
              </a:r>
              <a:endParaRPr lang="zh-CN" altLang="en-US" sz="1600" dirty="0">
                <a:latin typeface="Gill San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BB448EA-012D-490B-A979-34FAD320B8A7}"/>
                </a:ext>
              </a:extLst>
            </p:cNvPr>
            <p:cNvSpPr/>
            <p:nvPr/>
          </p:nvSpPr>
          <p:spPr>
            <a:xfrm>
              <a:off x="1863687" y="3328727"/>
              <a:ext cx="15135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Gill Sans"/>
                  <a:cs typeface="Gill Sans"/>
                </a:rPr>
                <a:t>Sensing Module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99F8F23-AAF6-4E06-BE2A-17D3D6F9FB2F}"/>
                </a:ext>
              </a:extLst>
            </p:cNvPr>
            <p:cNvSpPr/>
            <p:nvPr/>
          </p:nvSpPr>
          <p:spPr>
            <a:xfrm>
              <a:off x="2086489" y="4049594"/>
              <a:ext cx="1908843" cy="305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lvl="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Gill Sans"/>
                </a:rPr>
                <a:t>Sensing Failures</a:t>
              </a:r>
              <a:endParaRPr kumimoji="0" lang="en-US" sz="16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cs typeface="Gill San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F51EE45-22C7-4E56-BF82-759ED37B0EC6}"/>
                </a:ext>
              </a:extLst>
            </p:cNvPr>
            <p:cNvSpPr/>
            <p:nvPr/>
          </p:nvSpPr>
          <p:spPr>
            <a:xfrm>
              <a:off x="2069901" y="3723547"/>
              <a:ext cx="1899285" cy="653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D79F7D-956D-4F98-BFFB-B5A47A29599E}"/>
                </a:ext>
              </a:extLst>
            </p:cNvPr>
            <p:cNvCxnSpPr>
              <a:stCxn id="63" idx="1"/>
            </p:cNvCxnSpPr>
            <p:nvPr/>
          </p:nvCxnSpPr>
          <p:spPr>
            <a:xfrm flipV="1">
              <a:off x="2069901" y="4049594"/>
              <a:ext cx="1899285" cy="5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47A58A8-2BE9-4E48-B267-3545F0B7DCAC}"/>
                </a:ext>
              </a:extLst>
            </p:cNvPr>
            <p:cNvGrpSpPr/>
            <p:nvPr/>
          </p:nvGrpSpPr>
          <p:grpSpPr>
            <a:xfrm>
              <a:off x="1262544" y="3814151"/>
              <a:ext cx="1014530" cy="496487"/>
              <a:chOff x="2779914" y="3942793"/>
              <a:chExt cx="1098448" cy="373664"/>
            </a:xfrm>
          </p:grpSpPr>
          <p:sp>
            <p:nvSpPr>
              <p:cNvPr id="69" name="Right Arrow 16">
                <a:extLst>
                  <a:ext uri="{FF2B5EF4-FFF2-40B4-BE49-F238E27FC236}">
                    <a16:creationId xmlns:a16="http://schemas.microsoft.com/office/drawing/2014/main" id="{F0F3EE21-2984-4335-9668-A061779564F3}"/>
                  </a:ext>
                </a:extLst>
              </p:cNvPr>
              <p:cNvSpPr/>
              <p:nvPr/>
            </p:nvSpPr>
            <p:spPr>
              <a:xfrm>
                <a:off x="2951554" y="3942793"/>
                <a:ext cx="818028" cy="37366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dirty="0">
                  <a:latin typeface="Gill Sans"/>
                  <a:cs typeface="Gill Sans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27DC7BE-CC88-4F68-AC27-F14129828163}"/>
                  </a:ext>
                </a:extLst>
              </p:cNvPr>
              <p:cNvSpPr/>
              <p:nvPr/>
            </p:nvSpPr>
            <p:spPr>
              <a:xfrm>
                <a:off x="2779914" y="4009360"/>
                <a:ext cx="1098448" cy="254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altLang="zh-CN" sz="160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"/>
                    <a:cs typeface="Gill Sans"/>
                  </a:rPr>
                  <a:t>Trigger</a:t>
                </a:r>
                <a:endParaRPr lang="zh-CN" altLang="en-US" sz="1600" dirty="0">
                  <a:latin typeface="Gill Sans"/>
                </a:endParaRP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D3162DB-0EB5-4752-88C9-2792BF23246B}"/>
              </a:ext>
            </a:extLst>
          </p:cNvPr>
          <p:cNvSpPr txBox="1"/>
          <p:nvPr/>
        </p:nvSpPr>
        <p:spPr>
          <a:xfrm>
            <a:off x="7137778" y="1386871"/>
            <a:ext cx="5054219" cy="1446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600" i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  </a:t>
            </a:r>
            <a:r>
              <a:rPr lang="en-US" altLang="zh-CN" sz="2800" b="1" dirty="0" err="1">
                <a:solidFill>
                  <a:schemeClr val="bg1"/>
                </a:solidFill>
              </a:rPr>
              <a:t>Endhost</a:t>
            </a:r>
            <a:r>
              <a:rPr lang="en-US" altLang="zh-CN" sz="2800" b="1" dirty="0">
                <a:solidFill>
                  <a:schemeClr val="bg1"/>
                </a:solidFill>
              </a:rPr>
              <a:t>-based</a:t>
            </a:r>
          </a:p>
          <a:p>
            <a:r>
              <a:rPr lang="en-US" altLang="zh-CN" sz="2800" i="1" dirty="0">
                <a:solidFill>
                  <a:schemeClr val="bg1"/>
                </a:solidFill>
              </a:rPr>
              <a:t>    </a:t>
            </a:r>
            <a:r>
              <a:rPr lang="en-US" altLang="zh-CN" sz="2400" i="1" dirty="0">
                <a:solidFill>
                  <a:schemeClr val="bg1"/>
                </a:solidFill>
              </a:rPr>
              <a:t>--- No hardware/kernel modification</a:t>
            </a:r>
          </a:p>
          <a:p>
            <a:endParaRPr lang="en-US" altLang="zh-CN" sz="1600" i="1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208635-D7F4-4A28-A300-48EEE3CA2703}"/>
              </a:ext>
            </a:extLst>
          </p:cNvPr>
          <p:cNvGrpSpPr/>
          <p:nvPr/>
        </p:nvGrpSpPr>
        <p:grpSpPr>
          <a:xfrm>
            <a:off x="955497" y="3373475"/>
            <a:ext cx="5032544" cy="2220665"/>
            <a:chOff x="975209" y="3373475"/>
            <a:chExt cx="5032544" cy="22206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B67321-57EA-4EDF-8AC0-F22B14328533}"/>
                </a:ext>
              </a:extLst>
            </p:cNvPr>
            <p:cNvSpPr/>
            <p:nvPr/>
          </p:nvSpPr>
          <p:spPr>
            <a:xfrm>
              <a:off x="4190325" y="3373475"/>
              <a:ext cx="1817428" cy="15766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lvl="0" defTabSz="914400">
                <a:defRPr/>
              </a:pPr>
              <a:endParaRPr kumimoji="0" lang="en-US" sz="160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cs typeface="Gill Sans"/>
              </a:endParaRPr>
            </a:p>
            <a:p>
              <a:pPr lvl="0" defTabSz="914400">
                <a:defRPr/>
              </a:pPr>
              <a:endParaRPr lang="en-US" sz="1600" kern="0" noProof="0" dirty="0">
                <a:solidFill>
                  <a:sysClr val="windowText" lastClr="000000"/>
                </a:solidFill>
                <a:latin typeface="Gill Sans"/>
                <a:cs typeface="Gill Sans"/>
              </a:endParaRPr>
            </a:p>
            <a:p>
              <a:pPr lvl="0" defTabSz="914400">
                <a:defRPr/>
              </a:pPr>
              <a:endParaRPr kumimoji="0" lang="en-US" sz="160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cs typeface="Gill Sans"/>
              </a:endParaRPr>
            </a:p>
            <a:p>
              <a:pPr lvl="0" defTabSz="914400">
                <a:defRPr/>
              </a:pPr>
              <a:endParaRPr lang="en-US" sz="1600" kern="0" noProof="0" dirty="0">
                <a:solidFill>
                  <a:sysClr val="windowText" lastClr="000000"/>
                </a:solidFill>
                <a:latin typeface="Gill Sans"/>
                <a:cs typeface="Gill Sans"/>
              </a:endParaRPr>
            </a:p>
            <a:p>
              <a:pPr lvl="0" defTabSz="914400">
                <a:defRPr/>
              </a:pPr>
              <a:endParaRPr kumimoji="0" lang="en-US" sz="160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cs typeface="Gill Sans"/>
              </a:endParaRPr>
            </a:p>
            <a:p>
              <a:pPr lvl="0" defTabSz="914400">
                <a:defRPr/>
              </a:pPr>
              <a:endParaRPr kumimoji="0" lang="en-US" sz="16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cs typeface="Gill San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521F3D4-D7B6-4A4A-9A07-9B1FCFD9325C}"/>
                </a:ext>
              </a:extLst>
            </p:cNvPr>
            <p:cNvSpPr/>
            <p:nvPr/>
          </p:nvSpPr>
          <p:spPr>
            <a:xfrm>
              <a:off x="4121641" y="3373571"/>
              <a:ext cx="18662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Gill Sans"/>
                  <a:cs typeface="Gill Sans"/>
                </a:rPr>
                <a:t>(Re)Routing Module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52B8892-F03A-42A7-8956-69A4D1185BAB}"/>
                </a:ext>
              </a:extLst>
            </p:cNvPr>
            <p:cNvSpPr/>
            <p:nvPr/>
          </p:nvSpPr>
          <p:spPr>
            <a:xfrm>
              <a:off x="4321230" y="3932533"/>
              <a:ext cx="1587461" cy="7531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kern="0" dirty="0">
                  <a:solidFill>
                    <a:sysClr val="windowText" lastClr="000000"/>
                  </a:solidFill>
                  <a:latin typeface="Gill Sans"/>
                </a:rPr>
                <a:t>When &amp; Where to reroute? 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8C4AE57-D5E8-4314-B3E6-299DBE7E366E}"/>
                </a:ext>
              </a:extLst>
            </p:cNvPr>
            <p:cNvGrpSpPr/>
            <p:nvPr/>
          </p:nvGrpSpPr>
          <p:grpSpPr>
            <a:xfrm>
              <a:off x="975209" y="4606088"/>
              <a:ext cx="4899349" cy="988052"/>
              <a:chOff x="2570058" y="4587359"/>
              <a:chExt cx="3643777" cy="751595"/>
            </a:xfrm>
          </p:grpSpPr>
          <p:sp>
            <p:nvSpPr>
              <p:cNvPr id="60" name="Arrow: U-Turn 59">
                <a:extLst>
                  <a:ext uri="{FF2B5EF4-FFF2-40B4-BE49-F238E27FC236}">
                    <a16:creationId xmlns:a16="http://schemas.microsoft.com/office/drawing/2014/main" id="{05EA69B2-1906-4ACB-A023-65A5C27C170F}"/>
                  </a:ext>
                </a:extLst>
              </p:cNvPr>
              <p:cNvSpPr/>
              <p:nvPr/>
            </p:nvSpPr>
            <p:spPr>
              <a:xfrm rot="10800000">
                <a:off x="2570058" y="4587359"/>
                <a:ext cx="3643777" cy="744090"/>
              </a:xfrm>
              <a:prstGeom prst="uturnArrow">
                <a:avLst>
                  <a:gd name="adj1" fmla="val 27666"/>
                  <a:gd name="adj2" fmla="val 25000"/>
                  <a:gd name="adj3" fmla="val 22242"/>
                  <a:gd name="adj4" fmla="val 20686"/>
                  <a:gd name="adj5" fmla="val 7191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  <a:latin typeface="Gill San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8DB3A43-F4B8-44A8-8B20-0FAA7CEA8718}"/>
                  </a:ext>
                </a:extLst>
              </p:cNvPr>
              <p:cNvSpPr/>
              <p:nvPr/>
            </p:nvSpPr>
            <p:spPr>
              <a:xfrm>
                <a:off x="3966441" y="5081421"/>
                <a:ext cx="955921" cy="257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altLang="zh-CN" sz="160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"/>
                    <a:cs typeface="Gill Sans"/>
                  </a:rPr>
                  <a:t>(Re)Route</a:t>
                </a:r>
                <a:endParaRPr lang="zh-CN" altLang="en-US" sz="1600" dirty="0">
                  <a:latin typeface="Gill Sans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8C4110E-4BAB-479A-9BAB-B0724EAF81B1}"/>
                </a:ext>
              </a:extLst>
            </p:cNvPr>
            <p:cNvGrpSpPr/>
            <p:nvPr/>
          </p:nvGrpSpPr>
          <p:grpSpPr>
            <a:xfrm>
              <a:off x="3705915" y="3831937"/>
              <a:ext cx="858191" cy="496487"/>
              <a:chOff x="1685491" y="2447303"/>
              <a:chExt cx="1098450" cy="373664"/>
            </a:xfrm>
          </p:grpSpPr>
          <p:sp>
            <p:nvSpPr>
              <p:cNvPr id="66" name="Right Arrow 25">
                <a:extLst>
                  <a:ext uri="{FF2B5EF4-FFF2-40B4-BE49-F238E27FC236}">
                    <a16:creationId xmlns:a16="http://schemas.microsoft.com/office/drawing/2014/main" id="{5F5956BF-6F5E-4C40-8A9A-32F91BFCD6D9}"/>
                  </a:ext>
                </a:extLst>
              </p:cNvPr>
              <p:cNvSpPr/>
              <p:nvPr/>
            </p:nvSpPr>
            <p:spPr>
              <a:xfrm>
                <a:off x="1857131" y="2447303"/>
                <a:ext cx="771527" cy="37366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dirty="0">
                  <a:latin typeface="Gill Sans"/>
                  <a:cs typeface="Gill Sans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E02D298-6180-4133-BAC5-CEEC1F54A1FC}"/>
                  </a:ext>
                </a:extLst>
              </p:cNvPr>
              <p:cNvSpPr/>
              <p:nvPr/>
            </p:nvSpPr>
            <p:spPr>
              <a:xfrm>
                <a:off x="1685491" y="2495995"/>
                <a:ext cx="1098450" cy="254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altLang="zh-CN" sz="160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"/>
                    <a:cs typeface="Gill Sans"/>
                  </a:rPr>
                  <a:t>Feed</a:t>
                </a:r>
                <a:endParaRPr lang="zh-CN" altLang="en-US" sz="1600" dirty="0">
                  <a:latin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76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DE2D42F-EB5B-4294-AD89-9781F2628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665" y="5075885"/>
            <a:ext cx="1730522" cy="1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94" y="1401131"/>
            <a:ext cx="1101638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Datacenter networks --- multi-rooted trees (e.g., Fat-tree, Leaf-spine)</a:t>
            </a:r>
          </a:p>
          <a:p>
            <a:pPr marL="914400" lvl="2" indent="-457200">
              <a:buFont typeface="Wingdings" panose="05000000000000000000" pitchFamily="2" charset="2"/>
              <a:buChar char="§"/>
            </a:pPr>
            <a:r>
              <a:rPr lang="en-US" sz="2400" i="1" dirty="0"/>
              <a:t>Multiple-paths between each end host pair</a:t>
            </a:r>
          </a:p>
          <a:p>
            <a:pPr marL="914400" lvl="2" indent="-457200">
              <a:buFont typeface="Wingdings" panose="05000000000000000000" pitchFamily="2" charset="2"/>
              <a:buChar char="§"/>
            </a:pPr>
            <a:r>
              <a:rPr lang="en-US" sz="2400" i="1" dirty="0"/>
              <a:t>Precise load balancing is required 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08562-C3EE-43D6-B676-2CEC00309250}"/>
              </a:ext>
            </a:extLst>
          </p:cNvPr>
          <p:cNvCxnSpPr>
            <a:stCxn id="60" idx="0"/>
            <a:endCxn id="15" idx="3"/>
          </p:cNvCxnSpPr>
          <p:nvPr/>
        </p:nvCxnSpPr>
        <p:spPr>
          <a:xfrm flipV="1">
            <a:off x="3369035" y="3374660"/>
            <a:ext cx="56124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E5A5B-5BF6-4DD8-8735-756034791D18}"/>
              </a:ext>
            </a:extLst>
          </p:cNvPr>
          <p:cNvCxnSpPr>
            <a:stCxn id="82" idx="0"/>
            <a:endCxn id="15" idx="3"/>
          </p:cNvCxnSpPr>
          <p:nvPr/>
        </p:nvCxnSpPr>
        <p:spPr>
          <a:xfrm flipH="1" flipV="1">
            <a:off x="3930283" y="3374660"/>
            <a:ext cx="453981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5B0E9-7E2F-4D18-9D18-DECE3A9FDF05}"/>
              </a:ext>
            </a:extLst>
          </p:cNvPr>
          <p:cNvCxnSpPr>
            <a:stCxn id="104" idx="0"/>
            <a:endCxn id="11" idx="2"/>
          </p:cNvCxnSpPr>
          <p:nvPr/>
        </p:nvCxnSpPr>
        <p:spPr>
          <a:xfrm flipV="1">
            <a:off x="5391988" y="3371436"/>
            <a:ext cx="619783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AF2BA0-E6B5-43E8-A3E9-C6FD7B107277}"/>
              </a:ext>
            </a:extLst>
          </p:cNvPr>
          <p:cNvCxnSpPr>
            <a:stCxn id="126" idx="0"/>
            <a:endCxn id="11" idx="2"/>
          </p:cNvCxnSpPr>
          <p:nvPr/>
        </p:nvCxnSpPr>
        <p:spPr>
          <a:xfrm flipH="1" flipV="1">
            <a:off x="6011771" y="3371436"/>
            <a:ext cx="459530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78FD0A6-70DD-4490-B75A-2E4A028839CA}"/>
              </a:ext>
            </a:extLst>
          </p:cNvPr>
          <p:cNvGrpSpPr/>
          <p:nvPr/>
        </p:nvGrpSpPr>
        <p:grpSpPr>
          <a:xfrm>
            <a:off x="5727665" y="2806810"/>
            <a:ext cx="449615" cy="567849"/>
            <a:chOff x="1027560" y="1988818"/>
            <a:chExt cx="545969" cy="678181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0351E3D-6D16-4075-9713-423ACF36D563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8B65B80-7C93-4FB3-B1DF-4B60DBDCD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83">
              <a:extLst>
                <a:ext uri="{FF2B5EF4-FFF2-40B4-BE49-F238E27FC236}">
                  <a16:creationId xmlns:a16="http://schemas.microsoft.com/office/drawing/2014/main" id="{5AB23628-7213-4966-BD18-576D7AAD87C8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83">
              <a:extLst>
                <a:ext uri="{FF2B5EF4-FFF2-40B4-BE49-F238E27FC236}">
                  <a16:creationId xmlns:a16="http://schemas.microsoft.com/office/drawing/2014/main" id="{456F0F42-81F0-423C-97E7-FC12101BD824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83C5A5-621F-4AA1-9A4A-F5579CF1BC57}"/>
              </a:ext>
            </a:extLst>
          </p:cNvPr>
          <p:cNvGrpSpPr/>
          <p:nvPr/>
        </p:nvGrpSpPr>
        <p:grpSpPr>
          <a:xfrm>
            <a:off x="3649274" y="2806810"/>
            <a:ext cx="449615" cy="567849"/>
            <a:chOff x="1027560" y="1988818"/>
            <a:chExt cx="545969" cy="678181"/>
          </a:xfrm>
        </p:grpSpPr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DEF58DCE-6F22-4329-8CAB-6BD7376F5364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FA576D7-FCE3-4476-B579-71B7B5015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83">
              <a:extLst>
                <a:ext uri="{FF2B5EF4-FFF2-40B4-BE49-F238E27FC236}">
                  <a16:creationId xmlns:a16="http://schemas.microsoft.com/office/drawing/2014/main" id="{611FDCF5-6F41-4DD2-92EE-302862A2289D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83">
              <a:extLst>
                <a:ext uri="{FF2B5EF4-FFF2-40B4-BE49-F238E27FC236}">
                  <a16:creationId xmlns:a16="http://schemas.microsoft.com/office/drawing/2014/main" id="{3D4B4901-851A-49A9-9B2B-EE28EB204ED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09FCF0-2E2D-4B05-B6F7-92C0D2660F78}"/>
              </a:ext>
            </a:extLst>
          </p:cNvPr>
          <p:cNvGrpSpPr/>
          <p:nvPr/>
        </p:nvGrpSpPr>
        <p:grpSpPr>
          <a:xfrm>
            <a:off x="2976880" y="4861038"/>
            <a:ext cx="775546" cy="420648"/>
            <a:chOff x="457200" y="4457617"/>
            <a:chExt cx="1085821" cy="42736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D1E600-1C1E-45CD-8560-E05D453458D9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F16F26-594E-4AF5-9556-221607644C73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42F30AE-ED42-4FDB-92DC-F040A19D279F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5C0BEB-FD08-41A0-A89F-3D9209CEE4AF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8DA4FF1-25AA-458A-AB64-56A5FFA9D516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82976F8-AE51-4CE7-B259-F8E1F2FAAADF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4D9B7D1-D4CE-41F1-8F7F-1DC8545530E7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32BAB0-F1EA-4CA3-85AB-BEA1609B4654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4218A88-C751-42F9-A603-1D0DFB5AFA08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D0EF05-CBBB-482C-95E9-A55112565368}"/>
              </a:ext>
            </a:extLst>
          </p:cNvPr>
          <p:cNvGrpSpPr/>
          <p:nvPr/>
        </p:nvGrpSpPr>
        <p:grpSpPr>
          <a:xfrm>
            <a:off x="3992152" y="4861599"/>
            <a:ext cx="775546" cy="420648"/>
            <a:chOff x="457200" y="4457617"/>
            <a:chExt cx="1085821" cy="4273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2AA948-8ABA-492B-8840-C1C787659AEE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C35C27-0279-49FD-8AD2-9150DC928B43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2EFA36-12E5-49F2-969B-D8CF765FF367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075C98E-4A1F-4145-86C3-DB4D45D2876D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65AF1D6-99D0-4EC4-B1A8-A3A101E57414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E8379EA-2694-46D2-94F7-FC856288866B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711E162-AFD7-4700-901E-C73A4E74A837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865ABD2-F4F7-4374-B1BF-CBC9FE80BD6B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D82B885-BCC6-4AAE-8E33-CFAFCB5A3D67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FF2EF3-7CE4-452B-86B2-0891B415B29B}"/>
              </a:ext>
            </a:extLst>
          </p:cNvPr>
          <p:cNvGrpSpPr/>
          <p:nvPr/>
        </p:nvGrpSpPr>
        <p:grpSpPr>
          <a:xfrm>
            <a:off x="4999269" y="4861599"/>
            <a:ext cx="775546" cy="420648"/>
            <a:chOff x="457200" y="4457617"/>
            <a:chExt cx="1085821" cy="42736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996891-3FAA-48DD-BB88-558A97877F7B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E19DB58-C43B-4FDD-8D97-33A6BA490934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94207D6-6CD0-41EA-A870-7177AAA48FC5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B13335B-5943-487B-88BE-1AB92AE36E8B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983D1BD-EEB5-4683-A35A-0E5404E432B5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84D3FB6-0C90-4AD2-A10F-C5C7BA10B6D7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7DBC7C4-6D9E-488A-B957-8211549A0795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1D2523F-47FB-46DB-A5BC-D2BBDCC5A2AF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BD27CC2-9868-4A0C-9CCA-CEC1046FD70C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DEE64D-6792-4BF1-81DA-5529EB063E15}"/>
              </a:ext>
            </a:extLst>
          </p:cNvPr>
          <p:cNvGrpSpPr/>
          <p:nvPr/>
        </p:nvGrpSpPr>
        <p:grpSpPr>
          <a:xfrm>
            <a:off x="6077814" y="4851755"/>
            <a:ext cx="775546" cy="420648"/>
            <a:chOff x="457200" y="4457617"/>
            <a:chExt cx="1085821" cy="42736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79BC21-52FA-44E2-9C71-9046F7308BFD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E2F39E-555F-4DEC-9DDE-7DA6D73C557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63CC5DF-1BAF-40E7-A209-5AC52363F4C3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F06C2A1-9858-49A7-840F-0C19697ABD9E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C197A61-1412-4EDE-857F-1919CB24B5D4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028E3A4-7957-4765-A3A4-0224C69FE710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EF094E3-EF19-41FE-BF9C-74524739F742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CDAB511-2A49-449F-8355-5B1A4AF600BA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8C89479-5372-407D-B735-D30D46FA1BAA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040D1C-59A9-4061-81C9-61638CEBD619}"/>
              </a:ext>
            </a:extLst>
          </p:cNvPr>
          <p:cNvGrpSpPr/>
          <p:nvPr/>
        </p:nvGrpSpPr>
        <p:grpSpPr>
          <a:xfrm>
            <a:off x="3019693" y="4665618"/>
            <a:ext cx="698684" cy="203473"/>
            <a:chOff x="5220661" y="3675707"/>
            <a:chExt cx="978209" cy="24300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0145D55-D760-45DC-86F8-A493075A5A7A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5BB11FF-153D-40AD-A800-D7AEC8D350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18A53EB-1A53-422A-9798-CDECF03C8F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D9D1BE7-0997-499A-9F77-CE14B985BE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9E341F1-93F0-4480-BF40-59F8763AFE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890DB61-BF62-4762-A858-B1493E9F4E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9CE32AE-8C1E-46B3-BB30-86E6E96A52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D64F873-4978-4DA0-B040-D05BE63827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DAA7609-F1E4-4390-9775-D5848499AD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914C255-8A19-425B-A4D3-E585A2CF67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7D492ED-D49F-4C7B-8780-5AC6FC85F1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94AFCC4-D6BE-45FE-AE05-BC14ED5AC1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2C4B30B-D3AC-4A79-92EC-5AE91AFA67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DF54BFC-210C-4845-BB82-349105038D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D678436-0F83-41D6-8EC1-353425DFCB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45D8920-6466-49B3-A4E3-5248DC79D9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786F552-3FA5-4861-AA88-2E94D0FC2E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8BAB3B1-E74A-4BF1-9A5B-9047902DA1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EBB5676-C2D8-44D8-A83D-48D0DC2C7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946CEC3-AE85-440E-A468-1D32C46165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BBF1680-9C01-47E3-A5E0-8053033931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BB684AA-2939-4BC9-8B12-CB246D284571}"/>
              </a:ext>
            </a:extLst>
          </p:cNvPr>
          <p:cNvGrpSpPr/>
          <p:nvPr/>
        </p:nvGrpSpPr>
        <p:grpSpPr>
          <a:xfrm>
            <a:off x="4034922" y="4665618"/>
            <a:ext cx="698684" cy="203473"/>
            <a:chOff x="5220661" y="3675707"/>
            <a:chExt cx="978209" cy="2430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FFD72F-5BB9-402A-BF0B-E2F9C3B4E85B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36CCB89-8F7B-46A7-9784-9F0218C21D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E8A0ED0-FC63-4F80-B7EE-1BE45EF891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D013A18-6B79-4894-B4D0-9ABAA814CB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EEAD923-7808-4858-B1CC-FDF103E9A8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A7704CD-9F05-41F5-BAF1-68053BB1B0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0B04263-F92F-4406-9E65-42FAF5C021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34BFFCC-C9D0-4EBA-8166-B69A3CB68F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A5B7760-1C3C-4B62-B5EE-6BE08AF377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DC9DDFB-FCD8-48E0-BDF5-8DE07E8B2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9496519-34FE-4E0F-B47A-ECA5FF5B8D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BFAF2A2-2F52-4E08-9067-69F05B240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86E43D0-F19A-4527-9561-B1913D6CFD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1E22CC5-E6A6-4CC2-8391-6887D713F2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F162B65-510A-469A-B6A5-EB80986FD5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7BE44BA-445D-4DE7-B25C-60A92F7CE7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73D234E-13EA-4027-90A6-661418465E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DCFEFAA-92E0-4E4B-A7F9-655CDBFBFC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DE01735-49A1-4C9E-9B41-CAB662D2C6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6A077BE-52A5-4E6A-A3DC-C4E137BAA7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64CE258-EE5B-4EE9-B0B2-4299356557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54B8ED7-C2A2-45B3-999F-E7927580945C}"/>
              </a:ext>
            </a:extLst>
          </p:cNvPr>
          <p:cNvGrpSpPr/>
          <p:nvPr/>
        </p:nvGrpSpPr>
        <p:grpSpPr>
          <a:xfrm>
            <a:off x="5042646" y="4672728"/>
            <a:ext cx="698684" cy="203473"/>
            <a:chOff x="5220661" y="3675707"/>
            <a:chExt cx="978209" cy="24300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9332CC1-71D5-4641-A9ED-CC84C089F5E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896E833-F7B4-4969-A160-A8758A46F1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CFA9998-429C-4B43-83E9-60634DAC87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AAF9EA8-3080-485A-8F79-D7CA213A5B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E16A03F-41A9-4509-B1F8-3287D58ED4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223771A-E9E2-47C5-99F8-95B0BE330D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C68013D-556B-4B7B-98A5-C7084BA358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908296A-FC90-4E22-BEC5-4EB1A863C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8BB11CF-5B18-464E-AE4D-388B7FC548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ADCB7D1-3F20-4CED-B490-8900A8381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568DC03-99C5-41AC-A40E-BC98589F33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A4FABB3-24DF-48EB-8EFA-2FD0587B20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3366DC5-00AA-4AFB-A6A0-BACC1DB24A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621C658-A829-49BC-AAB5-7DFFB96013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46CE835-6C3B-4EBE-8233-9040FB7471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09037AB-CDE4-4D19-87D5-E2151776CE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F2666E1-C694-49B0-8097-53E4658DB9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56E8F77-9DC7-42BC-991F-203A52321E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BEDDF34-0F01-40A6-A36A-692032E61E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3C4BCFF-1F0F-461F-8BE4-06B775920B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BB2C5F6-2ABD-4E6D-8E45-BB750EC1A9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7F6154F-9ACE-4002-8F32-05F5EF24C803}"/>
              </a:ext>
            </a:extLst>
          </p:cNvPr>
          <p:cNvGrpSpPr/>
          <p:nvPr/>
        </p:nvGrpSpPr>
        <p:grpSpPr>
          <a:xfrm>
            <a:off x="6121959" y="4665618"/>
            <a:ext cx="698684" cy="203473"/>
            <a:chOff x="5220661" y="3675707"/>
            <a:chExt cx="978209" cy="24300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5986AFC-3D84-4608-884D-17456DC6F6B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E31E23A-BE69-43EE-B6BF-0537D52963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850970D-5969-42C3-9D77-3E5C59F514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48B318A-0BA8-4231-9C6A-1B684C708C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915842C-7AD2-4D2D-A1B1-9030D9CA06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20DD925-B0EA-408A-8E5F-767D211FFF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ABD33E9-5282-4E32-A6B5-D5349132CC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1ACEE82-09E0-4311-AC4B-8FF13F1D4F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9CFE05A-B1F8-4C01-8C8D-35681BC23F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307A10E-BDEA-4ED1-86F1-A0C239AEB8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7AF382B-3FA0-4033-9EE6-201E7AB748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F7BC545-E6E5-4B4B-8B84-0145645DB3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BAE3B33-1522-4B44-B515-9791F8A4E9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2DB1267-462A-4571-88C5-956DE248D8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3CE0624-ABE6-4E3D-9518-AC11751401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0FAC3E7-4CF7-43FE-99D5-7294012926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18B2899-09DB-474A-A148-3AFACE36D1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9C79446-BB80-4C94-A26D-E2F7FADDAD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6C8BC14-8017-4AB9-91BD-F82451D8B8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7A02690-9581-4295-8363-4C213180AA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6832BA6-4AFB-4407-8A77-CE47560414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F6DEB72-5682-4DCF-9E49-813266ADC440}"/>
              </a:ext>
            </a:extLst>
          </p:cNvPr>
          <p:cNvCxnSpPr>
            <a:stCxn id="175" idx="0"/>
            <a:endCxn id="151" idx="2"/>
          </p:cNvCxnSpPr>
          <p:nvPr/>
        </p:nvCxnSpPr>
        <p:spPr>
          <a:xfrm flipV="1">
            <a:off x="7560599" y="3371436"/>
            <a:ext cx="500987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A918E41-44CD-4FA0-A543-41E6430DBDCB}"/>
              </a:ext>
            </a:extLst>
          </p:cNvPr>
          <p:cNvCxnSpPr>
            <a:stCxn id="197" idx="0"/>
            <a:endCxn id="151" idx="2"/>
          </p:cNvCxnSpPr>
          <p:nvPr/>
        </p:nvCxnSpPr>
        <p:spPr>
          <a:xfrm flipH="1" flipV="1">
            <a:off x="8061586" y="3371436"/>
            <a:ext cx="578326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1A3C6A-08EB-4F3F-A747-1658E8968D48}"/>
              </a:ext>
            </a:extLst>
          </p:cNvPr>
          <p:cNvGrpSpPr/>
          <p:nvPr/>
        </p:nvGrpSpPr>
        <p:grpSpPr>
          <a:xfrm>
            <a:off x="7777480" y="2806810"/>
            <a:ext cx="449615" cy="567849"/>
            <a:chOff x="1027560" y="1988818"/>
            <a:chExt cx="545969" cy="678181"/>
          </a:xfrm>
        </p:grpSpPr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A8C6EE26-5A84-4957-B604-31CA280A011C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" name="Picture 2">
              <a:extLst>
                <a:ext uri="{FF2B5EF4-FFF2-40B4-BE49-F238E27FC236}">
                  <a16:creationId xmlns:a16="http://schemas.microsoft.com/office/drawing/2014/main" id="{55E60C24-C2CF-4133-ACEC-3B5E4CAD5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71BB8A8-7543-4F65-BFC9-C20ECE4E1E64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C1298C52-4218-4E38-AB45-81382C802839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86C2A08-BAFE-40D1-8B6D-3F7738392EA1}"/>
              </a:ext>
            </a:extLst>
          </p:cNvPr>
          <p:cNvGrpSpPr/>
          <p:nvPr/>
        </p:nvGrpSpPr>
        <p:grpSpPr>
          <a:xfrm>
            <a:off x="7167880" y="4861599"/>
            <a:ext cx="775546" cy="420648"/>
            <a:chOff x="457200" y="4457617"/>
            <a:chExt cx="1085821" cy="427364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CC4EAA6-8EA5-412A-AB51-ACC1EA4C24B0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46C475A-8093-4C97-AA73-A796B2CF6593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5CB1AA2-452F-4742-94B8-90FBD2746860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05FC589-EF09-4318-9C58-FCB72029D301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401C5B2-9CF6-4FDC-B0FE-C8F3B9110521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0DA91C2-EFBB-4A54-BDA4-F31EF4AE38AE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882E84C-76DE-4868-B0DD-42CDEF12E5D3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037D44B-7350-43EF-901B-963972CBF1B8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63A5CB6-235F-4AB9-B9CF-304750B89374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5404C99-6BBF-44C5-B661-46C2C09BE046}"/>
              </a:ext>
            </a:extLst>
          </p:cNvPr>
          <p:cNvGrpSpPr/>
          <p:nvPr/>
        </p:nvGrpSpPr>
        <p:grpSpPr>
          <a:xfrm>
            <a:off x="8246425" y="4851755"/>
            <a:ext cx="775546" cy="420648"/>
            <a:chOff x="457200" y="4457617"/>
            <a:chExt cx="1085821" cy="427364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F133FE4-FB10-48B4-80A5-3F85F3BB7925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E61E25-7A48-4CAA-A77A-E44CA0DBA2DC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1CE7963-7D31-4C36-AEC4-4A21ABA76EE2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85BA85A-733D-4F04-B885-B0E472F0C547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C07D600-8B1E-413C-BE4C-E6CCF567A66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870AE0A-11B3-446E-987B-51FBA3F1A60B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83E0BB4E-B67A-4E30-BB7D-D8DDE2101288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633A082-0B79-4949-B1D1-713CC5998C82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88C9A38-72E2-40F4-8F2B-4B23D33A7EAA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BB886FC-7EA5-4B6D-AC4B-D14DD4EC2C10}"/>
              </a:ext>
            </a:extLst>
          </p:cNvPr>
          <p:cNvGrpSpPr/>
          <p:nvPr/>
        </p:nvGrpSpPr>
        <p:grpSpPr>
          <a:xfrm>
            <a:off x="7211257" y="4672728"/>
            <a:ext cx="698684" cy="203473"/>
            <a:chOff x="5220661" y="3675707"/>
            <a:chExt cx="978209" cy="24300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0ED3AEE-F8F2-41A0-B143-9CC486F2B425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6C98F40-A405-44CD-916B-D7005E319C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856F231-0C13-43DE-B9D9-C5B9F6323B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DB784DA-FE26-4779-A63A-A2FBE86962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AF05524-3DFE-408A-8558-D8C4C9B68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0F0EE41-E717-47BD-9FF1-65E5627089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6596272-0436-478C-A4A5-96311D6C8D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0A4AAE3-5385-41EB-9703-5E4D17D715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C921DD3-D20E-444C-9CBB-D4BAE7F1DE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EFEF311-9793-4D96-8ED0-C30930E13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EC1F6EF-B4BC-4073-9B66-47C83501A5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3D9BC22-354A-4CAD-8BEC-D8ED68145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26C8621-70D8-45C6-82AD-348769E613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A25AC14-BCA3-4871-9D4A-761A22A498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900CD18-E1E9-42B0-BF5F-B876A39581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5BDC8A7-FB1C-40A7-A8F0-16C21CB4B9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D53CCC8-967D-46BB-BEBA-442656638F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D6C3B9D-38B7-47CD-82B5-428A3C30E5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A5486DF-3BC8-44BE-8314-38CE47E205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C6E8903-779E-44F3-BB81-6440A0BA55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E39075E-60C4-41E9-8412-49A6AC59C2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C796DFA-EF08-46CE-9136-2FE3CA98A7A1}"/>
              </a:ext>
            </a:extLst>
          </p:cNvPr>
          <p:cNvGrpSpPr/>
          <p:nvPr/>
        </p:nvGrpSpPr>
        <p:grpSpPr>
          <a:xfrm>
            <a:off x="8290570" y="4665618"/>
            <a:ext cx="698684" cy="203473"/>
            <a:chOff x="5220661" y="3675707"/>
            <a:chExt cx="978209" cy="24300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EA99F66-E456-419C-8D1D-CC0511249FC7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082313C-E08D-46D6-873B-0F2DB52541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70FF125-ED90-45B4-A720-023B544DF4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CA20D7F-9999-4BD0-BC8D-ADA385317B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72E587E-0A2E-4A2D-BA1F-6ECCC79FF9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5D52618-B4CE-4A16-9603-18FCE50417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33B0903-47B1-4FDE-B6F7-7494B8D467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EFDAA66-D79C-439D-938D-60669F36F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080DB2C-76A0-40CD-86B2-5B73AD75CA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8836958-1E9E-46E0-AA4F-F0F943699B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AEBCA17-59E1-42E8-A953-5CE5699C6D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A773583-6352-446D-BF9D-3638F24E82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663B21E-449A-47DC-AA9B-EBBD04C538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539741A-CD8E-4A3D-9ED2-8B60C6D99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AD98718-C16E-4BE8-A712-066B0B78AF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B196268-DB1E-44E1-9BC6-73A775FCA3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045284D-3430-4A5A-A8E4-65FCAC60B3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DC146DA-F34C-40C7-8F76-DEEF190ED7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995D3B8-2A80-42DC-99C6-AB299B78A6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AF4F09C-16C4-45C0-9E29-4CA7A87693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AE2CEC0-B9E7-4E98-A1D8-E347BFD825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81CEA6B-DB1E-42F5-BCFC-9AD93033A181}"/>
              </a:ext>
            </a:extLst>
          </p:cNvPr>
          <p:cNvCxnSpPr>
            <a:stCxn id="60" idx="0"/>
            <a:endCxn id="10" idx="3"/>
          </p:cNvCxnSpPr>
          <p:nvPr/>
        </p:nvCxnSpPr>
        <p:spPr>
          <a:xfrm flipV="1">
            <a:off x="3369035" y="3374660"/>
            <a:ext cx="2639639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BDE9B58-1D1A-475C-B374-E737910B1BCF}"/>
              </a:ext>
            </a:extLst>
          </p:cNvPr>
          <p:cNvCxnSpPr>
            <a:stCxn id="60" idx="0"/>
            <a:endCxn id="150" idx="3"/>
          </p:cNvCxnSpPr>
          <p:nvPr/>
        </p:nvCxnSpPr>
        <p:spPr>
          <a:xfrm flipV="1">
            <a:off x="3369035" y="3374660"/>
            <a:ext cx="4689454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AD09768-7C48-4995-9528-98B586E3EDE9}"/>
              </a:ext>
            </a:extLst>
          </p:cNvPr>
          <p:cNvCxnSpPr>
            <a:stCxn id="82" idx="0"/>
            <a:endCxn id="11" idx="2"/>
          </p:cNvCxnSpPr>
          <p:nvPr/>
        </p:nvCxnSpPr>
        <p:spPr>
          <a:xfrm flipV="1">
            <a:off x="4384264" y="3371436"/>
            <a:ext cx="1627507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21410D-2D6E-4C73-8BCA-7233ED6EE159}"/>
              </a:ext>
            </a:extLst>
          </p:cNvPr>
          <p:cNvCxnSpPr>
            <a:stCxn id="82" idx="0"/>
            <a:endCxn id="150" idx="3"/>
          </p:cNvCxnSpPr>
          <p:nvPr/>
        </p:nvCxnSpPr>
        <p:spPr>
          <a:xfrm flipV="1">
            <a:off x="4384264" y="3374660"/>
            <a:ext cx="3674225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5AB2891-2B5F-4266-AD9D-5704E9051761}"/>
              </a:ext>
            </a:extLst>
          </p:cNvPr>
          <p:cNvCxnSpPr>
            <a:stCxn id="104" idx="0"/>
            <a:endCxn id="15" idx="3"/>
          </p:cNvCxnSpPr>
          <p:nvPr/>
        </p:nvCxnSpPr>
        <p:spPr>
          <a:xfrm flipH="1" flipV="1">
            <a:off x="3930283" y="3374660"/>
            <a:ext cx="1461705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BFE4535-7979-4F7B-B976-732A8C0A20BB}"/>
              </a:ext>
            </a:extLst>
          </p:cNvPr>
          <p:cNvCxnSpPr>
            <a:stCxn id="104" idx="0"/>
            <a:endCxn id="150" idx="3"/>
          </p:cNvCxnSpPr>
          <p:nvPr/>
        </p:nvCxnSpPr>
        <p:spPr>
          <a:xfrm flipV="1">
            <a:off x="5391988" y="3374660"/>
            <a:ext cx="2666501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EFD814-4C53-4651-AE21-39A891DB5AEB}"/>
              </a:ext>
            </a:extLst>
          </p:cNvPr>
          <p:cNvCxnSpPr>
            <a:stCxn id="126" idx="0"/>
            <a:endCxn id="15" idx="3"/>
          </p:cNvCxnSpPr>
          <p:nvPr/>
        </p:nvCxnSpPr>
        <p:spPr>
          <a:xfrm flipH="1" flipV="1">
            <a:off x="3930283" y="3374660"/>
            <a:ext cx="254101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5EF325C-75DD-4AE3-BE7B-06AF1FFA1275}"/>
              </a:ext>
            </a:extLst>
          </p:cNvPr>
          <p:cNvCxnSpPr>
            <a:stCxn id="126" idx="0"/>
            <a:endCxn id="150" idx="3"/>
          </p:cNvCxnSpPr>
          <p:nvPr/>
        </p:nvCxnSpPr>
        <p:spPr>
          <a:xfrm flipV="1">
            <a:off x="6471301" y="3374660"/>
            <a:ext cx="158718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7E4A778-409A-4A93-8D15-BA2B5EFAFF49}"/>
              </a:ext>
            </a:extLst>
          </p:cNvPr>
          <p:cNvCxnSpPr>
            <a:stCxn id="175" idx="0"/>
            <a:endCxn id="11" idx="2"/>
          </p:cNvCxnSpPr>
          <p:nvPr/>
        </p:nvCxnSpPr>
        <p:spPr>
          <a:xfrm flipH="1" flipV="1">
            <a:off x="6011771" y="3371436"/>
            <a:ext cx="1548828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A61064D-9E9C-4EA7-BE03-BE7958A5C380}"/>
              </a:ext>
            </a:extLst>
          </p:cNvPr>
          <p:cNvCxnSpPr>
            <a:stCxn id="175" idx="0"/>
            <a:endCxn id="15" idx="3"/>
          </p:cNvCxnSpPr>
          <p:nvPr/>
        </p:nvCxnSpPr>
        <p:spPr>
          <a:xfrm flipH="1" flipV="1">
            <a:off x="3930283" y="3374660"/>
            <a:ext cx="3630316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CBDB315-BE75-433E-B49A-1757719D6705}"/>
              </a:ext>
            </a:extLst>
          </p:cNvPr>
          <p:cNvCxnSpPr>
            <a:stCxn id="197" idx="0"/>
            <a:endCxn id="11" idx="2"/>
          </p:cNvCxnSpPr>
          <p:nvPr/>
        </p:nvCxnSpPr>
        <p:spPr>
          <a:xfrm flipH="1" flipV="1">
            <a:off x="6011771" y="3371436"/>
            <a:ext cx="2628141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1A84250-B718-4B19-A672-63E88429FAA0}"/>
              </a:ext>
            </a:extLst>
          </p:cNvPr>
          <p:cNvCxnSpPr>
            <a:stCxn id="197" idx="0"/>
            <a:endCxn id="15" idx="3"/>
          </p:cNvCxnSpPr>
          <p:nvPr/>
        </p:nvCxnSpPr>
        <p:spPr>
          <a:xfrm flipH="1" flipV="1">
            <a:off x="3930283" y="3374660"/>
            <a:ext cx="4709629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FC9450C-CE43-4B19-A68E-87A2BB2104AF}"/>
              </a:ext>
            </a:extLst>
          </p:cNvPr>
          <p:cNvGrpSpPr/>
          <p:nvPr/>
        </p:nvGrpSpPr>
        <p:grpSpPr>
          <a:xfrm>
            <a:off x="4660865" y="2804160"/>
            <a:ext cx="449615" cy="567849"/>
            <a:chOff x="1027560" y="1988818"/>
            <a:chExt cx="545969" cy="678181"/>
          </a:xfrm>
        </p:grpSpPr>
        <p:sp>
          <p:nvSpPr>
            <p:cNvPr id="232" name="Cube 231">
              <a:extLst>
                <a:ext uri="{FF2B5EF4-FFF2-40B4-BE49-F238E27FC236}">
                  <a16:creationId xmlns:a16="http://schemas.microsoft.com/office/drawing/2014/main" id="{CF58B8FB-39E4-4D47-AA0C-4A2726BF0E13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3" name="Picture 2">
              <a:extLst>
                <a:ext uri="{FF2B5EF4-FFF2-40B4-BE49-F238E27FC236}">
                  <a16:creationId xmlns:a16="http://schemas.microsoft.com/office/drawing/2014/main" id="{785ABEB4-14CB-4237-B9F0-76FFADE99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4" name="Rectangle 83">
              <a:extLst>
                <a:ext uri="{FF2B5EF4-FFF2-40B4-BE49-F238E27FC236}">
                  <a16:creationId xmlns:a16="http://schemas.microsoft.com/office/drawing/2014/main" id="{9DB9B3C6-8BD8-446E-A377-FD7E67296F1D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83">
              <a:extLst>
                <a:ext uri="{FF2B5EF4-FFF2-40B4-BE49-F238E27FC236}">
                  <a16:creationId xmlns:a16="http://schemas.microsoft.com/office/drawing/2014/main" id="{635B7EBB-F133-4B7B-950F-02F44E78F45A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0BF9D7-EA47-417A-9560-BC2B0C0CB623}"/>
              </a:ext>
            </a:extLst>
          </p:cNvPr>
          <p:cNvGrpSpPr/>
          <p:nvPr/>
        </p:nvGrpSpPr>
        <p:grpSpPr>
          <a:xfrm>
            <a:off x="6754889" y="2830604"/>
            <a:ext cx="449615" cy="567849"/>
            <a:chOff x="1027560" y="1988818"/>
            <a:chExt cx="545969" cy="678181"/>
          </a:xfrm>
        </p:grpSpPr>
        <p:sp>
          <p:nvSpPr>
            <p:cNvPr id="237" name="Cube 236">
              <a:extLst>
                <a:ext uri="{FF2B5EF4-FFF2-40B4-BE49-F238E27FC236}">
                  <a16:creationId xmlns:a16="http://schemas.microsoft.com/office/drawing/2014/main" id="{7E199F5A-E31E-4543-86B1-6771A652DD57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8" name="Picture 2">
              <a:extLst>
                <a:ext uri="{FF2B5EF4-FFF2-40B4-BE49-F238E27FC236}">
                  <a16:creationId xmlns:a16="http://schemas.microsoft.com/office/drawing/2014/main" id="{69283E36-FB38-41BB-B891-63ED63F74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9" name="Rectangle 83">
              <a:extLst>
                <a:ext uri="{FF2B5EF4-FFF2-40B4-BE49-F238E27FC236}">
                  <a16:creationId xmlns:a16="http://schemas.microsoft.com/office/drawing/2014/main" id="{D959DC62-ACEC-4F02-AEAE-675B117C51E8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83">
              <a:extLst>
                <a:ext uri="{FF2B5EF4-FFF2-40B4-BE49-F238E27FC236}">
                  <a16:creationId xmlns:a16="http://schemas.microsoft.com/office/drawing/2014/main" id="{6E719A67-64AB-464E-A5E4-67738DE7B21A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9F4836F7-2D2C-4D91-BFDF-73123F4B3D38}"/>
              </a:ext>
            </a:extLst>
          </p:cNvPr>
          <p:cNvCxnSpPr>
            <a:stCxn id="197" idx="0"/>
            <a:endCxn id="237" idx="3"/>
          </p:cNvCxnSpPr>
          <p:nvPr/>
        </p:nvCxnSpPr>
        <p:spPr>
          <a:xfrm flipH="1" flipV="1">
            <a:off x="7035898" y="3398453"/>
            <a:ext cx="1604014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7C30DC6-0572-4722-B8D5-6C7D865AD9F5}"/>
              </a:ext>
            </a:extLst>
          </p:cNvPr>
          <p:cNvCxnSpPr>
            <a:stCxn id="197" idx="0"/>
            <a:endCxn id="233" idx="2"/>
          </p:cNvCxnSpPr>
          <p:nvPr/>
        </p:nvCxnSpPr>
        <p:spPr>
          <a:xfrm flipH="1" flipV="1">
            <a:off x="4944971" y="3368786"/>
            <a:ext cx="3694941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42FDFBB-5BBD-4638-916E-F62A88A62A40}"/>
              </a:ext>
            </a:extLst>
          </p:cNvPr>
          <p:cNvCxnSpPr>
            <a:stCxn id="175" idx="0"/>
            <a:endCxn id="237" idx="3"/>
          </p:cNvCxnSpPr>
          <p:nvPr/>
        </p:nvCxnSpPr>
        <p:spPr>
          <a:xfrm flipH="1" flipV="1">
            <a:off x="7035898" y="3398453"/>
            <a:ext cx="524701" cy="127427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F765595-B31B-411C-B495-DF7A7138B051}"/>
              </a:ext>
            </a:extLst>
          </p:cNvPr>
          <p:cNvCxnSpPr>
            <a:stCxn id="175" idx="0"/>
            <a:endCxn id="232" idx="3"/>
          </p:cNvCxnSpPr>
          <p:nvPr/>
        </p:nvCxnSpPr>
        <p:spPr>
          <a:xfrm flipH="1" flipV="1">
            <a:off x="4941874" y="3372009"/>
            <a:ext cx="2618725" cy="130071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A0C2A18-FC50-4FAE-ABC2-3E7464DDF37D}"/>
              </a:ext>
            </a:extLst>
          </p:cNvPr>
          <p:cNvCxnSpPr>
            <a:stCxn id="126" idx="0"/>
            <a:endCxn id="237" idx="3"/>
          </p:cNvCxnSpPr>
          <p:nvPr/>
        </p:nvCxnSpPr>
        <p:spPr>
          <a:xfrm flipV="1">
            <a:off x="6471301" y="3398453"/>
            <a:ext cx="564597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FFEA1D7-7A30-4F01-9412-B18A4A25DA23}"/>
              </a:ext>
            </a:extLst>
          </p:cNvPr>
          <p:cNvCxnSpPr>
            <a:stCxn id="126" idx="0"/>
            <a:endCxn id="233" idx="2"/>
          </p:cNvCxnSpPr>
          <p:nvPr/>
        </p:nvCxnSpPr>
        <p:spPr>
          <a:xfrm flipH="1" flipV="1">
            <a:off x="4944971" y="3368786"/>
            <a:ext cx="1526330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A6A7E4D-B10A-479C-B548-8D4D767CC309}"/>
              </a:ext>
            </a:extLst>
          </p:cNvPr>
          <p:cNvCxnSpPr>
            <a:stCxn id="104" idx="0"/>
            <a:endCxn id="238" idx="2"/>
          </p:cNvCxnSpPr>
          <p:nvPr/>
        </p:nvCxnSpPr>
        <p:spPr>
          <a:xfrm flipV="1">
            <a:off x="5391988" y="3395230"/>
            <a:ext cx="1647007" cy="127749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C353F31-0DC8-463C-8439-00A089EFFA0C}"/>
              </a:ext>
            </a:extLst>
          </p:cNvPr>
          <p:cNvCxnSpPr>
            <a:stCxn id="104" idx="0"/>
            <a:endCxn id="233" idx="2"/>
          </p:cNvCxnSpPr>
          <p:nvPr/>
        </p:nvCxnSpPr>
        <p:spPr>
          <a:xfrm flipH="1" flipV="1">
            <a:off x="4944971" y="3368786"/>
            <a:ext cx="447017" cy="130394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17ED9D6B-505C-4AFA-837D-8CF34D183AAD}"/>
              </a:ext>
            </a:extLst>
          </p:cNvPr>
          <p:cNvCxnSpPr>
            <a:stCxn id="82" idx="0"/>
            <a:endCxn id="238" idx="2"/>
          </p:cNvCxnSpPr>
          <p:nvPr/>
        </p:nvCxnSpPr>
        <p:spPr>
          <a:xfrm flipV="1">
            <a:off x="4384264" y="3395230"/>
            <a:ext cx="2654731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5502F2DE-A661-43D7-B5CE-C77DAE33E043}"/>
              </a:ext>
            </a:extLst>
          </p:cNvPr>
          <p:cNvCxnSpPr>
            <a:stCxn id="82" idx="0"/>
            <a:endCxn id="232" idx="3"/>
          </p:cNvCxnSpPr>
          <p:nvPr/>
        </p:nvCxnSpPr>
        <p:spPr>
          <a:xfrm flipV="1">
            <a:off x="4384264" y="3372009"/>
            <a:ext cx="557610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CDA273CB-2C1A-438A-ACBA-5DA96E6F30FE}"/>
              </a:ext>
            </a:extLst>
          </p:cNvPr>
          <p:cNvCxnSpPr>
            <a:stCxn id="60" idx="0"/>
            <a:endCxn id="232" idx="3"/>
          </p:cNvCxnSpPr>
          <p:nvPr/>
        </p:nvCxnSpPr>
        <p:spPr>
          <a:xfrm flipV="1">
            <a:off x="3369035" y="3372009"/>
            <a:ext cx="1572839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1BFEE7F-DF60-441B-A6C2-A05D0A47AA86}"/>
              </a:ext>
            </a:extLst>
          </p:cNvPr>
          <p:cNvCxnSpPr>
            <a:stCxn id="60" idx="0"/>
            <a:endCxn id="238" idx="2"/>
          </p:cNvCxnSpPr>
          <p:nvPr/>
        </p:nvCxnSpPr>
        <p:spPr>
          <a:xfrm flipV="1">
            <a:off x="3369035" y="3395230"/>
            <a:ext cx="3669960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166254" y="198097"/>
            <a:ext cx="71489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  <a:cs typeface="Gill Sans Light"/>
              </a:rPr>
              <a:t>Background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7D56F6A-EDB0-422D-A3EE-36B332FF24B7}"/>
              </a:ext>
            </a:extLst>
          </p:cNvPr>
          <p:cNvGrpSpPr/>
          <p:nvPr/>
        </p:nvGrpSpPr>
        <p:grpSpPr>
          <a:xfrm>
            <a:off x="2797629" y="5482929"/>
            <a:ext cx="5073119" cy="1023260"/>
            <a:chOff x="6197338" y="5434147"/>
            <a:chExt cx="5042263" cy="163256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3E25FBBD-3B49-4F06-B051-796465D03AEF}"/>
                </a:ext>
              </a:extLst>
            </p:cNvPr>
            <p:cNvSpPr/>
            <p:nvPr/>
          </p:nvSpPr>
          <p:spPr>
            <a:xfrm>
              <a:off x="6197338" y="5434147"/>
              <a:ext cx="5042263" cy="1632561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8910CFB-23F2-4872-A9A3-ABF6CB3EBBB0}"/>
                </a:ext>
              </a:extLst>
            </p:cNvPr>
            <p:cNvSpPr/>
            <p:nvPr/>
          </p:nvSpPr>
          <p:spPr>
            <a:xfrm>
              <a:off x="6485278" y="5487234"/>
              <a:ext cx="4564402" cy="15222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i="1" dirty="0"/>
                <a:t>D</a:t>
              </a:r>
              <a:r>
                <a:rPr lang="en-US" altLang="zh-CN" sz="2800" i="1" dirty="0"/>
                <a:t>ifficult</a:t>
              </a:r>
              <a:r>
                <a:rPr lang="en-US" sz="2800" i="1" dirty="0"/>
                <a:t> because datacenters are filled with </a:t>
              </a:r>
              <a:r>
                <a:rPr lang="en-US" sz="2800" b="1" i="1" dirty="0">
                  <a:solidFill>
                    <a:schemeClr val="accent2"/>
                  </a:solidFill>
                </a:rPr>
                <a:t>uncertainties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B3CF7A-5A1C-4E41-A60E-8E8A610CBD21}"/>
              </a:ext>
            </a:extLst>
          </p:cNvPr>
          <p:cNvSpPr txBox="1"/>
          <p:nvPr/>
        </p:nvSpPr>
        <p:spPr>
          <a:xfrm>
            <a:off x="8808081" y="6565668"/>
            <a:ext cx="444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Switch &amp; server icon source: CONGA [SIGCOMM’14] </a:t>
            </a:r>
          </a:p>
        </p:txBody>
      </p:sp>
    </p:spTree>
    <p:extLst>
      <p:ext uri="{BB962C8B-B14F-4D97-AF65-F5344CB8AC3E}">
        <p14:creationId xmlns:p14="http://schemas.microsoft.com/office/powerpoint/2010/main" val="24159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0D224D-A480-4871-A5B3-A35CFDACD86D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0E8E52F4-6B72-44A1-B151-83F9AF7831C0}"/>
              </a:ext>
            </a:extLst>
          </p:cNvPr>
          <p:cNvSpPr txBox="1">
            <a:spLocks/>
          </p:cNvSpPr>
          <p:nvPr/>
        </p:nvSpPr>
        <p:spPr>
          <a:xfrm>
            <a:off x="249381" y="198130"/>
            <a:ext cx="9440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  <a:cs typeface="Gill Sans Light"/>
              </a:rPr>
              <a:t>Comprehensive Sensing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0D8BC4-805C-45F0-969C-1ECDA6792B85}"/>
              </a:ext>
            </a:extLst>
          </p:cNvPr>
          <p:cNvSpPr/>
          <p:nvPr/>
        </p:nvSpPr>
        <p:spPr>
          <a:xfrm>
            <a:off x="724446" y="1355088"/>
            <a:ext cx="9875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i="1" dirty="0"/>
              <a:t>Idea 1</a:t>
            </a:r>
            <a:r>
              <a:rPr lang="en-US" altLang="zh-CN" sz="3600" b="1" i="1" dirty="0"/>
              <a:t>:</a:t>
            </a:r>
            <a:r>
              <a:rPr lang="zh-CN" altLang="en-US" sz="3600" b="1" i="1" dirty="0"/>
              <a:t> </a:t>
            </a:r>
            <a:r>
              <a:rPr lang="en-US" sz="3600" i="1" dirty="0">
                <a:latin typeface="Abril Fatface" panose="02000503000000020003" pitchFamily="2" charset="0"/>
                <a:ea typeface="ＭＳ Ｐゴシック" charset="-128"/>
                <a:cs typeface="Abril Fatface"/>
              </a:rPr>
              <a:t>Leveraging transport-level signals &amp; events </a:t>
            </a:r>
            <a:endParaRPr lang="en-US" sz="1600" i="1" dirty="0">
              <a:latin typeface="Abril Fatface" panose="02000503000000020003" pitchFamily="2" charset="0"/>
              <a:ea typeface="ＭＳ Ｐゴシック" charset="-128"/>
              <a:cs typeface="Abril Fatface"/>
            </a:endParaRPr>
          </a:p>
          <a:p>
            <a:pPr algn="just"/>
            <a:endParaRPr lang="en-US" sz="3600" i="1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DF4C571-D6A1-4B5D-BA3F-1F4748DC25F9}"/>
              </a:ext>
            </a:extLst>
          </p:cNvPr>
          <p:cNvSpPr txBox="1">
            <a:spLocks/>
          </p:cNvSpPr>
          <p:nvPr/>
        </p:nvSpPr>
        <p:spPr>
          <a:xfrm>
            <a:off x="724446" y="2030321"/>
            <a:ext cx="10515600" cy="150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n"/>
            </a:pPr>
            <a:r>
              <a:rPr lang="en-US" sz="3200" i="1" dirty="0"/>
              <a:t>Sensing Congestion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ECN and RTT          ----- widely used in congestion control, directly observable</a:t>
            </a:r>
          </a:p>
          <a:p>
            <a:pPr lvl="1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72C1CB-F14B-4307-A77E-517CAD205C9B}"/>
              </a:ext>
            </a:extLst>
          </p:cNvPr>
          <p:cNvSpPr txBox="1">
            <a:spLocks/>
          </p:cNvSpPr>
          <p:nvPr/>
        </p:nvSpPr>
        <p:spPr>
          <a:xfrm>
            <a:off x="743197" y="3344471"/>
            <a:ext cx="3995057" cy="150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n"/>
            </a:pPr>
            <a:r>
              <a:rPr lang="en-US" sz="3200" i="1" dirty="0"/>
              <a:t>Sensing Failures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Packet blackhole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Random packet drop 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DF7AA11-BE25-4776-9586-18ED0A90D402}"/>
              </a:ext>
            </a:extLst>
          </p:cNvPr>
          <p:cNvSpPr/>
          <p:nvPr/>
        </p:nvSpPr>
        <p:spPr>
          <a:xfrm rot="10800000">
            <a:off x="7690974" y="3841223"/>
            <a:ext cx="496058" cy="9011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8C46A-586B-45AB-AAAE-C90796C11068}"/>
              </a:ext>
            </a:extLst>
          </p:cNvPr>
          <p:cNvSpPr/>
          <p:nvPr/>
        </p:nvSpPr>
        <p:spPr>
          <a:xfrm>
            <a:off x="8415119" y="3814409"/>
            <a:ext cx="3071765" cy="807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Failed paths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56A14-4058-40FF-8B0B-56AB35BB00C9}"/>
              </a:ext>
            </a:extLst>
          </p:cNvPr>
          <p:cNvSpPr/>
          <p:nvPr/>
        </p:nvSpPr>
        <p:spPr>
          <a:xfrm>
            <a:off x="4240519" y="4230202"/>
            <a:ext cx="3654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---- Frequent </a:t>
            </a:r>
            <a:r>
              <a:rPr lang="en-US" sz="2400" i="1" dirty="0">
                <a:solidFill>
                  <a:schemeClr val="accent2"/>
                </a:solidFill>
              </a:rPr>
              <a:t>retransmission</a:t>
            </a:r>
            <a:endParaRPr lang="en-US" sz="2400" i="1" dirty="0"/>
          </a:p>
          <a:p>
            <a:endParaRPr lang="en-US" sz="24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C1B81-2FD8-4102-8961-CB25D1AB9955}"/>
              </a:ext>
            </a:extLst>
          </p:cNvPr>
          <p:cNvSpPr/>
          <p:nvPr/>
        </p:nvSpPr>
        <p:spPr>
          <a:xfrm>
            <a:off x="5061496" y="3867199"/>
            <a:ext cx="3702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---  Frequent </a:t>
            </a:r>
            <a:r>
              <a:rPr lang="en-US" sz="2400" i="1" dirty="0">
                <a:solidFill>
                  <a:schemeClr val="accent2"/>
                </a:solidFill>
              </a:rPr>
              <a:t>timeout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55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0D224D-A480-4871-A5B3-A35CFDACD86D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0E8E52F4-6B72-44A1-B151-83F9AF7831C0}"/>
              </a:ext>
            </a:extLst>
          </p:cNvPr>
          <p:cNvSpPr txBox="1">
            <a:spLocks/>
          </p:cNvSpPr>
          <p:nvPr/>
        </p:nvSpPr>
        <p:spPr>
          <a:xfrm>
            <a:off x="249381" y="198130"/>
            <a:ext cx="9440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  <a:cs typeface="Gill Sans Light"/>
              </a:rPr>
              <a:t>Comprehensive Sensing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0D8BC4-805C-45F0-969C-1ECDA6792B85}"/>
              </a:ext>
            </a:extLst>
          </p:cNvPr>
          <p:cNvSpPr/>
          <p:nvPr/>
        </p:nvSpPr>
        <p:spPr>
          <a:xfrm>
            <a:off x="724446" y="1355088"/>
            <a:ext cx="9875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i="1" dirty="0"/>
              <a:t>Idea 1</a:t>
            </a:r>
            <a:r>
              <a:rPr lang="en-US" altLang="zh-CN" sz="3600" b="1" i="1" dirty="0"/>
              <a:t>:</a:t>
            </a:r>
            <a:r>
              <a:rPr lang="zh-CN" altLang="en-US" sz="3600" b="1" i="1" dirty="0"/>
              <a:t> </a:t>
            </a:r>
            <a:r>
              <a:rPr lang="en-US" sz="3600" i="1" dirty="0">
                <a:latin typeface="Abril Fatface" panose="02000503000000020003" pitchFamily="2" charset="0"/>
                <a:ea typeface="ＭＳ Ｐゴシック" charset="-128"/>
                <a:cs typeface="Abril Fatface"/>
              </a:rPr>
              <a:t>Leveraging transport-level signals &amp; events </a:t>
            </a:r>
            <a:endParaRPr lang="en-US" sz="1600" i="1" dirty="0">
              <a:latin typeface="Abril Fatface" panose="02000503000000020003" pitchFamily="2" charset="0"/>
              <a:ea typeface="ＭＳ Ｐゴシック" charset="-128"/>
              <a:cs typeface="Abril Fatface"/>
            </a:endParaRPr>
          </a:p>
          <a:p>
            <a:pPr algn="just"/>
            <a:endParaRPr lang="en-US" sz="3600" i="1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DF4C571-D6A1-4B5D-BA3F-1F4748DC25F9}"/>
              </a:ext>
            </a:extLst>
          </p:cNvPr>
          <p:cNvSpPr txBox="1">
            <a:spLocks/>
          </p:cNvSpPr>
          <p:nvPr/>
        </p:nvSpPr>
        <p:spPr>
          <a:xfrm>
            <a:off x="724446" y="2030321"/>
            <a:ext cx="10515600" cy="150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n"/>
            </a:pPr>
            <a:r>
              <a:rPr lang="en-US" sz="3200" i="1" dirty="0"/>
              <a:t>Sensing Congestion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ECN and RTT          ----- widely used in congestion control, directly observable</a:t>
            </a:r>
          </a:p>
          <a:p>
            <a:pPr lvl="1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72C1CB-F14B-4307-A77E-517CAD205C9B}"/>
              </a:ext>
            </a:extLst>
          </p:cNvPr>
          <p:cNvSpPr txBox="1">
            <a:spLocks/>
          </p:cNvSpPr>
          <p:nvPr/>
        </p:nvSpPr>
        <p:spPr>
          <a:xfrm>
            <a:off x="743197" y="3344471"/>
            <a:ext cx="3995057" cy="150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n"/>
            </a:pPr>
            <a:r>
              <a:rPr lang="en-US" sz="3200" i="1" dirty="0"/>
              <a:t>Sensing Failures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Packet blackhole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Random packet drop 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DF7AA11-BE25-4776-9586-18ED0A90D402}"/>
              </a:ext>
            </a:extLst>
          </p:cNvPr>
          <p:cNvSpPr/>
          <p:nvPr/>
        </p:nvSpPr>
        <p:spPr>
          <a:xfrm rot="10800000">
            <a:off x="7690974" y="3841223"/>
            <a:ext cx="496058" cy="9011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8C46A-586B-45AB-AAAE-C90796C11068}"/>
              </a:ext>
            </a:extLst>
          </p:cNvPr>
          <p:cNvSpPr/>
          <p:nvPr/>
        </p:nvSpPr>
        <p:spPr>
          <a:xfrm>
            <a:off x="8415119" y="3814409"/>
            <a:ext cx="3071765" cy="807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Failed paths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56A14-4058-40FF-8B0B-56AB35BB00C9}"/>
              </a:ext>
            </a:extLst>
          </p:cNvPr>
          <p:cNvSpPr/>
          <p:nvPr/>
        </p:nvSpPr>
        <p:spPr>
          <a:xfrm>
            <a:off x="4240519" y="4230202"/>
            <a:ext cx="3654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---- Frequent </a:t>
            </a:r>
            <a:r>
              <a:rPr lang="en-US" sz="2400" i="1" dirty="0">
                <a:solidFill>
                  <a:schemeClr val="accent2"/>
                </a:solidFill>
              </a:rPr>
              <a:t>retransmission</a:t>
            </a:r>
            <a:endParaRPr lang="en-US" sz="2400" i="1" dirty="0"/>
          </a:p>
          <a:p>
            <a:endParaRPr lang="en-US" sz="24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C1B81-2FD8-4102-8961-CB25D1AB9955}"/>
              </a:ext>
            </a:extLst>
          </p:cNvPr>
          <p:cNvSpPr/>
          <p:nvPr/>
        </p:nvSpPr>
        <p:spPr>
          <a:xfrm>
            <a:off x="5061496" y="3867199"/>
            <a:ext cx="3702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---  Frequent </a:t>
            </a:r>
            <a:r>
              <a:rPr lang="en-US" sz="2400" i="1" dirty="0">
                <a:solidFill>
                  <a:schemeClr val="accent2"/>
                </a:solidFill>
              </a:rPr>
              <a:t>timeout</a:t>
            </a:r>
            <a:r>
              <a:rPr lang="en-US" sz="2400" i="1" dirty="0"/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AADB18F-C357-41AE-896B-3325E96AF627}"/>
              </a:ext>
            </a:extLst>
          </p:cNvPr>
          <p:cNvSpPr txBox="1">
            <a:spLocks/>
          </p:cNvSpPr>
          <p:nvPr/>
        </p:nvSpPr>
        <p:spPr>
          <a:xfrm>
            <a:off x="724446" y="4768319"/>
            <a:ext cx="11000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i="1" dirty="0">
                <a:cs typeface="Gill Sans Light"/>
              </a:rPr>
              <a:t>Idea 2</a:t>
            </a:r>
            <a:r>
              <a:rPr lang="en-US" altLang="zh-CN" sz="3600" i="1" dirty="0">
                <a:cs typeface="Gill Sans Light"/>
              </a:rPr>
              <a:t>:</a:t>
            </a:r>
            <a:r>
              <a:rPr lang="zh-CN" altLang="en-US" sz="3600" i="1" dirty="0">
                <a:cs typeface="Gill Sans Light"/>
              </a:rPr>
              <a:t> </a:t>
            </a:r>
            <a:r>
              <a:rPr lang="en-US" sz="3600" i="1" dirty="0">
                <a:cs typeface="Gill Sans Light"/>
              </a:rPr>
              <a:t>Improving visibility via active probing</a:t>
            </a:r>
          </a:p>
          <a:p>
            <a:pPr marL="0" indent="0" algn="just">
              <a:buNone/>
            </a:pPr>
            <a:endParaRPr lang="en-US" sz="3600" i="1" dirty="0">
              <a:cs typeface="Gill Sans Light"/>
            </a:endParaRPr>
          </a:p>
          <a:p>
            <a:pPr marL="0" indent="0" algn="just">
              <a:buNone/>
            </a:pPr>
            <a:endParaRPr lang="en-US" sz="3600" i="1" dirty="0">
              <a:cs typeface="Gill Sans Ligh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55F8B2-3E23-474E-AB72-B91CF4B8FCBA}"/>
              </a:ext>
            </a:extLst>
          </p:cNvPr>
          <p:cNvGrpSpPr/>
          <p:nvPr/>
        </p:nvGrpSpPr>
        <p:grpSpPr>
          <a:xfrm>
            <a:off x="709944" y="5424037"/>
            <a:ext cx="2508191" cy="1072767"/>
            <a:chOff x="532434" y="3684951"/>
            <a:chExt cx="3359756" cy="12005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76A396-3967-4C7A-90B3-6723DE9DBE48}"/>
                </a:ext>
              </a:extLst>
            </p:cNvPr>
            <p:cNvSpPr/>
            <p:nvPr/>
          </p:nvSpPr>
          <p:spPr>
            <a:xfrm>
              <a:off x="532435" y="3684951"/>
              <a:ext cx="3359755" cy="40975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Baseline</a:t>
              </a:r>
              <a:endParaRPr lang="zh-CN" altLang="en-US" sz="1600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847C69-ADEC-4410-9EB0-E9623EBE22D8}"/>
                </a:ext>
              </a:extLst>
            </p:cNvPr>
            <p:cNvSpPr/>
            <p:nvPr/>
          </p:nvSpPr>
          <p:spPr>
            <a:xfrm>
              <a:off x="532434" y="4094705"/>
              <a:ext cx="3359756" cy="7908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i="1" dirty="0"/>
                <a:t>Probe all paths for all </a:t>
              </a:r>
              <a:r>
                <a:rPr lang="en-US" altLang="zh-CN" sz="2000" i="1" dirty="0" err="1"/>
                <a:t>endhost</a:t>
              </a:r>
              <a:r>
                <a:rPr lang="en-US" altLang="zh-CN" sz="2000" i="1" dirty="0"/>
                <a:t> pairs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E40827-597B-4AFE-9FD6-F34323824A0E}"/>
              </a:ext>
            </a:extLst>
          </p:cNvPr>
          <p:cNvGrpSpPr/>
          <p:nvPr/>
        </p:nvGrpSpPr>
        <p:grpSpPr>
          <a:xfrm>
            <a:off x="3385389" y="5438430"/>
            <a:ext cx="3707060" cy="1070980"/>
            <a:chOff x="3459531" y="5426073"/>
            <a:chExt cx="3707060" cy="10709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212C7C1-69B9-4094-9CA3-886C7B66EB32}"/>
                </a:ext>
              </a:extLst>
            </p:cNvPr>
            <p:cNvGrpSpPr/>
            <p:nvPr/>
          </p:nvGrpSpPr>
          <p:grpSpPr>
            <a:xfrm>
              <a:off x="4212217" y="5426073"/>
              <a:ext cx="2954374" cy="1070980"/>
              <a:chOff x="532434" y="3495555"/>
              <a:chExt cx="3359756" cy="232544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C4DBC91-95D3-474E-8158-1293E639FCCB}"/>
                  </a:ext>
                </a:extLst>
              </p:cNvPr>
              <p:cNvSpPr/>
              <p:nvPr/>
            </p:nvSpPr>
            <p:spPr>
              <a:xfrm>
                <a:off x="532436" y="3495555"/>
                <a:ext cx="3359754" cy="90245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/>
                  <a:t>Power of 2 Choices</a:t>
                </a:r>
                <a:endParaRPr lang="zh-CN" altLang="en-US" sz="1600" b="1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D29C599-49A7-4FEE-92FD-F642EAD0B890}"/>
                  </a:ext>
                </a:extLst>
              </p:cNvPr>
              <p:cNvSpPr/>
              <p:nvPr/>
            </p:nvSpPr>
            <p:spPr>
              <a:xfrm>
                <a:off x="532434" y="4398006"/>
                <a:ext cx="3359756" cy="142299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i="1" dirty="0"/>
                  <a:t>Probe 2 random + </a:t>
                </a:r>
              </a:p>
              <a:p>
                <a:r>
                  <a:rPr lang="en-US" altLang="zh-CN" sz="2000" i="1" dirty="0"/>
                  <a:t>1 previous best path</a:t>
                </a:r>
              </a:p>
            </p:txBody>
          </p:sp>
        </p:grpSp>
        <p:sp>
          <p:nvSpPr>
            <p:cNvPr id="31" name="Right Arrow 34">
              <a:extLst>
                <a:ext uri="{FF2B5EF4-FFF2-40B4-BE49-F238E27FC236}">
                  <a16:creationId xmlns:a16="http://schemas.microsoft.com/office/drawing/2014/main" id="{C75F83E4-42B1-4135-A6AA-0B594A22559E}"/>
                </a:ext>
              </a:extLst>
            </p:cNvPr>
            <p:cNvSpPr/>
            <p:nvPr/>
          </p:nvSpPr>
          <p:spPr>
            <a:xfrm>
              <a:off x="3459531" y="5735137"/>
              <a:ext cx="631375" cy="42969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6CF379-EA2E-404E-AFCE-7EB3F0619CBF}"/>
              </a:ext>
            </a:extLst>
          </p:cNvPr>
          <p:cNvGrpSpPr/>
          <p:nvPr/>
        </p:nvGrpSpPr>
        <p:grpSpPr>
          <a:xfrm>
            <a:off x="7454820" y="5525368"/>
            <a:ext cx="4404016" cy="936465"/>
            <a:chOff x="7166197" y="3908205"/>
            <a:chExt cx="4647292" cy="93646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A33BD64-A30E-45A1-80BF-AEF3C2ED130F}"/>
                </a:ext>
              </a:extLst>
            </p:cNvPr>
            <p:cNvSpPr/>
            <p:nvPr/>
          </p:nvSpPr>
          <p:spPr>
            <a:xfrm>
              <a:off x="7235475" y="3908205"/>
              <a:ext cx="4578014" cy="9364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A008A7-C5EA-49FB-9FAA-27918E70AB59}"/>
                </a:ext>
              </a:extLst>
            </p:cNvPr>
            <p:cNvSpPr/>
            <p:nvPr/>
          </p:nvSpPr>
          <p:spPr>
            <a:xfrm>
              <a:off x="7166197" y="3920388"/>
              <a:ext cx="45303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i="1" dirty="0"/>
                <a:t>Sacrifice some visibility for much smaller probing overhead</a:t>
              </a:r>
              <a:endParaRPr lang="en-US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1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F5B3C-A4C7-4C35-9EC3-326049F9B85D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EE4D2CF-6EC7-4DF0-9558-053C78CDC99D}"/>
              </a:ext>
            </a:extLst>
          </p:cNvPr>
          <p:cNvSpPr txBox="1">
            <a:spLocks/>
          </p:cNvSpPr>
          <p:nvPr/>
        </p:nvSpPr>
        <p:spPr>
          <a:xfrm>
            <a:off x="168441" y="198097"/>
            <a:ext cx="8361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</a:rPr>
              <a:t>Timely yet Cautious Rerouting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94A33-1FB5-44CB-857A-CE987429C428}"/>
              </a:ext>
            </a:extLst>
          </p:cNvPr>
          <p:cNvSpPr txBox="1"/>
          <p:nvPr/>
        </p:nvSpPr>
        <p:spPr>
          <a:xfrm>
            <a:off x="510253" y="1256410"/>
            <a:ext cx="1099594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n"/>
            </a:pPr>
            <a:r>
              <a:rPr lang="en-US" sz="3600" i="1" dirty="0">
                <a:cs typeface="Gill Sans Light"/>
              </a:rPr>
              <a:t>When to reroute?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i="1" dirty="0" err="1">
                <a:cs typeface="Gill Sans Light"/>
              </a:rPr>
              <a:t>Flowlet</a:t>
            </a:r>
            <a:r>
              <a:rPr lang="en-US" sz="2800" i="1" dirty="0">
                <a:cs typeface="Gill Sans Light"/>
              </a:rPr>
              <a:t>-switching: too</a:t>
            </a:r>
            <a:r>
              <a:rPr lang="en-US" sz="2800" i="1" dirty="0">
                <a:solidFill>
                  <a:schemeClr val="accent2"/>
                </a:solidFill>
                <a:cs typeface="Gill Sans Light"/>
              </a:rPr>
              <a:t> conservative </a:t>
            </a:r>
            <a:r>
              <a:rPr lang="en-US" sz="2800" i="1" dirty="0">
                <a:cs typeface="Gill Sans Light"/>
              </a:rPr>
              <a:t>for timely reaction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i="1" dirty="0">
                <a:cs typeface="Gill Sans Light"/>
              </a:rPr>
              <a:t>Vigorous-switching: too </a:t>
            </a:r>
            <a:r>
              <a:rPr lang="en-US" sz="2800" i="1" dirty="0">
                <a:solidFill>
                  <a:schemeClr val="accent2"/>
                </a:solidFill>
                <a:cs typeface="Gill Sans Light"/>
              </a:rPr>
              <a:t>aggressive</a:t>
            </a:r>
            <a:r>
              <a:rPr lang="en-US" sz="2800" i="1" dirty="0">
                <a:cs typeface="Gill Sans Light"/>
              </a:rPr>
              <a:t> to be transport-friendly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sz="3200" i="1" dirty="0">
              <a:cs typeface="Gill Sans Light"/>
            </a:endParaRPr>
          </a:p>
          <a:p>
            <a:pPr marL="457200" indent="-457200" algn="just">
              <a:buFont typeface="Wingdings" panose="05000000000000000000" pitchFamily="2" charset="2"/>
              <a:buChar char="n"/>
            </a:pPr>
            <a:r>
              <a:rPr lang="en-US" sz="3200" i="1" dirty="0">
                <a:cs typeface="Gill Sans Light"/>
              </a:rPr>
              <a:t>Can we achieve a better trade-off by explicitly considering both the cost and gain of rerouting?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3200" i="1" dirty="0">
                <a:cs typeface="Gill Sans Light"/>
              </a:rPr>
              <a:t>A new angle: </a:t>
            </a:r>
            <a:r>
              <a:rPr lang="en-US" sz="3200" i="1" dirty="0">
                <a:solidFill>
                  <a:schemeClr val="accent2"/>
                </a:solidFill>
                <a:cs typeface="Gill Sans Light"/>
              </a:rPr>
              <a:t>utility-based rerouting</a:t>
            </a:r>
          </a:p>
          <a:p>
            <a:pPr lvl="2" algn="just"/>
            <a:r>
              <a:rPr lang="en-US" sz="3200" i="1" dirty="0">
                <a:cs typeface="Gill Sans Light"/>
              </a:rPr>
              <a:t>                 ----- reroute when it is likely to be </a:t>
            </a:r>
            <a:r>
              <a:rPr lang="en-US" sz="3200" b="1" i="1" dirty="0">
                <a:solidFill>
                  <a:schemeClr val="accent2"/>
                </a:solidFill>
                <a:cs typeface="Gill Sans Light"/>
              </a:rPr>
              <a:t>beneficial</a:t>
            </a:r>
          </a:p>
          <a:p>
            <a:pPr lvl="2" algn="just"/>
            <a:r>
              <a:rPr lang="en-US" sz="3200" b="1" i="1" dirty="0">
                <a:solidFill>
                  <a:schemeClr val="accent2"/>
                </a:solidFill>
                <a:cs typeface="Gill Sans Light"/>
              </a:rPr>
              <a:t>			</a:t>
            </a:r>
            <a:r>
              <a:rPr lang="en-US" sz="2400" i="1" dirty="0">
                <a:cs typeface="Gill Sans Light"/>
              </a:rPr>
              <a:t>final performance vs. intermediate consequences</a:t>
            </a:r>
            <a:endParaRPr lang="en-US" sz="3200" i="1" dirty="0">
              <a:cs typeface="Gill Sans Light"/>
            </a:endParaRPr>
          </a:p>
          <a:p>
            <a:pPr marL="914400" lvl="1" indent="-457200" algn="just">
              <a:buFont typeface="Wingdings" panose="05000000000000000000" pitchFamily="2" charset="2"/>
              <a:buChar char="n"/>
            </a:pPr>
            <a:endParaRPr lang="en-US" sz="3200" i="1" dirty="0">
              <a:cs typeface="Gill Sans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9DB694-0FEC-4FE5-A1C6-E125CE9DDA1B}"/>
              </a:ext>
            </a:extLst>
          </p:cNvPr>
          <p:cNvGrpSpPr/>
          <p:nvPr/>
        </p:nvGrpSpPr>
        <p:grpSpPr>
          <a:xfrm>
            <a:off x="2464011" y="4891218"/>
            <a:ext cx="6864622" cy="1809432"/>
            <a:chOff x="1925730" y="4410096"/>
            <a:chExt cx="6864622" cy="18094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5A94C1-198F-4405-A120-907C6A626E95}"/>
                </a:ext>
              </a:extLst>
            </p:cNvPr>
            <p:cNvGrpSpPr/>
            <p:nvPr/>
          </p:nvGrpSpPr>
          <p:grpSpPr>
            <a:xfrm>
              <a:off x="1925730" y="5254925"/>
              <a:ext cx="6604659" cy="964603"/>
              <a:chOff x="2837406" y="5428042"/>
              <a:chExt cx="6604659" cy="96460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2C76E83-0E41-4DFB-8946-3B20CD7A00A3}"/>
                  </a:ext>
                </a:extLst>
              </p:cNvPr>
              <p:cNvSpPr/>
              <p:nvPr/>
            </p:nvSpPr>
            <p:spPr>
              <a:xfrm>
                <a:off x="2837406" y="5428042"/>
                <a:ext cx="6524308" cy="96460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E05299-32D9-4096-9D31-AC934534D6B9}"/>
                  </a:ext>
                </a:extLst>
              </p:cNvPr>
              <p:cNvSpPr/>
              <p:nvPr/>
            </p:nvSpPr>
            <p:spPr>
              <a:xfrm>
                <a:off x="2837406" y="5461480"/>
                <a:ext cx="66046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i="1" dirty="0"/>
                  <a:t>Estimated based on both path conditions and flow status obtained from comprehensive sensing.</a:t>
                </a:r>
              </a:p>
            </p:txBody>
          </p: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093A15D-C454-431F-BD51-03F9C34100E3}"/>
                </a:ext>
              </a:extLst>
            </p:cNvPr>
            <p:cNvSpPr/>
            <p:nvPr/>
          </p:nvSpPr>
          <p:spPr>
            <a:xfrm rot="4071697">
              <a:off x="7644673" y="4247292"/>
              <a:ext cx="982875" cy="1308483"/>
            </a:xfrm>
            <a:prstGeom prst="arc">
              <a:avLst>
                <a:gd name="adj1" fmla="val 16396124"/>
                <a:gd name="adj2" fmla="val 19929308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8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3BA189-91C8-495D-BA42-CE6A9C9C8A3D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31076B8E-E2BD-4ACC-8A47-A4141C280338}"/>
              </a:ext>
            </a:extLst>
          </p:cNvPr>
          <p:cNvSpPr txBox="1">
            <a:spLocks/>
          </p:cNvSpPr>
          <p:nvPr/>
        </p:nvSpPr>
        <p:spPr>
          <a:xfrm>
            <a:off x="168441" y="198097"/>
            <a:ext cx="8361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</a:rPr>
              <a:t>Timely yet Cautious Rerouting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4BEB8-E551-48B3-A2C8-6B247595E831}"/>
              </a:ext>
            </a:extLst>
          </p:cNvPr>
          <p:cNvSpPr/>
          <p:nvPr/>
        </p:nvSpPr>
        <p:spPr>
          <a:xfrm>
            <a:off x="929871" y="1312670"/>
            <a:ext cx="9022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A simplified cost-benefit assessment for rerouting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BE4F9-4546-410A-B2F7-E980F6BD29D0}"/>
              </a:ext>
            </a:extLst>
          </p:cNvPr>
          <p:cNvSpPr txBox="1"/>
          <p:nvPr/>
        </p:nvSpPr>
        <p:spPr>
          <a:xfrm>
            <a:off x="1270136" y="4245003"/>
            <a:ext cx="9361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>
                <a:cs typeface="Gill Sans Light"/>
              </a:rPr>
              <a:t>Motivation for </a:t>
            </a:r>
            <a:r>
              <a:rPr lang="en-US" sz="2800" b="1" i="1" dirty="0">
                <a:solidFill>
                  <a:schemeClr val="accent2"/>
                </a:solidFill>
                <a:cs typeface="Gill Sans Light"/>
              </a:rPr>
              <a:t>timely</a:t>
            </a:r>
            <a:r>
              <a:rPr lang="en-US" sz="2800" b="1" i="1" dirty="0">
                <a:cs typeface="Gill Sans Light"/>
              </a:rPr>
              <a:t> rerouting</a:t>
            </a:r>
          </a:p>
          <a:p>
            <a:pPr algn="just"/>
            <a:endParaRPr lang="en-US" sz="2800" i="1" dirty="0">
              <a:cs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69FA56-B451-4EB9-ABE3-C484A1A113D4}"/>
              </a:ext>
            </a:extLst>
          </p:cNvPr>
          <p:cNvCxnSpPr>
            <a:cxnSpLocks/>
          </p:cNvCxnSpPr>
          <p:nvPr/>
        </p:nvCxnSpPr>
        <p:spPr>
          <a:xfrm flipV="1">
            <a:off x="3097056" y="1884769"/>
            <a:ext cx="0" cy="2022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976B58-A6F8-4485-B1ED-48DE95957C2D}"/>
              </a:ext>
            </a:extLst>
          </p:cNvPr>
          <p:cNvCxnSpPr>
            <a:cxnSpLocks/>
          </p:cNvCxnSpPr>
          <p:nvPr/>
        </p:nvCxnSpPr>
        <p:spPr>
          <a:xfrm>
            <a:off x="3097056" y="3895621"/>
            <a:ext cx="5190710" cy="11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CD44A1-EC61-42D3-9E50-5AB590392C1F}"/>
              </a:ext>
            </a:extLst>
          </p:cNvPr>
          <p:cNvCxnSpPr>
            <a:cxnSpLocks/>
          </p:cNvCxnSpPr>
          <p:nvPr/>
        </p:nvCxnSpPr>
        <p:spPr>
          <a:xfrm>
            <a:off x="3097056" y="2919819"/>
            <a:ext cx="45789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03A206-1F04-4A8E-9B69-8CDC390BFC68}"/>
              </a:ext>
            </a:extLst>
          </p:cNvPr>
          <p:cNvCxnSpPr>
            <a:cxnSpLocks/>
          </p:cNvCxnSpPr>
          <p:nvPr/>
        </p:nvCxnSpPr>
        <p:spPr>
          <a:xfrm>
            <a:off x="5053076" y="2455224"/>
            <a:ext cx="215053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5B6A4CE-6475-4A2E-B4D5-5B77A4455AAA}"/>
              </a:ext>
            </a:extLst>
          </p:cNvPr>
          <p:cNvCxnSpPr>
            <a:cxnSpLocks/>
          </p:cNvCxnSpPr>
          <p:nvPr/>
        </p:nvCxnSpPr>
        <p:spPr>
          <a:xfrm>
            <a:off x="7195142" y="2455224"/>
            <a:ext cx="0" cy="1448864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D824D4-764C-48F7-A44D-8ED75846F7FA}"/>
              </a:ext>
            </a:extLst>
          </p:cNvPr>
          <p:cNvCxnSpPr>
            <a:cxnSpLocks/>
          </p:cNvCxnSpPr>
          <p:nvPr/>
        </p:nvCxnSpPr>
        <p:spPr>
          <a:xfrm flipH="1">
            <a:off x="7659115" y="2919819"/>
            <a:ext cx="8467" cy="9707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0D433D-F4D7-44DD-860A-E0B0C7D2EB1C}"/>
              </a:ext>
            </a:extLst>
          </p:cNvPr>
          <p:cNvSpPr txBox="1"/>
          <p:nvPr/>
        </p:nvSpPr>
        <p:spPr>
          <a:xfrm>
            <a:off x="7923699" y="3912557"/>
            <a:ext cx="128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013AA4-75DA-416D-BACE-ACA26BBB99E7}"/>
              </a:ext>
            </a:extLst>
          </p:cNvPr>
          <p:cNvSpPr txBox="1"/>
          <p:nvPr/>
        </p:nvSpPr>
        <p:spPr>
          <a:xfrm>
            <a:off x="2414692" y="1793605"/>
            <a:ext cx="12897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FBBC3F-2C46-4E2A-AF6C-BF8D9E47203F}"/>
              </a:ext>
            </a:extLst>
          </p:cNvPr>
          <p:cNvSpPr txBox="1"/>
          <p:nvPr/>
        </p:nvSpPr>
        <p:spPr>
          <a:xfrm>
            <a:off x="2680872" y="2754664"/>
            <a:ext cx="128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A973368-ABA8-4992-9DCB-5A24CFD2B2D7}"/>
              </a:ext>
            </a:extLst>
          </p:cNvPr>
          <p:cNvGrpSpPr/>
          <p:nvPr/>
        </p:nvGrpSpPr>
        <p:grpSpPr>
          <a:xfrm>
            <a:off x="2675419" y="2255623"/>
            <a:ext cx="2377657" cy="1151453"/>
            <a:chOff x="1829479" y="2900138"/>
            <a:chExt cx="2377657" cy="115145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01C0C57-ACF6-4549-833E-70B04C4DF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1116" y="3099739"/>
              <a:ext cx="1956020" cy="9518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5B5B2E9-3ADA-4D37-AA58-9385866DF75A}"/>
                </a:ext>
              </a:extLst>
            </p:cNvPr>
            <p:cNvGrpSpPr/>
            <p:nvPr/>
          </p:nvGrpSpPr>
          <p:grpSpPr>
            <a:xfrm>
              <a:off x="1829479" y="2900138"/>
              <a:ext cx="2377657" cy="400110"/>
              <a:chOff x="1829479" y="2900138"/>
              <a:chExt cx="2377657" cy="400110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937329F-21FB-491F-A2E1-24B1FA32BDC4}"/>
                  </a:ext>
                </a:extLst>
              </p:cNvPr>
              <p:cNvSpPr txBox="1"/>
              <p:nvPr/>
            </p:nvSpPr>
            <p:spPr>
              <a:xfrm>
                <a:off x="1829479" y="2900138"/>
                <a:ext cx="12897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</a:t>
                </a:r>
                <a:r>
                  <a:rPr lang="en-US" sz="2000" baseline="-25000" dirty="0"/>
                  <a:t>2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0DA1702-585D-44DC-B63C-616C3C2CA7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1116" y="3099739"/>
                <a:ext cx="1956020" cy="957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09D98AC-5525-431E-BC50-58946810F669}"/>
              </a:ext>
            </a:extLst>
          </p:cNvPr>
          <p:cNvSpPr txBox="1"/>
          <p:nvPr/>
        </p:nvSpPr>
        <p:spPr>
          <a:xfrm>
            <a:off x="7466766" y="3901548"/>
            <a:ext cx="45693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73F5A5-B911-463A-9A8E-9E0FE8F410CA}"/>
              </a:ext>
            </a:extLst>
          </p:cNvPr>
          <p:cNvSpPr txBox="1"/>
          <p:nvPr/>
        </p:nvSpPr>
        <p:spPr>
          <a:xfrm>
            <a:off x="7035234" y="3907475"/>
            <a:ext cx="45693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E38F50-68A8-4A11-A906-8EAC90F4055A}"/>
                  </a:ext>
                </a:extLst>
              </p:cNvPr>
              <p:cNvSpPr txBox="1"/>
              <p:nvPr/>
            </p:nvSpPr>
            <p:spPr>
              <a:xfrm>
                <a:off x="3863074" y="3211807"/>
                <a:ext cx="3256348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Remaining size = R</a:t>
                </a:r>
                <a:r>
                  <a:rPr lang="en-US" sz="2000" baseline="-25000" dirty="0"/>
                  <a:t>1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/>
                  <a:t>T</a:t>
                </a:r>
                <a:r>
                  <a:rPr lang="en-US" sz="2000" baseline="-25000" dirty="0"/>
                  <a:t>1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E38F50-68A8-4A11-A906-8EAC90F40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74" y="3211807"/>
                <a:ext cx="3256348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D59F5CD-5ABF-4385-993D-7D30959E60C6}"/>
              </a:ext>
            </a:extLst>
          </p:cNvPr>
          <p:cNvSpPr txBox="1"/>
          <p:nvPr/>
        </p:nvSpPr>
        <p:spPr>
          <a:xfrm>
            <a:off x="6471554" y="2554609"/>
            <a:ext cx="325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 not reroute</a:t>
            </a:r>
            <a:endParaRPr lang="en-US" sz="2000" baseline="-250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80BC93-03F2-419B-8009-131362478801}"/>
              </a:ext>
            </a:extLst>
          </p:cNvPr>
          <p:cNvGrpSpPr/>
          <p:nvPr/>
        </p:nvGrpSpPr>
        <p:grpSpPr>
          <a:xfrm>
            <a:off x="7795841" y="2923135"/>
            <a:ext cx="313690" cy="210040"/>
            <a:chOff x="6976110" y="3808236"/>
            <a:chExt cx="203200" cy="19282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4D40A4-83F8-4018-83F5-07D37A8EA686}"/>
                </a:ext>
              </a:extLst>
            </p:cNvPr>
            <p:cNvCxnSpPr/>
            <p:nvPr/>
          </p:nvCxnSpPr>
          <p:spPr>
            <a:xfrm>
              <a:off x="7179310" y="3808236"/>
              <a:ext cx="0" cy="192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4030C71-0BC5-456E-99EF-B171A44E8713}"/>
                </a:ext>
              </a:extLst>
            </p:cNvPr>
            <p:cNvCxnSpPr/>
            <p:nvPr/>
          </p:nvCxnSpPr>
          <p:spPr>
            <a:xfrm flipH="1">
              <a:off x="6976110" y="3990902"/>
              <a:ext cx="1968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63BAC49-18F4-4256-9317-F7F030F64FA7}"/>
              </a:ext>
            </a:extLst>
          </p:cNvPr>
          <p:cNvGrpSpPr/>
          <p:nvPr/>
        </p:nvGrpSpPr>
        <p:grpSpPr>
          <a:xfrm>
            <a:off x="2414692" y="2924212"/>
            <a:ext cx="1289786" cy="783209"/>
            <a:chOff x="1568752" y="3568727"/>
            <a:chExt cx="1289786" cy="78320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E4DC98-F3F4-4BBB-9B05-C5C562738F9D}"/>
                </a:ext>
              </a:extLst>
            </p:cNvPr>
            <p:cNvSpPr txBox="1"/>
            <p:nvPr/>
          </p:nvSpPr>
          <p:spPr>
            <a:xfrm>
              <a:off x="1568752" y="3951826"/>
              <a:ext cx="1289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0.5R</a:t>
              </a:r>
              <a:r>
                <a:rPr lang="en-US" sz="2000" baseline="-25000" dirty="0"/>
                <a:t>1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D206687-E3D7-4403-B2DC-E71957E1FE09}"/>
                </a:ext>
              </a:extLst>
            </p:cNvPr>
            <p:cNvCxnSpPr>
              <a:cxnSpLocks/>
            </p:cNvCxnSpPr>
            <p:nvPr/>
          </p:nvCxnSpPr>
          <p:spPr>
            <a:xfrm>
              <a:off x="2119668" y="4061945"/>
              <a:ext cx="280826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AE10C4AD-B825-4A96-960D-75C529ED23D8}"/>
                </a:ext>
              </a:extLst>
            </p:cNvPr>
            <p:cNvSpPr/>
            <p:nvPr/>
          </p:nvSpPr>
          <p:spPr>
            <a:xfrm rot="2732424">
              <a:off x="1872248" y="3540426"/>
              <a:ext cx="484392" cy="54099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318FB47-432E-4F64-9A8E-238FF21A4DCD}"/>
              </a:ext>
            </a:extLst>
          </p:cNvPr>
          <p:cNvGrpSpPr/>
          <p:nvPr/>
        </p:nvGrpSpPr>
        <p:grpSpPr>
          <a:xfrm>
            <a:off x="2120754" y="5767718"/>
            <a:ext cx="7239146" cy="711313"/>
            <a:chOff x="7651994" y="5625592"/>
            <a:chExt cx="4578014" cy="936465"/>
          </a:xfrm>
          <a:solidFill>
            <a:schemeClr val="bg1"/>
          </a:solidFill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E4C4211-80DB-49D9-A9E9-FA698E09EE76}"/>
                </a:ext>
              </a:extLst>
            </p:cNvPr>
            <p:cNvSpPr/>
            <p:nvPr/>
          </p:nvSpPr>
          <p:spPr>
            <a:xfrm>
              <a:off x="7651994" y="5625592"/>
              <a:ext cx="4578014" cy="936465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A33DD86-C7D9-4C48-8D6C-E89008CBC104}"/>
                </a:ext>
              </a:extLst>
            </p:cNvPr>
            <p:cNvSpPr/>
            <p:nvPr/>
          </p:nvSpPr>
          <p:spPr>
            <a:xfrm>
              <a:off x="7947571" y="5741905"/>
              <a:ext cx="3926257" cy="68883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i="1" dirty="0"/>
                <a:t>Quick reaction to uncertainties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3BA189-91C8-495D-BA42-CE6A9C9C8A3D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31076B8E-E2BD-4ACC-8A47-A4141C280338}"/>
              </a:ext>
            </a:extLst>
          </p:cNvPr>
          <p:cNvSpPr txBox="1">
            <a:spLocks/>
          </p:cNvSpPr>
          <p:nvPr/>
        </p:nvSpPr>
        <p:spPr>
          <a:xfrm>
            <a:off x="168441" y="198097"/>
            <a:ext cx="8361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</a:rPr>
              <a:t>Timely yet Cautious Rerouting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4BEB8-E551-48B3-A2C8-6B247595E831}"/>
              </a:ext>
            </a:extLst>
          </p:cNvPr>
          <p:cNvSpPr/>
          <p:nvPr/>
        </p:nvSpPr>
        <p:spPr>
          <a:xfrm>
            <a:off x="929871" y="1312670"/>
            <a:ext cx="9022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A simplified cost-benefit assessment for rerouting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BE4F9-4546-410A-B2F7-E980F6BD29D0}"/>
              </a:ext>
            </a:extLst>
          </p:cNvPr>
          <p:cNvSpPr txBox="1"/>
          <p:nvPr/>
        </p:nvSpPr>
        <p:spPr>
          <a:xfrm>
            <a:off x="1270136" y="4245003"/>
            <a:ext cx="99312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>
                <a:cs typeface="Gill Sans Light"/>
              </a:rPr>
              <a:t>Motivation for </a:t>
            </a:r>
            <a:r>
              <a:rPr lang="en-US" sz="2800" b="1" i="1" dirty="0">
                <a:solidFill>
                  <a:schemeClr val="accent2"/>
                </a:solidFill>
                <a:cs typeface="Gill Sans Light"/>
              </a:rPr>
              <a:t>timely</a:t>
            </a:r>
            <a:r>
              <a:rPr lang="en-US" sz="2800" b="1" i="1" dirty="0">
                <a:cs typeface="Gill Sans Light"/>
              </a:rPr>
              <a:t> rerouting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i="1" dirty="0">
                <a:cs typeface="Gill Sans Light"/>
              </a:rPr>
              <a:t>Rerouting can be beneficial even with packet reordering;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i="1" dirty="0">
                <a:cs typeface="Gill Sans Light"/>
              </a:rPr>
              <a:t>Reroute immediately as long as it is likely to reduce flow completion time.</a:t>
            </a:r>
          </a:p>
          <a:p>
            <a:pPr algn="just"/>
            <a:endParaRPr lang="en-US" sz="2800" i="1" dirty="0">
              <a:cs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69FA56-B451-4EB9-ABE3-C484A1A113D4}"/>
              </a:ext>
            </a:extLst>
          </p:cNvPr>
          <p:cNvCxnSpPr>
            <a:cxnSpLocks/>
          </p:cNvCxnSpPr>
          <p:nvPr/>
        </p:nvCxnSpPr>
        <p:spPr>
          <a:xfrm flipV="1">
            <a:off x="3097056" y="1884769"/>
            <a:ext cx="0" cy="2022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976B58-A6F8-4485-B1ED-48DE95957C2D}"/>
              </a:ext>
            </a:extLst>
          </p:cNvPr>
          <p:cNvCxnSpPr>
            <a:cxnSpLocks/>
          </p:cNvCxnSpPr>
          <p:nvPr/>
        </p:nvCxnSpPr>
        <p:spPr>
          <a:xfrm>
            <a:off x="3097056" y="3895621"/>
            <a:ext cx="5190710" cy="11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CD44A1-EC61-42D3-9E50-5AB590392C1F}"/>
              </a:ext>
            </a:extLst>
          </p:cNvPr>
          <p:cNvCxnSpPr>
            <a:cxnSpLocks/>
          </p:cNvCxnSpPr>
          <p:nvPr/>
        </p:nvCxnSpPr>
        <p:spPr>
          <a:xfrm>
            <a:off x="3097056" y="2919819"/>
            <a:ext cx="45789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D824D4-764C-48F7-A44D-8ED75846F7FA}"/>
              </a:ext>
            </a:extLst>
          </p:cNvPr>
          <p:cNvCxnSpPr>
            <a:cxnSpLocks/>
          </p:cNvCxnSpPr>
          <p:nvPr/>
        </p:nvCxnSpPr>
        <p:spPr>
          <a:xfrm flipH="1">
            <a:off x="7659115" y="2919819"/>
            <a:ext cx="8467" cy="9707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0D433D-F4D7-44DD-860A-E0B0C7D2EB1C}"/>
              </a:ext>
            </a:extLst>
          </p:cNvPr>
          <p:cNvSpPr txBox="1"/>
          <p:nvPr/>
        </p:nvSpPr>
        <p:spPr>
          <a:xfrm>
            <a:off x="7923699" y="3912557"/>
            <a:ext cx="128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013AA4-75DA-416D-BACE-ACA26BBB99E7}"/>
              </a:ext>
            </a:extLst>
          </p:cNvPr>
          <p:cNvSpPr txBox="1"/>
          <p:nvPr/>
        </p:nvSpPr>
        <p:spPr>
          <a:xfrm>
            <a:off x="2414692" y="1793605"/>
            <a:ext cx="12897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FBBC3F-2C46-4E2A-AF6C-BF8D9E47203F}"/>
              </a:ext>
            </a:extLst>
          </p:cNvPr>
          <p:cNvSpPr txBox="1"/>
          <p:nvPr/>
        </p:nvSpPr>
        <p:spPr>
          <a:xfrm>
            <a:off x="2680872" y="2754664"/>
            <a:ext cx="128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9D98AC-5525-431E-BC50-58946810F669}"/>
              </a:ext>
            </a:extLst>
          </p:cNvPr>
          <p:cNvSpPr txBox="1"/>
          <p:nvPr/>
        </p:nvSpPr>
        <p:spPr>
          <a:xfrm>
            <a:off x="7466766" y="3901548"/>
            <a:ext cx="45693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73F5A5-B911-463A-9A8E-9E0FE8F410CA}"/>
              </a:ext>
            </a:extLst>
          </p:cNvPr>
          <p:cNvSpPr txBox="1"/>
          <p:nvPr/>
        </p:nvSpPr>
        <p:spPr>
          <a:xfrm>
            <a:off x="7035234" y="3907475"/>
            <a:ext cx="45693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E38F50-68A8-4A11-A906-8EAC90F4055A}"/>
                  </a:ext>
                </a:extLst>
              </p:cNvPr>
              <p:cNvSpPr txBox="1"/>
              <p:nvPr/>
            </p:nvSpPr>
            <p:spPr>
              <a:xfrm>
                <a:off x="3863074" y="3211807"/>
                <a:ext cx="3256348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Remaining size = R</a:t>
                </a:r>
                <a:r>
                  <a:rPr lang="en-US" sz="2000" baseline="-25000" dirty="0"/>
                  <a:t>1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/>
                  <a:t>T</a:t>
                </a:r>
                <a:r>
                  <a:rPr lang="en-US" sz="2000" baseline="-25000" dirty="0"/>
                  <a:t>1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E38F50-68A8-4A11-A906-8EAC90F40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74" y="3211807"/>
                <a:ext cx="3256348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D59F5CD-5ABF-4385-993D-7D30959E60C6}"/>
              </a:ext>
            </a:extLst>
          </p:cNvPr>
          <p:cNvSpPr txBox="1"/>
          <p:nvPr/>
        </p:nvSpPr>
        <p:spPr>
          <a:xfrm>
            <a:off x="6471554" y="2554609"/>
            <a:ext cx="325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 not reroute</a:t>
            </a:r>
            <a:endParaRPr lang="en-US" sz="2000" baseline="-250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80BC93-03F2-419B-8009-131362478801}"/>
              </a:ext>
            </a:extLst>
          </p:cNvPr>
          <p:cNvGrpSpPr/>
          <p:nvPr/>
        </p:nvGrpSpPr>
        <p:grpSpPr>
          <a:xfrm>
            <a:off x="7795841" y="2923135"/>
            <a:ext cx="313690" cy="210040"/>
            <a:chOff x="6976110" y="3808236"/>
            <a:chExt cx="203200" cy="19282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4D40A4-83F8-4018-83F5-07D37A8EA686}"/>
                </a:ext>
              </a:extLst>
            </p:cNvPr>
            <p:cNvCxnSpPr/>
            <p:nvPr/>
          </p:nvCxnSpPr>
          <p:spPr>
            <a:xfrm>
              <a:off x="7179310" y="3808236"/>
              <a:ext cx="0" cy="192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4030C71-0BC5-456E-99EF-B171A44E8713}"/>
                </a:ext>
              </a:extLst>
            </p:cNvPr>
            <p:cNvCxnSpPr/>
            <p:nvPr/>
          </p:nvCxnSpPr>
          <p:spPr>
            <a:xfrm flipH="1">
              <a:off x="6976110" y="3990902"/>
              <a:ext cx="1968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AB74D8-BFB8-49D2-B403-D43A2D326151}"/>
              </a:ext>
            </a:extLst>
          </p:cNvPr>
          <p:cNvGrpSpPr/>
          <p:nvPr/>
        </p:nvGrpSpPr>
        <p:grpSpPr>
          <a:xfrm>
            <a:off x="2414692" y="2059900"/>
            <a:ext cx="6417091" cy="2247685"/>
            <a:chOff x="2414692" y="2059900"/>
            <a:chExt cx="6417091" cy="224768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679FC0-3B85-4E6B-9351-75C89143B0FD}"/>
                </a:ext>
              </a:extLst>
            </p:cNvPr>
            <p:cNvSpPr txBox="1"/>
            <p:nvPr/>
          </p:nvSpPr>
          <p:spPr>
            <a:xfrm>
              <a:off x="7035234" y="3907475"/>
              <a:ext cx="456932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</a:t>
              </a:r>
              <a:r>
                <a:rPr lang="en-US" sz="2000" baseline="-25000" dirty="0"/>
                <a:t>2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244DB0-5793-42EA-800E-26F8F7891BBA}"/>
                </a:ext>
              </a:extLst>
            </p:cNvPr>
            <p:cNvGrpSpPr/>
            <p:nvPr/>
          </p:nvGrpSpPr>
          <p:grpSpPr>
            <a:xfrm>
              <a:off x="2414692" y="2059900"/>
              <a:ext cx="6417091" cy="1844188"/>
              <a:chOff x="2414692" y="2059900"/>
              <a:chExt cx="6417091" cy="184418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2FDC83-A1FC-411F-97F0-BD8AC9C4C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3076" y="2455224"/>
                <a:ext cx="2150533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3EC58CE-C0CB-4ABF-BFBD-6750BC6EE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5142" y="2455224"/>
                <a:ext cx="0" cy="1448864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ECBFD97-D698-47A4-B90A-C2FFFE54FFAD}"/>
                  </a:ext>
                </a:extLst>
              </p:cNvPr>
              <p:cNvGrpSpPr/>
              <p:nvPr/>
            </p:nvGrpSpPr>
            <p:grpSpPr>
              <a:xfrm>
                <a:off x="2675419" y="2255623"/>
                <a:ext cx="2377657" cy="1151453"/>
                <a:chOff x="1829479" y="2900138"/>
                <a:chExt cx="2377657" cy="1151453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1A77109-A5F4-403E-9E4A-87EBA19CE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51116" y="3099739"/>
                  <a:ext cx="1956020" cy="951852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402B705-DB21-447F-8F86-A64590D0372A}"/>
                    </a:ext>
                  </a:extLst>
                </p:cNvPr>
                <p:cNvGrpSpPr/>
                <p:nvPr/>
              </p:nvGrpSpPr>
              <p:grpSpPr>
                <a:xfrm>
                  <a:off x="1829479" y="2900138"/>
                  <a:ext cx="2346661" cy="400110"/>
                  <a:chOff x="1829479" y="2900138"/>
                  <a:chExt cx="2346661" cy="400110"/>
                </a:xfrm>
              </p:grpSpPr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43AE835-F6FA-407E-8F0E-4D1E96859CB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479" y="2900138"/>
                    <a:ext cx="128978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R</a:t>
                    </a:r>
                    <a:r>
                      <a:rPr lang="en-US" sz="2000" baseline="-25000" dirty="0"/>
                      <a:t>2</a:t>
                    </a:r>
                  </a:p>
                </p:txBody>
              </p: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3CF5138E-E2AA-4D8B-BA7B-22D018DBB6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20120" y="3099739"/>
                    <a:ext cx="1956020" cy="9572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9EB63EC-97BC-4F4B-8DD9-0AE8656802F9}"/>
                  </a:ext>
                </a:extLst>
              </p:cNvPr>
              <p:cNvSpPr txBox="1"/>
              <p:nvPr/>
            </p:nvSpPr>
            <p:spPr>
              <a:xfrm>
                <a:off x="5575435" y="2059900"/>
                <a:ext cx="32563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Reroute</a:t>
                </a:r>
                <a:endParaRPr lang="en-US" sz="2000" baseline="-25000" dirty="0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7FB95E2-A505-432F-99FD-262BB3BF8DAC}"/>
                  </a:ext>
                </a:extLst>
              </p:cNvPr>
              <p:cNvGrpSpPr/>
              <p:nvPr/>
            </p:nvGrpSpPr>
            <p:grpSpPr>
              <a:xfrm>
                <a:off x="2414692" y="2924212"/>
                <a:ext cx="1289786" cy="783209"/>
                <a:chOff x="1568752" y="3568727"/>
                <a:chExt cx="1289786" cy="783209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6A0BFF6-8088-488A-9321-5CB5BEB59AE1}"/>
                    </a:ext>
                  </a:extLst>
                </p:cNvPr>
                <p:cNvSpPr txBox="1"/>
                <p:nvPr/>
              </p:nvSpPr>
              <p:spPr>
                <a:xfrm>
                  <a:off x="1568752" y="3951826"/>
                  <a:ext cx="12897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0.5R</a:t>
                  </a:r>
                  <a:r>
                    <a:rPr lang="en-US" sz="2000" baseline="-25000" dirty="0"/>
                    <a:t>1</a:t>
                  </a: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CEEFE-3CF6-4003-803C-56875094B5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9668" y="4061945"/>
                  <a:ext cx="280826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53E12169-3C8B-4229-9E4E-400C3C3D1BA2}"/>
                    </a:ext>
                  </a:extLst>
                </p:cNvPr>
                <p:cNvSpPr/>
                <p:nvPr/>
              </p:nvSpPr>
              <p:spPr>
                <a:xfrm rot="2732424">
                  <a:off x="1872248" y="3540426"/>
                  <a:ext cx="484392" cy="540993"/>
                </a:xfrm>
                <a:prstGeom prst="arc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200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3BA189-91C8-495D-BA42-CE6A9C9C8A3D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31076B8E-E2BD-4ACC-8A47-A4141C280338}"/>
              </a:ext>
            </a:extLst>
          </p:cNvPr>
          <p:cNvSpPr txBox="1">
            <a:spLocks/>
          </p:cNvSpPr>
          <p:nvPr/>
        </p:nvSpPr>
        <p:spPr>
          <a:xfrm>
            <a:off x="168441" y="198097"/>
            <a:ext cx="8361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</a:rPr>
              <a:t>Timely yet Cautious Rerouting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5463D8-EB38-45D2-81CE-5E322BA4FAD1}"/>
              </a:ext>
            </a:extLst>
          </p:cNvPr>
          <p:cNvCxnSpPr>
            <a:cxnSpLocks/>
          </p:cNvCxnSpPr>
          <p:nvPr/>
        </p:nvCxnSpPr>
        <p:spPr>
          <a:xfrm flipV="1">
            <a:off x="3097056" y="1884769"/>
            <a:ext cx="0" cy="2022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E1088-101A-4AF8-8120-0C1ACE5D5C43}"/>
              </a:ext>
            </a:extLst>
          </p:cNvPr>
          <p:cNvCxnSpPr>
            <a:cxnSpLocks/>
          </p:cNvCxnSpPr>
          <p:nvPr/>
        </p:nvCxnSpPr>
        <p:spPr>
          <a:xfrm>
            <a:off x="3097056" y="3895621"/>
            <a:ext cx="5190710" cy="11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CB6FE3-C158-497E-99CF-EC264C4A4E37}"/>
              </a:ext>
            </a:extLst>
          </p:cNvPr>
          <p:cNvCxnSpPr>
            <a:cxnSpLocks/>
          </p:cNvCxnSpPr>
          <p:nvPr/>
        </p:nvCxnSpPr>
        <p:spPr>
          <a:xfrm>
            <a:off x="3097056" y="2919819"/>
            <a:ext cx="45789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EBA4A5-216B-45A9-B6B7-AE119FB8F59C}"/>
              </a:ext>
            </a:extLst>
          </p:cNvPr>
          <p:cNvCxnSpPr>
            <a:cxnSpLocks/>
          </p:cNvCxnSpPr>
          <p:nvPr/>
        </p:nvCxnSpPr>
        <p:spPr>
          <a:xfrm flipH="1">
            <a:off x="7659115" y="2919819"/>
            <a:ext cx="8467" cy="9707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86200E-668D-4D2F-91E9-525240BB848D}"/>
              </a:ext>
            </a:extLst>
          </p:cNvPr>
          <p:cNvSpPr txBox="1"/>
          <p:nvPr/>
        </p:nvSpPr>
        <p:spPr>
          <a:xfrm>
            <a:off x="7923699" y="3912557"/>
            <a:ext cx="128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C9BDC-AF95-4FF9-BFFC-2021450AFED9}"/>
              </a:ext>
            </a:extLst>
          </p:cNvPr>
          <p:cNvSpPr txBox="1"/>
          <p:nvPr/>
        </p:nvSpPr>
        <p:spPr>
          <a:xfrm>
            <a:off x="2414692" y="1793605"/>
            <a:ext cx="12897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7810A-B9BA-402E-BBED-93FD8DBB38E1}"/>
              </a:ext>
            </a:extLst>
          </p:cNvPr>
          <p:cNvSpPr txBox="1"/>
          <p:nvPr/>
        </p:nvSpPr>
        <p:spPr>
          <a:xfrm>
            <a:off x="2680872" y="2754664"/>
            <a:ext cx="128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FB30B-616D-4312-A1D0-0D64DF20F049}"/>
              </a:ext>
            </a:extLst>
          </p:cNvPr>
          <p:cNvSpPr txBox="1"/>
          <p:nvPr/>
        </p:nvSpPr>
        <p:spPr>
          <a:xfrm>
            <a:off x="7466766" y="3901548"/>
            <a:ext cx="45693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982BD4-6814-4A28-918E-3255000BE4CB}"/>
                  </a:ext>
                </a:extLst>
              </p:cNvPr>
              <p:cNvSpPr txBox="1"/>
              <p:nvPr/>
            </p:nvSpPr>
            <p:spPr>
              <a:xfrm>
                <a:off x="3863074" y="3211807"/>
                <a:ext cx="3256348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Remaining size = R</a:t>
                </a:r>
                <a:r>
                  <a:rPr lang="en-US" sz="2000" baseline="-25000" dirty="0"/>
                  <a:t>1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/>
                  <a:t>T</a:t>
                </a:r>
                <a:r>
                  <a:rPr lang="en-US" sz="2000" baseline="-250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982BD4-6814-4A28-918E-3255000BE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74" y="3211807"/>
                <a:ext cx="3256348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C7B151C-A1CC-4D08-B8E4-3250201D94D3}"/>
              </a:ext>
            </a:extLst>
          </p:cNvPr>
          <p:cNvSpPr txBox="1"/>
          <p:nvPr/>
        </p:nvSpPr>
        <p:spPr>
          <a:xfrm>
            <a:off x="7299981" y="2687048"/>
            <a:ext cx="325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 not reroute</a:t>
            </a:r>
            <a:endParaRPr lang="en-US" sz="2000" baseline="-25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0C8E23-0E5F-4DAF-B5FC-E51BAA6EC6F4}"/>
              </a:ext>
            </a:extLst>
          </p:cNvPr>
          <p:cNvGrpSpPr/>
          <p:nvPr/>
        </p:nvGrpSpPr>
        <p:grpSpPr>
          <a:xfrm>
            <a:off x="7687311" y="3078225"/>
            <a:ext cx="561709" cy="267288"/>
            <a:chOff x="6976110" y="3808236"/>
            <a:chExt cx="203200" cy="19282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08D6E54-39D8-4DF0-B742-DFBA8DFED4FE}"/>
                </a:ext>
              </a:extLst>
            </p:cNvPr>
            <p:cNvCxnSpPr/>
            <p:nvPr/>
          </p:nvCxnSpPr>
          <p:spPr>
            <a:xfrm>
              <a:off x="7179310" y="3808236"/>
              <a:ext cx="0" cy="192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B55999E-2D40-4030-B449-E41A432136E1}"/>
                </a:ext>
              </a:extLst>
            </p:cNvPr>
            <p:cNvCxnSpPr/>
            <p:nvPr/>
          </p:nvCxnSpPr>
          <p:spPr>
            <a:xfrm flipH="1">
              <a:off x="6976110" y="3990902"/>
              <a:ext cx="1968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9E79772-7385-4550-BBBE-9292B2742614}"/>
              </a:ext>
            </a:extLst>
          </p:cNvPr>
          <p:cNvGrpSpPr/>
          <p:nvPr/>
        </p:nvGrpSpPr>
        <p:grpSpPr>
          <a:xfrm>
            <a:off x="2414692" y="2059900"/>
            <a:ext cx="6417091" cy="2247685"/>
            <a:chOff x="2414692" y="2059900"/>
            <a:chExt cx="6417091" cy="22476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4530EB-7425-4BAE-AE7B-ABBAF24C1EAE}"/>
                </a:ext>
              </a:extLst>
            </p:cNvPr>
            <p:cNvSpPr txBox="1"/>
            <p:nvPr/>
          </p:nvSpPr>
          <p:spPr>
            <a:xfrm>
              <a:off x="7035234" y="3907475"/>
              <a:ext cx="456932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</a:t>
              </a:r>
              <a:r>
                <a:rPr lang="en-US" sz="2000" baseline="-25000" dirty="0"/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CF797EC-7EC8-4283-8F06-B5E4FA65549B}"/>
                </a:ext>
              </a:extLst>
            </p:cNvPr>
            <p:cNvGrpSpPr/>
            <p:nvPr/>
          </p:nvGrpSpPr>
          <p:grpSpPr>
            <a:xfrm>
              <a:off x="2414692" y="2059900"/>
              <a:ext cx="6417091" cy="1844188"/>
              <a:chOff x="2414692" y="2059900"/>
              <a:chExt cx="6417091" cy="184418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2292124-626A-4D31-9F62-BA8CF5B51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3076" y="2455224"/>
                <a:ext cx="2150533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20E03B-75BA-4F60-B226-40A915A1F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5142" y="2455224"/>
                <a:ext cx="0" cy="1448864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F0E3F7F-3405-4EDD-96B5-D5630CC62A7E}"/>
                  </a:ext>
                </a:extLst>
              </p:cNvPr>
              <p:cNvGrpSpPr/>
              <p:nvPr/>
            </p:nvGrpSpPr>
            <p:grpSpPr>
              <a:xfrm>
                <a:off x="2675419" y="2255623"/>
                <a:ext cx="2377657" cy="1151453"/>
                <a:chOff x="1829479" y="2900138"/>
                <a:chExt cx="2377657" cy="1151453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90957DE-D46A-4C08-B4FD-A45FE8B92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51116" y="3099739"/>
                  <a:ext cx="1956020" cy="951852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9FD993AA-4029-413F-BEEB-DD473D6942CF}"/>
                    </a:ext>
                  </a:extLst>
                </p:cNvPr>
                <p:cNvGrpSpPr/>
                <p:nvPr/>
              </p:nvGrpSpPr>
              <p:grpSpPr>
                <a:xfrm>
                  <a:off x="1829479" y="2900138"/>
                  <a:ext cx="2346661" cy="400110"/>
                  <a:chOff x="1829479" y="2900138"/>
                  <a:chExt cx="2346661" cy="400110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12F20C8-6DDE-4D12-9DD1-56996CD4D926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479" y="2900138"/>
                    <a:ext cx="128978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R</a:t>
                    </a:r>
                    <a:r>
                      <a:rPr lang="en-US" sz="2000" baseline="-25000" dirty="0"/>
                      <a:t>2</a:t>
                    </a: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374F829B-2B59-4C17-B469-5337376DBF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20120" y="3099739"/>
                    <a:ext cx="1956020" cy="9572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7A2494-C824-4F19-B619-0DBEA6F5DDC9}"/>
                  </a:ext>
                </a:extLst>
              </p:cNvPr>
              <p:cNvSpPr txBox="1"/>
              <p:nvPr/>
            </p:nvSpPr>
            <p:spPr>
              <a:xfrm>
                <a:off x="5575435" y="2059900"/>
                <a:ext cx="32563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Reroute</a:t>
                </a:r>
                <a:endParaRPr lang="en-US" sz="2000" baseline="-25000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B5A36AA-4404-4931-8D4B-C6CBD8AD3296}"/>
                  </a:ext>
                </a:extLst>
              </p:cNvPr>
              <p:cNvGrpSpPr/>
              <p:nvPr/>
            </p:nvGrpSpPr>
            <p:grpSpPr>
              <a:xfrm>
                <a:off x="2414692" y="2924212"/>
                <a:ext cx="1289786" cy="783209"/>
                <a:chOff x="1568752" y="3568727"/>
                <a:chExt cx="1289786" cy="783209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3291ED-5A0B-4722-BBBB-A5CC2851D8AD}"/>
                    </a:ext>
                  </a:extLst>
                </p:cNvPr>
                <p:cNvSpPr txBox="1"/>
                <p:nvPr/>
              </p:nvSpPr>
              <p:spPr>
                <a:xfrm>
                  <a:off x="1568752" y="3951826"/>
                  <a:ext cx="12897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0.5R</a:t>
                  </a:r>
                  <a:r>
                    <a:rPr lang="en-US" sz="2000" baseline="-25000" dirty="0"/>
                    <a:t>1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20136FC-FA72-42C6-86E9-E475DFF29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9668" y="4061945"/>
                  <a:ext cx="280826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7E1FF9C8-7E0F-474C-B5A5-6477303AE524}"/>
                    </a:ext>
                  </a:extLst>
                </p:cNvPr>
                <p:cNvSpPr/>
                <p:nvPr/>
              </p:nvSpPr>
              <p:spPr>
                <a:xfrm rot="2732424">
                  <a:off x="1872248" y="3540426"/>
                  <a:ext cx="484392" cy="540993"/>
                </a:xfrm>
                <a:prstGeom prst="arc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B6BE4F9-4546-410A-B2F7-E980F6BD29D0}"/>
              </a:ext>
            </a:extLst>
          </p:cNvPr>
          <p:cNvSpPr txBox="1"/>
          <p:nvPr/>
        </p:nvSpPr>
        <p:spPr>
          <a:xfrm>
            <a:off x="1300776" y="4049106"/>
            <a:ext cx="108301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>
                <a:cs typeface="Gill Sans Light"/>
              </a:rPr>
              <a:t>Heuristics for </a:t>
            </a:r>
            <a:r>
              <a:rPr lang="en-US" sz="2800" b="1" i="1" dirty="0">
                <a:solidFill>
                  <a:schemeClr val="accent2"/>
                </a:solidFill>
                <a:cs typeface="Gill Sans Light"/>
              </a:rPr>
              <a:t>cautious</a:t>
            </a:r>
            <a:r>
              <a:rPr lang="en-US" sz="2800" b="1" i="1" dirty="0">
                <a:cs typeface="Gill Sans Light"/>
              </a:rPr>
              <a:t> rerouting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i="1" dirty="0">
                <a:cs typeface="Gill Sans Light"/>
              </a:rPr>
              <a:t>Reroute only if new path is notably better (in terms of ECN&amp;RTT);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E6824-C4F0-4EFD-B01E-EAF51EEB756A}"/>
              </a:ext>
            </a:extLst>
          </p:cNvPr>
          <p:cNvSpPr/>
          <p:nvPr/>
        </p:nvSpPr>
        <p:spPr>
          <a:xfrm>
            <a:off x="813330" y="1293644"/>
            <a:ext cx="9022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A simplified cost-benefit assessment for rerouting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795066-6031-4002-BE82-CFD06BA336CA}"/>
              </a:ext>
            </a:extLst>
          </p:cNvPr>
          <p:cNvSpPr/>
          <p:nvPr/>
        </p:nvSpPr>
        <p:spPr>
          <a:xfrm>
            <a:off x="2865431" y="2930602"/>
            <a:ext cx="615831" cy="542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F8D290-7DF2-4F48-BD2A-52662B051E97}"/>
              </a:ext>
            </a:extLst>
          </p:cNvPr>
          <p:cNvSpPr/>
          <p:nvPr/>
        </p:nvSpPr>
        <p:spPr>
          <a:xfrm>
            <a:off x="3180246" y="2231703"/>
            <a:ext cx="1136554" cy="542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945F7B-53D0-497E-8F90-08DB644CBC5D}"/>
              </a:ext>
            </a:extLst>
          </p:cNvPr>
          <p:cNvGrpSpPr/>
          <p:nvPr/>
        </p:nvGrpSpPr>
        <p:grpSpPr>
          <a:xfrm>
            <a:off x="2414692" y="2144930"/>
            <a:ext cx="6642726" cy="2159409"/>
            <a:chOff x="2414692" y="2144930"/>
            <a:chExt cx="6642726" cy="215940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DB6FF26-2856-45A7-A262-09994C5BFA39}"/>
                </a:ext>
              </a:extLst>
            </p:cNvPr>
            <p:cNvGrpSpPr/>
            <p:nvPr/>
          </p:nvGrpSpPr>
          <p:grpSpPr>
            <a:xfrm>
              <a:off x="2414692" y="2144930"/>
              <a:ext cx="6642726" cy="1763163"/>
              <a:chOff x="2469418" y="1795213"/>
              <a:chExt cx="6642726" cy="1763163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59D3F97-2617-4570-B616-6C96533A3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7130" y="2500235"/>
                <a:ext cx="1980672" cy="54654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7049A52-8052-4967-9B02-3A24C1F576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7130" y="2494866"/>
                <a:ext cx="1956020" cy="957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9B7AEBE-4D2C-414D-B47D-84FFBC93851A}"/>
                  </a:ext>
                </a:extLst>
              </p:cNvPr>
              <p:cNvGrpSpPr/>
              <p:nvPr/>
            </p:nvGrpSpPr>
            <p:grpSpPr>
              <a:xfrm>
                <a:off x="2469418" y="1795213"/>
                <a:ext cx="6642726" cy="1763163"/>
                <a:chOff x="2473332" y="2299480"/>
                <a:chExt cx="6642726" cy="1763163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A86CAA-4D92-4DEA-A6C5-326AD78AE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716" y="3004502"/>
                  <a:ext cx="2772683" cy="238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7DF8CA2-635D-4BE0-86B7-444F6FC41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4399" y="3004502"/>
                  <a:ext cx="0" cy="1058141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66B26C9-D851-4132-9E36-4E6190B7A6D7}"/>
                    </a:ext>
                  </a:extLst>
                </p:cNvPr>
                <p:cNvGrpSpPr/>
                <p:nvPr/>
              </p:nvGrpSpPr>
              <p:grpSpPr>
                <a:xfrm>
                  <a:off x="2736832" y="2299480"/>
                  <a:ext cx="1790889" cy="839035"/>
                  <a:chOff x="2736832" y="2299480"/>
                  <a:chExt cx="1790889" cy="839035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0F6C9FBE-E10B-4BEE-BE1A-9177C70F8B8D}"/>
                      </a:ext>
                    </a:extLst>
                  </p:cNvPr>
                  <p:cNvGrpSpPr/>
                  <p:nvPr/>
                </p:nvGrpSpPr>
                <p:grpSpPr>
                  <a:xfrm>
                    <a:off x="2736832" y="2542086"/>
                    <a:ext cx="1289786" cy="596429"/>
                    <a:chOff x="2736832" y="2542086"/>
                    <a:chExt cx="1289786" cy="596429"/>
                  </a:xfrm>
                </p:grpSpPr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C4D389A5-6FFE-42FE-B620-65F85C955E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6832" y="2542086"/>
                      <a:ext cx="128978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R</a:t>
                      </a:r>
                      <a:r>
                        <a:rPr lang="en-US" sz="2000" baseline="-25000" dirty="0"/>
                        <a:t>2</a:t>
                      </a:r>
                    </a:p>
                  </p:txBody>
                </p: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87303A33-8598-4727-BE0E-773BC54C19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67216" y="3138515"/>
                      <a:ext cx="280826" cy="0"/>
                    </a:xfrm>
                    <a:prstGeom prst="line">
                      <a:avLst/>
                    </a:prstGeom>
                    <a:ln w="28575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65B86771-D19D-43DC-85A4-F5E71DF489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67216" y="2738405"/>
                      <a:ext cx="280826" cy="0"/>
                    </a:xfrm>
                    <a:prstGeom prst="line">
                      <a:avLst/>
                    </a:prstGeom>
                    <a:ln w="28575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7937F581-1A17-4B32-B10A-4DD97428C64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70639" y="2738405"/>
                      <a:ext cx="0" cy="400110"/>
                    </a:xfrm>
                    <a:prstGeom prst="line">
                      <a:avLst/>
                    </a:prstGeom>
                    <a:ln w="28575">
                      <a:solidFill>
                        <a:schemeClr val="accent2"/>
                      </a:solidFill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FE48803-AE74-473A-9F79-81EE19AC3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082974" y="2299480"/>
                    <a:ext cx="1444747" cy="707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/>
                      <a:t>Estimation</a:t>
                    </a:r>
                  </a:p>
                  <a:p>
                    <a:pPr algn="ctr"/>
                    <a:r>
                      <a:rPr lang="en-US" sz="2000" dirty="0"/>
                      <a:t>Error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72AB658-7ADD-4463-8826-EBE86A2204A2}"/>
                    </a:ext>
                  </a:extLst>
                </p:cNvPr>
                <p:cNvSpPr txBox="1"/>
                <p:nvPr/>
              </p:nvSpPr>
              <p:spPr>
                <a:xfrm>
                  <a:off x="5859710" y="2529244"/>
                  <a:ext cx="32563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Reroute</a:t>
                  </a:r>
                  <a:endParaRPr lang="en-US" sz="2000" baseline="-25000" dirty="0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4D8A2EC6-D531-48C1-A231-92BC6F14D094}"/>
                    </a:ext>
                  </a:extLst>
                </p:cNvPr>
                <p:cNvGrpSpPr/>
                <p:nvPr/>
              </p:nvGrpSpPr>
              <p:grpSpPr>
                <a:xfrm>
                  <a:off x="2473332" y="3075429"/>
                  <a:ext cx="1289786" cy="783209"/>
                  <a:chOff x="1568752" y="3568727"/>
                  <a:chExt cx="1289786" cy="783209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D0EB902-2630-42CE-8E44-D1107D8CBA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68752" y="3951826"/>
                    <a:ext cx="128978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0.5R</a:t>
                    </a:r>
                    <a:r>
                      <a:rPr lang="en-US" sz="2000" baseline="-25000" dirty="0"/>
                      <a:t>1</a:t>
                    </a:r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8361533-2F0B-44AF-892F-D15F993AF2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9668" y="4061945"/>
                    <a:ext cx="280826" cy="0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23ED2365-A5BB-4842-956C-0E3C719EED5E}"/>
                      </a:ext>
                    </a:extLst>
                  </p:cNvPr>
                  <p:cNvSpPr/>
                  <p:nvPr/>
                </p:nvSpPr>
                <p:spPr>
                  <a:xfrm rot="2732424">
                    <a:off x="1872248" y="3540426"/>
                    <a:ext cx="484392" cy="540993"/>
                  </a:xfrm>
                  <a:prstGeom prst="arc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2"/>
                      </a:solidFill>
                    </a:endParaRPr>
                  </a:p>
                </p:txBody>
              </p:sp>
            </p:grpSp>
          </p:grp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E0DA28E-9AF7-473D-A5BE-BAA4F832C3AD}"/>
                </a:ext>
              </a:extLst>
            </p:cNvPr>
            <p:cNvSpPr txBox="1"/>
            <p:nvPr/>
          </p:nvSpPr>
          <p:spPr>
            <a:xfrm>
              <a:off x="7697627" y="3904229"/>
              <a:ext cx="456932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</a:t>
              </a:r>
              <a:r>
                <a:rPr lang="en-US" sz="2000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9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3BA189-91C8-495D-BA42-CE6A9C9C8A3D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31076B8E-E2BD-4ACC-8A47-A4141C280338}"/>
              </a:ext>
            </a:extLst>
          </p:cNvPr>
          <p:cNvSpPr txBox="1">
            <a:spLocks/>
          </p:cNvSpPr>
          <p:nvPr/>
        </p:nvSpPr>
        <p:spPr>
          <a:xfrm>
            <a:off x="168441" y="198097"/>
            <a:ext cx="8361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</a:rPr>
              <a:t>Timely yet Cautious Rerouting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BE4F9-4546-410A-B2F7-E980F6BD29D0}"/>
              </a:ext>
            </a:extLst>
          </p:cNvPr>
          <p:cNvSpPr txBox="1"/>
          <p:nvPr/>
        </p:nvSpPr>
        <p:spPr>
          <a:xfrm>
            <a:off x="1300776" y="4049106"/>
            <a:ext cx="108301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>
                <a:cs typeface="Gill Sans Light"/>
              </a:rPr>
              <a:t>Heuristics for </a:t>
            </a:r>
            <a:r>
              <a:rPr lang="en-US" sz="2800" b="1" i="1" dirty="0">
                <a:solidFill>
                  <a:schemeClr val="accent2"/>
                </a:solidFill>
                <a:cs typeface="Gill Sans Light"/>
              </a:rPr>
              <a:t>cautious</a:t>
            </a:r>
            <a:r>
              <a:rPr lang="en-US" sz="2800" b="1" i="1" dirty="0">
                <a:cs typeface="Gill Sans Light"/>
              </a:rPr>
              <a:t> rerouting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i="1" dirty="0">
                <a:cs typeface="Gill Sans Light"/>
              </a:rPr>
              <a:t>Reroute only if new path is notably better (in terms of ECN&amp;RTT);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i="1" dirty="0">
                <a:cs typeface="Gill Sans Light"/>
              </a:rPr>
              <a:t>Avoid rerouting flows with small remaining size;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i="1" dirty="0">
              <a:cs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E6824-C4F0-4EFD-B01E-EAF51EEB756A}"/>
              </a:ext>
            </a:extLst>
          </p:cNvPr>
          <p:cNvSpPr/>
          <p:nvPr/>
        </p:nvSpPr>
        <p:spPr>
          <a:xfrm>
            <a:off x="813330" y="1293644"/>
            <a:ext cx="9022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A simplified cost-benefit assessment for rerouting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454CEA-F82C-4963-89C3-E773F788594E}"/>
              </a:ext>
            </a:extLst>
          </p:cNvPr>
          <p:cNvGrpSpPr/>
          <p:nvPr/>
        </p:nvGrpSpPr>
        <p:grpSpPr>
          <a:xfrm>
            <a:off x="2430460" y="1793106"/>
            <a:ext cx="6798793" cy="2519062"/>
            <a:chOff x="3704478" y="5375390"/>
            <a:chExt cx="6798793" cy="251906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C31193F-213B-4184-8938-81C614F8AE8B}"/>
                </a:ext>
              </a:extLst>
            </p:cNvPr>
            <p:cNvGrpSpPr/>
            <p:nvPr/>
          </p:nvGrpSpPr>
          <p:grpSpPr>
            <a:xfrm>
              <a:off x="3704478" y="5375390"/>
              <a:ext cx="6798793" cy="2519062"/>
              <a:chOff x="2414692" y="1793605"/>
              <a:chExt cx="6798793" cy="2519062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96B01C7-1254-4901-868C-E7645D487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7056" y="1884769"/>
                <a:ext cx="0" cy="20227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11F434E-AAA7-46F3-8C43-718E80754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7056" y="3895621"/>
                <a:ext cx="5190710" cy="118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E164591-8CFB-4FBB-8147-0EA32E3DE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7056" y="2911645"/>
                <a:ext cx="1017880" cy="81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5232D08-D471-46AD-A7C1-CFDFA82FB9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6469" y="2908391"/>
                <a:ext cx="8467" cy="97072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37D87C-9E5D-4461-913A-3EA98C1D3070}"/>
                  </a:ext>
                </a:extLst>
              </p:cNvPr>
              <p:cNvSpPr txBox="1"/>
              <p:nvPr/>
            </p:nvSpPr>
            <p:spPr>
              <a:xfrm>
                <a:off x="7923699" y="3912557"/>
                <a:ext cx="12897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Time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680FE7-BB8E-4CA8-BAA0-EA09B0B64D4D}"/>
                  </a:ext>
                </a:extLst>
              </p:cNvPr>
              <p:cNvSpPr txBox="1"/>
              <p:nvPr/>
            </p:nvSpPr>
            <p:spPr>
              <a:xfrm>
                <a:off x="2414692" y="1793605"/>
                <a:ext cx="12897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Rate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CA1DA0-5E0D-4803-BA3C-557A1EEE3D09}"/>
                  </a:ext>
                </a:extLst>
              </p:cNvPr>
              <p:cNvSpPr txBox="1"/>
              <p:nvPr/>
            </p:nvSpPr>
            <p:spPr>
              <a:xfrm>
                <a:off x="2680872" y="2754664"/>
                <a:ext cx="565562" cy="404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362B253-33DF-4848-A1D9-8F3D12D20168}"/>
                  </a:ext>
                </a:extLst>
              </p:cNvPr>
              <p:cNvSpPr txBox="1"/>
              <p:nvPr/>
            </p:nvSpPr>
            <p:spPr>
              <a:xfrm>
                <a:off x="3930680" y="3902795"/>
                <a:ext cx="45693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</a:t>
                </a:r>
                <a:r>
                  <a:rPr lang="en-US" sz="2000" baseline="-25000" dirty="0"/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9A48B6D-A604-4BC2-A70B-0FE9E8AFB0AC}"/>
                      </a:ext>
                    </a:extLst>
                  </p:cNvPr>
                  <p:cNvSpPr txBox="1"/>
                  <p:nvPr/>
                </p:nvSpPr>
                <p:spPr>
                  <a:xfrm>
                    <a:off x="4457303" y="3276215"/>
                    <a:ext cx="3256348" cy="40011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/>
                      <a:t>Remaining size = R</a:t>
                    </a:r>
                    <a:r>
                      <a:rPr lang="en-US" sz="2000" baseline="-25000" dirty="0"/>
                      <a:t>1</a:t>
                    </a:r>
                    <a:r>
                      <a:rPr lang="en-US" sz="200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2000" dirty="0"/>
                      <a:t>T</a:t>
                    </a:r>
                    <a:r>
                      <a:rPr lang="en-US" sz="2000" baseline="-25000" dirty="0"/>
                      <a:t>1</a:t>
                    </a: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9A48B6D-A604-4BC2-A70B-0FE9E8AFB0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7303" y="3276215"/>
                    <a:ext cx="325634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7576" b="-25758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0D71502-708A-49B2-81DE-98A5BD88BF1C}"/>
                  </a:ext>
                </a:extLst>
              </p:cNvPr>
              <p:cNvSpPr txBox="1"/>
              <p:nvPr/>
            </p:nvSpPr>
            <p:spPr>
              <a:xfrm>
                <a:off x="3784721" y="2623563"/>
                <a:ext cx="32563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Do not reroute</a:t>
                </a:r>
                <a:endParaRPr lang="en-US" sz="2000" baseline="-25000" dirty="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02E1A04-7F15-4308-940E-BDE01EF15EEE}"/>
                  </a:ext>
                </a:extLst>
              </p:cNvPr>
              <p:cNvGrpSpPr/>
              <p:nvPr/>
            </p:nvGrpSpPr>
            <p:grpSpPr>
              <a:xfrm>
                <a:off x="4172052" y="3014740"/>
                <a:ext cx="561709" cy="267288"/>
                <a:chOff x="5704454" y="3762437"/>
                <a:chExt cx="203200" cy="192826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4499081-CE4A-4FED-9E3A-26A61012EE46}"/>
                    </a:ext>
                  </a:extLst>
                </p:cNvPr>
                <p:cNvCxnSpPr/>
                <p:nvPr/>
              </p:nvCxnSpPr>
              <p:spPr>
                <a:xfrm>
                  <a:off x="5907654" y="3762437"/>
                  <a:ext cx="0" cy="1928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1E9A4CBA-703E-4A1E-8AA4-8BBD1B0ED7C9}"/>
                    </a:ext>
                  </a:extLst>
                </p:cNvPr>
                <p:cNvCxnSpPr/>
                <p:nvPr/>
              </p:nvCxnSpPr>
              <p:spPr>
                <a:xfrm flipH="1">
                  <a:off x="5704454" y="3945103"/>
                  <a:ext cx="196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2DAB293-E5F7-4AEE-8368-341A4961B3E1}"/>
                  </a:ext>
                </a:extLst>
              </p:cNvPr>
              <p:cNvGrpSpPr/>
              <p:nvPr/>
            </p:nvGrpSpPr>
            <p:grpSpPr>
              <a:xfrm>
                <a:off x="2414692" y="2017799"/>
                <a:ext cx="3616107" cy="2277931"/>
                <a:chOff x="2414692" y="2017799"/>
                <a:chExt cx="3616107" cy="2277931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3F1BC9D-26BD-48A9-A4C4-6DA590860701}"/>
                    </a:ext>
                  </a:extLst>
                </p:cNvPr>
                <p:cNvSpPr txBox="1"/>
                <p:nvPr/>
              </p:nvSpPr>
              <p:spPr>
                <a:xfrm>
                  <a:off x="4428724" y="3895620"/>
                  <a:ext cx="456932" cy="40011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T</a:t>
                  </a:r>
                  <a:r>
                    <a:rPr lang="en-US" sz="2000" baseline="-25000" dirty="0"/>
                    <a:t>2</a:t>
                  </a: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23B6FAB-D7D8-434E-BD27-3064B86C477B}"/>
                    </a:ext>
                  </a:extLst>
                </p:cNvPr>
                <p:cNvGrpSpPr/>
                <p:nvPr/>
              </p:nvGrpSpPr>
              <p:grpSpPr>
                <a:xfrm>
                  <a:off x="2414692" y="2017799"/>
                  <a:ext cx="3616107" cy="1861407"/>
                  <a:chOff x="2414692" y="2017799"/>
                  <a:chExt cx="3616107" cy="1861407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C4CEAC31-79D1-426F-8A5D-AF9AC294E0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36026" y="2463424"/>
                    <a:ext cx="0" cy="1415782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79201BF0-98F3-4FBE-9A93-02C881CE64AD}"/>
                      </a:ext>
                    </a:extLst>
                  </p:cNvPr>
                  <p:cNvGrpSpPr/>
                  <p:nvPr/>
                </p:nvGrpSpPr>
                <p:grpSpPr>
                  <a:xfrm>
                    <a:off x="2675419" y="2255623"/>
                    <a:ext cx="1892137" cy="1151453"/>
                    <a:chOff x="1829479" y="2900138"/>
                    <a:chExt cx="1892137" cy="1151453"/>
                  </a:xfrm>
                </p:grpSpPr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E96A1FBD-D068-462E-864D-202993CD74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251116" y="3323640"/>
                      <a:ext cx="1470500" cy="727951"/>
                    </a:xfrm>
                    <a:prstGeom prst="line">
                      <a:avLst/>
                    </a:prstGeom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98A4D63B-E4D7-4A7C-AFEA-90D159868B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29479" y="2900138"/>
                      <a:ext cx="1860607" cy="400110"/>
                      <a:chOff x="1829479" y="2900138"/>
                      <a:chExt cx="1860607" cy="400110"/>
                    </a:xfrm>
                  </p:grpSpPr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7AFB2865-EF58-4C55-980E-170C65E12A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29479" y="2900138"/>
                        <a:ext cx="1289786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R</a:t>
                        </a:r>
                        <a:r>
                          <a:rPr lang="en-US" sz="2000" baseline="-25000" dirty="0"/>
                          <a:t>2</a:t>
                        </a:r>
                      </a:p>
                    </p:txBody>
                  </p:sp>
                  <p:cxnSp>
                    <p:nvCxnSpPr>
                      <p:cNvPr id="95" name="Straight Connector 94">
                        <a:extLst>
                          <a:ext uri="{FF2B5EF4-FFF2-40B4-BE49-F238E27FC236}">
                            <a16:creationId xmlns:a16="http://schemas.microsoft.com/office/drawing/2014/main" id="{8769C9E6-7795-4AD5-AC98-1DE4D5FC48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220120" y="3109311"/>
                        <a:ext cx="1469966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2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CC6FB15-8AEF-4C32-9ADC-B321CE9617A9}"/>
                      </a:ext>
                    </a:extLst>
                  </p:cNvPr>
                  <p:cNvSpPr txBox="1"/>
                  <p:nvPr/>
                </p:nvSpPr>
                <p:spPr>
                  <a:xfrm>
                    <a:off x="2774451" y="2017799"/>
                    <a:ext cx="325634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/>
                      <a:t>Reroute</a:t>
                    </a:r>
                    <a:endParaRPr lang="en-US" sz="2000" baseline="-25000" dirty="0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5B4FE12D-4410-4BED-8429-0F6C27AD88D2}"/>
                      </a:ext>
                    </a:extLst>
                  </p:cNvPr>
                  <p:cNvGrpSpPr/>
                  <p:nvPr/>
                </p:nvGrpSpPr>
                <p:grpSpPr>
                  <a:xfrm>
                    <a:off x="2414692" y="2924212"/>
                    <a:ext cx="1289786" cy="783209"/>
                    <a:chOff x="1568752" y="3568727"/>
                    <a:chExt cx="1289786" cy="783209"/>
                  </a:xfrm>
                </p:grpSpPr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C769185D-B5DF-4B07-91FE-3B523642FF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8752" y="3951826"/>
                      <a:ext cx="128978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0.5R</a:t>
                      </a:r>
                      <a:r>
                        <a:rPr lang="en-US" sz="2000" baseline="-25000" dirty="0"/>
                        <a:t>1</a:t>
                      </a:r>
                    </a:p>
                  </p:txBody>
                </p: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7DAC7A41-FDED-4432-8942-B0CF537953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19668" y="4061945"/>
                      <a:ext cx="280826" cy="0"/>
                    </a:xfrm>
                    <a:prstGeom prst="line">
                      <a:avLst/>
                    </a:prstGeom>
                    <a:ln w="28575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Arc 90">
                      <a:extLst>
                        <a:ext uri="{FF2B5EF4-FFF2-40B4-BE49-F238E27FC236}">
                          <a16:creationId xmlns:a16="http://schemas.microsoft.com/office/drawing/2014/main" id="{BE81181A-0BA2-4C4E-AA16-8D9EE207DAC4}"/>
                        </a:ext>
                      </a:extLst>
                    </p:cNvPr>
                    <p:cNvSpPr/>
                    <p:nvPr/>
                  </p:nvSpPr>
                  <p:spPr>
                    <a:xfrm rot="2732424">
                      <a:off x="1872248" y="3540426"/>
                      <a:ext cx="484392" cy="540993"/>
                    </a:xfrm>
                    <a:prstGeom prst="arc">
                      <a:avLst/>
                    </a:prstGeom>
                    <a:ln w="28575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</p:grpSp>
          </p:grp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906F898-4BDC-44BA-8E78-85F343ADDD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973" y="7081739"/>
              <a:ext cx="9751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268FCE-0EEC-4BF4-AB2B-FEDD905EE662}"/>
              </a:ext>
            </a:extLst>
          </p:cNvPr>
          <p:cNvSpPr/>
          <p:nvPr/>
        </p:nvSpPr>
        <p:spPr>
          <a:xfrm>
            <a:off x="2685575" y="2310215"/>
            <a:ext cx="560860" cy="348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3BA189-91C8-495D-BA42-CE6A9C9C8A3D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31076B8E-E2BD-4ACC-8A47-A4141C280338}"/>
              </a:ext>
            </a:extLst>
          </p:cNvPr>
          <p:cNvSpPr txBox="1">
            <a:spLocks/>
          </p:cNvSpPr>
          <p:nvPr/>
        </p:nvSpPr>
        <p:spPr>
          <a:xfrm>
            <a:off x="168441" y="198097"/>
            <a:ext cx="8361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</a:rPr>
              <a:t>Timely yet Cautious Rerouting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BE4F9-4546-410A-B2F7-E980F6BD29D0}"/>
              </a:ext>
            </a:extLst>
          </p:cNvPr>
          <p:cNvSpPr txBox="1"/>
          <p:nvPr/>
        </p:nvSpPr>
        <p:spPr>
          <a:xfrm>
            <a:off x="1300776" y="4049106"/>
            <a:ext cx="108301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>
                <a:cs typeface="Gill Sans Light"/>
              </a:rPr>
              <a:t>Heuristics for </a:t>
            </a:r>
            <a:r>
              <a:rPr lang="en-US" sz="2800" b="1" i="1" dirty="0">
                <a:solidFill>
                  <a:schemeClr val="accent2"/>
                </a:solidFill>
                <a:cs typeface="Gill Sans Light"/>
              </a:rPr>
              <a:t>cautious</a:t>
            </a:r>
            <a:r>
              <a:rPr lang="en-US" sz="2800" b="1" i="1" dirty="0">
                <a:cs typeface="Gill Sans Light"/>
              </a:rPr>
              <a:t> rerouting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i="1" dirty="0">
                <a:cs typeface="Gill Sans Light"/>
              </a:rPr>
              <a:t>Reroute only if new path is notably better (in terms of ECN&amp;RTT);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i="1" dirty="0">
                <a:cs typeface="Gill Sans Light"/>
              </a:rPr>
              <a:t>Avoid rerouting flows with small remaining size;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i="1" dirty="0">
                <a:cs typeface="Gill Sans Light"/>
              </a:rPr>
              <a:t>Avoid rerouting flows with high sending rate </a:t>
            </a:r>
            <a:r>
              <a:rPr lang="en-US" sz="2400" i="1" dirty="0"/>
              <a:t>R</a:t>
            </a:r>
            <a:r>
              <a:rPr lang="en-US" sz="2400" i="1" baseline="-25000" dirty="0"/>
              <a:t>1</a:t>
            </a:r>
            <a:r>
              <a:rPr lang="en-US" sz="2400" i="1" dirty="0">
                <a:cs typeface="Gill Sans Light"/>
              </a:rPr>
              <a:t>;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i="1" dirty="0">
              <a:cs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E6824-C4F0-4EFD-B01E-EAF51EEB756A}"/>
              </a:ext>
            </a:extLst>
          </p:cNvPr>
          <p:cNvSpPr/>
          <p:nvPr/>
        </p:nvSpPr>
        <p:spPr>
          <a:xfrm>
            <a:off x="813330" y="1293644"/>
            <a:ext cx="9022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A simplified cost-benefit assessment for rerouting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129342-2E8C-47AA-B572-B41D5D556A47}"/>
              </a:ext>
            </a:extLst>
          </p:cNvPr>
          <p:cNvGrpSpPr/>
          <p:nvPr/>
        </p:nvGrpSpPr>
        <p:grpSpPr>
          <a:xfrm>
            <a:off x="2394329" y="1793605"/>
            <a:ext cx="8141637" cy="2519062"/>
            <a:chOff x="1510986" y="5610481"/>
            <a:chExt cx="8141637" cy="251906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7C4F6B0-F079-4579-BD63-99EBBCFD7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3350" y="5701645"/>
              <a:ext cx="0" cy="20227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57246A9-F99E-42F0-8F27-95C3ED9F0717}"/>
                </a:ext>
              </a:extLst>
            </p:cNvPr>
            <p:cNvCxnSpPr>
              <a:cxnSpLocks/>
            </p:cNvCxnSpPr>
            <p:nvPr/>
          </p:nvCxnSpPr>
          <p:spPr>
            <a:xfrm>
              <a:off x="2193350" y="7712497"/>
              <a:ext cx="5190710" cy="118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53641D4-3EBB-4EC6-8E69-06634B45BA8D}"/>
                </a:ext>
              </a:extLst>
            </p:cNvPr>
            <p:cNvCxnSpPr>
              <a:cxnSpLocks/>
            </p:cNvCxnSpPr>
            <p:nvPr/>
          </p:nvCxnSpPr>
          <p:spPr>
            <a:xfrm>
              <a:off x="2217042" y="6282725"/>
              <a:ext cx="45364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A4A77DE-8ECB-4B82-AC52-F78E709EE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5410" y="6282725"/>
              <a:ext cx="2121" cy="142469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7D450A8-5634-4830-A7D9-D6C40FB532E5}"/>
                </a:ext>
              </a:extLst>
            </p:cNvPr>
            <p:cNvSpPr txBox="1"/>
            <p:nvPr/>
          </p:nvSpPr>
          <p:spPr>
            <a:xfrm>
              <a:off x="7019993" y="7729433"/>
              <a:ext cx="1289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Time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3EFF612-7627-49B5-9DEA-4F8C9EBC00DF}"/>
                </a:ext>
              </a:extLst>
            </p:cNvPr>
            <p:cNvSpPr txBox="1"/>
            <p:nvPr/>
          </p:nvSpPr>
          <p:spPr>
            <a:xfrm>
              <a:off x="1510986" y="5610481"/>
              <a:ext cx="1289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Rate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FF33446-49A1-40BF-BBE9-FABC1BA43D9E}"/>
                </a:ext>
              </a:extLst>
            </p:cNvPr>
            <p:cNvSpPr txBox="1"/>
            <p:nvPr/>
          </p:nvSpPr>
          <p:spPr>
            <a:xfrm>
              <a:off x="1768954" y="6089231"/>
              <a:ext cx="1289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B241404-AEB6-4FA0-B0E1-DB0F282E70A2}"/>
                </a:ext>
              </a:extLst>
            </p:cNvPr>
            <p:cNvSpPr txBox="1"/>
            <p:nvPr/>
          </p:nvSpPr>
          <p:spPr>
            <a:xfrm>
              <a:off x="6563060" y="7718424"/>
              <a:ext cx="456932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</a:t>
              </a:r>
              <a:r>
                <a:rPr lang="en-US" sz="2000" baseline="-250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6388450-D43E-4F9C-8121-6F1064386EA2}"/>
                    </a:ext>
                  </a:extLst>
                </p:cNvPr>
                <p:cNvSpPr txBox="1"/>
                <p:nvPr/>
              </p:nvSpPr>
              <p:spPr>
                <a:xfrm>
                  <a:off x="2854617" y="6791878"/>
                  <a:ext cx="3256348" cy="40011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Remaining size = R</a:t>
                  </a:r>
                  <a:r>
                    <a:rPr lang="en-US" sz="2000" baseline="-25000" dirty="0"/>
                    <a:t>1</a:t>
                  </a:r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2000" dirty="0"/>
                    <a:t>T</a:t>
                  </a:r>
                  <a:r>
                    <a:rPr lang="en-US" sz="2000" baseline="-25000" dirty="0"/>
                    <a:t>1</a:t>
                  </a: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6388450-D43E-4F9C-8121-6F1064386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617" y="6791878"/>
                  <a:ext cx="3256348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9231" b="-2769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DF94452-1D32-4A43-827D-C59ABE8CF83C}"/>
                </a:ext>
              </a:extLst>
            </p:cNvPr>
            <p:cNvSpPr txBox="1"/>
            <p:nvPr/>
          </p:nvSpPr>
          <p:spPr>
            <a:xfrm>
              <a:off x="6396275" y="6503924"/>
              <a:ext cx="3256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Do not reroute</a:t>
              </a:r>
              <a:endParaRPr lang="en-US" sz="2000" baseline="-25000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42F2417-18FF-4E55-B39F-B797663B9665}"/>
                </a:ext>
              </a:extLst>
            </p:cNvPr>
            <p:cNvGrpSpPr/>
            <p:nvPr/>
          </p:nvGrpSpPr>
          <p:grpSpPr>
            <a:xfrm>
              <a:off x="6783605" y="6895101"/>
              <a:ext cx="561709" cy="267288"/>
              <a:chOff x="6976110" y="3808236"/>
              <a:chExt cx="203200" cy="192826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90E65D2-02C5-4DBA-850F-2F76FE02A654}"/>
                  </a:ext>
                </a:extLst>
              </p:cNvPr>
              <p:cNvCxnSpPr/>
              <p:nvPr/>
            </p:nvCxnSpPr>
            <p:spPr>
              <a:xfrm>
                <a:off x="7179310" y="3808236"/>
                <a:ext cx="0" cy="1928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4756E4A6-D65D-4857-86FC-A5E9E639C140}"/>
                  </a:ext>
                </a:extLst>
              </p:cNvPr>
              <p:cNvCxnSpPr/>
              <p:nvPr/>
            </p:nvCxnSpPr>
            <p:spPr>
              <a:xfrm flipH="1">
                <a:off x="6976110" y="3990902"/>
                <a:ext cx="1968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A7E5AD-2E62-4431-BC7C-848A71D7AB40}"/>
              </a:ext>
            </a:extLst>
          </p:cNvPr>
          <p:cNvGrpSpPr/>
          <p:nvPr/>
        </p:nvGrpSpPr>
        <p:grpSpPr>
          <a:xfrm>
            <a:off x="2653009" y="2013418"/>
            <a:ext cx="5014651" cy="400110"/>
            <a:chOff x="1768954" y="5870734"/>
            <a:chExt cx="5014651" cy="4001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6136C0-0F2B-41CA-A9AC-6A0D9E71E81A}"/>
                </a:ext>
              </a:extLst>
            </p:cNvPr>
            <p:cNvSpPr txBox="1"/>
            <p:nvPr/>
          </p:nvSpPr>
          <p:spPr>
            <a:xfrm>
              <a:off x="1768954" y="5870734"/>
              <a:ext cx="65011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</a:t>
              </a:r>
              <a:r>
                <a:rPr lang="en-US" sz="2000" baseline="-25000" dirty="0"/>
                <a:t>2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B438617-98D9-4091-B62D-9FE614E22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5879" y="6074775"/>
              <a:ext cx="4627726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AC8AD-1CB9-4426-9801-41B41A902680}"/>
              </a:ext>
            </a:extLst>
          </p:cNvPr>
          <p:cNvGrpSpPr/>
          <p:nvPr/>
        </p:nvGrpSpPr>
        <p:grpSpPr>
          <a:xfrm>
            <a:off x="2635688" y="2716065"/>
            <a:ext cx="5014651" cy="400110"/>
            <a:chOff x="1768954" y="5870734"/>
            <a:chExt cx="5014651" cy="400110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6D74630-0D24-4C3C-A8FE-0DD79870CFBC}"/>
                </a:ext>
              </a:extLst>
            </p:cNvPr>
            <p:cNvSpPr txBox="1"/>
            <p:nvPr/>
          </p:nvSpPr>
          <p:spPr>
            <a:xfrm>
              <a:off x="1768954" y="5870734"/>
              <a:ext cx="65011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R’</a:t>
              </a:r>
              <a:r>
                <a:rPr lang="en-US" sz="2000" baseline="-25000" dirty="0"/>
                <a:t>2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A7A3BCB-2331-48C5-9F4F-B94425602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5879" y="6074775"/>
              <a:ext cx="4627726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0D2CF59-EFD2-42F0-9D65-DB134EA4ED54}"/>
              </a:ext>
            </a:extLst>
          </p:cNvPr>
          <p:cNvGrpSpPr/>
          <p:nvPr/>
        </p:nvGrpSpPr>
        <p:grpSpPr>
          <a:xfrm>
            <a:off x="1361896" y="5856840"/>
            <a:ext cx="9454456" cy="1066230"/>
            <a:chOff x="7352912" y="5608894"/>
            <a:chExt cx="4647292" cy="1340954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9D742F4-AF08-47F8-9331-3B0E0BC93345}"/>
                </a:ext>
              </a:extLst>
            </p:cNvPr>
            <p:cNvSpPr/>
            <p:nvPr/>
          </p:nvSpPr>
          <p:spPr>
            <a:xfrm>
              <a:off x="7367132" y="5608894"/>
              <a:ext cx="4578014" cy="9364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C8ACD69-E461-4DC1-83D3-CF1D6A5158F8}"/>
                </a:ext>
              </a:extLst>
            </p:cNvPr>
            <p:cNvSpPr/>
            <p:nvPr/>
          </p:nvSpPr>
          <p:spPr>
            <a:xfrm>
              <a:off x="7352912" y="5749907"/>
              <a:ext cx="4647292" cy="1199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i="1" dirty="0"/>
                <a:t>Limited impact of congestion mismatch and packet reordering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16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EBA0-0192-4F04-A06D-A484C2E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4848"/>
            <a:ext cx="10515600" cy="262988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Workload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1" dirty="0"/>
              <a:t>Web-search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1" dirty="0"/>
              <a:t>Data-mining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Transport Protocol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1" dirty="0"/>
              <a:t>DCTCP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8D81A-3F96-48DE-9626-91FD3750C53F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59B625F-CDB7-4112-AEC8-702C0CE0C393}"/>
              </a:ext>
            </a:extLst>
          </p:cNvPr>
          <p:cNvSpPr txBox="1">
            <a:spLocks/>
          </p:cNvSpPr>
          <p:nvPr/>
        </p:nvSpPr>
        <p:spPr>
          <a:xfrm>
            <a:off x="168441" y="198097"/>
            <a:ext cx="8361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</a:rPr>
              <a:t>Evaluation Settings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933863"/>
              </p:ext>
            </p:extLst>
          </p:nvPr>
        </p:nvGraphicFramePr>
        <p:xfrm>
          <a:off x="5487967" y="1210490"/>
          <a:ext cx="4862232" cy="3024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2F3E74D-223A-4BFF-B429-49B77C4BD8A0}"/>
              </a:ext>
            </a:extLst>
          </p:cNvPr>
          <p:cNvSpPr/>
          <p:nvPr/>
        </p:nvSpPr>
        <p:spPr>
          <a:xfrm>
            <a:off x="5983354" y="4248377"/>
            <a:ext cx="567524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Large Scale Simulations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i="1" dirty="0"/>
              <a:t>128 servers, 16 switches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i="1" dirty="0"/>
              <a:t>8X8 Leaf Spine with 2:1 oversubscription ratio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E6F57-2D42-407F-8C2D-61E7B968E098}"/>
              </a:ext>
            </a:extLst>
          </p:cNvPr>
          <p:cNvSpPr/>
          <p:nvPr/>
        </p:nvSpPr>
        <p:spPr>
          <a:xfrm>
            <a:off x="1143000" y="4476938"/>
            <a:ext cx="46863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Testbed Evaluations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i="1" dirty="0"/>
              <a:t>12 servers, 4 switches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i="1" dirty="0"/>
              <a:t>2X2 leaf spine with 3:2 oversubscription ratio</a:t>
            </a:r>
          </a:p>
        </p:txBody>
      </p:sp>
    </p:spTree>
    <p:extLst>
      <p:ext uri="{BB962C8B-B14F-4D97-AF65-F5344CB8AC3E}">
        <p14:creationId xmlns:p14="http://schemas.microsoft.com/office/powerpoint/2010/main" val="255750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EBA0-0192-4F04-A06D-A484C2E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73" y="136552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Hermes under baseline topology (8*8 leaf-spine)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8D81A-3F96-48DE-9626-91FD3750C53F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59B625F-CDB7-4112-AEC8-702C0CE0C393}"/>
              </a:ext>
            </a:extLst>
          </p:cNvPr>
          <p:cNvSpPr txBox="1">
            <a:spLocks/>
          </p:cNvSpPr>
          <p:nvPr/>
        </p:nvSpPr>
        <p:spPr>
          <a:xfrm>
            <a:off x="168441" y="198097"/>
            <a:ext cx="8361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</a:rPr>
              <a:t>Evaluation Results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DA76DFB-9DE8-46A8-8753-85595F5C1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346419"/>
              </p:ext>
            </p:extLst>
          </p:nvPr>
        </p:nvGraphicFramePr>
        <p:xfrm>
          <a:off x="5890694" y="2255246"/>
          <a:ext cx="5615507" cy="3259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84BBAB0-02EE-4490-B3A3-A4AC4CB050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595138"/>
              </p:ext>
            </p:extLst>
          </p:nvPr>
        </p:nvGraphicFramePr>
        <p:xfrm>
          <a:off x="700023" y="2189724"/>
          <a:ext cx="5537199" cy="3314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C5E6DDE-72A8-466C-91EB-EBD746497B6F}"/>
              </a:ext>
            </a:extLst>
          </p:cNvPr>
          <p:cNvSpPr/>
          <p:nvPr/>
        </p:nvSpPr>
        <p:spPr>
          <a:xfrm>
            <a:off x="1396999" y="5465584"/>
            <a:ext cx="4686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Web-Search Workload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Outperforms ECMP by up to 55%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Within 17% of CONGA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BDEDF-20F1-479B-B9EB-E3410A9A935D}"/>
              </a:ext>
            </a:extLst>
          </p:cNvPr>
          <p:cNvSpPr/>
          <p:nvPr/>
        </p:nvSpPr>
        <p:spPr>
          <a:xfrm>
            <a:off x="6270886" y="5510399"/>
            <a:ext cx="55401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Data-Mining Workload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29% better than ECMP at high load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slightly outperform CONGA (up to 4%)</a:t>
            </a:r>
            <a:endParaRPr lang="en-US" sz="2400" i="1" dirty="0"/>
          </a:p>
        </p:txBody>
      </p:sp>
      <p:sp>
        <p:nvSpPr>
          <p:cNvPr id="13" name="Rounded Rectangular Callout 7">
            <a:extLst>
              <a:ext uri="{FF2B5EF4-FFF2-40B4-BE49-F238E27FC236}">
                <a16:creationId xmlns:a16="http://schemas.microsoft.com/office/drawing/2014/main" id="{5E6F5975-BA88-4A4E-82D9-846FFD2B9FD6}"/>
              </a:ext>
            </a:extLst>
          </p:cNvPr>
          <p:cNvSpPr/>
          <p:nvPr/>
        </p:nvSpPr>
        <p:spPr>
          <a:xfrm>
            <a:off x="6583751" y="1886032"/>
            <a:ext cx="4402422" cy="700097"/>
          </a:xfrm>
          <a:prstGeom prst="wedgeRoundRectCallout">
            <a:avLst>
              <a:gd name="adj1" fmla="val 486"/>
              <a:gd name="adj2" fmla="val 78438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More heavy tailed, less </a:t>
            </a:r>
            <a:r>
              <a:rPr lang="en-US" sz="2000" i="1" dirty="0" err="1">
                <a:solidFill>
                  <a:schemeClr val="tx1"/>
                </a:solidFill>
              </a:rPr>
              <a:t>bursty</a:t>
            </a:r>
            <a:r>
              <a:rPr lang="en-US" sz="2000" i="1" dirty="0">
                <a:solidFill>
                  <a:schemeClr val="tx1"/>
                </a:solidFill>
              </a:rPr>
              <a:t>, thus more difficult to create </a:t>
            </a:r>
            <a:r>
              <a:rPr lang="en-US" sz="2000" i="1" dirty="0" err="1">
                <a:solidFill>
                  <a:schemeClr val="tx1"/>
                </a:solidFill>
              </a:rPr>
              <a:t>flowlet</a:t>
            </a:r>
            <a:r>
              <a:rPr lang="en-US" sz="2000" i="1" dirty="0">
                <a:solidFill>
                  <a:schemeClr val="tx1"/>
                </a:solidFill>
              </a:rPr>
              <a:t> gaps  </a:t>
            </a:r>
            <a:endParaRPr lang="en-GB" sz="2000" i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7">
            <a:extLst>
              <a:ext uri="{FF2B5EF4-FFF2-40B4-BE49-F238E27FC236}">
                <a16:creationId xmlns:a16="http://schemas.microsoft.com/office/drawing/2014/main" id="{3F7A1FDB-F3F0-4C43-9D88-FED2897FAD92}"/>
              </a:ext>
            </a:extLst>
          </p:cNvPr>
          <p:cNvSpPr/>
          <p:nvPr/>
        </p:nvSpPr>
        <p:spPr>
          <a:xfrm>
            <a:off x="1396999" y="1886031"/>
            <a:ext cx="3858696" cy="700097"/>
          </a:xfrm>
          <a:prstGeom prst="wedgeRoundRectCallout">
            <a:avLst>
              <a:gd name="adj1" fmla="val 3082"/>
              <a:gd name="adj2" fmla="val 87508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Switch-based solution has better visibility to congestion</a:t>
            </a:r>
          </a:p>
        </p:txBody>
      </p:sp>
    </p:spTree>
    <p:extLst>
      <p:ext uri="{BB962C8B-B14F-4D97-AF65-F5344CB8AC3E}">
        <p14:creationId xmlns:p14="http://schemas.microsoft.com/office/powerpoint/2010/main" val="352875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BC63-63B1-4948-BBF1-79E65E2E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96" y="180004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cs typeface="Segoe UI" panose="020B0502040204020203" pitchFamily="34" charset="0"/>
              </a:rPr>
              <a:t>Traffic dynamics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i="1" dirty="0">
                <a:cs typeface="Segoe UI" panose="020B0502040204020203" pitchFamily="34" charset="0"/>
              </a:rPr>
              <a:t>Congestions can quickly arise at any place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65BA6C-6FCF-4343-BD86-B361A1BB382A}"/>
              </a:ext>
            </a:extLst>
          </p:cNvPr>
          <p:cNvCxnSpPr>
            <a:stCxn id="60" idx="0"/>
            <a:endCxn id="15" idx="3"/>
          </p:cNvCxnSpPr>
          <p:nvPr/>
        </p:nvCxnSpPr>
        <p:spPr>
          <a:xfrm flipV="1">
            <a:off x="3035448" y="3715020"/>
            <a:ext cx="56124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80A9A6-97EA-4026-BCF0-989C3D935457}"/>
              </a:ext>
            </a:extLst>
          </p:cNvPr>
          <p:cNvCxnSpPr>
            <a:stCxn id="82" idx="0"/>
            <a:endCxn id="15" idx="3"/>
          </p:cNvCxnSpPr>
          <p:nvPr/>
        </p:nvCxnSpPr>
        <p:spPr>
          <a:xfrm flipH="1" flipV="1">
            <a:off x="3596696" y="3715020"/>
            <a:ext cx="453981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23B1C3-074B-4999-B4F2-24344B1BB837}"/>
              </a:ext>
            </a:extLst>
          </p:cNvPr>
          <p:cNvCxnSpPr>
            <a:stCxn id="104" idx="0"/>
            <a:endCxn id="11" idx="2"/>
          </p:cNvCxnSpPr>
          <p:nvPr/>
        </p:nvCxnSpPr>
        <p:spPr>
          <a:xfrm flipV="1">
            <a:off x="5058401" y="3711796"/>
            <a:ext cx="619783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B48614-198E-40DF-A4CF-C83382F16FC8}"/>
              </a:ext>
            </a:extLst>
          </p:cNvPr>
          <p:cNvCxnSpPr>
            <a:stCxn id="126" idx="0"/>
            <a:endCxn id="11" idx="2"/>
          </p:cNvCxnSpPr>
          <p:nvPr/>
        </p:nvCxnSpPr>
        <p:spPr>
          <a:xfrm flipH="1" flipV="1">
            <a:off x="5678184" y="3711796"/>
            <a:ext cx="459530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C74051D-8B8F-40A1-B53F-3A37C3ACBF2B}"/>
              </a:ext>
            </a:extLst>
          </p:cNvPr>
          <p:cNvGrpSpPr/>
          <p:nvPr/>
        </p:nvGrpSpPr>
        <p:grpSpPr>
          <a:xfrm>
            <a:off x="5394078" y="3147170"/>
            <a:ext cx="449615" cy="567849"/>
            <a:chOff x="1027560" y="1988818"/>
            <a:chExt cx="545969" cy="678181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919CCED8-F0AC-418D-9E1D-B41694DC9058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FDF5515F-0FE3-437A-9F84-E85873C91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83">
              <a:extLst>
                <a:ext uri="{FF2B5EF4-FFF2-40B4-BE49-F238E27FC236}">
                  <a16:creationId xmlns:a16="http://schemas.microsoft.com/office/drawing/2014/main" id="{4C56D004-D3DC-4D31-8817-67841B2273C3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83">
              <a:extLst>
                <a:ext uri="{FF2B5EF4-FFF2-40B4-BE49-F238E27FC236}">
                  <a16:creationId xmlns:a16="http://schemas.microsoft.com/office/drawing/2014/main" id="{ACFE3E20-EA9D-4899-9B23-E378EBCD7764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4A0977-DCFD-40F9-BE7D-99EC2C2338AE}"/>
              </a:ext>
            </a:extLst>
          </p:cNvPr>
          <p:cNvGrpSpPr/>
          <p:nvPr/>
        </p:nvGrpSpPr>
        <p:grpSpPr>
          <a:xfrm>
            <a:off x="3315687" y="3147170"/>
            <a:ext cx="449615" cy="567849"/>
            <a:chOff x="1027560" y="1988818"/>
            <a:chExt cx="545969" cy="678181"/>
          </a:xfrm>
        </p:grpSpPr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8D3259BE-CDFD-421C-9736-AF69C979E46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71534E-61CF-4D24-9692-2124847DB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83">
              <a:extLst>
                <a:ext uri="{FF2B5EF4-FFF2-40B4-BE49-F238E27FC236}">
                  <a16:creationId xmlns:a16="http://schemas.microsoft.com/office/drawing/2014/main" id="{6100A6BD-179A-4BFF-8A78-A871234AE96D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83">
              <a:extLst>
                <a:ext uri="{FF2B5EF4-FFF2-40B4-BE49-F238E27FC236}">
                  <a16:creationId xmlns:a16="http://schemas.microsoft.com/office/drawing/2014/main" id="{19CC370E-3B23-4616-AD99-4FE6237F6218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C3264D-B784-4DD7-A7BB-E82EF3605075}"/>
              </a:ext>
            </a:extLst>
          </p:cNvPr>
          <p:cNvGrpSpPr/>
          <p:nvPr/>
        </p:nvGrpSpPr>
        <p:grpSpPr>
          <a:xfrm>
            <a:off x="2643293" y="5201398"/>
            <a:ext cx="775546" cy="420648"/>
            <a:chOff x="457200" y="4457617"/>
            <a:chExt cx="1085821" cy="42736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CC5D56-577E-4A38-A046-9FB690971729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6F3E24-DD64-48C8-84FA-9C3071DF963F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6BB08E-7579-46E0-9157-AF9BB5AA374B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30D25B-5240-4F42-9DD4-5AF0B88E97A3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FB39012-C37B-418B-AF19-B6E63AA7B4D0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73D502D-3AD4-4E26-A62D-6D5515951320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102371-0139-499F-8A6E-C6743EA725A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1063241-47DF-48E7-88CA-CA3C402D36DB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3E7E2FA-DC14-4B52-8CA6-29FBC0B393FE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B1B916-9AEB-4EFD-9F8C-DDE10BEEE351}"/>
              </a:ext>
            </a:extLst>
          </p:cNvPr>
          <p:cNvGrpSpPr/>
          <p:nvPr/>
        </p:nvGrpSpPr>
        <p:grpSpPr>
          <a:xfrm>
            <a:off x="3658565" y="5201959"/>
            <a:ext cx="775546" cy="420648"/>
            <a:chOff x="457200" y="4457617"/>
            <a:chExt cx="1085821" cy="4273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A533E3-FE6D-4FE9-8B06-8BA82253C22C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9BEA49-7242-45AB-A128-B6621D8AD58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A325FF-2B9A-4DA9-B744-A1DB0323B214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C490879-8721-4147-A335-D0DF6C67C500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C1553B3-73C5-4925-8A25-7501F6AE7916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1509E57-A61E-43FA-B6CE-E3D271B6FF3A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661F04-8222-4DB3-A9E3-BA4DCC216093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AB7654B-FE0C-4AC6-85E7-583F0DC46DE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7168262-700F-4843-B1CA-14248D8503F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22D033-AF46-408D-8975-85916A2BB91F}"/>
              </a:ext>
            </a:extLst>
          </p:cNvPr>
          <p:cNvGrpSpPr/>
          <p:nvPr/>
        </p:nvGrpSpPr>
        <p:grpSpPr>
          <a:xfrm>
            <a:off x="4665682" y="5201959"/>
            <a:ext cx="775546" cy="420648"/>
            <a:chOff x="457200" y="4457617"/>
            <a:chExt cx="1085821" cy="42736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99970D-17BC-49CE-871D-E267A9891E80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8D13AD-B71B-446F-8210-EE0208E01F58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5DD25F4-FC16-4D91-8E3C-1EB8A3CC5286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670FB0-F870-49D8-B37A-56A3F939AB7B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5DEF25-AD00-4274-A383-7D57E488AB3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F1340B8-DCF4-444D-A12D-A15A8411B157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4F50F9-679E-48FB-975B-A7F83886C224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D0C3AE9-14C3-4FBA-8324-70F11677F0BF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2D4DF4-2290-4FFE-B285-B71C6EA66C52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9674F67-2835-46BF-8F83-641CC7C3AF11}"/>
              </a:ext>
            </a:extLst>
          </p:cNvPr>
          <p:cNvGrpSpPr/>
          <p:nvPr/>
        </p:nvGrpSpPr>
        <p:grpSpPr>
          <a:xfrm>
            <a:off x="5744227" y="5192115"/>
            <a:ext cx="775546" cy="420648"/>
            <a:chOff x="457200" y="4457617"/>
            <a:chExt cx="1085821" cy="42736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6E160E-6BDA-4B61-9E50-487EC851C72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920E4C-2313-4979-B0B9-79BC21D42E1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89E778-C2CD-441D-8E76-149EE72F6B75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E76EB8-B7BE-447E-90DE-BF85698828D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DBC94D1-352B-44C5-9D62-186E24296BE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5D343D5-180F-4A14-88D6-9C83CB170EEB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8B3AF59-957D-4A9D-A1E5-17D8E034165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AE80522-4B67-45B8-B3CE-C904B3E0ABB2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2F8B08C-6D7E-44BB-9FC9-165643029536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6E0786-9F7B-45E8-9698-521915BE24EE}"/>
              </a:ext>
            </a:extLst>
          </p:cNvPr>
          <p:cNvGrpSpPr/>
          <p:nvPr/>
        </p:nvGrpSpPr>
        <p:grpSpPr>
          <a:xfrm>
            <a:off x="2686106" y="5005978"/>
            <a:ext cx="698684" cy="203473"/>
            <a:chOff x="5220661" y="3675707"/>
            <a:chExt cx="978209" cy="24300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6760191-2951-4563-A95F-2259841B06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62CB174-4BFB-4D28-B38C-0D652C740E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00A8D70-256C-46B3-8606-AEFED2E3A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AD6606C-AC2A-4500-A205-F87D72ED04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88F91BE-ACA1-4934-ACB7-79FD9097A0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C5360DA-819A-48F4-A1EF-410E613D13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676122B-96B2-43BC-B158-AF82A2AC12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7BF73E1-994D-42EA-B756-08B8C612FE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3518BCC-BE36-410C-A76C-8FABBD811A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32F5941-4114-429F-B57F-F5F4E50627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443C113-264F-4152-8220-84C860A27F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B555CE4-E1AC-4A17-993C-27EAEA24D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F2C31E9-0298-4419-9F0A-C5F8E3D6A0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44AFF7F-8A95-4E8A-83BB-D8B496A275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224D353-CE2B-4B84-96D2-2D7435E4C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A102EB0-9864-4D7E-89AC-4094B6CBC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C2B1AB1-8C78-478C-A5BF-2BC7231B6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3194373-B0E9-4BFA-8DC2-6152056988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D1562A0-073F-4B07-9610-7ED5DDA8FA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9F9364A-6EB2-4B40-BB2D-55BEADB3E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7BA68B6-4C0A-42BA-A40C-9E1FCA0649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62E6A26-14C2-42CD-968B-2C505A7EED6C}"/>
              </a:ext>
            </a:extLst>
          </p:cNvPr>
          <p:cNvGrpSpPr/>
          <p:nvPr/>
        </p:nvGrpSpPr>
        <p:grpSpPr>
          <a:xfrm>
            <a:off x="3701335" y="5005978"/>
            <a:ext cx="698684" cy="203473"/>
            <a:chOff x="5220661" y="3675707"/>
            <a:chExt cx="978209" cy="2430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48085F8-75AD-4B9A-8F32-302CAB1D5989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5828B0C-A3AA-4806-A97F-20EF6AF9C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672BD83-8759-4ABF-8330-02C25B3971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9FFF381-6AB2-42D4-8452-389FA3C7E8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AA65682-A102-4034-8B39-710D4C76A8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902022C-D047-402B-8E60-7F8B61D886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4F53BF8-9009-4227-935F-F457734AC1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8B4D298-AABA-4BE8-8BA4-ABF2890856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9825747-1DCA-4529-9F83-ECAD9E9929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68139A3-4F41-4D13-88AC-FF7FBAAA2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311C76E-20FB-474A-A479-1334371D5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9EF829C-391D-45BE-9A2E-34CE70735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3090801-0148-48A8-A337-5E495039C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16E36FD-5705-4313-9FFC-022686D5EA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85237BF-CF53-49BD-B1CF-6869AA2267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1238934-C3FE-4005-AE31-316732F2C3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47212D-69FF-4CDF-8405-C48A04861B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02BEAB7-4C79-4CDA-9740-5B5C02EC0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C1235F0-139D-48F5-9451-72F2F88CB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8A9CC1-87DC-4E8A-996B-F72E228976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F833DAC-F951-49B2-8734-EECB69EEDE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BF2C8B6-E27F-4B01-BD51-5160DDE927CB}"/>
              </a:ext>
            </a:extLst>
          </p:cNvPr>
          <p:cNvGrpSpPr/>
          <p:nvPr/>
        </p:nvGrpSpPr>
        <p:grpSpPr>
          <a:xfrm>
            <a:off x="4709059" y="5013088"/>
            <a:ext cx="698684" cy="203473"/>
            <a:chOff x="5220661" y="3675707"/>
            <a:chExt cx="978209" cy="24300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91309FA-CA96-47FC-A0D9-0DC8787EC8AA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53F6719-69F8-4653-9308-115D254AC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EEA4CE9-08EB-4294-BC76-6FBA7B61F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7271306-D837-4FC4-890D-4CA807A32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30E2536-1C6E-4B6E-8B33-F971E1FD22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A8D470-7543-49E4-91F6-1E244231B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F284931-FB3F-448D-A0BF-56D7E8E22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64BB443-E527-43D3-8A89-C08FE68C0E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3DF67A3-3005-44B0-BB80-42226A85F3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7E41191-0464-40ED-A798-95A407E75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6D52B00-DAF9-467A-AA93-7CFA02A005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65782E7-90F8-49BD-B102-9A6365EEF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211C758-5A5C-43B4-AF05-FF93A8A05C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890A407-8EBC-4DF7-B227-2FBB86A2B3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33207D1-E33F-4158-995B-092883D06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5AEAF3D-1743-4AA8-B973-A6558AF3B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AA73452-AC79-4323-9837-F317A33A01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C7BAECF-6672-4EEA-87B4-29C042187F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78BF594-42C6-415B-A322-CF11D9B19B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EC98360-4718-45D4-B9E4-8D05160FC3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43EAAC5-EF63-4EDE-A696-FE42EA4C8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7D01ED8-9BDA-46FF-8F6A-F22A6196A48F}"/>
              </a:ext>
            </a:extLst>
          </p:cNvPr>
          <p:cNvGrpSpPr/>
          <p:nvPr/>
        </p:nvGrpSpPr>
        <p:grpSpPr>
          <a:xfrm>
            <a:off x="5788372" y="5005978"/>
            <a:ext cx="698684" cy="203473"/>
            <a:chOff x="5220661" y="3675707"/>
            <a:chExt cx="978209" cy="24300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AA9F90F-1735-4EA6-B425-761C5942EE6F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B2A8D27-55BA-487F-AC8C-118B9F0B72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808654B-31C7-4467-8721-B1F241CE2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9130BCE-D0FC-45E7-A30A-5DA9D00C53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3B93CFC-5B77-42F9-9CED-E603351EF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F59D6FD-DA89-4C3E-ACEB-D6AEE020B8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5BC957C-5B05-46D9-A6FC-338D655AD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A048928-D190-46C1-8411-595B6D2D6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962BCB5-4196-4611-AC24-B0A83D40FF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95273DE-6A0F-4050-B5E0-2BF191F47C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2814D1C-87A5-4AB5-851B-85E8DC75E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1ED86BD-4168-4DE7-AF8E-80AFBE390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9A2D6B2-DFFA-44F5-8FC7-E0FA03D94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C3F6C2F-DC0E-4E2A-A835-C39707AB32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AC72E0C-10EB-4927-B0D3-8B5FC86A7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7715CAD-3AB0-4E57-841E-F69C5736A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88A84B7-E278-44C1-9570-DDE02C4AAF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BC40587-5083-4376-A27F-27EB27F2E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F6F88F5-6EBD-4AF9-AA9D-F23C894C45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27800CE-3C60-4A00-ABF8-2679D14C8F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2536250-18FC-492F-A426-9B8F645F6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C10506-EA4D-4078-8D3F-96A86E0D8BD7}"/>
              </a:ext>
            </a:extLst>
          </p:cNvPr>
          <p:cNvCxnSpPr>
            <a:stCxn id="175" idx="0"/>
            <a:endCxn id="151" idx="2"/>
          </p:cNvCxnSpPr>
          <p:nvPr/>
        </p:nvCxnSpPr>
        <p:spPr>
          <a:xfrm flipV="1">
            <a:off x="7227012" y="3711796"/>
            <a:ext cx="500987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E7444E7-2D56-4CDD-9C9A-3DD8A87DD44C}"/>
              </a:ext>
            </a:extLst>
          </p:cNvPr>
          <p:cNvCxnSpPr>
            <a:stCxn id="197" idx="0"/>
            <a:endCxn id="151" idx="2"/>
          </p:cNvCxnSpPr>
          <p:nvPr/>
        </p:nvCxnSpPr>
        <p:spPr>
          <a:xfrm flipH="1" flipV="1">
            <a:off x="7727999" y="3711796"/>
            <a:ext cx="578326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C114A67-DA67-4A6F-B81C-5BB63FFE03F9}"/>
              </a:ext>
            </a:extLst>
          </p:cNvPr>
          <p:cNvGrpSpPr/>
          <p:nvPr/>
        </p:nvGrpSpPr>
        <p:grpSpPr>
          <a:xfrm>
            <a:off x="7443893" y="3147170"/>
            <a:ext cx="449615" cy="567849"/>
            <a:chOff x="1027560" y="1988818"/>
            <a:chExt cx="545969" cy="678181"/>
          </a:xfrm>
        </p:grpSpPr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183D698C-485A-4515-BA5A-94572BCD1B1A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" name="Picture 2">
              <a:extLst>
                <a:ext uri="{FF2B5EF4-FFF2-40B4-BE49-F238E27FC236}">
                  <a16:creationId xmlns:a16="http://schemas.microsoft.com/office/drawing/2014/main" id="{425E6A89-03F6-4F6A-8ED4-CF759D789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C3F03F06-33ED-418F-B448-83D715DD27A8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1A96B223-70F8-467F-B58F-80B4252E06DB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C06DC31-31B0-423E-AB26-F9BB94946FD9}"/>
              </a:ext>
            </a:extLst>
          </p:cNvPr>
          <p:cNvGrpSpPr/>
          <p:nvPr/>
        </p:nvGrpSpPr>
        <p:grpSpPr>
          <a:xfrm>
            <a:off x="6834293" y="5201959"/>
            <a:ext cx="775546" cy="420648"/>
            <a:chOff x="457200" y="4457617"/>
            <a:chExt cx="1085821" cy="427364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CC6E4C8-1E6A-4392-9BE1-DA62DFA55E92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EFF5AF1-AE89-4809-A9CE-3CD30AA24594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5D0581A-8E60-4E79-8A72-AE7C838EE999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9F08980-B070-4B1D-B0E0-DA265315E12A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513A732-B82F-405D-AADE-A25104D947C2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B95F50E-29F1-46C4-A5B8-1282268CD64D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8C60969-50D3-4C19-8648-82BC4B57ED7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7D9D83A5-60BD-4A2B-8F11-FDFAC8EF71F7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5F7A48C-A618-4782-AB0B-D747ADA17C21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F072BC-FB22-4ABA-AB83-5CB55341B475}"/>
              </a:ext>
            </a:extLst>
          </p:cNvPr>
          <p:cNvGrpSpPr/>
          <p:nvPr/>
        </p:nvGrpSpPr>
        <p:grpSpPr>
          <a:xfrm>
            <a:off x="7912838" y="5192115"/>
            <a:ext cx="775546" cy="420648"/>
            <a:chOff x="457200" y="4457617"/>
            <a:chExt cx="1085821" cy="427364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8EE297-2057-44CF-8827-4D32C1BA46A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01DEB0E-8379-4525-9D28-D647F6C95CAC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57E9157-1F7C-4CE8-90CD-09128047250D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55D5F21-9055-417C-9FAD-470772D6CCA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4112A46-D2C6-4FE4-A516-991C4EC3B94B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DF0ADE7-A692-4D6D-BFFA-7D6FD6077A6F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7E70EDB-48DC-49E8-BF3D-C7C7A6F2839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7CCA614-17D1-43D5-8B64-EB77EC24841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ADE367E-ED0B-46DD-B384-F0506D62C07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2E4F1F-83A2-4F3F-A5C0-102EA43E1EC8}"/>
              </a:ext>
            </a:extLst>
          </p:cNvPr>
          <p:cNvGrpSpPr/>
          <p:nvPr/>
        </p:nvGrpSpPr>
        <p:grpSpPr>
          <a:xfrm>
            <a:off x="6877670" y="5013088"/>
            <a:ext cx="698684" cy="203473"/>
            <a:chOff x="5220661" y="3675707"/>
            <a:chExt cx="978209" cy="24300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D7CF5A3-84F3-4068-906B-05C573BC34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48C085C-BD6B-4C28-9741-05E64AC7E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5B44B92-5D09-45FE-9558-23539560D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9F4C44A-1013-41EF-9467-25E6E0E916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F7A6F43-AEA2-4142-94DE-FA3D45DB7A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28188EC-D19D-4408-997A-40E3EA9E5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CA2A77C-EC19-4AFD-9348-43DE6A41F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6BC4063-A4DB-478B-8317-99BFDBDDA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B67301B-6AEC-47E3-8E5B-50D3C5D41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3C77BAA-2C91-4C22-85B7-CA7DDA1B71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1C86FF9-C08E-4157-BD77-8E01FDABF1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BAD656A-B1CE-48A4-B7C6-EE895AAFA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A125EDB-E9C1-4EC0-B9B0-901FFC22BB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2B3A23E-3E01-4CB0-97AB-474FE8C39A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AFDE32C-B127-4B07-9B5A-93267E56F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AA220D1-BBBD-425C-B322-E8C83E1A0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163E46B-7C0F-465C-85C1-14262217CB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0A3462A-DAFB-4CC7-887E-F4D2CA9AD0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F891B2F-A6FB-49B3-9710-DF12C5252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A3AF2D3-B2C7-4AF5-AF2B-9648D260E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A39285B-BB53-402C-8503-5E053B3C4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52D4567-2482-4E96-BD40-D0F6D1E00DEB}"/>
              </a:ext>
            </a:extLst>
          </p:cNvPr>
          <p:cNvGrpSpPr/>
          <p:nvPr/>
        </p:nvGrpSpPr>
        <p:grpSpPr>
          <a:xfrm>
            <a:off x="7956983" y="5005978"/>
            <a:ext cx="698684" cy="203473"/>
            <a:chOff x="5220661" y="3675707"/>
            <a:chExt cx="978209" cy="24300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7D3E356-90BB-41DE-891C-685C34E2CB3C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252633A-7228-4AC4-BFDD-1FC4168AE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FD03710-679A-43CD-8DAD-76CEF8BF64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9D5ED29-0D5B-4C13-A491-B2D740FD4F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60853C9-0443-47A5-92FB-1405EEF62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FAD941E-9554-444F-80A8-E45EAD415C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27DB69C-E6F2-4A53-9EEC-2A7EA88B1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9F8BEEA-2C31-4E17-8954-AFD1B82C3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7DEC9EF-6AEE-419D-AE54-D37C808E4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91BE20F-027F-4720-A6FA-0FF8478A2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7CBDFD6-9483-4DDE-AD20-6027F2ECCF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58BACE5-7C1C-4F5C-A6C2-F233B9FAED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3EC1F80-D891-4F04-9FFC-054FB64674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3303983-A0F0-47FC-8A8D-6557FE9966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8DBB98B-B68E-47CE-BA8A-822358BACF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A806FA-E03E-450B-ABE6-30F0AAED0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1C6F218-696D-41BD-B38F-79A0530C3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0D6DFCC-0E62-4232-A53B-188734F5EB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6C1F343-521C-4E5A-90C7-58B55A6D48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A13EC1E-BC43-4BDC-B741-9FFCF2D9FD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11E582E-7BEA-4C82-A1B1-7893700E51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934481DE-2824-4662-97C7-E957C7EC549A}"/>
              </a:ext>
            </a:extLst>
          </p:cNvPr>
          <p:cNvCxnSpPr>
            <a:stCxn id="60" idx="0"/>
            <a:endCxn id="10" idx="3"/>
          </p:cNvCxnSpPr>
          <p:nvPr/>
        </p:nvCxnSpPr>
        <p:spPr>
          <a:xfrm flipV="1">
            <a:off x="3035448" y="3715020"/>
            <a:ext cx="2639639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FB5C065-687A-4164-BE98-A3A5FC8CDE23}"/>
              </a:ext>
            </a:extLst>
          </p:cNvPr>
          <p:cNvCxnSpPr>
            <a:stCxn id="60" idx="0"/>
            <a:endCxn id="150" idx="3"/>
          </p:cNvCxnSpPr>
          <p:nvPr/>
        </p:nvCxnSpPr>
        <p:spPr>
          <a:xfrm flipV="1">
            <a:off x="3035448" y="3715020"/>
            <a:ext cx="4689454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2FC970-E40E-477B-9BD1-E9E7A7A0D9F3}"/>
              </a:ext>
            </a:extLst>
          </p:cNvPr>
          <p:cNvCxnSpPr>
            <a:stCxn id="82" idx="0"/>
            <a:endCxn id="11" idx="2"/>
          </p:cNvCxnSpPr>
          <p:nvPr/>
        </p:nvCxnSpPr>
        <p:spPr>
          <a:xfrm flipV="1">
            <a:off x="4050677" y="3711796"/>
            <a:ext cx="1627507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4B2F7BD-2968-4E20-B490-39ED1F89B6CE}"/>
              </a:ext>
            </a:extLst>
          </p:cNvPr>
          <p:cNvCxnSpPr>
            <a:stCxn id="82" idx="0"/>
            <a:endCxn id="150" idx="3"/>
          </p:cNvCxnSpPr>
          <p:nvPr/>
        </p:nvCxnSpPr>
        <p:spPr>
          <a:xfrm flipV="1">
            <a:off x="4050677" y="3715020"/>
            <a:ext cx="3674225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EA282CF-49CE-45B6-8867-97D32D1428FC}"/>
              </a:ext>
            </a:extLst>
          </p:cNvPr>
          <p:cNvCxnSpPr>
            <a:stCxn id="104" idx="0"/>
            <a:endCxn id="15" idx="3"/>
          </p:cNvCxnSpPr>
          <p:nvPr/>
        </p:nvCxnSpPr>
        <p:spPr>
          <a:xfrm flipH="1" flipV="1">
            <a:off x="3596696" y="3715020"/>
            <a:ext cx="1461705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1FCBF2F-EAFD-4538-8797-0BA5FDCC1D1F}"/>
              </a:ext>
            </a:extLst>
          </p:cNvPr>
          <p:cNvCxnSpPr>
            <a:stCxn id="104" idx="0"/>
            <a:endCxn id="150" idx="3"/>
          </p:cNvCxnSpPr>
          <p:nvPr/>
        </p:nvCxnSpPr>
        <p:spPr>
          <a:xfrm flipV="1">
            <a:off x="5058401" y="3715020"/>
            <a:ext cx="2666501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DD17E68-26AD-4CA5-B4FB-36C393E55560}"/>
              </a:ext>
            </a:extLst>
          </p:cNvPr>
          <p:cNvCxnSpPr>
            <a:stCxn id="126" idx="0"/>
            <a:endCxn id="15" idx="3"/>
          </p:cNvCxnSpPr>
          <p:nvPr/>
        </p:nvCxnSpPr>
        <p:spPr>
          <a:xfrm flipH="1" flipV="1">
            <a:off x="3596696" y="3715020"/>
            <a:ext cx="254101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C79EC-0956-4D24-8D31-52917A3F3EA5}"/>
              </a:ext>
            </a:extLst>
          </p:cNvPr>
          <p:cNvCxnSpPr>
            <a:stCxn id="126" idx="0"/>
            <a:endCxn id="150" idx="3"/>
          </p:cNvCxnSpPr>
          <p:nvPr/>
        </p:nvCxnSpPr>
        <p:spPr>
          <a:xfrm flipV="1">
            <a:off x="6137714" y="3715020"/>
            <a:ext cx="158718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4AB802B-B930-414B-8BBE-DDAD855D4CFF}"/>
              </a:ext>
            </a:extLst>
          </p:cNvPr>
          <p:cNvCxnSpPr>
            <a:stCxn id="175" idx="0"/>
            <a:endCxn id="11" idx="2"/>
          </p:cNvCxnSpPr>
          <p:nvPr/>
        </p:nvCxnSpPr>
        <p:spPr>
          <a:xfrm flipH="1" flipV="1">
            <a:off x="5678184" y="3711796"/>
            <a:ext cx="1548828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1EB7FA8-9313-45E2-A11C-13C8CA35F55C}"/>
              </a:ext>
            </a:extLst>
          </p:cNvPr>
          <p:cNvCxnSpPr>
            <a:stCxn id="175" idx="0"/>
            <a:endCxn id="15" idx="3"/>
          </p:cNvCxnSpPr>
          <p:nvPr/>
        </p:nvCxnSpPr>
        <p:spPr>
          <a:xfrm flipH="1" flipV="1">
            <a:off x="3596696" y="3715020"/>
            <a:ext cx="3630316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E0CD7CB9-D769-4E24-8C82-64F836092B4C}"/>
              </a:ext>
            </a:extLst>
          </p:cNvPr>
          <p:cNvCxnSpPr>
            <a:stCxn id="197" idx="0"/>
            <a:endCxn id="11" idx="2"/>
          </p:cNvCxnSpPr>
          <p:nvPr/>
        </p:nvCxnSpPr>
        <p:spPr>
          <a:xfrm flipH="1" flipV="1">
            <a:off x="5678184" y="3711796"/>
            <a:ext cx="2628141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9F372B5-4275-4087-81B4-4ADE537772F6}"/>
              </a:ext>
            </a:extLst>
          </p:cNvPr>
          <p:cNvCxnSpPr>
            <a:stCxn id="197" idx="0"/>
            <a:endCxn id="15" idx="3"/>
          </p:cNvCxnSpPr>
          <p:nvPr/>
        </p:nvCxnSpPr>
        <p:spPr>
          <a:xfrm flipH="1" flipV="1">
            <a:off x="3596696" y="3715020"/>
            <a:ext cx="4709629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9565F59-8FE1-41BB-B31C-9ABBAAC509C0}"/>
              </a:ext>
            </a:extLst>
          </p:cNvPr>
          <p:cNvGrpSpPr/>
          <p:nvPr/>
        </p:nvGrpSpPr>
        <p:grpSpPr>
          <a:xfrm>
            <a:off x="4327278" y="3144520"/>
            <a:ext cx="449615" cy="567849"/>
            <a:chOff x="1027560" y="1988818"/>
            <a:chExt cx="545969" cy="678181"/>
          </a:xfrm>
        </p:grpSpPr>
        <p:sp>
          <p:nvSpPr>
            <p:cNvPr id="232" name="Cube 231">
              <a:extLst>
                <a:ext uri="{FF2B5EF4-FFF2-40B4-BE49-F238E27FC236}">
                  <a16:creationId xmlns:a16="http://schemas.microsoft.com/office/drawing/2014/main" id="{C26425B5-D049-41AB-AFC0-FFB379502EAC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3" name="Picture 2">
              <a:extLst>
                <a:ext uri="{FF2B5EF4-FFF2-40B4-BE49-F238E27FC236}">
                  <a16:creationId xmlns:a16="http://schemas.microsoft.com/office/drawing/2014/main" id="{12535B12-77F9-4A84-9DA8-267C4EECA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4" name="Rectangle 83">
              <a:extLst>
                <a:ext uri="{FF2B5EF4-FFF2-40B4-BE49-F238E27FC236}">
                  <a16:creationId xmlns:a16="http://schemas.microsoft.com/office/drawing/2014/main" id="{DB8A988C-1810-4036-B649-C1B737D9FCBE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83">
              <a:extLst>
                <a:ext uri="{FF2B5EF4-FFF2-40B4-BE49-F238E27FC236}">
                  <a16:creationId xmlns:a16="http://schemas.microsoft.com/office/drawing/2014/main" id="{60F2B591-2FAE-47D8-A82F-DC15C0BCF96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DE20F48C-1117-49B9-A433-9D8D0F993FCC}"/>
              </a:ext>
            </a:extLst>
          </p:cNvPr>
          <p:cNvGrpSpPr/>
          <p:nvPr/>
        </p:nvGrpSpPr>
        <p:grpSpPr>
          <a:xfrm>
            <a:off x="6421302" y="3170964"/>
            <a:ext cx="449615" cy="567849"/>
            <a:chOff x="1027560" y="1988818"/>
            <a:chExt cx="545969" cy="678181"/>
          </a:xfrm>
        </p:grpSpPr>
        <p:sp>
          <p:nvSpPr>
            <p:cNvPr id="237" name="Cube 236">
              <a:extLst>
                <a:ext uri="{FF2B5EF4-FFF2-40B4-BE49-F238E27FC236}">
                  <a16:creationId xmlns:a16="http://schemas.microsoft.com/office/drawing/2014/main" id="{C203FF85-2BF7-498D-84F7-0D06EFA5954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8" name="Picture 2">
              <a:extLst>
                <a:ext uri="{FF2B5EF4-FFF2-40B4-BE49-F238E27FC236}">
                  <a16:creationId xmlns:a16="http://schemas.microsoft.com/office/drawing/2014/main" id="{ABEF31BB-D82B-4E2C-A96F-A66F72AAD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9" name="Rectangle 83">
              <a:extLst>
                <a:ext uri="{FF2B5EF4-FFF2-40B4-BE49-F238E27FC236}">
                  <a16:creationId xmlns:a16="http://schemas.microsoft.com/office/drawing/2014/main" id="{3E0A2986-8A3F-4270-81F0-5D0F111B52BB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83">
              <a:extLst>
                <a:ext uri="{FF2B5EF4-FFF2-40B4-BE49-F238E27FC236}">
                  <a16:creationId xmlns:a16="http://schemas.microsoft.com/office/drawing/2014/main" id="{0B430F83-3E81-4C4E-AC63-2FC5B9261970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FE20110-CED7-4A31-BC8B-11175F1FBFBB}"/>
              </a:ext>
            </a:extLst>
          </p:cNvPr>
          <p:cNvCxnSpPr>
            <a:stCxn id="197" idx="0"/>
            <a:endCxn id="237" idx="3"/>
          </p:cNvCxnSpPr>
          <p:nvPr/>
        </p:nvCxnSpPr>
        <p:spPr>
          <a:xfrm flipH="1" flipV="1">
            <a:off x="6702311" y="3738813"/>
            <a:ext cx="1604014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CF1F344-DE5A-49D6-823C-EFD6AD559895}"/>
              </a:ext>
            </a:extLst>
          </p:cNvPr>
          <p:cNvCxnSpPr>
            <a:stCxn id="197" idx="0"/>
            <a:endCxn id="233" idx="2"/>
          </p:cNvCxnSpPr>
          <p:nvPr/>
        </p:nvCxnSpPr>
        <p:spPr>
          <a:xfrm flipH="1" flipV="1">
            <a:off x="4611384" y="3709146"/>
            <a:ext cx="3694941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792A532-D26B-47BD-B690-CA71BACF9BDC}"/>
              </a:ext>
            </a:extLst>
          </p:cNvPr>
          <p:cNvCxnSpPr>
            <a:stCxn id="175" idx="0"/>
            <a:endCxn id="237" idx="3"/>
          </p:cNvCxnSpPr>
          <p:nvPr/>
        </p:nvCxnSpPr>
        <p:spPr>
          <a:xfrm flipH="1" flipV="1">
            <a:off x="6702311" y="3738813"/>
            <a:ext cx="524701" cy="127427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9382BC81-24AF-4456-882B-2ED5091E924A}"/>
              </a:ext>
            </a:extLst>
          </p:cNvPr>
          <p:cNvCxnSpPr>
            <a:stCxn id="175" idx="0"/>
            <a:endCxn id="232" idx="3"/>
          </p:cNvCxnSpPr>
          <p:nvPr/>
        </p:nvCxnSpPr>
        <p:spPr>
          <a:xfrm flipH="1" flipV="1">
            <a:off x="4608287" y="3712369"/>
            <a:ext cx="2618725" cy="130071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D40AD92-26B4-43C0-A93A-CEC7755B403F}"/>
              </a:ext>
            </a:extLst>
          </p:cNvPr>
          <p:cNvCxnSpPr>
            <a:stCxn id="126" idx="0"/>
            <a:endCxn id="237" idx="3"/>
          </p:cNvCxnSpPr>
          <p:nvPr/>
        </p:nvCxnSpPr>
        <p:spPr>
          <a:xfrm flipV="1">
            <a:off x="6137714" y="3738813"/>
            <a:ext cx="564597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9924AA9-9B87-403E-843D-1D5F02B4BD08}"/>
              </a:ext>
            </a:extLst>
          </p:cNvPr>
          <p:cNvCxnSpPr>
            <a:stCxn id="126" idx="0"/>
            <a:endCxn id="233" idx="2"/>
          </p:cNvCxnSpPr>
          <p:nvPr/>
        </p:nvCxnSpPr>
        <p:spPr>
          <a:xfrm flipH="1" flipV="1">
            <a:off x="4611384" y="3709146"/>
            <a:ext cx="1526330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761E60E-6423-4BE8-8376-2D77062FB351}"/>
              </a:ext>
            </a:extLst>
          </p:cNvPr>
          <p:cNvCxnSpPr>
            <a:stCxn id="104" idx="0"/>
            <a:endCxn id="238" idx="2"/>
          </p:cNvCxnSpPr>
          <p:nvPr/>
        </p:nvCxnSpPr>
        <p:spPr>
          <a:xfrm flipV="1">
            <a:off x="5058401" y="3735590"/>
            <a:ext cx="1647007" cy="127749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C6E525D7-EC34-4593-BA8E-E1BBEAB90ABD}"/>
              </a:ext>
            </a:extLst>
          </p:cNvPr>
          <p:cNvCxnSpPr>
            <a:stCxn id="104" idx="0"/>
            <a:endCxn id="233" idx="2"/>
          </p:cNvCxnSpPr>
          <p:nvPr/>
        </p:nvCxnSpPr>
        <p:spPr>
          <a:xfrm flipH="1" flipV="1">
            <a:off x="4611384" y="3709146"/>
            <a:ext cx="447017" cy="130394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EC7ABA0-766C-4CF6-B0D9-526CF8204BEF}"/>
              </a:ext>
            </a:extLst>
          </p:cNvPr>
          <p:cNvCxnSpPr>
            <a:stCxn id="82" idx="0"/>
            <a:endCxn id="238" idx="2"/>
          </p:cNvCxnSpPr>
          <p:nvPr/>
        </p:nvCxnSpPr>
        <p:spPr>
          <a:xfrm flipV="1">
            <a:off x="4050677" y="3735590"/>
            <a:ext cx="2654731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73C6010-2D8E-4E1A-A9EF-C49065633C7D}"/>
              </a:ext>
            </a:extLst>
          </p:cNvPr>
          <p:cNvCxnSpPr>
            <a:stCxn id="82" idx="0"/>
            <a:endCxn id="232" idx="3"/>
          </p:cNvCxnSpPr>
          <p:nvPr/>
        </p:nvCxnSpPr>
        <p:spPr>
          <a:xfrm flipV="1">
            <a:off x="4050677" y="3712369"/>
            <a:ext cx="557610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DD5D05AA-EC4B-461B-BCC2-D5022EB326E3}"/>
              </a:ext>
            </a:extLst>
          </p:cNvPr>
          <p:cNvCxnSpPr>
            <a:stCxn id="60" idx="0"/>
            <a:endCxn id="232" idx="3"/>
          </p:cNvCxnSpPr>
          <p:nvPr/>
        </p:nvCxnSpPr>
        <p:spPr>
          <a:xfrm flipV="1">
            <a:off x="3035448" y="3712369"/>
            <a:ext cx="1572839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31DDFB5B-9A96-4CD4-A251-0858133D01AB}"/>
              </a:ext>
            </a:extLst>
          </p:cNvPr>
          <p:cNvCxnSpPr>
            <a:stCxn id="60" idx="0"/>
            <a:endCxn id="238" idx="2"/>
          </p:cNvCxnSpPr>
          <p:nvPr/>
        </p:nvCxnSpPr>
        <p:spPr>
          <a:xfrm flipV="1">
            <a:off x="3035448" y="3735590"/>
            <a:ext cx="3669960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AB2B2F1-CF73-4DDE-AB5F-9268748194D4}"/>
              </a:ext>
            </a:extLst>
          </p:cNvPr>
          <p:cNvGrpSpPr/>
          <p:nvPr/>
        </p:nvGrpSpPr>
        <p:grpSpPr>
          <a:xfrm>
            <a:off x="2926596" y="3614942"/>
            <a:ext cx="3461659" cy="2012428"/>
            <a:chOff x="2926596" y="3614942"/>
            <a:chExt cx="3461659" cy="2012428"/>
          </a:xfrm>
        </p:grpSpPr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D478F130-1627-46AF-80E4-B6B1C42DF503}"/>
                </a:ext>
              </a:extLst>
            </p:cNvPr>
            <p:cNvSpPr/>
            <p:nvPr/>
          </p:nvSpPr>
          <p:spPr>
            <a:xfrm>
              <a:off x="2926596" y="3677900"/>
              <a:ext cx="3461659" cy="1943120"/>
            </a:xfrm>
            <a:custGeom>
              <a:avLst/>
              <a:gdLst>
                <a:gd name="connsiteX0" fmla="*/ 0 w 3765550"/>
                <a:gd name="connsiteY0" fmla="*/ 1943120 h 1943120"/>
                <a:gd name="connsiteX1" fmla="*/ 323850 w 3765550"/>
                <a:gd name="connsiteY1" fmla="*/ 1333520 h 1943120"/>
                <a:gd name="connsiteX2" fmla="*/ 1809750 w 3765550"/>
                <a:gd name="connsiteY2" fmla="*/ 20 h 1943120"/>
                <a:gd name="connsiteX3" fmla="*/ 3359150 w 3765550"/>
                <a:gd name="connsiteY3" fmla="*/ 1365270 h 1943120"/>
                <a:gd name="connsiteX4" fmla="*/ 3765550 w 3765550"/>
                <a:gd name="connsiteY4" fmla="*/ 1930420 h 194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5550" h="1943120">
                  <a:moveTo>
                    <a:pt x="0" y="1943120"/>
                  </a:moveTo>
                  <a:cubicBezTo>
                    <a:pt x="11112" y="1800245"/>
                    <a:pt x="22225" y="1657370"/>
                    <a:pt x="323850" y="1333520"/>
                  </a:cubicBezTo>
                  <a:cubicBezTo>
                    <a:pt x="625475" y="1009670"/>
                    <a:pt x="1303867" y="-5272"/>
                    <a:pt x="1809750" y="20"/>
                  </a:cubicBezTo>
                  <a:cubicBezTo>
                    <a:pt x="2315633" y="5312"/>
                    <a:pt x="3033183" y="1043537"/>
                    <a:pt x="3359150" y="1365270"/>
                  </a:cubicBezTo>
                  <a:cubicBezTo>
                    <a:pt x="3685117" y="1687003"/>
                    <a:pt x="3602567" y="1899728"/>
                    <a:pt x="3765550" y="1930420"/>
                  </a:cubicBezTo>
                </a:path>
              </a:pathLst>
            </a:custGeom>
            <a:noFill/>
            <a:ln w="88900">
              <a:solidFill>
                <a:schemeClr val="accent1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16030EC-01F0-4A1F-93BC-B227F6426055}"/>
                </a:ext>
              </a:extLst>
            </p:cNvPr>
            <p:cNvSpPr/>
            <p:nvPr/>
          </p:nvSpPr>
          <p:spPr>
            <a:xfrm>
              <a:off x="3712210" y="3690591"/>
              <a:ext cx="2575372" cy="1936779"/>
            </a:xfrm>
            <a:custGeom>
              <a:avLst/>
              <a:gdLst>
                <a:gd name="connsiteX0" fmla="*/ 0 w 2749550"/>
                <a:gd name="connsiteY0" fmla="*/ 1936779 h 1936779"/>
                <a:gd name="connsiteX1" fmla="*/ 323850 w 2749550"/>
                <a:gd name="connsiteY1" fmla="*/ 1327179 h 1936779"/>
                <a:gd name="connsiteX2" fmla="*/ 920750 w 2749550"/>
                <a:gd name="connsiteY2" fmla="*/ 29 h 1936779"/>
                <a:gd name="connsiteX3" fmla="*/ 2324100 w 2749550"/>
                <a:gd name="connsiteY3" fmla="*/ 1365279 h 1936779"/>
                <a:gd name="connsiteX4" fmla="*/ 2749550 w 2749550"/>
                <a:gd name="connsiteY4" fmla="*/ 1917729 h 193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9550" h="1936779">
                  <a:moveTo>
                    <a:pt x="0" y="1936779"/>
                  </a:moveTo>
                  <a:cubicBezTo>
                    <a:pt x="85196" y="1793375"/>
                    <a:pt x="170392" y="1649971"/>
                    <a:pt x="323850" y="1327179"/>
                  </a:cubicBezTo>
                  <a:cubicBezTo>
                    <a:pt x="477308" y="1004387"/>
                    <a:pt x="587375" y="-6321"/>
                    <a:pt x="920750" y="29"/>
                  </a:cubicBezTo>
                  <a:cubicBezTo>
                    <a:pt x="1254125" y="6379"/>
                    <a:pt x="2019300" y="1045662"/>
                    <a:pt x="2324100" y="1365279"/>
                  </a:cubicBezTo>
                  <a:cubicBezTo>
                    <a:pt x="2628900" y="1684896"/>
                    <a:pt x="2689225" y="1801312"/>
                    <a:pt x="2749550" y="1917729"/>
                  </a:cubicBezTo>
                </a:path>
              </a:pathLst>
            </a:custGeom>
            <a:noFill/>
            <a:ln w="88900">
              <a:solidFill>
                <a:schemeClr val="accent2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explosion icon">
              <a:extLst>
                <a:ext uri="{FF2B5EF4-FFF2-40B4-BE49-F238E27FC236}">
                  <a16:creationId xmlns:a16="http://schemas.microsoft.com/office/drawing/2014/main" id="{12536334-88AE-409B-8947-6915FAFD2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78421">
              <a:off x="4726557" y="3589614"/>
              <a:ext cx="549153" cy="599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036D3E7-1416-40C8-881F-97C951A862C0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itle 3">
            <a:extLst>
              <a:ext uri="{FF2B5EF4-FFF2-40B4-BE49-F238E27FC236}">
                <a16:creationId xmlns:a16="http://schemas.microsoft.com/office/drawing/2014/main" id="{1042EE97-0D4E-45C7-9FDB-6A08FB972245}"/>
              </a:ext>
            </a:extLst>
          </p:cNvPr>
          <p:cNvSpPr txBox="1">
            <a:spLocks/>
          </p:cNvSpPr>
          <p:nvPr/>
        </p:nvSpPr>
        <p:spPr>
          <a:xfrm>
            <a:off x="166254" y="198097"/>
            <a:ext cx="105728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  <a:cs typeface="Gill Sans Light"/>
              </a:rPr>
              <a:t>Uncertainties in Datacenter Networks</a:t>
            </a:r>
          </a:p>
        </p:txBody>
      </p:sp>
    </p:spTree>
    <p:extLst>
      <p:ext uri="{BB962C8B-B14F-4D97-AF65-F5344CB8AC3E}">
        <p14:creationId xmlns:p14="http://schemas.microsoft.com/office/powerpoint/2010/main" val="92537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EBA0-0192-4F04-A06D-A484C2E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24" y="1428809"/>
            <a:ext cx="1031927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Hermes under asymmetric case (data-mining workload)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Reduce the capacity from 10Gbps to 2Gbps for 20% of randomly selected leaf-to-spine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8D81A-3F96-48DE-9626-91FD3750C53F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59B625F-CDB7-4112-AEC8-702C0CE0C393}"/>
              </a:ext>
            </a:extLst>
          </p:cNvPr>
          <p:cNvSpPr txBox="1">
            <a:spLocks/>
          </p:cNvSpPr>
          <p:nvPr/>
        </p:nvSpPr>
        <p:spPr>
          <a:xfrm>
            <a:off x="168441" y="198097"/>
            <a:ext cx="8361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</a:rPr>
              <a:t>Evaluation Results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D062F23-23E5-4459-BABC-06C168DBB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303034"/>
              </p:ext>
            </p:extLst>
          </p:nvPr>
        </p:nvGraphicFramePr>
        <p:xfrm>
          <a:off x="102143" y="2383158"/>
          <a:ext cx="7368470" cy="429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5282916-1AA8-46F7-B048-99C5A57BB572}"/>
              </a:ext>
            </a:extLst>
          </p:cNvPr>
          <p:cNvSpPr/>
          <p:nvPr/>
        </p:nvSpPr>
        <p:spPr>
          <a:xfrm>
            <a:off x="6320725" y="2929771"/>
            <a:ext cx="5446159" cy="961794"/>
          </a:xfrm>
          <a:prstGeom prst="wedgeRoundRectCallout">
            <a:avLst>
              <a:gd name="adj1" fmla="val -45702"/>
              <a:gd name="adj2" fmla="val 39481"/>
              <a:gd name="adj3" fmla="val 16667"/>
            </a:avLst>
          </a:prstGeom>
          <a:solidFill>
            <a:srgbClr val="00B05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1" dirty="0">
                <a:solidFill>
                  <a:schemeClr val="bg1"/>
                </a:solidFill>
              </a:rPr>
              <a:t>(Weighted) Presto*: </a:t>
            </a:r>
            <a:r>
              <a:rPr lang="en-US" sz="2200" i="1" dirty="0">
                <a:solidFill>
                  <a:schemeClr val="bg1"/>
                </a:solidFill>
              </a:rPr>
              <a:t>congestion-oblivious, thus not efficient against asymmetry</a:t>
            </a:r>
            <a:endParaRPr lang="en-GB" sz="2200" i="1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7">
            <a:extLst>
              <a:ext uri="{FF2B5EF4-FFF2-40B4-BE49-F238E27FC236}">
                <a16:creationId xmlns:a16="http://schemas.microsoft.com/office/drawing/2014/main" id="{6B0A28E9-C464-42F9-B707-D35330A0BE36}"/>
              </a:ext>
            </a:extLst>
          </p:cNvPr>
          <p:cNvSpPr/>
          <p:nvPr/>
        </p:nvSpPr>
        <p:spPr>
          <a:xfrm>
            <a:off x="6320725" y="5074771"/>
            <a:ext cx="5446159" cy="961794"/>
          </a:xfrm>
          <a:prstGeom prst="wedgeRoundRectCallout">
            <a:avLst>
              <a:gd name="adj1" fmla="val -45511"/>
              <a:gd name="adj2" fmla="val -9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1" dirty="0">
                <a:solidFill>
                  <a:schemeClr val="bg1"/>
                </a:solidFill>
              </a:rPr>
              <a:t>CONGA: </a:t>
            </a:r>
            <a:r>
              <a:rPr lang="en-US" sz="2200" i="1" dirty="0">
                <a:solidFill>
                  <a:schemeClr val="bg1"/>
                </a:solidFill>
              </a:rPr>
              <a:t>Hermes can more timely resolve collisions of large flows on 2Gbps links</a:t>
            </a:r>
            <a:endParaRPr lang="en-GB" sz="2200" i="1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7">
            <a:extLst>
              <a:ext uri="{FF2B5EF4-FFF2-40B4-BE49-F238E27FC236}">
                <a16:creationId xmlns:a16="http://schemas.microsoft.com/office/drawing/2014/main" id="{6A23AAAD-1D34-4DD3-BE37-3674822153AC}"/>
              </a:ext>
            </a:extLst>
          </p:cNvPr>
          <p:cNvSpPr/>
          <p:nvPr/>
        </p:nvSpPr>
        <p:spPr>
          <a:xfrm>
            <a:off x="6320725" y="4013157"/>
            <a:ext cx="5446159" cy="961794"/>
          </a:xfrm>
          <a:prstGeom prst="wedgeRoundRectCallout">
            <a:avLst>
              <a:gd name="adj1" fmla="val -46933"/>
              <a:gd name="adj2" fmla="val 17031"/>
              <a:gd name="adj3" fmla="val 16667"/>
            </a:avLst>
          </a:prstGeom>
          <a:solidFill>
            <a:srgbClr val="7030A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1" dirty="0" err="1">
                <a:solidFill>
                  <a:schemeClr val="bg1"/>
                </a:solidFill>
              </a:rPr>
              <a:t>LetFlow</a:t>
            </a:r>
            <a:r>
              <a:rPr lang="en-US" sz="2200" b="1" i="1" dirty="0">
                <a:solidFill>
                  <a:schemeClr val="bg1"/>
                </a:solidFill>
              </a:rPr>
              <a:t> &amp; CLOVE-ECN: </a:t>
            </a:r>
            <a:r>
              <a:rPr lang="en-US" sz="2200" i="1" dirty="0">
                <a:solidFill>
                  <a:schemeClr val="bg1"/>
                </a:solidFill>
              </a:rPr>
              <a:t>Hermes has better visibility and more timely reaction</a:t>
            </a:r>
            <a:endParaRPr lang="en-GB" sz="2200" i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9B974-53DF-478C-B92D-79925D43DB11}"/>
              </a:ext>
            </a:extLst>
          </p:cNvPr>
          <p:cNvCxnSpPr/>
          <p:nvPr/>
        </p:nvCxnSpPr>
        <p:spPr>
          <a:xfrm flipH="1">
            <a:off x="5957173" y="3280550"/>
            <a:ext cx="421241" cy="2667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348A4E-258A-4C59-8B6C-30C1E0A4685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99485" y="4146508"/>
            <a:ext cx="421240" cy="347546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41488E-4706-48A6-A8C0-B83D489C11E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99484" y="4352413"/>
            <a:ext cx="421241" cy="120325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88D81A-3F96-48DE-9626-91FD3750C53F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59B625F-CDB7-4112-AEC8-702C0CE0C393}"/>
              </a:ext>
            </a:extLst>
          </p:cNvPr>
          <p:cNvSpPr txBox="1">
            <a:spLocks/>
          </p:cNvSpPr>
          <p:nvPr/>
        </p:nvSpPr>
        <p:spPr>
          <a:xfrm>
            <a:off x="168441" y="198097"/>
            <a:ext cx="8361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</a:rPr>
              <a:t>Evaluation Results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C5AF218-2A17-4F76-84A6-53C4CFF9E8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167419"/>
              </p:ext>
            </p:extLst>
          </p:nvPr>
        </p:nvGraphicFramePr>
        <p:xfrm>
          <a:off x="308141" y="1892298"/>
          <a:ext cx="6229036" cy="3506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25262C2-3E3D-41D7-A7AB-7D9DF06DA2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85879"/>
              </p:ext>
            </p:extLst>
          </p:nvPr>
        </p:nvGraphicFramePr>
        <p:xfrm>
          <a:off x="5609346" y="1763697"/>
          <a:ext cx="6273423" cy="363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037CDB-A668-4262-A724-69F981CC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38" y="1543328"/>
            <a:ext cx="10515600" cy="8114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Hermes under switch failures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45EE8-4106-4B01-A6B4-B47CFB402632}"/>
              </a:ext>
            </a:extLst>
          </p:cNvPr>
          <p:cNvSpPr/>
          <p:nvPr/>
        </p:nvSpPr>
        <p:spPr>
          <a:xfrm>
            <a:off x="1761245" y="5286406"/>
            <a:ext cx="3848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Silent random packet drops</a:t>
            </a:r>
            <a:r>
              <a:rPr lang="en-US" sz="24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64E01-12A4-4D60-ADD0-C796DF8DBC20}"/>
              </a:ext>
            </a:extLst>
          </p:cNvPr>
          <p:cNvSpPr/>
          <p:nvPr/>
        </p:nvSpPr>
        <p:spPr>
          <a:xfrm>
            <a:off x="7721594" y="5339102"/>
            <a:ext cx="3848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Packet blackhole</a:t>
            </a:r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7906DA-E25F-4A28-B139-A805C6F2A33A}"/>
              </a:ext>
            </a:extLst>
          </p:cNvPr>
          <p:cNvGrpSpPr/>
          <p:nvPr/>
        </p:nvGrpSpPr>
        <p:grpSpPr>
          <a:xfrm>
            <a:off x="2525273" y="5902896"/>
            <a:ext cx="7239146" cy="711313"/>
            <a:chOff x="7651994" y="5625592"/>
            <a:chExt cx="4578014" cy="936465"/>
          </a:xfrm>
          <a:solidFill>
            <a:schemeClr val="bg1"/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873EBA2-2F50-4A2B-9799-D6B38FC4CBD3}"/>
                </a:ext>
              </a:extLst>
            </p:cNvPr>
            <p:cNvSpPr/>
            <p:nvPr/>
          </p:nvSpPr>
          <p:spPr>
            <a:xfrm>
              <a:off x="7651994" y="5625592"/>
              <a:ext cx="4578014" cy="936465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86CE7B-E74A-4432-9F7A-9E44494C2C3B}"/>
                </a:ext>
              </a:extLst>
            </p:cNvPr>
            <p:cNvSpPr/>
            <p:nvPr/>
          </p:nvSpPr>
          <p:spPr>
            <a:xfrm>
              <a:off x="7947571" y="5741905"/>
              <a:ext cx="3926257" cy="68883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i="1" dirty="0"/>
                <a:t>Outperform other schemes by over 32%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2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E238-4C8D-4E79-942B-6FAADDFE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32" y="1659714"/>
            <a:ext cx="1076277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Datacenter is filled with </a:t>
            </a:r>
            <a:r>
              <a:rPr lang="en-US" sz="3000" dirty="0">
                <a:solidFill>
                  <a:schemeClr val="accent2"/>
                </a:solidFill>
              </a:rPr>
              <a:t>uncertainties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Hermes: </a:t>
            </a:r>
            <a:r>
              <a:rPr lang="en-US" sz="3000" dirty="0"/>
              <a:t>a resilient load balancing scheme that gracefully handles uncertainties.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89990-33C2-4855-A5A2-2513798F7816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3BD3470-C60C-428C-85B5-6DE78CC64103}"/>
              </a:ext>
            </a:extLst>
          </p:cNvPr>
          <p:cNvSpPr txBox="1">
            <a:spLocks/>
          </p:cNvSpPr>
          <p:nvPr/>
        </p:nvSpPr>
        <p:spPr>
          <a:xfrm>
            <a:off x="168441" y="198097"/>
            <a:ext cx="8361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F43D3E-AF43-44E7-A038-0440A4FBA8CF}"/>
              </a:ext>
            </a:extLst>
          </p:cNvPr>
          <p:cNvGrpSpPr/>
          <p:nvPr/>
        </p:nvGrpSpPr>
        <p:grpSpPr>
          <a:xfrm>
            <a:off x="3644514" y="3083521"/>
            <a:ext cx="4889220" cy="611048"/>
            <a:chOff x="7651994" y="5625595"/>
            <a:chExt cx="4578014" cy="936466"/>
          </a:xfrm>
          <a:solidFill>
            <a:schemeClr val="bg1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0EC3772-B7A8-4335-9E19-C344C0664558}"/>
                </a:ext>
              </a:extLst>
            </p:cNvPr>
            <p:cNvSpPr/>
            <p:nvPr/>
          </p:nvSpPr>
          <p:spPr>
            <a:xfrm>
              <a:off x="7651994" y="5625595"/>
              <a:ext cx="4578014" cy="936466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F12C5F-07DC-47AB-8088-10DFC1B81B06}"/>
                </a:ext>
              </a:extLst>
            </p:cNvPr>
            <p:cNvSpPr/>
            <p:nvPr/>
          </p:nvSpPr>
          <p:spPr>
            <a:xfrm>
              <a:off x="7947571" y="5741905"/>
              <a:ext cx="3926257" cy="70752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i="1" dirty="0"/>
                <a:t>Readily-deployable at end hosts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CFEB04-A3E3-463E-B36E-A4683920AC8F}"/>
              </a:ext>
            </a:extLst>
          </p:cNvPr>
          <p:cNvGrpSpPr/>
          <p:nvPr/>
        </p:nvGrpSpPr>
        <p:grpSpPr>
          <a:xfrm>
            <a:off x="1148713" y="4793875"/>
            <a:ext cx="4392771" cy="611048"/>
            <a:chOff x="7651994" y="5625595"/>
            <a:chExt cx="4578014" cy="936466"/>
          </a:xfrm>
          <a:solidFill>
            <a:schemeClr val="bg1"/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F4CBF3-3336-42D1-AAF2-C5C232F3AB8C}"/>
                </a:ext>
              </a:extLst>
            </p:cNvPr>
            <p:cNvSpPr/>
            <p:nvPr/>
          </p:nvSpPr>
          <p:spPr>
            <a:xfrm>
              <a:off x="7651994" y="5625595"/>
              <a:ext cx="4578014" cy="936466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67AFEB-4898-40E6-B049-815550D795B6}"/>
                </a:ext>
              </a:extLst>
            </p:cNvPr>
            <p:cNvSpPr/>
            <p:nvPr/>
          </p:nvSpPr>
          <p:spPr>
            <a:xfrm>
              <a:off x="7947571" y="5741905"/>
              <a:ext cx="3926257" cy="70752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i="1" dirty="0"/>
                <a:t>Congestion &amp; failure-aware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371469-158F-4BF8-AE3D-51439580AAE3}"/>
              </a:ext>
            </a:extLst>
          </p:cNvPr>
          <p:cNvGrpSpPr/>
          <p:nvPr/>
        </p:nvGrpSpPr>
        <p:grpSpPr>
          <a:xfrm>
            <a:off x="1137006" y="5629772"/>
            <a:ext cx="4392771" cy="611048"/>
            <a:chOff x="7651994" y="5625595"/>
            <a:chExt cx="4578014" cy="936466"/>
          </a:xfrm>
          <a:solidFill>
            <a:schemeClr val="bg1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35B8981-6F2B-4C75-ACB4-6156EAFDB81E}"/>
                </a:ext>
              </a:extLst>
            </p:cNvPr>
            <p:cNvSpPr/>
            <p:nvPr/>
          </p:nvSpPr>
          <p:spPr>
            <a:xfrm>
              <a:off x="7651994" y="5625595"/>
              <a:ext cx="4578014" cy="936466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F86617-FC58-4C54-9473-DDD5E184C542}"/>
                </a:ext>
              </a:extLst>
            </p:cNvPr>
            <p:cNvSpPr/>
            <p:nvPr/>
          </p:nvSpPr>
          <p:spPr>
            <a:xfrm>
              <a:off x="7947571" y="5741905"/>
              <a:ext cx="3926257" cy="70752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i="1" dirty="0"/>
                <a:t>Improved visibility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B1B14C-3825-481B-BA97-1861081EEA9C}"/>
              </a:ext>
            </a:extLst>
          </p:cNvPr>
          <p:cNvGrpSpPr/>
          <p:nvPr/>
        </p:nvGrpSpPr>
        <p:grpSpPr>
          <a:xfrm>
            <a:off x="1754776" y="3768374"/>
            <a:ext cx="4193158" cy="947245"/>
            <a:chOff x="1754776" y="3768374"/>
            <a:chExt cx="4193158" cy="947245"/>
          </a:xfrm>
        </p:grpSpPr>
        <p:pic>
          <p:nvPicPr>
            <p:cNvPr id="24" name="Picture 18" descr="Image result for eye icon vector">
              <a:extLst>
                <a:ext uri="{FF2B5EF4-FFF2-40B4-BE49-F238E27FC236}">
                  <a16:creationId xmlns:a16="http://schemas.microsoft.com/office/drawing/2014/main" id="{86995312-7A9E-4944-86D4-B2F6BFD44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355" y="3768374"/>
              <a:ext cx="947245" cy="947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BFAAC7-EDE9-4E7C-9DC3-7E66C38936A7}"/>
                </a:ext>
              </a:extLst>
            </p:cNvPr>
            <p:cNvSpPr/>
            <p:nvPr/>
          </p:nvSpPr>
          <p:spPr>
            <a:xfrm>
              <a:off x="1754776" y="3941452"/>
              <a:ext cx="419315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/>
                <a:t>Sensing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EA2306-D65C-4BA4-8A4B-ED5A459662B3}"/>
              </a:ext>
            </a:extLst>
          </p:cNvPr>
          <p:cNvGrpSpPr/>
          <p:nvPr/>
        </p:nvGrpSpPr>
        <p:grpSpPr>
          <a:xfrm>
            <a:off x="6908317" y="3903280"/>
            <a:ext cx="4193158" cy="752529"/>
            <a:chOff x="6908317" y="3936331"/>
            <a:chExt cx="4193158" cy="752529"/>
          </a:xfrm>
        </p:grpSpPr>
        <p:pic>
          <p:nvPicPr>
            <p:cNvPr id="25" name="Picture 12" descr="Image result for split icon">
              <a:extLst>
                <a:ext uri="{FF2B5EF4-FFF2-40B4-BE49-F238E27FC236}">
                  <a16:creationId xmlns:a16="http://schemas.microsoft.com/office/drawing/2014/main" id="{451609DD-EC01-42B1-9FD8-702FA2ACD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984" y="3936331"/>
              <a:ext cx="752529" cy="752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32A1E7-83D4-4A87-845E-F3EB03037AB8}"/>
                </a:ext>
              </a:extLst>
            </p:cNvPr>
            <p:cNvSpPr/>
            <p:nvPr/>
          </p:nvSpPr>
          <p:spPr>
            <a:xfrm>
              <a:off x="6908317" y="4047158"/>
              <a:ext cx="419315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/>
                <a:t>Reacting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7AFC8A-714C-4958-8003-D32C5D6118FF}"/>
              </a:ext>
            </a:extLst>
          </p:cNvPr>
          <p:cNvGrpSpPr/>
          <p:nvPr/>
        </p:nvGrpSpPr>
        <p:grpSpPr>
          <a:xfrm>
            <a:off x="6632155" y="5019449"/>
            <a:ext cx="4513388" cy="973986"/>
            <a:chOff x="6632155" y="4964364"/>
            <a:chExt cx="4513388" cy="9739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839DA82-A44F-4FDF-BE44-E3C2C3A794DE}"/>
                </a:ext>
              </a:extLst>
            </p:cNvPr>
            <p:cNvSpPr/>
            <p:nvPr/>
          </p:nvSpPr>
          <p:spPr>
            <a:xfrm>
              <a:off x="6632155" y="4964364"/>
              <a:ext cx="4513388" cy="97398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0C0BD6-C721-45D3-B8A6-27F4224F3B94}"/>
                </a:ext>
              </a:extLst>
            </p:cNvPr>
            <p:cNvSpPr/>
            <p:nvPr/>
          </p:nvSpPr>
          <p:spPr>
            <a:xfrm>
              <a:off x="7198263" y="5035858"/>
              <a:ext cx="335854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i="1" dirty="0"/>
                <a:t> Timely &amp; Cautious rerouting 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72D424-B2C8-4030-A6C0-24E0B55FA079}"/>
              </a:ext>
            </a:extLst>
          </p:cNvPr>
          <p:cNvCxnSpPr>
            <a:cxnSpLocks/>
          </p:cNvCxnSpPr>
          <p:nvPr/>
        </p:nvCxnSpPr>
        <p:spPr>
          <a:xfrm>
            <a:off x="6040835" y="4000638"/>
            <a:ext cx="24016" cy="248133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E8CAD4BF-5B04-4E03-9BDC-3623AB000DF5}"/>
              </a:ext>
            </a:extLst>
          </p:cNvPr>
          <p:cNvSpPr txBox="1">
            <a:spLocks/>
          </p:cNvSpPr>
          <p:nvPr/>
        </p:nvSpPr>
        <p:spPr>
          <a:xfrm>
            <a:off x="1259305" y="21691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636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BC63-63B1-4948-BBF1-79E65E2E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43" y="172998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ea typeface="+mj-ea"/>
              </a:rPr>
              <a:t>Asymmetries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i="1" dirty="0">
                <a:ea typeface="+mj-ea"/>
              </a:rPr>
              <a:t>Link cuts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i="1" dirty="0">
                <a:ea typeface="+mj-ea"/>
              </a:rPr>
              <a:t>Heterogenous devices</a:t>
            </a:r>
          </a:p>
          <a:p>
            <a:pPr marL="457200" lvl="1" indent="0">
              <a:buNone/>
            </a:pPr>
            <a:endParaRPr lang="en-US" sz="2800" b="1" dirty="0"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E0864-DCB8-43E7-BFBC-034D4F1C180B}"/>
              </a:ext>
            </a:extLst>
          </p:cNvPr>
          <p:cNvSpPr txBox="1"/>
          <p:nvPr/>
        </p:nvSpPr>
        <p:spPr>
          <a:xfrm>
            <a:off x="8739293" y="5188733"/>
            <a:ext cx="990600" cy="44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Leaf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23B1C3-074B-4999-B4F2-24344B1BB837}"/>
              </a:ext>
            </a:extLst>
          </p:cNvPr>
          <p:cNvCxnSpPr>
            <a:stCxn id="104" idx="0"/>
            <a:endCxn id="11" idx="2"/>
          </p:cNvCxnSpPr>
          <p:nvPr/>
        </p:nvCxnSpPr>
        <p:spPr>
          <a:xfrm flipV="1">
            <a:off x="5210801" y="4097876"/>
            <a:ext cx="619783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B48614-198E-40DF-A4CF-C83382F16FC8}"/>
              </a:ext>
            </a:extLst>
          </p:cNvPr>
          <p:cNvCxnSpPr>
            <a:stCxn id="126" idx="0"/>
            <a:endCxn id="11" idx="2"/>
          </p:cNvCxnSpPr>
          <p:nvPr/>
        </p:nvCxnSpPr>
        <p:spPr>
          <a:xfrm flipH="1" flipV="1">
            <a:off x="5830584" y="4097876"/>
            <a:ext cx="459530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C74051D-8B8F-40A1-B53F-3A37C3ACBF2B}"/>
              </a:ext>
            </a:extLst>
          </p:cNvPr>
          <p:cNvGrpSpPr/>
          <p:nvPr/>
        </p:nvGrpSpPr>
        <p:grpSpPr>
          <a:xfrm>
            <a:off x="5546478" y="3533250"/>
            <a:ext cx="449615" cy="567849"/>
            <a:chOff x="1027560" y="1988818"/>
            <a:chExt cx="545969" cy="678181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919CCED8-F0AC-418D-9E1D-B41694DC9058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FDF5515F-0FE3-437A-9F84-E85873C91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83">
              <a:extLst>
                <a:ext uri="{FF2B5EF4-FFF2-40B4-BE49-F238E27FC236}">
                  <a16:creationId xmlns:a16="http://schemas.microsoft.com/office/drawing/2014/main" id="{4C56D004-D3DC-4D31-8817-67841B2273C3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83">
              <a:extLst>
                <a:ext uri="{FF2B5EF4-FFF2-40B4-BE49-F238E27FC236}">
                  <a16:creationId xmlns:a16="http://schemas.microsoft.com/office/drawing/2014/main" id="{ACFE3E20-EA9D-4899-9B23-E378EBCD7764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C3264D-B784-4DD7-A7BB-E82EF3605075}"/>
              </a:ext>
            </a:extLst>
          </p:cNvPr>
          <p:cNvGrpSpPr/>
          <p:nvPr/>
        </p:nvGrpSpPr>
        <p:grpSpPr>
          <a:xfrm>
            <a:off x="2795693" y="5587478"/>
            <a:ext cx="775546" cy="420648"/>
            <a:chOff x="457200" y="4457617"/>
            <a:chExt cx="1085821" cy="42736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CC5D56-577E-4A38-A046-9FB690971729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6F3E24-DD64-48C8-84FA-9C3071DF963F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6BB08E-7579-46E0-9157-AF9BB5AA374B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30D25B-5240-4F42-9DD4-5AF0B88E97A3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FB39012-C37B-418B-AF19-B6E63AA7B4D0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73D502D-3AD4-4E26-A62D-6D5515951320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102371-0139-499F-8A6E-C6743EA725A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1063241-47DF-48E7-88CA-CA3C402D36DB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3E7E2FA-DC14-4B52-8CA6-29FBC0B393FE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B1B916-9AEB-4EFD-9F8C-DDE10BEEE351}"/>
              </a:ext>
            </a:extLst>
          </p:cNvPr>
          <p:cNvGrpSpPr/>
          <p:nvPr/>
        </p:nvGrpSpPr>
        <p:grpSpPr>
          <a:xfrm>
            <a:off x="3810965" y="5588039"/>
            <a:ext cx="775546" cy="420648"/>
            <a:chOff x="457200" y="4457617"/>
            <a:chExt cx="1085821" cy="4273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A533E3-FE6D-4FE9-8B06-8BA82253C22C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9BEA49-7242-45AB-A128-B6621D8AD58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A325FF-2B9A-4DA9-B744-A1DB0323B214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C490879-8721-4147-A335-D0DF6C67C500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C1553B3-73C5-4925-8A25-7501F6AE7916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1509E57-A61E-43FA-B6CE-E3D271B6FF3A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661F04-8222-4DB3-A9E3-BA4DCC216093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AB7654B-FE0C-4AC6-85E7-583F0DC46DE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7168262-700F-4843-B1CA-14248D8503F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22D033-AF46-408D-8975-85916A2BB91F}"/>
              </a:ext>
            </a:extLst>
          </p:cNvPr>
          <p:cNvGrpSpPr/>
          <p:nvPr/>
        </p:nvGrpSpPr>
        <p:grpSpPr>
          <a:xfrm>
            <a:off x="4818082" y="5588039"/>
            <a:ext cx="775546" cy="420648"/>
            <a:chOff x="457200" y="4457617"/>
            <a:chExt cx="1085821" cy="42736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99970D-17BC-49CE-871D-E267A9891E80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8D13AD-B71B-446F-8210-EE0208E01F58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5DD25F4-FC16-4D91-8E3C-1EB8A3CC5286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670FB0-F870-49D8-B37A-56A3F939AB7B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5DEF25-AD00-4274-A383-7D57E488AB3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F1340B8-DCF4-444D-A12D-A15A8411B157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4F50F9-679E-48FB-975B-A7F83886C224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D0C3AE9-14C3-4FBA-8324-70F11677F0BF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2D4DF4-2290-4FFE-B285-B71C6EA66C52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9674F67-2835-46BF-8F83-641CC7C3AF11}"/>
              </a:ext>
            </a:extLst>
          </p:cNvPr>
          <p:cNvGrpSpPr/>
          <p:nvPr/>
        </p:nvGrpSpPr>
        <p:grpSpPr>
          <a:xfrm>
            <a:off x="5896627" y="5578195"/>
            <a:ext cx="775546" cy="420648"/>
            <a:chOff x="457200" y="4457617"/>
            <a:chExt cx="1085821" cy="42736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6E160E-6BDA-4B61-9E50-487EC851C72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920E4C-2313-4979-B0B9-79BC21D42E1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89E778-C2CD-441D-8E76-149EE72F6B75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E76EB8-B7BE-447E-90DE-BF85698828D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DBC94D1-352B-44C5-9D62-186E24296BE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5D343D5-180F-4A14-88D6-9C83CB170EEB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8B3AF59-957D-4A9D-A1E5-17D8E034165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AE80522-4B67-45B8-B3CE-C904B3E0ABB2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2F8B08C-6D7E-44BB-9FC9-165643029536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6E0786-9F7B-45E8-9698-521915BE24EE}"/>
              </a:ext>
            </a:extLst>
          </p:cNvPr>
          <p:cNvGrpSpPr/>
          <p:nvPr/>
        </p:nvGrpSpPr>
        <p:grpSpPr>
          <a:xfrm>
            <a:off x="2838506" y="5392058"/>
            <a:ext cx="698684" cy="203473"/>
            <a:chOff x="5220661" y="3675707"/>
            <a:chExt cx="978209" cy="24300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6760191-2951-4563-A95F-2259841B06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62CB174-4BFB-4D28-B38C-0D652C740E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00A8D70-256C-46B3-8606-AEFED2E3A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AD6606C-AC2A-4500-A205-F87D72ED04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88F91BE-ACA1-4934-ACB7-79FD9097A0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C5360DA-819A-48F4-A1EF-410E613D13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676122B-96B2-43BC-B158-AF82A2AC12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7BF73E1-994D-42EA-B756-08B8C612FE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3518BCC-BE36-410C-A76C-8FABBD811A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32F5941-4114-429F-B57F-F5F4E50627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443C113-264F-4152-8220-84C860A27F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B555CE4-E1AC-4A17-993C-27EAEA24D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F2C31E9-0298-4419-9F0A-C5F8E3D6A0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44AFF7F-8A95-4E8A-83BB-D8B496A275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224D353-CE2B-4B84-96D2-2D7435E4C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A102EB0-9864-4D7E-89AC-4094B6CBC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C2B1AB1-8C78-478C-A5BF-2BC7231B6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3194373-B0E9-4BFA-8DC2-6152056988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D1562A0-073F-4B07-9610-7ED5DDA8FA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9F9364A-6EB2-4B40-BB2D-55BEADB3E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7BA68B6-4C0A-42BA-A40C-9E1FCA0649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62E6A26-14C2-42CD-968B-2C505A7EED6C}"/>
              </a:ext>
            </a:extLst>
          </p:cNvPr>
          <p:cNvGrpSpPr/>
          <p:nvPr/>
        </p:nvGrpSpPr>
        <p:grpSpPr>
          <a:xfrm>
            <a:off x="3853735" y="5392058"/>
            <a:ext cx="698684" cy="203473"/>
            <a:chOff x="5220661" y="3675707"/>
            <a:chExt cx="978209" cy="2430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48085F8-75AD-4B9A-8F32-302CAB1D5989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5828B0C-A3AA-4806-A97F-20EF6AF9C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672BD83-8759-4ABF-8330-02C25B3971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9FFF381-6AB2-42D4-8452-389FA3C7E8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AA65682-A102-4034-8B39-710D4C76A8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902022C-D047-402B-8E60-7F8B61D886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4F53BF8-9009-4227-935F-F457734AC1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8B4D298-AABA-4BE8-8BA4-ABF2890856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9825747-1DCA-4529-9F83-ECAD9E9929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68139A3-4F41-4D13-88AC-FF7FBAAA2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311C76E-20FB-474A-A479-1334371D5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9EF829C-391D-45BE-9A2E-34CE70735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3090801-0148-48A8-A337-5E495039C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16E36FD-5705-4313-9FFC-022686D5EA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85237BF-CF53-49BD-B1CF-6869AA2267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1238934-C3FE-4005-AE31-316732F2C3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47212D-69FF-4CDF-8405-C48A04861B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02BEAB7-4C79-4CDA-9740-5B5C02EC0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C1235F0-139D-48F5-9451-72F2F88CB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8A9CC1-87DC-4E8A-996B-F72E228976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F833DAC-F951-49B2-8734-EECB69EEDE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BF2C8B6-E27F-4B01-BD51-5160DDE927CB}"/>
              </a:ext>
            </a:extLst>
          </p:cNvPr>
          <p:cNvGrpSpPr/>
          <p:nvPr/>
        </p:nvGrpSpPr>
        <p:grpSpPr>
          <a:xfrm>
            <a:off x="4861459" y="5399168"/>
            <a:ext cx="698684" cy="203473"/>
            <a:chOff x="5220661" y="3675707"/>
            <a:chExt cx="978209" cy="24300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91309FA-CA96-47FC-A0D9-0DC8787EC8AA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53F6719-69F8-4653-9308-115D254AC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EEA4CE9-08EB-4294-BC76-6FBA7B61F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7271306-D837-4FC4-890D-4CA807A32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30E2536-1C6E-4B6E-8B33-F971E1FD22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A8D470-7543-49E4-91F6-1E244231B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F284931-FB3F-448D-A0BF-56D7E8E22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64BB443-E527-43D3-8A89-C08FE68C0E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3DF67A3-3005-44B0-BB80-42226A85F3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7E41191-0464-40ED-A798-95A407E75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6D52B00-DAF9-467A-AA93-7CFA02A005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65782E7-90F8-49BD-B102-9A6365EEF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211C758-5A5C-43B4-AF05-FF93A8A05C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890A407-8EBC-4DF7-B227-2FBB86A2B3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33207D1-E33F-4158-995B-092883D06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5AEAF3D-1743-4AA8-B973-A6558AF3B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AA73452-AC79-4323-9837-F317A33A01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C7BAECF-6672-4EEA-87B4-29C042187F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78BF594-42C6-415B-A322-CF11D9B19B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EC98360-4718-45D4-B9E4-8D05160FC3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43EAAC5-EF63-4EDE-A696-FE42EA4C8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7D01ED8-9BDA-46FF-8F6A-F22A6196A48F}"/>
              </a:ext>
            </a:extLst>
          </p:cNvPr>
          <p:cNvGrpSpPr/>
          <p:nvPr/>
        </p:nvGrpSpPr>
        <p:grpSpPr>
          <a:xfrm>
            <a:off x="5940772" y="5392058"/>
            <a:ext cx="698684" cy="203473"/>
            <a:chOff x="5220661" y="3675707"/>
            <a:chExt cx="978209" cy="24300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AA9F90F-1735-4EA6-B425-761C5942EE6F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B2A8D27-55BA-487F-AC8C-118B9F0B72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808654B-31C7-4467-8721-B1F241CE2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9130BCE-D0FC-45E7-A30A-5DA9D00C53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3B93CFC-5B77-42F9-9CED-E603351EF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F59D6FD-DA89-4C3E-ACEB-D6AEE020B8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5BC957C-5B05-46D9-A6FC-338D655AD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A048928-D190-46C1-8411-595B6D2D6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962BCB5-4196-4611-AC24-B0A83D40FF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95273DE-6A0F-4050-B5E0-2BF191F47C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2814D1C-87A5-4AB5-851B-85E8DC75E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1ED86BD-4168-4DE7-AF8E-80AFBE390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9A2D6B2-DFFA-44F5-8FC7-E0FA03D94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C3F6C2F-DC0E-4E2A-A835-C39707AB32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AC72E0C-10EB-4927-B0D3-8B5FC86A7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7715CAD-3AB0-4E57-841E-F69C5736A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88A84B7-E278-44C1-9570-DDE02C4AAF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BC40587-5083-4376-A27F-27EB27F2E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F6F88F5-6EBD-4AF9-AA9D-F23C894C45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27800CE-3C60-4A00-ABF8-2679D14C8F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2536250-18FC-492F-A426-9B8F645F6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C10506-EA4D-4078-8D3F-96A86E0D8BD7}"/>
              </a:ext>
            </a:extLst>
          </p:cNvPr>
          <p:cNvCxnSpPr>
            <a:stCxn id="175" idx="0"/>
            <a:endCxn id="151" idx="2"/>
          </p:cNvCxnSpPr>
          <p:nvPr/>
        </p:nvCxnSpPr>
        <p:spPr>
          <a:xfrm flipV="1">
            <a:off x="7379412" y="4097876"/>
            <a:ext cx="500987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C114A67-DA67-4A6F-B81C-5BB63FFE03F9}"/>
              </a:ext>
            </a:extLst>
          </p:cNvPr>
          <p:cNvGrpSpPr/>
          <p:nvPr/>
        </p:nvGrpSpPr>
        <p:grpSpPr>
          <a:xfrm>
            <a:off x="7596293" y="3533250"/>
            <a:ext cx="449615" cy="567849"/>
            <a:chOff x="1027560" y="1988818"/>
            <a:chExt cx="545969" cy="678181"/>
          </a:xfrm>
        </p:grpSpPr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183D698C-485A-4515-BA5A-94572BCD1B1A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" name="Picture 2">
              <a:extLst>
                <a:ext uri="{FF2B5EF4-FFF2-40B4-BE49-F238E27FC236}">
                  <a16:creationId xmlns:a16="http://schemas.microsoft.com/office/drawing/2014/main" id="{425E6A89-03F6-4F6A-8ED4-CF759D789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C3F03F06-33ED-418F-B448-83D715DD27A8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1A96B223-70F8-467F-B58F-80B4252E06DB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C06DC31-31B0-423E-AB26-F9BB94946FD9}"/>
              </a:ext>
            </a:extLst>
          </p:cNvPr>
          <p:cNvGrpSpPr/>
          <p:nvPr/>
        </p:nvGrpSpPr>
        <p:grpSpPr>
          <a:xfrm>
            <a:off x="6986693" y="5588039"/>
            <a:ext cx="775546" cy="420648"/>
            <a:chOff x="457200" y="4457617"/>
            <a:chExt cx="1085821" cy="427364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CC6E4C8-1E6A-4392-9BE1-DA62DFA55E92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EFF5AF1-AE89-4809-A9CE-3CD30AA24594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5D0581A-8E60-4E79-8A72-AE7C838EE999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9F08980-B070-4B1D-B0E0-DA265315E12A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513A732-B82F-405D-AADE-A25104D947C2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B95F50E-29F1-46C4-A5B8-1282268CD64D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8C60969-50D3-4C19-8648-82BC4B57ED7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7D9D83A5-60BD-4A2B-8F11-FDFAC8EF71F7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5F7A48C-A618-4782-AB0B-D747ADA17C21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F072BC-FB22-4ABA-AB83-5CB55341B475}"/>
              </a:ext>
            </a:extLst>
          </p:cNvPr>
          <p:cNvGrpSpPr/>
          <p:nvPr/>
        </p:nvGrpSpPr>
        <p:grpSpPr>
          <a:xfrm>
            <a:off x="8065238" y="5578195"/>
            <a:ext cx="775546" cy="420648"/>
            <a:chOff x="457200" y="4457617"/>
            <a:chExt cx="1085821" cy="427364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8EE297-2057-44CF-8827-4D32C1BA46A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01DEB0E-8379-4525-9D28-D647F6C95CAC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57E9157-1F7C-4CE8-90CD-09128047250D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55D5F21-9055-417C-9FAD-470772D6CCA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4112A46-D2C6-4FE4-A516-991C4EC3B94B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DF0ADE7-A692-4D6D-BFFA-7D6FD6077A6F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7E70EDB-48DC-49E8-BF3D-C7C7A6F2839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7CCA614-17D1-43D5-8B64-EB77EC24841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ADE367E-ED0B-46DD-B384-F0506D62C07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2E4F1F-83A2-4F3F-A5C0-102EA43E1EC8}"/>
              </a:ext>
            </a:extLst>
          </p:cNvPr>
          <p:cNvGrpSpPr/>
          <p:nvPr/>
        </p:nvGrpSpPr>
        <p:grpSpPr>
          <a:xfrm>
            <a:off x="7030070" y="5399168"/>
            <a:ext cx="698684" cy="203473"/>
            <a:chOff x="5220661" y="3675707"/>
            <a:chExt cx="978209" cy="24300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D7CF5A3-84F3-4068-906B-05C573BC34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48C085C-BD6B-4C28-9741-05E64AC7E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5B44B92-5D09-45FE-9558-23539560D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9F4C44A-1013-41EF-9467-25E6E0E916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F7A6F43-AEA2-4142-94DE-FA3D45DB7A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28188EC-D19D-4408-997A-40E3EA9E5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CA2A77C-EC19-4AFD-9348-43DE6A41F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6BC4063-A4DB-478B-8317-99BFDBDDA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B67301B-6AEC-47E3-8E5B-50D3C5D41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3C77BAA-2C91-4C22-85B7-CA7DDA1B71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1C86FF9-C08E-4157-BD77-8E01FDABF1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BAD656A-B1CE-48A4-B7C6-EE895AAFA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A125EDB-E9C1-4EC0-B9B0-901FFC22BB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2B3A23E-3E01-4CB0-97AB-474FE8C39A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AFDE32C-B127-4B07-9B5A-93267E56F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AA220D1-BBBD-425C-B322-E8C83E1A0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163E46B-7C0F-465C-85C1-14262217CB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0A3462A-DAFB-4CC7-887E-F4D2CA9AD0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F891B2F-A6FB-49B3-9710-DF12C5252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A3AF2D3-B2C7-4AF5-AF2B-9648D260E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A39285B-BB53-402C-8503-5E053B3C4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52D4567-2482-4E96-BD40-D0F6D1E00DEB}"/>
              </a:ext>
            </a:extLst>
          </p:cNvPr>
          <p:cNvGrpSpPr/>
          <p:nvPr/>
        </p:nvGrpSpPr>
        <p:grpSpPr>
          <a:xfrm>
            <a:off x="8094465" y="5392058"/>
            <a:ext cx="698684" cy="203473"/>
            <a:chOff x="5220661" y="3675707"/>
            <a:chExt cx="978209" cy="24300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7D3E356-90BB-41DE-891C-685C34E2CB3C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252633A-7228-4AC4-BFDD-1FC4168AE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FD03710-679A-43CD-8DAD-76CEF8BF64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9D5ED29-0D5B-4C13-A491-B2D740FD4F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60853C9-0443-47A5-92FB-1405EEF62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FAD941E-9554-444F-80A8-E45EAD415C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27DB69C-E6F2-4A53-9EEC-2A7EA88B1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9F8BEEA-2C31-4E17-8954-AFD1B82C3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7DEC9EF-6AEE-419D-AE54-D37C808E4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91BE20F-027F-4720-A6FA-0FF8478A2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7CBDFD6-9483-4DDE-AD20-6027F2ECCF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58BACE5-7C1C-4F5C-A6C2-F233B9FAED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3EC1F80-D891-4F04-9FFC-054FB64674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3303983-A0F0-47FC-8A8D-6557FE9966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8DBB98B-B68E-47CE-BA8A-822358BACF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A806FA-E03E-450B-ABE6-30F0AAED0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1C6F218-696D-41BD-B38F-79A0530C3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0D6DFCC-0E62-4232-A53B-188734F5EB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6C1F343-521C-4E5A-90C7-58B55A6D48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A13EC1E-BC43-4BDC-B741-9FFCF2D9FD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11E582E-7BEA-4C82-A1B1-7893700E51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48E6A5F3-2238-464A-A546-23510DA0C4DD}"/>
              </a:ext>
            </a:extLst>
          </p:cNvPr>
          <p:cNvSpPr txBox="1"/>
          <p:nvPr/>
        </p:nvSpPr>
        <p:spPr>
          <a:xfrm>
            <a:off x="8129693" y="3587518"/>
            <a:ext cx="990600" cy="44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Spine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934481DE-2824-4662-97C7-E957C7EC549A}"/>
              </a:ext>
            </a:extLst>
          </p:cNvPr>
          <p:cNvCxnSpPr>
            <a:stCxn id="60" idx="0"/>
            <a:endCxn id="10" idx="3"/>
          </p:cNvCxnSpPr>
          <p:nvPr/>
        </p:nvCxnSpPr>
        <p:spPr>
          <a:xfrm flipV="1">
            <a:off x="3187848" y="4101100"/>
            <a:ext cx="2639639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FB5C065-687A-4164-BE98-A3A5FC8CDE23}"/>
              </a:ext>
            </a:extLst>
          </p:cNvPr>
          <p:cNvCxnSpPr>
            <a:stCxn id="60" idx="0"/>
            <a:endCxn id="150" idx="3"/>
          </p:cNvCxnSpPr>
          <p:nvPr/>
        </p:nvCxnSpPr>
        <p:spPr>
          <a:xfrm flipV="1">
            <a:off x="3187848" y="4101100"/>
            <a:ext cx="4689454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2FC970-E40E-477B-9BD1-E9E7A7A0D9F3}"/>
              </a:ext>
            </a:extLst>
          </p:cNvPr>
          <p:cNvCxnSpPr>
            <a:stCxn id="82" idx="0"/>
            <a:endCxn id="11" idx="2"/>
          </p:cNvCxnSpPr>
          <p:nvPr/>
        </p:nvCxnSpPr>
        <p:spPr>
          <a:xfrm flipV="1">
            <a:off x="4203077" y="4097876"/>
            <a:ext cx="1627507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4B2F7BD-2968-4E20-B490-39ED1F89B6CE}"/>
              </a:ext>
            </a:extLst>
          </p:cNvPr>
          <p:cNvCxnSpPr>
            <a:stCxn id="82" idx="0"/>
            <a:endCxn id="150" idx="3"/>
          </p:cNvCxnSpPr>
          <p:nvPr/>
        </p:nvCxnSpPr>
        <p:spPr>
          <a:xfrm flipV="1">
            <a:off x="4203077" y="4101100"/>
            <a:ext cx="3674225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1FCBF2F-EAFD-4538-8797-0BA5FDCC1D1F}"/>
              </a:ext>
            </a:extLst>
          </p:cNvPr>
          <p:cNvCxnSpPr>
            <a:stCxn id="104" idx="0"/>
            <a:endCxn id="150" idx="3"/>
          </p:cNvCxnSpPr>
          <p:nvPr/>
        </p:nvCxnSpPr>
        <p:spPr>
          <a:xfrm flipV="1">
            <a:off x="5210801" y="4101100"/>
            <a:ext cx="2666501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C79EC-0956-4D24-8D31-52917A3F3EA5}"/>
              </a:ext>
            </a:extLst>
          </p:cNvPr>
          <p:cNvCxnSpPr>
            <a:stCxn id="126" idx="0"/>
            <a:endCxn id="150" idx="3"/>
          </p:cNvCxnSpPr>
          <p:nvPr/>
        </p:nvCxnSpPr>
        <p:spPr>
          <a:xfrm flipV="1">
            <a:off x="6290114" y="4101100"/>
            <a:ext cx="158718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4AB802B-B930-414B-8BBE-DDAD855D4CFF}"/>
              </a:ext>
            </a:extLst>
          </p:cNvPr>
          <p:cNvCxnSpPr>
            <a:stCxn id="175" idx="0"/>
            <a:endCxn id="11" idx="2"/>
          </p:cNvCxnSpPr>
          <p:nvPr/>
        </p:nvCxnSpPr>
        <p:spPr>
          <a:xfrm flipH="1" flipV="1">
            <a:off x="5830584" y="4097876"/>
            <a:ext cx="1548828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E0CD7CB9-D769-4E24-8C82-64F836092B4C}"/>
              </a:ext>
            </a:extLst>
          </p:cNvPr>
          <p:cNvCxnSpPr>
            <a:stCxn id="197" idx="0"/>
            <a:endCxn id="11" idx="2"/>
          </p:cNvCxnSpPr>
          <p:nvPr/>
        </p:nvCxnSpPr>
        <p:spPr>
          <a:xfrm flipH="1" flipV="1">
            <a:off x="5830584" y="4097876"/>
            <a:ext cx="2613223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9565F59-8FE1-41BB-B31C-9ABBAAC509C0}"/>
              </a:ext>
            </a:extLst>
          </p:cNvPr>
          <p:cNvGrpSpPr/>
          <p:nvPr/>
        </p:nvGrpSpPr>
        <p:grpSpPr>
          <a:xfrm>
            <a:off x="4479678" y="3530600"/>
            <a:ext cx="449615" cy="567849"/>
            <a:chOff x="1027560" y="1988818"/>
            <a:chExt cx="545969" cy="678181"/>
          </a:xfrm>
        </p:grpSpPr>
        <p:sp>
          <p:nvSpPr>
            <p:cNvPr id="232" name="Cube 231">
              <a:extLst>
                <a:ext uri="{FF2B5EF4-FFF2-40B4-BE49-F238E27FC236}">
                  <a16:creationId xmlns:a16="http://schemas.microsoft.com/office/drawing/2014/main" id="{C26425B5-D049-41AB-AFC0-FFB379502EAC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3" name="Picture 2">
              <a:extLst>
                <a:ext uri="{FF2B5EF4-FFF2-40B4-BE49-F238E27FC236}">
                  <a16:creationId xmlns:a16="http://schemas.microsoft.com/office/drawing/2014/main" id="{12535B12-77F9-4A84-9DA8-267C4EECA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4" name="Rectangle 83">
              <a:extLst>
                <a:ext uri="{FF2B5EF4-FFF2-40B4-BE49-F238E27FC236}">
                  <a16:creationId xmlns:a16="http://schemas.microsoft.com/office/drawing/2014/main" id="{DB8A988C-1810-4036-B649-C1B737D9FCBE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83">
              <a:extLst>
                <a:ext uri="{FF2B5EF4-FFF2-40B4-BE49-F238E27FC236}">
                  <a16:creationId xmlns:a16="http://schemas.microsoft.com/office/drawing/2014/main" id="{60F2B591-2FAE-47D8-A82F-DC15C0BCF96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DE20F48C-1117-49B9-A433-9D8D0F993FCC}"/>
              </a:ext>
            </a:extLst>
          </p:cNvPr>
          <p:cNvGrpSpPr/>
          <p:nvPr/>
        </p:nvGrpSpPr>
        <p:grpSpPr>
          <a:xfrm>
            <a:off x="6573702" y="3557044"/>
            <a:ext cx="449615" cy="567849"/>
            <a:chOff x="1027560" y="1988818"/>
            <a:chExt cx="545969" cy="678181"/>
          </a:xfrm>
        </p:grpSpPr>
        <p:sp>
          <p:nvSpPr>
            <p:cNvPr id="237" name="Cube 236">
              <a:extLst>
                <a:ext uri="{FF2B5EF4-FFF2-40B4-BE49-F238E27FC236}">
                  <a16:creationId xmlns:a16="http://schemas.microsoft.com/office/drawing/2014/main" id="{C203FF85-2BF7-498D-84F7-0D06EFA5954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8" name="Picture 2">
              <a:extLst>
                <a:ext uri="{FF2B5EF4-FFF2-40B4-BE49-F238E27FC236}">
                  <a16:creationId xmlns:a16="http://schemas.microsoft.com/office/drawing/2014/main" id="{ABEF31BB-D82B-4E2C-A96F-A66F72AAD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9" name="Rectangle 83">
              <a:extLst>
                <a:ext uri="{FF2B5EF4-FFF2-40B4-BE49-F238E27FC236}">
                  <a16:creationId xmlns:a16="http://schemas.microsoft.com/office/drawing/2014/main" id="{3E0A2986-8A3F-4270-81F0-5D0F111B52BB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83">
              <a:extLst>
                <a:ext uri="{FF2B5EF4-FFF2-40B4-BE49-F238E27FC236}">
                  <a16:creationId xmlns:a16="http://schemas.microsoft.com/office/drawing/2014/main" id="{0B430F83-3E81-4C4E-AC63-2FC5B9261970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FE20110-CED7-4A31-BC8B-11175F1FBFBB}"/>
              </a:ext>
            </a:extLst>
          </p:cNvPr>
          <p:cNvCxnSpPr>
            <a:stCxn id="197" idx="0"/>
            <a:endCxn id="237" idx="3"/>
          </p:cNvCxnSpPr>
          <p:nvPr/>
        </p:nvCxnSpPr>
        <p:spPr>
          <a:xfrm flipH="1" flipV="1">
            <a:off x="6854711" y="4124893"/>
            <a:ext cx="1589096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CF1F344-DE5A-49D6-823C-EFD6AD559895}"/>
              </a:ext>
            </a:extLst>
          </p:cNvPr>
          <p:cNvCxnSpPr>
            <a:stCxn id="197" idx="0"/>
            <a:endCxn id="233" idx="2"/>
          </p:cNvCxnSpPr>
          <p:nvPr/>
        </p:nvCxnSpPr>
        <p:spPr>
          <a:xfrm flipH="1" flipV="1">
            <a:off x="4763784" y="4095226"/>
            <a:ext cx="3680023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792A532-D26B-47BD-B690-CA71BACF9BDC}"/>
              </a:ext>
            </a:extLst>
          </p:cNvPr>
          <p:cNvCxnSpPr>
            <a:stCxn id="175" idx="0"/>
            <a:endCxn id="237" idx="3"/>
          </p:cNvCxnSpPr>
          <p:nvPr/>
        </p:nvCxnSpPr>
        <p:spPr>
          <a:xfrm flipH="1" flipV="1">
            <a:off x="6854711" y="4124893"/>
            <a:ext cx="524701" cy="127427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9382BC81-24AF-4456-882B-2ED5091E924A}"/>
              </a:ext>
            </a:extLst>
          </p:cNvPr>
          <p:cNvCxnSpPr>
            <a:stCxn id="175" idx="0"/>
            <a:endCxn id="232" idx="3"/>
          </p:cNvCxnSpPr>
          <p:nvPr/>
        </p:nvCxnSpPr>
        <p:spPr>
          <a:xfrm flipH="1" flipV="1">
            <a:off x="4760687" y="4098449"/>
            <a:ext cx="2618725" cy="130071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D40AD92-26B4-43C0-A93A-CEC7755B403F}"/>
              </a:ext>
            </a:extLst>
          </p:cNvPr>
          <p:cNvCxnSpPr>
            <a:cxnSpLocks/>
          </p:cNvCxnSpPr>
          <p:nvPr/>
        </p:nvCxnSpPr>
        <p:spPr>
          <a:xfrm flipV="1">
            <a:off x="6320242" y="4112497"/>
            <a:ext cx="564597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9924AA9-9B87-403E-843D-1D5F02B4BD08}"/>
              </a:ext>
            </a:extLst>
          </p:cNvPr>
          <p:cNvCxnSpPr>
            <a:stCxn id="126" idx="0"/>
            <a:endCxn id="233" idx="2"/>
          </p:cNvCxnSpPr>
          <p:nvPr/>
        </p:nvCxnSpPr>
        <p:spPr>
          <a:xfrm flipH="1" flipV="1">
            <a:off x="4763784" y="4095226"/>
            <a:ext cx="1526330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761E60E-6423-4BE8-8376-2D77062FB351}"/>
              </a:ext>
            </a:extLst>
          </p:cNvPr>
          <p:cNvCxnSpPr>
            <a:stCxn id="104" idx="0"/>
            <a:endCxn id="238" idx="2"/>
          </p:cNvCxnSpPr>
          <p:nvPr/>
        </p:nvCxnSpPr>
        <p:spPr>
          <a:xfrm flipV="1">
            <a:off x="5210801" y="4121670"/>
            <a:ext cx="1647007" cy="127749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C6E525D7-EC34-4593-BA8E-E1BBEAB90ABD}"/>
              </a:ext>
            </a:extLst>
          </p:cNvPr>
          <p:cNvCxnSpPr>
            <a:stCxn id="104" idx="0"/>
            <a:endCxn id="233" idx="2"/>
          </p:cNvCxnSpPr>
          <p:nvPr/>
        </p:nvCxnSpPr>
        <p:spPr>
          <a:xfrm flipH="1" flipV="1">
            <a:off x="4763784" y="4095226"/>
            <a:ext cx="447017" cy="130394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EC7ABA0-766C-4CF6-B0D9-526CF8204BEF}"/>
              </a:ext>
            </a:extLst>
          </p:cNvPr>
          <p:cNvCxnSpPr>
            <a:stCxn id="82" idx="0"/>
            <a:endCxn id="238" idx="2"/>
          </p:cNvCxnSpPr>
          <p:nvPr/>
        </p:nvCxnSpPr>
        <p:spPr>
          <a:xfrm flipV="1">
            <a:off x="4203077" y="4121670"/>
            <a:ext cx="2654731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73C6010-2D8E-4E1A-A9EF-C49065633C7D}"/>
              </a:ext>
            </a:extLst>
          </p:cNvPr>
          <p:cNvCxnSpPr>
            <a:stCxn id="82" idx="0"/>
            <a:endCxn id="232" idx="3"/>
          </p:cNvCxnSpPr>
          <p:nvPr/>
        </p:nvCxnSpPr>
        <p:spPr>
          <a:xfrm flipV="1">
            <a:off x="4203077" y="4098449"/>
            <a:ext cx="557610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DD5D05AA-EC4B-461B-BCC2-D5022EB326E3}"/>
              </a:ext>
            </a:extLst>
          </p:cNvPr>
          <p:cNvCxnSpPr>
            <a:stCxn id="60" idx="0"/>
            <a:endCxn id="232" idx="3"/>
          </p:cNvCxnSpPr>
          <p:nvPr/>
        </p:nvCxnSpPr>
        <p:spPr>
          <a:xfrm flipV="1">
            <a:off x="3187848" y="4098449"/>
            <a:ext cx="1572839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31DDFB5B-9A96-4CD4-A251-0858133D01AB}"/>
              </a:ext>
            </a:extLst>
          </p:cNvPr>
          <p:cNvCxnSpPr>
            <a:stCxn id="60" idx="0"/>
            <a:endCxn id="238" idx="2"/>
          </p:cNvCxnSpPr>
          <p:nvPr/>
        </p:nvCxnSpPr>
        <p:spPr>
          <a:xfrm flipV="1">
            <a:off x="3187848" y="4121670"/>
            <a:ext cx="3669960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FAA9733-D3C9-412E-B4DC-D614F366F81B}"/>
              </a:ext>
            </a:extLst>
          </p:cNvPr>
          <p:cNvGrpSpPr/>
          <p:nvPr/>
        </p:nvGrpSpPr>
        <p:grpSpPr>
          <a:xfrm>
            <a:off x="2821149" y="3296144"/>
            <a:ext cx="5633748" cy="2095628"/>
            <a:chOff x="2810059" y="3303540"/>
            <a:chExt cx="5633748" cy="2095628"/>
          </a:xfrm>
        </p:grpSpPr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DDD17E68-26AD-4CA5-B4FB-36C393E55560}"/>
                </a:ext>
              </a:extLst>
            </p:cNvPr>
            <p:cNvCxnSpPr>
              <a:cxnSpLocks/>
              <a:stCxn id="126" idx="0"/>
              <a:endCxn id="15" idx="3"/>
            </p:cNvCxnSpPr>
            <p:nvPr/>
          </p:nvCxnSpPr>
          <p:spPr>
            <a:xfrm flipH="1" flipV="1">
              <a:off x="3742305" y="4121689"/>
              <a:ext cx="2547809" cy="1270369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AC309753-38F4-4D9D-AE34-AB1FB90E0C5B}"/>
                </a:ext>
              </a:extLst>
            </p:cNvPr>
            <p:cNvGrpSpPr/>
            <p:nvPr/>
          </p:nvGrpSpPr>
          <p:grpSpPr>
            <a:xfrm>
              <a:off x="2810059" y="3303540"/>
              <a:ext cx="5633748" cy="2095628"/>
              <a:chOff x="2810059" y="3303540"/>
              <a:chExt cx="5633748" cy="209562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D65BA6C-6FCF-4343-BD86-B361A1BB382A}"/>
                  </a:ext>
                </a:extLst>
              </p:cNvPr>
              <p:cNvCxnSpPr>
                <a:cxnSpLocks/>
                <a:stCxn id="60" idx="0"/>
                <a:endCxn id="15" idx="3"/>
              </p:cNvCxnSpPr>
              <p:nvPr/>
            </p:nvCxnSpPr>
            <p:spPr>
              <a:xfrm flipV="1">
                <a:off x="3187848" y="4121689"/>
                <a:ext cx="554457" cy="1270369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380A9A6-97EA-4026-BCF0-989C3D935457}"/>
                  </a:ext>
                </a:extLst>
              </p:cNvPr>
              <p:cNvCxnSpPr>
                <a:cxnSpLocks/>
                <a:stCxn id="82" idx="0"/>
                <a:endCxn id="15" idx="3"/>
              </p:cNvCxnSpPr>
              <p:nvPr/>
            </p:nvCxnSpPr>
            <p:spPr>
              <a:xfrm flipH="1" flipV="1">
                <a:off x="3742305" y="4121689"/>
                <a:ext cx="460772" cy="1270369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94A0977-DCFD-40F9-BE7D-99EC2C2338AE}"/>
                  </a:ext>
                </a:extLst>
              </p:cNvPr>
              <p:cNvGrpSpPr/>
              <p:nvPr/>
            </p:nvGrpSpPr>
            <p:grpSpPr>
              <a:xfrm>
                <a:off x="3347118" y="3303540"/>
                <a:ext cx="632299" cy="818149"/>
                <a:chOff x="1027560" y="1988818"/>
                <a:chExt cx="545969" cy="678181"/>
              </a:xfrm>
            </p:grpSpPr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8D3259BE-CDFD-421C-9736-AF69C979E465}"/>
                    </a:ext>
                  </a:extLst>
                </p:cNvPr>
                <p:cNvSpPr/>
                <p:nvPr/>
              </p:nvSpPr>
              <p:spPr>
                <a:xfrm flipH="1">
                  <a:off x="1027560" y="1988818"/>
                  <a:ext cx="545969" cy="6781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9571534E-61CF-4D24-9692-2124847DBD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171574" y="2133601"/>
                  <a:ext cx="401955" cy="5295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7" name="Rectangle 83">
                  <a:extLst>
                    <a:ext uri="{FF2B5EF4-FFF2-40B4-BE49-F238E27FC236}">
                      <a16:creationId xmlns:a16="http://schemas.microsoft.com/office/drawing/2014/main" id="{6100A6BD-179A-4BFF-8A78-A871234AE96D}"/>
                    </a:ext>
                  </a:extLst>
                </p:cNvPr>
                <p:cNvSpPr/>
                <p:nvPr/>
              </p:nvSpPr>
              <p:spPr>
                <a:xfrm>
                  <a:off x="1028484" y="2005964"/>
                  <a:ext cx="125948" cy="653415"/>
                </a:xfrm>
                <a:custGeom>
                  <a:avLst/>
                  <a:gdLst>
                    <a:gd name="connsiteX0" fmla="*/ 0 w 230723"/>
                    <a:gd name="connsiteY0" fmla="*/ 0 h 609600"/>
                    <a:gd name="connsiteX1" fmla="*/ 230723 w 230723"/>
                    <a:gd name="connsiteY1" fmla="*/ 0 h 609600"/>
                    <a:gd name="connsiteX2" fmla="*/ 230723 w 230723"/>
                    <a:gd name="connsiteY2" fmla="*/ 609600 h 609600"/>
                    <a:gd name="connsiteX3" fmla="*/ 0 w 230723"/>
                    <a:gd name="connsiteY3" fmla="*/ 609600 h 609600"/>
                    <a:gd name="connsiteX4" fmla="*/ 0 w 230723"/>
                    <a:gd name="connsiteY4" fmla="*/ 0 h 609600"/>
                    <a:gd name="connsiteX0" fmla="*/ 123825 w 230723"/>
                    <a:gd name="connsiteY0" fmla="*/ 0 h 645795"/>
                    <a:gd name="connsiteX1" fmla="*/ 230723 w 230723"/>
                    <a:gd name="connsiteY1" fmla="*/ 36195 h 645795"/>
                    <a:gd name="connsiteX2" fmla="*/ 230723 w 230723"/>
                    <a:gd name="connsiteY2" fmla="*/ 645795 h 645795"/>
                    <a:gd name="connsiteX3" fmla="*/ 0 w 230723"/>
                    <a:gd name="connsiteY3" fmla="*/ 645795 h 645795"/>
                    <a:gd name="connsiteX4" fmla="*/ 123825 w 230723"/>
                    <a:gd name="connsiteY4" fmla="*/ 0 h 645795"/>
                    <a:gd name="connsiteX0" fmla="*/ 123825 w 234533"/>
                    <a:gd name="connsiteY0" fmla="*/ 0 h 645795"/>
                    <a:gd name="connsiteX1" fmla="*/ 234533 w 234533"/>
                    <a:gd name="connsiteY1" fmla="*/ 116205 h 645795"/>
                    <a:gd name="connsiteX2" fmla="*/ 230723 w 234533"/>
                    <a:gd name="connsiteY2" fmla="*/ 645795 h 645795"/>
                    <a:gd name="connsiteX3" fmla="*/ 0 w 234533"/>
                    <a:gd name="connsiteY3" fmla="*/ 645795 h 645795"/>
                    <a:gd name="connsiteX4" fmla="*/ 123825 w 234533"/>
                    <a:gd name="connsiteY4" fmla="*/ 0 h 645795"/>
                    <a:gd name="connsiteX0" fmla="*/ 13335 w 124043"/>
                    <a:gd name="connsiteY0" fmla="*/ 0 h 645795"/>
                    <a:gd name="connsiteX1" fmla="*/ 124043 w 124043"/>
                    <a:gd name="connsiteY1" fmla="*/ 116205 h 645795"/>
                    <a:gd name="connsiteX2" fmla="*/ 120233 w 124043"/>
                    <a:gd name="connsiteY2" fmla="*/ 645795 h 645795"/>
                    <a:gd name="connsiteX3" fmla="*/ 0 w 124043"/>
                    <a:gd name="connsiteY3" fmla="*/ 502920 h 645795"/>
                    <a:gd name="connsiteX4" fmla="*/ 13335 w 124043"/>
                    <a:gd name="connsiteY4" fmla="*/ 0 h 645795"/>
                    <a:gd name="connsiteX0" fmla="*/ 13335 w 125948"/>
                    <a:gd name="connsiteY0" fmla="*/ 0 h 628650"/>
                    <a:gd name="connsiteX1" fmla="*/ 124043 w 125948"/>
                    <a:gd name="connsiteY1" fmla="*/ 116205 h 628650"/>
                    <a:gd name="connsiteX2" fmla="*/ 125948 w 125948"/>
                    <a:gd name="connsiteY2" fmla="*/ 628650 h 628650"/>
                    <a:gd name="connsiteX3" fmla="*/ 0 w 125948"/>
                    <a:gd name="connsiteY3" fmla="*/ 502920 h 628650"/>
                    <a:gd name="connsiteX4" fmla="*/ 13335 w 125948"/>
                    <a:gd name="connsiteY4" fmla="*/ 0 h 628650"/>
                    <a:gd name="connsiteX0" fmla="*/ 3810 w 116423"/>
                    <a:gd name="connsiteY0" fmla="*/ 0 h 628650"/>
                    <a:gd name="connsiteX1" fmla="*/ 114518 w 116423"/>
                    <a:gd name="connsiteY1" fmla="*/ 116205 h 628650"/>
                    <a:gd name="connsiteX2" fmla="*/ 116423 w 116423"/>
                    <a:gd name="connsiteY2" fmla="*/ 628650 h 628650"/>
                    <a:gd name="connsiteX3" fmla="*/ 0 w 116423"/>
                    <a:gd name="connsiteY3" fmla="*/ 514350 h 628650"/>
                    <a:gd name="connsiteX4" fmla="*/ 3810 w 116423"/>
                    <a:gd name="connsiteY4" fmla="*/ 0 h 628650"/>
                    <a:gd name="connsiteX0" fmla="*/ 0 w 120233"/>
                    <a:gd name="connsiteY0" fmla="*/ 0 h 632460"/>
                    <a:gd name="connsiteX1" fmla="*/ 118328 w 120233"/>
                    <a:gd name="connsiteY1" fmla="*/ 120015 h 632460"/>
                    <a:gd name="connsiteX2" fmla="*/ 120233 w 120233"/>
                    <a:gd name="connsiteY2" fmla="*/ 632460 h 632460"/>
                    <a:gd name="connsiteX3" fmla="*/ 3810 w 120233"/>
                    <a:gd name="connsiteY3" fmla="*/ 518160 h 632460"/>
                    <a:gd name="connsiteX4" fmla="*/ 0 w 120233"/>
                    <a:gd name="connsiteY4" fmla="*/ 0 h 632460"/>
                    <a:gd name="connsiteX0" fmla="*/ 0 w 118328"/>
                    <a:gd name="connsiteY0" fmla="*/ 0 h 643890"/>
                    <a:gd name="connsiteX1" fmla="*/ 116423 w 118328"/>
                    <a:gd name="connsiteY1" fmla="*/ 131445 h 643890"/>
                    <a:gd name="connsiteX2" fmla="*/ 118328 w 118328"/>
                    <a:gd name="connsiteY2" fmla="*/ 643890 h 643890"/>
                    <a:gd name="connsiteX3" fmla="*/ 1905 w 118328"/>
                    <a:gd name="connsiteY3" fmla="*/ 529590 h 643890"/>
                    <a:gd name="connsiteX4" fmla="*/ 0 w 118328"/>
                    <a:gd name="connsiteY4" fmla="*/ 0 h 643890"/>
                    <a:gd name="connsiteX0" fmla="*/ 0 w 122138"/>
                    <a:gd name="connsiteY0" fmla="*/ 0 h 643890"/>
                    <a:gd name="connsiteX1" fmla="*/ 122138 w 122138"/>
                    <a:gd name="connsiteY1" fmla="*/ 121920 h 643890"/>
                    <a:gd name="connsiteX2" fmla="*/ 118328 w 122138"/>
                    <a:gd name="connsiteY2" fmla="*/ 643890 h 643890"/>
                    <a:gd name="connsiteX3" fmla="*/ 1905 w 122138"/>
                    <a:gd name="connsiteY3" fmla="*/ 529590 h 643890"/>
                    <a:gd name="connsiteX4" fmla="*/ 0 w 122138"/>
                    <a:gd name="connsiteY4" fmla="*/ 0 h 643890"/>
                    <a:gd name="connsiteX0" fmla="*/ 0 w 124043"/>
                    <a:gd name="connsiteY0" fmla="*/ 0 h 653415"/>
                    <a:gd name="connsiteX1" fmla="*/ 122138 w 124043"/>
                    <a:gd name="connsiteY1" fmla="*/ 121920 h 653415"/>
                    <a:gd name="connsiteX2" fmla="*/ 124043 w 124043"/>
                    <a:gd name="connsiteY2" fmla="*/ 653415 h 653415"/>
                    <a:gd name="connsiteX3" fmla="*/ 1905 w 124043"/>
                    <a:gd name="connsiteY3" fmla="*/ 529590 h 653415"/>
                    <a:gd name="connsiteX4" fmla="*/ 0 w 124043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31495 h 653415"/>
                    <a:gd name="connsiteX4" fmla="*/ 1905 w 125948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27685 h 653415"/>
                    <a:gd name="connsiteX4" fmla="*/ 1905 w 125948"/>
                    <a:gd name="connsiteY4" fmla="*/ 0 h 653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48" h="653415">
                      <a:moveTo>
                        <a:pt x="1905" y="0"/>
                      </a:moveTo>
                      <a:lnTo>
                        <a:pt x="124043" y="121920"/>
                      </a:lnTo>
                      <a:lnTo>
                        <a:pt x="125948" y="653415"/>
                      </a:lnTo>
                      <a:lnTo>
                        <a:pt x="0" y="527685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61000">
                      <a:schemeClr val="dk1">
                        <a:tint val="37000"/>
                        <a:satMod val="300000"/>
                        <a:lumMod val="66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83">
                  <a:extLst>
                    <a:ext uri="{FF2B5EF4-FFF2-40B4-BE49-F238E27FC236}">
                      <a16:creationId xmlns:a16="http://schemas.microsoft.com/office/drawing/2014/main" id="{19CC370E-3B23-4616-AD99-4FE6237F6218}"/>
                    </a:ext>
                  </a:extLst>
                </p:cNvPr>
                <p:cNvSpPr/>
                <p:nvPr/>
              </p:nvSpPr>
              <p:spPr>
                <a:xfrm>
                  <a:off x="1037545" y="1988820"/>
                  <a:ext cx="520283" cy="127635"/>
                </a:xfrm>
                <a:custGeom>
                  <a:avLst/>
                  <a:gdLst>
                    <a:gd name="connsiteX0" fmla="*/ 0 w 230723"/>
                    <a:gd name="connsiteY0" fmla="*/ 0 h 609600"/>
                    <a:gd name="connsiteX1" fmla="*/ 230723 w 230723"/>
                    <a:gd name="connsiteY1" fmla="*/ 0 h 609600"/>
                    <a:gd name="connsiteX2" fmla="*/ 230723 w 230723"/>
                    <a:gd name="connsiteY2" fmla="*/ 609600 h 609600"/>
                    <a:gd name="connsiteX3" fmla="*/ 0 w 230723"/>
                    <a:gd name="connsiteY3" fmla="*/ 609600 h 609600"/>
                    <a:gd name="connsiteX4" fmla="*/ 0 w 230723"/>
                    <a:gd name="connsiteY4" fmla="*/ 0 h 609600"/>
                    <a:gd name="connsiteX0" fmla="*/ 123825 w 230723"/>
                    <a:gd name="connsiteY0" fmla="*/ 0 h 645795"/>
                    <a:gd name="connsiteX1" fmla="*/ 230723 w 230723"/>
                    <a:gd name="connsiteY1" fmla="*/ 36195 h 645795"/>
                    <a:gd name="connsiteX2" fmla="*/ 230723 w 230723"/>
                    <a:gd name="connsiteY2" fmla="*/ 645795 h 645795"/>
                    <a:gd name="connsiteX3" fmla="*/ 0 w 230723"/>
                    <a:gd name="connsiteY3" fmla="*/ 645795 h 645795"/>
                    <a:gd name="connsiteX4" fmla="*/ 123825 w 230723"/>
                    <a:gd name="connsiteY4" fmla="*/ 0 h 645795"/>
                    <a:gd name="connsiteX0" fmla="*/ 123825 w 234533"/>
                    <a:gd name="connsiteY0" fmla="*/ 0 h 645795"/>
                    <a:gd name="connsiteX1" fmla="*/ 234533 w 234533"/>
                    <a:gd name="connsiteY1" fmla="*/ 116205 h 645795"/>
                    <a:gd name="connsiteX2" fmla="*/ 230723 w 234533"/>
                    <a:gd name="connsiteY2" fmla="*/ 645795 h 645795"/>
                    <a:gd name="connsiteX3" fmla="*/ 0 w 234533"/>
                    <a:gd name="connsiteY3" fmla="*/ 645795 h 645795"/>
                    <a:gd name="connsiteX4" fmla="*/ 123825 w 234533"/>
                    <a:gd name="connsiteY4" fmla="*/ 0 h 645795"/>
                    <a:gd name="connsiteX0" fmla="*/ 13335 w 124043"/>
                    <a:gd name="connsiteY0" fmla="*/ 0 h 645795"/>
                    <a:gd name="connsiteX1" fmla="*/ 124043 w 124043"/>
                    <a:gd name="connsiteY1" fmla="*/ 116205 h 645795"/>
                    <a:gd name="connsiteX2" fmla="*/ 120233 w 124043"/>
                    <a:gd name="connsiteY2" fmla="*/ 645795 h 645795"/>
                    <a:gd name="connsiteX3" fmla="*/ 0 w 124043"/>
                    <a:gd name="connsiteY3" fmla="*/ 502920 h 645795"/>
                    <a:gd name="connsiteX4" fmla="*/ 13335 w 124043"/>
                    <a:gd name="connsiteY4" fmla="*/ 0 h 645795"/>
                    <a:gd name="connsiteX0" fmla="*/ 13335 w 125948"/>
                    <a:gd name="connsiteY0" fmla="*/ 0 h 628650"/>
                    <a:gd name="connsiteX1" fmla="*/ 124043 w 125948"/>
                    <a:gd name="connsiteY1" fmla="*/ 116205 h 628650"/>
                    <a:gd name="connsiteX2" fmla="*/ 125948 w 125948"/>
                    <a:gd name="connsiteY2" fmla="*/ 628650 h 628650"/>
                    <a:gd name="connsiteX3" fmla="*/ 0 w 125948"/>
                    <a:gd name="connsiteY3" fmla="*/ 502920 h 628650"/>
                    <a:gd name="connsiteX4" fmla="*/ 13335 w 125948"/>
                    <a:gd name="connsiteY4" fmla="*/ 0 h 628650"/>
                    <a:gd name="connsiteX0" fmla="*/ 3810 w 116423"/>
                    <a:gd name="connsiteY0" fmla="*/ 0 h 628650"/>
                    <a:gd name="connsiteX1" fmla="*/ 114518 w 116423"/>
                    <a:gd name="connsiteY1" fmla="*/ 116205 h 628650"/>
                    <a:gd name="connsiteX2" fmla="*/ 116423 w 116423"/>
                    <a:gd name="connsiteY2" fmla="*/ 628650 h 628650"/>
                    <a:gd name="connsiteX3" fmla="*/ 0 w 116423"/>
                    <a:gd name="connsiteY3" fmla="*/ 514350 h 628650"/>
                    <a:gd name="connsiteX4" fmla="*/ 3810 w 116423"/>
                    <a:gd name="connsiteY4" fmla="*/ 0 h 628650"/>
                    <a:gd name="connsiteX0" fmla="*/ 0 w 120233"/>
                    <a:gd name="connsiteY0" fmla="*/ 0 h 632460"/>
                    <a:gd name="connsiteX1" fmla="*/ 118328 w 120233"/>
                    <a:gd name="connsiteY1" fmla="*/ 120015 h 632460"/>
                    <a:gd name="connsiteX2" fmla="*/ 120233 w 120233"/>
                    <a:gd name="connsiteY2" fmla="*/ 632460 h 632460"/>
                    <a:gd name="connsiteX3" fmla="*/ 3810 w 120233"/>
                    <a:gd name="connsiteY3" fmla="*/ 518160 h 632460"/>
                    <a:gd name="connsiteX4" fmla="*/ 0 w 120233"/>
                    <a:gd name="connsiteY4" fmla="*/ 0 h 632460"/>
                    <a:gd name="connsiteX0" fmla="*/ 0 w 118328"/>
                    <a:gd name="connsiteY0" fmla="*/ 0 h 643890"/>
                    <a:gd name="connsiteX1" fmla="*/ 116423 w 118328"/>
                    <a:gd name="connsiteY1" fmla="*/ 131445 h 643890"/>
                    <a:gd name="connsiteX2" fmla="*/ 118328 w 118328"/>
                    <a:gd name="connsiteY2" fmla="*/ 643890 h 643890"/>
                    <a:gd name="connsiteX3" fmla="*/ 1905 w 118328"/>
                    <a:gd name="connsiteY3" fmla="*/ 529590 h 643890"/>
                    <a:gd name="connsiteX4" fmla="*/ 0 w 118328"/>
                    <a:gd name="connsiteY4" fmla="*/ 0 h 643890"/>
                    <a:gd name="connsiteX0" fmla="*/ 0 w 122138"/>
                    <a:gd name="connsiteY0" fmla="*/ 0 h 643890"/>
                    <a:gd name="connsiteX1" fmla="*/ 122138 w 122138"/>
                    <a:gd name="connsiteY1" fmla="*/ 121920 h 643890"/>
                    <a:gd name="connsiteX2" fmla="*/ 118328 w 122138"/>
                    <a:gd name="connsiteY2" fmla="*/ 643890 h 643890"/>
                    <a:gd name="connsiteX3" fmla="*/ 1905 w 122138"/>
                    <a:gd name="connsiteY3" fmla="*/ 529590 h 643890"/>
                    <a:gd name="connsiteX4" fmla="*/ 0 w 122138"/>
                    <a:gd name="connsiteY4" fmla="*/ 0 h 643890"/>
                    <a:gd name="connsiteX0" fmla="*/ 0 w 124043"/>
                    <a:gd name="connsiteY0" fmla="*/ 0 h 653415"/>
                    <a:gd name="connsiteX1" fmla="*/ 122138 w 124043"/>
                    <a:gd name="connsiteY1" fmla="*/ 121920 h 653415"/>
                    <a:gd name="connsiteX2" fmla="*/ 124043 w 124043"/>
                    <a:gd name="connsiteY2" fmla="*/ 653415 h 653415"/>
                    <a:gd name="connsiteX3" fmla="*/ 1905 w 124043"/>
                    <a:gd name="connsiteY3" fmla="*/ 529590 h 653415"/>
                    <a:gd name="connsiteX4" fmla="*/ 0 w 124043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31495 h 653415"/>
                    <a:gd name="connsiteX4" fmla="*/ 1905 w 125948"/>
                    <a:gd name="connsiteY4" fmla="*/ 0 h 653415"/>
                    <a:gd name="connsiteX0" fmla="*/ 1905 w 125948"/>
                    <a:gd name="connsiteY0" fmla="*/ 0 h 653415"/>
                    <a:gd name="connsiteX1" fmla="*/ 124043 w 125948"/>
                    <a:gd name="connsiteY1" fmla="*/ 121920 h 653415"/>
                    <a:gd name="connsiteX2" fmla="*/ 125948 w 125948"/>
                    <a:gd name="connsiteY2" fmla="*/ 653415 h 653415"/>
                    <a:gd name="connsiteX3" fmla="*/ 0 w 125948"/>
                    <a:gd name="connsiteY3" fmla="*/ 527685 h 653415"/>
                    <a:gd name="connsiteX4" fmla="*/ 1905 w 125948"/>
                    <a:gd name="connsiteY4" fmla="*/ 0 h 653415"/>
                    <a:gd name="connsiteX0" fmla="*/ 1905 w 305018"/>
                    <a:gd name="connsiteY0" fmla="*/ 0 h 527685"/>
                    <a:gd name="connsiteX1" fmla="*/ 124043 w 305018"/>
                    <a:gd name="connsiteY1" fmla="*/ 121920 h 527685"/>
                    <a:gd name="connsiteX2" fmla="*/ 305018 w 305018"/>
                    <a:gd name="connsiteY2" fmla="*/ 358140 h 527685"/>
                    <a:gd name="connsiteX3" fmla="*/ 0 w 305018"/>
                    <a:gd name="connsiteY3" fmla="*/ 527685 h 527685"/>
                    <a:gd name="connsiteX4" fmla="*/ 1905 w 305018"/>
                    <a:gd name="connsiteY4" fmla="*/ 0 h 527685"/>
                    <a:gd name="connsiteX0" fmla="*/ 62865 w 365978"/>
                    <a:gd name="connsiteY0" fmla="*/ 0 h 360045"/>
                    <a:gd name="connsiteX1" fmla="*/ 185003 w 365978"/>
                    <a:gd name="connsiteY1" fmla="*/ 121920 h 360045"/>
                    <a:gd name="connsiteX2" fmla="*/ 365978 w 365978"/>
                    <a:gd name="connsiteY2" fmla="*/ 358140 h 360045"/>
                    <a:gd name="connsiteX3" fmla="*/ 0 w 365978"/>
                    <a:gd name="connsiteY3" fmla="*/ 360045 h 360045"/>
                    <a:gd name="connsiteX4" fmla="*/ 62865 w 365978"/>
                    <a:gd name="connsiteY4" fmla="*/ 0 h 360045"/>
                    <a:gd name="connsiteX0" fmla="*/ 0 w 489803"/>
                    <a:gd name="connsiteY0" fmla="*/ 123825 h 238125"/>
                    <a:gd name="connsiteX1" fmla="*/ 308828 w 489803"/>
                    <a:gd name="connsiteY1" fmla="*/ 0 h 238125"/>
                    <a:gd name="connsiteX2" fmla="*/ 489803 w 489803"/>
                    <a:gd name="connsiteY2" fmla="*/ 236220 h 238125"/>
                    <a:gd name="connsiteX3" fmla="*/ 123825 w 489803"/>
                    <a:gd name="connsiteY3" fmla="*/ 238125 h 238125"/>
                    <a:gd name="connsiteX4" fmla="*/ 0 w 489803"/>
                    <a:gd name="connsiteY4" fmla="*/ 123825 h 238125"/>
                    <a:gd name="connsiteX0" fmla="*/ 0 w 489803"/>
                    <a:gd name="connsiteY0" fmla="*/ 15240 h 129540"/>
                    <a:gd name="connsiteX1" fmla="*/ 331688 w 489803"/>
                    <a:gd name="connsiteY1" fmla="*/ 0 h 129540"/>
                    <a:gd name="connsiteX2" fmla="*/ 489803 w 489803"/>
                    <a:gd name="connsiteY2" fmla="*/ 127635 h 129540"/>
                    <a:gd name="connsiteX3" fmla="*/ 123825 w 489803"/>
                    <a:gd name="connsiteY3" fmla="*/ 129540 h 129540"/>
                    <a:gd name="connsiteX4" fmla="*/ 0 w 489803"/>
                    <a:gd name="connsiteY4" fmla="*/ 15240 h 129540"/>
                    <a:gd name="connsiteX0" fmla="*/ 0 w 489803"/>
                    <a:gd name="connsiteY0" fmla="*/ 1905 h 116205"/>
                    <a:gd name="connsiteX1" fmla="*/ 385028 w 489803"/>
                    <a:gd name="connsiteY1" fmla="*/ 0 h 116205"/>
                    <a:gd name="connsiteX2" fmla="*/ 489803 w 489803"/>
                    <a:gd name="connsiteY2" fmla="*/ 114300 h 116205"/>
                    <a:gd name="connsiteX3" fmla="*/ 123825 w 489803"/>
                    <a:gd name="connsiteY3" fmla="*/ 116205 h 116205"/>
                    <a:gd name="connsiteX4" fmla="*/ 0 w 489803"/>
                    <a:gd name="connsiteY4" fmla="*/ 1905 h 116205"/>
                    <a:gd name="connsiteX0" fmla="*/ 0 w 505043"/>
                    <a:gd name="connsiteY0" fmla="*/ 0 h 121920"/>
                    <a:gd name="connsiteX1" fmla="*/ 400268 w 505043"/>
                    <a:gd name="connsiteY1" fmla="*/ 5715 h 121920"/>
                    <a:gd name="connsiteX2" fmla="*/ 505043 w 505043"/>
                    <a:gd name="connsiteY2" fmla="*/ 120015 h 121920"/>
                    <a:gd name="connsiteX3" fmla="*/ 139065 w 505043"/>
                    <a:gd name="connsiteY3" fmla="*/ 121920 h 121920"/>
                    <a:gd name="connsiteX4" fmla="*/ 0 w 505043"/>
                    <a:gd name="connsiteY4" fmla="*/ 0 h 121920"/>
                    <a:gd name="connsiteX0" fmla="*/ 0 w 505043"/>
                    <a:gd name="connsiteY0" fmla="*/ 1905 h 123825"/>
                    <a:gd name="connsiteX1" fmla="*/ 404078 w 505043"/>
                    <a:gd name="connsiteY1" fmla="*/ 0 h 123825"/>
                    <a:gd name="connsiteX2" fmla="*/ 505043 w 505043"/>
                    <a:gd name="connsiteY2" fmla="*/ 121920 h 123825"/>
                    <a:gd name="connsiteX3" fmla="*/ 139065 w 505043"/>
                    <a:gd name="connsiteY3" fmla="*/ 123825 h 123825"/>
                    <a:gd name="connsiteX4" fmla="*/ 0 w 505043"/>
                    <a:gd name="connsiteY4" fmla="*/ 1905 h 123825"/>
                    <a:gd name="connsiteX0" fmla="*/ 0 w 514568"/>
                    <a:gd name="connsiteY0" fmla="*/ 1905 h 123825"/>
                    <a:gd name="connsiteX1" fmla="*/ 404078 w 514568"/>
                    <a:gd name="connsiteY1" fmla="*/ 0 h 123825"/>
                    <a:gd name="connsiteX2" fmla="*/ 514568 w 514568"/>
                    <a:gd name="connsiteY2" fmla="*/ 121920 h 123825"/>
                    <a:gd name="connsiteX3" fmla="*/ 139065 w 514568"/>
                    <a:gd name="connsiteY3" fmla="*/ 123825 h 123825"/>
                    <a:gd name="connsiteX4" fmla="*/ 0 w 514568"/>
                    <a:gd name="connsiteY4" fmla="*/ 1905 h 123825"/>
                    <a:gd name="connsiteX0" fmla="*/ 0 w 514568"/>
                    <a:gd name="connsiteY0" fmla="*/ 1905 h 123825"/>
                    <a:gd name="connsiteX1" fmla="*/ 398363 w 514568"/>
                    <a:gd name="connsiteY1" fmla="*/ 0 h 123825"/>
                    <a:gd name="connsiteX2" fmla="*/ 514568 w 514568"/>
                    <a:gd name="connsiteY2" fmla="*/ 121920 h 123825"/>
                    <a:gd name="connsiteX3" fmla="*/ 139065 w 514568"/>
                    <a:gd name="connsiteY3" fmla="*/ 123825 h 123825"/>
                    <a:gd name="connsiteX4" fmla="*/ 0 w 514568"/>
                    <a:gd name="connsiteY4" fmla="*/ 1905 h 123825"/>
                    <a:gd name="connsiteX0" fmla="*/ 0 w 514568"/>
                    <a:gd name="connsiteY0" fmla="*/ 1905 h 121920"/>
                    <a:gd name="connsiteX1" fmla="*/ 398363 w 514568"/>
                    <a:gd name="connsiteY1" fmla="*/ 0 h 121920"/>
                    <a:gd name="connsiteX2" fmla="*/ 514568 w 514568"/>
                    <a:gd name="connsiteY2" fmla="*/ 121920 h 121920"/>
                    <a:gd name="connsiteX3" fmla="*/ 129540 w 514568"/>
                    <a:gd name="connsiteY3" fmla="*/ 121920 h 121920"/>
                    <a:gd name="connsiteX4" fmla="*/ 0 w 514568"/>
                    <a:gd name="connsiteY4" fmla="*/ 1905 h 121920"/>
                    <a:gd name="connsiteX0" fmla="*/ 0 w 520283"/>
                    <a:gd name="connsiteY0" fmla="*/ 1905 h 125730"/>
                    <a:gd name="connsiteX1" fmla="*/ 398363 w 520283"/>
                    <a:gd name="connsiteY1" fmla="*/ 0 h 125730"/>
                    <a:gd name="connsiteX2" fmla="*/ 520283 w 520283"/>
                    <a:gd name="connsiteY2" fmla="*/ 125730 h 125730"/>
                    <a:gd name="connsiteX3" fmla="*/ 129540 w 520283"/>
                    <a:gd name="connsiteY3" fmla="*/ 121920 h 125730"/>
                    <a:gd name="connsiteX4" fmla="*/ 0 w 520283"/>
                    <a:gd name="connsiteY4" fmla="*/ 1905 h 125730"/>
                    <a:gd name="connsiteX0" fmla="*/ 0 w 520283"/>
                    <a:gd name="connsiteY0" fmla="*/ 1905 h 127635"/>
                    <a:gd name="connsiteX1" fmla="*/ 398363 w 520283"/>
                    <a:gd name="connsiteY1" fmla="*/ 0 h 127635"/>
                    <a:gd name="connsiteX2" fmla="*/ 520283 w 520283"/>
                    <a:gd name="connsiteY2" fmla="*/ 125730 h 127635"/>
                    <a:gd name="connsiteX3" fmla="*/ 133350 w 520283"/>
                    <a:gd name="connsiteY3" fmla="*/ 127635 h 127635"/>
                    <a:gd name="connsiteX4" fmla="*/ 0 w 520283"/>
                    <a:gd name="connsiteY4" fmla="*/ 1905 h 127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0283" h="127635">
                      <a:moveTo>
                        <a:pt x="0" y="1905"/>
                      </a:moveTo>
                      <a:lnTo>
                        <a:pt x="398363" y="0"/>
                      </a:lnTo>
                      <a:lnTo>
                        <a:pt x="520283" y="125730"/>
                      </a:lnTo>
                      <a:lnTo>
                        <a:pt x="133350" y="127635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61000">
                      <a:schemeClr val="dk1">
                        <a:tint val="37000"/>
                        <a:satMod val="300000"/>
                        <a:lumMod val="66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6EA282CF-49CE-45B6-8867-97D32D1428FC}"/>
                  </a:ext>
                </a:extLst>
              </p:cNvPr>
              <p:cNvCxnSpPr>
                <a:cxnSpLocks/>
                <a:stCxn id="104" idx="0"/>
                <a:endCxn id="15" idx="3"/>
              </p:cNvCxnSpPr>
              <p:nvPr/>
            </p:nvCxnSpPr>
            <p:spPr>
              <a:xfrm flipH="1" flipV="1">
                <a:off x="3742305" y="4121689"/>
                <a:ext cx="1468496" cy="1277479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D9F372B5-4275-4087-81B4-4ADE537772F6}"/>
                  </a:ext>
                </a:extLst>
              </p:cNvPr>
              <p:cNvCxnSpPr>
                <a:cxnSpLocks/>
                <a:stCxn id="197" idx="0"/>
                <a:endCxn id="15" idx="3"/>
              </p:cNvCxnSpPr>
              <p:nvPr/>
            </p:nvCxnSpPr>
            <p:spPr>
              <a:xfrm flipH="1" flipV="1">
                <a:off x="3742305" y="4121689"/>
                <a:ext cx="4701502" cy="1270369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972E271C-3C45-4196-8E8C-A34479E5AB84}"/>
                  </a:ext>
                </a:extLst>
              </p:cNvPr>
              <p:cNvSpPr txBox="1"/>
              <p:nvPr/>
            </p:nvSpPr>
            <p:spPr>
              <a:xfrm>
                <a:off x="2810059" y="4357864"/>
                <a:ext cx="862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</a:rPr>
                  <a:t>40G</a:t>
                </a:r>
              </a:p>
            </p:txBody>
          </p: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D34C0B75-54F5-4CAB-871B-53146BF3A247}"/>
              </a:ext>
            </a:extLst>
          </p:cNvPr>
          <p:cNvSpPr txBox="1"/>
          <p:nvPr/>
        </p:nvSpPr>
        <p:spPr>
          <a:xfrm>
            <a:off x="3255053" y="4761390"/>
            <a:ext cx="86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10G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D0D24BB3-24DD-4D8B-9F57-B456F02F298C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itle 3">
            <a:extLst>
              <a:ext uri="{FF2B5EF4-FFF2-40B4-BE49-F238E27FC236}">
                <a16:creationId xmlns:a16="http://schemas.microsoft.com/office/drawing/2014/main" id="{A8340F55-C4C5-4F07-A274-F07AFB6E6EBA}"/>
              </a:ext>
            </a:extLst>
          </p:cNvPr>
          <p:cNvSpPr txBox="1">
            <a:spLocks/>
          </p:cNvSpPr>
          <p:nvPr/>
        </p:nvSpPr>
        <p:spPr>
          <a:xfrm>
            <a:off x="166254" y="198097"/>
            <a:ext cx="105728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  <a:cs typeface="Gill Sans Light"/>
              </a:rPr>
              <a:t>Uncertainties in Datacenter Networks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5DE9856-0772-47CA-8727-A21BB9E7C432}"/>
              </a:ext>
            </a:extLst>
          </p:cNvPr>
          <p:cNvGrpSpPr/>
          <p:nvPr/>
        </p:nvGrpSpPr>
        <p:grpSpPr>
          <a:xfrm>
            <a:off x="7880399" y="4067514"/>
            <a:ext cx="2712922" cy="1294182"/>
            <a:chOff x="7880399" y="4067514"/>
            <a:chExt cx="2712922" cy="1294182"/>
          </a:xfrm>
        </p:grpSpPr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493C22C2-FC8C-4B87-A88D-FA60A3B1DBC2}"/>
                </a:ext>
              </a:extLst>
            </p:cNvPr>
            <p:cNvCxnSpPr/>
            <p:nvPr/>
          </p:nvCxnSpPr>
          <p:spPr>
            <a:xfrm flipH="1" flipV="1">
              <a:off x="7880399" y="4067514"/>
              <a:ext cx="578326" cy="1294182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99E05C0-73D6-4B4F-A7AF-B8B6EC668338}"/>
                </a:ext>
              </a:extLst>
            </p:cNvPr>
            <p:cNvSpPr txBox="1"/>
            <p:nvPr/>
          </p:nvSpPr>
          <p:spPr>
            <a:xfrm>
              <a:off x="8621136" y="4427200"/>
              <a:ext cx="1972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Link cut</a:t>
              </a:r>
            </a:p>
          </p:txBody>
        </p:sp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C2B89F35-356C-4AA3-854F-73D2D8BBA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H="1">
              <a:off x="8270280" y="4312876"/>
              <a:ext cx="365993" cy="721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CFDEBC5-0E42-468B-A432-B2525E484F4C}"/>
              </a:ext>
            </a:extLst>
          </p:cNvPr>
          <p:cNvGrpSpPr/>
          <p:nvPr/>
        </p:nvGrpSpPr>
        <p:grpSpPr>
          <a:xfrm>
            <a:off x="6265049" y="3265862"/>
            <a:ext cx="3987021" cy="1066800"/>
            <a:chOff x="6265049" y="3255702"/>
            <a:chExt cx="3987021" cy="1066800"/>
          </a:xfrm>
        </p:grpSpPr>
        <p:sp>
          <p:nvSpPr>
            <p:cNvPr id="253" name="Explosion: 8 Points 252">
              <a:extLst>
                <a:ext uri="{FF2B5EF4-FFF2-40B4-BE49-F238E27FC236}">
                  <a16:creationId xmlns:a16="http://schemas.microsoft.com/office/drawing/2014/main" id="{90C6F789-757A-44E5-83D6-6426F63EC88B}"/>
                </a:ext>
              </a:extLst>
            </p:cNvPr>
            <p:cNvSpPr/>
            <p:nvPr/>
          </p:nvSpPr>
          <p:spPr>
            <a:xfrm rot="829296">
              <a:off x="6265049" y="3255702"/>
              <a:ext cx="1107440" cy="1066800"/>
            </a:xfrm>
            <a:prstGeom prst="irregularSeal1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23D5237E-DF42-411B-91BE-1E9C4574A84A}"/>
                </a:ext>
              </a:extLst>
            </p:cNvPr>
            <p:cNvSpPr/>
            <p:nvPr/>
          </p:nvSpPr>
          <p:spPr>
            <a:xfrm rot="17667816">
              <a:off x="7242924" y="3208539"/>
              <a:ext cx="1023658" cy="1198542"/>
            </a:xfrm>
            <a:prstGeom prst="arc">
              <a:avLst>
                <a:gd name="adj1" fmla="val 16396124"/>
                <a:gd name="adj2" fmla="val 781261"/>
              </a:avLst>
            </a:prstGeom>
            <a:noFill/>
            <a:ln w="28575">
              <a:solidFill>
                <a:schemeClr val="bg2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5E7FE0B9-06D8-4270-B4D6-5407614A85FF}"/>
                </a:ext>
              </a:extLst>
            </p:cNvPr>
            <p:cNvSpPr txBox="1"/>
            <p:nvPr/>
          </p:nvSpPr>
          <p:spPr>
            <a:xfrm>
              <a:off x="7689416" y="3273576"/>
              <a:ext cx="2562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bg2">
                      <a:lumMod val="50000"/>
                    </a:schemeClr>
                  </a:solidFill>
                </a:rPr>
                <a:t>‘Gray failure’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13B6A8-440C-487E-AF2D-08AF429A5E34}"/>
              </a:ext>
            </a:extLst>
          </p:cNvPr>
          <p:cNvSpPr txBox="1"/>
          <p:nvPr/>
        </p:nvSpPr>
        <p:spPr>
          <a:xfrm>
            <a:off x="8752609" y="5309723"/>
            <a:ext cx="990600" cy="44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Leaf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77188B-C2CF-4F86-A5B9-AEA06C9BDD2B}"/>
              </a:ext>
            </a:extLst>
          </p:cNvPr>
          <p:cNvCxnSpPr>
            <a:stCxn id="60" idx="0"/>
            <a:endCxn id="15" idx="3"/>
          </p:cNvCxnSpPr>
          <p:nvPr/>
        </p:nvCxnSpPr>
        <p:spPr>
          <a:xfrm flipV="1">
            <a:off x="3201164" y="4222090"/>
            <a:ext cx="56124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5EA00C-FA3B-4E3D-A838-45755486ADA2}"/>
              </a:ext>
            </a:extLst>
          </p:cNvPr>
          <p:cNvCxnSpPr>
            <a:stCxn id="82" idx="0"/>
            <a:endCxn id="15" idx="3"/>
          </p:cNvCxnSpPr>
          <p:nvPr/>
        </p:nvCxnSpPr>
        <p:spPr>
          <a:xfrm flipH="1" flipV="1">
            <a:off x="3762412" y="4222090"/>
            <a:ext cx="453981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1F9791-C0C0-485B-A7DE-28BC8513B33D}"/>
              </a:ext>
            </a:extLst>
          </p:cNvPr>
          <p:cNvCxnSpPr>
            <a:stCxn id="104" idx="0"/>
            <a:endCxn id="11" idx="2"/>
          </p:cNvCxnSpPr>
          <p:nvPr/>
        </p:nvCxnSpPr>
        <p:spPr>
          <a:xfrm flipV="1">
            <a:off x="5224117" y="4218866"/>
            <a:ext cx="619783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144A94-F7D6-4B15-8096-8D2E399913D0}"/>
              </a:ext>
            </a:extLst>
          </p:cNvPr>
          <p:cNvCxnSpPr>
            <a:stCxn id="126" idx="0"/>
            <a:endCxn id="11" idx="2"/>
          </p:cNvCxnSpPr>
          <p:nvPr/>
        </p:nvCxnSpPr>
        <p:spPr>
          <a:xfrm flipH="1" flipV="1">
            <a:off x="5843900" y="4218866"/>
            <a:ext cx="459530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80B74F4-EAEF-4BA1-B554-5B5ACD7A30B7}"/>
              </a:ext>
            </a:extLst>
          </p:cNvPr>
          <p:cNvGrpSpPr/>
          <p:nvPr/>
        </p:nvGrpSpPr>
        <p:grpSpPr>
          <a:xfrm>
            <a:off x="5559794" y="3654240"/>
            <a:ext cx="449615" cy="567849"/>
            <a:chOff x="1027560" y="1988818"/>
            <a:chExt cx="545969" cy="678181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79388E9E-0AD8-4B9E-A667-30F64E00C227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CAFB03F-A1FB-47C8-B70D-DDC66771B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83">
              <a:extLst>
                <a:ext uri="{FF2B5EF4-FFF2-40B4-BE49-F238E27FC236}">
                  <a16:creationId xmlns:a16="http://schemas.microsoft.com/office/drawing/2014/main" id="{C7EDB392-84B8-4094-B02B-A60D0242758C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83">
              <a:extLst>
                <a:ext uri="{FF2B5EF4-FFF2-40B4-BE49-F238E27FC236}">
                  <a16:creationId xmlns:a16="http://schemas.microsoft.com/office/drawing/2014/main" id="{DB1203F7-C69C-4D78-A507-E05B8769F785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5E5B4D-70CB-432D-AB90-AF9FA8CCE5F6}"/>
              </a:ext>
            </a:extLst>
          </p:cNvPr>
          <p:cNvGrpSpPr/>
          <p:nvPr/>
        </p:nvGrpSpPr>
        <p:grpSpPr>
          <a:xfrm>
            <a:off x="3481403" y="3654240"/>
            <a:ext cx="449615" cy="567849"/>
            <a:chOff x="1027560" y="1988818"/>
            <a:chExt cx="545969" cy="678181"/>
          </a:xfrm>
        </p:grpSpPr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5C348A74-7A93-4269-9A2F-9AA67113007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BD9395E4-BECD-4C57-8DD8-DD956EB22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83">
              <a:extLst>
                <a:ext uri="{FF2B5EF4-FFF2-40B4-BE49-F238E27FC236}">
                  <a16:creationId xmlns:a16="http://schemas.microsoft.com/office/drawing/2014/main" id="{3A158A5F-7DC6-401F-BD6B-E0F8A4F0DE45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83">
              <a:extLst>
                <a:ext uri="{FF2B5EF4-FFF2-40B4-BE49-F238E27FC236}">
                  <a16:creationId xmlns:a16="http://schemas.microsoft.com/office/drawing/2014/main" id="{1EA9EFFF-76E5-46DB-8E62-FC45321B7A30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74442-7430-4D3A-BDBD-D8B5C27BFB00}"/>
              </a:ext>
            </a:extLst>
          </p:cNvPr>
          <p:cNvGrpSpPr/>
          <p:nvPr/>
        </p:nvGrpSpPr>
        <p:grpSpPr>
          <a:xfrm>
            <a:off x="2809009" y="5708468"/>
            <a:ext cx="775546" cy="420648"/>
            <a:chOff x="457200" y="4457617"/>
            <a:chExt cx="1085821" cy="42736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7F1454-1FEF-423E-AFD2-4D336CC41DF8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7FB793-C2B2-4B1A-A60E-191BB17951F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43147B-DA0F-4099-A2B5-2F513AF5AB7C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8E31CF-96FE-4148-B4C8-0858CF57B45F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71568A-2697-4BF5-ADEE-1E92F3421F19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AAAF235-C4BA-43EE-AE3C-A5013DA61529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5827FC-2F41-48A9-B5A0-03A829CD6890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B507D30-EC74-4B35-993A-F7D590AAC1F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92C024E-6C54-42B6-9C54-9AE63D7B3379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7F2A5-1AC4-4831-97AF-606BD08B6538}"/>
              </a:ext>
            </a:extLst>
          </p:cNvPr>
          <p:cNvGrpSpPr/>
          <p:nvPr/>
        </p:nvGrpSpPr>
        <p:grpSpPr>
          <a:xfrm>
            <a:off x="3824281" y="5709029"/>
            <a:ext cx="775546" cy="420648"/>
            <a:chOff x="457200" y="4457617"/>
            <a:chExt cx="1085821" cy="4273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263BF41-B37D-4A92-BCC1-056FD5F23058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29CC61-F705-4004-A7AF-02D713D5E19F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979116-8FB6-49FD-BAAD-3C1E0F785210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1C5124-79F7-4859-A9E2-A6DF505E79BD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0B86BE5-E16C-4C3D-A1C3-D8DA0AE4C750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5B5D521-2A94-406A-BE21-B80C0D8AEE80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475195-2DD2-4D3E-9EF5-547018BF1925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799BD5B-2FAF-4BB1-98E4-24DF7CBB3B64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98269EA-2E43-42EA-AAEE-0D3603D8719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7D4B1D-9AC2-4CB5-8A81-A329AF5E0157}"/>
              </a:ext>
            </a:extLst>
          </p:cNvPr>
          <p:cNvGrpSpPr/>
          <p:nvPr/>
        </p:nvGrpSpPr>
        <p:grpSpPr>
          <a:xfrm>
            <a:off x="4831398" y="5709029"/>
            <a:ext cx="775546" cy="420648"/>
            <a:chOff x="457200" y="4457617"/>
            <a:chExt cx="1085821" cy="42736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8072E0E-5C8D-4876-B865-9F128A4BFD7E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EEB691-946A-4CF6-935B-BF582F80D1C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017232-AF06-4BB5-925D-BCAECD022D12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7AA9FEA-C788-4A5C-990E-81534474F2AE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94262C-B37C-4255-9A13-0BF9C5D91513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2064544-9460-49F2-9050-01B6DEBCCB56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B228E94-4D9F-4DF0-B504-E9AB08EEA8B4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ABDFA1D-550E-46D6-B75A-13E0EEC8FC97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630D5C1-E664-462A-A80A-949BF6CD3EE0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3B50AA-ECCA-461B-B2B7-677726DC9511}"/>
              </a:ext>
            </a:extLst>
          </p:cNvPr>
          <p:cNvGrpSpPr/>
          <p:nvPr/>
        </p:nvGrpSpPr>
        <p:grpSpPr>
          <a:xfrm>
            <a:off x="5909943" y="5699185"/>
            <a:ext cx="775546" cy="420648"/>
            <a:chOff x="457200" y="4457617"/>
            <a:chExt cx="1085821" cy="42736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4ECE33F-C238-46E0-A065-A9635CC0700D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560DA8-C2CA-4D1A-806A-E0A99421FDD1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39BCC3-1E00-462C-8829-859A23FDE519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1DB0FDF-F681-4770-BF98-1A554A5494C6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1F70A2-E83C-418E-AD79-55B21EDF0885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17C0C68-E594-407A-858E-8F7C3B740C50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708EB3-F370-4E02-B170-1AC325DBD3AA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66CC3E4-4F15-4D26-8E06-07325034512A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DE438E2-E83A-4368-A9F6-B8F092719704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8B378E-6EE4-48C2-8992-CBCC7DAA2463}"/>
              </a:ext>
            </a:extLst>
          </p:cNvPr>
          <p:cNvGrpSpPr/>
          <p:nvPr/>
        </p:nvGrpSpPr>
        <p:grpSpPr>
          <a:xfrm>
            <a:off x="2851822" y="5513048"/>
            <a:ext cx="698684" cy="203473"/>
            <a:chOff x="5220661" y="3675707"/>
            <a:chExt cx="978209" cy="24300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8F0A5B-9375-493C-AEB0-66EF7440C9F2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A22A18A-399D-47FF-8440-1DC98C069C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730D60D-F13F-4B30-8533-BFE008C0E5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9DBE953-79CC-4633-97D8-6A55553CB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FA87D49-EE21-4BC1-B45E-8458D23541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AD09F4A-13DC-4008-8074-7F2DB9EB7F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3CBAC69-23FE-42E9-A0C3-8393F4AC6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E9D0E4E-E7D1-40F6-89D7-E0709A0813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A71B105-BE9C-4B93-A6BA-635889029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427EF11-D67E-42C8-B6D2-6227DF6B18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E359337-4A4D-41B7-A037-85853F5C4A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2BE58BB-5F3D-46E4-9BEB-31941DAFF5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3CED436-2922-425A-A3BB-9DD2E23F2C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337ADDE-8ABE-4DBE-A037-18BD4F492B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E3F4B0B-300E-4968-9BE4-D0B2105568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B6350DD-92A9-4058-9774-34330EB11A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FB3EAFF-73C1-4C3F-9E36-9B5DC9EB05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18DD018-18A7-47DD-A694-CBBBDCD93C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A623F7A-764A-4F05-B13E-7B86422903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154B40B-AF10-41F7-B3B6-E6AB18B739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E5938D9-F41E-49C1-8F42-F8865580C6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0BA07A7-A4D0-4B1A-97D9-AE3F24FD997F}"/>
              </a:ext>
            </a:extLst>
          </p:cNvPr>
          <p:cNvGrpSpPr/>
          <p:nvPr/>
        </p:nvGrpSpPr>
        <p:grpSpPr>
          <a:xfrm>
            <a:off x="3867051" y="5513048"/>
            <a:ext cx="698684" cy="203473"/>
            <a:chOff x="5220661" y="3675707"/>
            <a:chExt cx="978209" cy="2430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EAA6F43-FBFE-4717-A58C-8D51F78B6C8F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7148B8D-2074-4E05-B709-153063B1FF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81FF4C2-E3CC-40B5-8F1E-BC5727E0B3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941BB2C-075F-4E90-97AC-0C48EB21C3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05652DE-564E-4C62-87A9-ED174A8585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0F36631-8BA8-4BDE-B23C-A4EDC29E02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9A0E3FC-2FA9-43CA-B98C-2D332B1E98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2A4A57A-3E42-4F9A-8857-BF12F228D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793830A-4EAE-43CB-8501-7C6ECDA2C0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3893870-41C3-4394-8DE5-7E1BCCF9F1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990F1DF-24D3-4366-9B19-AFC386BA09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FE0C29E-C041-4F24-967F-1A254E0B8B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1F384A1-5CB9-416B-82F6-F14F69D16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4261EFE-0FB1-414A-A884-19A578A834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A5156E5-BB97-40A4-9567-3075174083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E455392-459C-42C6-AABE-3684D450EE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FB07953-FC8C-4A20-86C3-BBFAA2F818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2B6DCEB-95EB-4FEA-B625-95FDFA8B65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6835723-5A06-4880-B5F5-5B30C05E0E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B77F0F8-2E56-456E-9BDE-111B0626FB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B930057-C202-4E5B-9F78-46B81BD73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70F3AD1-AB8D-4DC4-8E25-0C62064EABF4}"/>
              </a:ext>
            </a:extLst>
          </p:cNvPr>
          <p:cNvGrpSpPr/>
          <p:nvPr/>
        </p:nvGrpSpPr>
        <p:grpSpPr>
          <a:xfrm>
            <a:off x="4874775" y="5520158"/>
            <a:ext cx="698684" cy="203473"/>
            <a:chOff x="5220661" y="3675707"/>
            <a:chExt cx="978209" cy="24300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B4C5ACF-A59F-4B86-A08B-4C223CEF5828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80C3CBF-8793-4558-9423-6877993124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A50C148-3CBA-4999-8028-AB04DA7281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65F8322-0995-4D32-85FD-DD64588F57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D0C2B8A-D11B-49C3-B55E-7B78DA1A36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C9CA52F-0BE3-46B3-A8C1-38E1214B0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ABEAF67-8570-4075-95FA-A63493FEE7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A2DE8EA-E23E-438E-A2EE-F7A553650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740E550-283A-4BC2-A87B-4252C998B6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22A33CE-572C-4695-B266-57DEACCA0C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BE60D2F-BC59-4AA0-B9AF-683A1C2D3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2239B68-559A-4FC4-AB53-9998FC30A7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D968608-84D2-4DB4-994B-C5E8215BE9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307A9FE-489B-47BE-9A94-625F7CC55C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8069511-FF06-40C8-808D-DD695B1F58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1D7E67F-38CD-462F-85CD-794C91FAEA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D34A484-0F80-4020-9C70-35FC9DEAF8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E2C462F-696C-44FE-BEDF-A8D9E34804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5DC5E40-FE86-4910-92E5-F16219B57A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6C40CA5-952C-4967-903C-99AD150D91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82E0478-D698-4B90-AE93-0969278D48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017FCF2-2154-460D-A6F3-3E483A3DEBBD}"/>
              </a:ext>
            </a:extLst>
          </p:cNvPr>
          <p:cNvGrpSpPr/>
          <p:nvPr/>
        </p:nvGrpSpPr>
        <p:grpSpPr>
          <a:xfrm>
            <a:off x="5954088" y="5513048"/>
            <a:ext cx="698684" cy="203473"/>
            <a:chOff x="5220661" y="3675707"/>
            <a:chExt cx="978209" cy="24300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06C362F-FF0E-42A7-A7DC-63B433A9BB77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8DC80AD-3AE2-4B9C-A5F2-5C04CBDB04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BC5226B-7D04-421B-BF64-935E6891CB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D4C91DE-3981-400B-8560-6AAF24240A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7E1415B-B49D-460A-92AB-CED324C259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4FE2AE4-F66D-4060-AE2A-CCF57682F5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598CADE-B93D-472B-9E23-23A069A3D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72F326F-6CE0-4546-8846-4791353BB7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4E008F8-5F4B-485A-96AF-9D8BF01684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50ED9AE-10D6-459D-A328-6C96757AB0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B6DD601-6F32-45C6-AF20-99BBAC2868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0C41CD9-483D-4684-9999-B978ABA4A4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7CCDB28-BCC4-4561-91A8-5A1E6E6C17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9CE3F24-ABC2-488F-BAA6-079744826C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F8AC57A-481A-4A0F-A2C2-23DA530752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C792D38-BA52-4622-949E-BE6BAD6976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7A81A53-36D6-4E99-83C0-2138AB5491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8420352-92EC-41D8-AF2B-F1FFF5E5C5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36AA1C2-A7FD-41CF-82E2-F2E1815D1C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7FE564F-6FF0-41D6-A9BA-9D8503A995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9BF2834-2112-4F80-8EEF-217BD773AA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B5279B9-A64D-4DBC-B6FE-59917B35F51D}"/>
              </a:ext>
            </a:extLst>
          </p:cNvPr>
          <p:cNvCxnSpPr>
            <a:stCxn id="175" idx="0"/>
            <a:endCxn id="151" idx="2"/>
          </p:cNvCxnSpPr>
          <p:nvPr/>
        </p:nvCxnSpPr>
        <p:spPr>
          <a:xfrm flipV="1">
            <a:off x="7392728" y="4218866"/>
            <a:ext cx="500987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F530EB6-D8B3-4CB8-9AE3-88617A829F34}"/>
              </a:ext>
            </a:extLst>
          </p:cNvPr>
          <p:cNvCxnSpPr>
            <a:stCxn id="197" idx="0"/>
            <a:endCxn id="151" idx="2"/>
          </p:cNvCxnSpPr>
          <p:nvPr/>
        </p:nvCxnSpPr>
        <p:spPr>
          <a:xfrm flipH="1" flipV="1">
            <a:off x="7893715" y="4218866"/>
            <a:ext cx="578326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13539BC-0990-4DE6-B5F9-447E016CFA7B}"/>
              </a:ext>
            </a:extLst>
          </p:cNvPr>
          <p:cNvGrpSpPr/>
          <p:nvPr/>
        </p:nvGrpSpPr>
        <p:grpSpPr>
          <a:xfrm>
            <a:off x="7609609" y="3654240"/>
            <a:ext cx="449615" cy="567849"/>
            <a:chOff x="1027560" y="1988818"/>
            <a:chExt cx="545969" cy="678181"/>
          </a:xfrm>
        </p:grpSpPr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737B5A6E-D2C8-4327-BBD8-57157E0B0FD8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" name="Picture 2">
              <a:extLst>
                <a:ext uri="{FF2B5EF4-FFF2-40B4-BE49-F238E27FC236}">
                  <a16:creationId xmlns:a16="http://schemas.microsoft.com/office/drawing/2014/main" id="{FB6B6E3B-D02E-49E3-8E29-AAF456958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3462A252-7A59-4B8D-8759-196214D77811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382114E8-5B68-473C-B429-4A6AA6C42ACF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9587329-1937-4AFE-8E49-7F445BC68FD3}"/>
              </a:ext>
            </a:extLst>
          </p:cNvPr>
          <p:cNvGrpSpPr/>
          <p:nvPr/>
        </p:nvGrpSpPr>
        <p:grpSpPr>
          <a:xfrm>
            <a:off x="7000009" y="5709029"/>
            <a:ext cx="775546" cy="420648"/>
            <a:chOff x="457200" y="4457617"/>
            <a:chExt cx="1085821" cy="427364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B7AB637-08D0-4C21-AA76-06D13339AF75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3C42B92-F337-4FE2-9894-CD431951D10A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6B45E8E-E027-4C4F-8884-04494A824E6A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3202DE3-188F-4A0F-A85F-CF4C9617E34E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9D5140D-947E-4FA6-941F-703F07AB40AD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C95AC70-9D13-4604-8CFF-C2169567E9D4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16F6C38-461F-4E85-AEDD-86220D7A3463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44FE6FB-53FA-49E8-81A7-E716D497FB1E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E1B090D-B7A9-49B7-ABB1-533B34F05A14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0A2207B-C395-4D9C-ADA2-FE6466DFBCFF}"/>
              </a:ext>
            </a:extLst>
          </p:cNvPr>
          <p:cNvGrpSpPr/>
          <p:nvPr/>
        </p:nvGrpSpPr>
        <p:grpSpPr>
          <a:xfrm>
            <a:off x="8078554" y="5699185"/>
            <a:ext cx="775546" cy="420648"/>
            <a:chOff x="457200" y="4457617"/>
            <a:chExt cx="1085821" cy="427364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965818A-09BB-4F39-8539-5F1823641BF7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8DFE856-7315-4418-8941-B49E2DDBBEE4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8FD826B-7F18-45C7-A15A-21E07868E952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1652F20-F856-4E40-A5E0-F51FDEF32A30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34035BC-F1B4-4496-9AC3-7BDC472F953D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E0339CB-8E8E-4539-A135-307CB6A763F5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3D88585-AF09-4065-AFAF-8A8EC4DE575B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8B614BC-AB2B-4AC4-9630-402DB2FC486B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2F8429E-B9A6-4DB2-9C4A-B15CCE32F6CF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B8AA6DA-4E13-414A-BB7D-14AC1DBD0B51}"/>
              </a:ext>
            </a:extLst>
          </p:cNvPr>
          <p:cNvGrpSpPr/>
          <p:nvPr/>
        </p:nvGrpSpPr>
        <p:grpSpPr>
          <a:xfrm>
            <a:off x="7043386" y="5520158"/>
            <a:ext cx="698684" cy="203473"/>
            <a:chOff x="5220661" y="3675707"/>
            <a:chExt cx="978209" cy="24300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8447896-E959-4345-BE14-71F0B730E690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D87A017-7EE3-4666-A066-99054C0E0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D077A8A-265D-4437-A218-5DB68A7164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F4B63E8-C06D-4188-8471-867B01F68D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1E0903A-5435-430F-8BBF-E2B86C92DC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E29F3A3-1CE5-4D7C-B1F0-40672CBA51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7AC3A0E-B4FE-466C-BBA6-4E418F1FE0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E78543D-98BC-40DD-9F98-5A8DD1F49E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5CF00A1-F6D1-48C0-815C-2829C7E45D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8A1EA22-CD11-4344-AB6A-E55D97533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7E4458D-2EED-4537-B8CB-99CD134EE7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A0F9F97-7C6E-4ED9-B0FB-499587F0C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ED0D9CC-7CCB-425A-83B4-08ED7B3E74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CB4C5B5-3FB0-4818-B754-86D9F31A7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921AB36-679A-48E8-9AC4-F1ED4E9AB9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6FFB4C4-BFA4-47A8-9CDC-09827D7371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7CDE7EB-A349-4E1A-A55E-400B1646F1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B07DDA4-DB2B-4FB1-BB24-43E354BFC2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8D74293-6D9A-4D6D-B7F8-7917F0892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AF2F911-4BC0-46E2-8548-E47089C512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2B09F6E-72C3-456B-AC3F-7089CF2C89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FEEA2B2-1095-41FB-B876-C28D00DF07E9}"/>
              </a:ext>
            </a:extLst>
          </p:cNvPr>
          <p:cNvGrpSpPr/>
          <p:nvPr/>
        </p:nvGrpSpPr>
        <p:grpSpPr>
          <a:xfrm>
            <a:off x="8122699" y="5513048"/>
            <a:ext cx="698684" cy="203473"/>
            <a:chOff x="5220661" y="3675707"/>
            <a:chExt cx="978209" cy="24300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685C551-5D0D-401D-AB7A-60DDF5D23408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497D67F-28B0-4498-8509-C5E8E7ECD5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A758771-E9F5-4059-AEB3-CCFB614AD9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6FC601B-05B5-4CA5-A09A-61ECFFD95F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92681D7-61A1-40D1-8271-B37C42970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E5C7ED1-2BBF-4D9C-856C-0060025DF9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AE205B1-93F3-4954-B7B4-B91F3CD7F7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68AB15D-C74A-4D65-8576-3203C2F31F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93884E8-08C5-49AF-B39A-C86CC29F09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E4B4F4-C8DF-4990-A4B2-838D0602B0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ED6ED38-3A65-43F3-A0F7-0B749ADCD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7968627-058F-4EE4-B26E-AF824B1F53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BC83CB5-B8BC-4CFE-96BC-6D8A34F256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B665C20-9DFC-4CEA-8F2A-492D240C02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27599E2-ADE9-409F-BF16-1FD7CD5493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32F5448-043C-45ED-97AB-9C860466C4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AB356AB-B309-4AAD-8180-41BCA62E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8E5EEC6-2B55-4B6C-81B3-F6DCFBC701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4309E24-FC72-4FDB-9E8C-31B84ECC1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6C3C8E6-B41B-4D96-BBBB-3BF192010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4838D21-3973-4F88-B8B4-F7C5D51013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4DB93E2A-F43B-4B11-9289-676D46F6B9C4}"/>
              </a:ext>
            </a:extLst>
          </p:cNvPr>
          <p:cNvSpPr txBox="1"/>
          <p:nvPr/>
        </p:nvSpPr>
        <p:spPr>
          <a:xfrm>
            <a:off x="8144021" y="3748769"/>
            <a:ext cx="990600" cy="44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Spine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0BA4782-0893-4E14-B43E-AF6DC804CFD6}"/>
              </a:ext>
            </a:extLst>
          </p:cNvPr>
          <p:cNvCxnSpPr>
            <a:stCxn id="60" idx="0"/>
            <a:endCxn id="10" idx="3"/>
          </p:cNvCxnSpPr>
          <p:nvPr/>
        </p:nvCxnSpPr>
        <p:spPr>
          <a:xfrm flipV="1">
            <a:off x="3201164" y="4222090"/>
            <a:ext cx="2639639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BA05FCC-155D-47EB-A1CD-DFCDDA85800F}"/>
              </a:ext>
            </a:extLst>
          </p:cNvPr>
          <p:cNvCxnSpPr>
            <a:stCxn id="60" idx="0"/>
            <a:endCxn id="150" idx="3"/>
          </p:cNvCxnSpPr>
          <p:nvPr/>
        </p:nvCxnSpPr>
        <p:spPr>
          <a:xfrm flipV="1">
            <a:off x="3201164" y="4222090"/>
            <a:ext cx="4689454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06B5664-F827-47FC-A888-197E510EEF45}"/>
              </a:ext>
            </a:extLst>
          </p:cNvPr>
          <p:cNvCxnSpPr>
            <a:stCxn id="82" idx="0"/>
            <a:endCxn id="11" idx="2"/>
          </p:cNvCxnSpPr>
          <p:nvPr/>
        </p:nvCxnSpPr>
        <p:spPr>
          <a:xfrm flipV="1">
            <a:off x="4216393" y="4218866"/>
            <a:ext cx="1627507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ADE12A4-0534-44D5-BFBB-CCAC959ADA6A}"/>
              </a:ext>
            </a:extLst>
          </p:cNvPr>
          <p:cNvCxnSpPr>
            <a:stCxn id="82" idx="0"/>
            <a:endCxn id="150" idx="3"/>
          </p:cNvCxnSpPr>
          <p:nvPr/>
        </p:nvCxnSpPr>
        <p:spPr>
          <a:xfrm flipV="1">
            <a:off x="4216393" y="4222090"/>
            <a:ext cx="3674225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1DA6F0F-9A57-4FE0-8DD7-1158D587462F}"/>
              </a:ext>
            </a:extLst>
          </p:cNvPr>
          <p:cNvCxnSpPr>
            <a:stCxn id="104" idx="0"/>
            <a:endCxn id="15" idx="3"/>
          </p:cNvCxnSpPr>
          <p:nvPr/>
        </p:nvCxnSpPr>
        <p:spPr>
          <a:xfrm flipH="1" flipV="1">
            <a:off x="3762412" y="4222090"/>
            <a:ext cx="1461705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6E39415-F7BB-493A-8DC3-E77EC5EFC098}"/>
              </a:ext>
            </a:extLst>
          </p:cNvPr>
          <p:cNvCxnSpPr>
            <a:cxnSpLocks/>
            <a:stCxn id="104" idx="0"/>
            <a:endCxn id="150" idx="3"/>
          </p:cNvCxnSpPr>
          <p:nvPr/>
        </p:nvCxnSpPr>
        <p:spPr>
          <a:xfrm flipV="1">
            <a:off x="5224117" y="4222090"/>
            <a:ext cx="2666501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3E9717D-D390-4B66-B9F2-357B5FD25822}"/>
              </a:ext>
            </a:extLst>
          </p:cNvPr>
          <p:cNvCxnSpPr>
            <a:stCxn id="126" idx="0"/>
            <a:endCxn id="15" idx="3"/>
          </p:cNvCxnSpPr>
          <p:nvPr/>
        </p:nvCxnSpPr>
        <p:spPr>
          <a:xfrm flipH="1" flipV="1">
            <a:off x="3762412" y="4222090"/>
            <a:ext cx="254101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2ECDC71-10C4-4067-A84C-0570CEC365B0}"/>
              </a:ext>
            </a:extLst>
          </p:cNvPr>
          <p:cNvCxnSpPr>
            <a:stCxn id="126" idx="0"/>
            <a:endCxn id="150" idx="3"/>
          </p:cNvCxnSpPr>
          <p:nvPr/>
        </p:nvCxnSpPr>
        <p:spPr>
          <a:xfrm flipV="1">
            <a:off x="6303430" y="4222090"/>
            <a:ext cx="158718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9CE5DAE-50C9-4D0D-9CBE-4109CEAE80CF}"/>
              </a:ext>
            </a:extLst>
          </p:cNvPr>
          <p:cNvCxnSpPr>
            <a:stCxn id="175" idx="0"/>
            <a:endCxn id="11" idx="2"/>
          </p:cNvCxnSpPr>
          <p:nvPr/>
        </p:nvCxnSpPr>
        <p:spPr>
          <a:xfrm flipH="1" flipV="1">
            <a:off x="5843900" y="4218866"/>
            <a:ext cx="1548828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D7093C8-7CD5-4C56-959E-9E965B4D241B}"/>
              </a:ext>
            </a:extLst>
          </p:cNvPr>
          <p:cNvCxnSpPr>
            <a:stCxn id="175" idx="0"/>
            <a:endCxn id="15" idx="3"/>
          </p:cNvCxnSpPr>
          <p:nvPr/>
        </p:nvCxnSpPr>
        <p:spPr>
          <a:xfrm flipH="1" flipV="1">
            <a:off x="3762412" y="4222090"/>
            <a:ext cx="3630316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B82066F-B627-4E1A-BA62-0A2D6CF436B6}"/>
              </a:ext>
            </a:extLst>
          </p:cNvPr>
          <p:cNvCxnSpPr>
            <a:stCxn id="197" idx="0"/>
            <a:endCxn id="11" idx="2"/>
          </p:cNvCxnSpPr>
          <p:nvPr/>
        </p:nvCxnSpPr>
        <p:spPr>
          <a:xfrm flipH="1" flipV="1">
            <a:off x="5843900" y="4218866"/>
            <a:ext cx="2628141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957AD89-405E-431A-AC27-AAE6F009F2A3}"/>
              </a:ext>
            </a:extLst>
          </p:cNvPr>
          <p:cNvCxnSpPr>
            <a:stCxn id="197" idx="0"/>
            <a:endCxn id="15" idx="3"/>
          </p:cNvCxnSpPr>
          <p:nvPr/>
        </p:nvCxnSpPr>
        <p:spPr>
          <a:xfrm flipH="1" flipV="1">
            <a:off x="3762412" y="4222090"/>
            <a:ext cx="4709629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9E45F92-4BCA-4256-99D9-86AF0979A6C6}"/>
              </a:ext>
            </a:extLst>
          </p:cNvPr>
          <p:cNvGrpSpPr/>
          <p:nvPr/>
        </p:nvGrpSpPr>
        <p:grpSpPr>
          <a:xfrm>
            <a:off x="4492994" y="3651590"/>
            <a:ext cx="449615" cy="567849"/>
            <a:chOff x="1027560" y="1988818"/>
            <a:chExt cx="545969" cy="678181"/>
          </a:xfrm>
        </p:grpSpPr>
        <p:sp>
          <p:nvSpPr>
            <p:cNvPr id="232" name="Cube 231">
              <a:extLst>
                <a:ext uri="{FF2B5EF4-FFF2-40B4-BE49-F238E27FC236}">
                  <a16:creationId xmlns:a16="http://schemas.microsoft.com/office/drawing/2014/main" id="{8B79E611-E584-4C77-9852-FF979D60889F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3" name="Picture 2">
              <a:extLst>
                <a:ext uri="{FF2B5EF4-FFF2-40B4-BE49-F238E27FC236}">
                  <a16:creationId xmlns:a16="http://schemas.microsoft.com/office/drawing/2014/main" id="{C0BD8277-C59D-4EFA-98E5-FE8143ACA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4" name="Rectangle 83">
              <a:extLst>
                <a:ext uri="{FF2B5EF4-FFF2-40B4-BE49-F238E27FC236}">
                  <a16:creationId xmlns:a16="http://schemas.microsoft.com/office/drawing/2014/main" id="{F8E88CED-437A-4964-B8DA-158E1BB5DDE6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83">
              <a:extLst>
                <a:ext uri="{FF2B5EF4-FFF2-40B4-BE49-F238E27FC236}">
                  <a16:creationId xmlns:a16="http://schemas.microsoft.com/office/drawing/2014/main" id="{3F945722-1B42-4023-A922-6CCD3D87CBA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1E3CC16-0277-4DEA-898E-8FF7486A16E2}"/>
              </a:ext>
            </a:extLst>
          </p:cNvPr>
          <p:cNvGrpSpPr/>
          <p:nvPr/>
        </p:nvGrpSpPr>
        <p:grpSpPr>
          <a:xfrm>
            <a:off x="6587018" y="3678034"/>
            <a:ext cx="449615" cy="567849"/>
            <a:chOff x="1027560" y="1988818"/>
            <a:chExt cx="545969" cy="678181"/>
          </a:xfrm>
        </p:grpSpPr>
        <p:sp>
          <p:nvSpPr>
            <p:cNvPr id="237" name="Cube 236">
              <a:extLst>
                <a:ext uri="{FF2B5EF4-FFF2-40B4-BE49-F238E27FC236}">
                  <a16:creationId xmlns:a16="http://schemas.microsoft.com/office/drawing/2014/main" id="{5D73B4B1-5425-4E8D-9CFC-F4B121FEF542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8" name="Picture 2">
              <a:extLst>
                <a:ext uri="{FF2B5EF4-FFF2-40B4-BE49-F238E27FC236}">
                  <a16:creationId xmlns:a16="http://schemas.microsoft.com/office/drawing/2014/main" id="{C23A40A0-AD9F-44B8-82A0-F1128E715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9" name="Rectangle 83">
              <a:extLst>
                <a:ext uri="{FF2B5EF4-FFF2-40B4-BE49-F238E27FC236}">
                  <a16:creationId xmlns:a16="http://schemas.microsoft.com/office/drawing/2014/main" id="{2B2CE491-1BA6-48F2-A9A2-41E75189D148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83">
              <a:extLst>
                <a:ext uri="{FF2B5EF4-FFF2-40B4-BE49-F238E27FC236}">
                  <a16:creationId xmlns:a16="http://schemas.microsoft.com/office/drawing/2014/main" id="{D39C8682-5CF8-4E6F-B9E2-10A246B789C0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DF2076B-9E92-4914-BA49-28AEB7858238}"/>
              </a:ext>
            </a:extLst>
          </p:cNvPr>
          <p:cNvCxnSpPr>
            <a:stCxn id="197" idx="0"/>
            <a:endCxn id="237" idx="3"/>
          </p:cNvCxnSpPr>
          <p:nvPr/>
        </p:nvCxnSpPr>
        <p:spPr>
          <a:xfrm flipH="1" flipV="1">
            <a:off x="6868027" y="4245883"/>
            <a:ext cx="1604014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8CFAD799-C003-4E06-9914-AD3256F069F0}"/>
              </a:ext>
            </a:extLst>
          </p:cNvPr>
          <p:cNvCxnSpPr>
            <a:stCxn id="197" idx="0"/>
            <a:endCxn id="233" idx="2"/>
          </p:cNvCxnSpPr>
          <p:nvPr/>
        </p:nvCxnSpPr>
        <p:spPr>
          <a:xfrm flipH="1" flipV="1">
            <a:off x="4777100" y="4216216"/>
            <a:ext cx="3694941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DE6AB69-088C-4B74-B4FC-26A44728C75A}"/>
              </a:ext>
            </a:extLst>
          </p:cNvPr>
          <p:cNvCxnSpPr>
            <a:stCxn id="175" idx="0"/>
            <a:endCxn id="237" idx="3"/>
          </p:cNvCxnSpPr>
          <p:nvPr/>
        </p:nvCxnSpPr>
        <p:spPr>
          <a:xfrm flipH="1" flipV="1">
            <a:off x="6868027" y="4245883"/>
            <a:ext cx="524701" cy="127427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D0107888-1664-4F99-B21F-3F06B39BE8F3}"/>
              </a:ext>
            </a:extLst>
          </p:cNvPr>
          <p:cNvCxnSpPr>
            <a:stCxn id="175" idx="0"/>
            <a:endCxn id="232" idx="3"/>
          </p:cNvCxnSpPr>
          <p:nvPr/>
        </p:nvCxnSpPr>
        <p:spPr>
          <a:xfrm flipH="1" flipV="1">
            <a:off x="4774003" y="4219439"/>
            <a:ext cx="2618725" cy="130071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7CE9B06-1B32-4BE0-B7EB-FBD213D14245}"/>
              </a:ext>
            </a:extLst>
          </p:cNvPr>
          <p:cNvCxnSpPr>
            <a:stCxn id="126" idx="0"/>
            <a:endCxn id="237" idx="3"/>
          </p:cNvCxnSpPr>
          <p:nvPr/>
        </p:nvCxnSpPr>
        <p:spPr>
          <a:xfrm flipV="1">
            <a:off x="6303430" y="4245883"/>
            <a:ext cx="564597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8463F72-598F-407E-8326-9CD1329C315B}"/>
              </a:ext>
            </a:extLst>
          </p:cNvPr>
          <p:cNvCxnSpPr>
            <a:stCxn id="126" idx="0"/>
            <a:endCxn id="233" idx="2"/>
          </p:cNvCxnSpPr>
          <p:nvPr/>
        </p:nvCxnSpPr>
        <p:spPr>
          <a:xfrm flipH="1" flipV="1">
            <a:off x="4777100" y="4216216"/>
            <a:ext cx="1526330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3BB99638-7E83-4456-AED3-061E0CB85500}"/>
              </a:ext>
            </a:extLst>
          </p:cNvPr>
          <p:cNvCxnSpPr>
            <a:stCxn id="104" idx="0"/>
            <a:endCxn id="238" idx="2"/>
          </p:cNvCxnSpPr>
          <p:nvPr/>
        </p:nvCxnSpPr>
        <p:spPr>
          <a:xfrm flipV="1">
            <a:off x="5224117" y="4242660"/>
            <a:ext cx="1647007" cy="127749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C312283-1408-415A-8F94-C1588D225A36}"/>
              </a:ext>
            </a:extLst>
          </p:cNvPr>
          <p:cNvCxnSpPr>
            <a:stCxn id="104" idx="0"/>
            <a:endCxn id="233" idx="2"/>
          </p:cNvCxnSpPr>
          <p:nvPr/>
        </p:nvCxnSpPr>
        <p:spPr>
          <a:xfrm flipH="1" flipV="1">
            <a:off x="4777100" y="4216216"/>
            <a:ext cx="447017" cy="130394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EA5D6F17-CF26-48EC-B1FA-237E2AFE88D9}"/>
              </a:ext>
            </a:extLst>
          </p:cNvPr>
          <p:cNvCxnSpPr>
            <a:stCxn id="82" idx="0"/>
            <a:endCxn id="238" idx="2"/>
          </p:cNvCxnSpPr>
          <p:nvPr/>
        </p:nvCxnSpPr>
        <p:spPr>
          <a:xfrm flipV="1">
            <a:off x="4216393" y="4242660"/>
            <a:ext cx="2654731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9A84887-D139-4894-9026-AD4F71AC566D}"/>
              </a:ext>
            </a:extLst>
          </p:cNvPr>
          <p:cNvCxnSpPr>
            <a:stCxn id="82" idx="0"/>
            <a:endCxn id="232" idx="3"/>
          </p:cNvCxnSpPr>
          <p:nvPr/>
        </p:nvCxnSpPr>
        <p:spPr>
          <a:xfrm flipV="1">
            <a:off x="4216393" y="4219439"/>
            <a:ext cx="557610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7DC4AA-5DBE-47DF-93B8-56A32C9E6455}"/>
              </a:ext>
            </a:extLst>
          </p:cNvPr>
          <p:cNvCxnSpPr>
            <a:stCxn id="60" idx="0"/>
            <a:endCxn id="232" idx="3"/>
          </p:cNvCxnSpPr>
          <p:nvPr/>
        </p:nvCxnSpPr>
        <p:spPr>
          <a:xfrm flipV="1">
            <a:off x="3201164" y="4219439"/>
            <a:ext cx="1572839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5030996-D6AA-40A8-9675-CB1E27B6DD24}"/>
              </a:ext>
            </a:extLst>
          </p:cNvPr>
          <p:cNvCxnSpPr>
            <a:stCxn id="60" idx="0"/>
            <a:endCxn id="238" idx="2"/>
          </p:cNvCxnSpPr>
          <p:nvPr/>
        </p:nvCxnSpPr>
        <p:spPr>
          <a:xfrm flipV="1">
            <a:off x="3201164" y="4242660"/>
            <a:ext cx="3669960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4C2508E-4264-4A77-A730-8AFD955EC03D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itle 3">
            <a:extLst>
              <a:ext uri="{FF2B5EF4-FFF2-40B4-BE49-F238E27FC236}">
                <a16:creationId xmlns:a16="http://schemas.microsoft.com/office/drawing/2014/main" id="{A17B0156-E8C6-443E-933F-DFE73E65C76E}"/>
              </a:ext>
            </a:extLst>
          </p:cNvPr>
          <p:cNvSpPr txBox="1">
            <a:spLocks/>
          </p:cNvSpPr>
          <p:nvPr/>
        </p:nvSpPr>
        <p:spPr>
          <a:xfrm>
            <a:off x="166254" y="198097"/>
            <a:ext cx="105728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  <a:cs typeface="Gill Sans Light"/>
              </a:rPr>
              <a:t>Uncertainties in Datacenter Networks</a:t>
            </a:r>
          </a:p>
        </p:txBody>
      </p:sp>
      <p:sp>
        <p:nvSpPr>
          <p:cNvPr id="257" name="Content Placeholder 2">
            <a:extLst>
              <a:ext uri="{FF2B5EF4-FFF2-40B4-BE49-F238E27FC236}">
                <a16:creationId xmlns:a16="http://schemas.microsoft.com/office/drawing/2014/main" id="{69190BF4-FD89-487C-B196-7E3AA1907DA7}"/>
              </a:ext>
            </a:extLst>
          </p:cNvPr>
          <p:cNvSpPr txBox="1">
            <a:spLocks/>
          </p:cNvSpPr>
          <p:nvPr/>
        </p:nvSpPr>
        <p:spPr>
          <a:xfrm>
            <a:off x="939890" y="1743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ea typeface="+mj-ea"/>
              </a:rPr>
              <a:t>Switch Failures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>
                <a:ea typeface="+mj-ea"/>
              </a:rPr>
              <a:t>Packet blackholes</a:t>
            </a:r>
            <a:r>
              <a:rPr lang="en-US" i="1" dirty="0">
                <a:ea typeface="+mj-ea"/>
              </a:rPr>
              <a:t>: drop packets with certain patterns deterministically;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>
                <a:ea typeface="+mj-ea"/>
              </a:rPr>
              <a:t>Silent random packet drops: </a:t>
            </a:r>
            <a:r>
              <a:rPr lang="en-US" i="1" dirty="0">
                <a:ea typeface="+mj-ea"/>
              </a:rPr>
              <a:t>drops packets randomly at a high rate;</a:t>
            </a:r>
          </a:p>
          <a:p>
            <a:pPr marL="457200" lvl="1" indent="0">
              <a:buNone/>
            </a:pPr>
            <a:endParaRPr lang="en-US" i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4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512F9B7-7FF6-45A7-93BE-25AB19A8BCE8}"/>
              </a:ext>
            </a:extLst>
          </p:cNvPr>
          <p:cNvGrpSpPr/>
          <p:nvPr/>
        </p:nvGrpSpPr>
        <p:grpSpPr>
          <a:xfrm>
            <a:off x="6160909" y="2266495"/>
            <a:ext cx="3987021" cy="1066800"/>
            <a:chOff x="6265049" y="3255702"/>
            <a:chExt cx="3987021" cy="1066800"/>
          </a:xfrm>
        </p:grpSpPr>
        <p:sp>
          <p:nvSpPr>
            <p:cNvPr id="305" name="Explosion: 8 Points 304">
              <a:extLst>
                <a:ext uri="{FF2B5EF4-FFF2-40B4-BE49-F238E27FC236}">
                  <a16:creationId xmlns:a16="http://schemas.microsoft.com/office/drawing/2014/main" id="{B43420F3-2A77-4139-A231-455A209190F0}"/>
                </a:ext>
              </a:extLst>
            </p:cNvPr>
            <p:cNvSpPr/>
            <p:nvPr/>
          </p:nvSpPr>
          <p:spPr>
            <a:xfrm rot="829296">
              <a:off x="6265049" y="3255702"/>
              <a:ext cx="1107440" cy="1066800"/>
            </a:xfrm>
            <a:prstGeom prst="irregularSeal1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Arc 305">
              <a:extLst>
                <a:ext uri="{FF2B5EF4-FFF2-40B4-BE49-F238E27FC236}">
                  <a16:creationId xmlns:a16="http://schemas.microsoft.com/office/drawing/2014/main" id="{C95E70FE-290F-4B31-B9B2-1C1CFBE2395D}"/>
                </a:ext>
              </a:extLst>
            </p:cNvPr>
            <p:cNvSpPr/>
            <p:nvPr/>
          </p:nvSpPr>
          <p:spPr>
            <a:xfrm rot="17667816">
              <a:off x="7242924" y="3208539"/>
              <a:ext cx="1023658" cy="1198542"/>
            </a:xfrm>
            <a:prstGeom prst="arc">
              <a:avLst>
                <a:gd name="adj1" fmla="val 16396124"/>
                <a:gd name="adj2" fmla="val 781261"/>
              </a:avLst>
            </a:prstGeom>
            <a:noFill/>
            <a:ln w="28575">
              <a:solidFill>
                <a:schemeClr val="bg2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6D222A58-5D8D-49C7-95FC-7D833D469395}"/>
                </a:ext>
              </a:extLst>
            </p:cNvPr>
            <p:cNvSpPr txBox="1"/>
            <p:nvPr/>
          </p:nvSpPr>
          <p:spPr>
            <a:xfrm>
              <a:off x="7689416" y="3273576"/>
              <a:ext cx="2562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bg2">
                      <a:lumMod val="50000"/>
                    </a:schemeClr>
                  </a:solidFill>
                </a:rPr>
                <a:t>‘Gray failure’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DE0864-DCB8-43E7-BFBC-034D4F1C180B}"/>
              </a:ext>
            </a:extLst>
          </p:cNvPr>
          <p:cNvSpPr txBox="1"/>
          <p:nvPr/>
        </p:nvSpPr>
        <p:spPr>
          <a:xfrm>
            <a:off x="8624993" y="4290966"/>
            <a:ext cx="990600" cy="44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Leaf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23B1C3-074B-4999-B4F2-24344B1BB837}"/>
              </a:ext>
            </a:extLst>
          </p:cNvPr>
          <p:cNvCxnSpPr>
            <a:stCxn id="104" idx="0"/>
            <a:endCxn id="11" idx="2"/>
          </p:cNvCxnSpPr>
          <p:nvPr/>
        </p:nvCxnSpPr>
        <p:spPr>
          <a:xfrm flipV="1">
            <a:off x="5096501" y="3200109"/>
            <a:ext cx="619783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B48614-198E-40DF-A4CF-C83382F16FC8}"/>
              </a:ext>
            </a:extLst>
          </p:cNvPr>
          <p:cNvCxnSpPr>
            <a:stCxn id="126" idx="0"/>
            <a:endCxn id="11" idx="2"/>
          </p:cNvCxnSpPr>
          <p:nvPr/>
        </p:nvCxnSpPr>
        <p:spPr>
          <a:xfrm flipH="1" flipV="1">
            <a:off x="5716284" y="3200109"/>
            <a:ext cx="459530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C74051D-8B8F-40A1-B53F-3A37C3ACBF2B}"/>
              </a:ext>
            </a:extLst>
          </p:cNvPr>
          <p:cNvGrpSpPr/>
          <p:nvPr/>
        </p:nvGrpSpPr>
        <p:grpSpPr>
          <a:xfrm>
            <a:off x="5432178" y="2635483"/>
            <a:ext cx="449615" cy="567849"/>
            <a:chOff x="1027560" y="1988818"/>
            <a:chExt cx="545969" cy="678181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919CCED8-F0AC-418D-9E1D-B41694DC9058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FDF5515F-0FE3-437A-9F84-E85873C91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83">
              <a:extLst>
                <a:ext uri="{FF2B5EF4-FFF2-40B4-BE49-F238E27FC236}">
                  <a16:creationId xmlns:a16="http://schemas.microsoft.com/office/drawing/2014/main" id="{4C56D004-D3DC-4D31-8817-67841B2273C3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83">
              <a:extLst>
                <a:ext uri="{FF2B5EF4-FFF2-40B4-BE49-F238E27FC236}">
                  <a16:creationId xmlns:a16="http://schemas.microsoft.com/office/drawing/2014/main" id="{ACFE3E20-EA9D-4899-9B23-E378EBCD7764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C3264D-B784-4DD7-A7BB-E82EF3605075}"/>
              </a:ext>
            </a:extLst>
          </p:cNvPr>
          <p:cNvGrpSpPr/>
          <p:nvPr/>
        </p:nvGrpSpPr>
        <p:grpSpPr>
          <a:xfrm>
            <a:off x="2681393" y="4689711"/>
            <a:ext cx="775546" cy="420648"/>
            <a:chOff x="457200" y="4457617"/>
            <a:chExt cx="1085821" cy="42736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CC5D56-577E-4A38-A046-9FB690971729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6F3E24-DD64-48C8-84FA-9C3071DF963F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6BB08E-7579-46E0-9157-AF9BB5AA374B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30D25B-5240-4F42-9DD4-5AF0B88E97A3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FB39012-C37B-418B-AF19-B6E63AA7B4D0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73D502D-3AD4-4E26-A62D-6D5515951320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102371-0139-499F-8A6E-C6743EA725A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1063241-47DF-48E7-88CA-CA3C402D36DB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3E7E2FA-DC14-4B52-8CA6-29FBC0B393FE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B1B916-9AEB-4EFD-9F8C-DDE10BEEE351}"/>
              </a:ext>
            </a:extLst>
          </p:cNvPr>
          <p:cNvGrpSpPr/>
          <p:nvPr/>
        </p:nvGrpSpPr>
        <p:grpSpPr>
          <a:xfrm>
            <a:off x="3696665" y="4690272"/>
            <a:ext cx="775546" cy="420648"/>
            <a:chOff x="457200" y="4457617"/>
            <a:chExt cx="1085821" cy="4273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A533E3-FE6D-4FE9-8B06-8BA82253C22C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9BEA49-7242-45AB-A128-B6621D8AD58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A325FF-2B9A-4DA9-B744-A1DB0323B214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C490879-8721-4147-A335-D0DF6C67C500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C1553B3-73C5-4925-8A25-7501F6AE7916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1509E57-A61E-43FA-B6CE-E3D271B6FF3A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661F04-8222-4DB3-A9E3-BA4DCC216093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AB7654B-FE0C-4AC6-85E7-583F0DC46DE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7168262-700F-4843-B1CA-14248D8503F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22D033-AF46-408D-8975-85916A2BB91F}"/>
              </a:ext>
            </a:extLst>
          </p:cNvPr>
          <p:cNvGrpSpPr/>
          <p:nvPr/>
        </p:nvGrpSpPr>
        <p:grpSpPr>
          <a:xfrm>
            <a:off x="4703782" y="4690272"/>
            <a:ext cx="775546" cy="420648"/>
            <a:chOff x="457200" y="4457617"/>
            <a:chExt cx="1085821" cy="42736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99970D-17BC-49CE-871D-E267A9891E80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8D13AD-B71B-446F-8210-EE0208E01F58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5DD25F4-FC16-4D91-8E3C-1EB8A3CC5286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670FB0-F870-49D8-B37A-56A3F939AB7B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5DEF25-AD00-4274-A383-7D57E488AB3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F1340B8-DCF4-444D-A12D-A15A8411B157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4F50F9-679E-48FB-975B-A7F83886C224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D0C3AE9-14C3-4FBA-8324-70F11677F0BF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2D4DF4-2290-4FFE-B285-B71C6EA66C52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9674F67-2835-46BF-8F83-641CC7C3AF11}"/>
              </a:ext>
            </a:extLst>
          </p:cNvPr>
          <p:cNvGrpSpPr/>
          <p:nvPr/>
        </p:nvGrpSpPr>
        <p:grpSpPr>
          <a:xfrm>
            <a:off x="5782327" y="4680428"/>
            <a:ext cx="775546" cy="420648"/>
            <a:chOff x="457200" y="4457617"/>
            <a:chExt cx="1085821" cy="42736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6E160E-6BDA-4B61-9E50-487EC851C72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920E4C-2313-4979-B0B9-79BC21D42E1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89E778-C2CD-441D-8E76-149EE72F6B75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E76EB8-B7BE-447E-90DE-BF85698828D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DBC94D1-352B-44C5-9D62-186E24296BE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5D343D5-180F-4A14-88D6-9C83CB170EEB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8B3AF59-957D-4A9D-A1E5-17D8E034165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AE80522-4B67-45B8-B3CE-C904B3E0ABB2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2F8B08C-6D7E-44BB-9FC9-165643029536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6E0786-9F7B-45E8-9698-521915BE24EE}"/>
              </a:ext>
            </a:extLst>
          </p:cNvPr>
          <p:cNvGrpSpPr/>
          <p:nvPr/>
        </p:nvGrpSpPr>
        <p:grpSpPr>
          <a:xfrm>
            <a:off x="2724206" y="4494291"/>
            <a:ext cx="698684" cy="203473"/>
            <a:chOff x="5220661" y="3675707"/>
            <a:chExt cx="978209" cy="24300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6760191-2951-4563-A95F-2259841B06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62CB174-4BFB-4D28-B38C-0D652C740E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00A8D70-256C-46B3-8606-AEFED2E3A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AD6606C-AC2A-4500-A205-F87D72ED04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88F91BE-ACA1-4934-ACB7-79FD9097A0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C5360DA-819A-48F4-A1EF-410E613D13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676122B-96B2-43BC-B158-AF82A2AC12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7BF73E1-994D-42EA-B756-08B8C612FE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3518BCC-BE36-410C-A76C-8FABBD811A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32F5941-4114-429F-B57F-F5F4E50627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443C113-264F-4152-8220-84C860A27F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B555CE4-E1AC-4A17-993C-27EAEA24D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F2C31E9-0298-4419-9F0A-C5F8E3D6A0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44AFF7F-8A95-4E8A-83BB-D8B496A275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224D353-CE2B-4B84-96D2-2D7435E4C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A102EB0-9864-4D7E-89AC-4094B6CBC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C2B1AB1-8C78-478C-A5BF-2BC7231B6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3194373-B0E9-4BFA-8DC2-6152056988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D1562A0-073F-4B07-9610-7ED5DDA8FA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9F9364A-6EB2-4B40-BB2D-55BEADB3E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7BA68B6-4C0A-42BA-A40C-9E1FCA0649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62E6A26-14C2-42CD-968B-2C505A7EED6C}"/>
              </a:ext>
            </a:extLst>
          </p:cNvPr>
          <p:cNvGrpSpPr/>
          <p:nvPr/>
        </p:nvGrpSpPr>
        <p:grpSpPr>
          <a:xfrm>
            <a:off x="3739435" y="4494291"/>
            <a:ext cx="698684" cy="203473"/>
            <a:chOff x="5220661" y="3675707"/>
            <a:chExt cx="978209" cy="2430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48085F8-75AD-4B9A-8F32-302CAB1D5989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5828B0C-A3AA-4806-A97F-20EF6AF9C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672BD83-8759-4ABF-8330-02C25B3971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9FFF381-6AB2-42D4-8452-389FA3C7E8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AA65682-A102-4034-8B39-710D4C76A8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902022C-D047-402B-8E60-7F8B61D886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4F53BF8-9009-4227-935F-F457734AC1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8B4D298-AABA-4BE8-8BA4-ABF2890856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9825747-1DCA-4529-9F83-ECAD9E9929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68139A3-4F41-4D13-88AC-FF7FBAAA2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311C76E-20FB-474A-A479-1334371D5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9EF829C-391D-45BE-9A2E-34CE70735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3090801-0148-48A8-A337-5E495039C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16E36FD-5705-4313-9FFC-022686D5EA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85237BF-CF53-49BD-B1CF-6869AA2267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1238934-C3FE-4005-AE31-316732F2C3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47212D-69FF-4CDF-8405-C48A04861B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02BEAB7-4C79-4CDA-9740-5B5C02EC0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C1235F0-139D-48F5-9451-72F2F88CB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8A9CC1-87DC-4E8A-996B-F72E228976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F833DAC-F951-49B2-8734-EECB69EEDE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BF2C8B6-E27F-4B01-BD51-5160DDE927CB}"/>
              </a:ext>
            </a:extLst>
          </p:cNvPr>
          <p:cNvGrpSpPr/>
          <p:nvPr/>
        </p:nvGrpSpPr>
        <p:grpSpPr>
          <a:xfrm>
            <a:off x="4747159" y="4501401"/>
            <a:ext cx="698684" cy="203473"/>
            <a:chOff x="5220661" y="3675707"/>
            <a:chExt cx="978209" cy="24300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91309FA-CA96-47FC-A0D9-0DC8787EC8AA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53F6719-69F8-4653-9308-115D254AC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EEA4CE9-08EB-4294-BC76-6FBA7B61F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7271306-D837-4FC4-890D-4CA807A32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30E2536-1C6E-4B6E-8B33-F971E1FD22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A8D470-7543-49E4-91F6-1E244231B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F284931-FB3F-448D-A0BF-56D7E8E22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64BB443-E527-43D3-8A89-C08FE68C0E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3DF67A3-3005-44B0-BB80-42226A85F3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7E41191-0464-40ED-A798-95A407E75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6D52B00-DAF9-467A-AA93-7CFA02A005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465782E7-90F8-49BD-B102-9A6365EEF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211C758-5A5C-43B4-AF05-FF93A8A05C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890A407-8EBC-4DF7-B227-2FBB86A2B3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33207D1-E33F-4158-995B-092883D06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5AEAF3D-1743-4AA8-B973-A6558AF3B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AA73452-AC79-4323-9837-F317A33A01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C7BAECF-6672-4EEA-87B4-29C042187F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78BF594-42C6-415B-A322-CF11D9B19B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EC98360-4718-45D4-B9E4-8D05160FC3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43EAAC5-EF63-4EDE-A696-FE42EA4C8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7D01ED8-9BDA-46FF-8F6A-F22A6196A48F}"/>
              </a:ext>
            </a:extLst>
          </p:cNvPr>
          <p:cNvGrpSpPr/>
          <p:nvPr/>
        </p:nvGrpSpPr>
        <p:grpSpPr>
          <a:xfrm>
            <a:off x="5826472" y="4494291"/>
            <a:ext cx="698684" cy="203473"/>
            <a:chOff x="5220661" y="3675707"/>
            <a:chExt cx="978209" cy="24300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AA9F90F-1735-4EA6-B425-761C5942EE6F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B2A8D27-55BA-487F-AC8C-118B9F0B72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808654B-31C7-4467-8721-B1F241CE2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9130BCE-D0FC-45E7-A30A-5DA9D00C53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3B93CFC-5B77-42F9-9CED-E603351EF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F59D6FD-DA89-4C3E-ACEB-D6AEE020B8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5BC957C-5B05-46D9-A6FC-338D655AD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A048928-D190-46C1-8411-595B6D2D6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962BCB5-4196-4611-AC24-B0A83D40FF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95273DE-6A0F-4050-B5E0-2BF191F47C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2814D1C-87A5-4AB5-851B-85E8DC75E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1ED86BD-4168-4DE7-AF8E-80AFBE390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9A2D6B2-DFFA-44F5-8FC7-E0FA03D94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C3F6C2F-DC0E-4E2A-A835-C39707AB32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5AC72E0C-10EB-4927-B0D3-8B5FC86A7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7715CAD-3AB0-4E57-841E-F69C5736A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88A84B7-E278-44C1-9570-DDE02C4AAF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BC40587-5083-4376-A27F-27EB27F2E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F6F88F5-6EBD-4AF9-AA9D-F23C894C45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27800CE-3C60-4A00-ABF8-2679D14C8F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2536250-18FC-492F-A426-9B8F645F6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C10506-EA4D-4078-8D3F-96A86E0D8BD7}"/>
              </a:ext>
            </a:extLst>
          </p:cNvPr>
          <p:cNvCxnSpPr>
            <a:stCxn id="175" idx="0"/>
            <a:endCxn id="151" idx="2"/>
          </p:cNvCxnSpPr>
          <p:nvPr/>
        </p:nvCxnSpPr>
        <p:spPr>
          <a:xfrm flipV="1">
            <a:off x="7265112" y="3200109"/>
            <a:ext cx="500987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C114A67-DA67-4A6F-B81C-5BB63FFE03F9}"/>
              </a:ext>
            </a:extLst>
          </p:cNvPr>
          <p:cNvGrpSpPr/>
          <p:nvPr/>
        </p:nvGrpSpPr>
        <p:grpSpPr>
          <a:xfrm>
            <a:off x="7481993" y="2635483"/>
            <a:ext cx="449615" cy="567849"/>
            <a:chOff x="1027560" y="1988818"/>
            <a:chExt cx="545969" cy="678181"/>
          </a:xfrm>
        </p:grpSpPr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183D698C-485A-4515-BA5A-94572BCD1B1A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" name="Picture 2">
              <a:extLst>
                <a:ext uri="{FF2B5EF4-FFF2-40B4-BE49-F238E27FC236}">
                  <a16:creationId xmlns:a16="http://schemas.microsoft.com/office/drawing/2014/main" id="{425E6A89-03F6-4F6A-8ED4-CF759D789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C3F03F06-33ED-418F-B448-83D715DD27A8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1A96B223-70F8-467F-B58F-80B4252E06DB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C06DC31-31B0-423E-AB26-F9BB94946FD9}"/>
              </a:ext>
            </a:extLst>
          </p:cNvPr>
          <p:cNvGrpSpPr/>
          <p:nvPr/>
        </p:nvGrpSpPr>
        <p:grpSpPr>
          <a:xfrm>
            <a:off x="6872393" y="4690272"/>
            <a:ext cx="775546" cy="420648"/>
            <a:chOff x="457200" y="4457617"/>
            <a:chExt cx="1085821" cy="427364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CC6E4C8-1E6A-4392-9BE1-DA62DFA55E92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EFF5AF1-AE89-4809-A9CE-3CD30AA24594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5D0581A-8E60-4E79-8A72-AE7C838EE999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9F08980-B070-4B1D-B0E0-DA265315E12A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513A732-B82F-405D-AADE-A25104D947C2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B95F50E-29F1-46C4-A5B8-1282268CD64D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8C60969-50D3-4C19-8648-82BC4B57ED7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7D9D83A5-60BD-4A2B-8F11-FDFAC8EF71F7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5F7A48C-A618-4782-AB0B-D747ADA17C21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F072BC-FB22-4ABA-AB83-5CB55341B475}"/>
              </a:ext>
            </a:extLst>
          </p:cNvPr>
          <p:cNvGrpSpPr/>
          <p:nvPr/>
        </p:nvGrpSpPr>
        <p:grpSpPr>
          <a:xfrm>
            <a:off x="7950938" y="4680428"/>
            <a:ext cx="775546" cy="420648"/>
            <a:chOff x="457200" y="4457617"/>
            <a:chExt cx="1085821" cy="427364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8EE297-2057-44CF-8827-4D32C1BA46A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01DEB0E-8379-4525-9D28-D647F6C95CAC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57E9157-1F7C-4CE8-90CD-09128047250D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55D5F21-9055-417C-9FAD-470772D6CCA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4112A46-D2C6-4FE4-A516-991C4EC3B94B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DF0ADE7-A692-4D6D-BFFA-7D6FD6077A6F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7E70EDB-48DC-49E8-BF3D-C7C7A6F2839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7CCA614-17D1-43D5-8B64-EB77EC24841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ADE367E-ED0B-46DD-B384-F0506D62C07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2E4F1F-83A2-4F3F-A5C0-102EA43E1EC8}"/>
              </a:ext>
            </a:extLst>
          </p:cNvPr>
          <p:cNvGrpSpPr/>
          <p:nvPr/>
        </p:nvGrpSpPr>
        <p:grpSpPr>
          <a:xfrm>
            <a:off x="6915770" y="4501401"/>
            <a:ext cx="698684" cy="203473"/>
            <a:chOff x="5220661" y="3675707"/>
            <a:chExt cx="978209" cy="24300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D7CF5A3-84F3-4068-906B-05C573BC34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48C085C-BD6B-4C28-9741-05E64AC7E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5B44B92-5D09-45FE-9558-23539560D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9F4C44A-1013-41EF-9467-25E6E0E916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F7A6F43-AEA2-4142-94DE-FA3D45DB7A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128188EC-D19D-4408-997A-40E3EA9E5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CA2A77C-EC19-4AFD-9348-43DE6A41F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6BC4063-A4DB-478B-8317-99BFDBDDA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B67301B-6AEC-47E3-8E5B-50D3C5D41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3C77BAA-2C91-4C22-85B7-CA7DDA1B71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1C86FF9-C08E-4157-BD77-8E01FDABF1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BAD656A-B1CE-48A4-B7C6-EE895AAFA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A125EDB-E9C1-4EC0-B9B0-901FFC22BB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2B3A23E-3E01-4CB0-97AB-474FE8C39A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6AFDE32C-B127-4B07-9B5A-93267E56F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AA220D1-BBBD-425C-B322-E8C83E1A0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163E46B-7C0F-465C-85C1-14262217CB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70A3462A-DAFB-4CC7-887E-F4D2CA9AD0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F891B2F-A6FB-49B3-9710-DF12C5252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A3AF2D3-B2C7-4AF5-AF2B-9648D260E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CA39285B-BB53-402C-8503-5E053B3C4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52D4567-2482-4E96-BD40-D0F6D1E00DEB}"/>
              </a:ext>
            </a:extLst>
          </p:cNvPr>
          <p:cNvGrpSpPr/>
          <p:nvPr/>
        </p:nvGrpSpPr>
        <p:grpSpPr>
          <a:xfrm>
            <a:off x="7995083" y="4494291"/>
            <a:ext cx="698684" cy="203473"/>
            <a:chOff x="5220661" y="3675707"/>
            <a:chExt cx="978209" cy="24300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7D3E356-90BB-41DE-891C-685C34E2CB3C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252633A-7228-4AC4-BFDD-1FC4168AE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FD03710-679A-43CD-8DAD-76CEF8BF64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9D5ED29-0D5B-4C13-A491-B2D740FD4F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60853C9-0443-47A5-92FB-1405EEF62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FAD941E-9554-444F-80A8-E45EAD415C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27DB69C-E6F2-4A53-9EEC-2A7EA88B1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29F8BEEA-2C31-4E17-8954-AFD1B82C3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7DEC9EF-6AEE-419D-AE54-D37C808E4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F91BE20F-027F-4720-A6FA-0FF8478A2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D7CBDFD6-9483-4DDE-AD20-6027F2ECCF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E58BACE5-7C1C-4F5C-A6C2-F233B9FAED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B3EC1F80-D891-4F04-9FFC-054FB64674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3303983-A0F0-47FC-8A8D-6557FE9966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08DBB98B-B68E-47CE-BA8A-822358BACF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8A806FA-E03E-450B-ABE6-30F0AAED0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91C6F218-696D-41BD-B38F-79A0530C3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80D6DFCC-0E62-4232-A53B-188734F5EB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6C1F343-521C-4E5A-90C7-58B55A6D48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3A13EC1E-BC43-4BDC-B741-9FFCF2D9FD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>
              <a:extLst>
                <a:ext uri="{FF2B5EF4-FFF2-40B4-BE49-F238E27FC236}">
                  <a16:creationId xmlns:a16="http://schemas.microsoft.com/office/drawing/2014/main" id="{A11E582E-7BEA-4C82-A1B1-7893700E51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48E6A5F3-2238-464A-A546-23510DA0C4DD}"/>
              </a:ext>
            </a:extLst>
          </p:cNvPr>
          <p:cNvSpPr txBox="1"/>
          <p:nvPr/>
        </p:nvSpPr>
        <p:spPr>
          <a:xfrm>
            <a:off x="8015393" y="2689751"/>
            <a:ext cx="990600" cy="44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Spine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934481DE-2824-4662-97C7-E957C7EC549A}"/>
              </a:ext>
            </a:extLst>
          </p:cNvPr>
          <p:cNvCxnSpPr>
            <a:stCxn id="60" idx="0"/>
            <a:endCxn id="10" idx="3"/>
          </p:cNvCxnSpPr>
          <p:nvPr/>
        </p:nvCxnSpPr>
        <p:spPr>
          <a:xfrm flipV="1">
            <a:off x="3073548" y="3203333"/>
            <a:ext cx="2639639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FB5C065-687A-4164-BE98-A3A5FC8CDE23}"/>
              </a:ext>
            </a:extLst>
          </p:cNvPr>
          <p:cNvCxnSpPr>
            <a:stCxn id="60" idx="0"/>
            <a:endCxn id="150" idx="3"/>
          </p:cNvCxnSpPr>
          <p:nvPr/>
        </p:nvCxnSpPr>
        <p:spPr>
          <a:xfrm flipV="1">
            <a:off x="3073548" y="3203333"/>
            <a:ext cx="4689454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2FC970-E40E-477B-9BD1-E9E7A7A0D9F3}"/>
              </a:ext>
            </a:extLst>
          </p:cNvPr>
          <p:cNvCxnSpPr>
            <a:stCxn id="82" idx="0"/>
            <a:endCxn id="11" idx="2"/>
          </p:cNvCxnSpPr>
          <p:nvPr/>
        </p:nvCxnSpPr>
        <p:spPr>
          <a:xfrm flipV="1">
            <a:off x="4088777" y="3200109"/>
            <a:ext cx="1627507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4B2F7BD-2968-4E20-B490-39ED1F89B6CE}"/>
              </a:ext>
            </a:extLst>
          </p:cNvPr>
          <p:cNvCxnSpPr>
            <a:stCxn id="82" idx="0"/>
            <a:endCxn id="150" idx="3"/>
          </p:cNvCxnSpPr>
          <p:nvPr/>
        </p:nvCxnSpPr>
        <p:spPr>
          <a:xfrm flipV="1">
            <a:off x="4088777" y="3203333"/>
            <a:ext cx="3674225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1FCBF2F-EAFD-4538-8797-0BA5FDCC1D1F}"/>
              </a:ext>
            </a:extLst>
          </p:cNvPr>
          <p:cNvCxnSpPr>
            <a:stCxn id="104" idx="0"/>
            <a:endCxn id="150" idx="3"/>
          </p:cNvCxnSpPr>
          <p:nvPr/>
        </p:nvCxnSpPr>
        <p:spPr>
          <a:xfrm flipV="1">
            <a:off x="5096501" y="3203333"/>
            <a:ext cx="2666501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C79EC-0956-4D24-8D31-52917A3F3EA5}"/>
              </a:ext>
            </a:extLst>
          </p:cNvPr>
          <p:cNvCxnSpPr>
            <a:stCxn id="126" idx="0"/>
            <a:endCxn id="150" idx="3"/>
          </p:cNvCxnSpPr>
          <p:nvPr/>
        </p:nvCxnSpPr>
        <p:spPr>
          <a:xfrm flipV="1">
            <a:off x="6175814" y="3203333"/>
            <a:ext cx="158718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4AB802B-B930-414B-8BBE-DDAD855D4CFF}"/>
              </a:ext>
            </a:extLst>
          </p:cNvPr>
          <p:cNvCxnSpPr>
            <a:stCxn id="175" idx="0"/>
            <a:endCxn id="11" idx="2"/>
          </p:cNvCxnSpPr>
          <p:nvPr/>
        </p:nvCxnSpPr>
        <p:spPr>
          <a:xfrm flipH="1" flipV="1">
            <a:off x="5716284" y="3200109"/>
            <a:ext cx="1548828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E0CD7CB9-D769-4E24-8C82-64F836092B4C}"/>
              </a:ext>
            </a:extLst>
          </p:cNvPr>
          <p:cNvCxnSpPr>
            <a:stCxn id="197" idx="0"/>
            <a:endCxn id="11" idx="2"/>
          </p:cNvCxnSpPr>
          <p:nvPr/>
        </p:nvCxnSpPr>
        <p:spPr>
          <a:xfrm flipH="1" flipV="1">
            <a:off x="5716284" y="3200109"/>
            <a:ext cx="2628141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9565F59-8FE1-41BB-B31C-9ABBAAC509C0}"/>
              </a:ext>
            </a:extLst>
          </p:cNvPr>
          <p:cNvGrpSpPr/>
          <p:nvPr/>
        </p:nvGrpSpPr>
        <p:grpSpPr>
          <a:xfrm>
            <a:off x="4365378" y="2632833"/>
            <a:ext cx="449615" cy="567849"/>
            <a:chOff x="1027560" y="1988818"/>
            <a:chExt cx="545969" cy="678181"/>
          </a:xfrm>
        </p:grpSpPr>
        <p:sp>
          <p:nvSpPr>
            <p:cNvPr id="232" name="Cube 231">
              <a:extLst>
                <a:ext uri="{FF2B5EF4-FFF2-40B4-BE49-F238E27FC236}">
                  <a16:creationId xmlns:a16="http://schemas.microsoft.com/office/drawing/2014/main" id="{C26425B5-D049-41AB-AFC0-FFB379502EAC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3" name="Picture 2">
              <a:extLst>
                <a:ext uri="{FF2B5EF4-FFF2-40B4-BE49-F238E27FC236}">
                  <a16:creationId xmlns:a16="http://schemas.microsoft.com/office/drawing/2014/main" id="{12535B12-77F9-4A84-9DA8-267C4EECA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4" name="Rectangle 83">
              <a:extLst>
                <a:ext uri="{FF2B5EF4-FFF2-40B4-BE49-F238E27FC236}">
                  <a16:creationId xmlns:a16="http://schemas.microsoft.com/office/drawing/2014/main" id="{DB8A988C-1810-4036-B649-C1B737D9FCBE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83">
              <a:extLst>
                <a:ext uri="{FF2B5EF4-FFF2-40B4-BE49-F238E27FC236}">
                  <a16:creationId xmlns:a16="http://schemas.microsoft.com/office/drawing/2014/main" id="{60F2B591-2FAE-47D8-A82F-DC15C0BCF96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DE20F48C-1117-49B9-A433-9D8D0F993FCC}"/>
              </a:ext>
            </a:extLst>
          </p:cNvPr>
          <p:cNvGrpSpPr/>
          <p:nvPr/>
        </p:nvGrpSpPr>
        <p:grpSpPr>
          <a:xfrm>
            <a:off x="6459402" y="2659277"/>
            <a:ext cx="449615" cy="567849"/>
            <a:chOff x="1027560" y="1988818"/>
            <a:chExt cx="545969" cy="678181"/>
          </a:xfrm>
        </p:grpSpPr>
        <p:sp>
          <p:nvSpPr>
            <p:cNvPr id="237" name="Cube 236">
              <a:extLst>
                <a:ext uri="{FF2B5EF4-FFF2-40B4-BE49-F238E27FC236}">
                  <a16:creationId xmlns:a16="http://schemas.microsoft.com/office/drawing/2014/main" id="{C203FF85-2BF7-498D-84F7-0D06EFA5954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8" name="Picture 2">
              <a:extLst>
                <a:ext uri="{FF2B5EF4-FFF2-40B4-BE49-F238E27FC236}">
                  <a16:creationId xmlns:a16="http://schemas.microsoft.com/office/drawing/2014/main" id="{ABEF31BB-D82B-4E2C-A96F-A66F72AAD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9" name="Rectangle 83">
              <a:extLst>
                <a:ext uri="{FF2B5EF4-FFF2-40B4-BE49-F238E27FC236}">
                  <a16:creationId xmlns:a16="http://schemas.microsoft.com/office/drawing/2014/main" id="{3E0A2986-8A3F-4270-81F0-5D0F111B52BB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83">
              <a:extLst>
                <a:ext uri="{FF2B5EF4-FFF2-40B4-BE49-F238E27FC236}">
                  <a16:creationId xmlns:a16="http://schemas.microsoft.com/office/drawing/2014/main" id="{0B430F83-3E81-4C4E-AC63-2FC5B9261970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FE20110-CED7-4A31-BC8B-11175F1FBFBB}"/>
              </a:ext>
            </a:extLst>
          </p:cNvPr>
          <p:cNvCxnSpPr>
            <a:stCxn id="197" idx="0"/>
            <a:endCxn id="237" idx="3"/>
          </p:cNvCxnSpPr>
          <p:nvPr/>
        </p:nvCxnSpPr>
        <p:spPr>
          <a:xfrm flipH="1" flipV="1">
            <a:off x="6740411" y="3227126"/>
            <a:ext cx="1604014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CF1F344-DE5A-49D6-823C-EFD6AD559895}"/>
              </a:ext>
            </a:extLst>
          </p:cNvPr>
          <p:cNvCxnSpPr>
            <a:stCxn id="197" idx="0"/>
            <a:endCxn id="233" idx="2"/>
          </p:cNvCxnSpPr>
          <p:nvPr/>
        </p:nvCxnSpPr>
        <p:spPr>
          <a:xfrm flipH="1" flipV="1">
            <a:off x="4649484" y="3197459"/>
            <a:ext cx="3694941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792A532-D26B-47BD-B690-CA71BACF9BDC}"/>
              </a:ext>
            </a:extLst>
          </p:cNvPr>
          <p:cNvCxnSpPr>
            <a:stCxn id="175" idx="0"/>
            <a:endCxn id="237" idx="3"/>
          </p:cNvCxnSpPr>
          <p:nvPr/>
        </p:nvCxnSpPr>
        <p:spPr>
          <a:xfrm flipH="1" flipV="1">
            <a:off x="6740411" y="3227126"/>
            <a:ext cx="524701" cy="127427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9382BC81-24AF-4456-882B-2ED5091E924A}"/>
              </a:ext>
            </a:extLst>
          </p:cNvPr>
          <p:cNvCxnSpPr>
            <a:stCxn id="175" idx="0"/>
            <a:endCxn id="232" idx="3"/>
          </p:cNvCxnSpPr>
          <p:nvPr/>
        </p:nvCxnSpPr>
        <p:spPr>
          <a:xfrm flipH="1" flipV="1">
            <a:off x="4646387" y="3200682"/>
            <a:ext cx="2618725" cy="130071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D40AD92-26B4-43C0-A93A-CEC7755B403F}"/>
              </a:ext>
            </a:extLst>
          </p:cNvPr>
          <p:cNvCxnSpPr>
            <a:stCxn id="126" idx="0"/>
            <a:endCxn id="237" idx="3"/>
          </p:cNvCxnSpPr>
          <p:nvPr/>
        </p:nvCxnSpPr>
        <p:spPr>
          <a:xfrm flipV="1">
            <a:off x="6175814" y="3227126"/>
            <a:ext cx="564597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9924AA9-9B87-403E-843D-1D5F02B4BD08}"/>
              </a:ext>
            </a:extLst>
          </p:cNvPr>
          <p:cNvCxnSpPr>
            <a:stCxn id="126" idx="0"/>
            <a:endCxn id="233" idx="2"/>
          </p:cNvCxnSpPr>
          <p:nvPr/>
        </p:nvCxnSpPr>
        <p:spPr>
          <a:xfrm flipH="1" flipV="1">
            <a:off x="4649484" y="3197459"/>
            <a:ext cx="1526330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761E60E-6423-4BE8-8376-2D77062FB351}"/>
              </a:ext>
            </a:extLst>
          </p:cNvPr>
          <p:cNvCxnSpPr>
            <a:stCxn id="104" idx="0"/>
            <a:endCxn id="238" idx="2"/>
          </p:cNvCxnSpPr>
          <p:nvPr/>
        </p:nvCxnSpPr>
        <p:spPr>
          <a:xfrm flipV="1">
            <a:off x="5096501" y="3223903"/>
            <a:ext cx="1647007" cy="127749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C6E525D7-EC34-4593-BA8E-E1BBEAB90ABD}"/>
              </a:ext>
            </a:extLst>
          </p:cNvPr>
          <p:cNvCxnSpPr>
            <a:stCxn id="104" idx="0"/>
            <a:endCxn id="233" idx="2"/>
          </p:cNvCxnSpPr>
          <p:nvPr/>
        </p:nvCxnSpPr>
        <p:spPr>
          <a:xfrm flipH="1" flipV="1">
            <a:off x="4649484" y="3197459"/>
            <a:ext cx="447017" cy="130394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EC7ABA0-766C-4CF6-B0D9-526CF8204BEF}"/>
              </a:ext>
            </a:extLst>
          </p:cNvPr>
          <p:cNvCxnSpPr>
            <a:stCxn id="82" idx="0"/>
            <a:endCxn id="238" idx="2"/>
          </p:cNvCxnSpPr>
          <p:nvPr/>
        </p:nvCxnSpPr>
        <p:spPr>
          <a:xfrm flipV="1">
            <a:off x="4088777" y="3223903"/>
            <a:ext cx="2654731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73C6010-2D8E-4E1A-A9EF-C49065633C7D}"/>
              </a:ext>
            </a:extLst>
          </p:cNvPr>
          <p:cNvCxnSpPr>
            <a:stCxn id="82" idx="0"/>
            <a:endCxn id="232" idx="3"/>
          </p:cNvCxnSpPr>
          <p:nvPr/>
        </p:nvCxnSpPr>
        <p:spPr>
          <a:xfrm flipV="1">
            <a:off x="4088777" y="3200682"/>
            <a:ext cx="557610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DD5D05AA-EC4B-461B-BCC2-D5022EB326E3}"/>
              </a:ext>
            </a:extLst>
          </p:cNvPr>
          <p:cNvCxnSpPr>
            <a:stCxn id="60" idx="0"/>
            <a:endCxn id="232" idx="3"/>
          </p:cNvCxnSpPr>
          <p:nvPr/>
        </p:nvCxnSpPr>
        <p:spPr>
          <a:xfrm flipV="1">
            <a:off x="3073548" y="3200682"/>
            <a:ext cx="1572839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31DDFB5B-9A96-4CD4-A251-0858133D01AB}"/>
              </a:ext>
            </a:extLst>
          </p:cNvPr>
          <p:cNvCxnSpPr>
            <a:stCxn id="60" idx="0"/>
            <a:endCxn id="238" idx="2"/>
          </p:cNvCxnSpPr>
          <p:nvPr/>
        </p:nvCxnSpPr>
        <p:spPr>
          <a:xfrm flipV="1">
            <a:off x="3073548" y="3223903"/>
            <a:ext cx="3669960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4268256-7551-4021-8A75-552AA99C14AA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itle 3">
            <a:extLst>
              <a:ext uri="{FF2B5EF4-FFF2-40B4-BE49-F238E27FC236}">
                <a16:creationId xmlns:a16="http://schemas.microsoft.com/office/drawing/2014/main" id="{BECA6276-7E1A-435A-B400-EBFA4C0C5427}"/>
              </a:ext>
            </a:extLst>
          </p:cNvPr>
          <p:cNvSpPr txBox="1">
            <a:spLocks/>
          </p:cNvSpPr>
          <p:nvPr/>
        </p:nvSpPr>
        <p:spPr>
          <a:xfrm>
            <a:off x="166254" y="198097"/>
            <a:ext cx="105728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b="1" dirty="0">
                <a:solidFill>
                  <a:schemeClr val="bg1"/>
                </a:solidFill>
                <a:cs typeface="Gill Sans Light"/>
              </a:rPr>
              <a:t>Uncertainties in Datacenter Networks</a:t>
            </a:r>
          </a:p>
        </p:txBody>
      </p:sp>
      <p:sp>
        <p:nvSpPr>
          <p:cNvPr id="265" name="Content Placeholder 2">
            <a:extLst>
              <a:ext uri="{FF2B5EF4-FFF2-40B4-BE49-F238E27FC236}">
                <a16:creationId xmlns:a16="http://schemas.microsoft.com/office/drawing/2014/main" id="{6770261F-144C-4EC4-9E3B-FD4C5D2C7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41" y="1650704"/>
            <a:ext cx="10857037" cy="1686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ea typeface="+mj-ea"/>
              </a:rPr>
              <a:t>Uncertainties: </a:t>
            </a:r>
            <a:r>
              <a:rPr lang="en-US" i="1" dirty="0">
                <a:ea typeface="+mj-ea"/>
              </a:rPr>
              <a:t>traffic dynamics, asymmetries, switch failures</a:t>
            </a:r>
            <a:endParaRPr lang="en-US" sz="3200" i="1" dirty="0">
              <a:ea typeface="+mj-ea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4AB59E-84D0-4BC7-80B9-FC8F9882A336}"/>
              </a:ext>
            </a:extLst>
          </p:cNvPr>
          <p:cNvGrpSpPr/>
          <p:nvPr/>
        </p:nvGrpSpPr>
        <p:grpSpPr>
          <a:xfrm>
            <a:off x="3083708" y="2395613"/>
            <a:ext cx="7395313" cy="2098678"/>
            <a:chOff x="3083708" y="2395613"/>
            <a:chExt cx="7395313" cy="20986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15AD12-5BBE-49A1-8808-ED913E3DDCEB}"/>
                </a:ext>
              </a:extLst>
            </p:cNvPr>
            <p:cNvGrpSpPr/>
            <p:nvPr/>
          </p:nvGrpSpPr>
          <p:grpSpPr>
            <a:xfrm>
              <a:off x="7766099" y="3200109"/>
              <a:ext cx="2712922" cy="1294182"/>
              <a:chOff x="7766099" y="3200109"/>
              <a:chExt cx="2712922" cy="1294182"/>
            </a:xfrm>
          </p:grpSpPr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A441C9C9-34C7-4B11-A3C6-41BC55CF2F1B}"/>
                  </a:ext>
                </a:extLst>
              </p:cNvPr>
              <p:cNvCxnSpPr/>
              <p:nvPr/>
            </p:nvCxnSpPr>
            <p:spPr>
              <a:xfrm flipH="1" flipV="1">
                <a:off x="7766099" y="3200109"/>
                <a:ext cx="578326" cy="1294182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517FEE7E-99FF-403F-A339-CC6289CF19E1}"/>
                  </a:ext>
                </a:extLst>
              </p:cNvPr>
              <p:cNvSpPr txBox="1"/>
              <p:nvPr/>
            </p:nvSpPr>
            <p:spPr>
              <a:xfrm>
                <a:off x="8506836" y="3559795"/>
                <a:ext cx="1972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</a:rPr>
                  <a:t>Link cut</a:t>
                </a:r>
              </a:p>
            </p:txBody>
          </p:sp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DCBB8608-0286-407C-A858-E26061BDC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8155980" y="3445471"/>
                <a:ext cx="365993" cy="721439"/>
              </a:xfrm>
              <a:prstGeom prst="rect">
                <a:avLst/>
              </a:prstGeom>
            </p:spPr>
          </p:pic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90899372-A498-4D48-A49D-5F37F6C53E39}"/>
                </a:ext>
              </a:extLst>
            </p:cNvPr>
            <p:cNvGrpSpPr/>
            <p:nvPr/>
          </p:nvGrpSpPr>
          <p:grpSpPr>
            <a:xfrm>
              <a:off x="3083708" y="2395613"/>
              <a:ext cx="5255959" cy="2095628"/>
              <a:chOff x="3187848" y="3303540"/>
              <a:chExt cx="5255959" cy="2095628"/>
            </a:xfrm>
          </p:grpSpPr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D229F10F-5F5D-4BAB-87BA-2BAD10C05DA1}"/>
                  </a:ext>
                </a:extLst>
              </p:cNvPr>
              <p:cNvCxnSpPr>
                <a:endCxn id="300" idx="3"/>
              </p:cNvCxnSpPr>
              <p:nvPr/>
            </p:nvCxnSpPr>
            <p:spPr>
              <a:xfrm flipH="1" flipV="1">
                <a:off x="3742305" y="4121689"/>
                <a:ext cx="2547809" cy="1270369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E3E092C6-DD53-4859-B46F-6913AA91413E}"/>
                  </a:ext>
                </a:extLst>
              </p:cNvPr>
              <p:cNvGrpSpPr/>
              <p:nvPr/>
            </p:nvGrpSpPr>
            <p:grpSpPr>
              <a:xfrm>
                <a:off x="3187848" y="3303540"/>
                <a:ext cx="5255959" cy="2095628"/>
                <a:chOff x="3187848" y="3303540"/>
                <a:chExt cx="5255959" cy="2095628"/>
              </a:xfrm>
            </p:grpSpPr>
            <p:cxnSp>
              <p:nvCxnSpPr>
                <p:cNvPr id="294" name="Straight Arrow Connector 293">
                  <a:extLst>
                    <a:ext uri="{FF2B5EF4-FFF2-40B4-BE49-F238E27FC236}">
                      <a16:creationId xmlns:a16="http://schemas.microsoft.com/office/drawing/2014/main" id="{D3ACC743-E155-4412-A180-6F32125310BD}"/>
                    </a:ext>
                  </a:extLst>
                </p:cNvPr>
                <p:cNvCxnSpPr>
                  <a:endCxn id="300" idx="3"/>
                </p:cNvCxnSpPr>
                <p:nvPr/>
              </p:nvCxnSpPr>
              <p:spPr>
                <a:xfrm flipV="1">
                  <a:off x="3187848" y="4121689"/>
                  <a:ext cx="554457" cy="1270369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25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Arrow Connector 294">
                  <a:extLst>
                    <a:ext uri="{FF2B5EF4-FFF2-40B4-BE49-F238E27FC236}">
                      <a16:creationId xmlns:a16="http://schemas.microsoft.com/office/drawing/2014/main" id="{6F03D8C4-DE8E-4570-B97D-E2E8728E5DCE}"/>
                    </a:ext>
                  </a:extLst>
                </p:cNvPr>
                <p:cNvCxnSpPr>
                  <a:endCxn id="300" idx="3"/>
                </p:cNvCxnSpPr>
                <p:nvPr/>
              </p:nvCxnSpPr>
              <p:spPr>
                <a:xfrm flipH="1" flipV="1">
                  <a:off x="3742305" y="4121689"/>
                  <a:ext cx="460772" cy="1270369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25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1031434C-408C-4AA6-875E-576508BC8840}"/>
                    </a:ext>
                  </a:extLst>
                </p:cNvPr>
                <p:cNvGrpSpPr/>
                <p:nvPr/>
              </p:nvGrpSpPr>
              <p:grpSpPr>
                <a:xfrm>
                  <a:off x="3347118" y="3303540"/>
                  <a:ext cx="632299" cy="818149"/>
                  <a:chOff x="1027560" y="1988818"/>
                  <a:chExt cx="545969" cy="678181"/>
                </a:xfrm>
              </p:grpSpPr>
              <p:sp>
                <p:nvSpPr>
                  <p:cNvPr id="300" name="Cube 299">
                    <a:extLst>
                      <a:ext uri="{FF2B5EF4-FFF2-40B4-BE49-F238E27FC236}">
                        <a16:creationId xmlns:a16="http://schemas.microsoft.com/office/drawing/2014/main" id="{76CA9140-4598-48AC-92DA-5CC1059449AC}"/>
                      </a:ext>
                    </a:extLst>
                  </p:cNvPr>
                  <p:cNvSpPr/>
                  <p:nvPr/>
                </p:nvSpPr>
                <p:spPr>
                  <a:xfrm flipH="1">
                    <a:off x="1027560" y="1988818"/>
                    <a:ext cx="545969" cy="67818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01" name="Picture 2">
                    <a:extLst>
                      <a:ext uri="{FF2B5EF4-FFF2-40B4-BE49-F238E27FC236}">
                        <a16:creationId xmlns:a16="http://schemas.microsoft.com/office/drawing/2014/main" id="{234DB878-7E07-4C45-BEDD-50474076698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1171574" y="2133601"/>
                    <a:ext cx="401955" cy="529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02" name="Rectangle 83">
                    <a:extLst>
                      <a:ext uri="{FF2B5EF4-FFF2-40B4-BE49-F238E27FC236}">
                        <a16:creationId xmlns:a16="http://schemas.microsoft.com/office/drawing/2014/main" id="{BAB61292-A2E2-4F92-B19E-6C1C8DF2735E}"/>
                      </a:ext>
                    </a:extLst>
                  </p:cNvPr>
                  <p:cNvSpPr/>
                  <p:nvPr/>
                </p:nvSpPr>
                <p:spPr>
                  <a:xfrm>
                    <a:off x="1028484" y="2005964"/>
                    <a:ext cx="125948" cy="653415"/>
                  </a:xfrm>
                  <a:custGeom>
                    <a:avLst/>
                    <a:gdLst>
                      <a:gd name="connsiteX0" fmla="*/ 0 w 230723"/>
                      <a:gd name="connsiteY0" fmla="*/ 0 h 609600"/>
                      <a:gd name="connsiteX1" fmla="*/ 230723 w 230723"/>
                      <a:gd name="connsiteY1" fmla="*/ 0 h 609600"/>
                      <a:gd name="connsiteX2" fmla="*/ 230723 w 230723"/>
                      <a:gd name="connsiteY2" fmla="*/ 609600 h 609600"/>
                      <a:gd name="connsiteX3" fmla="*/ 0 w 230723"/>
                      <a:gd name="connsiteY3" fmla="*/ 609600 h 609600"/>
                      <a:gd name="connsiteX4" fmla="*/ 0 w 230723"/>
                      <a:gd name="connsiteY4" fmla="*/ 0 h 609600"/>
                      <a:gd name="connsiteX0" fmla="*/ 123825 w 230723"/>
                      <a:gd name="connsiteY0" fmla="*/ 0 h 645795"/>
                      <a:gd name="connsiteX1" fmla="*/ 230723 w 230723"/>
                      <a:gd name="connsiteY1" fmla="*/ 36195 h 645795"/>
                      <a:gd name="connsiteX2" fmla="*/ 230723 w 230723"/>
                      <a:gd name="connsiteY2" fmla="*/ 645795 h 645795"/>
                      <a:gd name="connsiteX3" fmla="*/ 0 w 230723"/>
                      <a:gd name="connsiteY3" fmla="*/ 645795 h 645795"/>
                      <a:gd name="connsiteX4" fmla="*/ 123825 w 230723"/>
                      <a:gd name="connsiteY4" fmla="*/ 0 h 645795"/>
                      <a:gd name="connsiteX0" fmla="*/ 123825 w 234533"/>
                      <a:gd name="connsiteY0" fmla="*/ 0 h 645795"/>
                      <a:gd name="connsiteX1" fmla="*/ 234533 w 234533"/>
                      <a:gd name="connsiteY1" fmla="*/ 116205 h 645795"/>
                      <a:gd name="connsiteX2" fmla="*/ 230723 w 234533"/>
                      <a:gd name="connsiteY2" fmla="*/ 645795 h 645795"/>
                      <a:gd name="connsiteX3" fmla="*/ 0 w 234533"/>
                      <a:gd name="connsiteY3" fmla="*/ 645795 h 645795"/>
                      <a:gd name="connsiteX4" fmla="*/ 123825 w 234533"/>
                      <a:gd name="connsiteY4" fmla="*/ 0 h 645795"/>
                      <a:gd name="connsiteX0" fmla="*/ 13335 w 124043"/>
                      <a:gd name="connsiteY0" fmla="*/ 0 h 645795"/>
                      <a:gd name="connsiteX1" fmla="*/ 124043 w 124043"/>
                      <a:gd name="connsiteY1" fmla="*/ 116205 h 645795"/>
                      <a:gd name="connsiteX2" fmla="*/ 120233 w 124043"/>
                      <a:gd name="connsiteY2" fmla="*/ 645795 h 645795"/>
                      <a:gd name="connsiteX3" fmla="*/ 0 w 124043"/>
                      <a:gd name="connsiteY3" fmla="*/ 502920 h 645795"/>
                      <a:gd name="connsiteX4" fmla="*/ 13335 w 124043"/>
                      <a:gd name="connsiteY4" fmla="*/ 0 h 645795"/>
                      <a:gd name="connsiteX0" fmla="*/ 13335 w 125948"/>
                      <a:gd name="connsiteY0" fmla="*/ 0 h 628650"/>
                      <a:gd name="connsiteX1" fmla="*/ 124043 w 125948"/>
                      <a:gd name="connsiteY1" fmla="*/ 116205 h 628650"/>
                      <a:gd name="connsiteX2" fmla="*/ 125948 w 125948"/>
                      <a:gd name="connsiteY2" fmla="*/ 628650 h 628650"/>
                      <a:gd name="connsiteX3" fmla="*/ 0 w 125948"/>
                      <a:gd name="connsiteY3" fmla="*/ 502920 h 628650"/>
                      <a:gd name="connsiteX4" fmla="*/ 13335 w 125948"/>
                      <a:gd name="connsiteY4" fmla="*/ 0 h 628650"/>
                      <a:gd name="connsiteX0" fmla="*/ 3810 w 116423"/>
                      <a:gd name="connsiteY0" fmla="*/ 0 h 628650"/>
                      <a:gd name="connsiteX1" fmla="*/ 114518 w 116423"/>
                      <a:gd name="connsiteY1" fmla="*/ 116205 h 628650"/>
                      <a:gd name="connsiteX2" fmla="*/ 116423 w 116423"/>
                      <a:gd name="connsiteY2" fmla="*/ 628650 h 628650"/>
                      <a:gd name="connsiteX3" fmla="*/ 0 w 116423"/>
                      <a:gd name="connsiteY3" fmla="*/ 514350 h 628650"/>
                      <a:gd name="connsiteX4" fmla="*/ 3810 w 116423"/>
                      <a:gd name="connsiteY4" fmla="*/ 0 h 628650"/>
                      <a:gd name="connsiteX0" fmla="*/ 0 w 120233"/>
                      <a:gd name="connsiteY0" fmla="*/ 0 h 632460"/>
                      <a:gd name="connsiteX1" fmla="*/ 118328 w 120233"/>
                      <a:gd name="connsiteY1" fmla="*/ 120015 h 632460"/>
                      <a:gd name="connsiteX2" fmla="*/ 120233 w 120233"/>
                      <a:gd name="connsiteY2" fmla="*/ 632460 h 632460"/>
                      <a:gd name="connsiteX3" fmla="*/ 3810 w 120233"/>
                      <a:gd name="connsiteY3" fmla="*/ 518160 h 632460"/>
                      <a:gd name="connsiteX4" fmla="*/ 0 w 120233"/>
                      <a:gd name="connsiteY4" fmla="*/ 0 h 632460"/>
                      <a:gd name="connsiteX0" fmla="*/ 0 w 118328"/>
                      <a:gd name="connsiteY0" fmla="*/ 0 h 643890"/>
                      <a:gd name="connsiteX1" fmla="*/ 116423 w 118328"/>
                      <a:gd name="connsiteY1" fmla="*/ 131445 h 643890"/>
                      <a:gd name="connsiteX2" fmla="*/ 118328 w 118328"/>
                      <a:gd name="connsiteY2" fmla="*/ 643890 h 643890"/>
                      <a:gd name="connsiteX3" fmla="*/ 1905 w 118328"/>
                      <a:gd name="connsiteY3" fmla="*/ 529590 h 643890"/>
                      <a:gd name="connsiteX4" fmla="*/ 0 w 118328"/>
                      <a:gd name="connsiteY4" fmla="*/ 0 h 643890"/>
                      <a:gd name="connsiteX0" fmla="*/ 0 w 122138"/>
                      <a:gd name="connsiteY0" fmla="*/ 0 h 643890"/>
                      <a:gd name="connsiteX1" fmla="*/ 122138 w 122138"/>
                      <a:gd name="connsiteY1" fmla="*/ 121920 h 643890"/>
                      <a:gd name="connsiteX2" fmla="*/ 118328 w 122138"/>
                      <a:gd name="connsiteY2" fmla="*/ 643890 h 643890"/>
                      <a:gd name="connsiteX3" fmla="*/ 1905 w 122138"/>
                      <a:gd name="connsiteY3" fmla="*/ 529590 h 643890"/>
                      <a:gd name="connsiteX4" fmla="*/ 0 w 122138"/>
                      <a:gd name="connsiteY4" fmla="*/ 0 h 643890"/>
                      <a:gd name="connsiteX0" fmla="*/ 0 w 124043"/>
                      <a:gd name="connsiteY0" fmla="*/ 0 h 653415"/>
                      <a:gd name="connsiteX1" fmla="*/ 122138 w 124043"/>
                      <a:gd name="connsiteY1" fmla="*/ 121920 h 653415"/>
                      <a:gd name="connsiteX2" fmla="*/ 124043 w 124043"/>
                      <a:gd name="connsiteY2" fmla="*/ 653415 h 653415"/>
                      <a:gd name="connsiteX3" fmla="*/ 1905 w 124043"/>
                      <a:gd name="connsiteY3" fmla="*/ 529590 h 653415"/>
                      <a:gd name="connsiteX4" fmla="*/ 0 w 124043"/>
                      <a:gd name="connsiteY4" fmla="*/ 0 h 653415"/>
                      <a:gd name="connsiteX0" fmla="*/ 1905 w 125948"/>
                      <a:gd name="connsiteY0" fmla="*/ 0 h 653415"/>
                      <a:gd name="connsiteX1" fmla="*/ 124043 w 125948"/>
                      <a:gd name="connsiteY1" fmla="*/ 121920 h 653415"/>
                      <a:gd name="connsiteX2" fmla="*/ 125948 w 125948"/>
                      <a:gd name="connsiteY2" fmla="*/ 653415 h 653415"/>
                      <a:gd name="connsiteX3" fmla="*/ 0 w 125948"/>
                      <a:gd name="connsiteY3" fmla="*/ 531495 h 653415"/>
                      <a:gd name="connsiteX4" fmla="*/ 1905 w 125948"/>
                      <a:gd name="connsiteY4" fmla="*/ 0 h 653415"/>
                      <a:gd name="connsiteX0" fmla="*/ 1905 w 125948"/>
                      <a:gd name="connsiteY0" fmla="*/ 0 h 653415"/>
                      <a:gd name="connsiteX1" fmla="*/ 124043 w 125948"/>
                      <a:gd name="connsiteY1" fmla="*/ 121920 h 653415"/>
                      <a:gd name="connsiteX2" fmla="*/ 125948 w 125948"/>
                      <a:gd name="connsiteY2" fmla="*/ 653415 h 653415"/>
                      <a:gd name="connsiteX3" fmla="*/ 0 w 125948"/>
                      <a:gd name="connsiteY3" fmla="*/ 527685 h 653415"/>
                      <a:gd name="connsiteX4" fmla="*/ 1905 w 125948"/>
                      <a:gd name="connsiteY4" fmla="*/ 0 h 653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5948" h="653415">
                        <a:moveTo>
                          <a:pt x="1905" y="0"/>
                        </a:moveTo>
                        <a:lnTo>
                          <a:pt x="124043" y="121920"/>
                        </a:lnTo>
                        <a:lnTo>
                          <a:pt x="125948" y="653415"/>
                        </a:lnTo>
                        <a:lnTo>
                          <a:pt x="0" y="52768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dk1">
                          <a:tint val="50000"/>
                          <a:satMod val="300000"/>
                        </a:schemeClr>
                      </a:gs>
                      <a:gs pos="61000">
                        <a:schemeClr val="dk1">
                          <a:tint val="37000"/>
                          <a:satMod val="300000"/>
                          <a:lumMod val="66000"/>
                        </a:schemeClr>
                      </a:gs>
                      <a:gs pos="100000">
                        <a:schemeClr val="dk1">
                          <a:tint val="15000"/>
                          <a:satMod val="350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Rectangle 83">
                    <a:extLst>
                      <a:ext uri="{FF2B5EF4-FFF2-40B4-BE49-F238E27FC236}">
                        <a16:creationId xmlns:a16="http://schemas.microsoft.com/office/drawing/2014/main" id="{474864B6-42B8-40D5-9AE1-C1D414DECE5F}"/>
                      </a:ext>
                    </a:extLst>
                  </p:cNvPr>
                  <p:cNvSpPr/>
                  <p:nvPr/>
                </p:nvSpPr>
                <p:spPr>
                  <a:xfrm>
                    <a:off x="1037545" y="1988820"/>
                    <a:ext cx="520283" cy="127635"/>
                  </a:xfrm>
                  <a:custGeom>
                    <a:avLst/>
                    <a:gdLst>
                      <a:gd name="connsiteX0" fmla="*/ 0 w 230723"/>
                      <a:gd name="connsiteY0" fmla="*/ 0 h 609600"/>
                      <a:gd name="connsiteX1" fmla="*/ 230723 w 230723"/>
                      <a:gd name="connsiteY1" fmla="*/ 0 h 609600"/>
                      <a:gd name="connsiteX2" fmla="*/ 230723 w 230723"/>
                      <a:gd name="connsiteY2" fmla="*/ 609600 h 609600"/>
                      <a:gd name="connsiteX3" fmla="*/ 0 w 230723"/>
                      <a:gd name="connsiteY3" fmla="*/ 609600 h 609600"/>
                      <a:gd name="connsiteX4" fmla="*/ 0 w 230723"/>
                      <a:gd name="connsiteY4" fmla="*/ 0 h 609600"/>
                      <a:gd name="connsiteX0" fmla="*/ 123825 w 230723"/>
                      <a:gd name="connsiteY0" fmla="*/ 0 h 645795"/>
                      <a:gd name="connsiteX1" fmla="*/ 230723 w 230723"/>
                      <a:gd name="connsiteY1" fmla="*/ 36195 h 645795"/>
                      <a:gd name="connsiteX2" fmla="*/ 230723 w 230723"/>
                      <a:gd name="connsiteY2" fmla="*/ 645795 h 645795"/>
                      <a:gd name="connsiteX3" fmla="*/ 0 w 230723"/>
                      <a:gd name="connsiteY3" fmla="*/ 645795 h 645795"/>
                      <a:gd name="connsiteX4" fmla="*/ 123825 w 230723"/>
                      <a:gd name="connsiteY4" fmla="*/ 0 h 645795"/>
                      <a:gd name="connsiteX0" fmla="*/ 123825 w 234533"/>
                      <a:gd name="connsiteY0" fmla="*/ 0 h 645795"/>
                      <a:gd name="connsiteX1" fmla="*/ 234533 w 234533"/>
                      <a:gd name="connsiteY1" fmla="*/ 116205 h 645795"/>
                      <a:gd name="connsiteX2" fmla="*/ 230723 w 234533"/>
                      <a:gd name="connsiteY2" fmla="*/ 645795 h 645795"/>
                      <a:gd name="connsiteX3" fmla="*/ 0 w 234533"/>
                      <a:gd name="connsiteY3" fmla="*/ 645795 h 645795"/>
                      <a:gd name="connsiteX4" fmla="*/ 123825 w 234533"/>
                      <a:gd name="connsiteY4" fmla="*/ 0 h 645795"/>
                      <a:gd name="connsiteX0" fmla="*/ 13335 w 124043"/>
                      <a:gd name="connsiteY0" fmla="*/ 0 h 645795"/>
                      <a:gd name="connsiteX1" fmla="*/ 124043 w 124043"/>
                      <a:gd name="connsiteY1" fmla="*/ 116205 h 645795"/>
                      <a:gd name="connsiteX2" fmla="*/ 120233 w 124043"/>
                      <a:gd name="connsiteY2" fmla="*/ 645795 h 645795"/>
                      <a:gd name="connsiteX3" fmla="*/ 0 w 124043"/>
                      <a:gd name="connsiteY3" fmla="*/ 502920 h 645795"/>
                      <a:gd name="connsiteX4" fmla="*/ 13335 w 124043"/>
                      <a:gd name="connsiteY4" fmla="*/ 0 h 645795"/>
                      <a:gd name="connsiteX0" fmla="*/ 13335 w 125948"/>
                      <a:gd name="connsiteY0" fmla="*/ 0 h 628650"/>
                      <a:gd name="connsiteX1" fmla="*/ 124043 w 125948"/>
                      <a:gd name="connsiteY1" fmla="*/ 116205 h 628650"/>
                      <a:gd name="connsiteX2" fmla="*/ 125948 w 125948"/>
                      <a:gd name="connsiteY2" fmla="*/ 628650 h 628650"/>
                      <a:gd name="connsiteX3" fmla="*/ 0 w 125948"/>
                      <a:gd name="connsiteY3" fmla="*/ 502920 h 628650"/>
                      <a:gd name="connsiteX4" fmla="*/ 13335 w 125948"/>
                      <a:gd name="connsiteY4" fmla="*/ 0 h 628650"/>
                      <a:gd name="connsiteX0" fmla="*/ 3810 w 116423"/>
                      <a:gd name="connsiteY0" fmla="*/ 0 h 628650"/>
                      <a:gd name="connsiteX1" fmla="*/ 114518 w 116423"/>
                      <a:gd name="connsiteY1" fmla="*/ 116205 h 628650"/>
                      <a:gd name="connsiteX2" fmla="*/ 116423 w 116423"/>
                      <a:gd name="connsiteY2" fmla="*/ 628650 h 628650"/>
                      <a:gd name="connsiteX3" fmla="*/ 0 w 116423"/>
                      <a:gd name="connsiteY3" fmla="*/ 514350 h 628650"/>
                      <a:gd name="connsiteX4" fmla="*/ 3810 w 116423"/>
                      <a:gd name="connsiteY4" fmla="*/ 0 h 628650"/>
                      <a:gd name="connsiteX0" fmla="*/ 0 w 120233"/>
                      <a:gd name="connsiteY0" fmla="*/ 0 h 632460"/>
                      <a:gd name="connsiteX1" fmla="*/ 118328 w 120233"/>
                      <a:gd name="connsiteY1" fmla="*/ 120015 h 632460"/>
                      <a:gd name="connsiteX2" fmla="*/ 120233 w 120233"/>
                      <a:gd name="connsiteY2" fmla="*/ 632460 h 632460"/>
                      <a:gd name="connsiteX3" fmla="*/ 3810 w 120233"/>
                      <a:gd name="connsiteY3" fmla="*/ 518160 h 632460"/>
                      <a:gd name="connsiteX4" fmla="*/ 0 w 120233"/>
                      <a:gd name="connsiteY4" fmla="*/ 0 h 632460"/>
                      <a:gd name="connsiteX0" fmla="*/ 0 w 118328"/>
                      <a:gd name="connsiteY0" fmla="*/ 0 h 643890"/>
                      <a:gd name="connsiteX1" fmla="*/ 116423 w 118328"/>
                      <a:gd name="connsiteY1" fmla="*/ 131445 h 643890"/>
                      <a:gd name="connsiteX2" fmla="*/ 118328 w 118328"/>
                      <a:gd name="connsiteY2" fmla="*/ 643890 h 643890"/>
                      <a:gd name="connsiteX3" fmla="*/ 1905 w 118328"/>
                      <a:gd name="connsiteY3" fmla="*/ 529590 h 643890"/>
                      <a:gd name="connsiteX4" fmla="*/ 0 w 118328"/>
                      <a:gd name="connsiteY4" fmla="*/ 0 h 643890"/>
                      <a:gd name="connsiteX0" fmla="*/ 0 w 122138"/>
                      <a:gd name="connsiteY0" fmla="*/ 0 h 643890"/>
                      <a:gd name="connsiteX1" fmla="*/ 122138 w 122138"/>
                      <a:gd name="connsiteY1" fmla="*/ 121920 h 643890"/>
                      <a:gd name="connsiteX2" fmla="*/ 118328 w 122138"/>
                      <a:gd name="connsiteY2" fmla="*/ 643890 h 643890"/>
                      <a:gd name="connsiteX3" fmla="*/ 1905 w 122138"/>
                      <a:gd name="connsiteY3" fmla="*/ 529590 h 643890"/>
                      <a:gd name="connsiteX4" fmla="*/ 0 w 122138"/>
                      <a:gd name="connsiteY4" fmla="*/ 0 h 643890"/>
                      <a:gd name="connsiteX0" fmla="*/ 0 w 124043"/>
                      <a:gd name="connsiteY0" fmla="*/ 0 h 653415"/>
                      <a:gd name="connsiteX1" fmla="*/ 122138 w 124043"/>
                      <a:gd name="connsiteY1" fmla="*/ 121920 h 653415"/>
                      <a:gd name="connsiteX2" fmla="*/ 124043 w 124043"/>
                      <a:gd name="connsiteY2" fmla="*/ 653415 h 653415"/>
                      <a:gd name="connsiteX3" fmla="*/ 1905 w 124043"/>
                      <a:gd name="connsiteY3" fmla="*/ 529590 h 653415"/>
                      <a:gd name="connsiteX4" fmla="*/ 0 w 124043"/>
                      <a:gd name="connsiteY4" fmla="*/ 0 h 653415"/>
                      <a:gd name="connsiteX0" fmla="*/ 1905 w 125948"/>
                      <a:gd name="connsiteY0" fmla="*/ 0 h 653415"/>
                      <a:gd name="connsiteX1" fmla="*/ 124043 w 125948"/>
                      <a:gd name="connsiteY1" fmla="*/ 121920 h 653415"/>
                      <a:gd name="connsiteX2" fmla="*/ 125948 w 125948"/>
                      <a:gd name="connsiteY2" fmla="*/ 653415 h 653415"/>
                      <a:gd name="connsiteX3" fmla="*/ 0 w 125948"/>
                      <a:gd name="connsiteY3" fmla="*/ 531495 h 653415"/>
                      <a:gd name="connsiteX4" fmla="*/ 1905 w 125948"/>
                      <a:gd name="connsiteY4" fmla="*/ 0 h 653415"/>
                      <a:gd name="connsiteX0" fmla="*/ 1905 w 125948"/>
                      <a:gd name="connsiteY0" fmla="*/ 0 h 653415"/>
                      <a:gd name="connsiteX1" fmla="*/ 124043 w 125948"/>
                      <a:gd name="connsiteY1" fmla="*/ 121920 h 653415"/>
                      <a:gd name="connsiteX2" fmla="*/ 125948 w 125948"/>
                      <a:gd name="connsiteY2" fmla="*/ 653415 h 653415"/>
                      <a:gd name="connsiteX3" fmla="*/ 0 w 125948"/>
                      <a:gd name="connsiteY3" fmla="*/ 527685 h 653415"/>
                      <a:gd name="connsiteX4" fmla="*/ 1905 w 125948"/>
                      <a:gd name="connsiteY4" fmla="*/ 0 h 653415"/>
                      <a:gd name="connsiteX0" fmla="*/ 1905 w 305018"/>
                      <a:gd name="connsiteY0" fmla="*/ 0 h 527685"/>
                      <a:gd name="connsiteX1" fmla="*/ 124043 w 305018"/>
                      <a:gd name="connsiteY1" fmla="*/ 121920 h 527685"/>
                      <a:gd name="connsiteX2" fmla="*/ 305018 w 305018"/>
                      <a:gd name="connsiteY2" fmla="*/ 358140 h 527685"/>
                      <a:gd name="connsiteX3" fmla="*/ 0 w 305018"/>
                      <a:gd name="connsiteY3" fmla="*/ 527685 h 527685"/>
                      <a:gd name="connsiteX4" fmla="*/ 1905 w 305018"/>
                      <a:gd name="connsiteY4" fmla="*/ 0 h 527685"/>
                      <a:gd name="connsiteX0" fmla="*/ 62865 w 365978"/>
                      <a:gd name="connsiteY0" fmla="*/ 0 h 360045"/>
                      <a:gd name="connsiteX1" fmla="*/ 185003 w 365978"/>
                      <a:gd name="connsiteY1" fmla="*/ 121920 h 360045"/>
                      <a:gd name="connsiteX2" fmla="*/ 365978 w 365978"/>
                      <a:gd name="connsiteY2" fmla="*/ 358140 h 360045"/>
                      <a:gd name="connsiteX3" fmla="*/ 0 w 365978"/>
                      <a:gd name="connsiteY3" fmla="*/ 360045 h 360045"/>
                      <a:gd name="connsiteX4" fmla="*/ 62865 w 365978"/>
                      <a:gd name="connsiteY4" fmla="*/ 0 h 360045"/>
                      <a:gd name="connsiteX0" fmla="*/ 0 w 489803"/>
                      <a:gd name="connsiteY0" fmla="*/ 123825 h 238125"/>
                      <a:gd name="connsiteX1" fmla="*/ 308828 w 489803"/>
                      <a:gd name="connsiteY1" fmla="*/ 0 h 238125"/>
                      <a:gd name="connsiteX2" fmla="*/ 489803 w 489803"/>
                      <a:gd name="connsiteY2" fmla="*/ 236220 h 238125"/>
                      <a:gd name="connsiteX3" fmla="*/ 123825 w 489803"/>
                      <a:gd name="connsiteY3" fmla="*/ 238125 h 238125"/>
                      <a:gd name="connsiteX4" fmla="*/ 0 w 489803"/>
                      <a:gd name="connsiteY4" fmla="*/ 123825 h 238125"/>
                      <a:gd name="connsiteX0" fmla="*/ 0 w 489803"/>
                      <a:gd name="connsiteY0" fmla="*/ 15240 h 129540"/>
                      <a:gd name="connsiteX1" fmla="*/ 331688 w 489803"/>
                      <a:gd name="connsiteY1" fmla="*/ 0 h 129540"/>
                      <a:gd name="connsiteX2" fmla="*/ 489803 w 489803"/>
                      <a:gd name="connsiteY2" fmla="*/ 127635 h 129540"/>
                      <a:gd name="connsiteX3" fmla="*/ 123825 w 489803"/>
                      <a:gd name="connsiteY3" fmla="*/ 129540 h 129540"/>
                      <a:gd name="connsiteX4" fmla="*/ 0 w 489803"/>
                      <a:gd name="connsiteY4" fmla="*/ 15240 h 129540"/>
                      <a:gd name="connsiteX0" fmla="*/ 0 w 489803"/>
                      <a:gd name="connsiteY0" fmla="*/ 1905 h 116205"/>
                      <a:gd name="connsiteX1" fmla="*/ 385028 w 489803"/>
                      <a:gd name="connsiteY1" fmla="*/ 0 h 116205"/>
                      <a:gd name="connsiteX2" fmla="*/ 489803 w 489803"/>
                      <a:gd name="connsiteY2" fmla="*/ 114300 h 116205"/>
                      <a:gd name="connsiteX3" fmla="*/ 123825 w 489803"/>
                      <a:gd name="connsiteY3" fmla="*/ 116205 h 116205"/>
                      <a:gd name="connsiteX4" fmla="*/ 0 w 489803"/>
                      <a:gd name="connsiteY4" fmla="*/ 1905 h 116205"/>
                      <a:gd name="connsiteX0" fmla="*/ 0 w 505043"/>
                      <a:gd name="connsiteY0" fmla="*/ 0 h 121920"/>
                      <a:gd name="connsiteX1" fmla="*/ 400268 w 505043"/>
                      <a:gd name="connsiteY1" fmla="*/ 5715 h 121920"/>
                      <a:gd name="connsiteX2" fmla="*/ 505043 w 505043"/>
                      <a:gd name="connsiteY2" fmla="*/ 120015 h 121920"/>
                      <a:gd name="connsiteX3" fmla="*/ 139065 w 505043"/>
                      <a:gd name="connsiteY3" fmla="*/ 121920 h 121920"/>
                      <a:gd name="connsiteX4" fmla="*/ 0 w 505043"/>
                      <a:gd name="connsiteY4" fmla="*/ 0 h 121920"/>
                      <a:gd name="connsiteX0" fmla="*/ 0 w 505043"/>
                      <a:gd name="connsiteY0" fmla="*/ 1905 h 123825"/>
                      <a:gd name="connsiteX1" fmla="*/ 404078 w 505043"/>
                      <a:gd name="connsiteY1" fmla="*/ 0 h 123825"/>
                      <a:gd name="connsiteX2" fmla="*/ 505043 w 505043"/>
                      <a:gd name="connsiteY2" fmla="*/ 121920 h 123825"/>
                      <a:gd name="connsiteX3" fmla="*/ 139065 w 505043"/>
                      <a:gd name="connsiteY3" fmla="*/ 123825 h 123825"/>
                      <a:gd name="connsiteX4" fmla="*/ 0 w 505043"/>
                      <a:gd name="connsiteY4" fmla="*/ 1905 h 123825"/>
                      <a:gd name="connsiteX0" fmla="*/ 0 w 514568"/>
                      <a:gd name="connsiteY0" fmla="*/ 1905 h 123825"/>
                      <a:gd name="connsiteX1" fmla="*/ 404078 w 514568"/>
                      <a:gd name="connsiteY1" fmla="*/ 0 h 123825"/>
                      <a:gd name="connsiteX2" fmla="*/ 514568 w 514568"/>
                      <a:gd name="connsiteY2" fmla="*/ 121920 h 123825"/>
                      <a:gd name="connsiteX3" fmla="*/ 139065 w 514568"/>
                      <a:gd name="connsiteY3" fmla="*/ 123825 h 123825"/>
                      <a:gd name="connsiteX4" fmla="*/ 0 w 514568"/>
                      <a:gd name="connsiteY4" fmla="*/ 1905 h 123825"/>
                      <a:gd name="connsiteX0" fmla="*/ 0 w 514568"/>
                      <a:gd name="connsiteY0" fmla="*/ 1905 h 123825"/>
                      <a:gd name="connsiteX1" fmla="*/ 398363 w 514568"/>
                      <a:gd name="connsiteY1" fmla="*/ 0 h 123825"/>
                      <a:gd name="connsiteX2" fmla="*/ 514568 w 514568"/>
                      <a:gd name="connsiteY2" fmla="*/ 121920 h 123825"/>
                      <a:gd name="connsiteX3" fmla="*/ 139065 w 514568"/>
                      <a:gd name="connsiteY3" fmla="*/ 123825 h 123825"/>
                      <a:gd name="connsiteX4" fmla="*/ 0 w 514568"/>
                      <a:gd name="connsiteY4" fmla="*/ 1905 h 123825"/>
                      <a:gd name="connsiteX0" fmla="*/ 0 w 514568"/>
                      <a:gd name="connsiteY0" fmla="*/ 1905 h 121920"/>
                      <a:gd name="connsiteX1" fmla="*/ 398363 w 514568"/>
                      <a:gd name="connsiteY1" fmla="*/ 0 h 121920"/>
                      <a:gd name="connsiteX2" fmla="*/ 514568 w 514568"/>
                      <a:gd name="connsiteY2" fmla="*/ 121920 h 121920"/>
                      <a:gd name="connsiteX3" fmla="*/ 129540 w 514568"/>
                      <a:gd name="connsiteY3" fmla="*/ 121920 h 121920"/>
                      <a:gd name="connsiteX4" fmla="*/ 0 w 514568"/>
                      <a:gd name="connsiteY4" fmla="*/ 1905 h 121920"/>
                      <a:gd name="connsiteX0" fmla="*/ 0 w 520283"/>
                      <a:gd name="connsiteY0" fmla="*/ 1905 h 125730"/>
                      <a:gd name="connsiteX1" fmla="*/ 398363 w 520283"/>
                      <a:gd name="connsiteY1" fmla="*/ 0 h 125730"/>
                      <a:gd name="connsiteX2" fmla="*/ 520283 w 520283"/>
                      <a:gd name="connsiteY2" fmla="*/ 125730 h 125730"/>
                      <a:gd name="connsiteX3" fmla="*/ 129540 w 520283"/>
                      <a:gd name="connsiteY3" fmla="*/ 121920 h 125730"/>
                      <a:gd name="connsiteX4" fmla="*/ 0 w 520283"/>
                      <a:gd name="connsiteY4" fmla="*/ 1905 h 125730"/>
                      <a:gd name="connsiteX0" fmla="*/ 0 w 520283"/>
                      <a:gd name="connsiteY0" fmla="*/ 1905 h 127635"/>
                      <a:gd name="connsiteX1" fmla="*/ 398363 w 520283"/>
                      <a:gd name="connsiteY1" fmla="*/ 0 h 127635"/>
                      <a:gd name="connsiteX2" fmla="*/ 520283 w 520283"/>
                      <a:gd name="connsiteY2" fmla="*/ 125730 h 127635"/>
                      <a:gd name="connsiteX3" fmla="*/ 133350 w 520283"/>
                      <a:gd name="connsiteY3" fmla="*/ 127635 h 127635"/>
                      <a:gd name="connsiteX4" fmla="*/ 0 w 520283"/>
                      <a:gd name="connsiteY4" fmla="*/ 1905 h 127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0283" h="127635">
                        <a:moveTo>
                          <a:pt x="0" y="1905"/>
                        </a:moveTo>
                        <a:lnTo>
                          <a:pt x="398363" y="0"/>
                        </a:lnTo>
                        <a:lnTo>
                          <a:pt x="520283" y="125730"/>
                        </a:lnTo>
                        <a:lnTo>
                          <a:pt x="133350" y="127635"/>
                        </a:lnTo>
                        <a:lnTo>
                          <a:pt x="0" y="190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1">
                          <a:tint val="50000"/>
                          <a:satMod val="300000"/>
                        </a:schemeClr>
                      </a:gs>
                      <a:gs pos="61000">
                        <a:schemeClr val="dk1">
                          <a:tint val="37000"/>
                          <a:satMod val="300000"/>
                          <a:lumMod val="66000"/>
                        </a:schemeClr>
                      </a:gs>
                      <a:gs pos="100000">
                        <a:schemeClr val="dk1">
                          <a:tint val="15000"/>
                          <a:satMod val="350000"/>
                        </a:schemeClr>
                      </a:gs>
                    </a:gsLst>
                  </a:gradFill>
                  <a:ln>
                    <a:noFill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97" name="Straight Arrow Connector 296">
                  <a:extLst>
                    <a:ext uri="{FF2B5EF4-FFF2-40B4-BE49-F238E27FC236}">
                      <a16:creationId xmlns:a16="http://schemas.microsoft.com/office/drawing/2014/main" id="{BD84BCFC-D2A3-4370-BD53-9C4ABE6422B3}"/>
                    </a:ext>
                  </a:extLst>
                </p:cNvPr>
                <p:cNvCxnSpPr>
                  <a:endCxn id="300" idx="3"/>
                </p:cNvCxnSpPr>
                <p:nvPr/>
              </p:nvCxnSpPr>
              <p:spPr>
                <a:xfrm flipH="1" flipV="1">
                  <a:off x="3742305" y="4121689"/>
                  <a:ext cx="1468496" cy="1277479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25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>
                  <a:extLst>
                    <a:ext uri="{FF2B5EF4-FFF2-40B4-BE49-F238E27FC236}">
                      <a16:creationId xmlns:a16="http://schemas.microsoft.com/office/drawing/2014/main" id="{93A7D189-1B8D-4872-AB98-D527ED5950D7}"/>
                    </a:ext>
                  </a:extLst>
                </p:cNvPr>
                <p:cNvCxnSpPr>
                  <a:endCxn id="300" idx="3"/>
                </p:cNvCxnSpPr>
                <p:nvPr/>
              </p:nvCxnSpPr>
              <p:spPr>
                <a:xfrm flipH="1" flipV="1">
                  <a:off x="3742305" y="4121689"/>
                  <a:ext cx="4701502" cy="1270369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25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BB15717-2801-423F-AF35-6D247D5610F1}"/>
              </a:ext>
            </a:extLst>
          </p:cNvPr>
          <p:cNvGrpSpPr/>
          <p:nvPr/>
        </p:nvGrpSpPr>
        <p:grpSpPr>
          <a:xfrm>
            <a:off x="2964696" y="3103255"/>
            <a:ext cx="3461659" cy="2012428"/>
            <a:chOff x="3068836" y="4102622"/>
            <a:chExt cx="3461659" cy="2012428"/>
          </a:xfrm>
        </p:grpSpPr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E31F6E2-3E80-4082-89D2-D7B98F8017D3}"/>
                </a:ext>
              </a:extLst>
            </p:cNvPr>
            <p:cNvSpPr/>
            <p:nvPr/>
          </p:nvSpPr>
          <p:spPr>
            <a:xfrm>
              <a:off x="3068836" y="4165580"/>
              <a:ext cx="3461659" cy="1943120"/>
            </a:xfrm>
            <a:custGeom>
              <a:avLst/>
              <a:gdLst>
                <a:gd name="connsiteX0" fmla="*/ 0 w 3765550"/>
                <a:gd name="connsiteY0" fmla="*/ 1943120 h 1943120"/>
                <a:gd name="connsiteX1" fmla="*/ 323850 w 3765550"/>
                <a:gd name="connsiteY1" fmla="*/ 1333520 h 1943120"/>
                <a:gd name="connsiteX2" fmla="*/ 1809750 w 3765550"/>
                <a:gd name="connsiteY2" fmla="*/ 20 h 1943120"/>
                <a:gd name="connsiteX3" fmla="*/ 3359150 w 3765550"/>
                <a:gd name="connsiteY3" fmla="*/ 1365270 h 1943120"/>
                <a:gd name="connsiteX4" fmla="*/ 3765550 w 3765550"/>
                <a:gd name="connsiteY4" fmla="*/ 1930420 h 194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5550" h="1943120">
                  <a:moveTo>
                    <a:pt x="0" y="1943120"/>
                  </a:moveTo>
                  <a:cubicBezTo>
                    <a:pt x="11112" y="1800245"/>
                    <a:pt x="22225" y="1657370"/>
                    <a:pt x="323850" y="1333520"/>
                  </a:cubicBezTo>
                  <a:cubicBezTo>
                    <a:pt x="625475" y="1009670"/>
                    <a:pt x="1303867" y="-5272"/>
                    <a:pt x="1809750" y="20"/>
                  </a:cubicBezTo>
                  <a:cubicBezTo>
                    <a:pt x="2315633" y="5312"/>
                    <a:pt x="3033183" y="1043537"/>
                    <a:pt x="3359150" y="1365270"/>
                  </a:cubicBezTo>
                  <a:cubicBezTo>
                    <a:pt x="3685117" y="1687003"/>
                    <a:pt x="3602567" y="1899728"/>
                    <a:pt x="3765550" y="1930420"/>
                  </a:cubicBezTo>
                </a:path>
              </a:pathLst>
            </a:custGeom>
            <a:noFill/>
            <a:ln w="88900">
              <a:solidFill>
                <a:schemeClr val="accent1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35EF735E-935E-4F7D-B0F2-BEFEF4BAD7DB}"/>
                </a:ext>
              </a:extLst>
            </p:cNvPr>
            <p:cNvSpPr/>
            <p:nvPr/>
          </p:nvSpPr>
          <p:spPr>
            <a:xfrm>
              <a:off x="3854450" y="4178271"/>
              <a:ext cx="2575372" cy="1936779"/>
            </a:xfrm>
            <a:custGeom>
              <a:avLst/>
              <a:gdLst>
                <a:gd name="connsiteX0" fmla="*/ 0 w 2749550"/>
                <a:gd name="connsiteY0" fmla="*/ 1936779 h 1936779"/>
                <a:gd name="connsiteX1" fmla="*/ 323850 w 2749550"/>
                <a:gd name="connsiteY1" fmla="*/ 1327179 h 1936779"/>
                <a:gd name="connsiteX2" fmla="*/ 920750 w 2749550"/>
                <a:gd name="connsiteY2" fmla="*/ 29 h 1936779"/>
                <a:gd name="connsiteX3" fmla="*/ 2324100 w 2749550"/>
                <a:gd name="connsiteY3" fmla="*/ 1365279 h 1936779"/>
                <a:gd name="connsiteX4" fmla="*/ 2749550 w 2749550"/>
                <a:gd name="connsiteY4" fmla="*/ 1917729 h 193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9550" h="1936779">
                  <a:moveTo>
                    <a:pt x="0" y="1936779"/>
                  </a:moveTo>
                  <a:cubicBezTo>
                    <a:pt x="85196" y="1793375"/>
                    <a:pt x="170392" y="1649971"/>
                    <a:pt x="323850" y="1327179"/>
                  </a:cubicBezTo>
                  <a:cubicBezTo>
                    <a:pt x="477308" y="1004387"/>
                    <a:pt x="587375" y="-6321"/>
                    <a:pt x="920750" y="29"/>
                  </a:cubicBezTo>
                  <a:cubicBezTo>
                    <a:pt x="1254125" y="6379"/>
                    <a:pt x="2019300" y="1045662"/>
                    <a:pt x="2324100" y="1365279"/>
                  </a:cubicBezTo>
                  <a:cubicBezTo>
                    <a:pt x="2628900" y="1684896"/>
                    <a:pt x="2689225" y="1801312"/>
                    <a:pt x="2749550" y="1917729"/>
                  </a:cubicBezTo>
                </a:path>
              </a:pathLst>
            </a:custGeom>
            <a:noFill/>
            <a:ln w="88900">
              <a:solidFill>
                <a:schemeClr val="accent2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8" name="Picture 2" descr="Image result for explosion icon">
              <a:extLst>
                <a:ext uri="{FF2B5EF4-FFF2-40B4-BE49-F238E27FC236}">
                  <a16:creationId xmlns:a16="http://schemas.microsoft.com/office/drawing/2014/main" id="{CF0300A5-2AE6-42EA-9030-94BCEC2DA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78421">
              <a:off x="4868797" y="4077294"/>
              <a:ext cx="549153" cy="599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BC7E6AB5-5FF7-42BE-A74D-13434C4D4FCF}"/>
              </a:ext>
            </a:extLst>
          </p:cNvPr>
          <p:cNvGrpSpPr/>
          <p:nvPr/>
        </p:nvGrpSpPr>
        <p:grpSpPr>
          <a:xfrm>
            <a:off x="3175368" y="5411907"/>
            <a:ext cx="6277588" cy="1490458"/>
            <a:chOff x="6197337" y="5434147"/>
            <a:chExt cx="5042263" cy="1972559"/>
          </a:xfrm>
          <a:solidFill>
            <a:schemeClr val="bg1"/>
          </a:solidFill>
        </p:grpSpPr>
        <p:sp>
          <p:nvSpPr>
            <p:cNvPr id="309" name="Rectangle: Rounded Corners 308">
              <a:extLst>
                <a:ext uri="{FF2B5EF4-FFF2-40B4-BE49-F238E27FC236}">
                  <a16:creationId xmlns:a16="http://schemas.microsoft.com/office/drawing/2014/main" id="{DA548CA7-A696-407A-8F45-8714A5FC6D8F}"/>
                </a:ext>
              </a:extLst>
            </p:cNvPr>
            <p:cNvSpPr/>
            <p:nvPr/>
          </p:nvSpPr>
          <p:spPr>
            <a:xfrm>
              <a:off x="6197337" y="5434147"/>
              <a:ext cx="5042263" cy="163256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9DDF5A08-F80F-42A2-A559-7969CEC3EE83}"/>
                </a:ext>
              </a:extLst>
            </p:cNvPr>
            <p:cNvSpPr/>
            <p:nvPr/>
          </p:nvSpPr>
          <p:spPr>
            <a:xfrm>
              <a:off x="6439880" y="5573723"/>
              <a:ext cx="4435320" cy="18329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i="1" dirty="0"/>
                <a:t>How to effectively and appropriately load balance traffic?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1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6876" y="-34695"/>
            <a:ext cx="12212128" cy="3424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B23811-8894-4E90-8839-7FE3CB0DA098}"/>
              </a:ext>
            </a:extLst>
          </p:cNvPr>
          <p:cNvGrpSpPr/>
          <p:nvPr/>
        </p:nvGrpSpPr>
        <p:grpSpPr>
          <a:xfrm>
            <a:off x="583170" y="472361"/>
            <a:ext cx="10363504" cy="2142308"/>
            <a:chOff x="583170" y="472361"/>
            <a:chExt cx="10363504" cy="21423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1E8B61-FF36-4EEC-BCE2-13A6CD59A32E}"/>
                </a:ext>
              </a:extLst>
            </p:cNvPr>
            <p:cNvSpPr txBox="1"/>
            <p:nvPr/>
          </p:nvSpPr>
          <p:spPr>
            <a:xfrm>
              <a:off x="1143476" y="1497451"/>
              <a:ext cx="7282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n"/>
              </a:pPr>
              <a:r>
                <a:rPr lang="en-US" sz="3200" i="1" dirty="0">
                  <a:solidFill>
                    <a:schemeClr val="bg1"/>
                  </a:solidFill>
                </a:rPr>
                <a:t>efficiently sense congestion &amp; failures</a:t>
              </a:r>
              <a:endParaRPr lang="en-US" altLang="zh-CN" sz="3600" i="1" dirty="0">
                <a:solidFill>
                  <a:schemeClr val="bg1"/>
                </a:solidFill>
                <a:cs typeface="Gill Sans Light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3C1890-63A2-4155-9D6A-8BCD9FCD583A}"/>
                </a:ext>
              </a:extLst>
            </p:cNvPr>
            <p:cNvGrpSpPr/>
            <p:nvPr/>
          </p:nvGrpSpPr>
          <p:grpSpPr>
            <a:xfrm>
              <a:off x="583170" y="472361"/>
              <a:ext cx="10363504" cy="2142308"/>
              <a:chOff x="583170" y="604441"/>
              <a:chExt cx="10363504" cy="2142308"/>
            </a:xfrm>
          </p:grpSpPr>
          <p:sp>
            <p:nvSpPr>
              <p:cNvPr id="27" name="Title 3"/>
              <p:cNvSpPr txBox="1">
                <a:spLocks/>
              </p:cNvSpPr>
              <p:nvPr/>
            </p:nvSpPr>
            <p:spPr>
              <a:xfrm>
                <a:off x="583170" y="786021"/>
                <a:ext cx="50599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Segoe UI"/>
                    <a:ea typeface="+mj-ea"/>
                    <a:cs typeface="Segoe UI"/>
                  </a:defRPr>
                </a:lvl1pPr>
              </a:lstStyle>
              <a:p>
                <a:pPr algn="ctr"/>
                <a:r>
                  <a:rPr lang="en-US" sz="4000" b="1" dirty="0">
                    <a:solidFill>
                      <a:srgbClr val="FF6600"/>
                    </a:solidFill>
                    <a:latin typeface="Abril Fatface" panose="02000503000000020003" pitchFamily="2" charset="0"/>
                    <a:ea typeface="ＭＳ Ｐゴシック" charset="-128"/>
                    <a:cs typeface="Abril Fatface"/>
                  </a:rPr>
                  <a:t>S</a:t>
                </a:r>
                <a:r>
                  <a:rPr lang="en-US" altLang="zh-CN" sz="4000" b="1" dirty="0">
                    <a:solidFill>
                      <a:srgbClr val="FF6600"/>
                    </a:solidFill>
                    <a:latin typeface="Abril Fatface" panose="02000503000000020003" pitchFamily="2" charset="0"/>
                    <a:ea typeface="ＭＳ Ｐゴシック" charset="-128"/>
                    <a:cs typeface="Abril Fatface"/>
                  </a:rPr>
                  <a:t>ensing </a:t>
                </a:r>
                <a:r>
                  <a:rPr lang="en-US" altLang="zh-CN" sz="4000" b="1" dirty="0">
                    <a:solidFill>
                      <a:schemeClr val="bg1"/>
                    </a:solidFill>
                    <a:latin typeface="Abril Fatface" panose="02000503000000020003" pitchFamily="2" charset="0"/>
                    <a:ea typeface="ＭＳ Ｐゴシック" charset="-128"/>
                    <a:cs typeface="Abril Fatface"/>
                  </a:rPr>
                  <a:t>Uncertainties</a:t>
                </a:r>
                <a:endParaRPr lang="en-US" sz="900" b="1" dirty="0">
                  <a:solidFill>
                    <a:schemeClr val="bg1"/>
                  </a:solidFill>
                  <a:latin typeface="Abril Fatface" panose="02000503000000020003" pitchFamily="2" charset="0"/>
                  <a:ea typeface="ＭＳ Ｐゴシック" charset="-128"/>
                  <a:cs typeface="Abril Fatface"/>
                </a:endParaRPr>
              </a:p>
            </p:txBody>
          </p:sp>
          <p:pic>
            <p:nvPicPr>
              <p:cNvPr id="1034" name="Picture 10" descr="Image result for eye icon white">
                <a:extLst>
                  <a:ext uri="{FF2B5EF4-FFF2-40B4-BE49-F238E27FC236}">
                    <a16:creationId xmlns:a16="http://schemas.microsoft.com/office/drawing/2014/main" id="{A794FEA0-FADF-493B-8837-62E927D208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4366" y="604441"/>
                <a:ext cx="2142308" cy="2142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EF835E-1512-4117-81A4-221425A5B7DA}"/>
              </a:ext>
            </a:extLst>
          </p:cNvPr>
          <p:cNvGrpSpPr/>
          <p:nvPr/>
        </p:nvGrpSpPr>
        <p:grpSpPr>
          <a:xfrm>
            <a:off x="481570" y="4215283"/>
            <a:ext cx="10685721" cy="2181544"/>
            <a:chOff x="481570" y="4215283"/>
            <a:chExt cx="10685721" cy="2181544"/>
          </a:xfrm>
        </p:grpSpPr>
        <p:sp>
          <p:nvSpPr>
            <p:cNvPr id="30" name="TextBox 29"/>
            <p:cNvSpPr txBox="1"/>
            <p:nvPr/>
          </p:nvSpPr>
          <p:spPr>
            <a:xfrm>
              <a:off x="1163796" y="5257027"/>
              <a:ext cx="76608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n"/>
              </a:pPr>
              <a:r>
                <a:rPr lang="en-US" sz="3200" i="1" dirty="0"/>
                <a:t>appropriately split traffic among parallel paths in reaction to uncertainties</a:t>
              </a:r>
              <a:endParaRPr lang="en-US" altLang="zh-CN" sz="3600" i="1" dirty="0">
                <a:cs typeface="Gill Sans Light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EE7C91-383A-47FA-9B29-F6D416D73DA6}"/>
                </a:ext>
              </a:extLst>
            </p:cNvPr>
            <p:cNvGrpSpPr/>
            <p:nvPr/>
          </p:nvGrpSpPr>
          <p:grpSpPr>
            <a:xfrm>
              <a:off x="481570" y="4215283"/>
              <a:ext cx="10685721" cy="2181544"/>
              <a:chOff x="461250" y="3981603"/>
              <a:chExt cx="10685721" cy="2181544"/>
            </a:xfrm>
          </p:grpSpPr>
          <p:sp>
            <p:nvSpPr>
              <p:cNvPr id="31" name="Title 3">
                <a:extLst>
                  <a:ext uri="{FF2B5EF4-FFF2-40B4-BE49-F238E27FC236}">
                    <a16:creationId xmlns:a16="http://schemas.microsoft.com/office/drawing/2014/main" id="{7DAA962A-1D5B-4990-81A0-79C674EB3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250" y="4179837"/>
                <a:ext cx="596567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Segoe UI"/>
                    <a:ea typeface="+mj-ea"/>
                    <a:cs typeface="Segoe UI"/>
                  </a:defRPr>
                </a:lvl1pPr>
              </a:lstStyle>
              <a:p>
                <a:pPr algn="ctr"/>
                <a:r>
                  <a:rPr lang="en-US" sz="4000" b="1" dirty="0">
                    <a:solidFill>
                      <a:srgbClr val="FF6600"/>
                    </a:solidFill>
                    <a:latin typeface="Abril Fatface" panose="02000503000000020003" pitchFamily="2" charset="0"/>
                    <a:ea typeface="ＭＳ Ｐゴシック" charset="-128"/>
                    <a:cs typeface="Abril Fatface"/>
                  </a:rPr>
                  <a:t>Reacting </a:t>
                </a:r>
                <a:r>
                  <a:rPr lang="en-US" sz="4000" b="1" dirty="0">
                    <a:latin typeface="Abril Fatface" panose="02000503000000020003" pitchFamily="2" charset="0"/>
                    <a:ea typeface="ＭＳ Ｐゴシック" charset="-128"/>
                    <a:cs typeface="Abril Fatface"/>
                  </a:rPr>
                  <a:t>to</a:t>
                </a:r>
                <a:r>
                  <a:rPr lang="en-US" altLang="zh-CN" sz="4000" b="1" dirty="0">
                    <a:latin typeface="Abril Fatface" panose="02000503000000020003" pitchFamily="2" charset="0"/>
                    <a:ea typeface="ＭＳ Ｐゴシック" charset="-128"/>
                    <a:cs typeface="Abril Fatface"/>
                  </a:rPr>
                  <a:t> Uncertainties</a:t>
                </a:r>
                <a:endParaRPr lang="en-US" sz="900" b="1" dirty="0">
                  <a:latin typeface="Abril Fatface" panose="02000503000000020003" pitchFamily="2" charset="0"/>
                  <a:ea typeface="ＭＳ Ｐゴシック" charset="-128"/>
                  <a:cs typeface="Abril Fatface"/>
                </a:endParaRPr>
              </a:p>
            </p:txBody>
          </p:sp>
          <p:pic>
            <p:nvPicPr>
              <p:cNvPr id="1036" name="Picture 12" descr="Image result for split icon">
                <a:extLst>
                  <a:ext uri="{FF2B5EF4-FFF2-40B4-BE49-F238E27FC236}">
                    <a16:creationId xmlns:a16="http://schemas.microsoft.com/office/drawing/2014/main" id="{A94B081A-0DEF-4669-B7D9-F1BA49215D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5427" y="3981603"/>
                <a:ext cx="2181544" cy="2181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6D3326-7BC9-4D7D-B3CC-E51EDD690F28}"/>
              </a:ext>
            </a:extLst>
          </p:cNvPr>
          <p:cNvGrpSpPr/>
          <p:nvPr/>
        </p:nvGrpSpPr>
        <p:grpSpPr>
          <a:xfrm>
            <a:off x="3314979" y="2479040"/>
            <a:ext cx="5680927" cy="1792237"/>
            <a:chOff x="6197338" y="5434147"/>
            <a:chExt cx="5042263" cy="163256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ACB3B38-43EE-4019-B585-24FB092F1214}"/>
                </a:ext>
              </a:extLst>
            </p:cNvPr>
            <p:cNvSpPr/>
            <p:nvPr/>
          </p:nvSpPr>
          <p:spPr>
            <a:xfrm>
              <a:off x="6197338" y="5434147"/>
              <a:ext cx="5042263" cy="1632561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51282F-847D-4ABE-A5BE-4A86027398F6}"/>
                </a:ext>
              </a:extLst>
            </p:cNvPr>
            <p:cNvSpPr/>
            <p:nvPr/>
          </p:nvSpPr>
          <p:spPr>
            <a:xfrm>
              <a:off x="6341308" y="5682545"/>
              <a:ext cx="4754323" cy="109338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i="1" dirty="0"/>
                <a:t>Prior arts have important drawbacks in both</a:t>
              </a:r>
              <a:endParaRPr lang="en-US" sz="3600" b="1" i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04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05231" y="1165961"/>
            <a:ext cx="874762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n"/>
            </a:pPr>
            <a:r>
              <a:rPr lang="en-US" sz="3600" i="1" dirty="0">
                <a:cs typeface="Gill Sans Light"/>
              </a:rPr>
              <a:t>Sensing Congestion</a:t>
            </a:r>
            <a:endParaRPr lang="en-US" sz="2800" i="1" dirty="0">
              <a:cs typeface="Gill Sans Light"/>
            </a:endParaRPr>
          </a:p>
          <a:p>
            <a:pPr marL="914400" lvl="1" indent="-457200" algn="just">
              <a:buFont typeface="Wingdings" panose="05000000000000000000" pitchFamily="2" charset="2"/>
              <a:buChar char="n"/>
            </a:pPr>
            <a:r>
              <a:rPr lang="en-US" sz="3200" i="1" dirty="0">
                <a:cs typeface="Gill Sans Light"/>
              </a:rPr>
              <a:t>Congestion-oblivious</a:t>
            </a:r>
          </a:p>
          <a:p>
            <a:pPr marL="1371600" lvl="2" indent="-457200" algn="just">
              <a:buFont typeface="Wingdings" panose="05000000000000000000" pitchFamily="2" charset="2"/>
              <a:buChar char="n"/>
            </a:pPr>
            <a:r>
              <a:rPr lang="en-US" i="1" dirty="0">
                <a:cs typeface="Gill Sans Light"/>
              </a:rPr>
              <a:t>ECMP, RPS[INFOCOM’09], DRB[CoNEXT’13], Presto[SIGCOMM’15]</a:t>
            </a:r>
            <a:endParaRPr lang="en-US" sz="2400" i="1" dirty="0">
              <a:cs typeface="Gill Sans Light"/>
            </a:endParaRPr>
          </a:p>
          <a:p>
            <a:pPr marL="914400" lvl="1" indent="-457200" algn="just">
              <a:buFont typeface="Wingdings" panose="05000000000000000000" pitchFamily="2" charset="2"/>
              <a:buChar char="n"/>
            </a:pPr>
            <a:endParaRPr lang="en-US" sz="3200" i="1" dirty="0">
              <a:cs typeface="Gill Sans Light"/>
            </a:endParaRPr>
          </a:p>
          <a:p>
            <a:pPr marL="914400" lvl="1" indent="-457200" algn="just">
              <a:buFont typeface="Wingdings" panose="05000000000000000000" pitchFamily="2" charset="2"/>
              <a:buChar char="n"/>
            </a:pPr>
            <a:r>
              <a:rPr lang="en-US" sz="3200" i="1" dirty="0">
                <a:cs typeface="Gill Sans Light"/>
              </a:rPr>
              <a:t>Congestion-aware</a:t>
            </a:r>
          </a:p>
          <a:p>
            <a:pPr marL="1371600" lvl="2" indent="-457200" algn="just">
              <a:buFont typeface="Wingdings" panose="05000000000000000000" pitchFamily="2" charset="2"/>
              <a:buChar char="n"/>
            </a:pPr>
            <a:r>
              <a:rPr lang="en-US" sz="2800" i="1" dirty="0">
                <a:cs typeface="Gill Sans Light"/>
              </a:rPr>
              <a:t>Switch-based</a:t>
            </a:r>
          </a:p>
          <a:p>
            <a:pPr lvl="2" algn="just"/>
            <a:r>
              <a:rPr lang="en-US" i="1" dirty="0"/>
              <a:t>        CONGA[SIGCOMM’14], HULA[SOSR’16], DRILL*[SIGCOMM’17]</a:t>
            </a:r>
          </a:p>
          <a:p>
            <a:pPr lvl="2" algn="just"/>
            <a:endParaRPr lang="en-US" i="1" dirty="0"/>
          </a:p>
          <a:p>
            <a:pPr marL="1371600" lvl="2" indent="-457200" algn="just">
              <a:buFont typeface="Wingdings" panose="05000000000000000000" pitchFamily="2" charset="2"/>
              <a:buChar char="n"/>
            </a:pPr>
            <a:r>
              <a:rPr lang="en-US" sz="2800" i="1" dirty="0">
                <a:cs typeface="Gill Sans Light"/>
              </a:rPr>
              <a:t>End host-based</a:t>
            </a:r>
          </a:p>
          <a:p>
            <a:pPr lvl="2" algn="just"/>
            <a:r>
              <a:rPr lang="en-US" sz="2800" i="1" dirty="0"/>
              <a:t>     </a:t>
            </a:r>
            <a:r>
              <a:rPr lang="en-US" i="1" dirty="0"/>
              <a:t>CLOVE-ECN[HotNets’16]</a:t>
            </a:r>
          </a:p>
          <a:p>
            <a:pPr marL="1828800" lvl="3" indent="-457200" algn="just">
              <a:buFont typeface="Wingdings" panose="05000000000000000000" pitchFamily="2" charset="2"/>
              <a:buChar char="n"/>
            </a:pPr>
            <a:endParaRPr lang="en-US" sz="2800" i="1" dirty="0">
              <a:cs typeface="Gill Sans Light"/>
            </a:endParaRPr>
          </a:p>
          <a:p>
            <a:pPr marL="457200" indent="-457200" algn="just">
              <a:buFont typeface="Wingdings" panose="05000000000000000000" pitchFamily="2" charset="2"/>
              <a:buChar char="n"/>
            </a:pPr>
            <a:r>
              <a:rPr lang="en-US" sz="3600" i="1" dirty="0">
                <a:cs typeface="Gill Sans Light"/>
              </a:rPr>
              <a:t>Sensing Failures</a:t>
            </a:r>
          </a:p>
          <a:p>
            <a:pPr marL="914400" lvl="1" indent="-457200" algn="just">
              <a:buFont typeface="Wingdings" panose="05000000000000000000" pitchFamily="2" charset="2"/>
              <a:buChar char="n"/>
            </a:pPr>
            <a:r>
              <a:rPr lang="en-US" sz="2800" i="1" dirty="0"/>
              <a:t>Most current solutions do not sense failures </a:t>
            </a:r>
          </a:p>
          <a:p>
            <a:pPr marL="914400" lvl="1" indent="-457200" algn="just">
              <a:buFont typeface="Wingdings" panose="05000000000000000000" pitchFamily="2" charset="2"/>
              <a:buChar char="n"/>
            </a:pPr>
            <a:endParaRPr lang="en-US" sz="3600" i="1" dirty="0">
              <a:cs typeface="Gill Sans Light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sz="2800" i="1" dirty="0">
              <a:cs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85DD85-61D7-4ACC-84D6-058F117E5F85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8DC8AE3D-55AE-48DC-83E6-47839D363463}"/>
              </a:ext>
            </a:extLst>
          </p:cNvPr>
          <p:cNvSpPr txBox="1">
            <a:spLocks/>
          </p:cNvSpPr>
          <p:nvPr/>
        </p:nvSpPr>
        <p:spPr>
          <a:xfrm>
            <a:off x="-1" y="211985"/>
            <a:ext cx="113182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altLang="zh-CN" b="1" dirty="0">
                <a:solidFill>
                  <a:schemeClr val="bg1"/>
                </a:solidFill>
              </a:rPr>
              <a:t>ensing</a:t>
            </a:r>
            <a:r>
              <a:rPr lang="en-US" altLang="zh-CN" b="1" dirty="0">
                <a:solidFill>
                  <a:schemeClr val="bg1"/>
                </a:solidFill>
                <a:latin typeface="Abril Fatface" panose="02000503000000020003" pitchFamily="2" charset="0"/>
                <a:ea typeface="ＭＳ Ｐゴシック" charset="-128"/>
                <a:cs typeface="Abril Fatface"/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Uncertainties --- Current Practice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C1A65F-6A53-4C92-B4DE-3AC2D0995F5A}"/>
              </a:ext>
            </a:extLst>
          </p:cNvPr>
          <p:cNvGrpSpPr/>
          <p:nvPr/>
        </p:nvGrpSpPr>
        <p:grpSpPr>
          <a:xfrm>
            <a:off x="5930881" y="3258612"/>
            <a:ext cx="5660229" cy="612224"/>
            <a:chOff x="5408365" y="3415294"/>
            <a:chExt cx="5660229" cy="6122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12298D-91AF-499B-AE4D-07EDB607B1A9}"/>
                </a:ext>
              </a:extLst>
            </p:cNvPr>
            <p:cNvGrpSpPr/>
            <p:nvPr/>
          </p:nvGrpSpPr>
          <p:grpSpPr>
            <a:xfrm>
              <a:off x="6959981" y="3415294"/>
              <a:ext cx="4108613" cy="612224"/>
              <a:chOff x="6089124" y="3317204"/>
              <a:chExt cx="4108613" cy="612224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C4A5578-54DF-4141-B289-686405FE1B2E}"/>
                  </a:ext>
                </a:extLst>
              </p:cNvPr>
              <p:cNvSpPr/>
              <p:nvPr/>
            </p:nvSpPr>
            <p:spPr>
              <a:xfrm>
                <a:off x="6089124" y="3317204"/>
                <a:ext cx="4108613" cy="612224"/>
              </a:xfrm>
              <a:prstGeom prst="round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9011670-A44B-4CD9-B1B4-9F1EEDE88A05}"/>
                  </a:ext>
                </a:extLst>
              </p:cNvPr>
              <p:cNvSpPr/>
              <p:nvPr/>
            </p:nvSpPr>
            <p:spPr>
              <a:xfrm>
                <a:off x="6513661" y="3374406"/>
                <a:ext cx="3518156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i="1" dirty="0"/>
                  <a:t>Advanced hardware</a:t>
                </a:r>
              </a:p>
            </p:txBody>
          </p:sp>
        </p:grp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04BAFAF5-3B3D-403F-B249-EA26A7D9903A}"/>
                </a:ext>
              </a:extLst>
            </p:cNvPr>
            <p:cNvSpPr/>
            <p:nvPr/>
          </p:nvSpPr>
          <p:spPr>
            <a:xfrm rot="16200000">
              <a:off x="5586095" y="3294766"/>
              <a:ext cx="531967" cy="887427"/>
            </a:xfrm>
            <a:prstGeom prst="downArrow">
              <a:avLst>
                <a:gd name="adj1" fmla="val 50000"/>
                <a:gd name="adj2" fmla="val 579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0F00FAD-D6CB-4DDF-AB44-0EF7088E3407}"/>
              </a:ext>
            </a:extLst>
          </p:cNvPr>
          <p:cNvGrpSpPr/>
          <p:nvPr/>
        </p:nvGrpSpPr>
        <p:grpSpPr>
          <a:xfrm>
            <a:off x="5910612" y="1590287"/>
            <a:ext cx="5688070" cy="584800"/>
            <a:chOff x="5388097" y="2424073"/>
            <a:chExt cx="5688070" cy="5848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B0435A-056F-40AC-8BDE-AE9B9FD1D0EB}"/>
                </a:ext>
              </a:extLst>
            </p:cNvPr>
            <p:cNvGrpSpPr/>
            <p:nvPr/>
          </p:nvGrpSpPr>
          <p:grpSpPr>
            <a:xfrm>
              <a:off x="6871760" y="2424073"/>
              <a:ext cx="4204407" cy="584800"/>
              <a:chOff x="6197338" y="5434149"/>
              <a:chExt cx="5042263" cy="1132114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366AB610-BC4A-4B2A-988F-2087253F3402}"/>
                  </a:ext>
                </a:extLst>
              </p:cNvPr>
              <p:cNvSpPr/>
              <p:nvPr/>
            </p:nvSpPr>
            <p:spPr>
              <a:xfrm>
                <a:off x="6197338" y="5434149"/>
                <a:ext cx="5042263" cy="1132114"/>
              </a:xfrm>
              <a:prstGeom prst="round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4F103CB-53F1-45B3-876A-FDB4BCB16096}"/>
                  </a:ext>
                </a:extLst>
              </p:cNvPr>
              <p:cNvSpPr/>
              <p:nvPr/>
            </p:nvSpPr>
            <p:spPr>
              <a:xfrm>
                <a:off x="6500810" y="5523153"/>
                <a:ext cx="4435320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i="1" dirty="0"/>
                  <a:t>Poor under asymmetry </a:t>
                </a:r>
              </a:p>
            </p:txBody>
          </p:sp>
        </p:grp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EF2829AD-B090-4A57-B6AB-5EC90713B72E}"/>
                </a:ext>
              </a:extLst>
            </p:cNvPr>
            <p:cNvSpPr/>
            <p:nvPr/>
          </p:nvSpPr>
          <p:spPr>
            <a:xfrm rot="16200000">
              <a:off x="5565827" y="2292319"/>
              <a:ext cx="531967" cy="887427"/>
            </a:xfrm>
            <a:prstGeom prst="downArrow">
              <a:avLst>
                <a:gd name="adj1" fmla="val 50000"/>
                <a:gd name="adj2" fmla="val 579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90F4A-E408-4ADA-BC68-820FBA32CE1E}"/>
              </a:ext>
            </a:extLst>
          </p:cNvPr>
          <p:cNvGrpSpPr/>
          <p:nvPr/>
        </p:nvGrpSpPr>
        <p:grpSpPr>
          <a:xfrm>
            <a:off x="5930881" y="4663825"/>
            <a:ext cx="5688072" cy="605240"/>
            <a:chOff x="5388095" y="4086856"/>
            <a:chExt cx="5688072" cy="60524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0A2F91-2347-4C77-83A7-60D5B3CFE5B1}"/>
                </a:ext>
              </a:extLst>
            </p:cNvPr>
            <p:cNvGrpSpPr/>
            <p:nvPr/>
          </p:nvGrpSpPr>
          <p:grpSpPr>
            <a:xfrm>
              <a:off x="6987242" y="4086856"/>
              <a:ext cx="4088925" cy="605240"/>
              <a:chOff x="6197338" y="5434149"/>
              <a:chExt cx="5376068" cy="1132114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D08294E-DCA5-4F13-AAC5-A38879056381}"/>
                  </a:ext>
                </a:extLst>
              </p:cNvPr>
              <p:cNvSpPr/>
              <p:nvPr/>
            </p:nvSpPr>
            <p:spPr>
              <a:xfrm>
                <a:off x="6197338" y="5434149"/>
                <a:ext cx="5376068" cy="1132114"/>
              </a:xfrm>
              <a:prstGeom prst="round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5D9C9D5-BEB1-45B3-AF7D-16FDF458D676}"/>
                  </a:ext>
                </a:extLst>
              </p:cNvPr>
              <p:cNvSpPr/>
              <p:nvPr/>
            </p:nvSpPr>
            <p:spPr>
              <a:xfrm>
                <a:off x="6431771" y="5491047"/>
                <a:ext cx="4738566" cy="105146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i="1" dirty="0"/>
                  <a:t>Limited visibility</a:t>
                </a:r>
              </a:p>
            </p:txBody>
          </p:sp>
        </p:grp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8C162C53-9E50-4FA7-B1D9-C62497377FDE}"/>
                </a:ext>
              </a:extLst>
            </p:cNvPr>
            <p:cNvSpPr/>
            <p:nvPr/>
          </p:nvSpPr>
          <p:spPr>
            <a:xfrm rot="16200000">
              <a:off x="5565825" y="3969699"/>
              <a:ext cx="531967" cy="887427"/>
            </a:xfrm>
            <a:prstGeom prst="downArrow">
              <a:avLst>
                <a:gd name="adj1" fmla="val 50000"/>
                <a:gd name="adj2" fmla="val 579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458E22C-F150-4BBD-88E0-BED0D3E28C33}"/>
              </a:ext>
            </a:extLst>
          </p:cNvPr>
          <p:cNvSpPr/>
          <p:nvPr/>
        </p:nvSpPr>
        <p:spPr>
          <a:xfrm>
            <a:off x="-6876" y="-44855"/>
            <a:ext cx="12192000" cy="1255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itle 3">
            <a:extLst>
              <a:ext uri="{FF2B5EF4-FFF2-40B4-BE49-F238E27FC236}">
                <a16:creationId xmlns:a16="http://schemas.microsoft.com/office/drawing/2014/main" id="{083FF9DF-9BE9-4467-8406-089C93FEAC24}"/>
              </a:ext>
            </a:extLst>
          </p:cNvPr>
          <p:cNvSpPr txBox="1">
            <a:spLocks/>
          </p:cNvSpPr>
          <p:nvPr/>
        </p:nvSpPr>
        <p:spPr>
          <a:xfrm>
            <a:off x="-1" y="211985"/>
            <a:ext cx="113182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Problem of Being Failure-ignorant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0ACEC54-3FFF-41C7-8331-9D55869DC4C7}"/>
              </a:ext>
            </a:extLst>
          </p:cNvPr>
          <p:cNvGrpSpPr/>
          <p:nvPr/>
        </p:nvGrpSpPr>
        <p:grpSpPr>
          <a:xfrm>
            <a:off x="5500067" y="2197903"/>
            <a:ext cx="3987021" cy="1066800"/>
            <a:chOff x="6265049" y="3255702"/>
            <a:chExt cx="3987021" cy="1066800"/>
          </a:xfrm>
        </p:grpSpPr>
        <p:sp>
          <p:nvSpPr>
            <p:cNvPr id="130" name="Explosion: 8 Points 129">
              <a:extLst>
                <a:ext uri="{FF2B5EF4-FFF2-40B4-BE49-F238E27FC236}">
                  <a16:creationId xmlns:a16="http://schemas.microsoft.com/office/drawing/2014/main" id="{1CA25F33-C9D5-44B2-BFF6-B93E7EA025BD}"/>
                </a:ext>
              </a:extLst>
            </p:cNvPr>
            <p:cNvSpPr/>
            <p:nvPr/>
          </p:nvSpPr>
          <p:spPr>
            <a:xfrm rot="829296">
              <a:off x="6265049" y="3255702"/>
              <a:ext cx="1107440" cy="1066800"/>
            </a:xfrm>
            <a:prstGeom prst="irregularSeal1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B97C969A-0362-47BA-B984-CB6A32A8D2F2}"/>
                </a:ext>
              </a:extLst>
            </p:cNvPr>
            <p:cNvSpPr/>
            <p:nvPr/>
          </p:nvSpPr>
          <p:spPr>
            <a:xfrm rot="17667816">
              <a:off x="7242924" y="3208539"/>
              <a:ext cx="1023658" cy="1198542"/>
            </a:xfrm>
            <a:prstGeom prst="arc">
              <a:avLst>
                <a:gd name="adj1" fmla="val 16396124"/>
                <a:gd name="adj2" fmla="val 781261"/>
              </a:avLst>
            </a:prstGeom>
            <a:noFill/>
            <a:ln w="28575">
              <a:solidFill>
                <a:schemeClr val="bg2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2E4C0A5-4E95-484B-8418-02060A6740BD}"/>
                </a:ext>
              </a:extLst>
            </p:cNvPr>
            <p:cNvSpPr txBox="1"/>
            <p:nvPr/>
          </p:nvSpPr>
          <p:spPr>
            <a:xfrm>
              <a:off x="7689416" y="3273576"/>
              <a:ext cx="2562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bg2">
                      <a:lumMod val="50000"/>
                    </a:schemeClr>
                  </a:solidFill>
                </a:rPr>
                <a:t>Random drop</a:t>
              </a: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90A4198-C007-436A-8454-FB025CC0B381}"/>
              </a:ext>
            </a:extLst>
          </p:cNvPr>
          <p:cNvCxnSpPr>
            <a:stCxn id="137" idx="0"/>
            <a:endCxn id="205" idx="0"/>
          </p:cNvCxnSpPr>
          <p:nvPr/>
        </p:nvCxnSpPr>
        <p:spPr>
          <a:xfrm flipH="1">
            <a:off x="6298779" y="3775154"/>
            <a:ext cx="842924" cy="10393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E70D5E4-81F8-4ACB-9A1B-EBE6C6A91876}"/>
              </a:ext>
            </a:extLst>
          </p:cNvPr>
          <p:cNvGrpSpPr/>
          <p:nvPr/>
        </p:nvGrpSpPr>
        <p:grpSpPr>
          <a:xfrm rot="16200000" flipH="1">
            <a:off x="7055928" y="3398306"/>
            <a:ext cx="933603" cy="762054"/>
            <a:chOff x="4148916" y="5105346"/>
            <a:chExt cx="933603" cy="762054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A9DEDA6-68AE-4115-B328-CD633850ADB9}"/>
                </a:ext>
              </a:extLst>
            </p:cNvPr>
            <p:cNvGrpSpPr/>
            <p:nvPr/>
          </p:nvGrpSpPr>
          <p:grpSpPr>
            <a:xfrm>
              <a:off x="4148916" y="5341482"/>
              <a:ext cx="933603" cy="525918"/>
              <a:chOff x="457200" y="4457617"/>
              <a:chExt cx="1085821" cy="427364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29D9AC2-1B21-4301-8CFE-8816CA3B1054}"/>
                  </a:ext>
                </a:extLst>
              </p:cNvPr>
              <p:cNvCxnSpPr/>
              <p:nvPr/>
            </p:nvCxnSpPr>
            <p:spPr>
              <a:xfrm flipV="1">
                <a:off x="457200" y="44576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5DF4CA67-44F2-47DF-B4A9-B3D896FD80DE}"/>
                  </a:ext>
                </a:extLst>
              </p:cNvPr>
              <p:cNvCxnSpPr/>
              <p:nvPr/>
            </p:nvCxnSpPr>
            <p:spPr>
              <a:xfrm flipV="1">
                <a:off x="609600" y="44576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50A553C-324A-4480-8087-9AE1297AC0B1}"/>
                  </a:ext>
                </a:extLst>
              </p:cNvPr>
              <p:cNvCxnSpPr/>
              <p:nvPr/>
            </p:nvCxnSpPr>
            <p:spPr>
              <a:xfrm flipV="1">
                <a:off x="762000" y="44576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27A6B2E-F630-42DF-8956-ECAB477300B2}"/>
                  </a:ext>
                </a:extLst>
              </p:cNvPr>
              <p:cNvCxnSpPr/>
              <p:nvPr/>
            </p:nvCxnSpPr>
            <p:spPr>
              <a:xfrm flipV="1">
                <a:off x="914400" y="44576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17628D4-C8C5-48BC-8FE3-AA05478011B8}"/>
                  </a:ext>
                </a:extLst>
              </p:cNvPr>
              <p:cNvGrpSpPr/>
              <p:nvPr/>
            </p:nvGrpSpPr>
            <p:grpSpPr>
              <a:xfrm flipH="1">
                <a:off x="1012996" y="4465798"/>
                <a:ext cx="530025" cy="419183"/>
                <a:chOff x="609600" y="4610017"/>
                <a:chExt cx="530025" cy="419183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A2386264-CE11-4DB6-B5B9-5C62BBE1D8FE}"/>
                    </a:ext>
                  </a:extLst>
                </p:cNvPr>
                <p:cNvCxnSpPr/>
                <p:nvPr/>
              </p:nvCxnSpPr>
              <p:spPr>
                <a:xfrm flipV="1">
                  <a:off x="609600" y="4610017"/>
                  <a:ext cx="5300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453F5EFA-5553-44D1-82FD-0DEAF69C5622}"/>
                    </a:ext>
                  </a:extLst>
                </p:cNvPr>
                <p:cNvCxnSpPr/>
                <p:nvPr/>
              </p:nvCxnSpPr>
              <p:spPr>
                <a:xfrm flipV="1">
                  <a:off x="762000" y="4610017"/>
                  <a:ext cx="3776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FEF824EE-6B8B-487F-ADE2-9EE7F40F78F5}"/>
                    </a:ext>
                  </a:extLst>
                </p:cNvPr>
                <p:cNvCxnSpPr/>
                <p:nvPr/>
              </p:nvCxnSpPr>
              <p:spPr>
                <a:xfrm flipV="1">
                  <a:off x="914400" y="4610017"/>
                  <a:ext cx="2252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E4BC1AEF-3F8F-4A75-BAA5-DC0897DEEE71}"/>
                    </a:ext>
                  </a:extLst>
                </p:cNvPr>
                <p:cNvCxnSpPr/>
                <p:nvPr/>
              </p:nvCxnSpPr>
              <p:spPr>
                <a:xfrm flipV="1">
                  <a:off x="1066800" y="4610017"/>
                  <a:ext cx="728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5E936C2-21A2-454B-A144-326A13416253}"/>
                </a:ext>
              </a:extLst>
            </p:cNvPr>
            <p:cNvGrpSpPr/>
            <p:nvPr/>
          </p:nvGrpSpPr>
          <p:grpSpPr>
            <a:xfrm>
              <a:off x="4191000" y="5105346"/>
              <a:ext cx="841076" cy="254393"/>
              <a:chOff x="5220661" y="3675707"/>
              <a:chExt cx="978209" cy="243008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558A405-F94F-46AC-BBEA-A6F900BF0C56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8" name="Picture 137" descr="Ethernet Network Connector Rj-45 Lan Female Clip Art">
                <a:extLst>
                  <a:ext uri="{FF2B5EF4-FFF2-40B4-BE49-F238E27FC236}">
                    <a16:creationId xmlns:a16="http://schemas.microsoft.com/office/drawing/2014/main" id="{68376002-6CA2-4501-93CB-1A0B652FEF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105ABBB-BDE9-4167-886C-847F9C923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92DC041-3D26-43C8-BC17-BD2078BE75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12A00BC-5F87-42E6-9120-B5F52DBB19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317AC60-7207-41EC-992C-DA309B6B72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B4EC052-5712-414C-B5F6-337397423A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9AE2FDB9-2DC0-4B85-B9F5-B1AEA0283E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16E9C4D-B2EF-4DAB-A0B9-5EC349A819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1098FA68-BED3-428D-A016-7D5B807630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87852EF-B2D6-4E69-B779-519E1F0FE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06F50601-A00F-4B2C-BCD3-0E7F815CC6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7AF2E8B8-0E2C-441E-92EE-EA04641D4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5ABEBEA-3A3B-4E1D-9015-6524B5707A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AEEC606-1685-4606-ACF6-0D5CFC088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38D28D1-CAFF-4989-BC65-2226330A6A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CF15F02-E104-40D6-82F6-3E3C07F355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5E8CC9C8-E216-4586-9609-11F201F973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19D497CC-4865-4721-B34E-BCFB79FC5F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4E80A43-0DE2-4978-828B-58B0447997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05FC2560-DE04-4116-BEEC-16C5472A4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37E0C6E-7782-480E-858D-891CAB5A60EE}"/>
              </a:ext>
            </a:extLst>
          </p:cNvPr>
          <p:cNvCxnSpPr>
            <a:stCxn id="137" idx="0"/>
          </p:cNvCxnSpPr>
          <p:nvPr/>
        </p:nvCxnSpPr>
        <p:spPr>
          <a:xfrm flipH="1" flipV="1">
            <a:off x="6366532" y="2894923"/>
            <a:ext cx="775171" cy="8802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1BA8C4B-1912-4CD5-9D35-1F4C722DD2C6}"/>
              </a:ext>
            </a:extLst>
          </p:cNvPr>
          <p:cNvCxnSpPr>
            <a:stCxn id="173" idx="0"/>
            <a:endCxn id="209" idx="3"/>
          </p:cNvCxnSpPr>
          <p:nvPr/>
        </p:nvCxnSpPr>
        <p:spPr>
          <a:xfrm flipV="1">
            <a:off x="4959226" y="2983830"/>
            <a:ext cx="748186" cy="79465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118B402-D923-4854-A9C2-E863958D086A}"/>
              </a:ext>
            </a:extLst>
          </p:cNvPr>
          <p:cNvCxnSpPr>
            <a:stCxn id="173" idx="0"/>
          </p:cNvCxnSpPr>
          <p:nvPr/>
        </p:nvCxnSpPr>
        <p:spPr>
          <a:xfrm>
            <a:off x="4959226" y="3778483"/>
            <a:ext cx="775203" cy="89999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16DA72A-C4DD-4CB4-A22A-8FCC75B8F985}"/>
              </a:ext>
            </a:extLst>
          </p:cNvPr>
          <p:cNvGrpSpPr/>
          <p:nvPr/>
        </p:nvGrpSpPr>
        <p:grpSpPr>
          <a:xfrm rot="5400000">
            <a:off x="4113105" y="3392285"/>
            <a:ext cx="933603" cy="758637"/>
            <a:chOff x="6018906" y="5096457"/>
            <a:chExt cx="933603" cy="758637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9A62150-C0CF-4C23-847E-60C042662BDA}"/>
                </a:ext>
              </a:extLst>
            </p:cNvPr>
            <p:cNvGrpSpPr/>
            <p:nvPr/>
          </p:nvGrpSpPr>
          <p:grpSpPr>
            <a:xfrm>
              <a:off x="6018906" y="5329176"/>
              <a:ext cx="933603" cy="525918"/>
              <a:chOff x="457200" y="4457617"/>
              <a:chExt cx="1085821" cy="427364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3054985A-3861-4647-BC4E-223A388E4AFC}"/>
                  </a:ext>
                </a:extLst>
              </p:cNvPr>
              <p:cNvCxnSpPr/>
              <p:nvPr/>
            </p:nvCxnSpPr>
            <p:spPr>
              <a:xfrm flipV="1">
                <a:off x="457200" y="44576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AACAED7-C33F-47A7-A673-687D41787A91}"/>
                  </a:ext>
                </a:extLst>
              </p:cNvPr>
              <p:cNvCxnSpPr/>
              <p:nvPr/>
            </p:nvCxnSpPr>
            <p:spPr>
              <a:xfrm flipV="1">
                <a:off x="609600" y="44576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150EA5D2-5049-482B-81DF-ABCCA45B513A}"/>
                  </a:ext>
                </a:extLst>
              </p:cNvPr>
              <p:cNvCxnSpPr/>
              <p:nvPr/>
            </p:nvCxnSpPr>
            <p:spPr>
              <a:xfrm flipV="1">
                <a:off x="762000" y="44576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857C955E-0C1F-4645-ACBE-7A9900FE0819}"/>
                  </a:ext>
                </a:extLst>
              </p:cNvPr>
              <p:cNvCxnSpPr/>
              <p:nvPr/>
            </p:nvCxnSpPr>
            <p:spPr>
              <a:xfrm flipV="1">
                <a:off x="914400" y="44576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639D47A3-312E-406A-86F5-9B22425164D8}"/>
                  </a:ext>
                </a:extLst>
              </p:cNvPr>
              <p:cNvGrpSpPr/>
              <p:nvPr/>
            </p:nvGrpSpPr>
            <p:grpSpPr>
              <a:xfrm flipH="1">
                <a:off x="1012996" y="4465798"/>
                <a:ext cx="530025" cy="419183"/>
                <a:chOff x="609600" y="4610017"/>
                <a:chExt cx="530025" cy="419183"/>
              </a:xfrm>
            </p:grpSpPr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42CB8B91-490F-4B0D-BD74-418B8DAD8DE2}"/>
                    </a:ext>
                  </a:extLst>
                </p:cNvPr>
                <p:cNvCxnSpPr/>
                <p:nvPr/>
              </p:nvCxnSpPr>
              <p:spPr>
                <a:xfrm flipV="1">
                  <a:off x="609600" y="4610017"/>
                  <a:ext cx="5300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9D4E1F5B-E3DC-4757-9453-38786D2E0119}"/>
                    </a:ext>
                  </a:extLst>
                </p:cNvPr>
                <p:cNvCxnSpPr/>
                <p:nvPr/>
              </p:nvCxnSpPr>
              <p:spPr>
                <a:xfrm flipV="1">
                  <a:off x="762000" y="4610017"/>
                  <a:ext cx="3776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3773A7CC-F662-4EC7-87BD-84CE2EB1DF75}"/>
                    </a:ext>
                  </a:extLst>
                </p:cNvPr>
                <p:cNvCxnSpPr/>
                <p:nvPr/>
              </p:nvCxnSpPr>
              <p:spPr>
                <a:xfrm flipV="1">
                  <a:off x="914400" y="4610017"/>
                  <a:ext cx="2252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94B93216-6091-48E1-A02C-F6CBD3970616}"/>
                    </a:ext>
                  </a:extLst>
                </p:cNvPr>
                <p:cNvCxnSpPr/>
                <p:nvPr/>
              </p:nvCxnSpPr>
              <p:spPr>
                <a:xfrm flipV="1">
                  <a:off x="1066800" y="4610017"/>
                  <a:ext cx="72825" cy="419183"/>
                </a:xfrm>
                <a:prstGeom prst="line">
                  <a:avLst/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53BF59F5-DFE9-4C1A-89AA-B52B84C38221}"/>
                </a:ext>
              </a:extLst>
            </p:cNvPr>
            <p:cNvGrpSpPr/>
            <p:nvPr/>
          </p:nvGrpSpPr>
          <p:grpSpPr>
            <a:xfrm>
              <a:off x="6072048" y="5096457"/>
              <a:ext cx="841076" cy="254393"/>
              <a:chOff x="5220661" y="3675707"/>
              <a:chExt cx="978209" cy="243008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0FCEC53-BD71-4BF4-B4E3-7CEE7A75CD53}"/>
                  </a:ext>
                </a:extLst>
              </p:cNvPr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2906447-A498-44EF-8D44-A050381AF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79049D0-D1AC-4963-BC08-0A4B62A697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4B20D81-55DB-422C-8EEE-8C561C76CA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06035E46-9A0D-4271-9741-04B117F8FC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6E5EFBA-9616-4D55-A11E-9FB1A9176D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1CA0374-DE5B-48E9-B7B9-BB0CA9E3C0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9DBFC52-6BB6-4BDE-B552-C862AAA8D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EE8CC64-A359-4D90-A3A2-2191B99C5B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6330D2CA-497F-4953-A9A2-682266C8D2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CC588D0E-0F2D-4507-BCB8-D0FA794B2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4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EDCA0384-FAA4-475B-AD88-67ECE1D59D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5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D4DF0555-7476-4541-AA44-5B924C72B9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6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9A29BE94-C0C0-4E61-93AF-67F4C1089B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7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FDAB099B-4335-42EB-A5E8-81460F3C6D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8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85752170-05CC-4373-B2D2-4BD462A2F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9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493900FC-3765-424A-BB1F-09974D9B7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0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BC924E75-91E3-4F33-8627-C6ABC2F3F4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1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1E2F7260-E023-4ED5-8981-F9C747BF9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2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2D499AA0-EC55-4563-9849-84C9D3FD8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3" name="Picture 8" descr="Ethernet Network Connector Rj-45 Lan Female Clip Art">
                <a:extLst>
                  <a:ext uri="{FF2B5EF4-FFF2-40B4-BE49-F238E27FC236}">
                    <a16:creationId xmlns:a16="http://schemas.microsoft.com/office/drawing/2014/main" id="{9A547969-C208-4DE6-AD23-493D6472E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EFB04C2-7687-4D2C-A384-118BD6499449}"/>
              </a:ext>
            </a:extLst>
          </p:cNvPr>
          <p:cNvGrpSpPr/>
          <p:nvPr/>
        </p:nvGrpSpPr>
        <p:grpSpPr>
          <a:xfrm rot="5400000">
            <a:off x="5824744" y="4388123"/>
            <a:ext cx="541247" cy="709956"/>
            <a:chOff x="1027560" y="1988818"/>
            <a:chExt cx="545969" cy="678181"/>
          </a:xfrm>
        </p:grpSpPr>
        <p:sp>
          <p:nvSpPr>
            <p:cNvPr id="204" name="Cube 203">
              <a:extLst>
                <a:ext uri="{FF2B5EF4-FFF2-40B4-BE49-F238E27FC236}">
                  <a16:creationId xmlns:a16="http://schemas.microsoft.com/office/drawing/2014/main" id="{6374457C-44AE-4283-9006-62905D1EB527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" name="Picture 2">
              <a:extLst>
                <a:ext uri="{FF2B5EF4-FFF2-40B4-BE49-F238E27FC236}">
                  <a16:creationId xmlns:a16="http://schemas.microsoft.com/office/drawing/2014/main" id="{0FB0D0DF-C5F0-4D51-B3B2-D0AC46CE6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6" name="Rectangle 83">
              <a:extLst>
                <a:ext uri="{FF2B5EF4-FFF2-40B4-BE49-F238E27FC236}">
                  <a16:creationId xmlns:a16="http://schemas.microsoft.com/office/drawing/2014/main" id="{6233FD4D-72BD-4D41-BC99-6B200089402C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83">
              <a:extLst>
                <a:ext uri="{FF2B5EF4-FFF2-40B4-BE49-F238E27FC236}">
                  <a16:creationId xmlns:a16="http://schemas.microsoft.com/office/drawing/2014/main" id="{F33B0D93-B782-4ABB-94BD-825B45CDAD49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EB4D79E-F83D-466B-9543-48C17FC619EE}"/>
              </a:ext>
            </a:extLst>
          </p:cNvPr>
          <p:cNvGrpSpPr/>
          <p:nvPr/>
        </p:nvGrpSpPr>
        <p:grpSpPr>
          <a:xfrm rot="5400000">
            <a:off x="5791766" y="2561196"/>
            <a:ext cx="541247" cy="709956"/>
            <a:chOff x="1027560" y="1988818"/>
            <a:chExt cx="545969" cy="678181"/>
          </a:xfrm>
        </p:grpSpPr>
        <p:sp>
          <p:nvSpPr>
            <p:cNvPr id="209" name="Cube 208">
              <a:extLst>
                <a:ext uri="{FF2B5EF4-FFF2-40B4-BE49-F238E27FC236}">
                  <a16:creationId xmlns:a16="http://schemas.microsoft.com/office/drawing/2014/main" id="{FD2079C4-9AEA-4929-A465-F965B445FA38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0" name="Picture 2">
              <a:extLst>
                <a:ext uri="{FF2B5EF4-FFF2-40B4-BE49-F238E27FC236}">
                  <a16:creationId xmlns:a16="http://schemas.microsoft.com/office/drawing/2014/main" id="{4F722ECF-E3C3-43E2-80FF-53A5C18EB1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Rectangle 83">
              <a:extLst>
                <a:ext uri="{FF2B5EF4-FFF2-40B4-BE49-F238E27FC236}">
                  <a16:creationId xmlns:a16="http://schemas.microsoft.com/office/drawing/2014/main" id="{3D4F3F6E-CAFD-436A-ACB8-2DC475CB4B56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83">
              <a:extLst>
                <a:ext uri="{FF2B5EF4-FFF2-40B4-BE49-F238E27FC236}">
                  <a16:creationId xmlns:a16="http://schemas.microsoft.com/office/drawing/2014/main" id="{0FABD5C5-7972-4464-9757-6D335B821442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54CBD5D0-A895-4A5F-9462-EF33055C86CF}"/>
              </a:ext>
            </a:extLst>
          </p:cNvPr>
          <p:cNvSpPr txBox="1"/>
          <p:nvPr/>
        </p:nvSpPr>
        <p:spPr>
          <a:xfrm>
            <a:off x="5803596" y="2198758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7A50983-653D-4E04-B7F8-246854C6261A}"/>
              </a:ext>
            </a:extLst>
          </p:cNvPr>
          <p:cNvSpPr txBox="1"/>
          <p:nvPr/>
        </p:nvSpPr>
        <p:spPr>
          <a:xfrm>
            <a:off x="5867984" y="5067022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8476D36-72A2-4581-BCEB-965B1E73C145}"/>
              </a:ext>
            </a:extLst>
          </p:cNvPr>
          <p:cNvSpPr txBox="1"/>
          <p:nvPr/>
        </p:nvSpPr>
        <p:spPr>
          <a:xfrm>
            <a:off x="4546667" y="2881917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5055FB5-4719-4538-A2E2-2F2DA6F1DB6F}"/>
              </a:ext>
            </a:extLst>
          </p:cNvPr>
          <p:cNvSpPr txBox="1"/>
          <p:nvPr/>
        </p:nvSpPr>
        <p:spPr>
          <a:xfrm>
            <a:off x="7173928" y="2869207"/>
            <a:ext cx="4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L1</a:t>
            </a: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6C894456-5E22-4701-A8AC-BA2C5F00D615}"/>
              </a:ext>
            </a:extLst>
          </p:cNvPr>
          <p:cNvSpPr/>
          <p:nvPr/>
        </p:nvSpPr>
        <p:spPr>
          <a:xfrm>
            <a:off x="4175761" y="2837309"/>
            <a:ext cx="3789680" cy="1057492"/>
          </a:xfrm>
          <a:custGeom>
            <a:avLst/>
            <a:gdLst>
              <a:gd name="connsiteX0" fmla="*/ 0 w 3789680"/>
              <a:gd name="connsiteY0" fmla="*/ 985531 h 1057492"/>
              <a:gd name="connsiteX1" fmla="*/ 812800 w 3789680"/>
              <a:gd name="connsiteY1" fmla="*/ 955051 h 1057492"/>
              <a:gd name="connsiteX2" fmla="*/ 1737360 w 3789680"/>
              <a:gd name="connsiteY2" fmla="*/ 11 h 1057492"/>
              <a:gd name="connsiteX3" fmla="*/ 3108960 w 3789680"/>
              <a:gd name="connsiteY3" fmla="*/ 934731 h 1057492"/>
              <a:gd name="connsiteX4" fmla="*/ 3789680 w 3789680"/>
              <a:gd name="connsiteY4" fmla="*/ 975371 h 105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680" h="1057492">
                <a:moveTo>
                  <a:pt x="0" y="985531"/>
                </a:moveTo>
                <a:cubicBezTo>
                  <a:pt x="261620" y="1052417"/>
                  <a:pt x="523240" y="1119304"/>
                  <a:pt x="812800" y="955051"/>
                </a:cubicBezTo>
                <a:cubicBezTo>
                  <a:pt x="1102360" y="790798"/>
                  <a:pt x="1354667" y="3398"/>
                  <a:pt x="1737360" y="11"/>
                </a:cubicBezTo>
                <a:cubicBezTo>
                  <a:pt x="2120053" y="-3376"/>
                  <a:pt x="2766907" y="772171"/>
                  <a:pt x="3108960" y="934731"/>
                </a:cubicBezTo>
                <a:cubicBezTo>
                  <a:pt x="3451013" y="1097291"/>
                  <a:pt x="3620346" y="1036331"/>
                  <a:pt x="3789680" y="975371"/>
                </a:cubicBezTo>
              </a:path>
            </a:pathLst>
          </a:custGeom>
          <a:noFill/>
          <a:ln w="10795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2" name="Picture 18" descr="Image result for eye icon vector">
            <a:extLst>
              <a:ext uri="{FF2B5EF4-FFF2-40B4-BE49-F238E27FC236}">
                <a16:creationId xmlns:a16="http://schemas.microsoft.com/office/drawing/2014/main" id="{3493BAC0-B4CB-4277-A7DF-F2AE151C5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0" y="2096036"/>
            <a:ext cx="857427" cy="85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29E141B6-BD71-4D4B-AAC9-5BDE8D5E938F}"/>
              </a:ext>
            </a:extLst>
          </p:cNvPr>
          <p:cNvSpPr/>
          <p:nvPr/>
        </p:nvSpPr>
        <p:spPr>
          <a:xfrm>
            <a:off x="4155441" y="3593086"/>
            <a:ext cx="3637280" cy="1194977"/>
          </a:xfrm>
          <a:custGeom>
            <a:avLst/>
            <a:gdLst>
              <a:gd name="connsiteX0" fmla="*/ 0 w 3637280"/>
              <a:gd name="connsiteY0" fmla="*/ 402474 h 1194977"/>
              <a:gd name="connsiteX1" fmla="*/ 721360 w 3637280"/>
              <a:gd name="connsiteY1" fmla="*/ 148474 h 1194977"/>
              <a:gd name="connsiteX2" fmla="*/ 1899920 w 3637280"/>
              <a:gd name="connsiteY2" fmla="*/ 1194954 h 1194977"/>
              <a:gd name="connsiteX3" fmla="*/ 3129280 w 3637280"/>
              <a:gd name="connsiteY3" fmla="*/ 178954 h 1194977"/>
              <a:gd name="connsiteX4" fmla="*/ 3637280 w 3637280"/>
              <a:gd name="connsiteY4" fmla="*/ 6234 h 11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7280" h="1194977">
                <a:moveTo>
                  <a:pt x="0" y="402474"/>
                </a:moveTo>
                <a:cubicBezTo>
                  <a:pt x="202353" y="209434"/>
                  <a:pt x="404707" y="16394"/>
                  <a:pt x="721360" y="148474"/>
                </a:cubicBezTo>
                <a:cubicBezTo>
                  <a:pt x="1038013" y="280554"/>
                  <a:pt x="1498600" y="1189874"/>
                  <a:pt x="1899920" y="1194954"/>
                </a:cubicBezTo>
                <a:cubicBezTo>
                  <a:pt x="2301240" y="1200034"/>
                  <a:pt x="2839720" y="377074"/>
                  <a:pt x="3129280" y="178954"/>
                </a:cubicBezTo>
                <a:cubicBezTo>
                  <a:pt x="3418840" y="-19166"/>
                  <a:pt x="3528060" y="-6466"/>
                  <a:pt x="3637280" y="6234"/>
                </a:cubicBezTo>
              </a:path>
            </a:pathLst>
          </a:custGeom>
          <a:noFill/>
          <a:ln w="107950">
            <a:solidFill>
              <a:schemeClr val="accent2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DEA71DE1-A3EB-454D-9EAF-4D33E6161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93359"/>
              </p:ext>
            </p:extLst>
          </p:nvPr>
        </p:nvGraphicFramePr>
        <p:xfrm>
          <a:off x="2893557" y="2089736"/>
          <a:ext cx="1355634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1878">
                  <a:extLst>
                    <a:ext uri="{9D8B030D-6E8A-4147-A177-3AD203B41FA5}">
                      <a16:colId xmlns:a16="http://schemas.microsoft.com/office/drawing/2014/main" val="3320065669"/>
                    </a:ext>
                  </a:extLst>
                </a:gridCol>
                <a:gridCol w="451878">
                  <a:extLst>
                    <a:ext uri="{9D8B030D-6E8A-4147-A177-3AD203B41FA5}">
                      <a16:colId xmlns:a16="http://schemas.microsoft.com/office/drawing/2014/main" val="3643364921"/>
                    </a:ext>
                  </a:extLst>
                </a:gridCol>
                <a:gridCol w="451878">
                  <a:extLst>
                    <a:ext uri="{9D8B030D-6E8A-4147-A177-3AD203B41FA5}">
                      <a16:colId xmlns:a16="http://schemas.microsoft.com/office/drawing/2014/main" val="3404094828"/>
                    </a:ext>
                  </a:extLst>
                </a:gridCol>
              </a:tblGrid>
              <a:tr h="27125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17434"/>
                  </a:ext>
                </a:extLst>
              </a:tr>
              <a:tr h="271251">
                <a:tc>
                  <a:txBody>
                    <a:bodyPr/>
                    <a:lstStyle/>
                    <a:p>
                      <a:r>
                        <a:rPr lang="en-US" sz="2000" dirty="0"/>
                        <a:t>L1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2576"/>
                  </a:ext>
                </a:extLst>
              </a:tr>
            </a:tbl>
          </a:graphicData>
        </a:graphic>
      </p:graphicFrame>
      <p:sp>
        <p:nvSpPr>
          <p:cNvPr id="225" name="TextBox 224">
            <a:extLst>
              <a:ext uri="{FF2B5EF4-FFF2-40B4-BE49-F238E27FC236}">
                <a16:creationId xmlns:a16="http://schemas.microsoft.com/office/drawing/2014/main" id="{1402F214-A0EC-4005-84DC-186C2AEC7244}"/>
              </a:ext>
            </a:extLst>
          </p:cNvPr>
          <p:cNvSpPr txBox="1"/>
          <p:nvPr/>
        </p:nvSpPr>
        <p:spPr>
          <a:xfrm rot="16200000">
            <a:off x="1946367" y="2187755"/>
            <a:ext cx="149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Dest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Leaf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E0FC80A-645E-4DDC-AEBE-63E0810F4AF5}"/>
              </a:ext>
            </a:extLst>
          </p:cNvPr>
          <p:cNvSpPr txBox="1"/>
          <p:nvPr/>
        </p:nvSpPr>
        <p:spPr>
          <a:xfrm>
            <a:off x="3204435" y="1718781"/>
            <a:ext cx="117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54018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9017</TotalTime>
  <Words>1458</Words>
  <Application>Microsoft Office PowerPoint</Application>
  <PresentationFormat>Widescreen</PresentationFormat>
  <Paragraphs>446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Abril Fatface</vt:lpstr>
      <vt:lpstr>等线</vt:lpstr>
      <vt:lpstr>等线 Light</vt:lpstr>
      <vt:lpstr>Gill Sans</vt:lpstr>
      <vt:lpstr>Gill Sans Light</vt:lpstr>
      <vt:lpstr>ＭＳ Ｐゴシック</vt:lpstr>
      <vt:lpstr>Arial</vt:lpstr>
      <vt:lpstr>Calibri</vt:lpstr>
      <vt:lpstr>Calibri Light</vt:lpstr>
      <vt:lpstr>Cambria Math</vt:lpstr>
      <vt:lpstr>Segoe UI</vt:lpstr>
      <vt:lpstr>Times</vt:lpstr>
      <vt:lpstr>Times New Roman</vt:lpstr>
      <vt:lpstr>Wingdings</vt:lpstr>
      <vt:lpstr>Office Theme</vt:lpstr>
      <vt:lpstr>Resilient Datacenter Load Balancing in the Wild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Resilient Datacenter Load Balancing in the Wild</dc:title>
  <dc:creator>Hong ZHANG</dc:creator>
  <cp:lastModifiedBy>Hong ZHANG</cp:lastModifiedBy>
  <cp:revision>728</cp:revision>
  <cp:lastPrinted>2017-08-17T13:58:10Z</cp:lastPrinted>
  <dcterms:created xsi:type="dcterms:W3CDTF">2017-08-07T06:27:49Z</dcterms:created>
  <dcterms:modified xsi:type="dcterms:W3CDTF">2017-08-24T05:34:10Z</dcterms:modified>
</cp:coreProperties>
</file>