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 id="2147483668" r:id="rId2"/>
    <p:sldMasterId id="2147483669" r:id="rId3"/>
  </p:sldMasterIdLst>
  <p:notesMasterIdLst>
    <p:notesMasterId r:id="rId3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0" d="100"/>
          <a:sy n="190" d="100"/>
        </p:scale>
        <p:origin x="94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f8cc71903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7" name="Google Shape;107;g3f8cc71903_3_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08" name="Google Shape;108;g3f8cc71903_3_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Arial"/>
                <a:ea typeface="Arial"/>
                <a:cs typeface="Arial"/>
                <a:sym typeface="Arial"/>
              </a:rPr>
              <a:t>1</a:t>
            </a:fld>
            <a:endParaRPr sz="120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e3fd6f77a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e3fd6f77a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a:t>First mechanism we discuss is the receiver driven packet scheduling. </a:t>
            </a:r>
            <a:r>
              <a:rPr lang="en" sz="1500">
                <a:solidFill>
                  <a:schemeClr val="dk1"/>
                </a:solidFill>
              </a:rPr>
              <a:t>The basic mechanism for packet scheduling is similar to NDP and pHost. Our goal is to give the receiver as much scheduling power as possible while also getting optimal latency. So</a:t>
            </a:r>
            <a:r>
              <a:rPr lang="en" sz="1500"/>
              <a:t> Each sender divides each message into two parts, the first part is send blindly by the sender and the second part is only transmitted in response to the explicit grants from the receiver. The first part is called unscheduled packets and they’re enough to cover the first RTT time of the message, or we say the first RTTBytes. For every packet that arrives at the receiver, the receiver sends a grant packet that allows transmission of an scheduled packets. This results in optimal latency when we have one sender and one receiver.</a:t>
            </a:r>
            <a:endParaRPr sz="15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f8cc71903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f8cc71903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a:t>The advantage of this packet scheduling is that it gives the receiver control on who’s sending to it. So, when there are competing senders, </a:t>
            </a:r>
            <a:r>
              <a:rPr lang="en" sz="1500">
                <a:solidFill>
                  <a:schemeClr val="dk1"/>
                </a:solidFill>
              </a:rPr>
              <a:t>the receiver can send grants to shorter message </a:t>
            </a:r>
            <a:r>
              <a:rPr lang="en" sz="1500"/>
              <a:t>. In this example sketch, when receiver realizes that sender two is transmiting a shorter message, stops the grants to sender 1 and sends grant for sender 2 and then resumes sending grants to sender1 when sender is comletely granted. So the receiver can use the packet scheduling to implement SRPT.</a:t>
            </a:r>
            <a:endParaRPr sz="15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3e3fd6f77a_0_3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3e3fd6f77a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a:t>Using packet scheduling to implement SRPT works great when we have long messages but it doesn’t work well for short messages for two reasons. One reason, is what we call preemption lag. The problem is when short message arrives at the receiver, we already sent grants for longer message and the arrival packets from longer message from sender 1 at the TOR queue are gonna delay the short message from sender 2. Second reason, is that the receiver has no control over unscheduled packets and we can’t use packet scheduling to prioritize their transmission.  </a:t>
            </a:r>
            <a:endParaRPr sz="1500"/>
          </a:p>
          <a:p>
            <a:pPr marL="0" lvl="0" indent="0" rtl="0">
              <a:spcBef>
                <a:spcPts val="0"/>
              </a:spcBef>
              <a:spcAft>
                <a:spcPts val="0"/>
              </a:spcAft>
              <a:buNone/>
            </a:pPr>
            <a:endParaRPr sz="1500"/>
          </a:p>
          <a:p>
            <a:pPr marL="0" lvl="0" indent="0" rtl="0">
              <a:spcBef>
                <a:spcPts val="0"/>
              </a:spcBef>
              <a:spcAft>
                <a:spcPts val="0"/>
              </a:spcAft>
              <a:buClr>
                <a:schemeClr val="dk1"/>
              </a:buClr>
              <a:buSzPts val="1100"/>
              <a:buFont typeface="Arial"/>
              <a:buNone/>
            </a:pPr>
            <a:endParaRPr sz="15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3e3fd6f77a_0_4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3e3fd6f77a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500"/>
              <a:t>Homa uses network priorities to achieve perfect preemption and SRPT. The goal is to </a:t>
            </a:r>
            <a:r>
              <a:rPr lang="en" sz="1500" b="1"/>
              <a:t>dynamically</a:t>
            </a:r>
            <a:r>
              <a:rPr lang="en" sz="1500"/>
              <a:t> assign packet priorities for the TOR queue, based on the current set of messages at the receiver. The priorities for scheduled packets is easy and can be dynamically and accurately specified in the grant packets. For the unscheduled packets though, because the receiver doesn’t have any control over their transmission, it has to computes priority cutoff sizes and transmit them to the senders. Sender uses those cutoff sizes to assign unscheduled priority for later transmissions. An example of cuttoff size is, the receiver says if the message size is between 2KB and 5KB, use priority P6 for its unscheduled packets. </a:t>
            </a:r>
            <a:r>
              <a:rPr lang="en" sz="1500">
                <a:solidFill>
                  <a:schemeClr val="dk1"/>
                </a:solidFill>
              </a:rPr>
              <a:t>The receiver uses some number of higher priorities for unscheduled packets and the remaining lower priorities for scheduled packets. </a:t>
            </a:r>
            <a:endParaRPr sz="15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3d7202ff42_1_7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3d7202ff42_1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500"/>
              <a:t>For unscheduled packets priorities, the receiver goal is to balance traffic equally among the priority levels. So the receiver frequently measures the incoming traffic. From the measured traffic, first uses the fraction unsched bytes it measured, for number of unscheduled priorities. For example, if 75% of total bytes are received in unscheduled bytes, then 75% of total priorities for usncheduled. The it computes the CDF of message sizes from the measured traffic and uses it to compute the cutoff sizes. The idea is to compute cutoffs such than shorter messages get higher unsched priority and equal bytes are transmitted per periority level. The details are in the paper.</a:t>
            </a:r>
            <a:endParaRPr sz="15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3e3fd6f77a_0_6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3e3fd6f77a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a:t>For scheduled packets, Homa allocated priorities dynamically based on incoming messages. It starts with the lowest priority, whenever a new shorter message arrives, it elevates priority and use the next higher priority. Our initial approach ..</a:t>
            </a:r>
            <a:endParaRPr sz="15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3e3fd6f77a_0_6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3e3fd6f77a_0_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3e3fd6f77a_0_6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3e3fd6f77a_0_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1470" rtl="0">
              <a:lnSpc>
                <a:spcPct val="130000"/>
              </a:lnSpc>
              <a:spcBef>
                <a:spcPts val="0"/>
              </a:spcBef>
              <a:spcAft>
                <a:spcPts val="0"/>
              </a:spcAft>
              <a:buClr>
                <a:schemeClr val="dk2"/>
              </a:buClr>
              <a:buSzPts val="1620"/>
              <a:buChar char="●"/>
            </a:pPr>
            <a:r>
              <a:rPr lang="en" sz="1800" b="1">
                <a:solidFill>
                  <a:schemeClr val="dk1"/>
                </a:solidFill>
              </a:rPr>
              <a:t>Priorities ensure prompt delivery of shorter message</a:t>
            </a:r>
            <a:endParaRPr sz="1800" b="1">
              <a:solidFill>
                <a:schemeClr val="dk1"/>
              </a:solidFill>
            </a:endParaRPr>
          </a:p>
          <a:p>
            <a:pPr marL="457200" lvl="0" indent="-331470" rtl="0">
              <a:lnSpc>
                <a:spcPct val="130000"/>
              </a:lnSpc>
              <a:spcBef>
                <a:spcPts val="0"/>
              </a:spcBef>
              <a:spcAft>
                <a:spcPts val="0"/>
              </a:spcAft>
              <a:buClr>
                <a:schemeClr val="dk2"/>
              </a:buClr>
              <a:buSzPts val="1620"/>
              <a:buChar char="●"/>
            </a:pPr>
            <a:r>
              <a:rPr lang="en" sz="1800" b="1">
                <a:solidFill>
                  <a:schemeClr val="dk1"/>
                </a:solidFill>
              </a:rPr>
              <a:t>Buffering essential to high link utilization</a:t>
            </a:r>
            <a:endParaRPr sz="1800" b="1">
              <a:solidFill>
                <a:schemeClr val="dk1"/>
              </a:solidFill>
            </a:endParaRPr>
          </a:p>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e3fd6f77a_0_9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e3fd6f77a_0_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3e3fd6f77a_0_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46" name="Google Shape;746;g3e3fd6f77a_0_9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SzPts val="1100"/>
              <a:buNone/>
            </a:pPr>
            <a:r>
              <a:rPr lang="en" sz="1200">
                <a:solidFill>
                  <a:schemeClr val="dk1"/>
                </a:solidFill>
              </a:rPr>
              <a:t>Here are the 99%tile slowdown at 80% network load for w4. Let me first take a few moment, and explain how to read this graph.</a:t>
            </a:r>
            <a:endParaRPr sz="1200">
              <a:solidFill>
                <a:schemeClr val="dk1"/>
              </a:solidFill>
            </a:endParaRPr>
          </a:p>
          <a:p>
            <a:pPr marL="0" lvl="0" indent="0" rtl="0">
              <a:spcBef>
                <a:spcPts val="0"/>
              </a:spcBef>
              <a:spcAft>
                <a:spcPts val="0"/>
              </a:spcAft>
              <a:buClr>
                <a:schemeClr val="dk1"/>
              </a:buClr>
              <a:buSzPts val="1100"/>
              <a:buFont typeface="Arial"/>
              <a:buNone/>
            </a:pP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marL="0" marR="0" lvl="0" indent="0" algn="l" rtl="0">
              <a:spcBef>
                <a:spcPts val="0"/>
              </a:spcBef>
              <a:spcAft>
                <a:spcPts val="0"/>
              </a:spcAft>
              <a:buNone/>
            </a:pPr>
            <a:endParaRPr sz="1200">
              <a:solidFill>
                <a:schemeClr val="dk1"/>
              </a:solidFill>
            </a:endParaRPr>
          </a:p>
        </p:txBody>
      </p:sp>
      <p:sp>
        <p:nvSpPr>
          <p:cNvPr id="747" name="Google Shape;747;g3e3fd6f77a_0_9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Arial"/>
                <a:ea typeface="Arial"/>
                <a:cs typeface="Arial"/>
                <a:sym typeface="Arial"/>
              </a:rPr>
              <a:t>19</a:t>
            </a:fld>
            <a:endParaRPr sz="120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c6aea3fa8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8" name="Google Shape;118;g3c6aea3fa8_2_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500" dirty="0" smtClean="0">
                <a:solidFill>
                  <a:schemeClr val="dk1"/>
                </a:solidFill>
              </a:rPr>
              <a:t>When we started this work, our primary goal was to get very low latency, close to hardware limit, for short messages but we also wanted to achieve that even when network is running at high load and achieve that through a practical design for commodity fabrics.</a:t>
            </a:r>
            <a:endParaRPr sz="1500" dirty="0" smtClean="0">
              <a:solidFill>
                <a:schemeClr val="dk1"/>
              </a:solidFill>
            </a:endParaRPr>
          </a:p>
          <a:p>
            <a:pPr marL="0" marR="0" lvl="0" indent="0" algn="l" rtl="0">
              <a:spcBef>
                <a:spcPts val="0"/>
              </a:spcBef>
              <a:spcAft>
                <a:spcPts val="0"/>
              </a:spcAft>
              <a:buNone/>
            </a:pPr>
            <a:r>
              <a:rPr lang="en" sz="1500" dirty="0" smtClean="0">
                <a:solidFill>
                  <a:schemeClr val="dk1"/>
                </a:solidFill>
              </a:rPr>
              <a:t>So we designed Homa and in our testbed, we are able to achieve 15us tail latency for short message at 99%tile, at 80% network load. To best of our knowledge, this level of tail latency is at least 100X better than any published results of a testbed implementation. Homa can also utilize upto 90% of network bandwidth.</a:t>
            </a:r>
            <a:endParaRPr sz="1500" dirty="0" smtClean="0">
              <a:solidFill>
                <a:schemeClr val="dk1"/>
              </a:solidFill>
            </a:endParaRPr>
          </a:p>
          <a:p>
            <a:pPr marL="0" marR="0" lvl="0" indent="0" algn="l" rtl="0">
              <a:spcBef>
                <a:spcPts val="0"/>
              </a:spcBef>
              <a:spcAft>
                <a:spcPts val="0"/>
              </a:spcAft>
              <a:buNone/>
            </a:pPr>
            <a:r>
              <a:rPr lang="en" sz="1500" dirty="0" smtClean="0">
                <a:solidFill>
                  <a:schemeClr val="dk1"/>
                </a:solidFill>
              </a:rPr>
              <a:t>The core idea that allows Homa to achieve this level of performance is effective use of network priorities, and as I’ll explain later Homa uses three main mechanisms to realize to this core idea. These mechanisms are dynamic assignment of priorities at the receiver, receiver driven packet scheduling and controlled overcommitment at receivers downlink </a:t>
            </a:r>
            <a:endParaRPr sz="1500" dirty="0">
              <a:solidFill>
                <a:schemeClr val="dk1"/>
              </a:solidFill>
            </a:endParaRPr>
          </a:p>
        </p:txBody>
      </p:sp>
      <p:sp>
        <p:nvSpPr>
          <p:cNvPr id="119" name="Google Shape;119;g3c6aea3fa8_2_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Arial"/>
                <a:ea typeface="Arial"/>
                <a:cs typeface="Arial"/>
                <a:sym typeface="Arial"/>
              </a:rPr>
              <a:t>2</a:t>
            </a:fld>
            <a:endParaRPr sz="1200">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3e3fd6f77a_0_1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81" name="Google Shape;781;g3e3fd6f77a_0_100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100"/>
              <a:buFont typeface="Arial"/>
              <a:buNone/>
            </a:pPr>
            <a:r>
              <a:rPr lang="en" sz="1200">
                <a:solidFill>
                  <a:schemeClr val="dk1"/>
                </a:solidFill>
              </a:rPr>
              <a:t>First, we’d like to compare Homa against commodity low latency transport in today datacenters. So we compared Homa against Infiniband, a streaming RDMA transport. The result was the black graph and the tail latencies of</a:t>
            </a: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small messages are 1000x higher than Homa. </a:t>
            </a:r>
            <a:endParaRPr sz="1200">
              <a:solidFill>
                <a:schemeClr val="dk1"/>
              </a:solidFill>
            </a:endParaRPr>
          </a:p>
          <a:p>
            <a:pPr marL="0" marR="0" lvl="0" indent="0" algn="l" rtl="0">
              <a:spcBef>
                <a:spcPts val="0"/>
              </a:spcBef>
              <a:spcAft>
                <a:spcPts val="0"/>
              </a:spcAft>
              <a:buClr>
                <a:schemeClr val="dk1"/>
              </a:buClr>
              <a:buSzPts val="1100"/>
              <a:buFont typeface="Arial"/>
              <a:buNone/>
            </a:pP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By analyzing the packet traces we confirmed that the long delays are caused by</a:t>
            </a: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HOL blocking at the senders, where a small message got stuck behind a very large</a:t>
            </a: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message to the same destination.</a:t>
            </a:r>
            <a:endParaRPr sz="1200">
              <a:solidFill>
                <a:schemeClr val="dk1"/>
              </a:solidFill>
            </a:endParaRPr>
          </a:p>
          <a:p>
            <a:pPr marL="0" marR="0" lvl="0" indent="0" algn="l" rtl="0">
              <a:spcBef>
                <a:spcPts val="0"/>
              </a:spcBef>
              <a:spcAft>
                <a:spcPts val="0"/>
              </a:spcAft>
              <a:buClr>
                <a:schemeClr val="dk1"/>
              </a:buClr>
              <a:buSzPts val="1100"/>
              <a:buFont typeface="Arial"/>
              <a:buNone/>
            </a:pP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We then modified the benchmark to open multiple connections per client-server</a:t>
            </a: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pair. This is the InfRC-MC, the blue curve. Increasing the number of connection</a:t>
            </a: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to essentially infinity, reduces the tail latencies of small messages by 100x</a:t>
            </a: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but it is still much worse than Homa’s performance because it doesn’t use</a:t>
            </a:r>
            <a:endParaRPr sz="1200">
              <a:solidFill>
                <a:schemeClr val="dk1"/>
              </a:solidFill>
            </a:endParaRPr>
          </a:p>
          <a:p>
            <a:pPr marL="0" marR="0" lvl="0" indent="0" algn="l" rtl="0">
              <a:spcBef>
                <a:spcPts val="0"/>
              </a:spcBef>
              <a:spcAft>
                <a:spcPts val="0"/>
              </a:spcAft>
              <a:buSzPts val="1100"/>
              <a:buNone/>
            </a:pPr>
            <a:r>
              <a:rPr lang="en" sz="1200">
                <a:solidFill>
                  <a:schemeClr val="dk1"/>
                </a:solidFill>
              </a:rPr>
              <a:t>Priorities.</a:t>
            </a:r>
            <a:endParaRPr sz="1200">
              <a:solidFill>
                <a:schemeClr val="dk1"/>
              </a:solidFill>
            </a:endParaRPr>
          </a:p>
          <a:p>
            <a:pPr marL="0" marR="0" lvl="0" indent="0" algn="l" rtl="0">
              <a:spcBef>
                <a:spcPts val="0"/>
              </a:spcBef>
              <a:spcAft>
                <a:spcPts val="0"/>
              </a:spcAft>
              <a:buSzPts val="1100"/>
              <a:buNone/>
            </a:pPr>
            <a:endParaRPr sz="1200">
              <a:solidFill>
                <a:schemeClr val="dk1"/>
              </a:solidFill>
            </a:endParaRPr>
          </a:p>
          <a:p>
            <a:pPr marL="0" lvl="0" indent="0" rtl="0">
              <a:spcBef>
                <a:spcPts val="0"/>
              </a:spcBef>
              <a:spcAft>
                <a:spcPts val="0"/>
              </a:spcAft>
              <a:buClr>
                <a:schemeClr val="dk1"/>
              </a:buClr>
              <a:buSzPts val="1100"/>
              <a:buFont typeface="Arial"/>
              <a:buNone/>
            </a:pPr>
            <a:endParaRPr sz="1200">
              <a:solidFill>
                <a:schemeClr val="dk1"/>
              </a:solidFill>
            </a:endParaRPr>
          </a:p>
          <a:p>
            <a:pPr marL="0" marR="0" lvl="0" indent="0" algn="l" rtl="0">
              <a:spcBef>
                <a:spcPts val="0"/>
              </a:spcBef>
              <a:spcAft>
                <a:spcPts val="0"/>
              </a:spcAft>
              <a:buSzPts val="1100"/>
              <a:buNone/>
            </a:pPr>
            <a:r>
              <a:rPr lang="en" sz="1200">
                <a:solidFill>
                  <a:schemeClr val="dk1"/>
                </a:solidFill>
              </a:rPr>
              <a:t>.</a:t>
            </a:r>
            <a:endParaRPr sz="1200">
              <a:solidFill>
                <a:schemeClr val="dk1"/>
              </a:solidFill>
            </a:endParaRPr>
          </a:p>
        </p:txBody>
      </p:sp>
      <p:sp>
        <p:nvSpPr>
          <p:cNvPr id="782" name="Google Shape;782;g3e3fd6f77a_0_100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Arial"/>
                <a:ea typeface="Arial"/>
                <a:cs typeface="Arial"/>
                <a:sym typeface="Arial"/>
              </a:rPr>
              <a:t>20</a:t>
            </a:fld>
            <a:endParaRPr sz="1200">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3e3fd6f77a_0_9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22" name="Google Shape;822;g3e3fd6f77a_0_9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SzPts val="1100"/>
              <a:buFont typeface="Arial"/>
              <a:buNone/>
            </a:pPr>
            <a:r>
              <a:rPr lang="en" sz="1200">
                <a:solidFill>
                  <a:schemeClr val="dk1"/>
                </a:solidFill>
              </a:rPr>
              <a:t>OK, these results are look great but we'd like to dig deeper and understand how</a:t>
            </a:r>
            <a:endParaRPr sz="1200">
              <a:solidFill>
                <a:schemeClr val="dk1"/>
              </a:solidFill>
            </a:endParaRPr>
          </a:p>
          <a:p>
            <a:pPr marL="0" lvl="0" indent="0" rtl="0">
              <a:spcBef>
                <a:spcPts val="0"/>
              </a:spcBef>
              <a:spcAft>
                <a:spcPts val="0"/>
              </a:spcAft>
              <a:buClr>
                <a:schemeClr val="dk1"/>
              </a:buClr>
              <a:buSzPts val="1100"/>
              <a:buFont typeface="Arial"/>
              <a:buNone/>
            </a:pPr>
            <a:r>
              <a:rPr lang="en" sz="1200">
                <a:solidFill>
                  <a:schemeClr val="dk1"/>
                </a:solidFill>
              </a:rPr>
              <a:t>different mechanisms of Homa like overcommitment and pririorities contribute in</a:t>
            </a:r>
            <a:endParaRPr sz="1200">
              <a:solidFill>
                <a:schemeClr val="dk1"/>
              </a:solidFill>
            </a:endParaRPr>
          </a:p>
          <a:p>
            <a:pPr marL="0" lvl="0" indent="0" rtl="0">
              <a:spcBef>
                <a:spcPts val="0"/>
              </a:spcBef>
              <a:spcAft>
                <a:spcPts val="0"/>
              </a:spcAft>
              <a:buClr>
                <a:schemeClr val="dk1"/>
              </a:buClr>
              <a:buSzPts val="1100"/>
              <a:buFont typeface="Arial"/>
              <a:buNone/>
            </a:pPr>
            <a:r>
              <a:rPr lang="en" sz="1200">
                <a:solidFill>
                  <a:schemeClr val="dk1"/>
                </a:solidFill>
              </a:rPr>
              <a:t>achieving these results. First lets take away all of Homa, and go back to one priority level and no limit on overcommitment and see what that looks like. Here Basic is that. </a:t>
            </a: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It will be very bad, so much queue</a:t>
            </a:r>
            <a:endParaRPr sz="1200">
              <a:solidFill>
                <a:schemeClr val="dk1"/>
              </a:solidFill>
            </a:endParaRPr>
          </a:p>
          <a:p>
            <a:pPr marL="0" marR="0" lvl="0" indent="0" algn="l" rtl="0">
              <a:spcBef>
                <a:spcPts val="0"/>
              </a:spcBef>
              <a:spcAft>
                <a:spcPts val="0"/>
              </a:spcAft>
              <a:buClr>
                <a:schemeClr val="dk1"/>
              </a:buClr>
              <a:buSzPts val="1100"/>
              <a:buFont typeface="Arial"/>
              <a:buNone/>
            </a:pP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No let’s layer in back Homa, one layer at time. Let’s have controlled overcommitment only.</a:t>
            </a:r>
            <a:endParaRPr sz="1200">
              <a:solidFill>
                <a:schemeClr val="dk1"/>
              </a:solidFill>
            </a:endParaRPr>
          </a:p>
          <a:p>
            <a:pPr marL="0" marR="0" lvl="0" indent="0" algn="l" rtl="0">
              <a:spcBef>
                <a:spcPts val="0"/>
              </a:spcBef>
              <a:spcAft>
                <a:spcPts val="0"/>
              </a:spcAft>
              <a:buClr>
                <a:schemeClr val="dk1"/>
              </a:buClr>
              <a:buSzPts val="1100"/>
              <a:buFont typeface="Arial"/>
              <a:buNone/>
            </a:pPr>
            <a:endParaRPr sz="1200">
              <a:solidFill>
                <a:schemeClr val="dk1"/>
              </a:solidFill>
            </a:endParaRPr>
          </a:p>
          <a:p>
            <a:pPr marL="0" marR="0" lvl="0" indent="0" algn="l" rtl="0">
              <a:spcBef>
                <a:spcPts val="0"/>
              </a:spcBef>
              <a:spcAft>
                <a:spcPts val="0"/>
              </a:spcAft>
              <a:buClr>
                <a:schemeClr val="dk1"/>
              </a:buClr>
              <a:buSzPts val="1100"/>
              <a:buFont typeface="Arial"/>
              <a:buNone/>
            </a:pPr>
            <a:endParaRPr sz="1200">
              <a:solidFill>
                <a:schemeClr val="dk1"/>
              </a:solidFill>
            </a:endParaRPr>
          </a:p>
          <a:p>
            <a:pPr marL="0" marR="0" lvl="0" indent="0" algn="l" rtl="0">
              <a:spcBef>
                <a:spcPts val="0"/>
              </a:spcBef>
              <a:spcAft>
                <a:spcPts val="0"/>
              </a:spcAft>
              <a:buClr>
                <a:schemeClr val="dk1"/>
              </a:buClr>
              <a:buSzPts val="1100"/>
              <a:buFont typeface="Arial"/>
              <a:buNone/>
            </a:pP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The figure shows that the tail latency of Basic, the blue graph, which is 10 -</a:t>
            </a: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15 times higher than Homa for most of the message sizes. We analyzed the packet</a:t>
            </a: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traces and we determined that the high latency is caused by queueing delays at</a:t>
            </a: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the receiver’s downlink.</a:t>
            </a:r>
            <a:endParaRPr sz="1200">
              <a:solidFill>
                <a:schemeClr val="dk1"/>
              </a:solidFill>
            </a:endParaRPr>
          </a:p>
          <a:p>
            <a:pPr marL="0" marR="0" lvl="0" indent="0" algn="l" rtl="0">
              <a:spcBef>
                <a:spcPts val="0"/>
              </a:spcBef>
              <a:spcAft>
                <a:spcPts val="0"/>
              </a:spcAft>
              <a:buSzPts val="1100"/>
              <a:buNone/>
            </a:pPr>
            <a:endParaRPr sz="1200">
              <a:solidFill>
                <a:schemeClr val="dk1"/>
              </a:solidFill>
            </a:endParaRPr>
          </a:p>
        </p:txBody>
      </p:sp>
      <p:sp>
        <p:nvSpPr>
          <p:cNvPr id="823" name="Google Shape;823;g3e3fd6f77a_0_9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Arial"/>
                <a:ea typeface="Arial"/>
                <a:cs typeface="Arial"/>
                <a:sym typeface="Arial"/>
              </a:rPr>
              <a:t>21</a:t>
            </a:fld>
            <a:endParaRPr sz="1200">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3e3fd6f77a_0_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58" name="Google Shape;858;g3e3fd6f77a_0_9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100"/>
              <a:buFont typeface="Arial"/>
              <a:buNone/>
            </a:pPr>
            <a:r>
              <a:rPr lang="en" sz="1200">
                <a:solidFill>
                  <a:schemeClr val="dk1"/>
                </a:solidFill>
              </a:rPr>
              <a:t>Next we turn on the controlled overcommittment mechanism in Homa but not</a:t>
            </a: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priorities? So the green graph for HomaP1 is for a version of Homa that limits</a:t>
            </a: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the over committment to 8 but only uses one priroity level so all packets are</a:t>
            </a: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transmitted on the same priority level. Controlled overcommittment feature</a:t>
            </a: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reduces queue sizes and the head of line blocking and allows HomaP1 to achieve 3</a:t>
            </a: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times lower tail latency comparing to Basic. But, it's still a factor of 3 to 5</a:t>
            </a: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worth than Homa.</a:t>
            </a:r>
            <a:endParaRPr sz="1200">
              <a:solidFill>
                <a:schemeClr val="dk1"/>
              </a:solidFill>
            </a:endParaRPr>
          </a:p>
          <a:p>
            <a:pPr marL="0" marR="0" lvl="0" indent="0" algn="l" rtl="0">
              <a:spcBef>
                <a:spcPts val="0"/>
              </a:spcBef>
              <a:spcAft>
                <a:spcPts val="0"/>
              </a:spcAft>
              <a:buClr>
                <a:schemeClr val="dk1"/>
              </a:buClr>
              <a:buSzPts val="1100"/>
              <a:buFont typeface="Arial"/>
              <a:buNone/>
            </a:pP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By the way we can;t reduce the overcommitment below 4 in this workload. We found that with overcommitment less than 4, there’s too much wasted bw at the recevier downlink because of unresonsive senders and we can’t sustain 80% newtwork load.</a:t>
            </a:r>
            <a:endParaRPr sz="1200">
              <a:solidFill>
                <a:schemeClr val="dk1"/>
              </a:solidFill>
            </a:endParaRPr>
          </a:p>
          <a:p>
            <a:pPr marL="0" marR="0" lvl="0" indent="0" algn="l" rtl="0">
              <a:spcBef>
                <a:spcPts val="0"/>
              </a:spcBef>
              <a:spcAft>
                <a:spcPts val="0"/>
              </a:spcAft>
              <a:buNone/>
            </a:pPr>
            <a:endParaRPr sz="1200">
              <a:solidFill>
                <a:schemeClr val="dk1"/>
              </a:solidFill>
            </a:endParaRPr>
          </a:p>
        </p:txBody>
      </p:sp>
      <p:sp>
        <p:nvSpPr>
          <p:cNvPr id="859" name="Google Shape;859;g3e3fd6f77a_0_97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Arial"/>
                <a:ea typeface="Arial"/>
                <a:cs typeface="Arial"/>
                <a:sym typeface="Arial"/>
              </a:rPr>
              <a:t>22</a:t>
            </a:fld>
            <a:endParaRPr sz="1200">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3e3fd6f77a_0_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94" name="Google Shape;894;g3e3fd6f77a_0_9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100"/>
              <a:buFont typeface="Arial"/>
              <a:buNone/>
            </a:pPr>
            <a:r>
              <a:rPr lang="en" sz="1200">
                <a:solidFill>
                  <a:schemeClr val="dk1"/>
                </a:solidFill>
              </a:rPr>
              <a:t>And now we add more priorities to study the effect of more priorities in tail latency. </a:t>
            </a: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By default, Homa uses 8 priorities. HomaP4 means Homa with 4 prios. and HomaP2</a:t>
            </a: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mean Homa with 2 priroities. The figure shows that with 4 prios, the performance</a:t>
            </a: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is almost as good as 8 priorities. But with only 2 prios, the tail latency for</a:t>
            </a: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short messages increases quite a bit. Adding more priorities, eliminates the</a:t>
            </a: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remaining head of line blocking for short messages and brings the tail slowdown</a:t>
            </a: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of short messages to as low 3.</a:t>
            </a:r>
            <a:endParaRPr sz="1200">
              <a:solidFill>
                <a:schemeClr val="dk1"/>
              </a:solidFill>
            </a:endParaRPr>
          </a:p>
          <a:p>
            <a:pPr marL="0" marR="0" lvl="0" indent="0" algn="l" rtl="0">
              <a:spcBef>
                <a:spcPts val="0"/>
              </a:spcBef>
              <a:spcAft>
                <a:spcPts val="0"/>
              </a:spcAft>
              <a:buClr>
                <a:schemeClr val="dk1"/>
              </a:buClr>
              <a:buSzPts val="1100"/>
              <a:buFont typeface="Arial"/>
              <a:buNone/>
            </a:pPr>
            <a:endParaRPr sz="1200">
              <a:solidFill>
                <a:schemeClr val="dk1"/>
              </a:solidFill>
            </a:endParaRPr>
          </a:p>
          <a:p>
            <a:pPr marL="0" marR="0" lvl="0" indent="0" algn="l" rtl="0">
              <a:spcBef>
                <a:spcPts val="0"/>
              </a:spcBef>
              <a:spcAft>
                <a:spcPts val="0"/>
              </a:spcAft>
              <a:buNone/>
            </a:pPr>
            <a:endParaRPr sz="1200">
              <a:solidFill>
                <a:schemeClr val="dk1"/>
              </a:solidFill>
            </a:endParaRPr>
          </a:p>
        </p:txBody>
      </p:sp>
      <p:sp>
        <p:nvSpPr>
          <p:cNvPr id="895" name="Google Shape;895;g3e3fd6f77a_0_99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Arial"/>
                <a:ea typeface="Arial"/>
                <a:cs typeface="Arial"/>
                <a:sym typeface="Arial"/>
              </a:rPr>
              <a:t>23</a:t>
            </a:fld>
            <a:endParaRPr sz="1200">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3d7202ff42_1_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30" name="Google Shape;930;g3d7202ff42_1_9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100"/>
              <a:buFont typeface="Arial"/>
              <a:buNone/>
            </a:pPr>
            <a:r>
              <a:rPr lang="en" sz="1200">
                <a:solidFill>
                  <a:schemeClr val="dk1"/>
                </a:solidFill>
              </a:rPr>
              <a:t>We also compared against NDP, pHost, Pias and pfabric in simulations. The red graph is Homa and the blue is pFabric on the bottom of the plot. We can see that Homa achieve</a:t>
            </a: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tail slowdown for short messages around 1.5. You can see Homa mostly tracks the</a:t>
            </a: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near optimal behaviour of pFabric for shorter messages and beats pFabric for</a:t>
            </a: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larger messages that's because queue sizes in the network under pFabric are</a:t>
            </a: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usually much larger and the large queues hurt large message completion times.</a:t>
            </a: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PIAS and pHost are the green and purple lines and they're generally achieve tail</a:t>
            </a: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latencies that are 150% to 400% larger than the Homa tail latency. The orange</a:t>
            </a:r>
            <a:endParaRPr sz="1200">
              <a:solidFill>
                <a:schemeClr val="dk1"/>
              </a:solidFill>
            </a:endParaRPr>
          </a:p>
          <a:p>
            <a:pPr marL="0" marR="0" lvl="0" indent="0" algn="l" rtl="0">
              <a:spcBef>
                <a:spcPts val="0"/>
              </a:spcBef>
              <a:spcAft>
                <a:spcPts val="0"/>
              </a:spcAft>
              <a:buSzPts val="1100"/>
              <a:buNone/>
            </a:pPr>
            <a:r>
              <a:rPr lang="en" sz="1200">
                <a:solidFill>
                  <a:schemeClr val="dk1"/>
                </a:solidFill>
              </a:rPr>
              <a:t>graph is for NDP and NDP tail latency is higher than the other protocol and that’s mostly</a:t>
            </a:r>
            <a:endParaRPr sz="1200">
              <a:solidFill>
                <a:schemeClr val="dk1"/>
              </a:solidFill>
            </a:endParaRPr>
          </a:p>
          <a:p>
            <a:pPr marL="0" marR="0" lvl="0" indent="0" algn="l" rtl="0">
              <a:spcBef>
                <a:spcPts val="0"/>
              </a:spcBef>
              <a:spcAft>
                <a:spcPts val="0"/>
              </a:spcAft>
              <a:buClr>
                <a:schemeClr val="dk1"/>
              </a:buClr>
              <a:buSzPts val="1100"/>
              <a:buFont typeface="Arial"/>
              <a:buNone/>
            </a:pPr>
            <a:r>
              <a:rPr lang="en" sz="1200">
                <a:solidFill>
                  <a:schemeClr val="dk1"/>
                </a:solidFill>
              </a:rPr>
              <a:t>Because NDP is not using priorities and uses fair queuing scheduling policy. We suspect if we add SRPT to NDP, it would achieve similar results to pHost.</a:t>
            </a:r>
            <a:endParaRPr sz="1200">
              <a:solidFill>
                <a:schemeClr val="dk1"/>
              </a:solidFill>
            </a:endParaRPr>
          </a:p>
          <a:p>
            <a:pPr marL="0" marR="0" lvl="0" indent="0" algn="l" rtl="0">
              <a:spcBef>
                <a:spcPts val="0"/>
              </a:spcBef>
              <a:spcAft>
                <a:spcPts val="0"/>
              </a:spcAft>
              <a:buNone/>
            </a:pPr>
            <a:endParaRPr sz="1200">
              <a:solidFill>
                <a:schemeClr val="dk1"/>
              </a:solidFill>
            </a:endParaRPr>
          </a:p>
        </p:txBody>
      </p:sp>
      <p:sp>
        <p:nvSpPr>
          <p:cNvPr id="931" name="Google Shape;931;g3d7202ff42_1_9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Arial"/>
                <a:ea typeface="Arial"/>
                <a:cs typeface="Arial"/>
                <a:sym typeface="Arial"/>
              </a:rPr>
              <a:t>24</a:t>
            </a:fld>
            <a:endParaRPr sz="1200">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3e3fd6f77a_0_10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3e3fd6f77a_0_1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400c24b081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400c24b08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3d7202ff42_1_1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64" name="Google Shape;964;g3d7202ff42_1_13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100"/>
              <a:buFont typeface="Arial"/>
              <a:buNone/>
            </a:pPr>
            <a:r>
              <a:rPr lang="en" sz="1200" dirty="0">
                <a:solidFill>
                  <a:schemeClr val="dk1"/>
                </a:solidFill>
              </a:rPr>
              <a:t>We evaluated the importance of overcommittment on achieving high</a:t>
            </a:r>
            <a:endParaRPr sz="1200" dirty="0">
              <a:solidFill>
                <a:schemeClr val="dk1"/>
              </a:solidFill>
            </a:endParaRPr>
          </a:p>
          <a:p>
            <a:pPr marL="0" marR="0" lvl="0" indent="0" algn="l" rtl="0">
              <a:spcBef>
                <a:spcPts val="0"/>
              </a:spcBef>
              <a:spcAft>
                <a:spcPts val="0"/>
              </a:spcAft>
              <a:buClr>
                <a:schemeClr val="dk1"/>
              </a:buClr>
              <a:buSzPts val="1100"/>
              <a:buFont typeface="Arial"/>
              <a:buNone/>
            </a:pPr>
            <a:r>
              <a:rPr lang="en" sz="1200" dirty="0">
                <a:solidFill>
                  <a:schemeClr val="dk1"/>
                </a:solidFill>
              </a:rPr>
              <a:t>bandwidth utilization.</a:t>
            </a:r>
            <a:endParaRPr sz="1200" dirty="0">
              <a:solidFill>
                <a:schemeClr val="dk1"/>
              </a:solidFill>
            </a:endParaRPr>
          </a:p>
          <a:p>
            <a:pPr marL="0" marR="0" lvl="0" indent="0" algn="l" rtl="0">
              <a:spcBef>
                <a:spcPts val="0"/>
              </a:spcBef>
              <a:spcAft>
                <a:spcPts val="0"/>
              </a:spcAft>
              <a:buClr>
                <a:schemeClr val="dk1"/>
              </a:buClr>
              <a:buSzPts val="1100"/>
              <a:buFont typeface="Arial"/>
              <a:buNone/>
            </a:pPr>
            <a:r>
              <a:rPr lang="en" sz="1200" dirty="0">
                <a:solidFill>
                  <a:schemeClr val="dk1"/>
                </a:solidFill>
              </a:rPr>
              <a:t>This plot here shows on the y axis Homa's wasted bandwidth versus the offered</a:t>
            </a:r>
            <a:endParaRPr sz="1200" dirty="0">
              <a:solidFill>
                <a:schemeClr val="dk1"/>
              </a:solidFill>
            </a:endParaRPr>
          </a:p>
          <a:p>
            <a:pPr marL="0" marR="0" lvl="0" indent="0" algn="l" rtl="0">
              <a:spcBef>
                <a:spcPts val="0"/>
              </a:spcBef>
              <a:spcAft>
                <a:spcPts val="0"/>
              </a:spcAft>
              <a:buClr>
                <a:schemeClr val="dk1"/>
              </a:buClr>
              <a:buSzPts val="1100"/>
              <a:buFont typeface="Arial"/>
              <a:buNone/>
            </a:pPr>
            <a:r>
              <a:rPr lang="en" sz="1200" dirty="0">
                <a:solidFill>
                  <a:schemeClr val="dk1"/>
                </a:solidFill>
              </a:rPr>
              <a:t>network load on the x axis for different levels of overcommittment. In Homa,</a:t>
            </a:r>
            <a:endParaRPr sz="1200" dirty="0">
              <a:solidFill>
                <a:schemeClr val="dk1"/>
              </a:solidFill>
            </a:endParaRPr>
          </a:p>
          <a:p>
            <a:pPr marL="0" marR="0" lvl="0" indent="0" algn="l" rtl="0">
              <a:spcBef>
                <a:spcPts val="0"/>
              </a:spcBef>
              <a:spcAft>
                <a:spcPts val="0"/>
              </a:spcAft>
              <a:buClr>
                <a:schemeClr val="dk1"/>
              </a:buClr>
              <a:buSzPts val="1100"/>
              <a:buFont typeface="Arial"/>
              <a:buNone/>
            </a:pPr>
            <a:r>
              <a:rPr lang="en" sz="1200" dirty="0">
                <a:solidFill>
                  <a:schemeClr val="dk1"/>
                </a:solidFill>
              </a:rPr>
              <a:t>bandwidth is wasted if a receiver has messages to receive, but none of the</a:t>
            </a:r>
            <a:endParaRPr sz="1200" dirty="0">
              <a:solidFill>
                <a:schemeClr val="dk1"/>
              </a:solidFill>
            </a:endParaRPr>
          </a:p>
          <a:p>
            <a:pPr marL="0" marR="0" lvl="0" indent="0" algn="l" rtl="0">
              <a:spcBef>
                <a:spcPts val="0"/>
              </a:spcBef>
              <a:spcAft>
                <a:spcPts val="0"/>
              </a:spcAft>
              <a:buClr>
                <a:schemeClr val="dk1"/>
              </a:buClr>
              <a:buSzPts val="1100"/>
              <a:buFont typeface="Arial"/>
              <a:buNone/>
            </a:pPr>
            <a:r>
              <a:rPr lang="en" sz="1200" dirty="0">
                <a:solidFill>
                  <a:schemeClr val="dk1"/>
                </a:solidFill>
              </a:rPr>
              <a:t>messages are sending and receiver link remains idle.</a:t>
            </a:r>
            <a:endParaRPr sz="1200" dirty="0">
              <a:solidFill>
                <a:schemeClr val="dk1"/>
              </a:solidFill>
            </a:endParaRPr>
          </a:p>
          <a:p>
            <a:pPr marL="0" marR="0" lvl="0" indent="0" algn="l" rtl="0">
              <a:spcBef>
                <a:spcPts val="0"/>
              </a:spcBef>
              <a:spcAft>
                <a:spcPts val="0"/>
              </a:spcAft>
              <a:buClr>
                <a:schemeClr val="dk1"/>
              </a:buClr>
              <a:buSzPts val="1100"/>
              <a:buFont typeface="Arial"/>
              <a:buNone/>
            </a:pPr>
            <a:endParaRPr sz="1200" dirty="0">
              <a:solidFill>
                <a:schemeClr val="dk1"/>
              </a:solidFill>
            </a:endParaRPr>
          </a:p>
          <a:p>
            <a:pPr marL="0" marR="0" lvl="0" indent="0" algn="l" rtl="0">
              <a:spcBef>
                <a:spcPts val="0"/>
              </a:spcBef>
              <a:spcAft>
                <a:spcPts val="0"/>
              </a:spcAft>
              <a:buClr>
                <a:schemeClr val="dk1"/>
              </a:buClr>
              <a:buSzPts val="1100"/>
              <a:buFont typeface="Arial"/>
              <a:buNone/>
            </a:pPr>
            <a:r>
              <a:rPr lang="en" sz="1200" dirty="0">
                <a:solidFill>
                  <a:schemeClr val="dk1"/>
                </a:solidFill>
              </a:rPr>
              <a:t>For example take the black graph for overcommittment 0 meaning that receiver is</a:t>
            </a:r>
            <a:endParaRPr sz="1200" dirty="0">
              <a:solidFill>
                <a:schemeClr val="dk1"/>
              </a:solidFill>
            </a:endParaRPr>
          </a:p>
          <a:p>
            <a:pPr marL="0" marR="0" lvl="0" indent="0" algn="l" rtl="0">
              <a:spcBef>
                <a:spcPts val="0"/>
              </a:spcBef>
              <a:spcAft>
                <a:spcPts val="0"/>
              </a:spcAft>
              <a:buClr>
                <a:schemeClr val="dk1"/>
              </a:buClr>
              <a:buSzPts val="1100"/>
              <a:buFont typeface="Arial"/>
              <a:buNone/>
            </a:pPr>
            <a:r>
              <a:rPr lang="en" sz="1200" dirty="0">
                <a:solidFill>
                  <a:schemeClr val="dk1"/>
                </a:solidFill>
              </a:rPr>
              <a:t>not overcommitting at all and only grants one sender at time. When the offer</a:t>
            </a:r>
            <a:endParaRPr sz="1200" dirty="0">
              <a:solidFill>
                <a:schemeClr val="dk1"/>
              </a:solidFill>
            </a:endParaRPr>
          </a:p>
          <a:p>
            <a:pPr marL="0" marR="0" lvl="0" indent="0" algn="l" rtl="0">
              <a:spcBef>
                <a:spcPts val="0"/>
              </a:spcBef>
              <a:spcAft>
                <a:spcPts val="0"/>
              </a:spcAft>
              <a:buClr>
                <a:schemeClr val="dk1"/>
              </a:buClr>
              <a:buSzPts val="1100"/>
              <a:buFont typeface="Arial"/>
              <a:buNone/>
            </a:pPr>
            <a:r>
              <a:rPr lang="en" sz="1200" dirty="0">
                <a:solidFill>
                  <a:schemeClr val="dk1"/>
                </a:solidFill>
              </a:rPr>
              <a:t>load increases, the wasted bandwidth increases. The yellow 100-100 line show the</a:t>
            </a:r>
            <a:endParaRPr sz="1200" dirty="0">
              <a:solidFill>
                <a:schemeClr val="dk1"/>
              </a:solidFill>
            </a:endParaRPr>
          </a:p>
          <a:p>
            <a:pPr marL="0" marR="0" lvl="0" indent="0" algn="l" rtl="0">
              <a:spcBef>
                <a:spcPts val="0"/>
              </a:spcBef>
              <a:spcAft>
                <a:spcPts val="0"/>
              </a:spcAft>
              <a:buClr>
                <a:schemeClr val="dk1"/>
              </a:buClr>
              <a:buSzPts val="1100"/>
              <a:buFont typeface="Arial"/>
              <a:buNone/>
            </a:pPr>
            <a:r>
              <a:rPr lang="en" sz="1200" dirty="0">
                <a:solidFill>
                  <a:schemeClr val="dk1"/>
                </a:solidFill>
              </a:rPr>
              <a:t>maximum badnwidth we have available to waste at a specific network load. For</a:t>
            </a:r>
            <a:endParaRPr sz="1200" dirty="0">
              <a:solidFill>
                <a:schemeClr val="dk1"/>
              </a:solidFill>
            </a:endParaRPr>
          </a:p>
          <a:p>
            <a:pPr marL="0" marR="0" lvl="0" indent="0" algn="l" rtl="0">
              <a:spcBef>
                <a:spcPts val="0"/>
              </a:spcBef>
              <a:spcAft>
                <a:spcPts val="0"/>
              </a:spcAft>
              <a:buClr>
                <a:schemeClr val="dk1"/>
              </a:buClr>
              <a:buSzPts val="1100"/>
              <a:buFont typeface="Arial"/>
              <a:buNone/>
            </a:pPr>
            <a:r>
              <a:rPr lang="en" sz="1200" dirty="0">
                <a:solidFill>
                  <a:schemeClr val="dk1"/>
                </a:solidFill>
              </a:rPr>
              <a:t>example if offered load is 75%, we can't waste more than 25% of bandwidth. With</a:t>
            </a:r>
            <a:endParaRPr sz="1200" dirty="0">
              <a:solidFill>
                <a:schemeClr val="dk1"/>
              </a:solidFill>
            </a:endParaRPr>
          </a:p>
          <a:p>
            <a:pPr marL="0" marR="0" lvl="0" indent="0" algn="l" rtl="0">
              <a:spcBef>
                <a:spcPts val="0"/>
              </a:spcBef>
              <a:spcAft>
                <a:spcPts val="0"/>
              </a:spcAft>
              <a:buClr>
                <a:schemeClr val="dk1"/>
              </a:buClr>
              <a:buSzPts val="1100"/>
              <a:buFont typeface="Arial"/>
              <a:buNone/>
            </a:pPr>
            <a:r>
              <a:rPr lang="en" sz="1200" dirty="0">
                <a:solidFill>
                  <a:schemeClr val="dk1"/>
                </a:solidFill>
              </a:rPr>
              <a:t>overcommitment 0, Homa can utilize upto 63% of available bandwidth before</a:t>
            </a:r>
            <a:endParaRPr sz="1200" dirty="0">
              <a:solidFill>
                <a:schemeClr val="dk1"/>
              </a:solidFill>
            </a:endParaRPr>
          </a:p>
          <a:p>
            <a:pPr marL="0" marR="0" lvl="0" indent="0" algn="l" rtl="0">
              <a:spcBef>
                <a:spcPts val="0"/>
              </a:spcBef>
              <a:spcAft>
                <a:spcPts val="0"/>
              </a:spcAft>
              <a:buClr>
                <a:schemeClr val="dk1"/>
              </a:buClr>
              <a:buSzPts val="1100"/>
              <a:buFont typeface="Arial"/>
              <a:buNone/>
            </a:pPr>
            <a:r>
              <a:rPr lang="en" sz="1200" dirty="0">
                <a:solidFill>
                  <a:schemeClr val="dk1"/>
                </a:solidFill>
              </a:rPr>
              <a:t>hitting the yellow line. As we increase the overcommittment, we can utilize more</a:t>
            </a:r>
            <a:endParaRPr sz="1200" dirty="0">
              <a:solidFill>
                <a:schemeClr val="dk1"/>
              </a:solidFill>
            </a:endParaRPr>
          </a:p>
          <a:p>
            <a:pPr marL="0" marR="0" lvl="0" indent="0" algn="l" rtl="0">
              <a:spcBef>
                <a:spcPts val="0"/>
              </a:spcBef>
              <a:spcAft>
                <a:spcPts val="0"/>
              </a:spcAft>
              <a:buClr>
                <a:schemeClr val="dk1"/>
              </a:buClr>
              <a:buSzPts val="1100"/>
              <a:buFont typeface="Arial"/>
              <a:buNone/>
            </a:pPr>
            <a:r>
              <a:rPr lang="en" sz="1200" dirty="0">
                <a:solidFill>
                  <a:schemeClr val="dk1"/>
                </a:solidFill>
              </a:rPr>
              <a:t>and more bandwidht before the graph hit the yellow line. With overcommittment of</a:t>
            </a:r>
            <a:endParaRPr sz="1200" dirty="0">
              <a:solidFill>
                <a:schemeClr val="dk1"/>
              </a:solidFill>
            </a:endParaRPr>
          </a:p>
          <a:p>
            <a:pPr marL="0" marR="0" lvl="0" indent="0" algn="l" rtl="0">
              <a:spcBef>
                <a:spcPts val="0"/>
              </a:spcBef>
              <a:spcAft>
                <a:spcPts val="0"/>
              </a:spcAft>
              <a:buClr>
                <a:schemeClr val="dk1"/>
              </a:buClr>
              <a:buSzPts val="1100"/>
              <a:buFont typeface="Arial"/>
              <a:buNone/>
            </a:pPr>
            <a:r>
              <a:rPr lang="en" sz="1200" dirty="0">
                <a:solidFill>
                  <a:schemeClr val="dk1"/>
                </a:solidFill>
              </a:rPr>
              <a:t>6, meaning granting to 7 senders at a time at 7 different priority levels, Homa</a:t>
            </a:r>
            <a:endParaRPr sz="1200" dirty="0">
              <a:solidFill>
                <a:schemeClr val="dk1"/>
              </a:solidFill>
            </a:endParaRPr>
          </a:p>
          <a:p>
            <a:pPr marL="0" marR="0" lvl="0" indent="0" algn="l" rtl="0">
              <a:spcBef>
                <a:spcPts val="0"/>
              </a:spcBef>
              <a:spcAft>
                <a:spcPts val="0"/>
              </a:spcAft>
              <a:buClr>
                <a:schemeClr val="dk1"/>
              </a:buClr>
              <a:buSzPts val="1100"/>
              <a:buFont typeface="Arial"/>
              <a:buNone/>
            </a:pPr>
            <a:r>
              <a:rPr lang="en" sz="1200" dirty="0">
                <a:solidFill>
                  <a:schemeClr val="dk1"/>
                </a:solidFill>
              </a:rPr>
              <a:t>can utilize about 92% of network bandwidth. The more scheduled priority levels</a:t>
            </a:r>
            <a:endParaRPr sz="1200" dirty="0">
              <a:solidFill>
                <a:schemeClr val="dk1"/>
              </a:solidFill>
            </a:endParaRPr>
          </a:p>
          <a:p>
            <a:pPr marL="0" marR="0" lvl="0" indent="0" algn="l" rtl="0">
              <a:spcBef>
                <a:spcPts val="0"/>
              </a:spcBef>
              <a:spcAft>
                <a:spcPts val="0"/>
              </a:spcAft>
              <a:buClr>
                <a:schemeClr val="dk1"/>
              </a:buClr>
              <a:buSzPts val="1100"/>
              <a:buFont typeface="Arial"/>
              <a:buNone/>
            </a:pPr>
            <a:r>
              <a:rPr lang="en" sz="1200" dirty="0">
                <a:solidFill>
                  <a:schemeClr val="dk1"/>
                </a:solidFill>
              </a:rPr>
              <a:t>we have, the higher degree of overcommitment, and less bandwidth wasted. But at</a:t>
            </a:r>
            <a:endParaRPr sz="1200" dirty="0">
              <a:solidFill>
                <a:schemeClr val="dk1"/>
              </a:solidFill>
            </a:endParaRPr>
          </a:p>
          <a:p>
            <a:pPr marL="0" marR="0" lvl="0" indent="0" algn="l" rtl="0">
              <a:spcBef>
                <a:spcPts val="0"/>
              </a:spcBef>
              <a:spcAft>
                <a:spcPts val="0"/>
              </a:spcAft>
              <a:buClr>
                <a:schemeClr val="dk1"/>
              </a:buClr>
              <a:buSzPts val="1100"/>
              <a:buFont typeface="Arial"/>
              <a:buNone/>
            </a:pPr>
            <a:r>
              <a:rPr lang="en" sz="1200" dirty="0">
                <a:solidFill>
                  <a:schemeClr val="dk1"/>
                </a:solidFill>
              </a:rPr>
              <a:t>the same time, we don't really need more than 7 scheduled priority levels.</a:t>
            </a:r>
            <a:endParaRPr sz="1200" dirty="0">
              <a:solidFill>
                <a:schemeClr val="dk1"/>
              </a:solidFill>
            </a:endParaRPr>
          </a:p>
          <a:p>
            <a:pPr marL="0" marR="0" lvl="0" indent="0" algn="l" rtl="0">
              <a:spcBef>
                <a:spcPts val="0"/>
              </a:spcBef>
              <a:spcAft>
                <a:spcPts val="0"/>
              </a:spcAft>
              <a:buClr>
                <a:schemeClr val="dk1"/>
              </a:buClr>
              <a:buSzPts val="1100"/>
              <a:buFont typeface="Arial"/>
              <a:buNone/>
            </a:pPr>
            <a:endParaRPr sz="1200" dirty="0">
              <a:solidFill>
                <a:schemeClr val="dk1"/>
              </a:solidFill>
            </a:endParaRPr>
          </a:p>
          <a:p>
            <a:pPr marL="0" marR="0" lvl="0" indent="0" algn="l" rtl="0">
              <a:spcBef>
                <a:spcPts val="0"/>
              </a:spcBef>
              <a:spcAft>
                <a:spcPts val="0"/>
              </a:spcAft>
              <a:buNone/>
            </a:pPr>
            <a:endParaRPr sz="1200" dirty="0">
              <a:solidFill>
                <a:schemeClr val="dk1"/>
              </a:solidFill>
            </a:endParaRPr>
          </a:p>
        </p:txBody>
      </p:sp>
      <p:sp>
        <p:nvSpPr>
          <p:cNvPr id="965" name="Google Shape;965;g3d7202ff42_1_13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Arial"/>
                <a:ea typeface="Arial"/>
                <a:cs typeface="Arial"/>
                <a:sym typeface="Arial"/>
              </a:rPr>
              <a:t>27</a:t>
            </a:fld>
            <a:endParaRPr sz="120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c6aea3fa8_2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6" name="Google Shape;126;g3c6aea3fa8_2_1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SzPts val="1100"/>
              <a:buFont typeface="Arial"/>
              <a:buNone/>
            </a:pPr>
            <a:r>
              <a:rPr lang="en" sz="1500" smtClean="0">
                <a:solidFill>
                  <a:schemeClr val="dk1"/>
                </a:solidFill>
              </a:rPr>
              <a:t>This space of low latency transports is a very crowded space with many prior works but Homa is different from previous works in two key aspects. One, We're looking at very short message and two very low latency for these messages. </a:t>
            </a:r>
            <a:endParaRPr sz="1500" smtClean="0">
              <a:solidFill>
                <a:schemeClr val="dk1"/>
              </a:solidFill>
            </a:endParaRPr>
          </a:p>
          <a:p>
            <a:pPr marL="0" lvl="0" indent="0" rtl="0">
              <a:spcBef>
                <a:spcPts val="0"/>
              </a:spcBef>
              <a:spcAft>
                <a:spcPts val="0"/>
              </a:spcAft>
              <a:buClr>
                <a:schemeClr val="dk1"/>
              </a:buClr>
              <a:buSzPts val="1100"/>
              <a:buFont typeface="Arial"/>
              <a:buNone/>
            </a:pPr>
            <a:endParaRPr sz="1500" smtClean="0">
              <a:solidFill>
                <a:schemeClr val="dk1"/>
              </a:solidFill>
            </a:endParaRPr>
          </a:p>
          <a:p>
            <a:pPr marL="0" lvl="0" indent="0" rtl="0">
              <a:spcBef>
                <a:spcPts val="0"/>
              </a:spcBef>
              <a:spcAft>
                <a:spcPts val="0"/>
              </a:spcAft>
              <a:buClr>
                <a:schemeClr val="dk1"/>
              </a:buClr>
              <a:buSzPts val="1100"/>
              <a:buFont typeface="Arial"/>
              <a:buNone/>
            </a:pPr>
            <a:r>
              <a:rPr lang="en" sz="1500" smtClean="0">
                <a:solidFill>
                  <a:schemeClr val="dk1"/>
                </a:solidFill>
              </a:rPr>
              <a:t>First let me tell you what I mean by short messages. Here we have message size CDF of 5 workloads measured in google, facebook, microsoft datacenters. If you look at this point here on this plot, you can see that more than 95% of messages are shorter than 1000Bytes in W1 and W2. Generally, in workloads 1 to 4, messages smaller than 1000 bytes account for a significant fraction of messages.  Workload 5 on the other hand is the workload used by previous works and message less than 100KB are called short in previous works, which are huge by Homa's standards.</a:t>
            </a:r>
            <a:endParaRPr sz="1500" smtClean="0">
              <a:solidFill>
                <a:schemeClr val="dk1"/>
              </a:solidFill>
            </a:endParaRPr>
          </a:p>
          <a:p>
            <a:pPr marL="0" lvl="0" indent="0" rtl="0">
              <a:spcBef>
                <a:spcPts val="0"/>
              </a:spcBef>
              <a:spcAft>
                <a:spcPts val="0"/>
              </a:spcAft>
              <a:buClr>
                <a:schemeClr val="dk1"/>
              </a:buClr>
              <a:buSzPts val="1100"/>
              <a:buFont typeface="Arial"/>
              <a:buNone/>
            </a:pPr>
            <a:r>
              <a:rPr lang="en" sz="1500" smtClean="0">
                <a:solidFill>
                  <a:schemeClr val="dk1"/>
                </a:solidFill>
              </a:rPr>
              <a:t> </a:t>
            </a:r>
            <a:endParaRPr sz="1500" smtClean="0">
              <a:solidFill>
                <a:schemeClr val="dk1"/>
              </a:solidFill>
            </a:endParaRPr>
          </a:p>
          <a:p>
            <a:pPr marL="0" lvl="0" indent="0" rtl="0">
              <a:spcBef>
                <a:spcPts val="0"/>
              </a:spcBef>
              <a:spcAft>
                <a:spcPts val="0"/>
              </a:spcAft>
              <a:buClr>
                <a:schemeClr val="dk1"/>
              </a:buClr>
              <a:buSzPts val="1100"/>
              <a:buFont typeface="Arial"/>
              <a:buNone/>
            </a:pPr>
            <a:r>
              <a:rPr lang="en" sz="1500" smtClean="0">
                <a:solidFill>
                  <a:schemeClr val="dk1"/>
                </a:solidFill>
              </a:rPr>
              <a:t>Second aspect that sets Homa apart from previous work is the fact that we want super low latency for these short messages. In today low latency datacenter fabric, a tiny 200B message should be completed in 5us.</a:t>
            </a:r>
            <a:endParaRPr sz="1500" dirty="0">
              <a:solidFill>
                <a:schemeClr val="dk1"/>
              </a:solidFill>
            </a:endParaRPr>
          </a:p>
        </p:txBody>
      </p:sp>
      <p:sp>
        <p:nvSpPr>
          <p:cNvPr id="127" name="Google Shape;127;g3c6aea3fa8_2_1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Arial"/>
                <a:ea typeface="Arial"/>
                <a:cs typeface="Arial"/>
                <a:sym typeface="Arial"/>
              </a:rPr>
              <a:t>3</a:t>
            </a:fld>
            <a:endParaRPr sz="12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c6aea3fa8_2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8" name="Google Shape;138;g3c6aea3fa8_2_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100"/>
              <a:buFont typeface="Arial"/>
              <a:buNone/>
            </a:pPr>
            <a:r>
              <a:rPr lang="en" sz="1500" dirty="0" smtClean="0">
                <a:solidFill>
                  <a:schemeClr val="dk1"/>
                </a:solidFill>
              </a:rPr>
              <a:t>This level of single digit us latency is really hard for transports especially at high load and what makes it hard is that we need an extremely efficient transports to achieve this latency. Even a few packet extra latency is unacceptable and can significantly increase short messages latency.</a:t>
            </a:r>
            <a:endParaRPr sz="1500" dirty="0" smtClean="0">
              <a:solidFill>
                <a:schemeClr val="dk1"/>
              </a:solidFill>
            </a:endParaRPr>
          </a:p>
          <a:p>
            <a:pPr marL="0" marR="0" lvl="0" indent="0" algn="l" rtl="0">
              <a:spcBef>
                <a:spcPts val="0"/>
              </a:spcBef>
              <a:spcAft>
                <a:spcPts val="0"/>
              </a:spcAft>
              <a:buClr>
                <a:schemeClr val="dk1"/>
              </a:buClr>
              <a:buSzPts val="1100"/>
              <a:buFont typeface="Arial"/>
              <a:buNone/>
            </a:pPr>
            <a:r>
              <a:rPr lang="en" sz="1500" dirty="0" smtClean="0">
                <a:solidFill>
                  <a:schemeClr val="dk1"/>
                </a:solidFill>
              </a:rPr>
              <a:t> For example, imagine a 200B message that could finish in 5us, is blocked by a 8 packets in a queue. 8 packets at 10Gbps, means 10us delay or 3x higher completion time for the message. Even a small inefficiency in the transport mechanism can translate to queuing in the network and large latency overhead for short messages. </a:t>
            </a:r>
            <a:endParaRPr sz="1500" dirty="0" smtClean="0">
              <a:solidFill>
                <a:schemeClr val="dk1"/>
              </a:solidFill>
            </a:endParaRPr>
          </a:p>
          <a:p>
            <a:pPr marL="0" marR="0" lvl="0" indent="0" algn="l" rtl="0">
              <a:spcBef>
                <a:spcPts val="0"/>
              </a:spcBef>
              <a:spcAft>
                <a:spcPts val="0"/>
              </a:spcAft>
              <a:buClr>
                <a:schemeClr val="dk1"/>
              </a:buClr>
              <a:buSzPts val="1100"/>
              <a:buFont typeface="Arial"/>
              <a:buNone/>
            </a:pPr>
            <a:endParaRPr sz="1500" dirty="0" smtClean="0">
              <a:solidFill>
                <a:schemeClr val="dk1"/>
              </a:solidFill>
            </a:endParaRPr>
          </a:p>
          <a:p>
            <a:pPr marL="0" marR="0" lvl="0" indent="0" algn="l" rtl="0">
              <a:spcBef>
                <a:spcPts val="0"/>
              </a:spcBef>
              <a:spcAft>
                <a:spcPts val="0"/>
              </a:spcAft>
              <a:buClr>
                <a:schemeClr val="dk1"/>
              </a:buClr>
              <a:buSzPts val="1100"/>
              <a:buFont typeface="Arial"/>
              <a:buNone/>
            </a:pPr>
            <a:r>
              <a:rPr lang="en" sz="1500" dirty="0" smtClean="0">
                <a:solidFill>
                  <a:schemeClr val="dk1"/>
                </a:solidFill>
              </a:rPr>
              <a:t>An 8 packet queue would have had minimal impact on large messages but unacceptable for short messages. If you really want to achieve micro second level latency for short message, we need have to get rid of the effect of queuing.</a:t>
            </a:r>
            <a:endParaRPr sz="1500" dirty="0" smtClean="0">
              <a:solidFill>
                <a:schemeClr val="dk1"/>
              </a:solidFill>
            </a:endParaRPr>
          </a:p>
          <a:p>
            <a:pPr marL="0" marR="0" lvl="0" indent="0" algn="l" rtl="0">
              <a:spcBef>
                <a:spcPts val="0"/>
              </a:spcBef>
              <a:spcAft>
                <a:spcPts val="0"/>
              </a:spcAft>
              <a:buClr>
                <a:schemeClr val="dk1"/>
              </a:buClr>
              <a:buSzPts val="1100"/>
              <a:buFont typeface="Arial"/>
              <a:buNone/>
            </a:pPr>
            <a:endParaRPr sz="1500" dirty="0" smtClean="0">
              <a:solidFill>
                <a:schemeClr val="dk1"/>
              </a:solidFill>
            </a:endParaRPr>
          </a:p>
          <a:p>
            <a:pPr marL="0" marR="0" lvl="0" indent="0" algn="l" rtl="0">
              <a:spcBef>
                <a:spcPts val="0"/>
              </a:spcBef>
              <a:spcAft>
                <a:spcPts val="0"/>
              </a:spcAft>
              <a:buClr>
                <a:schemeClr val="dk1"/>
              </a:buClr>
              <a:buSzPts val="1100"/>
              <a:buFont typeface="Arial"/>
              <a:buNone/>
            </a:pPr>
            <a:r>
              <a:rPr lang="en" sz="1500" dirty="0" smtClean="0">
                <a:solidFill>
                  <a:schemeClr val="dk1"/>
                </a:solidFill>
              </a:rPr>
              <a:t>    </a:t>
            </a:r>
            <a:endParaRPr sz="1500" dirty="0">
              <a:solidFill>
                <a:schemeClr val="dk1"/>
              </a:solidFill>
            </a:endParaRPr>
          </a:p>
        </p:txBody>
      </p:sp>
      <p:sp>
        <p:nvSpPr>
          <p:cNvPr id="139" name="Google Shape;139;g3c6aea3fa8_2_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Arial"/>
                <a:ea typeface="Arial"/>
                <a:cs typeface="Arial"/>
                <a:sym typeface="Arial"/>
              </a:rPr>
              <a:t>4</a:t>
            </a:fld>
            <a:endParaRPr sz="12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d7202ff42_1_1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6" name="Google Shape;146;g3d7202ff42_1_11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100"/>
              <a:buFont typeface="Arial"/>
              <a:buNone/>
            </a:pPr>
            <a:r>
              <a:rPr lang="en" sz="1500">
                <a:solidFill>
                  <a:schemeClr val="dk1"/>
                </a:solidFill>
              </a:rPr>
              <a:t>This queuing is the main issue in previous designs that prevents them from achieving optimal tail latency for short messages. </a:t>
            </a:r>
            <a:endParaRPr sz="1500">
              <a:solidFill>
                <a:schemeClr val="dk1"/>
              </a:solidFill>
            </a:endParaRPr>
          </a:p>
          <a:p>
            <a:pPr marL="0" marR="0" lvl="0" indent="0" algn="l" rtl="0">
              <a:spcBef>
                <a:spcPts val="0"/>
              </a:spcBef>
              <a:spcAft>
                <a:spcPts val="0"/>
              </a:spcAft>
              <a:buClr>
                <a:schemeClr val="dk1"/>
              </a:buClr>
              <a:buSzPts val="1100"/>
              <a:buFont typeface="Arial"/>
              <a:buNone/>
            </a:pPr>
            <a:r>
              <a:rPr lang="en" sz="1500">
                <a:solidFill>
                  <a:schemeClr val="dk1"/>
                </a:solidFill>
              </a:rPr>
              <a:t>Among the previous proposals, there’s been various transport design to get around the queuing. Some approaches like DCTCP, HULL, PDQ, and NDP they came up with rate control schemes to limit queuing but they cant really get rid of it the queuing completely. Other proposals like phost, PIAS and QJump started to use network priorities to bypass queuing but as I’ll show later, they only used priorities in limited or ineffective ways. pFabric is the only proposal that achieves perfect queuing bypass for short messages by extensively using priority queues in the network, but unfortunately it requires switch modification.</a:t>
            </a:r>
            <a:endParaRPr sz="1500">
              <a:solidFill>
                <a:schemeClr val="dk1"/>
              </a:solidFill>
            </a:endParaRPr>
          </a:p>
        </p:txBody>
      </p:sp>
      <p:sp>
        <p:nvSpPr>
          <p:cNvPr id="147" name="Google Shape;147;g3d7202ff42_1_118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Arial"/>
                <a:ea typeface="Arial"/>
                <a:cs typeface="Arial"/>
                <a:sym typeface="Arial"/>
              </a:rPr>
              <a:t>5</a:t>
            </a:fld>
            <a:endParaRPr sz="12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dbaa77ab4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dbaa77ab4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500"/>
              <a:t>In fact, a little bit of queuing is inevitable if we want low latency.</a:t>
            </a:r>
            <a:r>
              <a:rPr lang="en" sz="1500">
                <a:solidFill>
                  <a:schemeClr val="dk1"/>
                </a:solidFill>
              </a:rPr>
              <a:t> </a:t>
            </a:r>
            <a:r>
              <a:rPr lang="en" sz="1500"/>
              <a:t>That’s because, for achieving optimal latency in an unloaded network, we have to allow a sender to start blindly transmit at least the first portion of the message at full rate. However when multiple senders each blindly transmit, queuing happens which ironically increases latency of short messages.  </a:t>
            </a:r>
            <a:endParaRPr sz="1500"/>
          </a:p>
          <a:p>
            <a:pPr marL="0" lvl="0" indent="0">
              <a:spcBef>
                <a:spcPts val="0"/>
              </a:spcBef>
              <a:spcAft>
                <a:spcPts val="0"/>
              </a:spcAft>
              <a:buNone/>
            </a:pPr>
            <a:endParaRPr sz="1500"/>
          </a:p>
          <a:p>
            <a:pPr marL="0" lvl="0" indent="0" rtl="0">
              <a:spcBef>
                <a:spcPts val="0"/>
              </a:spcBef>
              <a:spcAft>
                <a:spcPts val="0"/>
              </a:spcAft>
              <a:buClr>
                <a:schemeClr val="dk1"/>
              </a:buClr>
              <a:buSzPts val="1100"/>
              <a:buFont typeface="Arial"/>
              <a:buNone/>
            </a:pPr>
            <a:endParaRPr sz="15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e3fd6f77a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e3fd6f77a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a:t>Considering that buffering is inevitable, the only way to achieve optimal latency at high network loads is to allow high priority packets of short messages to bypass queues. If sender 1 packets are high priority, they get to pass through the queue and low priority packets from sender 2 will be buffered.</a:t>
            </a:r>
            <a:endParaRPr sz="15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bfd0eef72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bfd0eef7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1500">
                <a:solidFill>
                  <a:schemeClr val="dk1"/>
                </a:solidFill>
              </a:rPr>
              <a:t>But how should we assign priorities to bypass queues? It turns out the receiver is best place to assign priorities. And that’s because in todays datacenters, queuing happens primarily at the TOR near the receiver.  Todays datacenter networks usually have enough bandwidth in the core and is heavily mulipathed that congestions is rare in the core. But once multiple senders from 1 to N all try to send to the same receiver destination, they can ovesubscribe the link to the receiver and can create congestion at the TOR downlink. Therefore the receiver is the best place to assign priorities.</a:t>
            </a:r>
            <a:endParaRPr sz="15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e3fd6f77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4" name="Google Shape;274;g3e3fd6f77a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100"/>
              <a:buFont typeface="Arial"/>
              <a:buNone/>
            </a:pPr>
            <a:r>
              <a:rPr lang="en" sz="1500">
                <a:solidFill>
                  <a:schemeClr val="dk1"/>
                </a:solidFill>
              </a:rPr>
              <a:t>We have to use priorities and Homa is all about how to use priorities to driver down latency. In particular, our goal with priorities is to implement SRPT, which favors messages that are nearest to completion. SRPT is shown to have near optimal average latency and very good tail latency for short messages and that’s why it’s the policy chosen for Homa.</a:t>
            </a:r>
            <a:endParaRPr sz="1500">
              <a:solidFill>
                <a:schemeClr val="dk1"/>
              </a:solidFill>
            </a:endParaRPr>
          </a:p>
          <a:p>
            <a:pPr marL="0" marR="0" lvl="0" indent="0" algn="l" rtl="0">
              <a:spcBef>
                <a:spcPts val="0"/>
              </a:spcBef>
              <a:spcAft>
                <a:spcPts val="0"/>
              </a:spcAft>
              <a:buSzPts val="1100"/>
              <a:buNone/>
            </a:pPr>
            <a:endParaRPr sz="1500">
              <a:solidFill>
                <a:schemeClr val="dk1"/>
              </a:solidFill>
            </a:endParaRPr>
          </a:p>
          <a:p>
            <a:pPr marL="0" marR="0" lvl="0" indent="0" algn="l" rtl="0">
              <a:spcBef>
                <a:spcPts val="0"/>
              </a:spcBef>
              <a:spcAft>
                <a:spcPts val="0"/>
              </a:spcAft>
              <a:buSzPts val="1100"/>
              <a:buNone/>
            </a:pPr>
            <a:r>
              <a:rPr lang="en" sz="1500">
                <a:solidFill>
                  <a:schemeClr val="dk1"/>
                </a:solidFill>
              </a:rPr>
              <a:t>To effectively use priorities and achieve our goals, Homa uses three mechanisms:</a:t>
            </a:r>
            <a:endParaRPr sz="1500">
              <a:solidFill>
                <a:schemeClr val="dk1"/>
              </a:solidFill>
            </a:endParaRPr>
          </a:p>
          <a:p>
            <a:pPr marL="0" marR="0" lvl="0" indent="0" algn="l" rtl="0">
              <a:spcBef>
                <a:spcPts val="0"/>
              </a:spcBef>
              <a:spcAft>
                <a:spcPts val="0"/>
              </a:spcAft>
              <a:buSzPts val="1100"/>
              <a:buNone/>
            </a:pPr>
            <a:endParaRPr sz="1500">
              <a:solidFill>
                <a:schemeClr val="dk1"/>
              </a:solidFill>
            </a:endParaRPr>
          </a:p>
          <a:p>
            <a:pPr marL="0" marR="0" lvl="0" indent="0" algn="l" rtl="0">
              <a:spcBef>
                <a:spcPts val="0"/>
              </a:spcBef>
              <a:spcAft>
                <a:spcPts val="0"/>
              </a:spcAft>
              <a:buSzPts val="1100"/>
              <a:buNone/>
            </a:pPr>
            <a:r>
              <a:rPr lang="en" sz="1500">
                <a:solidFill>
                  <a:schemeClr val="dk1"/>
                </a:solidFill>
              </a:rPr>
              <a:t>The rest of this talk is organized around these key ideas and then evaluation of Homa.</a:t>
            </a:r>
            <a:endParaRPr sz="1500">
              <a:solidFill>
                <a:schemeClr val="dk1"/>
              </a:solidFill>
            </a:endParaRPr>
          </a:p>
          <a:p>
            <a:pPr marL="0" marR="0" lvl="0" indent="0" algn="l" rtl="0">
              <a:spcBef>
                <a:spcPts val="0"/>
              </a:spcBef>
              <a:spcAft>
                <a:spcPts val="0"/>
              </a:spcAft>
              <a:buSzPts val="1100"/>
              <a:buNone/>
            </a:pPr>
            <a:endParaRPr sz="1500">
              <a:solidFill>
                <a:schemeClr val="dk1"/>
              </a:solidFill>
            </a:endParaRPr>
          </a:p>
          <a:p>
            <a:pPr marL="0" marR="0" lvl="0" indent="0" algn="l" rtl="0">
              <a:spcBef>
                <a:spcPts val="0"/>
              </a:spcBef>
              <a:spcAft>
                <a:spcPts val="0"/>
              </a:spcAft>
              <a:buSzPts val="1100"/>
              <a:buNone/>
            </a:pPr>
            <a:r>
              <a:rPr lang="en" sz="1500">
                <a:solidFill>
                  <a:schemeClr val="dk1"/>
                </a:solidFill>
              </a:rPr>
              <a:t>Controlled overcommittment at the receiver downlink by allwoing multiple senders to send at same time the receiver. This is important to achieve high bw util</a:t>
            </a:r>
            <a:endParaRPr sz="1500">
              <a:solidFill>
                <a:schemeClr val="dk1"/>
              </a:solidFill>
            </a:endParaRPr>
          </a:p>
        </p:txBody>
      </p:sp>
      <p:sp>
        <p:nvSpPr>
          <p:cNvPr id="275" name="Google Shape;275;g3e3fd6f77a_0_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Arial"/>
                <a:ea typeface="Arial"/>
                <a:cs typeface="Arial"/>
                <a:sym typeface="Arial"/>
              </a:rPr>
              <a:t>9</a:t>
            </a:fld>
            <a:endParaRPr sz="12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sp>
        <p:nvSpPr>
          <p:cNvPr id="58" name="Google Shape;58;p14"/>
          <p:cNvSpPr/>
          <p:nvPr/>
        </p:nvSpPr>
        <p:spPr>
          <a:xfrm>
            <a:off x="457203" y="342902"/>
            <a:ext cx="8272500" cy="4489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9" name="Google Shape;59;p14"/>
          <p:cNvSpPr txBox="1">
            <a:spLocks noGrp="1"/>
          </p:cNvSpPr>
          <p:nvPr>
            <p:ph type="ctrTitle"/>
          </p:nvPr>
        </p:nvSpPr>
        <p:spPr>
          <a:xfrm>
            <a:off x="685800" y="1028701"/>
            <a:ext cx="7772400" cy="1274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3200" b="1" i="0" u="none" strike="noStrike" cap="none">
                <a:solidFill>
                  <a:schemeClr val="dk2"/>
                </a:solidFill>
                <a:latin typeface="Verdana"/>
                <a:ea typeface="Verdana"/>
                <a:cs typeface="Verdana"/>
                <a:sym typeface="Verdana"/>
              </a:defRPr>
            </a:lvl1pPr>
            <a:lvl2pPr marR="0" lvl="1"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2pPr>
            <a:lvl3pPr marR="0" lvl="2"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3pPr>
            <a:lvl4pPr marR="0" lvl="3"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4pPr>
            <a:lvl5pPr marR="0" lvl="4"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5pPr>
            <a:lvl6pPr marR="0" lvl="5"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6pPr>
            <a:lvl7pPr marR="0" lvl="6"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7pPr>
            <a:lvl8pPr marR="0" lvl="7"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8pPr>
            <a:lvl9pPr marR="0" lvl="8"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9pPr>
          </a:lstStyle>
          <a:p>
            <a:endParaRPr/>
          </a:p>
        </p:txBody>
      </p:sp>
      <p:sp>
        <p:nvSpPr>
          <p:cNvPr id="60" name="Google Shape;60;p14"/>
          <p:cNvSpPr txBox="1">
            <a:spLocks noGrp="1"/>
          </p:cNvSpPr>
          <p:nvPr>
            <p:ph type="subTitle" idx="1"/>
          </p:nvPr>
        </p:nvSpPr>
        <p:spPr>
          <a:xfrm>
            <a:off x="1371600" y="2857500"/>
            <a:ext cx="6400800" cy="914400"/>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Clr>
                <a:schemeClr val="dk2"/>
              </a:buClr>
              <a:buSzPts val="2160"/>
              <a:buFont typeface="Arial"/>
              <a:buNone/>
              <a:defRPr sz="2400" b="1" i="0" u="none" strike="noStrike" cap="none">
                <a:solidFill>
                  <a:schemeClr val="dk1"/>
                </a:solidFill>
                <a:latin typeface="Arial"/>
                <a:ea typeface="Arial"/>
                <a:cs typeface="Arial"/>
                <a:sym typeface="Arial"/>
              </a:defRPr>
            </a:lvl1pPr>
            <a:lvl2pPr marR="0" lvl="1" algn="l" rtl="0">
              <a:spcBef>
                <a:spcPts val="350"/>
              </a:spcBef>
              <a:spcAft>
                <a:spcPts val="0"/>
              </a:spcAft>
              <a:buClr>
                <a:schemeClr val="dk2"/>
              </a:buClr>
              <a:buSzPts val="1600"/>
              <a:buFont typeface="Noto Sans Symbols"/>
              <a:buChar char="▪"/>
              <a:defRPr sz="1600" b="0" i="0" u="none" strike="noStrike" cap="none">
                <a:solidFill>
                  <a:schemeClr val="dk1"/>
                </a:solidFill>
                <a:latin typeface="Arial"/>
                <a:ea typeface="Arial"/>
                <a:cs typeface="Arial"/>
                <a:sym typeface="Arial"/>
              </a:defRPr>
            </a:lvl2pPr>
            <a:lvl3pPr marR="0" lvl="2" algn="l" rtl="0">
              <a:spcBef>
                <a:spcPts val="300"/>
              </a:spcBef>
              <a:spcAft>
                <a:spcPts val="0"/>
              </a:spcAft>
              <a:buClr>
                <a:schemeClr val="dk2"/>
              </a:buClr>
              <a:buSzPts val="1260"/>
              <a:buFont typeface="Arial"/>
              <a:buChar char="●"/>
              <a:defRPr sz="1400" b="0" i="0" u="none" strike="noStrike" cap="none">
                <a:solidFill>
                  <a:schemeClr val="dk1"/>
                </a:solidFill>
                <a:latin typeface="Arial"/>
                <a:ea typeface="Arial"/>
                <a:cs typeface="Arial"/>
                <a:sym typeface="Arial"/>
              </a:defRPr>
            </a:lvl3pPr>
            <a:lvl4pPr marR="0" lvl="3" algn="l" rtl="0">
              <a:spcBef>
                <a:spcPts val="250"/>
              </a:spcBef>
              <a:spcAft>
                <a:spcPts val="0"/>
              </a:spcAft>
              <a:buClr>
                <a:schemeClr val="dk2"/>
              </a:buClr>
              <a:buSzPts val="1200"/>
              <a:buFont typeface="Noto Sans Symbols"/>
              <a:buChar char="▪"/>
              <a:defRPr sz="1200" b="0" i="0" u="none" strike="noStrike" cap="none">
                <a:solidFill>
                  <a:schemeClr val="dk1"/>
                </a:solidFill>
                <a:latin typeface="Arial"/>
                <a:ea typeface="Arial"/>
                <a:cs typeface="Arial"/>
                <a:sym typeface="Arial"/>
              </a:defRPr>
            </a:lvl4pPr>
            <a:lvl5pPr marR="0" lvl="4" algn="l" rtl="0">
              <a:spcBef>
                <a:spcPts val="200"/>
              </a:spcBef>
              <a:spcAft>
                <a:spcPts val="0"/>
              </a:spcAft>
              <a:buClr>
                <a:schemeClr val="dk2"/>
              </a:buClr>
              <a:buSzPts val="1080"/>
              <a:buFont typeface="Arial"/>
              <a:buChar char="●"/>
              <a:defRPr sz="1200" b="0" i="0" u="none" strike="noStrike" cap="none">
                <a:solidFill>
                  <a:schemeClr val="dk1"/>
                </a:solidFill>
                <a:latin typeface="Arial"/>
                <a:ea typeface="Arial"/>
                <a:cs typeface="Arial"/>
                <a:sym typeface="Arial"/>
              </a:defRPr>
            </a:lvl5pPr>
            <a:lvl6pPr marR="0" lvl="5"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6pPr>
            <a:lvl7pPr marR="0" lvl="6"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7pPr>
            <a:lvl8pPr marR="0" lvl="7"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8pPr>
            <a:lvl9pPr marR="0" lvl="8"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1" name="Google Shape;61;p14"/>
          <p:cNvSpPr txBox="1"/>
          <p:nvPr/>
        </p:nvSpPr>
        <p:spPr>
          <a:xfrm>
            <a:off x="320040" y="4767263"/>
            <a:ext cx="1005900" cy="2745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1000">
                <a:solidFill>
                  <a:srgbClr val="888888"/>
                </a:solidFill>
              </a:rPr>
              <a:t>Aug.</a:t>
            </a:r>
            <a:r>
              <a:rPr lang="en" sz="1000">
                <a:solidFill>
                  <a:srgbClr val="888888"/>
                </a:solidFill>
                <a:latin typeface="Arial"/>
                <a:ea typeface="Arial"/>
                <a:cs typeface="Arial"/>
                <a:sym typeface="Arial"/>
              </a:rPr>
              <a:t> </a:t>
            </a:r>
            <a:r>
              <a:rPr lang="en" sz="1000">
                <a:solidFill>
                  <a:srgbClr val="888888"/>
                </a:solidFill>
              </a:rPr>
              <a:t>22</a:t>
            </a:r>
            <a:r>
              <a:rPr lang="en" sz="1000">
                <a:solidFill>
                  <a:srgbClr val="888888"/>
                </a:solidFill>
                <a:latin typeface="Arial"/>
                <a:ea typeface="Arial"/>
                <a:cs typeface="Arial"/>
                <a:sym typeface="Arial"/>
              </a:rPr>
              <a:t>, 2018</a:t>
            </a:r>
            <a:endParaRPr sz="1000">
              <a:solidFill>
                <a:srgbClr val="888888"/>
              </a:solidFill>
              <a:latin typeface="Arial"/>
              <a:ea typeface="Arial"/>
              <a:cs typeface="Arial"/>
              <a:sym typeface="Arial"/>
            </a:endParaRPr>
          </a:p>
        </p:txBody>
      </p:sp>
      <p:sp>
        <p:nvSpPr>
          <p:cNvPr id="62" name="Google Shape;62;p14"/>
          <p:cNvSpPr txBox="1">
            <a:spLocks noGrp="1"/>
          </p:cNvSpPr>
          <p:nvPr>
            <p:ph type="sldNum" idx="12"/>
          </p:nvPr>
        </p:nvSpPr>
        <p:spPr>
          <a:xfrm>
            <a:off x="8183880" y="4767263"/>
            <a:ext cx="685800" cy="274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0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0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0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0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0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0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0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0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r>
              <a:rPr lang="en"/>
              <a:t>Slide </a:t>
            </a: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3"/>
        <p:cNvGrpSpPr/>
        <p:nvPr/>
      </p:nvGrpSpPr>
      <p:grpSpPr>
        <a:xfrm>
          <a:off x="0" y="0"/>
          <a:ext cx="0" cy="0"/>
          <a:chOff x="0" y="0"/>
          <a:chExt cx="0" cy="0"/>
        </a:xfrm>
      </p:grpSpPr>
      <p:sp>
        <p:nvSpPr>
          <p:cNvPr id="64" name="Google Shape;64;p15"/>
          <p:cNvSpPr txBox="1">
            <a:spLocks noGrp="1"/>
          </p:cNvSpPr>
          <p:nvPr>
            <p:ph type="body" idx="1"/>
          </p:nvPr>
        </p:nvSpPr>
        <p:spPr>
          <a:xfrm>
            <a:off x="320040" y="788670"/>
            <a:ext cx="8503800" cy="3840600"/>
          </a:xfrm>
          <a:prstGeom prst="rect">
            <a:avLst/>
          </a:prstGeom>
          <a:noFill/>
          <a:ln>
            <a:noFill/>
          </a:ln>
        </p:spPr>
        <p:txBody>
          <a:bodyPr spcFirstLastPara="1" wrap="square" lIns="91425" tIns="45700" rIns="91425" bIns="45700" anchor="t" anchorCtr="0"/>
          <a:lstStyle>
            <a:lvl1pPr marL="457200" marR="0" lvl="0" indent="-331470" algn="l" rtl="0">
              <a:lnSpc>
                <a:spcPct val="130000"/>
              </a:lnSpc>
              <a:spcBef>
                <a:spcPts val="0"/>
              </a:spcBef>
              <a:spcAft>
                <a:spcPts val="0"/>
              </a:spcAft>
              <a:buClr>
                <a:schemeClr val="dk2"/>
              </a:buClr>
              <a:buSzPts val="1620"/>
              <a:buFont typeface="Arial"/>
              <a:buChar char="●"/>
              <a:defRPr sz="1800" b="1" i="0" u="none" strike="noStrike" cap="none">
                <a:solidFill>
                  <a:schemeClr val="dk1"/>
                </a:solidFill>
                <a:latin typeface="Arial"/>
                <a:ea typeface="Arial"/>
                <a:cs typeface="Arial"/>
                <a:sym typeface="Arial"/>
              </a:defRPr>
            </a:lvl1pPr>
            <a:lvl2pPr marL="914400" marR="0" lvl="1" indent="-330200" algn="l" rtl="0">
              <a:lnSpc>
                <a:spcPct val="130000"/>
              </a:lnSpc>
              <a:spcBef>
                <a:spcPts val="0"/>
              </a:spcBef>
              <a:spcAft>
                <a:spcPts val="0"/>
              </a:spcAft>
              <a:buClr>
                <a:schemeClr val="dk2"/>
              </a:buClr>
              <a:buSzPts val="1600"/>
              <a:buFont typeface="Noto Sans Symbols"/>
              <a:buChar char="▪"/>
              <a:defRPr sz="1600" b="0" i="0" u="none" strike="noStrike" cap="none">
                <a:solidFill>
                  <a:schemeClr val="dk1"/>
                </a:solidFill>
                <a:latin typeface="Arial"/>
                <a:ea typeface="Arial"/>
                <a:cs typeface="Arial"/>
                <a:sym typeface="Arial"/>
              </a:defRPr>
            </a:lvl2pPr>
            <a:lvl3pPr marL="1371600" marR="0" lvl="2" indent="-308610" algn="l" rtl="0">
              <a:spcBef>
                <a:spcPts val="1000"/>
              </a:spcBef>
              <a:spcAft>
                <a:spcPts val="0"/>
              </a:spcAft>
              <a:buClr>
                <a:schemeClr val="dk2"/>
              </a:buClr>
              <a:buSzPts val="1260"/>
              <a:buFont typeface="Arial"/>
              <a:buChar char="●"/>
              <a:defRPr sz="1400" b="0" i="0" u="none" strike="noStrike" cap="none">
                <a:solidFill>
                  <a:schemeClr val="dk1"/>
                </a:solidFill>
                <a:latin typeface="Arial"/>
                <a:ea typeface="Arial"/>
                <a:cs typeface="Arial"/>
                <a:sym typeface="Arial"/>
              </a:defRPr>
            </a:lvl3pPr>
            <a:lvl4pPr marL="1828800" marR="0" lvl="3" indent="-304800" algn="l" rtl="0">
              <a:spcBef>
                <a:spcPts val="250"/>
              </a:spcBef>
              <a:spcAft>
                <a:spcPts val="0"/>
              </a:spcAft>
              <a:buClr>
                <a:schemeClr val="dk2"/>
              </a:buClr>
              <a:buSzPts val="1200"/>
              <a:buFont typeface="Noto Sans Symbols"/>
              <a:buChar char="▪"/>
              <a:defRPr sz="1200" b="0" i="0" u="none" strike="noStrike" cap="none">
                <a:solidFill>
                  <a:schemeClr val="dk1"/>
                </a:solidFill>
                <a:latin typeface="Arial"/>
                <a:ea typeface="Arial"/>
                <a:cs typeface="Arial"/>
                <a:sym typeface="Arial"/>
              </a:defRPr>
            </a:lvl4pPr>
            <a:lvl5pPr marL="2286000" marR="0" lvl="4" indent="-297179" algn="l" rtl="0">
              <a:spcBef>
                <a:spcPts val="200"/>
              </a:spcBef>
              <a:spcAft>
                <a:spcPts val="0"/>
              </a:spcAft>
              <a:buClr>
                <a:schemeClr val="dk2"/>
              </a:buClr>
              <a:buSzPts val="1080"/>
              <a:buFont typeface="Arial"/>
              <a:buChar char="●"/>
              <a:defRPr sz="1200" b="0" i="0" u="none" strike="noStrike" cap="none">
                <a:solidFill>
                  <a:schemeClr val="dk1"/>
                </a:solidFill>
                <a:latin typeface="Arial"/>
                <a:ea typeface="Arial"/>
                <a:cs typeface="Arial"/>
                <a:sym typeface="Arial"/>
              </a:defRPr>
            </a:lvl5pPr>
            <a:lvl6pPr marL="2743200" marR="0" lvl="5" indent="-320039"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6pPr>
            <a:lvl7pPr marL="3200400" marR="0" lvl="6" indent="-320039"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7pPr>
            <a:lvl8pPr marL="3657600" marR="0" lvl="7" indent="-320040"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8pPr>
            <a:lvl9pPr marL="4114800" marR="0" lvl="8" indent="-320040"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5" name="Google Shape;65;p15"/>
          <p:cNvSpPr txBox="1">
            <a:spLocks noGrp="1"/>
          </p:cNvSpPr>
          <p:nvPr>
            <p:ph type="sldNum" idx="12"/>
          </p:nvPr>
        </p:nvSpPr>
        <p:spPr>
          <a:xfrm>
            <a:off x="8183880" y="4767263"/>
            <a:ext cx="685800" cy="274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00">
                <a:solidFill>
                  <a:srgbClr val="888888"/>
                </a:solidFill>
                <a:latin typeface="Arial"/>
                <a:ea typeface="Arial"/>
                <a:cs typeface="Arial"/>
                <a:sym typeface="Arial"/>
              </a:defRPr>
            </a:lvl1pPr>
            <a:lvl2pPr marL="0" marR="0" lvl="1" indent="0" algn="r" rtl="0">
              <a:spcBef>
                <a:spcPts val="0"/>
              </a:spcBef>
              <a:spcAft>
                <a:spcPts val="0"/>
              </a:spcAft>
              <a:buNone/>
              <a:defRPr sz="1000">
                <a:solidFill>
                  <a:srgbClr val="888888"/>
                </a:solidFill>
                <a:latin typeface="Arial"/>
                <a:ea typeface="Arial"/>
                <a:cs typeface="Arial"/>
                <a:sym typeface="Arial"/>
              </a:defRPr>
            </a:lvl2pPr>
            <a:lvl3pPr marL="0" marR="0" lvl="2" indent="0" algn="r" rtl="0">
              <a:spcBef>
                <a:spcPts val="0"/>
              </a:spcBef>
              <a:spcAft>
                <a:spcPts val="0"/>
              </a:spcAft>
              <a:buNone/>
              <a:defRPr sz="1000">
                <a:solidFill>
                  <a:srgbClr val="888888"/>
                </a:solidFill>
                <a:latin typeface="Arial"/>
                <a:ea typeface="Arial"/>
                <a:cs typeface="Arial"/>
                <a:sym typeface="Arial"/>
              </a:defRPr>
            </a:lvl3pPr>
            <a:lvl4pPr marL="0" marR="0" lvl="3" indent="0" algn="r" rtl="0">
              <a:spcBef>
                <a:spcPts val="0"/>
              </a:spcBef>
              <a:spcAft>
                <a:spcPts val="0"/>
              </a:spcAft>
              <a:buNone/>
              <a:defRPr sz="1000">
                <a:solidFill>
                  <a:srgbClr val="888888"/>
                </a:solidFill>
                <a:latin typeface="Arial"/>
                <a:ea typeface="Arial"/>
                <a:cs typeface="Arial"/>
                <a:sym typeface="Arial"/>
              </a:defRPr>
            </a:lvl4pPr>
            <a:lvl5pPr marL="0" marR="0" lvl="4" indent="0" algn="r" rtl="0">
              <a:spcBef>
                <a:spcPts val="0"/>
              </a:spcBef>
              <a:spcAft>
                <a:spcPts val="0"/>
              </a:spcAft>
              <a:buNone/>
              <a:defRPr sz="1000">
                <a:solidFill>
                  <a:srgbClr val="888888"/>
                </a:solidFill>
                <a:latin typeface="Arial"/>
                <a:ea typeface="Arial"/>
                <a:cs typeface="Arial"/>
                <a:sym typeface="Arial"/>
              </a:defRPr>
            </a:lvl5pPr>
            <a:lvl6pPr marL="0" marR="0" lvl="5" indent="0" algn="r" rtl="0">
              <a:spcBef>
                <a:spcPts val="0"/>
              </a:spcBef>
              <a:spcAft>
                <a:spcPts val="0"/>
              </a:spcAft>
              <a:buNone/>
              <a:defRPr sz="1000">
                <a:solidFill>
                  <a:srgbClr val="888888"/>
                </a:solidFill>
                <a:latin typeface="Arial"/>
                <a:ea typeface="Arial"/>
                <a:cs typeface="Arial"/>
                <a:sym typeface="Arial"/>
              </a:defRPr>
            </a:lvl6pPr>
            <a:lvl7pPr marL="0" marR="0" lvl="6" indent="0" algn="r" rtl="0">
              <a:spcBef>
                <a:spcPts val="0"/>
              </a:spcBef>
              <a:spcAft>
                <a:spcPts val="0"/>
              </a:spcAft>
              <a:buNone/>
              <a:defRPr sz="1000">
                <a:solidFill>
                  <a:srgbClr val="888888"/>
                </a:solidFill>
                <a:latin typeface="Arial"/>
                <a:ea typeface="Arial"/>
                <a:cs typeface="Arial"/>
                <a:sym typeface="Arial"/>
              </a:defRPr>
            </a:lvl7pPr>
            <a:lvl8pPr marL="0" marR="0" lvl="7" indent="0" algn="r" rtl="0">
              <a:spcBef>
                <a:spcPts val="0"/>
              </a:spcBef>
              <a:spcAft>
                <a:spcPts val="0"/>
              </a:spcAft>
              <a:buNone/>
              <a:defRPr sz="1000">
                <a:solidFill>
                  <a:srgbClr val="888888"/>
                </a:solidFill>
                <a:latin typeface="Arial"/>
                <a:ea typeface="Arial"/>
                <a:cs typeface="Arial"/>
                <a:sym typeface="Arial"/>
              </a:defRPr>
            </a:lvl8pPr>
            <a:lvl9pPr marL="0" marR="0" lvl="8" indent="0" algn="r" rtl="0">
              <a:spcBef>
                <a:spcPts val="0"/>
              </a:spcBef>
              <a:spcAft>
                <a:spcPts val="0"/>
              </a:spcAft>
              <a:buNone/>
              <a:defRPr sz="1000">
                <a:solidFill>
                  <a:srgbClr val="888888"/>
                </a:solidFill>
                <a:latin typeface="Arial"/>
                <a:ea typeface="Arial"/>
                <a:cs typeface="Arial"/>
                <a:sym typeface="Arial"/>
              </a:defRPr>
            </a:lvl9pPr>
          </a:lstStyle>
          <a:p>
            <a:pPr marL="0" lvl="0" indent="0">
              <a:spcBef>
                <a:spcPts val="0"/>
              </a:spcBef>
              <a:spcAft>
                <a:spcPts val="0"/>
              </a:spcAft>
              <a:buNone/>
            </a:pPr>
            <a:r>
              <a:rPr lang="en"/>
              <a:t>Slide </a:t>
            </a:r>
            <a:fld id="{00000000-1234-1234-1234-123412341234}" type="slidenum">
              <a:rPr lang="en"/>
              <a:t>‹#›</a:t>
            </a:fld>
            <a:endParaRPr/>
          </a:p>
        </p:txBody>
      </p:sp>
      <p:sp>
        <p:nvSpPr>
          <p:cNvPr id="66" name="Google Shape;66;p15"/>
          <p:cNvSpPr txBox="1">
            <a:spLocks noGrp="1"/>
          </p:cNvSpPr>
          <p:nvPr>
            <p:ph type="title"/>
          </p:nvPr>
        </p:nvSpPr>
        <p:spPr>
          <a:xfrm>
            <a:off x="304800" y="148590"/>
            <a:ext cx="8534400" cy="5487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3000" b="1" i="0" u="none" strike="noStrike" cap="none">
                <a:solidFill>
                  <a:schemeClr val="dk2"/>
                </a:solidFill>
                <a:latin typeface="Verdana"/>
                <a:ea typeface="Verdana"/>
                <a:cs typeface="Verdana"/>
                <a:sym typeface="Verdana"/>
              </a:defRPr>
            </a:lvl1pPr>
            <a:lvl2pPr marR="0" lvl="1"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2pPr>
            <a:lvl3pPr marR="0" lvl="2"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3pPr>
            <a:lvl4pPr marR="0" lvl="3"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4pPr>
            <a:lvl5pPr marR="0" lvl="4"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5pPr>
            <a:lvl6pPr marR="0" lvl="5"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6pPr>
            <a:lvl7pPr marR="0" lvl="6"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7pPr>
            <a:lvl8pPr marR="0" lvl="7"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8pPr>
            <a:lvl9pPr marR="0" lvl="8"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304800" y="148590"/>
            <a:ext cx="8534400" cy="5487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3000" b="1" i="0" u="none" strike="noStrike" cap="none">
                <a:solidFill>
                  <a:schemeClr val="dk2"/>
                </a:solidFill>
                <a:latin typeface="Verdana"/>
                <a:ea typeface="Verdana"/>
                <a:cs typeface="Verdana"/>
                <a:sym typeface="Verdana"/>
              </a:defRPr>
            </a:lvl1pPr>
            <a:lvl2pPr marR="0" lvl="1"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2pPr>
            <a:lvl3pPr marR="0" lvl="2"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3pPr>
            <a:lvl4pPr marR="0" lvl="3"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4pPr>
            <a:lvl5pPr marR="0" lvl="4"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5pPr>
            <a:lvl6pPr marR="0" lvl="5"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6pPr>
            <a:lvl7pPr marR="0" lvl="6"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7pPr>
            <a:lvl8pPr marR="0" lvl="7"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8pPr>
            <a:lvl9pPr marR="0" lvl="8"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9pPr>
          </a:lstStyle>
          <a:p>
            <a:endParaRPr/>
          </a:p>
        </p:txBody>
      </p:sp>
      <p:sp>
        <p:nvSpPr>
          <p:cNvPr id="69" name="Google Shape;69;p16"/>
          <p:cNvSpPr txBox="1">
            <a:spLocks noGrp="1"/>
          </p:cNvSpPr>
          <p:nvPr>
            <p:ph type="body" idx="1"/>
          </p:nvPr>
        </p:nvSpPr>
        <p:spPr>
          <a:xfrm>
            <a:off x="304800" y="788670"/>
            <a:ext cx="4191000" cy="3840600"/>
          </a:xfrm>
          <a:prstGeom prst="rect">
            <a:avLst/>
          </a:prstGeom>
          <a:noFill/>
          <a:ln>
            <a:noFill/>
          </a:ln>
        </p:spPr>
        <p:txBody>
          <a:bodyPr spcFirstLastPara="1" wrap="square" lIns="91425" tIns="45700" rIns="91425" bIns="45700" anchor="t" anchorCtr="0"/>
          <a:lstStyle>
            <a:lvl1pPr marL="457200" marR="0" lvl="0" indent="-322897" algn="l" rtl="0">
              <a:spcBef>
                <a:spcPts val="900"/>
              </a:spcBef>
              <a:spcAft>
                <a:spcPts val="0"/>
              </a:spcAft>
              <a:buClr>
                <a:schemeClr val="dk2"/>
              </a:buClr>
              <a:buSzPts val="1485"/>
              <a:buFont typeface="Arial"/>
              <a:buChar char="●"/>
              <a:defRPr sz="1650" b="1" i="0" u="none" strike="noStrike" cap="none">
                <a:solidFill>
                  <a:schemeClr val="dk1"/>
                </a:solidFill>
                <a:latin typeface="Arial"/>
                <a:ea typeface="Arial"/>
                <a:cs typeface="Arial"/>
                <a:sym typeface="Arial"/>
              </a:defRPr>
            </a:lvl1pPr>
            <a:lvl2pPr marL="914400" marR="0" lvl="1" indent="-323850" algn="l" rtl="0">
              <a:spcBef>
                <a:spcPts val="350"/>
              </a:spcBef>
              <a:spcAft>
                <a:spcPts val="0"/>
              </a:spcAft>
              <a:buClr>
                <a:schemeClr val="dk2"/>
              </a:buClr>
              <a:buSzPts val="1500"/>
              <a:buFont typeface="Noto Sans Symbols"/>
              <a:buChar char="▪"/>
              <a:defRPr sz="1500" b="0" i="0" u="none" strike="noStrike" cap="none">
                <a:solidFill>
                  <a:schemeClr val="dk1"/>
                </a:solidFill>
                <a:latin typeface="Arial"/>
                <a:ea typeface="Arial"/>
                <a:cs typeface="Arial"/>
                <a:sym typeface="Arial"/>
              </a:defRPr>
            </a:lvl2pPr>
            <a:lvl3pPr marL="1371600" marR="0" lvl="2" indent="-305752" algn="l" rtl="0">
              <a:spcBef>
                <a:spcPts val="300"/>
              </a:spcBef>
              <a:spcAft>
                <a:spcPts val="0"/>
              </a:spcAft>
              <a:buClr>
                <a:schemeClr val="dk2"/>
              </a:buClr>
              <a:buSzPts val="1215"/>
              <a:buFont typeface="Arial"/>
              <a:buChar char="●"/>
              <a:defRPr sz="1350" b="0" i="0" u="none" strike="noStrike" cap="none">
                <a:solidFill>
                  <a:schemeClr val="dk1"/>
                </a:solidFill>
                <a:latin typeface="Arial"/>
                <a:ea typeface="Arial"/>
                <a:cs typeface="Arial"/>
                <a:sym typeface="Arial"/>
              </a:defRPr>
            </a:lvl3pPr>
            <a:lvl4pPr marL="1828800" marR="0" lvl="3" indent="-304800" algn="l" rtl="0">
              <a:spcBef>
                <a:spcPts val="250"/>
              </a:spcBef>
              <a:spcAft>
                <a:spcPts val="0"/>
              </a:spcAft>
              <a:buClr>
                <a:schemeClr val="dk2"/>
              </a:buClr>
              <a:buSzPts val="1200"/>
              <a:buFont typeface="Noto Sans Symbols"/>
              <a:buChar char="▪"/>
              <a:defRPr sz="1200" b="0" i="0" u="none" strike="noStrike" cap="none">
                <a:solidFill>
                  <a:schemeClr val="dk1"/>
                </a:solidFill>
                <a:latin typeface="Arial"/>
                <a:ea typeface="Arial"/>
                <a:cs typeface="Arial"/>
                <a:sym typeface="Arial"/>
              </a:defRPr>
            </a:lvl4pPr>
            <a:lvl5pPr marL="2286000" marR="0" lvl="4" indent="-297179" algn="l" rtl="0">
              <a:spcBef>
                <a:spcPts val="200"/>
              </a:spcBef>
              <a:spcAft>
                <a:spcPts val="0"/>
              </a:spcAft>
              <a:buClr>
                <a:schemeClr val="dk2"/>
              </a:buClr>
              <a:buSzPts val="1080"/>
              <a:buFont typeface="Arial"/>
              <a:buChar char="●"/>
              <a:defRPr sz="1200" b="0" i="0" u="none" strike="noStrike" cap="none">
                <a:solidFill>
                  <a:schemeClr val="dk1"/>
                </a:solidFill>
                <a:latin typeface="Arial"/>
                <a:ea typeface="Arial"/>
                <a:cs typeface="Arial"/>
                <a:sym typeface="Arial"/>
              </a:defRPr>
            </a:lvl5pPr>
            <a:lvl6pPr marL="2743200" marR="0" lvl="5" indent="-331470" algn="l" rtl="0">
              <a:spcBef>
                <a:spcPts val="360"/>
              </a:spcBef>
              <a:spcAft>
                <a:spcPts val="0"/>
              </a:spcAft>
              <a:buClr>
                <a:schemeClr val="accent2"/>
              </a:buClr>
              <a:buSzPts val="1620"/>
              <a:buFont typeface="Arial"/>
              <a:buChar char="●"/>
              <a:defRPr sz="1800" b="0" i="0" u="none" strike="noStrike" cap="none">
                <a:solidFill>
                  <a:schemeClr val="dk1"/>
                </a:solidFill>
                <a:latin typeface="Arial"/>
                <a:ea typeface="Arial"/>
                <a:cs typeface="Arial"/>
                <a:sym typeface="Arial"/>
              </a:defRPr>
            </a:lvl6pPr>
            <a:lvl7pPr marL="3200400" marR="0" lvl="6" indent="-331470" algn="l" rtl="0">
              <a:spcBef>
                <a:spcPts val="360"/>
              </a:spcBef>
              <a:spcAft>
                <a:spcPts val="0"/>
              </a:spcAft>
              <a:buClr>
                <a:schemeClr val="accent2"/>
              </a:buClr>
              <a:buSzPts val="1620"/>
              <a:buFont typeface="Arial"/>
              <a:buChar char="●"/>
              <a:defRPr sz="1800" b="0" i="0" u="none" strike="noStrike" cap="none">
                <a:solidFill>
                  <a:schemeClr val="dk1"/>
                </a:solidFill>
                <a:latin typeface="Arial"/>
                <a:ea typeface="Arial"/>
                <a:cs typeface="Arial"/>
                <a:sym typeface="Arial"/>
              </a:defRPr>
            </a:lvl7pPr>
            <a:lvl8pPr marL="3657600" marR="0" lvl="7" indent="-331470" algn="l" rtl="0">
              <a:spcBef>
                <a:spcPts val="360"/>
              </a:spcBef>
              <a:spcAft>
                <a:spcPts val="0"/>
              </a:spcAft>
              <a:buClr>
                <a:schemeClr val="accent2"/>
              </a:buClr>
              <a:buSzPts val="1620"/>
              <a:buFont typeface="Arial"/>
              <a:buChar char="●"/>
              <a:defRPr sz="1800" b="0" i="0" u="none" strike="noStrike" cap="none">
                <a:solidFill>
                  <a:schemeClr val="dk1"/>
                </a:solidFill>
                <a:latin typeface="Arial"/>
                <a:ea typeface="Arial"/>
                <a:cs typeface="Arial"/>
                <a:sym typeface="Arial"/>
              </a:defRPr>
            </a:lvl8pPr>
            <a:lvl9pPr marL="4114800" marR="0" lvl="8" indent="-331470" algn="l" rtl="0">
              <a:spcBef>
                <a:spcPts val="360"/>
              </a:spcBef>
              <a:spcAft>
                <a:spcPts val="0"/>
              </a:spcAft>
              <a:buClr>
                <a:schemeClr val="accent2"/>
              </a:buClr>
              <a:buSzPts val="162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0" name="Google Shape;70;p16"/>
          <p:cNvSpPr txBox="1">
            <a:spLocks noGrp="1"/>
          </p:cNvSpPr>
          <p:nvPr>
            <p:ph type="body" idx="2"/>
          </p:nvPr>
        </p:nvSpPr>
        <p:spPr>
          <a:xfrm>
            <a:off x="4648200" y="788670"/>
            <a:ext cx="4191000" cy="3840600"/>
          </a:xfrm>
          <a:prstGeom prst="rect">
            <a:avLst/>
          </a:prstGeom>
          <a:noFill/>
          <a:ln>
            <a:noFill/>
          </a:ln>
        </p:spPr>
        <p:txBody>
          <a:bodyPr spcFirstLastPara="1" wrap="square" lIns="91425" tIns="45700" rIns="91425" bIns="45700" anchor="t" anchorCtr="0"/>
          <a:lstStyle>
            <a:lvl1pPr marL="457200" marR="0" lvl="0" indent="-322897" algn="l" rtl="0">
              <a:spcBef>
                <a:spcPts val="900"/>
              </a:spcBef>
              <a:spcAft>
                <a:spcPts val="0"/>
              </a:spcAft>
              <a:buClr>
                <a:schemeClr val="dk2"/>
              </a:buClr>
              <a:buSzPts val="1485"/>
              <a:buFont typeface="Arial"/>
              <a:buChar char="●"/>
              <a:defRPr sz="1650" b="1" i="0" u="none" strike="noStrike" cap="none">
                <a:solidFill>
                  <a:schemeClr val="dk1"/>
                </a:solidFill>
                <a:latin typeface="Arial"/>
                <a:ea typeface="Arial"/>
                <a:cs typeface="Arial"/>
                <a:sym typeface="Arial"/>
              </a:defRPr>
            </a:lvl1pPr>
            <a:lvl2pPr marL="914400" marR="0" lvl="1" indent="-323850" algn="l" rtl="0">
              <a:spcBef>
                <a:spcPts val="350"/>
              </a:spcBef>
              <a:spcAft>
                <a:spcPts val="0"/>
              </a:spcAft>
              <a:buClr>
                <a:schemeClr val="dk2"/>
              </a:buClr>
              <a:buSzPts val="1500"/>
              <a:buFont typeface="Noto Sans Symbols"/>
              <a:buChar char="▪"/>
              <a:defRPr sz="1500" b="0" i="0" u="none" strike="noStrike" cap="none">
                <a:solidFill>
                  <a:schemeClr val="dk1"/>
                </a:solidFill>
                <a:latin typeface="Arial"/>
                <a:ea typeface="Arial"/>
                <a:cs typeface="Arial"/>
                <a:sym typeface="Arial"/>
              </a:defRPr>
            </a:lvl2pPr>
            <a:lvl3pPr marL="1371600" marR="0" lvl="2" indent="-305752" algn="l" rtl="0">
              <a:spcBef>
                <a:spcPts val="300"/>
              </a:spcBef>
              <a:spcAft>
                <a:spcPts val="0"/>
              </a:spcAft>
              <a:buClr>
                <a:schemeClr val="dk2"/>
              </a:buClr>
              <a:buSzPts val="1215"/>
              <a:buFont typeface="Arial"/>
              <a:buChar char="●"/>
              <a:defRPr sz="1350" b="0" i="0" u="none" strike="noStrike" cap="none">
                <a:solidFill>
                  <a:schemeClr val="dk1"/>
                </a:solidFill>
                <a:latin typeface="Arial"/>
                <a:ea typeface="Arial"/>
                <a:cs typeface="Arial"/>
                <a:sym typeface="Arial"/>
              </a:defRPr>
            </a:lvl3pPr>
            <a:lvl4pPr marL="1828800" marR="0" lvl="3" indent="-304800" algn="l" rtl="0">
              <a:spcBef>
                <a:spcPts val="250"/>
              </a:spcBef>
              <a:spcAft>
                <a:spcPts val="0"/>
              </a:spcAft>
              <a:buClr>
                <a:schemeClr val="dk2"/>
              </a:buClr>
              <a:buSzPts val="1200"/>
              <a:buFont typeface="Noto Sans Symbols"/>
              <a:buChar char="▪"/>
              <a:defRPr sz="1200" b="0" i="0" u="none" strike="noStrike" cap="none">
                <a:solidFill>
                  <a:schemeClr val="dk1"/>
                </a:solidFill>
                <a:latin typeface="Arial"/>
                <a:ea typeface="Arial"/>
                <a:cs typeface="Arial"/>
                <a:sym typeface="Arial"/>
              </a:defRPr>
            </a:lvl4pPr>
            <a:lvl5pPr marL="2286000" marR="0" lvl="4" indent="-297179" algn="l" rtl="0">
              <a:spcBef>
                <a:spcPts val="200"/>
              </a:spcBef>
              <a:spcAft>
                <a:spcPts val="0"/>
              </a:spcAft>
              <a:buClr>
                <a:schemeClr val="dk2"/>
              </a:buClr>
              <a:buSzPts val="1080"/>
              <a:buFont typeface="Arial"/>
              <a:buChar char="●"/>
              <a:defRPr sz="1200" b="0" i="0" u="none" strike="noStrike" cap="none">
                <a:solidFill>
                  <a:schemeClr val="dk1"/>
                </a:solidFill>
                <a:latin typeface="Arial"/>
                <a:ea typeface="Arial"/>
                <a:cs typeface="Arial"/>
                <a:sym typeface="Arial"/>
              </a:defRPr>
            </a:lvl5pPr>
            <a:lvl6pPr marL="2743200" marR="0" lvl="5" indent="-331470" algn="l" rtl="0">
              <a:spcBef>
                <a:spcPts val="360"/>
              </a:spcBef>
              <a:spcAft>
                <a:spcPts val="0"/>
              </a:spcAft>
              <a:buClr>
                <a:schemeClr val="accent2"/>
              </a:buClr>
              <a:buSzPts val="1620"/>
              <a:buFont typeface="Arial"/>
              <a:buChar char="●"/>
              <a:defRPr sz="1800" b="0" i="0" u="none" strike="noStrike" cap="none">
                <a:solidFill>
                  <a:schemeClr val="dk1"/>
                </a:solidFill>
                <a:latin typeface="Arial"/>
                <a:ea typeface="Arial"/>
                <a:cs typeface="Arial"/>
                <a:sym typeface="Arial"/>
              </a:defRPr>
            </a:lvl6pPr>
            <a:lvl7pPr marL="3200400" marR="0" lvl="6" indent="-331470" algn="l" rtl="0">
              <a:spcBef>
                <a:spcPts val="360"/>
              </a:spcBef>
              <a:spcAft>
                <a:spcPts val="0"/>
              </a:spcAft>
              <a:buClr>
                <a:schemeClr val="accent2"/>
              </a:buClr>
              <a:buSzPts val="1620"/>
              <a:buFont typeface="Arial"/>
              <a:buChar char="●"/>
              <a:defRPr sz="1800" b="0" i="0" u="none" strike="noStrike" cap="none">
                <a:solidFill>
                  <a:schemeClr val="dk1"/>
                </a:solidFill>
                <a:latin typeface="Arial"/>
                <a:ea typeface="Arial"/>
                <a:cs typeface="Arial"/>
                <a:sym typeface="Arial"/>
              </a:defRPr>
            </a:lvl7pPr>
            <a:lvl8pPr marL="3657600" marR="0" lvl="7" indent="-331470" algn="l" rtl="0">
              <a:spcBef>
                <a:spcPts val="360"/>
              </a:spcBef>
              <a:spcAft>
                <a:spcPts val="0"/>
              </a:spcAft>
              <a:buClr>
                <a:schemeClr val="accent2"/>
              </a:buClr>
              <a:buSzPts val="1620"/>
              <a:buFont typeface="Arial"/>
              <a:buChar char="●"/>
              <a:defRPr sz="1800" b="0" i="0" u="none" strike="noStrike" cap="none">
                <a:solidFill>
                  <a:schemeClr val="dk1"/>
                </a:solidFill>
                <a:latin typeface="Arial"/>
                <a:ea typeface="Arial"/>
                <a:cs typeface="Arial"/>
                <a:sym typeface="Arial"/>
              </a:defRPr>
            </a:lvl8pPr>
            <a:lvl9pPr marL="4114800" marR="0" lvl="8" indent="-331470" algn="l" rtl="0">
              <a:spcBef>
                <a:spcPts val="360"/>
              </a:spcBef>
              <a:spcAft>
                <a:spcPts val="0"/>
              </a:spcAft>
              <a:buClr>
                <a:schemeClr val="accent2"/>
              </a:buClr>
              <a:buSzPts val="162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1" name="Google Shape;71;p16"/>
          <p:cNvSpPr txBox="1">
            <a:spLocks noGrp="1"/>
          </p:cNvSpPr>
          <p:nvPr>
            <p:ph type="sldNum" idx="12"/>
          </p:nvPr>
        </p:nvSpPr>
        <p:spPr>
          <a:xfrm>
            <a:off x="8183880" y="4767263"/>
            <a:ext cx="685800" cy="274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00">
                <a:solidFill>
                  <a:srgbClr val="888888"/>
                </a:solidFill>
                <a:latin typeface="Arial"/>
                <a:ea typeface="Arial"/>
                <a:cs typeface="Arial"/>
                <a:sym typeface="Arial"/>
              </a:defRPr>
            </a:lvl1pPr>
            <a:lvl2pPr marL="0" marR="0" lvl="1" indent="0" algn="r" rtl="0">
              <a:spcBef>
                <a:spcPts val="0"/>
              </a:spcBef>
              <a:spcAft>
                <a:spcPts val="0"/>
              </a:spcAft>
              <a:buNone/>
              <a:defRPr sz="1000">
                <a:solidFill>
                  <a:srgbClr val="888888"/>
                </a:solidFill>
                <a:latin typeface="Arial"/>
                <a:ea typeface="Arial"/>
                <a:cs typeface="Arial"/>
                <a:sym typeface="Arial"/>
              </a:defRPr>
            </a:lvl2pPr>
            <a:lvl3pPr marL="0" marR="0" lvl="2" indent="0" algn="r" rtl="0">
              <a:spcBef>
                <a:spcPts val="0"/>
              </a:spcBef>
              <a:spcAft>
                <a:spcPts val="0"/>
              </a:spcAft>
              <a:buNone/>
              <a:defRPr sz="1000">
                <a:solidFill>
                  <a:srgbClr val="888888"/>
                </a:solidFill>
                <a:latin typeface="Arial"/>
                <a:ea typeface="Arial"/>
                <a:cs typeface="Arial"/>
                <a:sym typeface="Arial"/>
              </a:defRPr>
            </a:lvl3pPr>
            <a:lvl4pPr marL="0" marR="0" lvl="3" indent="0" algn="r" rtl="0">
              <a:spcBef>
                <a:spcPts val="0"/>
              </a:spcBef>
              <a:spcAft>
                <a:spcPts val="0"/>
              </a:spcAft>
              <a:buNone/>
              <a:defRPr sz="1000">
                <a:solidFill>
                  <a:srgbClr val="888888"/>
                </a:solidFill>
                <a:latin typeface="Arial"/>
                <a:ea typeface="Arial"/>
                <a:cs typeface="Arial"/>
                <a:sym typeface="Arial"/>
              </a:defRPr>
            </a:lvl4pPr>
            <a:lvl5pPr marL="0" marR="0" lvl="4" indent="0" algn="r" rtl="0">
              <a:spcBef>
                <a:spcPts val="0"/>
              </a:spcBef>
              <a:spcAft>
                <a:spcPts val="0"/>
              </a:spcAft>
              <a:buNone/>
              <a:defRPr sz="1000">
                <a:solidFill>
                  <a:srgbClr val="888888"/>
                </a:solidFill>
                <a:latin typeface="Arial"/>
                <a:ea typeface="Arial"/>
                <a:cs typeface="Arial"/>
                <a:sym typeface="Arial"/>
              </a:defRPr>
            </a:lvl5pPr>
            <a:lvl6pPr marL="0" marR="0" lvl="5" indent="0" algn="r" rtl="0">
              <a:spcBef>
                <a:spcPts val="0"/>
              </a:spcBef>
              <a:spcAft>
                <a:spcPts val="0"/>
              </a:spcAft>
              <a:buNone/>
              <a:defRPr sz="1000">
                <a:solidFill>
                  <a:srgbClr val="888888"/>
                </a:solidFill>
                <a:latin typeface="Arial"/>
                <a:ea typeface="Arial"/>
                <a:cs typeface="Arial"/>
                <a:sym typeface="Arial"/>
              </a:defRPr>
            </a:lvl6pPr>
            <a:lvl7pPr marL="0" marR="0" lvl="6" indent="0" algn="r" rtl="0">
              <a:spcBef>
                <a:spcPts val="0"/>
              </a:spcBef>
              <a:spcAft>
                <a:spcPts val="0"/>
              </a:spcAft>
              <a:buNone/>
              <a:defRPr sz="1000">
                <a:solidFill>
                  <a:srgbClr val="888888"/>
                </a:solidFill>
                <a:latin typeface="Arial"/>
                <a:ea typeface="Arial"/>
                <a:cs typeface="Arial"/>
                <a:sym typeface="Arial"/>
              </a:defRPr>
            </a:lvl7pPr>
            <a:lvl8pPr marL="0" marR="0" lvl="7" indent="0" algn="r" rtl="0">
              <a:spcBef>
                <a:spcPts val="0"/>
              </a:spcBef>
              <a:spcAft>
                <a:spcPts val="0"/>
              </a:spcAft>
              <a:buNone/>
              <a:defRPr sz="1000">
                <a:solidFill>
                  <a:srgbClr val="888888"/>
                </a:solidFill>
                <a:latin typeface="Arial"/>
                <a:ea typeface="Arial"/>
                <a:cs typeface="Arial"/>
                <a:sym typeface="Arial"/>
              </a:defRPr>
            </a:lvl8pPr>
            <a:lvl9pPr marL="0" marR="0" lvl="8" indent="0" algn="r" rtl="0">
              <a:spcBef>
                <a:spcPts val="0"/>
              </a:spcBef>
              <a:spcAft>
                <a:spcPts val="0"/>
              </a:spcAft>
              <a:buNone/>
              <a:defRPr sz="1000">
                <a:solidFill>
                  <a:srgbClr val="888888"/>
                </a:solidFill>
                <a:latin typeface="Arial"/>
                <a:ea typeface="Arial"/>
                <a:cs typeface="Arial"/>
                <a:sym typeface="Arial"/>
              </a:defRPr>
            </a:lvl9pPr>
          </a:lstStyle>
          <a:p>
            <a:pPr marL="0" lvl="0" indent="0">
              <a:spcBef>
                <a:spcPts val="0"/>
              </a:spcBef>
              <a:spcAft>
                <a:spcPts val="0"/>
              </a:spcAft>
              <a:buNone/>
            </a:pPr>
            <a:r>
              <a:rPr lang="en"/>
              <a:t>Slide </a:t>
            </a: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ntent Layout">
  <p:cSld name="Three Content Layou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04800" y="148590"/>
            <a:ext cx="8534400" cy="5487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3000" b="1" i="0" u="none" strike="noStrike" cap="none">
                <a:solidFill>
                  <a:schemeClr val="dk2"/>
                </a:solidFill>
                <a:latin typeface="Verdana"/>
                <a:ea typeface="Verdana"/>
                <a:cs typeface="Verdana"/>
                <a:sym typeface="Verdana"/>
              </a:defRPr>
            </a:lvl1pPr>
            <a:lvl2pPr marR="0" lvl="1"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2pPr>
            <a:lvl3pPr marR="0" lvl="2"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3pPr>
            <a:lvl4pPr marR="0" lvl="3"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4pPr>
            <a:lvl5pPr marR="0" lvl="4"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5pPr>
            <a:lvl6pPr marR="0" lvl="5"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6pPr>
            <a:lvl7pPr marR="0" lvl="6"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7pPr>
            <a:lvl8pPr marR="0" lvl="7"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8pPr>
            <a:lvl9pPr marR="0" lvl="8"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9pPr>
          </a:lstStyle>
          <a:p>
            <a:endParaRPr/>
          </a:p>
        </p:txBody>
      </p:sp>
      <p:sp>
        <p:nvSpPr>
          <p:cNvPr id="74" name="Google Shape;74;p17"/>
          <p:cNvSpPr txBox="1">
            <a:spLocks noGrp="1"/>
          </p:cNvSpPr>
          <p:nvPr>
            <p:ph type="body" idx="1"/>
          </p:nvPr>
        </p:nvSpPr>
        <p:spPr>
          <a:xfrm>
            <a:off x="320040" y="788670"/>
            <a:ext cx="2651700" cy="3841200"/>
          </a:xfrm>
          <a:prstGeom prst="rect">
            <a:avLst/>
          </a:prstGeom>
          <a:noFill/>
          <a:ln>
            <a:noFill/>
          </a:ln>
        </p:spPr>
        <p:txBody>
          <a:bodyPr spcFirstLastPara="1" wrap="square" lIns="91425" tIns="45700" rIns="91425" bIns="45700" anchor="t" anchorCtr="0"/>
          <a:lstStyle>
            <a:lvl1pPr marL="457200" marR="0" lvl="0" indent="-331470" algn="l" rtl="0">
              <a:spcBef>
                <a:spcPts val="900"/>
              </a:spcBef>
              <a:spcAft>
                <a:spcPts val="0"/>
              </a:spcAft>
              <a:buClr>
                <a:schemeClr val="dk2"/>
              </a:buClr>
              <a:buSzPts val="1620"/>
              <a:buFont typeface="Arial"/>
              <a:buChar char="●"/>
              <a:defRPr sz="1800" b="1" i="0" u="none" strike="noStrike" cap="none">
                <a:solidFill>
                  <a:schemeClr val="dk1"/>
                </a:solidFill>
                <a:latin typeface="Arial"/>
                <a:ea typeface="Arial"/>
                <a:cs typeface="Arial"/>
                <a:sym typeface="Arial"/>
              </a:defRPr>
            </a:lvl1pPr>
            <a:lvl2pPr marL="914400" marR="0" lvl="1" indent="-323850" algn="l" rtl="0">
              <a:spcBef>
                <a:spcPts val="350"/>
              </a:spcBef>
              <a:spcAft>
                <a:spcPts val="0"/>
              </a:spcAft>
              <a:buClr>
                <a:schemeClr val="dk2"/>
              </a:buClr>
              <a:buSzPts val="1500"/>
              <a:buFont typeface="Noto Sans Symbols"/>
              <a:buChar char="▪"/>
              <a:defRPr sz="1500" b="0" i="0" u="none" strike="noStrike" cap="none">
                <a:solidFill>
                  <a:schemeClr val="dk1"/>
                </a:solidFill>
                <a:latin typeface="Arial"/>
                <a:ea typeface="Arial"/>
                <a:cs typeface="Arial"/>
                <a:sym typeface="Arial"/>
              </a:defRPr>
            </a:lvl2pPr>
            <a:lvl3pPr marL="1371600" marR="0" lvl="2" indent="-305752" algn="l" rtl="0">
              <a:spcBef>
                <a:spcPts val="300"/>
              </a:spcBef>
              <a:spcAft>
                <a:spcPts val="0"/>
              </a:spcAft>
              <a:buClr>
                <a:schemeClr val="dk2"/>
              </a:buClr>
              <a:buSzPts val="1215"/>
              <a:buFont typeface="Arial"/>
              <a:buChar char="●"/>
              <a:defRPr sz="1350" b="0" i="0" u="none" strike="noStrike" cap="none">
                <a:solidFill>
                  <a:schemeClr val="dk1"/>
                </a:solidFill>
                <a:latin typeface="Arial"/>
                <a:ea typeface="Arial"/>
                <a:cs typeface="Arial"/>
                <a:sym typeface="Arial"/>
              </a:defRPr>
            </a:lvl3pPr>
            <a:lvl4pPr marL="1828800" marR="0" lvl="3" indent="-304800" algn="l" rtl="0">
              <a:spcBef>
                <a:spcPts val="250"/>
              </a:spcBef>
              <a:spcAft>
                <a:spcPts val="0"/>
              </a:spcAft>
              <a:buClr>
                <a:schemeClr val="dk2"/>
              </a:buClr>
              <a:buSzPts val="1200"/>
              <a:buFont typeface="Noto Sans Symbols"/>
              <a:buChar char="▪"/>
              <a:defRPr sz="1200" b="0" i="0" u="none" strike="noStrike" cap="none">
                <a:solidFill>
                  <a:schemeClr val="dk1"/>
                </a:solidFill>
                <a:latin typeface="Arial"/>
                <a:ea typeface="Arial"/>
                <a:cs typeface="Arial"/>
                <a:sym typeface="Arial"/>
              </a:defRPr>
            </a:lvl4pPr>
            <a:lvl5pPr marL="2286000" marR="0" lvl="4" indent="-297179" algn="l" rtl="0">
              <a:spcBef>
                <a:spcPts val="200"/>
              </a:spcBef>
              <a:spcAft>
                <a:spcPts val="0"/>
              </a:spcAft>
              <a:buClr>
                <a:schemeClr val="dk2"/>
              </a:buClr>
              <a:buSzPts val="1080"/>
              <a:buFont typeface="Arial"/>
              <a:buChar char="●"/>
              <a:defRPr sz="1200" b="0" i="0" u="none" strike="noStrike" cap="none">
                <a:solidFill>
                  <a:schemeClr val="dk1"/>
                </a:solidFill>
                <a:latin typeface="Arial"/>
                <a:ea typeface="Arial"/>
                <a:cs typeface="Arial"/>
                <a:sym typeface="Arial"/>
              </a:defRPr>
            </a:lvl5pPr>
            <a:lvl6pPr marL="2743200" marR="0" lvl="5" indent="-320039"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6pPr>
            <a:lvl7pPr marL="3200400" marR="0" lvl="6" indent="-320039"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7pPr>
            <a:lvl8pPr marL="3657600" marR="0" lvl="7" indent="-320040"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8pPr>
            <a:lvl9pPr marL="4114800" marR="0" lvl="8" indent="-320040"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75" name="Google Shape;75;p17"/>
          <p:cNvSpPr txBox="1">
            <a:spLocks noGrp="1"/>
          </p:cNvSpPr>
          <p:nvPr>
            <p:ph type="body" idx="2"/>
          </p:nvPr>
        </p:nvSpPr>
        <p:spPr>
          <a:xfrm>
            <a:off x="3200400" y="788670"/>
            <a:ext cx="2697600" cy="3841200"/>
          </a:xfrm>
          <a:prstGeom prst="rect">
            <a:avLst/>
          </a:prstGeom>
          <a:noFill/>
          <a:ln>
            <a:noFill/>
          </a:ln>
        </p:spPr>
        <p:txBody>
          <a:bodyPr spcFirstLastPara="1" wrap="square" lIns="91425" tIns="45700" rIns="91425" bIns="45700" anchor="t" anchorCtr="0"/>
          <a:lstStyle>
            <a:lvl1pPr marL="457200" marR="0" lvl="0" indent="-331470" algn="l" rtl="0">
              <a:spcBef>
                <a:spcPts val="900"/>
              </a:spcBef>
              <a:spcAft>
                <a:spcPts val="0"/>
              </a:spcAft>
              <a:buClr>
                <a:schemeClr val="dk2"/>
              </a:buClr>
              <a:buSzPts val="1620"/>
              <a:buFont typeface="Arial"/>
              <a:buChar char="●"/>
              <a:defRPr sz="1800" b="1" i="0" u="none" strike="noStrike" cap="none">
                <a:solidFill>
                  <a:schemeClr val="dk1"/>
                </a:solidFill>
                <a:latin typeface="Arial"/>
                <a:ea typeface="Arial"/>
                <a:cs typeface="Arial"/>
                <a:sym typeface="Arial"/>
              </a:defRPr>
            </a:lvl1pPr>
            <a:lvl2pPr marL="914400" marR="0" lvl="1" indent="-323850" algn="l" rtl="0">
              <a:spcBef>
                <a:spcPts val="350"/>
              </a:spcBef>
              <a:spcAft>
                <a:spcPts val="0"/>
              </a:spcAft>
              <a:buClr>
                <a:schemeClr val="dk2"/>
              </a:buClr>
              <a:buSzPts val="1500"/>
              <a:buFont typeface="Noto Sans Symbols"/>
              <a:buChar char="▪"/>
              <a:defRPr sz="1500" b="0" i="0" u="none" strike="noStrike" cap="none">
                <a:solidFill>
                  <a:schemeClr val="dk1"/>
                </a:solidFill>
                <a:latin typeface="Arial"/>
                <a:ea typeface="Arial"/>
                <a:cs typeface="Arial"/>
                <a:sym typeface="Arial"/>
              </a:defRPr>
            </a:lvl2pPr>
            <a:lvl3pPr marL="1371600" marR="0" lvl="2" indent="-305752" algn="l" rtl="0">
              <a:spcBef>
                <a:spcPts val="300"/>
              </a:spcBef>
              <a:spcAft>
                <a:spcPts val="0"/>
              </a:spcAft>
              <a:buClr>
                <a:schemeClr val="dk2"/>
              </a:buClr>
              <a:buSzPts val="1215"/>
              <a:buFont typeface="Arial"/>
              <a:buChar char="●"/>
              <a:defRPr sz="1350" b="0" i="0" u="none" strike="noStrike" cap="none">
                <a:solidFill>
                  <a:schemeClr val="dk1"/>
                </a:solidFill>
                <a:latin typeface="Arial"/>
                <a:ea typeface="Arial"/>
                <a:cs typeface="Arial"/>
                <a:sym typeface="Arial"/>
              </a:defRPr>
            </a:lvl3pPr>
            <a:lvl4pPr marL="1828800" marR="0" lvl="3" indent="-304800" algn="l" rtl="0">
              <a:spcBef>
                <a:spcPts val="250"/>
              </a:spcBef>
              <a:spcAft>
                <a:spcPts val="0"/>
              </a:spcAft>
              <a:buClr>
                <a:schemeClr val="dk2"/>
              </a:buClr>
              <a:buSzPts val="1200"/>
              <a:buFont typeface="Noto Sans Symbols"/>
              <a:buChar char="▪"/>
              <a:defRPr sz="1200" b="0" i="0" u="none" strike="noStrike" cap="none">
                <a:solidFill>
                  <a:schemeClr val="dk1"/>
                </a:solidFill>
                <a:latin typeface="Arial"/>
                <a:ea typeface="Arial"/>
                <a:cs typeface="Arial"/>
                <a:sym typeface="Arial"/>
              </a:defRPr>
            </a:lvl4pPr>
            <a:lvl5pPr marL="2286000" marR="0" lvl="4" indent="-297179" algn="l" rtl="0">
              <a:spcBef>
                <a:spcPts val="200"/>
              </a:spcBef>
              <a:spcAft>
                <a:spcPts val="0"/>
              </a:spcAft>
              <a:buClr>
                <a:schemeClr val="dk2"/>
              </a:buClr>
              <a:buSzPts val="1080"/>
              <a:buFont typeface="Arial"/>
              <a:buChar char="●"/>
              <a:defRPr sz="1200" b="0" i="0" u="none" strike="noStrike" cap="none">
                <a:solidFill>
                  <a:schemeClr val="dk1"/>
                </a:solidFill>
                <a:latin typeface="Arial"/>
                <a:ea typeface="Arial"/>
                <a:cs typeface="Arial"/>
                <a:sym typeface="Arial"/>
              </a:defRPr>
            </a:lvl5pPr>
            <a:lvl6pPr marL="2743200" marR="0" lvl="5" indent="-320039"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6pPr>
            <a:lvl7pPr marL="3200400" marR="0" lvl="6" indent="-320039"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7pPr>
            <a:lvl8pPr marL="3657600" marR="0" lvl="7" indent="-320040"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8pPr>
            <a:lvl9pPr marL="4114800" marR="0" lvl="8" indent="-320040"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76" name="Google Shape;76;p17"/>
          <p:cNvSpPr txBox="1">
            <a:spLocks noGrp="1"/>
          </p:cNvSpPr>
          <p:nvPr>
            <p:ph type="body" idx="3"/>
          </p:nvPr>
        </p:nvSpPr>
        <p:spPr>
          <a:xfrm>
            <a:off x="6126480" y="788670"/>
            <a:ext cx="2697600" cy="3841200"/>
          </a:xfrm>
          <a:prstGeom prst="rect">
            <a:avLst/>
          </a:prstGeom>
          <a:noFill/>
          <a:ln>
            <a:noFill/>
          </a:ln>
        </p:spPr>
        <p:txBody>
          <a:bodyPr spcFirstLastPara="1" wrap="square" lIns="91425" tIns="45700" rIns="91425" bIns="45700" anchor="t" anchorCtr="0"/>
          <a:lstStyle>
            <a:lvl1pPr marL="457200" marR="0" lvl="0" indent="-331470" algn="l" rtl="0">
              <a:spcBef>
                <a:spcPts val="900"/>
              </a:spcBef>
              <a:spcAft>
                <a:spcPts val="0"/>
              </a:spcAft>
              <a:buClr>
                <a:schemeClr val="dk2"/>
              </a:buClr>
              <a:buSzPts val="1620"/>
              <a:buFont typeface="Arial"/>
              <a:buChar char="●"/>
              <a:defRPr sz="1800" b="1" i="0" u="none" strike="noStrike" cap="none">
                <a:solidFill>
                  <a:schemeClr val="dk1"/>
                </a:solidFill>
                <a:latin typeface="Arial"/>
                <a:ea typeface="Arial"/>
                <a:cs typeface="Arial"/>
                <a:sym typeface="Arial"/>
              </a:defRPr>
            </a:lvl1pPr>
            <a:lvl2pPr marL="914400" marR="0" lvl="1" indent="-323850" algn="l" rtl="0">
              <a:spcBef>
                <a:spcPts val="350"/>
              </a:spcBef>
              <a:spcAft>
                <a:spcPts val="0"/>
              </a:spcAft>
              <a:buClr>
                <a:schemeClr val="dk2"/>
              </a:buClr>
              <a:buSzPts val="1500"/>
              <a:buFont typeface="Noto Sans Symbols"/>
              <a:buChar char="▪"/>
              <a:defRPr sz="1500" b="0" i="0" u="none" strike="noStrike" cap="none">
                <a:solidFill>
                  <a:schemeClr val="dk1"/>
                </a:solidFill>
                <a:latin typeface="Arial"/>
                <a:ea typeface="Arial"/>
                <a:cs typeface="Arial"/>
                <a:sym typeface="Arial"/>
              </a:defRPr>
            </a:lvl2pPr>
            <a:lvl3pPr marL="1371600" marR="0" lvl="2" indent="-305752" algn="l" rtl="0">
              <a:spcBef>
                <a:spcPts val="300"/>
              </a:spcBef>
              <a:spcAft>
                <a:spcPts val="0"/>
              </a:spcAft>
              <a:buClr>
                <a:schemeClr val="dk2"/>
              </a:buClr>
              <a:buSzPts val="1215"/>
              <a:buFont typeface="Arial"/>
              <a:buChar char="●"/>
              <a:defRPr sz="1350" b="0" i="0" u="none" strike="noStrike" cap="none">
                <a:solidFill>
                  <a:schemeClr val="dk1"/>
                </a:solidFill>
                <a:latin typeface="Arial"/>
                <a:ea typeface="Arial"/>
                <a:cs typeface="Arial"/>
                <a:sym typeface="Arial"/>
              </a:defRPr>
            </a:lvl3pPr>
            <a:lvl4pPr marL="1828800" marR="0" lvl="3" indent="-304800" algn="l" rtl="0">
              <a:spcBef>
                <a:spcPts val="250"/>
              </a:spcBef>
              <a:spcAft>
                <a:spcPts val="0"/>
              </a:spcAft>
              <a:buClr>
                <a:schemeClr val="dk2"/>
              </a:buClr>
              <a:buSzPts val="1200"/>
              <a:buFont typeface="Noto Sans Symbols"/>
              <a:buChar char="▪"/>
              <a:defRPr sz="1200" b="0" i="0" u="none" strike="noStrike" cap="none">
                <a:solidFill>
                  <a:schemeClr val="dk1"/>
                </a:solidFill>
                <a:latin typeface="Arial"/>
                <a:ea typeface="Arial"/>
                <a:cs typeface="Arial"/>
                <a:sym typeface="Arial"/>
              </a:defRPr>
            </a:lvl4pPr>
            <a:lvl5pPr marL="2286000" marR="0" lvl="4" indent="-297179" algn="l" rtl="0">
              <a:spcBef>
                <a:spcPts val="200"/>
              </a:spcBef>
              <a:spcAft>
                <a:spcPts val="0"/>
              </a:spcAft>
              <a:buClr>
                <a:schemeClr val="dk2"/>
              </a:buClr>
              <a:buSzPts val="1080"/>
              <a:buFont typeface="Arial"/>
              <a:buChar char="●"/>
              <a:defRPr sz="1200" b="0" i="0" u="none" strike="noStrike" cap="none">
                <a:solidFill>
                  <a:schemeClr val="dk1"/>
                </a:solidFill>
                <a:latin typeface="Arial"/>
                <a:ea typeface="Arial"/>
                <a:cs typeface="Arial"/>
                <a:sym typeface="Arial"/>
              </a:defRPr>
            </a:lvl5pPr>
            <a:lvl6pPr marL="2743200" marR="0" lvl="5" indent="-320039"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6pPr>
            <a:lvl7pPr marL="3200400" marR="0" lvl="6" indent="-320039"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7pPr>
            <a:lvl8pPr marL="3657600" marR="0" lvl="7" indent="-320040"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8pPr>
            <a:lvl9pPr marL="4114800" marR="0" lvl="8" indent="-320040"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77" name="Google Shape;77;p17"/>
          <p:cNvSpPr txBox="1">
            <a:spLocks noGrp="1"/>
          </p:cNvSpPr>
          <p:nvPr>
            <p:ph type="sldNum" idx="12"/>
          </p:nvPr>
        </p:nvSpPr>
        <p:spPr>
          <a:xfrm>
            <a:off x="8183880" y="4767263"/>
            <a:ext cx="685800" cy="274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00">
                <a:solidFill>
                  <a:srgbClr val="888888"/>
                </a:solidFill>
                <a:latin typeface="Arial"/>
                <a:ea typeface="Arial"/>
                <a:cs typeface="Arial"/>
                <a:sym typeface="Arial"/>
              </a:defRPr>
            </a:lvl1pPr>
            <a:lvl2pPr marL="0" marR="0" lvl="1" indent="0" algn="r" rtl="0">
              <a:spcBef>
                <a:spcPts val="0"/>
              </a:spcBef>
              <a:spcAft>
                <a:spcPts val="0"/>
              </a:spcAft>
              <a:buNone/>
              <a:defRPr sz="1000">
                <a:solidFill>
                  <a:srgbClr val="888888"/>
                </a:solidFill>
                <a:latin typeface="Arial"/>
                <a:ea typeface="Arial"/>
                <a:cs typeface="Arial"/>
                <a:sym typeface="Arial"/>
              </a:defRPr>
            </a:lvl2pPr>
            <a:lvl3pPr marL="0" marR="0" lvl="2" indent="0" algn="r" rtl="0">
              <a:spcBef>
                <a:spcPts val="0"/>
              </a:spcBef>
              <a:spcAft>
                <a:spcPts val="0"/>
              </a:spcAft>
              <a:buNone/>
              <a:defRPr sz="1000">
                <a:solidFill>
                  <a:srgbClr val="888888"/>
                </a:solidFill>
                <a:latin typeface="Arial"/>
                <a:ea typeface="Arial"/>
                <a:cs typeface="Arial"/>
                <a:sym typeface="Arial"/>
              </a:defRPr>
            </a:lvl3pPr>
            <a:lvl4pPr marL="0" marR="0" lvl="3" indent="0" algn="r" rtl="0">
              <a:spcBef>
                <a:spcPts val="0"/>
              </a:spcBef>
              <a:spcAft>
                <a:spcPts val="0"/>
              </a:spcAft>
              <a:buNone/>
              <a:defRPr sz="1000">
                <a:solidFill>
                  <a:srgbClr val="888888"/>
                </a:solidFill>
                <a:latin typeface="Arial"/>
                <a:ea typeface="Arial"/>
                <a:cs typeface="Arial"/>
                <a:sym typeface="Arial"/>
              </a:defRPr>
            </a:lvl4pPr>
            <a:lvl5pPr marL="0" marR="0" lvl="4" indent="0" algn="r" rtl="0">
              <a:spcBef>
                <a:spcPts val="0"/>
              </a:spcBef>
              <a:spcAft>
                <a:spcPts val="0"/>
              </a:spcAft>
              <a:buNone/>
              <a:defRPr sz="1000">
                <a:solidFill>
                  <a:srgbClr val="888888"/>
                </a:solidFill>
                <a:latin typeface="Arial"/>
                <a:ea typeface="Arial"/>
                <a:cs typeface="Arial"/>
                <a:sym typeface="Arial"/>
              </a:defRPr>
            </a:lvl5pPr>
            <a:lvl6pPr marL="0" marR="0" lvl="5" indent="0" algn="r" rtl="0">
              <a:spcBef>
                <a:spcPts val="0"/>
              </a:spcBef>
              <a:spcAft>
                <a:spcPts val="0"/>
              </a:spcAft>
              <a:buNone/>
              <a:defRPr sz="1000">
                <a:solidFill>
                  <a:srgbClr val="888888"/>
                </a:solidFill>
                <a:latin typeface="Arial"/>
                <a:ea typeface="Arial"/>
                <a:cs typeface="Arial"/>
                <a:sym typeface="Arial"/>
              </a:defRPr>
            </a:lvl6pPr>
            <a:lvl7pPr marL="0" marR="0" lvl="6" indent="0" algn="r" rtl="0">
              <a:spcBef>
                <a:spcPts val="0"/>
              </a:spcBef>
              <a:spcAft>
                <a:spcPts val="0"/>
              </a:spcAft>
              <a:buNone/>
              <a:defRPr sz="1000">
                <a:solidFill>
                  <a:srgbClr val="888888"/>
                </a:solidFill>
                <a:latin typeface="Arial"/>
                <a:ea typeface="Arial"/>
                <a:cs typeface="Arial"/>
                <a:sym typeface="Arial"/>
              </a:defRPr>
            </a:lvl7pPr>
            <a:lvl8pPr marL="0" marR="0" lvl="7" indent="0" algn="r" rtl="0">
              <a:spcBef>
                <a:spcPts val="0"/>
              </a:spcBef>
              <a:spcAft>
                <a:spcPts val="0"/>
              </a:spcAft>
              <a:buNone/>
              <a:defRPr sz="1000">
                <a:solidFill>
                  <a:srgbClr val="888888"/>
                </a:solidFill>
                <a:latin typeface="Arial"/>
                <a:ea typeface="Arial"/>
                <a:cs typeface="Arial"/>
                <a:sym typeface="Arial"/>
              </a:defRPr>
            </a:lvl8pPr>
            <a:lvl9pPr marL="0" marR="0" lvl="8" indent="0" algn="r" rtl="0">
              <a:spcBef>
                <a:spcPts val="0"/>
              </a:spcBef>
              <a:spcAft>
                <a:spcPts val="0"/>
              </a:spcAft>
              <a:buNone/>
              <a:defRPr sz="1000">
                <a:solidFill>
                  <a:srgbClr val="888888"/>
                </a:solidFill>
                <a:latin typeface="Arial"/>
                <a:ea typeface="Arial"/>
                <a:cs typeface="Arial"/>
                <a:sym typeface="Arial"/>
              </a:defRPr>
            </a:lvl9pPr>
          </a:lstStyle>
          <a:p>
            <a:pPr marL="0" lvl="0" indent="0">
              <a:spcBef>
                <a:spcPts val="0"/>
              </a:spcBef>
              <a:spcAft>
                <a:spcPts val="0"/>
              </a:spcAft>
              <a:buNone/>
            </a:pPr>
            <a:r>
              <a:rPr lang="en"/>
              <a:t>Slide </a:t>
            </a: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4"/>
        <p:cNvGrpSpPr/>
        <p:nvPr/>
      </p:nvGrpSpPr>
      <p:grpSpPr>
        <a:xfrm>
          <a:off x="0" y="0"/>
          <a:ext cx="0" cy="0"/>
          <a:chOff x="0" y="0"/>
          <a:chExt cx="0" cy="0"/>
        </a:xfrm>
      </p:grpSpPr>
      <p:sp>
        <p:nvSpPr>
          <p:cNvPr id="85" name="Google Shape;85;p19"/>
          <p:cNvSpPr/>
          <p:nvPr/>
        </p:nvSpPr>
        <p:spPr>
          <a:xfrm>
            <a:off x="457203" y="342902"/>
            <a:ext cx="8272500" cy="4489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6" name="Google Shape;86;p19"/>
          <p:cNvSpPr txBox="1">
            <a:spLocks noGrp="1"/>
          </p:cNvSpPr>
          <p:nvPr>
            <p:ph type="ctrTitle"/>
          </p:nvPr>
        </p:nvSpPr>
        <p:spPr>
          <a:xfrm>
            <a:off x="685800" y="1028701"/>
            <a:ext cx="7772400" cy="1274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3200" b="1" i="0" u="none" strike="noStrike" cap="none">
                <a:solidFill>
                  <a:schemeClr val="dk2"/>
                </a:solidFill>
                <a:latin typeface="Verdana"/>
                <a:ea typeface="Verdana"/>
                <a:cs typeface="Verdana"/>
                <a:sym typeface="Verdana"/>
              </a:defRPr>
            </a:lvl1pPr>
            <a:lvl2pPr marR="0" lvl="1"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2pPr>
            <a:lvl3pPr marR="0" lvl="2"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3pPr>
            <a:lvl4pPr marR="0" lvl="3"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4pPr>
            <a:lvl5pPr marR="0" lvl="4"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5pPr>
            <a:lvl6pPr marR="0" lvl="5"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6pPr>
            <a:lvl7pPr marR="0" lvl="6"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7pPr>
            <a:lvl8pPr marR="0" lvl="7"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8pPr>
            <a:lvl9pPr marR="0" lvl="8"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9pPr>
          </a:lstStyle>
          <a:p>
            <a:endParaRPr/>
          </a:p>
        </p:txBody>
      </p:sp>
      <p:sp>
        <p:nvSpPr>
          <p:cNvPr id="87" name="Google Shape;87;p19"/>
          <p:cNvSpPr txBox="1">
            <a:spLocks noGrp="1"/>
          </p:cNvSpPr>
          <p:nvPr>
            <p:ph type="subTitle" idx="1"/>
          </p:nvPr>
        </p:nvSpPr>
        <p:spPr>
          <a:xfrm>
            <a:off x="1371600" y="2857500"/>
            <a:ext cx="6400800" cy="914400"/>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Clr>
                <a:schemeClr val="dk2"/>
              </a:buClr>
              <a:buSzPts val="2160"/>
              <a:buFont typeface="Arial"/>
              <a:buNone/>
              <a:defRPr sz="2400" b="1" i="0" u="none" strike="noStrike" cap="none">
                <a:solidFill>
                  <a:schemeClr val="dk1"/>
                </a:solidFill>
                <a:latin typeface="Arial"/>
                <a:ea typeface="Arial"/>
                <a:cs typeface="Arial"/>
                <a:sym typeface="Arial"/>
              </a:defRPr>
            </a:lvl1pPr>
            <a:lvl2pPr marR="0" lvl="1" algn="l" rtl="0">
              <a:spcBef>
                <a:spcPts val="350"/>
              </a:spcBef>
              <a:spcAft>
                <a:spcPts val="0"/>
              </a:spcAft>
              <a:buClr>
                <a:schemeClr val="dk2"/>
              </a:buClr>
              <a:buSzPts val="1600"/>
              <a:buFont typeface="Noto Sans Symbols"/>
              <a:buChar char="▪"/>
              <a:defRPr sz="1600" b="0" i="0" u="none" strike="noStrike" cap="none">
                <a:solidFill>
                  <a:schemeClr val="dk1"/>
                </a:solidFill>
                <a:latin typeface="Arial"/>
                <a:ea typeface="Arial"/>
                <a:cs typeface="Arial"/>
                <a:sym typeface="Arial"/>
              </a:defRPr>
            </a:lvl2pPr>
            <a:lvl3pPr marR="0" lvl="2" algn="l" rtl="0">
              <a:spcBef>
                <a:spcPts val="300"/>
              </a:spcBef>
              <a:spcAft>
                <a:spcPts val="0"/>
              </a:spcAft>
              <a:buClr>
                <a:schemeClr val="dk2"/>
              </a:buClr>
              <a:buSzPts val="1260"/>
              <a:buFont typeface="Arial"/>
              <a:buChar char="●"/>
              <a:defRPr sz="1400" b="0" i="0" u="none" strike="noStrike" cap="none">
                <a:solidFill>
                  <a:schemeClr val="dk1"/>
                </a:solidFill>
                <a:latin typeface="Arial"/>
                <a:ea typeface="Arial"/>
                <a:cs typeface="Arial"/>
                <a:sym typeface="Arial"/>
              </a:defRPr>
            </a:lvl3pPr>
            <a:lvl4pPr marR="0" lvl="3" algn="l" rtl="0">
              <a:spcBef>
                <a:spcPts val="250"/>
              </a:spcBef>
              <a:spcAft>
                <a:spcPts val="0"/>
              </a:spcAft>
              <a:buClr>
                <a:schemeClr val="dk2"/>
              </a:buClr>
              <a:buSzPts val="1200"/>
              <a:buFont typeface="Noto Sans Symbols"/>
              <a:buChar char="▪"/>
              <a:defRPr sz="1200" b="0" i="0" u="none" strike="noStrike" cap="none">
                <a:solidFill>
                  <a:schemeClr val="dk1"/>
                </a:solidFill>
                <a:latin typeface="Arial"/>
                <a:ea typeface="Arial"/>
                <a:cs typeface="Arial"/>
                <a:sym typeface="Arial"/>
              </a:defRPr>
            </a:lvl4pPr>
            <a:lvl5pPr marR="0" lvl="4" algn="l" rtl="0">
              <a:spcBef>
                <a:spcPts val="200"/>
              </a:spcBef>
              <a:spcAft>
                <a:spcPts val="0"/>
              </a:spcAft>
              <a:buClr>
                <a:schemeClr val="dk2"/>
              </a:buClr>
              <a:buSzPts val="1080"/>
              <a:buFont typeface="Arial"/>
              <a:buChar char="●"/>
              <a:defRPr sz="1200" b="0" i="0" u="none" strike="noStrike" cap="none">
                <a:solidFill>
                  <a:schemeClr val="dk1"/>
                </a:solidFill>
                <a:latin typeface="Arial"/>
                <a:ea typeface="Arial"/>
                <a:cs typeface="Arial"/>
                <a:sym typeface="Arial"/>
              </a:defRPr>
            </a:lvl5pPr>
            <a:lvl6pPr marR="0" lvl="5"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6pPr>
            <a:lvl7pPr marR="0" lvl="6"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7pPr>
            <a:lvl8pPr marR="0" lvl="7"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8pPr>
            <a:lvl9pPr marR="0" lvl="8"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88" name="Google Shape;88;p19"/>
          <p:cNvSpPr txBox="1"/>
          <p:nvPr/>
        </p:nvSpPr>
        <p:spPr>
          <a:xfrm>
            <a:off x="320040" y="4767263"/>
            <a:ext cx="1005900" cy="2745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1000">
                <a:solidFill>
                  <a:srgbClr val="888888"/>
                </a:solidFill>
              </a:rPr>
              <a:t>Aug.</a:t>
            </a:r>
            <a:r>
              <a:rPr lang="en" sz="1000">
                <a:solidFill>
                  <a:srgbClr val="888888"/>
                </a:solidFill>
                <a:latin typeface="Arial"/>
                <a:ea typeface="Arial"/>
                <a:cs typeface="Arial"/>
                <a:sym typeface="Arial"/>
              </a:rPr>
              <a:t> </a:t>
            </a:r>
            <a:r>
              <a:rPr lang="en" sz="1000">
                <a:solidFill>
                  <a:srgbClr val="888888"/>
                </a:solidFill>
              </a:rPr>
              <a:t>22</a:t>
            </a:r>
            <a:r>
              <a:rPr lang="en" sz="1000">
                <a:solidFill>
                  <a:srgbClr val="888888"/>
                </a:solidFill>
                <a:latin typeface="Arial"/>
                <a:ea typeface="Arial"/>
                <a:cs typeface="Arial"/>
                <a:sym typeface="Arial"/>
              </a:rPr>
              <a:t>, 2018</a:t>
            </a:r>
            <a:endParaRPr sz="1000">
              <a:solidFill>
                <a:srgbClr val="888888"/>
              </a:solidFill>
              <a:latin typeface="Arial"/>
              <a:ea typeface="Arial"/>
              <a:cs typeface="Arial"/>
              <a:sym typeface="Arial"/>
            </a:endParaRPr>
          </a:p>
        </p:txBody>
      </p:sp>
      <p:sp>
        <p:nvSpPr>
          <p:cNvPr id="89" name="Google Shape;89;p19"/>
          <p:cNvSpPr txBox="1">
            <a:spLocks noGrp="1"/>
          </p:cNvSpPr>
          <p:nvPr>
            <p:ph type="sldNum" idx="12"/>
          </p:nvPr>
        </p:nvSpPr>
        <p:spPr>
          <a:xfrm>
            <a:off x="8183880" y="4767263"/>
            <a:ext cx="685800" cy="274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0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0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0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0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0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0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0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0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r>
              <a:rPr lang="en"/>
              <a:t>Slide </a:t>
            </a: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90"/>
        <p:cNvGrpSpPr/>
        <p:nvPr/>
      </p:nvGrpSpPr>
      <p:grpSpPr>
        <a:xfrm>
          <a:off x="0" y="0"/>
          <a:ext cx="0" cy="0"/>
          <a:chOff x="0" y="0"/>
          <a:chExt cx="0" cy="0"/>
        </a:xfrm>
      </p:grpSpPr>
      <p:sp>
        <p:nvSpPr>
          <p:cNvPr id="91" name="Google Shape;91;p20"/>
          <p:cNvSpPr txBox="1">
            <a:spLocks noGrp="1"/>
          </p:cNvSpPr>
          <p:nvPr>
            <p:ph type="body" idx="1"/>
          </p:nvPr>
        </p:nvSpPr>
        <p:spPr>
          <a:xfrm>
            <a:off x="320040" y="788670"/>
            <a:ext cx="8503800" cy="3840600"/>
          </a:xfrm>
          <a:prstGeom prst="rect">
            <a:avLst/>
          </a:prstGeom>
          <a:noFill/>
          <a:ln>
            <a:noFill/>
          </a:ln>
        </p:spPr>
        <p:txBody>
          <a:bodyPr spcFirstLastPara="1" wrap="square" lIns="91425" tIns="45700" rIns="91425" bIns="45700" anchor="t" anchorCtr="0"/>
          <a:lstStyle>
            <a:lvl1pPr marL="457200" marR="0" lvl="0" indent="-331470" algn="l" rtl="0">
              <a:spcBef>
                <a:spcPts val="900"/>
              </a:spcBef>
              <a:spcAft>
                <a:spcPts val="0"/>
              </a:spcAft>
              <a:buClr>
                <a:schemeClr val="dk2"/>
              </a:buClr>
              <a:buSzPts val="1620"/>
              <a:buFont typeface="Arial"/>
              <a:buChar char="●"/>
              <a:defRPr sz="1800" b="1" i="0" u="none" strike="noStrike" cap="none">
                <a:solidFill>
                  <a:schemeClr val="dk1"/>
                </a:solidFill>
                <a:latin typeface="Arial"/>
                <a:ea typeface="Arial"/>
                <a:cs typeface="Arial"/>
                <a:sym typeface="Arial"/>
              </a:defRPr>
            </a:lvl1pPr>
            <a:lvl2pPr marL="914400" marR="0" lvl="1" indent="-330200" algn="l" rtl="0">
              <a:spcBef>
                <a:spcPts val="350"/>
              </a:spcBef>
              <a:spcAft>
                <a:spcPts val="0"/>
              </a:spcAft>
              <a:buClr>
                <a:schemeClr val="dk2"/>
              </a:buClr>
              <a:buSzPts val="1600"/>
              <a:buFont typeface="Noto Sans Symbols"/>
              <a:buChar char="▪"/>
              <a:defRPr sz="1600" b="0" i="0" u="none" strike="noStrike" cap="none">
                <a:solidFill>
                  <a:schemeClr val="dk1"/>
                </a:solidFill>
                <a:latin typeface="Arial"/>
                <a:ea typeface="Arial"/>
                <a:cs typeface="Arial"/>
                <a:sym typeface="Arial"/>
              </a:defRPr>
            </a:lvl2pPr>
            <a:lvl3pPr marL="1371600" marR="0" lvl="2" indent="-308610" algn="l" rtl="0">
              <a:spcBef>
                <a:spcPts val="300"/>
              </a:spcBef>
              <a:spcAft>
                <a:spcPts val="0"/>
              </a:spcAft>
              <a:buClr>
                <a:schemeClr val="dk2"/>
              </a:buClr>
              <a:buSzPts val="1260"/>
              <a:buFont typeface="Arial"/>
              <a:buChar char="●"/>
              <a:defRPr sz="1400" b="0" i="0" u="none" strike="noStrike" cap="none">
                <a:solidFill>
                  <a:schemeClr val="dk1"/>
                </a:solidFill>
                <a:latin typeface="Arial"/>
                <a:ea typeface="Arial"/>
                <a:cs typeface="Arial"/>
                <a:sym typeface="Arial"/>
              </a:defRPr>
            </a:lvl3pPr>
            <a:lvl4pPr marL="1828800" marR="0" lvl="3" indent="-304800" algn="l" rtl="0">
              <a:spcBef>
                <a:spcPts val="250"/>
              </a:spcBef>
              <a:spcAft>
                <a:spcPts val="0"/>
              </a:spcAft>
              <a:buClr>
                <a:schemeClr val="dk2"/>
              </a:buClr>
              <a:buSzPts val="1200"/>
              <a:buFont typeface="Noto Sans Symbols"/>
              <a:buChar char="▪"/>
              <a:defRPr sz="1200" b="0" i="0" u="none" strike="noStrike" cap="none">
                <a:solidFill>
                  <a:schemeClr val="dk1"/>
                </a:solidFill>
                <a:latin typeface="Arial"/>
                <a:ea typeface="Arial"/>
                <a:cs typeface="Arial"/>
                <a:sym typeface="Arial"/>
              </a:defRPr>
            </a:lvl4pPr>
            <a:lvl5pPr marL="2286000" marR="0" lvl="4" indent="-297179" algn="l" rtl="0">
              <a:spcBef>
                <a:spcPts val="200"/>
              </a:spcBef>
              <a:spcAft>
                <a:spcPts val="0"/>
              </a:spcAft>
              <a:buClr>
                <a:schemeClr val="dk2"/>
              </a:buClr>
              <a:buSzPts val="1080"/>
              <a:buFont typeface="Arial"/>
              <a:buChar char="●"/>
              <a:defRPr sz="1200" b="0" i="0" u="none" strike="noStrike" cap="none">
                <a:solidFill>
                  <a:schemeClr val="dk1"/>
                </a:solidFill>
                <a:latin typeface="Arial"/>
                <a:ea typeface="Arial"/>
                <a:cs typeface="Arial"/>
                <a:sym typeface="Arial"/>
              </a:defRPr>
            </a:lvl5pPr>
            <a:lvl6pPr marL="2743200" marR="0" lvl="5" indent="-320039"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6pPr>
            <a:lvl7pPr marL="3200400" marR="0" lvl="6" indent="-320039"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7pPr>
            <a:lvl8pPr marL="3657600" marR="0" lvl="7" indent="-320040"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8pPr>
            <a:lvl9pPr marL="4114800" marR="0" lvl="8" indent="-320040"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92" name="Google Shape;92;p20"/>
          <p:cNvSpPr txBox="1">
            <a:spLocks noGrp="1"/>
          </p:cNvSpPr>
          <p:nvPr>
            <p:ph type="sldNum" idx="12"/>
          </p:nvPr>
        </p:nvSpPr>
        <p:spPr>
          <a:xfrm>
            <a:off x="8183880" y="4767263"/>
            <a:ext cx="685800" cy="274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00">
                <a:solidFill>
                  <a:srgbClr val="888888"/>
                </a:solidFill>
                <a:latin typeface="Arial"/>
                <a:ea typeface="Arial"/>
                <a:cs typeface="Arial"/>
                <a:sym typeface="Arial"/>
              </a:defRPr>
            </a:lvl1pPr>
            <a:lvl2pPr marL="0" marR="0" lvl="1" indent="0" algn="r" rtl="0">
              <a:spcBef>
                <a:spcPts val="0"/>
              </a:spcBef>
              <a:spcAft>
                <a:spcPts val="0"/>
              </a:spcAft>
              <a:buNone/>
              <a:defRPr sz="1000">
                <a:solidFill>
                  <a:srgbClr val="888888"/>
                </a:solidFill>
                <a:latin typeface="Arial"/>
                <a:ea typeface="Arial"/>
                <a:cs typeface="Arial"/>
                <a:sym typeface="Arial"/>
              </a:defRPr>
            </a:lvl2pPr>
            <a:lvl3pPr marL="0" marR="0" lvl="2" indent="0" algn="r" rtl="0">
              <a:spcBef>
                <a:spcPts val="0"/>
              </a:spcBef>
              <a:spcAft>
                <a:spcPts val="0"/>
              </a:spcAft>
              <a:buNone/>
              <a:defRPr sz="1000">
                <a:solidFill>
                  <a:srgbClr val="888888"/>
                </a:solidFill>
                <a:latin typeface="Arial"/>
                <a:ea typeface="Arial"/>
                <a:cs typeface="Arial"/>
                <a:sym typeface="Arial"/>
              </a:defRPr>
            </a:lvl3pPr>
            <a:lvl4pPr marL="0" marR="0" lvl="3" indent="0" algn="r" rtl="0">
              <a:spcBef>
                <a:spcPts val="0"/>
              </a:spcBef>
              <a:spcAft>
                <a:spcPts val="0"/>
              </a:spcAft>
              <a:buNone/>
              <a:defRPr sz="1000">
                <a:solidFill>
                  <a:srgbClr val="888888"/>
                </a:solidFill>
                <a:latin typeface="Arial"/>
                <a:ea typeface="Arial"/>
                <a:cs typeface="Arial"/>
                <a:sym typeface="Arial"/>
              </a:defRPr>
            </a:lvl4pPr>
            <a:lvl5pPr marL="0" marR="0" lvl="4" indent="0" algn="r" rtl="0">
              <a:spcBef>
                <a:spcPts val="0"/>
              </a:spcBef>
              <a:spcAft>
                <a:spcPts val="0"/>
              </a:spcAft>
              <a:buNone/>
              <a:defRPr sz="1000">
                <a:solidFill>
                  <a:srgbClr val="888888"/>
                </a:solidFill>
                <a:latin typeface="Arial"/>
                <a:ea typeface="Arial"/>
                <a:cs typeface="Arial"/>
                <a:sym typeface="Arial"/>
              </a:defRPr>
            </a:lvl5pPr>
            <a:lvl6pPr marL="0" marR="0" lvl="5" indent="0" algn="r" rtl="0">
              <a:spcBef>
                <a:spcPts val="0"/>
              </a:spcBef>
              <a:spcAft>
                <a:spcPts val="0"/>
              </a:spcAft>
              <a:buNone/>
              <a:defRPr sz="1000">
                <a:solidFill>
                  <a:srgbClr val="888888"/>
                </a:solidFill>
                <a:latin typeface="Arial"/>
                <a:ea typeface="Arial"/>
                <a:cs typeface="Arial"/>
                <a:sym typeface="Arial"/>
              </a:defRPr>
            </a:lvl6pPr>
            <a:lvl7pPr marL="0" marR="0" lvl="6" indent="0" algn="r" rtl="0">
              <a:spcBef>
                <a:spcPts val="0"/>
              </a:spcBef>
              <a:spcAft>
                <a:spcPts val="0"/>
              </a:spcAft>
              <a:buNone/>
              <a:defRPr sz="1000">
                <a:solidFill>
                  <a:srgbClr val="888888"/>
                </a:solidFill>
                <a:latin typeface="Arial"/>
                <a:ea typeface="Arial"/>
                <a:cs typeface="Arial"/>
                <a:sym typeface="Arial"/>
              </a:defRPr>
            </a:lvl7pPr>
            <a:lvl8pPr marL="0" marR="0" lvl="7" indent="0" algn="r" rtl="0">
              <a:spcBef>
                <a:spcPts val="0"/>
              </a:spcBef>
              <a:spcAft>
                <a:spcPts val="0"/>
              </a:spcAft>
              <a:buNone/>
              <a:defRPr sz="1000">
                <a:solidFill>
                  <a:srgbClr val="888888"/>
                </a:solidFill>
                <a:latin typeface="Arial"/>
                <a:ea typeface="Arial"/>
                <a:cs typeface="Arial"/>
                <a:sym typeface="Arial"/>
              </a:defRPr>
            </a:lvl8pPr>
            <a:lvl9pPr marL="0" marR="0" lvl="8" indent="0" algn="r" rtl="0">
              <a:spcBef>
                <a:spcPts val="0"/>
              </a:spcBef>
              <a:spcAft>
                <a:spcPts val="0"/>
              </a:spcAft>
              <a:buNone/>
              <a:defRPr sz="1000">
                <a:solidFill>
                  <a:srgbClr val="888888"/>
                </a:solidFill>
                <a:latin typeface="Arial"/>
                <a:ea typeface="Arial"/>
                <a:cs typeface="Arial"/>
                <a:sym typeface="Arial"/>
              </a:defRPr>
            </a:lvl9pPr>
          </a:lstStyle>
          <a:p>
            <a:pPr marL="0" lvl="0" indent="0">
              <a:spcBef>
                <a:spcPts val="0"/>
              </a:spcBef>
              <a:spcAft>
                <a:spcPts val="0"/>
              </a:spcAft>
              <a:buNone/>
            </a:pPr>
            <a:r>
              <a:rPr lang="en"/>
              <a:t>Slide </a:t>
            </a:r>
            <a:fld id="{00000000-1234-1234-1234-123412341234}" type="slidenum">
              <a:rPr lang="en"/>
              <a:t>‹#›</a:t>
            </a:fld>
            <a:endParaRPr/>
          </a:p>
        </p:txBody>
      </p:sp>
      <p:sp>
        <p:nvSpPr>
          <p:cNvPr id="93" name="Google Shape;93;p20"/>
          <p:cNvSpPr txBox="1">
            <a:spLocks noGrp="1"/>
          </p:cNvSpPr>
          <p:nvPr>
            <p:ph type="title"/>
          </p:nvPr>
        </p:nvSpPr>
        <p:spPr>
          <a:xfrm>
            <a:off x="304800" y="148590"/>
            <a:ext cx="8534400" cy="5487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3000" b="1" i="0" u="none" strike="noStrike" cap="none">
                <a:solidFill>
                  <a:schemeClr val="dk2"/>
                </a:solidFill>
                <a:latin typeface="Verdana"/>
                <a:ea typeface="Verdana"/>
                <a:cs typeface="Verdana"/>
                <a:sym typeface="Verdana"/>
              </a:defRPr>
            </a:lvl1pPr>
            <a:lvl2pPr marR="0" lvl="1"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2pPr>
            <a:lvl3pPr marR="0" lvl="2"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3pPr>
            <a:lvl4pPr marR="0" lvl="3"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4pPr>
            <a:lvl5pPr marR="0" lvl="4"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5pPr>
            <a:lvl6pPr marR="0" lvl="5"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6pPr>
            <a:lvl7pPr marR="0" lvl="6"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7pPr>
            <a:lvl8pPr marR="0" lvl="7"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8pPr>
            <a:lvl9pPr marR="0" lvl="8"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4"/>
        <p:cNvGrpSpPr/>
        <p:nvPr/>
      </p:nvGrpSpPr>
      <p:grpSpPr>
        <a:xfrm>
          <a:off x="0" y="0"/>
          <a:ext cx="0" cy="0"/>
          <a:chOff x="0" y="0"/>
          <a:chExt cx="0" cy="0"/>
        </a:xfrm>
      </p:grpSpPr>
      <p:sp>
        <p:nvSpPr>
          <p:cNvPr id="95" name="Google Shape;95;p21"/>
          <p:cNvSpPr txBox="1">
            <a:spLocks noGrp="1"/>
          </p:cNvSpPr>
          <p:nvPr>
            <p:ph type="title"/>
          </p:nvPr>
        </p:nvSpPr>
        <p:spPr>
          <a:xfrm>
            <a:off x="304800" y="148590"/>
            <a:ext cx="8534400" cy="5487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3000" b="1" i="0" u="none" strike="noStrike" cap="none">
                <a:solidFill>
                  <a:schemeClr val="dk2"/>
                </a:solidFill>
                <a:latin typeface="Verdana"/>
                <a:ea typeface="Verdana"/>
                <a:cs typeface="Verdana"/>
                <a:sym typeface="Verdana"/>
              </a:defRPr>
            </a:lvl1pPr>
            <a:lvl2pPr marR="0" lvl="1"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2pPr>
            <a:lvl3pPr marR="0" lvl="2"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3pPr>
            <a:lvl4pPr marR="0" lvl="3"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4pPr>
            <a:lvl5pPr marR="0" lvl="4"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5pPr>
            <a:lvl6pPr marR="0" lvl="5"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6pPr>
            <a:lvl7pPr marR="0" lvl="6"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7pPr>
            <a:lvl8pPr marR="0" lvl="7"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8pPr>
            <a:lvl9pPr marR="0" lvl="8"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9pPr>
          </a:lstStyle>
          <a:p>
            <a:endParaRPr/>
          </a:p>
        </p:txBody>
      </p:sp>
      <p:sp>
        <p:nvSpPr>
          <p:cNvPr id="96" name="Google Shape;96;p21"/>
          <p:cNvSpPr txBox="1">
            <a:spLocks noGrp="1"/>
          </p:cNvSpPr>
          <p:nvPr>
            <p:ph type="body" idx="1"/>
          </p:nvPr>
        </p:nvSpPr>
        <p:spPr>
          <a:xfrm>
            <a:off x="304800" y="788670"/>
            <a:ext cx="4191000" cy="3840600"/>
          </a:xfrm>
          <a:prstGeom prst="rect">
            <a:avLst/>
          </a:prstGeom>
          <a:noFill/>
          <a:ln>
            <a:noFill/>
          </a:ln>
        </p:spPr>
        <p:txBody>
          <a:bodyPr spcFirstLastPara="1" wrap="square" lIns="91425" tIns="45700" rIns="91425" bIns="45700" anchor="t" anchorCtr="0"/>
          <a:lstStyle>
            <a:lvl1pPr marL="457200" marR="0" lvl="0" indent="-322897" algn="l" rtl="0">
              <a:spcBef>
                <a:spcPts val="900"/>
              </a:spcBef>
              <a:spcAft>
                <a:spcPts val="0"/>
              </a:spcAft>
              <a:buClr>
                <a:schemeClr val="dk2"/>
              </a:buClr>
              <a:buSzPts val="1485"/>
              <a:buFont typeface="Arial"/>
              <a:buChar char="●"/>
              <a:defRPr sz="1650" b="1" i="0" u="none" strike="noStrike" cap="none">
                <a:solidFill>
                  <a:schemeClr val="dk1"/>
                </a:solidFill>
                <a:latin typeface="Arial"/>
                <a:ea typeface="Arial"/>
                <a:cs typeface="Arial"/>
                <a:sym typeface="Arial"/>
              </a:defRPr>
            </a:lvl1pPr>
            <a:lvl2pPr marL="914400" marR="0" lvl="1" indent="-323850" algn="l" rtl="0">
              <a:spcBef>
                <a:spcPts val="350"/>
              </a:spcBef>
              <a:spcAft>
                <a:spcPts val="0"/>
              </a:spcAft>
              <a:buClr>
                <a:schemeClr val="dk2"/>
              </a:buClr>
              <a:buSzPts val="1500"/>
              <a:buFont typeface="Noto Sans Symbols"/>
              <a:buChar char="▪"/>
              <a:defRPr sz="1500" b="0" i="0" u="none" strike="noStrike" cap="none">
                <a:solidFill>
                  <a:schemeClr val="dk1"/>
                </a:solidFill>
                <a:latin typeface="Arial"/>
                <a:ea typeface="Arial"/>
                <a:cs typeface="Arial"/>
                <a:sym typeface="Arial"/>
              </a:defRPr>
            </a:lvl2pPr>
            <a:lvl3pPr marL="1371600" marR="0" lvl="2" indent="-305752" algn="l" rtl="0">
              <a:spcBef>
                <a:spcPts val="300"/>
              </a:spcBef>
              <a:spcAft>
                <a:spcPts val="0"/>
              </a:spcAft>
              <a:buClr>
                <a:schemeClr val="dk2"/>
              </a:buClr>
              <a:buSzPts val="1215"/>
              <a:buFont typeface="Arial"/>
              <a:buChar char="●"/>
              <a:defRPr sz="1350" b="0" i="0" u="none" strike="noStrike" cap="none">
                <a:solidFill>
                  <a:schemeClr val="dk1"/>
                </a:solidFill>
                <a:latin typeface="Arial"/>
                <a:ea typeface="Arial"/>
                <a:cs typeface="Arial"/>
                <a:sym typeface="Arial"/>
              </a:defRPr>
            </a:lvl3pPr>
            <a:lvl4pPr marL="1828800" marR="0" lvl="3" indent="-304800" algn="l" rtl="0">
              <a:spcBef>
                <a:spcPts val="250"/>
              </a:spcBef>
              <a:spcAft>
                <a:spcPts val="0"/>
              </a:spcAft>
              <a:buClr>
                <a:schemeClr val="dk2"/>
              </a:buClr>
              <a:buSzPts val="1200"/>
              <a:buFont typeface="Noto Sans Symbols"/>
              <a:buChar char="▪"/>
              <a:defRPr sz="1200" b="0" i="0" u="none" strike="noStrike" cap="none">
                <a:solidFill>
                  <a:schemeClr val="dk1"/>
                </a:solidFill>
                <a:latin typeface="Arial"/>
                <a:ea typeface="Arial"/>
                <a:cs typeface="Arial"/>
                <a:sym typeface="Arial"/>
              </a:defRPr>
            </a:lvl4pPr>
            <a:lvl5pPr marL="2286000" marR="0" lvl="4" indent="-297179" algn="l" rtl="0">
              <a:spcBef>
                <a:spcPts val="200"/>
              </a:spcBef>
              <a:spcAft>
                <a:spcPts val="0"/>
              </a:spcAft>
              <a:buClr>
                <a:schemeClr val="dk2"/>
              </a:buClr>
              <a:buSzPts val="1080"/>
              <a:buFont typeface="Arial"/>
              <a:buChar char="●"/>
              <a:defRPr sz="1200" b="0" i="0" u="none" strike="noStrike" cap="none">
                <a:solidFill>
                  <a:schemeClr val="dk1"/>
                </a:solidFill>
                <a:latin typeface="Arial"/>
                <a:ea typeface="Arial"/>
                <a:cs typeface="Arial"/>
                <a:sym typeface="Arial"/>
              </a:defRPr>
            </a:lvl5pPr>
            <a:lvl6pPr marL="2743200" marR="0" lvl="5" indent="-331470" algn="l" rtl="0">
              <a:spcBef>
                <a:spcPts val="360"/>
              </a:spcBef>
              <a:spcAft>
                <a:spcPts val="0"/>
              </a:spcAft>
              <a:buClr>
                <a:schemeClr val="accent2"/>
              </a:buClr>
              <a:buSzPts val="1620"/>
              <a:buFont typeface="Arial"/>
              <a:buChar char="●"/>
              <a:defRPr sz="1800" b="0" i="0" u="none" strike="noStrike" cap="none">
                <a:solidFill>
                  <a:schemeClr val="dk1"/>
                </a:solidFill>
                <a:latin typeface="Arial"/>
                <a:ea typeface="Arial"/>
                <a:cs typeface="Arial"/>
                <a:sym typeface="Arial"/>
              </a:defRPr>
            </a:lvl6pPr>
            <a:lvl7pPr marL="3200400" marR="0" lvl="6" indent="-331470" algn="l" rtl="0">
              <a:spcBef>
                <a:spcPts val="360"/>
              </a:spcBef>
              <a:spcAft>
                <a:spcPts val="0"/>
              </a:spcAft>
              <a:buClr>
                <a:schemeClr val="accent2"/>
              </a:buClr>
              <a:buSzPts val="1620"/>
              <a:buFont typeface="Arial"/>
              <a:buChar char="●"/>
              <a:defRPr sz="1800" b="0" i="0" u="none" strike="noStrike" cap="none">
                <a:solidFill>
                  <a:schemeClr val="dk1"/>
                </a:solidFill>
                <a:latin typeface="Arial"/>
                <a:ea typeface="Arial"/>
                <a:cs typeface="Arial"/>
                <a:sym typeface="Arial"/>
              </a:defRPr>
            </a:lvl7pPr>
            <a:lvl8pPr marL="3657600" marR="0" lvl="7" indent="-331470" algn="l" rtl="0">
              <a:spcBef>
                <a:spcPts val="360"/>
              </a:spcBef>
              <a:spcAft>
                <a:spcPts val="0"/>
              </a:spcAft>
              <a:buClr>
                <a:schemeClr val="accent2"/>
              </a:buClr>
              <a:buSzPts val="1620"/>
              <a:buFont typeface="Arial"/>
              <a:buChar char="●"/>
              <a:defRPr sz="1800" b="0" i="0" u="none" strike="noStrike" cap="none">
                <a:solidFill>
                  <a:schemeClr val="dk1"/>
                </a:solidFill>
                <a:latin typeface="Arial"/>
                <a:ea typeface="Arial"/>
                <a:cs typeface="Arial"/>
                <a:sym typeface="Arial"/>
              </a:defRPr>
            </a:lvl8pPr>
            <a:lvl9pPr marL="4114800" marR="0" lvl="8" indent="-331470" algn="l" rtl="0">
              <a:spcBef>
                <a:spcPts val="360"/>
              </a:spcBef>
              <a:spcAft>
                <a:spcPts val="0"/>
              </a:spcAft>
              <a:buClr>
                <a:schemeClr val="accent2"/>
              </a:buClr>
              <a:buSzPts val="162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7" name="Google Shape;97;p21"/>
          <p:cNvSpPr txBox="1">
            <a:spLocks noGrp="1"/>
          </p:cNvSpPr>
          <p:nvPr>
            <p:ph type="body" idx="2"/>
          </p:nvPr>
        </p:nvSpPr>
        <p:spPr>
          <a:xfrm>
            <a:off x="4648200" y="788670"/>
            <a:ext cx="4191000" cy="3840600"/>
          </a:xfrm>
          <a:prstGeom prst="rect">
            <a:avLst/>
          </a:prstGeom>
          <a:noFill/>
          <a:ln>
            <a:noFill/>
          </a:ln>
        </p:spPr>
        <p:txBody>
          <a:bodyPr spcFirstLastPara="1" wrap="square" lIns="91425" tIns="45700" rIns="91425" bIns="45700" anchor="t" anchorCtr="0"/>
          <a:lstStyle>
            <a:lvl1pPr marL="457200" marR="0" lvl="0" indent="-322897" algn="l" rtl="0">
              <a:spcBef>
                <a:spcPts val="900"/>
              </a:spcBef>
              <a:spcAft>
                <a:spcPts val="0"/>
              </a:spcAft>
              <a:buClr>
                <a:schemeClr val="dk2"/>
              </a:buClr>
              <a:buSzPts val="1485"/>
              <a:buFont typeface="Arial"/>
              <a:buChar char="●"/>
              <a:defRPr sz="1650" b="1" i="0" u="none" strike="noStrike" cap="none">
                <a:solidFill>
                  <a:schemeClr val="dk1"/>
                </a:solidFill>
                <a:latin typeface="Arial"/>
                <a:ea typeface="Arial"/>
                <a:cs typeface="Arial"/>
                <a:sym typeface="Arial"/>
              </a:defRPr>
            </a:lvl1pPr>
            <a:lvl2pPr marL="914400" marR="0" lvl="1" indent="-323850" algn="l" rtl="0">
              <a:spcBef>
                <a:spcPts val="350"/>
              </a:spcBef>
              <a:spcAft>
                <a:spcPts val="0"/>
              </a:spcAft>
              <a:buClr>
                <a:schemeClr val="dk2"/>
              </a:buClr>
              <a:buSzPts val="1500"/>
              <a:buFont typeface="Noto Sans Symbols"/>
              <a:buChar char="▪"/>
              <a:defRPr sz="1500" b="0" i="0" u="none" strike="noStrike" cap="none">
                <a:solidFill>
                  <a:schemeClr val="dk1"/>
                </a:solidFill>
                <a:latin typeface="Arial"/>
                <a:ea typeface="Arial"/>
                <a:cs typeface="Arial"/>
                <a:sym typeface="Arial"/>
              </a:defRPr>
            </a:lvl2pPr>
            <a:lvl3pPr marL="1371600" marR="0" lvl="2" indent="-305752" algn="l" rtl="0">
              <a:spcBef>
                <a:spcPts val="300"/>
              </a:spcBef>
              <a:spcAft>
                <a:spcPts val="0"/>
              </a:spcAft>
              <a:buClr>
                <a:schemeClr val="dk2"/>
              </a:buClr>
              <a:buSzPts val="1215"/>
              <a:buFont typeface="Arial"/>
              <a:buChar char="●"/>
              <a:defRPr sz="1350" b="0" i="0" u="none" strike="noStrike" cap="none">
                <a:solidFill>
                  <a:schemeClr val="dk1"/>
                </a:solidFill>
                <a:latin typeface="Arial"/>
                <a:ea typeface="Arial"/>
                <a:cs typeface="Arial"/>
                <a:sym typeface="Arial"/>
              </a:defRPr>
            </a:lvl3pPr>
            <a:lvl4pPr marL="1828800" marR="0" lvl="3" indent="-304800" algn="l" rtl="0">
              <a:spcBef>
                <a:spcPts val="250"/>
              </a:spcBef>
              <a:spcAft>
                <a:spcPts val="0"/>
              </a:spcAft>
              <a:buClr>
                <a:schemeClr val="dk2"/>
              </a:buClr>
              <a:buSzPts val="1200"/>
              <a:buFont typeface="Noto Sans Symbols"/>
              <a:buChar char="▪"/>
              <a:defRPr sz="1200" b="0" i="0" u="none" strike="noStrike" cap="none">
                <a:solidFill>
                  <a:schemeClr val="dk1"/>
                </a:solidFill>
                <a:latin typeface="Arial"/>
                <a:ea typeface="Arial"/>
                <a:cs typeface="Arial"/>
                <a:sym typeface="Arial"/>
              </a:defRPr>
            </a:lvl4pPr>
            <a:lvl5pPr marL="2286000" marR="0" lvl="4" indent="-297179" algn="l" rtl="0">
              <a:spcBef>
                <a:spcPts val="200"/>
              </a:spcBef>
              <a:spcAft>
                <a:spcPts val="0"/>
              </a:spcAft>
              <a:buClr>
                <a:schemeClr val="dk2"/>
              </a:buClr>
              <a:buSzPts val="1080"/>
              <a:buFont typeface="Arial"/>
              <a:buChar char="●"/>
              <a:defRPr sz="1200" b="0" i="0" u="none" strike="noStrike" cap="none">
                <a:solidFill>
                  <a:schemeClr val="dk1"/>
                </a:solidFill>
                <a:latin typeface="Arial"/>
                <a:ea typeface="Arial"/>
                <a:cs typeface="Arial"/>
                <a:sym typeface="Arial"/>
              </a:defRPr>
            </a:lvl5pPr>
            <a:lvl6pPr marL="2743200" marR="0" lvl="5" indent="-331470" algn="l" rtl="0">
              <a:spcBef>
                <a:spcPts val="360"/>
              </a:spcBef>
              <a:spcAft>
                <a:spcPts val="0"/>
              </a:spcAft>
              <a:buClr>
                <a:schemeClr val="accent2"/>
              </a:buClr>
              <a:buSzPts val="1620"/>
              <a:buFont typeface="Arial"/>
              <a:buChar char="●"/>
              <a:defRPr sz="1800" b="0" i="0" u="none" strike="noStrike" cap="none">
                <a:solidFill>
                  <a:schemeClr val="dk1"/>
                </a:solidFill>
                <a:latin typeface="Arial"/>
                <a:ea typeface="Arial"/>
                <a:cs typeface="Arial"/>
                <a:sym typeface="Arial"/>
              </a:defRPr>
            </a:lvl6pPr>
            <a:lvl7pPr marL="3200400" marR="0" lvl="6" indent="-331470" algn="l" rtl="0">
              <a:spcBef>
                <a:spcPts val="360"/>
              </a:spcBef>
              <a:spcAft>
                <a:spcPts val="0"/>
              </a:spcAft>
              <a:buClr>
                <a:schemeClr val="accent2"/>
              </a:buClr>
              <a:buSzPts val="1620"/>
              <a:buFont typeface="Arial"/>
              <a:buChar char="●"/>
              <a:defRPr sz="1800" b="0" i="0" u="none" strike="noStrike" cap="none">
                <a:solidFill>
                  <a:schemeClr val="dk1"/>
                </a:solidFill>
                <a:latin typeface="Arial"/>
                <a:ea typeface="Arial"/>
                <a:cs typeface="Arial"/>
                <a:sym typeface="Arial"/>
              </a:defRPr>
            </a:lvl7pPr>
            <a:lvl8pPr marL="3657600" marR="0" lvl="7" indent="-331470" algn="l" rtl="0">
              <a:spcBef>
                <a:spcPts val="360"/>
              </a:spcBef>
              <a:spcAft>
                <a:spcPts val="0"/>
              </a:spcAft>
              <a:buClr>
                <a:schemeClr val="accent2"/>
              </a:buClr>
              <a:buSzPts val="1620"/>
              <a:buFont typeface="Arial"/>
              <a:buChar char="●"/>
              <a:defRPr sz="1800" b="0" i="0" u="none" strike="noStrike" cap="none">
                <a:solidFill>
                  <a:schemeClr val="dk1"/>
                </a:solidFill>
                <a:latin typeface="Arial"/>
                <a:ea typeface="Arial"/>
                <a:cs typeface="Arial"/>
                <a:sym typeface="Arial"/>
              </a:defRPr>
            </a:lvl8pPr>
            <a:lvl9pPr marL="4114800" marR="0" lvl="8" indent="-331470" algn="l" rtl="0">
              <a:spcBef>
                <a:spcPts val="360"/>
              </a:spcBef>
              <a:spcAft>
                <a:spcPts val="0"/>
              </a:spcAft>
              <a:buClr>
                <a:schemeClr val="accent2"/>
              </a:buClr>
              <a:buSzPts val="162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8" name="Google Shape;98;p21"/>
          <p:cNvSpPr txBox="1">
            <a:spLocks noGrp="1"/>
          </p:cNvSpPr>
          <p:nvPr>
            <p:ph type="sldNum" idx="12"/>
          </p:nvPr>
        </p:nvSpPr>
        <p:spPr>
          <a:xfrm>
            <a:off x="8183880" y="4767263"/>
            <a:ext cx="685800" cy="274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00">
                <a:solidFill>
                  <a:srgbClr val="888888"/>
                </a:solidFill>
                <a:latin typeface="Arial"/>
                <a:ea typeface="Arial"/>
                <a:cs typeface="Arial"/>
                <a:sym typeface="Arial"/>
              </a:defRPr>
            </a:lvl1pPr>
            <a:lvl2pPr marL="0" marR="0" lvl="1" indent="0" algn="r" rtl="0">
              <a:spcBef>
                <a:spcPts val="0"/>
              </a:spcBef>
              <a:spcAft>
                <a:spcPts val="0"/>
              </a:spcAft>
              <a:buNone/>
              <a:defRPr sz="1000">
                <a:solidFill>
                  <a:srgbClr val="888888"/>
                </a:solidFill>
                <a:latin typeface="Arial"/>
                <a:ea typeface="Arial"/>
                <a:cs typeface="Arial"/>
                <a:sym typeface="Arial"/>
              </a:defRPr>
            </a:lvl2pPr>
            <a:lvl3pPr marL="0" marR="0" lvl="2" indent="0" algn="r" rtl="0">
              <a:spcBef>
                <a:spcPts val="0"/>
              </a:spcBef>
              <a:spcAft>
                <a:spcPts val="0"/>
              </a:spcAft>
              <a:buNone/>
              <a:defRPr sz="1000">
                <a:solidFill>
                  <a:srgbClr val="888888"/>
                </a:solidFill>
                <a:latin typeface="Arial"/>
                <a:ea typeface="Arial"/>
                <a:cs typeface="Arial"/>
                <a:sym typeface="Arial"/>
              </a:defRPr>
            </a:lvl3pPr>
            <a:lvl4pPr marL="0" marR="0" lvl="3" indent="0" algn="r" rtl="0">
              <a:spcBef>
                <a:spcPts val="0"/>
              </a:spcBef>
              <a:spcAft>
                <a:spcPts val="0"/>
              </a:spcAft>
              <a:buNone/>
              <a:defRPr sz="1000">
                <a:solidFill>
                  <a:srgbClr val="888888"/>
                </a:solidFill>
                <a:latin typeface="Arial"/>
                <a:ea typeface="Arial"/>
                <a:cs typeface="Arial"/>
                <a:sym typeface="Arial"/>
              </a:defRPr>
            </a:lvl4pPr>
            <a:lvl5pPr marL="0" marR="0" lvl="4" indent="0" algn="r" rtl="0">
              <a:spcBef>
                <a:spcPts val="0"/>
              </a:spcBef>
              <a:spcAft>
                <a:spcPts val="0"/>
              </a:spcAft>
              <a:buNone/>
              <a:defRPr sz="1000">
                <a:solidFill>
                  <a:srgbClr val="888888"/>
                </a:solidFill>
                <a:latin typeface="Arial"/>
                <a:ea typeface="Arial"/>
                <a:cs typeface="Arial"/>
                <a:sym typeface="Arial"/>
              </a:defRPr>
            </a:lvl5pPr>
            <a:lvl6pPr marL="0" marR="0" lvl="5" indent="0" algn="r" rtl="0">
              <a:spcBef>
                <a:spcPts val="0"/>
              </a:spcBef>
              <a:spcAft>
                <a:spcPts val="0"/>
              </a:spcAft>
              <a:buNone/>
              <a:defRPr sz="1000">
                <a:solidFill>
                  <a:srgbClr val="888888"/>
                </a:solidFill>
                <a:latin typeface="Arial"/>
                <a:ea typeface="Arial"/>
                <a:cs typeface="Arial"/>
                <a:sym typeface="Arial"/>
              </a:defRPr>
            </a:lvl6pPr>
            <a:lvl7pPr marL="0" marR="0" lvl="6" indent="0" algn="r" rtl="0">
              <a:spcBef>
                <a:spcPts val="0"/>
              </a:spcBef>
              <a:spcAft>
                <a:spcPts val="0"/>
              </a:spcAft>
              <a:buNone/>
              <a:defRPr sz="1000">
                <a:solidFill>
                  <a:srgbClr val="888888"/>
                </a:solidFill>
                <a:latin typeface="Arial"/>
                <a:ea typeface="Arial"/>
                <a:cs typeface="Arial"/>
                <a:sym typeface="Arial"/>
              </a:defRPr>
            </a:lvl7pPr>
            <a:lvl8pPr marL="0" marR="0" lvl="7" indent="0" algn="r" rtl="0">
              <a:spcBef>
                <a:spcPts val="0"/>
              </a:spcBef>
              <a:spcAft>
                <a:spcPts val="0"/>
              </a:spcAft>
              <a:buNone/>
              <a:defRPr sz="1000">
                <a:solidFill>
                  <a:srgbClr val="888888"/>
                </a:solidFill>
                <a:latin typeface="Arial"/>
                <a:ea typeface="Arial"/>
                <a:cs typeface="Arial"/>
                <a:sym typeface="Arial"/>
              </a:defRPr>
            </a:lvl8pPr>
            <a:lvl9pPr marL="0" marR="0" lvl="8" indent="0" algn="r" rtl="0">
              <a:spcBef>
                <a:spcPts val="0"/>
              </a:spcBef>
              <a:spcAft>
                <a:spcPts val="0"/>
              </a:spcAft>
              <a:buNone/>
              <a:defRPr sz="1000">
                <a:solidFill>
                  <a:srgbClr val="888888"/>
                </a:solidFill>
                <a:latin typeface="Arial"/>
                <a:ea typeface="Arial"/>
                <a:cs typeface="Arial"/>
                <a:sym typeface="Arial"/>
              </a:defRPr>
            </a:lvl9pPr>
          </a:lstStyle>
          <a:p>
            <a:pPr marL="0" lvl="0" indent="0">
              <a:spcBef>
                <a:spcPts val="0"/>
              </a:spcBef>
              <a:spcAft>
                <a:spcPts val="0"/>
              </a:spcAft>
              <a:buNone/>
            </a:pPr>
            <a:r>
              <a:rPr lang="en"/>
              <a:t>Slide </a:t>
            </a: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ree Content Layout">
  <p:cSld name="Three Content Layout">
    <p:spTree>
      <p:nvGrpSpPr>
        <p:cNvPr id="1" name="Shape 99"/>
        <p:cNvGrpSpPr/>
        <p:nvPr/>
      </p:nvGrpSpPr>
      <p:grpSpPr>
        <a:xfrm>
          <a:off x="0" y="0"/>
          <a:ext cx="0" cy="0"/>
          <a:chOff x="0" y="0"/>
          <a:chExt cx="0" cy="0"/>
        </a:xfrm>
      </p:grpSpPr>
      <p:sp>
        <p:nvSpPr>
          <p:cNvPr id="100" name="Google Shape;100;p22"/>
          <p:cNvSpPr txBox="1">
            <a:spLocks noGrp="1"/>
          </p:cNvSpPr>
          <p:nvPr>
            <p:ph type="title"/>
          </p:nvPr>
        </p:nvSpPr>
        <p:spPr>
          <a:xfrm>
            <a:off x="304800" y="148590"/>
            <a:ext cx="8534400" cy="5487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3000" b="1" i="0" u="none" strike="noStrike" cap="none">
                <a:solidFill>
                  <a:schemeClr val="dk2"/>
                </a:solidFill>
                <a:latin typeface="Verdana"/>
                <a:ea typeface="Verdana"/>
                <a:cs typeface="Verdana"/>
                <a:sym typeface="Verdana"/>
              </a:defRPr>
            </a:lvl1pPr>
            <a:lvl2pPr marR="0" lvl="1"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2pPr>
            <a:lvl3pPr marR="0" lvl="2"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3pPr>
            <a:lvl4pPr marR="0" lvl="3"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4pPr>
            <a:lvl5pPr marR="0" lvl="4"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5pPr>
            <a:lvl6pPr marR="0" lvl="5"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6pPr>
            <a:lvl7pPr marR="0" lvl="6"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7pPr>
            <a:lvl8pPr marR="0" lvl="7"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8pPr>
            <a:lvl9pPr marR="0" lvl="8"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9pPr>
          </a:lstStyle>
          <a:p>
            <a:endParaRPr/>
          </a:p>
        </p:txBody>
      </p:sp>
      <p:sp>
        <p:nvSpPr>
          <p:cNvPr id="101" name="Google Shape;101;p22"/>
          <p:cNvSpPr txBox="1">
            <a:spLocks noGrp="1"/>
          </p:cNvSpPr>
          <p:nvPr>
            <p:ph type="body" idx="1"/>
          </p:nvPr>
        </p:nvSpPr>
        <p:spPr>
          <a:xfrm>
            <a:off x="320040" y="788670"/>
            <a:ext cx="2651700" cy="3841200"/>
          </a:xfrm>
          <a:prstGeom prst="rect">
            <a:avLst/>
          </a:prstGeom>
          <a:noFill/>
          <a:ln>
            <a:noFill/>
          </a:ln>
        </p:spPr>
        <p:txBody>
          <a:bodyPr spcFirstLastPara="1" wrap="square" lIns="91425" tIns="45700" rIns="91425" bIns="45700" anchor="t" anchorCtr="0"/>
          <a:lstStyle>
            <a:lvl1pPr marL="457200" marR="0" lvl="0" indent="-331470" algn="l" rtl="0">
              <a:spcBef>
                <a:spcPts val="900"/>
              </a:spcBef>
              <a:spcAft>
                <a:spcPts val="0"/>
              </a:spcAft>
              <a:buClr>
                <a:schemeClr val="dk2"/>
              </a:buClr>
              <a:buSzPts val="1620"/>
              <a:buFont typeface="Arial"/>
              <a:buChar char="●"/>
              <a:defRPr sz="1800" b="1" i="0" u="none" strike="noStrike" cap="none">
                <a:solidFill>
                  <a:schemeClr val="dk1"/>
                </a:solidFill>
                <a:latin typeface="Arial"/>
                <a:ea typeface="Arial"/>
                <a:cs typeface="Arial"/>
                <a:sym typeface="Arial"/>
              </a:defRPr>
            </a:lvl1pPr>
            <a:lvl2pPr marL="914400" marR="0" lvl="1" indent="-323850" algn="l" rtl="0">
              <a:spcBef>
                <a:spcPts val="350"/>
              </a:spcBef>
              <a:spcAft>
                <a:spcPts val="0"/>
              </a:spcAft>
              <a:buClr>
                <a:schemeClr val="dk2"/>
              </a:buClr>
              <a:buSzPts val="1500"/>
              <a:buFont typeface="Noto Sans Symbols"/>
              <a:buChar char="▪"/>
              <a:defRPr sz="1500" b="0" i="0" u="none" strike="noStrike" cap="none">
                <a:solidFill>
                  <a:schemeClr val="dk1"/>
                </a:solidFill>
                <a:latin typeface="Arial"/>
                <a:ea typeface="Arial"/>
                <a:cs typeface="Arial"/>
                <a:sym typeface="Arial"/>
              </a:defRPr>
            </a:lvl2pPr>
            <a:lvl3pPr marL="1371600" marR="0" lvl="2" indent="-305752" algn="l" rtl="0">
              <a:spcBef>
                <a:spcPts val="300"/>
              </a:spcBef>
              <a:spcAft>
                <a:spcPts val="0"/>
              </a:spcAft>
              <a:buClr>
                <a:schemeClr val="dk2"/>
              </a:buClr>
              <a:buSzPts val="1215"/>
              <a:buFont typeface="Arial"/>
              <a:buChar char="●"/>
              <a:defRPr sz="1350" b="0" i="0" u="none" strike="noStrike" cap="none">
                <a:solidFill>
                  <a:schemeClr val="dk1"/>
                </a:solidFill>
                <a:latin typeface="Arial"/>
                <a:ea typeface="Arial"/>
                <a:cs typeface="Arial"/>
                <a:sym typeface="Arial"/>
              </a:defRPr>
            </a:lvl3pPr>
            <a:lvl4pPr marL="1828800" marR="0" lvl="3" indent="-304800" algn="l" rtl="0">
              <a:spcBef>
                <a:spcPts val="250"/>
              </a:spcBef>
              <a:spcAft>
                <a:spcPts val="0"/>
              </a:spcAft>
              <a:buClr>
                <a:schemeClr val="dk2"/>
              </a:buClr>
              <a:buSzPts val="1200"/>
              <a:buFont typeface="Noto Sans Symbols"/>
              <a:buChar char="▪"/>
              <a:defRPr sz="1200" b="0" i="0" u="none" strike="noStrike" cap="none">
                <a:solidFill>
                  <a:schemeClr val="dk1"/>
                </a:solidFill>
                <a:latin typeface="Arial"/>
                <a:ea typeface="Arial"/>
                <a:cs typeface="Arial"/>
                <a:sym typeface="Arial"/>
              </a:defRPr>
            </a:lvl4pPr>
            <a:lvl5pPr marL="2286000" marR="0" lvl="4" indent="-297179" algn="l" rtl="0">
              <a:spcBef>
                <a:spcPts val="200"/>
              </a:spcBef>
              <a:spcAft>
                <a:spcPts val="0"/>
              </a:spcAft>
              <a:buClr>
                <a:schemeClr val="dk2"/>
              </a:buClr>
              <a:buSzPts val="1080"/>
              <a:buFont typeface="Arial"/>
              <a:buChar char="●"/>
              <a:defRPr sz="1200" b="0" i="0" u="none" strike="noStrike" cap="none">
                <a:solidFill>
                  <a:schemeClr val="dk1"/>
                </a:solidFill>
                <a:latin typeface="Arial"/>
                <a:ea typeface="Arial"/>
                <a:cs typeface="Arial"/>
                <a:sym typeface="Arial"/>
              </a:defRPr>
            </a:lvl5pPr>
            <a:lvl6pPr marL="2743200" marR="0" lvl="5" indent="-320039"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6pPr>
            <a:lvl7pPr marL="3200400" marR="0" lvl="6" indent="-320039"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7pPr>
            <a:lvl8pPr marL="3657600" marR="0" lvl="7" indent="-320040"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8pPr>
            <a:lvl9pPr marL="4114800" marR="0" lvl="8" indent="-320040"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02" name="Google Shape;102;p22"/>
          <p:cNvSpPr txBox="1">
            <a:spLocks noGrp="1"/>
          </p:cNvSpPr>
          <p:nvPr>
            <p:ph type="body" idx="2"/>
          </p:nvPr>
        </p:nvSpPr>
        <p:spPr>
          <a:xfrm>
            <a:off x="3200400" y="788670"/>
            <a:ext cx="2697600" cy="3841200"/>
          </a:xfrm>
          <a:prstGeom prst="rect">
            <a:avLst/>
          </a:prstGeom>
          <a:noFill/>
          <a:ln>
            <a:noFill/>
          </a:ln>
        </p:spPr>
        <p:txBody>
          <a:bodyPr spcFirstLastPara="1" wrap="square" lIns="91425" tIns="45700" rIns="91425" bIns="45700" anchor="t" anchorCtr="0"/>
          <a:lstStyle>
            <a:lvl1pPr marL="457200" marR="0" lvl="0" indent="-331470" algn="l" rtl="0">
              <a:spcBef>
                <a:spcPts val="900"/>
              </a:spcBef>
              <a:spcAft>
                <a:spcPts val="0"/>
              </a:spcAft>
              <a:buClr>
                <a:schemeClr val="dk2"/>
              </a:buClr>
              <a:buSzPts val="1620"/>
              <a:buFont typeface="Arial"/>
              <a:buChar char="●"/>
              <a:defRPr sz="1800" b="1" i="0" u="none" strike="noStrike" cap="none">
                <a:solidFill>
                  <a:schemeClr val="dk1"/>
                </a:solidFill>
                <a:latin typeface="Arial"/>
                <a:ea typeface="Arial"/>
                <a:cs typeface="Arial"/>
                <a:sym typeface="Arial"/>
              </a:defRPr>
            </a:lvl1pPr>
            <a:lvl2pPr marL="914400" marR="0" lvl="1" indent="-323850" algn="l" rtl="0">
              <a:spcBef>
                <a:spcPts val="350"/>
              </a:spcBef>
              <a:spcAft>
                <a:spcPts val="0"/>
              </a:spcAft>
              <a:buClr>
                <a:schemeClr val="dk2"/>
              </a:buClr>
              <a:buSzPts val="1500"/>
              <a:buFont typeface="Noto Sans Symbols"/>
              <a:buChar char="▪"/>
              <a:defRPr sz="1500" b="0" i="0" u="none" strike="noStrike" cap="none">
                <a:solidFill>
                  <a:schemeClr val="dk1"/>
                </a:solidFill>
                <a:latin typeface="Arial"/>
                <a:ea typeface="Arial"/>
                <a:cs typeface="Arial"/>
                <a:sym typeface="Arial"/>
              </a:defRPr>
            </a:lvl2pPr>
            <a:lvl3pPr marL="1371600" marR="0" lvl="2" indent="-305752" algn="l" rtl="0">
              <a:spcBef>
                <a:spcPts val="300"/>
              </a:spcBef>
              <a:spcAft>
                <a:spcPts val="0"/>
              </a:spcAft>
              <a:buClr>
                <a:schemeClr val="dk2"/>
              </a:buClr>
              <a:buSzPts val="1215"/>
              <a:buFont typeface="Arial"/>
              <a:buChar char="●"/>
              <a:defRPr sz="1350" b="0" i="0" u="none" strike="noStrike" cap="none">
                <a:solidFill>
                  <a:schemeClr val="dk1"/>
                </a:solidFill>
                <a:latin typeface="Arial"/>
                <a:ea typeface="Arial"/>
                <a:cs typeface="Arial"/>
                <a:sym typeface="Arial"/>
              </a:defRPr>
            </a:lvl3pPr>
            <a:lvl4pPr marL="1828800" marR="0" lvl="3" indent="-304800" algn="l" rtl="0">
              <a:spcBef>
                <a:spcPts val="250"/>
              </a:spcBef>
              <a:spcAft>
                <a:spcPts val="0"/>
              </a:spcAft>
              <a:buClr>
                <a:schemeClr val="dk2"/>
              </a:buClr>
              <a:buSzPts val="1200"/>
              <a:buFont typeface="Noto Sans Symbols"/>
              <a:buChar char="▪"/>
              <a:defRPr sz="1200" b="0" i="0" u="none" strike="noStrike" cap="none">
                <a:solidFill>
                  <a:schemeClr val="dk1"/>
                </a:solidFill>
                <a:latin typeface="Arial"/>
                <a:ea typeface="Arial"/>
                <a:cs typeface="Arial"/>
                <a:sym typeface="Arial"/>
              </a:defRPr>
            </a:lvl4pPr>
            <a:lvl5pPr marL="2286000" marR="0" lvl="4" indent="-297179" algn="l" rtl="0">
              <a:spcBef>
                <a:spcPts val="200"/>
              </a:spcBef>
              <a:spcAft>
                <a:spcPts val="0"/>
              </a:spcAft>
              <a:buClr>
                <a:schemeClr val="dk2"/>
              </a:buClr>
              <a:buSzPts val="1080"/>
              <a:buFont typeface="Arial"/>
              <a:buChar char="●"/>
              <a:defRPr sz="1200" b="0" i="0" u="none" strike="noStrike" cap="none">
                <a:solidFill>
                  <a:schemeClr val="dk1"/>
                </a:solidFill>
                <a:latin typeface="Arial"/>
                <a:ea typeface="Arial"/>
                <a:cs typeface="Arial"/>
                <a:sym typeface="Arial"/>
              </a:defRPr>
            </a:lvl5pPr>
            <a:lvl6pPr marL="2743200" marR="0" lvl="5" indent="-320039"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6pPr>
            <a:lvl7pPr marL="3200400" marR="0" lvl="6" indent="-320039"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7pPr>
            <a:lvl8pPr marL="3657600" marR="0" lvl="7" indent="-320040"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8pPr>
            <a:lvl9pPr marL="4114800" marR="0" lvl="8" indent="-320040"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03" name="Google Shape;103;p22"/>
          <p:cNvSpPr txBox="1">
            <a:spLocks noGrp="1"/>
          </p:cNvSpPr>
          <p:nvPr>
            <p:ph type="body" idx="3"/>
          </p:nvPr>
        </p:nvSpPr>
        <p:spPr>
          <a:xfrm>
            <a:off x="6126480" y="788670"/>
            <a:ext cx="2697600" cy="3841200"/>
          </a:xfrm>
          <a:prstGeom prst="rect">
            <a:avLst/>
          </a:prstGeom>
          <a:noFill/>
          <a:ln>
            <a:noFill/>
          </a:ln>
        </p:spPr>
        <p:txBody>
          <a:bodyPr spcFirstLastPara="1" wrap="square" lIns="91425" tIns="45700" rIns="91425" bIns="45700" anchor="t" anchorCtr="0"/>
          <a:lstStyle>
            <a:lvl1pPr marL="457200" marR="0" lvl="0" indent="-331470" algn="l" rtl="0">
              <a:spcBef>
                <a:spcPts val="900"/>
              </a:spcBef>
              <a:spcAft>
                <a:spcPts val="0"/>
              </a:spcAft>
              <a:buClr>
                <a:schemeClr val="dk2"/>
              </a:buClr>
              <a:buSzPts val="1620"/>
              <a:buFont typeface="Arial"/>
              <a:buChar char="●"/>
              <a:defRPr sz="1800" b="1" i="0" u="none" strike="noStrike" cap="none">
                <a:solidFill>
                  <a:schemeClr val="dk1"/>
                </a:solidFill>
                <a:latin typeface="Arial"/>
                <a:ea typeface="Arial"/>
                <a:cs typeface="Arial"/>
                <a:sym typeface="Arial"/>
              </a:defRPr>
            </a:lvl1pPr>
            <a:lvl2pPr marL="914400" marR="0" lvl="1" indent="-323850" algn="l" rtl="0">
              <a:spcBef>
                <a:spcPts val="350"/>
              </a:spcBef>
              <a:spcAft>
                <a:spcPts val="0"/>
              </a:spcAft>
              <a:buClr>
                <a:schemeClr val="dk2"/>
              </a:buClr>
              <a:buSzPts val="1500"/>
              <a:buFont typeface="Noto Sans Symbols"/>
              <a:buChar char="▪"/>
              <a:defRPr sz="1500" b="0" i="0" u="none" strike="noStrike" cap="none">
                <a:solidFill>
                  <a:schemeClr val="dk1"/>
                </a:solidFill>
                <a:latin typeface="Arial"/>
                <a:ea typeface="Arial"/>
                <a:cs typeface="Arial"/>
                <a:sym typeface="Arial"/>
              </a:defRPr>
            </a:lvl2pPr>
            <a:lvl3pPr marL="1371600" marR="0" lvl="2" indent="-305752" algn="l" rtl="0">
              <a:spcBef>
                <a:spcPts val="300"/>
              </a:spcBef>
              <a:spcAft>
                <a:spcPts val="0"/>
              </a:spcAft>
              <a:buClr>
                <a:schemeClr val="dk2"/>
              </a:buClr>
              <a:buSzPts val="1215"/>
              <a:buFont typeface="Arial"/>
              <a:buChar char="●"/>
              <a:defRPr sz="1350" b="0" i="0" u="none" strike="noStrike" cap="none">
                <a:solidFill>
                  <a:schemeClr val="dk1"/>
                </a:solidFill>
                <a:latin typeface="Arial"/>
                <a:ea typeface="Arial"/>
                <a:cs typeface="Arial"/>
                <a:sym typeface="Arial"/>
              </a:defRPr>
            </a:lvl3pPr>
            <a:lvl4pPr marL="1828800" marR="0" lvl="3" indent="-304800" algn="l" rtl="0">
              <a:spcBef>
                <a:spcPts val="250"/>
              </a:spcBef>
              <a:spcAft>
                <a:spcPts val="0"/>
              </a:spcAft>
              <a:buClr>
                <a:schemeClr val="dk2"/>
              </a:buClr>
              <a:buSzPts val="1200"/>
              <a:buFont typeface="Noto Sans Symbols"/>
              <a:buChar char="▪"/>
              <a:defRPr sz="1200" b="0" i="0" u="none" strike="noStrike" cap="none">
                <a:solidFill>
                  <a:schemeClr val="dk1"/>
                </a:solidFill>
                <a:latin typeface="Arial"/>
                <a:ea typeface="Arial"/>
                <a:cs typeface="Arial"/>
                <a:sym typeface="Arial"/>
              </a:defRPr>
            </a:lvl4pPr>
            <a:lvl5pPr marL="2286000" marR="0" lvl="4" indent="-297179" algn="l" rtl="0">
              <a:spcBef>
                <a:spcPts val="200"/>
              </a:spcBef>
              <a:spcAft>
                <a:spcPts val="0"/>
              </a:spcAft>
              <a:buClr>
                <a:schemeClr val="dk2"/>
              </a:buClr>
              <a:buSzPts val="1080"/>
              <a:buFont typeface="Arial"/>
              <a:buChar char="●"/>
              <a:defRPr sz="1200" b="0" i="0" u="none" strike="noStrike" cap="none">
                <a:solidFill>
                  <a:schemeClr val="dk1"/>
                </a:solidFill>
                <a:latin typeface="Arial"/>
                <a:ea typeface="Arial"/>
                <a:cs typeface="Arial"/>
                <a:sym typeface="Arial"/>
              </a:defRPr>
            </a:lvl5pPr>
            <a:lvl6pPr marL="2743200" marR="0" lvl="5" indent="-320039"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6pPr>
            <a:lvl7pPr marL="3200400" marR="0" lvl="6" indent="-320039"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7pPr>
            <a:lvl8pPr marL="3657600" marR="0" lvl="7" indent="-320040"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8pPr>
            <a:lvl9pPr marL="4114800" marR="0" lvl="8" indent="-320040"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04" name="Google Shape;104;p22"/>
          <p:cNvSpPr txBox="1">
            <a:spLocks noGrp="1"/>
          </p:cNvSpPr>
          <p:nvPr>
            <p:ph type="sldNum" idx="12"/>
          </p:nvPr>
        </p:nvSpPr>
        <p:spPr>
          <a:xfrm>
            <a:off x="8183880" y="4767263"/>
            <a:ext cx="685800" cy="274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00">
                <a:solidFill>
                  <a:srgbClr val="888888"/>
                </a:solidFill>
                <a:latin typeface="Arial"/>
                <a:ea typeface="Arial"/>
                <a:cs typeface="Arial"/>
                <a:sym typeface="Arial"/>
              </a:defRPr>
            </a:lvl1pPr>
            <a:lvl2pPr marL="0" marR="0" lvl="1" indent="0" algn="r" rtl="0">
              <a:spcBef>
                <a:spcPts val="0"/>
              </a:spcBef>
              <a:spcAft>
                <a:spcPts val="0"/>
              </a:spcAft>
              <a:buNone/>
              <a:defRPr sz="1000">
                <a:solidFill>
                  <a:srgbClr val="888888"/>
                </a:solidFill>
                <a:latin typeface="Arial"/>
                <a:ea typeface="Arial"/>
                <a:cs typeface="Arial"/>
                <a:sym typeface="Arial"/>
              </a:defRPr>
            </a:lvl2pPr>
            <a:lvl3pPr marL="0" marR="0" lvl="2" indent="0" algn="r" rtl="0">
              <a:spcBef>
                <a:spcPts val="0"/>
              </a:spcBef>
              <a:spcAft>
                <a:spcPts val="0"/>
              </a:spcAft>
              <a:buNone/>
              <a:defRPr sz="1000">
                <a:solidFill>
                  <a:srgbClr val="888888"/>
                </a:solidFill>
                <a:latin typeface="Arial"/>
                <a:ea typeface="Arial"/>
                <a:cs typeface="Arial"/>
                <a:sym typeface="Arial"/>
              </a:defRPr>
            </a:lvl3pPr>
            <a:lvl4pPr marL="0" marR="0" lvl="3" indent="0" algn="r" rtl="0">
              <a:spcBef>
                <a:spcPts val="0"/>
              </a:spcBef>
              <a:spcAft>
                <a:spcPts val="0"/>
              </a:spcAft>
              <a:buNone/>
              <a:defRPr sz="1000">
                <a:solidFill>
                  <a:srgbClr val="888888"/>
                </a:solidFill>
                <a:latin typeface="Arial"/>
                <a:ea typeface="Arial"/>
                <a:cs typeface="Arial"/>
                <a:sym typeface="Arial"/>
              </a:defRPr>
            </a:lvl4pPr>
            <a:lvl5pPr marL="0" marR="0" lvl="4" indent="0" algn="r" rtl="0">
              <a:spcBef>
                <a:spcPts val="0"/>
              </a:spcBef>
              <a:spcAft>
                <a:spcPts val="0"/>
              </a:spcAft>
              <a:buNone/>
              <a:defRPr sz="1000">
                <a:solidFill>
                  <a:srgbClr val="888888"/>
                </a:solidFill>
                <a:latin typeface="Arial"/>
                <a:ea typeface="Arial"/>
                <a:cs typeface="Arial"/>
                <a:sym typeface="Arial"/>
              </a:defRPr>
            </a:lvl5pPr>
            <a:lvl6pPr marL="0" marR="0" lvl="5" indent="0" algn="r" rtl="0">
              <a:spcBef>
                <a:spcPts val="0"/>
              </a:spcBef>
              <a:spcAft>
                <a:spcPts val="0"/>
              </a:spcAft>
              <a:buNone/>
              <a:defRPr sz="1000">
                <a:solidFill>
                  <a:srgbClr val="888888"/>
                </a:solidFill>
                <a:latin typeface="Arial"/>
                <a:ea typeface="Arial"/>
                <a:cs typeface="Arial"/>
                <a:sym typeface="Arial"/>
              </a:defRPr>
            </a:lvl6pPr>
            <a:lvl7pPr marL="0" marR="0" lvl="6" indent="0" algn="r" rtl="0">
              <a:spcBef>
                <a:spcPts val="0"/>
              </a:spcBef>
              <a:spcAft>
                <a:spcPts val="0"/>
              </a:spcAft>
              <a:buNone/>
              <a:defRPr sz="1000">
                <a:solidFill>
                  <a:srgbClr val="888888"/>
                </a:solidFill>
                <a:latin typeface="Arial"/>
                <a:ea typeface="Arial"/>
                <a:cs typeface="Arial"/>
                <a:sym typeface="Arial"/>
              </a:defRPr>
            </a:lvl7pPr>
            <a:lvl8pPr marL="0" marR="0" lvl="7" indent="0" algn="r" rtl="0">
              <a:spcBef>
                <a:spcPts val="0"/>
              </a:spcBef>
              <a:spcAft>
                <a:spcPts val="0"/>
              </a:spcAft>
              <a:buNone/>
              <a:defRPr sz="1000">
                <a:solidFill>
                  <a:srgbClr val="888888"/>
                </a:solidFill>
                <a:latin typeface="Arial"/>
                <a:ea typeface="Arial"/>
                <a:cs typeface="Arial"/>
                <a:sym typeface="Arial"/>
              </a:defRPr>
            </a:lvl8pPr>
            <a:lvl9pPr marL="0" marR="0" lvl="8" indent="0" algn="r" rtl="0">
              <a:spcBef>
                <a:spcPts val="0"/>
              </a:spcBef>
              <a:spcAft>
                <a:spcPts val="0"/>
              </a:spcAft>
              <a:buNone/>
              <a:defRPr sz="1000">
                <a:solidFill>
                  <a:srgbClr val="888888"/>
                </a:solidFill>
                <a:latin typeface="Arial"/>
                <a:ea typeface="Arial"/>
                <a:cs typeface="Arial"/>
                <a:sym typeface="Arial"/>
              </a:defRPr>
            </a:lvl9pPr>
          </a:lstStyle>
          <a:p>
            <a:pPr marL="0" lvl="0" indent="0">
              <a:spcBef>
                <a:spcPts val="0"/>
              </a:spcBef>
              <a:spcAft>
                <a:spcPts val="0"/>
              </a:spcAft>
              <a:buNone/>
            </a:pPr>
            <a:r>
              <a:rPr lang="en"/>
              <a:t>Slide </a:t>
            </a: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theme" Target="../theme/theme3.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04800" y="148590"/>
            <a:ext cx="8534400" cy="5487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3000" b="1" i="0" u="none" strike="noStrike" cap="none">
                <a:solidFill>
                  <a:schemeClr val="dk2"/>
                </a:solidFill>
                <a:latin typeface="Verdana"/>
                <a:ea typeface="Verdana"/>
                <a:cs typeface="Verdana"/>
                <a:sym typeface="Verdana"/>
              </a:defRPr>
            </a:lvl1pPr>
            <a:lvl2pPr marR="0" lvl="1"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2pPr>
            <a:lvl3pPr marR="0" lvl="2"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3pPr>
            <a:lvl4pPr marR="0" lvl="3"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4pPr>
            <a:lvl5pPr marR="0" lvl="4"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5pPr>
            <a:lvl6pPr marR="0" lvl="5"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6pPr>
            <a:lvl7pPr marR="0" lvl="6"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7pPr>
            <a:lvl8pPr marR="0" lvl="7"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8pPr>
            <a:lvl9pPr marR="0" lvl="8"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9pPr>
          </a:lstStyle>
          <a:p>
            <a:endParaRPr/>
          </a:p>
        </p:txBody>
      </p:sp>
      <p:sp>
        <p:nvSpPr>
          <p:cNvPr id="52" name="Google Shape;52;p13"/>
          <p:cNvSpPr txBox="1">
            <a:spLocks noGrp="1"/>
          </p:cNvSpPr>
          <p:nvPr>
            <p:ph type="body" idx="1"/>
          </p:nvPr>
        </p:nvSpPr>
        <p:spPr>
          <a:xfrm>
            <a:off x="320040" y="788670"/>
            <a:ext cx="8534400" cy="3840600"/>
          </a:xfrm>
          <a:prstGeom prst="rect">
            <a:avLst/>
          </a:prstGeom>
          <a:noFill/>
          <a:ln>
            <a:noFill/>
          </a:ln>
        </p:spPr>
        <p:txBody>
          <a:bodyPr spcFirstLastPara="1" wrap="square" lIns="91425" tIns="45700" rIns="91425" bIns="45700" anchor="t" anchorCtr="0"/>
          <a:lstStyle>
            <a:lvl1pPr marL="457200" marR="0" lvl="0" indent="-331470" algn="l" rtl="0">
              <a:lnSpc>
                <a:spcPct val="130000"/>
              </a:lnSpc>
              <a:spcBef>
                <a:spcPts val="0"/>
              </a:spcBef>
              <a:spcAft>
                <a:spcPts val="0"/>
              </a:spcAft>
              <a:buClr>
                <a:schemeClr val="dk2"/>
              </a:buClr>
              <a:buSzPts val="1620"/>
              <a:buFont typeface="Arial"/>
              <a:buChar char="●"/>
              <a:defRPr sz="1800" b="1" i="0" u="none" strike="noStrike" cap="none">
                <a:solidFill>
                  <a:schemeClr val="dk1"/>
                </a:solidFill>
                <a:latin typeface="Arial"/>
                <a:ea typeface="Arial"/>
                <a:cs typeface="Arial"/>
                <a:sym typeface="Arial"/>
              </a:defRPr>
            </a:lvl1pPr>
            <a:lvl2pPr marL="914400" marR="0" lvl="1" indent="-330200" algn="l" rtl="0">
              <a:lnSpc>
                <a:spcPct val="130000"/>
              </a:lnSpc>
              <a:spcBef>
                <a:spcPts val="0"/>
              </a:spcBef>
              <a:spcAft>
                <a:spcPts val="0"/>
              </a:spcAft>
              <a:buClr>
                <a:schemeClr val="dk2"/>
              </a:buClr>
              <a:buSzPts val="1600"/>
              <a:buFont typeface="Noto Sans Symbols"/>
              <a:buChar char="▪"/>
              <a:defRPr sz="1600" b="0" i="0" u="none" strike="noStrike" cap="none">
                <a:solidFill>
                  <a:schemeClr val="dk1"/>
                </a:solidFill>
                <a:latin typeface="Arial"/>
                <a:ea typeface="Arial"/>
                <a:cs typeface="Arial"/>
                <a:sym typeface="Arial"/>
              </a:defRPr>
            </a:lvl2pPr>
            <a:lvl3pPr marL="1371600" marR="0" lvl="2" indent="-308610" algn="l" rtl="0">
              <a:spcBef>
                <a:spcPts val="1000"/>
              </a:spcBef>
              <a:spcAft>
                <a:spcPts val="0"/>
              </a:spcAft>
              <a:buClr>
                <a:schemeClr val="dk2"/>
              </a:buClr>
              <a:buSzPts val="1260"/>
              <a:buFont typeface="Arial"/>
              <a:buChar char="●"/>
              <a:defRPr sz="1400" b="0" i="0" u="none" strike="noStrike" cap="none">
                <a:solidFill>
                  <a:schemeClr val="dk1"/>
                </a:solidFill>
                <a:latin typeface="Arial"/>
                <a:ea typeface="Arial"/>
                <a:cs typeface="Arial"/>
                <a:sym typeface="Arial"/>
              </a:defRPr>
            </a:lvl3pPr>
            <a:lvl4pPr marL="1828800" marR="0" lvl="3" indent="-304800" algn="l" rtl="0">
              <a:spcBef>
                <a:spcPts val="250"/>
              </a:spcBef>
              <a:spcAft>
                <a:spcPts val="0"/>
              </a:spcAft>
              <a:buClr>
                <a:schemeClr val="dk2"/>
              </a:buClr>
              <a:buSzPts val="1200"/>
              <a:buFont typeface="Noto Sans Symbols"/>
              <a:buChar char="▪"/>
              <a:defRPr sz="1200" b="0" i="0" u="none" strike="noStrike" cap="none">
                <a:solidFill>
                  <a:schemeClr val="dk1"/>
                </a:solidFill>
                <a:latin typeface="Arial"/>
                <a:ea typeface="Arial"/>
                <a:cs typeface="Arial"/>
                <a:sym typeface="Arial"/>
              </a:defRPr>
            </a:lvl4pPr>
            <a:lvl5pPr marL="2286000" marR="0" lvl="4" indent="-297179" algn="l" rtl="0">
              <a:spcBef>
                <a:spcPts val="200"/>
              </a:spcBef>
              <a:spcAft>
                <a:spcPts val="0"/>
              </a:spcAft>
              <a:buClr>
                <a:schemeClr val="dk2"/>
              </a:buClr>
              <a:buSzPts val="1080"/>
              <a:buFont typeface="Arial"/>
              <a:buChar char="●"/>
              <a:defRPr sz="1200" b="0" i="0" u="none" strike="noStrike" cap="none">
                <a:solidFill>
                  <a:schemeClr val="dk1"/>
                </a:solidFill>
                <a:latin typeface="Arial"/>
                <a:ea typeface="Arial"/>
                <a:cs typeface="Arial"/>
                <a:sym typeface="Arial"/>
              </a:defRPr>
            </a:lvl5pPr>
            <a:lvl6pPr marL="2743200" marR="0" lvl="5" indent="-320039"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6pPr>
            <a:lvl7pPr marL="3200400" marR="0" lvl="6" indent="-320039"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7pPr>
            <a:lvl8pPr marL="3657600" marR="0" lvl="7" indent="-320040"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8pPr>
            <a:lvl9pPr marL="4114800" marR="0" lvl="8" indent="-320040"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9pPr>
          </a:lstStyle>
          <a:p>
            <a:endParaRPr/>
          </a:p>
        </p:txBody>
      </p:sp>
      <p:cxnSp>
        <p:nvCxnSpPr>
          <p:cNvPr id="53" name="Google Shape;53;p13"/>
          <p:cNvCxnSpPr/>
          <p:nvPr/>
        </p:nvCxnSpPr>
        <p:spPr>
          <a:xfrm>
            <a:off x="320040" y="697230"/>
            <a:ext cx="8503800" cy="0"/>
          </a:xfrm>
          <a:prstGeom prst="straightConnector1">
            <a:avLst/>
          </a:prstGeom>
          <a:noFill/>
          <a:ln w="44450" cap="sq" cmpd="sng">
            <a:solidFill>
              <a:schemeClr val="dk2"/>
            </a:solidFill>
            <a:prstDash val="solid"/>
            <a:round/>
            <a:headEnd type="none" w="sm" len="sm"/>
            <a:tailEnd type="none" w="sm" len="sm"/>
          </a:ln>
        </p:spPr>
      </p:cxnSp>
      <p:sp>
        <p:nvSpPr>
          <p:cNvPr id="54" name="Google Shape;54;p13"/>
          <p:cNvSpPr txBox="1">
            <a:spLocks noGrp="1"/>
          </p:cNvSpPr>
          <p:nvPr>
            <p:ph type="sldNum" idx="12"/>
          </p:nvPr>
        </p:nvSpPr>
        <p:spPr>
          <a:xfrm>
            <a:off x="8183880" y="4767263"/>
            <a:ext cx="685800" cy="274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0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0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0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0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0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0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0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0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r>
              <a:rPr lang="en"/>
              <a:t>Slide </a:t>
            </a:r>
            <a:fld id="{00000000-1234-1234-1234-123412341234}" type="slidenum">
              <a:rPr lang="en"/>
              <a:t>‹#›</a:t>
            </a:fld>
            <a:endParaRPr/>
          </a:p>
        </p:txBody>
      </p:sp>
      <p:sp>
        <p:nvSpPr>
          <p:cNvPr id="55" name="Google Shape;55;p13"/>
          <p:cNvSpPr txBox="1"/>
          <p:nvPr/>
        </p:nvSpPr>
        <p:spPr>
          <a:xfrm>
            <a:off x="320040" y="4767263"/>
            <a:ext cx="1005900" cy="2745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1000">
                <a:solidFill>
                  <a:srgbClr val="888888"/>
                </a:solidFill>
              </a:rPr>
              <a:t>Aug.</a:t>
            </a:r>
            <a:r>
              <a:rPr lang="en" sz="1000">
                <a:solidFill>
                  <a:srgbClr val="888888"/>
                </a:solidFill>
                <a:latin typeface="Arial"/>
                <a:ea typeface="Arial"/>
                <a:cs typeface="Arial"/>
                <a:sym typeface="Arial"/>
              </a:rPr>
              <a:t> </a:t>
            </a:r>
            <a:r>
              <a:rPr lang="en" sz="1000">
                <a:solidFill>
                  <a:srgbClr val="888888"/>
                </a:solidFill>
              </a:rPr>
              <a:t>22</a:t>
            </a:r>
            <a:r>
              <a:rPr lang="en" sz="1000">
                <a:solidFill>
                  <a:srgbClr val="888888"/>
                </a:solidFill>
                <a:latin typeface="Arial"/>
                <a:ea typeface="Arial"/>
                <a:cs typeface="Arial"/>
                <a:sym typeface="Arial"/>
              </a:rPr>
              <a:t>, 2018</a:t>
            </a:r>
            <a:endParaRPr sz="1000">
              <a:solidFill>
                <a:srgbClr val="888888"/>
              </a:solidFill>
              <a:latin typeface="Arial"/>
              <a:ea typeface="Arial"/>
              <a:cs typeface="Arial"/>
              <a:sym typeface="Arial"/>
            </a:endParaRPr>
          </a:p>
        </p:txBody>
      </p:sp>
      <p:sp>
        <p:nvSpPr>
          <p:cNvPr id="56" name="Google Shape;56;p13"/>
          <p:cNvSpPr txBox="1"/>
          <p:nvPr/>
        </p:nvSpPr>
        <p:spPr>
          <a:xfrm>
            <a:off x="3368048" y="4767275"/>
            <a:ext cx="2269200" cy="274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000">
                <a:solidFill>
                  <a:srgbClr val="888888"/>
                </a:solidFill>
              </a:rPr>
              <a:t>Homa Transport, SIGCOMM 2018</a:t>
            </a:r>
            <a:endParaRPr sz="1000">
              <a:solidFill>
                <a:srgbClr val="888888"/>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304800" y="148590"/>
            <a:ext cx="8534400" cy="5487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3000" b="1" i="0" u="none" strike="noStrike" cap="none">
                <a:solidFill>
                  <a:schemeClr val="dk2"/>
                </a:solidFill>
                <a:latin typeface="Verdana"/>
                <a:ea typeface="Verdana"/>
                <a:cs typeface="Verdana"/>
                <a:sym typeface="Verdana"/>
              </a:defRPr>
            </a:lvl1pPr>
            <a:lvl2pPr marR="0" lvl="1"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2pPr>
            <a:lvl3pPr marR="0" lvl="2"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3pPr>
            <a:lvl4pPr marR="0" lvl="3"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4pPr>
            <a:lvl5pPr marR="0" lvl="4"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5pPr>
            <a:lvl6pPr marR="0" lvl="5"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6pPr>
            <a:lvl7pPr marR="0" lvl="6"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7pPr>
            <a:lvl8pPr marR="0" lvl="7"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8pPr>
            <a:lvl9pPr marR="0" lvl="8" algn="ctr" rtl="0">
              <a:spcBef>
                <a:spcPts val="0"/>
              </a:spcBef>
              <a:spcAft>
                <a:spcPts val="0"/>
              </a:spcAft>
              <a:buSzPts val="1400"/>
              <a:buNone/>
              <a:defRPr sz="3200" b="1" i="0" u="none" strike="noStrike" cap="none">
                <a:solidFill>
                  <a:srgbClr val="0050A0"/>
                </a:solidFill>
                <a:latin typeface="Verdana"/>
                <a:ea typeface="Verdana"/>
                <a:cs typeface="Verdana"/>
                <a:sym typeface="Verdana"/>
              </a:defRPr>
            </a:lvl9pPr>
          </a:lstStyle>
          <a:p>
            <a:endParaRPr/>
          </a:p>
        </p:txBody>
      </p:sp>
      <p:sp>
        <p:nvSpPr>
          <p:cNvPr id="80" name="Google Shape;80;p18"/>
          <p:cNvSpPr txBox="1">
            <a:spLocks noGrp="1"/>
          </p:cNvSpPr>
          <p:nvPr>
            <p:ph type="body" idx="1"/>
          </p:nvPr>
        </p:nvSpPr>
        <p:spPr>
          <a:xfrm>
            <a:off x="320040" y="788670"/>
            <a:ext cx="8534400" cy="3840600"/>
          </a:xfrm>
          <a:prstGeom prst="rect">
            <a:avLst/>
          </a:prstGeom>
          <a:noFill/>
          <a:ln>
            <a:noFill/>
          </a:ln>
        </p:spPr>
        <p:txBody>
          <a:bodyPr spcFirstLastPara="1" wrap="square" lIns="91425" tIns="45700" rIns="91425" bIns="45700" anchor="t" anchorCtr="0"/>
          <a:lstStyle>
            <a:lvl1pPr marL="457200" marR="0" lvl="0" indent="-331470" algn="l" rtl="0">
              <a:spcBef>
                <a:spcPts val="900"/>
              </a:spcBef>
              <a:spcAft>
                <a:spcPts val="0"/>
              </a:spcAft>
              <a:buClr>
                <a:schemeClr val="dk2"/>
              </a:buClr>
              <a:buSzPts val="1620"/>
              <a:buFont typeface="Arial"/>
              <a:buChar char="●"/>
              <a:defRPr sz="1800" b="1" i="0" u="none" strike="noStrike" cap="none">
                <a:solidFill>
                  <a:schemeClr val="dk1"/>
                </a:solidFill>
                <a:latin typeface="Arial"/>
                <a:ea typeface="Arial"/>
                <a:cs typeface="Arial"/>
                <a:sym typeface="Arial"/>
              </a:defRPr>
            </a:lvl1pPr>
            <a:lvl2pPr marL="914400" marR="0" lvl="1" indent="-330200" algn="l" rtl="0">
              <a:spcBef>
                <a:spcPts val="350"/>
              </a:spcBef>
              <a:spcAft>
                <a:spcPts val="0"/>
              </a:spcAft>
              <a:buClr>
                <a:schemeClr val="dk2"/>
              </a:buClr>
              <a:buSzPts val="1600"/>
              <a:buFont typeface="Noto Sans Symbols"/>
              <a:buChar char="▪"/>
              <a:defRPr sz="1600" b="0" i="0" u="none" strike="noStrike" cap="none">
                <a:solidFill>
                  <a:schemeClr val="dk1"/>
                </a:solidFill>
                <a:latin typeface="Arial"/>
                <a:ea typeface="Arial"/>
                <a:cs typeface="Arial"/>
                <a:sym typeface="Arial"/>
              </a:defRPr>
            </a:lvl2pPr>
            <a:lvl3pPr marL="1371600" marR="0" lvl="2" indent="-308610" algn="l" rtl="0">
              <a:spcBef>
                <a:spcPts val="300"/>
              </a:spcBef>
              <a:spcAft>
                <a:spcPts val="0"/>
              </a:spcAft>
              <a:buClr>
                <a:schemeClr val="dk2"/>
              </a:buClr>
              <a:buSzPts val="1260"/>
              <a:buFont typeface="Arial"/>
              <a:buChar char="●"/>
              <a:defRPr sz="1400" b="0" i="0" u="none" strike="noStrike" cap="none">
                <a:solidFill>
                  <a:schemeClr val="dk1"/>
                </a:solidFill>
                <a:latin typeface="Arial"/>
                <a:ea typeface="Arial"/>
                <a:cs typeface="Arial"/>
                <a:sym typeface="Arial"/>
              </a:defRPr>
            </a:lvl3pPr>
            <a:lvl4pPr marL="1828800" marR="0" lvl="3" indent="-304800" algn="l" rtl="0">
              <a:spcBef>
                <a:spcPts val="250"/>
              </a:spcBef>
              <a:spcAft>
                <a:spcPts val="0"/>
              </a:spcAft>
              <a:buClr>
                <a:schemeClr val="dk2"/>
              </a:buClr>
              <a:buSzPts val="1200"/>
              <a:buFont typeface="Noto Sans Symbols"/>
              <a:buChar char="▪"/>
              <a:defRPr sz="1200" b="0" i="0" u="none" strike="noStrike" cap="none">
                <a:solidFill>
                  <a:schemeClr val="dk1"/>
                </a:solidFill>
                <a:latin typeface="Arial"/>
                <a:ea typeface="Arial"/>
                <a:cs typeface="Arial"/>
                <a:sym typeface="Arial"/>
              </a:defRPr>
            </a:lvl4pPr>
            <a:lvl5pPr marL="2286000" marR="0" lvl="4" indent="-297179" algn="l" rtl="0">
              <a:spcBef>
                <a:spcPts val="200"/>
              </a:spcBef>
              <a:spcAft>
                <a:spcPts val="0"/>
              </a:spcAft>
              <a:buClr>
                <a:schemeClr val="dk2"/>
              </a:buClr>
              <a:buSzPts val="1080"/>
              <a:buFont typeface="Arial"/>
              <a:buChar char="●"/>
              <a:defRPr sz="1200" b="0" i="0" u="none" strike="noStrike" cap="none">
                <a:solidFill>
                  <a:schemeClr val="dk1"/>
                </a:solidFill>
                <a:latin typeface="Arial"/>
                <a:ea typeface="Arial"/>
                <a:cs typeface="Arial"/>
                <a:sym typeface="Arial"/>
              </a:defRPr>
            </a:lvl5pPr>
            <a:lvl6pPr marL="2743200" marR="0" lvl="5" indent="-320039"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6pPr>
            <a:lvl7pPr marL="3200400" marR="0" lvl="6" indent="-320039"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7pPr>
            <a:lvl8pPr marL="3657600" marR="0" lvl="7" indent="-320040"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8pPr>
            <a:lvl9pPr marL="4114800" marR="0" lvl="8" indent="-320040" algn="l" rtl="0">
              <a:spcBef>
                <a:spcPts val="320"/>
              </a:spcBef>
              <a:spcAft>
                <a:spcPts val="0"/>
              </a:spcAft>
              <a:buClr>
                <a:schemeClr val="accent2"/>
              </a:buClr>
              <a:buSzPts val="1440"/>
              <a:buFont typeface="Arial"/>
              <a:buChar char="●"/>
              <a:defRPr sz="1600" b="0" i="0" u="none" strike="noStrike" cap="none">
                <a:solidFill>
                  <a:schemeClr val="dk1"/>
                </a:solidFill>
                <a:latin typeface="Arial"/>
                <a:ea typeface="Arial"/>
                <a:cs typeface="Arial"/>
                <a:sym typeface="Arial"/>
              </a:defRPr>
            </a:lvl9pPr>
          </a:lstStyle>
          <a:p>
            <a:endParaRPr/>
          </a:p>
        </p:txBody>
      </p:sp>
      <p:cxnSp>
        <p:nvCxnSpPr>
          <p:cNvPr id="81" name="Google Shape;81;p18"/>
          <p:cNvCxnSpPr/>
          <p:nvPr/>
        </p:nvCxnSpPr>
        <p:spPr>
          <a:xfrm>
            <a:off x="320040" y="697230"/>
            <a:ext cx="8503800" cy="0"/>
          </a:xfrm>
          <a:prstGeom prst="straightConnector1">
            <a:avLst/>
          </a:prstGeom>
          <a:noFill/>
          <a:ln w="44450" cap="sq" cmpd="sng">
            <a:solidFill>
              <a:schemeClr val="dk2"/>
            </a:solidFill>
            <a:prstDash val="solid"/>
            <a:round/>
            <a:headEnd type="none" w="sm" len="sm"/>
            <a:tailEnd type="none" w="sm" len="sm"/>
          </a:ln>
        </p:spPr>
      </p:cxnSp>
      <p:sp>
        <p:nvSpPr>
          <p:cNvPr id="82" name="Google Shape;82;p18"/>
          <p:cNvSpPr txBox="1">
            <a:spLocks noGrp="1"/>
          </p:cNvSpPr>
          <p:nvPr>
            <p:ph type="sldNum" idx="12"/>
          </p:nvPr>
        </p:nvSpPr>
        <p:spPr>
          <a:xfrm>
            <a:off x="8183880" y="4767263"/>
            <a:ext cx="685800" cy="274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0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0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0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0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0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0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0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0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r>
              <a:rPr lang="en"/>
              <a:t>Slide </a:t>
            </a:r>
            <a:fld id="{00000000-1234-1234-1234-123412341234}" type="slidenum">
              <a:rPr lang="en"/>
              <a:t>‹#›</a:t>
            </a:fld>
            <a:endParaRPr/>
          </a:p>
        </p:txBody>
      </p:sp>
      <p:sp>
        <p:nvSpPr>
          <p:cNvPr id="83" name="Google Shape;83;p18"/>
          <p:cNvSpPr txBox="1"/>
          <p:nvPr/>
        </p:nvSpPr>
        <p:spPr>
          <a:xfrm>
            <a:off x="320040" y="4767263"/>
            <a:ext cx="1005900" cy="2745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1000">
                <a:solidFill>
                  <a:srgbClr val="888888"/>
                </a:solidFill>
              </a:rPr>
              <a:t>Aug.</a:t>
            </a:r>
            <a:r>
              <a:rPr lang="en" sz="1000">
                <a:solidFill>
                  <a:srgbClr val="888888"/>
                </a:solidFill>
                <a:latin typeface="Arial"/>
                <a:ea typeface="Arial"/>
                <a:cs typeface="Arial"/>
                <a:sym typeface="Arial"/>
              </a:rPr>
              <a:t> </a:t>
            </a:r>
            <a:r>
              <a:rPr lang="en" sz="1000">
                <a:solidFill>
                  <a:srgbClr val="888888"/>
                </a:solidFill>
              </a:rPr>
              <a:t>22</a:t>
            </a:r>
            <a:r>
              <a:rPr lang="en" sz="1000">
                <a:solidFill>
                  <a:srgbClr val="888888"/>
                </a:solidFill>
                <a:latin typeface="Arial"/>
                <a:ea typeface="Arial"/>
                <a:cs typeface="Arial"/>
                <a:sym typeface="Arial"/>
              </a:rPr>
              <a:t>, 2018</a:t>
            </a:r>
            <a:endParaRPr sz="1000">
              <a:solidFill>
                <a:srgbClr val="888888"/>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3"/>
          <p:cNvSpPr txBox="1">
            <a:spLocks noGrp="1"/>
          </p:cNvSpPr>
          <p:nvPr>
            <p:ph type="ctrTitle"/>
          </p:nvPr>
        </p:nvSpPr>
        <p:spPr>
          <a:xfrm>
            <a:off x="685800" y="571501"/>
            <a:ext cx="7772400" cy="1274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SzPts val="1100"/>
              <a:buNone/>
            </a:pPr>
            <a:r>
              <a:rPr lang="en" sz="2800"/>
              <a:t>Homa: A Receiver-Driven Low-Latency Transport Protocol Using Network Priorities</a:t>
            </a:r>
            <a:endParaRPr sz="2800"/>
          </a:p>
        </p:txBody>
      </p:sp>
      <p:sp>
        <p:nvSpPr>
          <p:cNvPr id="111" name="Google Shape;111;p23"/>
          <p:cNvSpPr txBox="1">
            <a:spLocks noGrp="1"/>
          </p:cNvSpPr>
          <p:nvPr>
            <p:ph type="subTitle" idx="1"/>
          </p:nvPr>
        </p:nvSpPr>
        <p:spPr>
          <a:xfrm>
            <a:off x="457400" y="2171700"/>
            <a:ext cx="8215800" cy="914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chemeClr val="dk2"/>
              </a:buClr>
              <a:buSzPts val="1800"/>
              <a:buFont typeface="Arial"/>
              <a:buNone/>
            </a:pPr>
            <a:r>
              <a:rPr lang="en" sz="2200" b="1" i="0" u="none" strike="noStrike" cap="none">
                <a:solidFill>
                  <a:srgbClr val="000000"/>
                </a:solidFill>
                <a:latin typeface="Arial"/>
                <a:ea typeface="Arial"/>
                <a:cs typeface="Arial"/>
                <a:sym typeface="Arial"/>
              </a:rPr>
              <a:t>Behnam Montazeri</a:t>
            </a:r>
            <a:r>
              <a:rPr lang="en" sz="2500" b="1" i="0" u="none" strike="noStrike" cap="none">
                <a:solidFill>
                  <a:srgbClr val="000000"/>
                </a:solidFill>
                <a:latin typeface="Arial"/>
                <a:ea typeface="Arial"/>
                <a:cs typeface="Arial"/>
                <a:sym typeface="Arial"/>
              </a:rPr>
              <a:t/>
            </a:r>
            <a:br>
              <a:rPr lang="en" sz="2500" b="1" i="0" u="none" strike="noStrike" cap="none">
                <a:solidFill>
                  <a:srgbClr val="000000"/>
                </a:solidFill>
                <a:latin typeface="Arial"/>
                <a:ea typeface="Arial"/>
                <a:cs typeface="Arial"/>
                <a:sym typeface="Arial"/>
              </a:rPr>
            </a:br>
            <a:endParaRPr sz="600">
              <a:solidFill>
                <a:srgbClr val="000000"/>
              </a:solidFill>
            </a:endParaRPr>
          </a:p>
          <a:p>
            <a:pPr marL="0" marR="0" lvl="0" indent="0" rtl="0">
              <a:spcBef>
                <a:spcPts val="0"/>
              </a:spcBef>
              <a:spcAft>
                <a:spcPts val="0"/>
              </a:spcAft>
              <a:buClr>
                <a:schemeClr val="dk2"/>
              </a:buClr>
              <a:buSzPts val="1800"/>
              <a:buFont typeface="Arial"/>
              <a:buNone/>
            </a:pPr>
            <a:r>
              <a:rPr lang="en" sz="2000" b="0">
                <a:solidFill>
                  <a:srgbClr val="434343"/>
                </a:solidFill>
              </a:rPr>
              <a:t>Joint work with: Y</a:t>
            </a:r>
            <a:r>
              <a:rPr lang="en" sz="2000" b="0" i="0" u="none" strike="noStrike" cap="none">
                <a:solidFill>
                  <a:srgbClr val="434343"/>
                </a:solidFill>
              </a:rPr>
              <a:t>ilong Li, Mohammad Alizadeh, John O</a:t>
            </a:r>
            <a:r>
              <a:rPr lang="en" sz="2000" b="0">
                <a:solidFill>
                  <a:srgbClr val="434343"/>
                </a:solidFill>
              </a:rPr>
              <a:t>usterhout</a:t>
            </a:r>
            <a:endParaRPr sz="2000" b="0">
              <a:solidFill>
                <a:srgbClr val="434343"/>
              </a:solidFill>
            </a:endParaRPr>
          </a:p>
          <a:p>
            <a:pPr marL="0" marR="0" lvl="0" indent="0" algn="l" rtl="0">
              <a:spcBef>
                <a:spcPts val="0"/>
              </a:spcBef>
              <a:spcAft>
                <a:spcPts val="0"/>
              </a:spcAft>
              <a:buClr>
                <a:schemeClr val="dk2"/>
              </a:buClr>
              <a:buSzPts val="1260"/>
              <a:buFont typeface="Arial"/>
              <a:buNone/>
            </a:pPr>
            <a:endParaRPr sz="1400" b="1" i="0" u="none" strike="noStrike" cap="none">
              <a:solidFill>
                <a:srgbClr val="595959"/>
              </a:solidFill>
              <a:latin typeface="Arial"/>
              <a:ea typeface="Arial"/>
              <a:cs typeface="Arial"/>
              <a:sym typeface="Arial"/>
            </a:endParaRPr>
          </a:p>
        </p:txBody>
      </p:sp>
      <p:pic>
        <p:nvPicPr>
          <p:cNvPr id="112" name="Google Shape;112;p23"/>
          <p:cNvPicPr preferRelativeResize="0"/>
          <p:nvPr/>
        </p:nvPicPr>
        <p:blipFill>
          <a:blip r:embed="rId3">
            <a:alphaModFix/>
          </a:blip>
          <a:stretch>
            <a:fillRect/>
          </a:stretch>
        </p:blipFill>
        <p:spPr>
          <a:xfrm>
            <a:off x="407274" y="3444500"/>
            <a:ext cx="2082551" cy="713375"/>
          </a:xfrm>
          <a:prstGeom prst="rect">
            <a:avLst/>
          </a:prstGeom>
          <a:noFill/>
          <a:ln>
            <a:noFill/>
          </a:ln>
        </p:spPr>
      </p:pic>
      <p:pic>
        <p:nvPicPr>
          <p:cNvPr id="113" name="Google Shape;113;p23"/>
          <p:cNvPicPr preferRelativeResize="0"/>
          <p:nvPr/>
        </p:nvPicPr>
        <p:blipFill>
          <a:blip r:embed="rId4">
            <a:alphaModFix/>
          </a:blip>
          <a:stretch>
            <a:fillRect/>
          </a:stretch>
        </p:blipFill>
        <p:spPr>
          <a:xfrm>
            <a:off x="6553545" y="3444500"/>
            <a:ext cx="2318429" cy="713374"/>
          </a:xfrm>
          <a:prstGeom prst="rect">
            <a:avLst/>
          </a:prstGeom>
          <a:noFill/>
          <a:ln>
            <a:noFill/>
          </a:ln>
        </p:spPr>
      </p:pic>
      <p:sp>
        <p:nvSpPr>
          <p:cNvPr id="114" name="Google Shape;114;p23"/>
          <p:cNvSpPr txBox="1">
            <a:spLocks noGrp="1"/>
          </p:cNvSpPr>
          <p:nvPr>
            <p:ph type="sldNum" idx="12"/>
          </p:nvPr>
        </p:nvSpPr>
        <p:spPr>
          <a:xfrm>
            <a:off x="8183880" y="4767263"/>
            <a:ext cx="685800" cy="274500"/>
          </a:xfrm>
          <a:prstGeom prst="rect">
            <a:avLst/>
          </a:prstGeom>
        </p:spPr>
        <p:txBody>
          <a:bodyPr spcFirstLastPara="1" wrap="square" lIns="91425" tIns="45700" rIns="91425" bIns="45700" anchor="ctr" anchorCtr="0">
            <a:noAutofit/>
          </a:bodyPr>
          <a:lstStyle/>
          <a:p>
            <a:pPr marL="0" lvl="0" indent="0" rtl="0">
              <a:spcBef>
                <a:spcPts val="0"/>
              </a:spcBef>
              <a:spcAft>
                <a:spcPts val="0"/>
              </a:spcAft>
              <a:buClr>
                <a:srgbClr val="000000"/>
              </a:buClr>
              <a:buFont typeface="Arial"/>
              <a:buNone/>
            </a:pPr>
            <a:r>
              <a:rPr lang="en"/>
              <a:t>Slide </a:t>
            </a:r>
            <a:fld id="{00000000-1234-1234-1234-123412341234}" type="slidenum">
              <a:rPr lang="en"/>
              <a:t>1</a:t>
            </a:fld>
            <a:endParaRPr/>
          </a:p>
        </p:txBody>
      </p:sp>
      <p:pic>
        <p:nvPicPr>
          <p:cNvPr id="115" name="Google Shape;115;p23"/>
          <p:cNvPicPr preferRelativeResize="0"/>
          <p:nvPr/>
        </p:nvPicPr>
        <p:blipFill>
          <a:blip r:embed="rId5">
            <a:alphaModFix/>
          </a:blip>
          <a:stretch>
            <a:fillRect/>
          </a:stretch>
        </p:blipFill>
        <p:spPr>
          <a:xfrm>
            <a:off x="3033404" y="3444500"/>
            <a:ext cx="3261120" cy="713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body" idx="1"/>
          </p:nvPr>
        </p:nvSpPr>
        <p:spPr>
          <a:xfrm>
            <a:off x="320040" y="788670"/>
            <a:ext cx="8503800" cy="3840600"/>
          </a:xfrm>
          <a:prstGeom prst="rect">
            <a:avLst/>
          </a:prstGeom>
        </p:spPr>
        <p:txBody>
          <a:bodyPr spcFirstLastPara="1" wrap="square" lIns="91425" tIns="45700" rIns="91425" bIns="45700" anchor="t" anchorCtr="0">
            <a:noAutofit/>
          </a:bodyPr>
          <a:lstStyle/>
          <a:p>
            <a:pPr marL="457200" lvl="0" indent="-331470" rtl="0">
              <a:spcBef>
                <a:spcPts val="0"/>
              </a:spcBef>
              <a:spcAft>
                <a:spcPts val="0"/>
              </a:spcAft>
              <a:buSzPts val="1620"/>
              <a:buChar char="●"/>
            </a:pPr>
            <a:r>
              <a:rPr lang="en"/>
              <a:t>Basic mechanism like pHost and NDP:</a:t>
            </a:r>
            <a:endParaRPr/>
          </a:p>
          <a:p>
            <a:pPr marL="914400" lvl="1" indent="-330200" rtl="0">
              <a:spcBef>
                <a:spcPts val="0"/>
              </a:spcBef>
              <a:spcAft>
                <a:spcPts val="0"/>
              </a:spcAft>
              <a:buSzPts val="1600"/>
              <a:buChar char="▪"/>
            </a:pPr>
            <a:r>
              <a:rPr lang="en"/>
              <a:t>Send RTTBytes </a:t>
            </a:r>
            <a:r>
              <a:rPr lang="en" b="1">
                <a:solidFill>
                  <a:srgbClr val="FF0000"/>
                </a:solidFill>
              </a:rPr>
              <a:t>Unscheduled</a:t>
            </a:r>
            <a:r>
              <a:rPr lang="en"/>
              <a:t> packets blindly</a:t>
            </a:r>
            <a:endParaRPr/>
          </a:p>
          <a:p>
            <a:pPr marL="1371600" lvl="2" indent="-308610" rtl="0">
              <a:spcBef>
                <a:spcPts val="0"/>
              </a:spcBef>
              <a:spcAft>
                <a:spcPts val="0"/>
              </a:spcAft>
              <a:buSzPts val="1260"/>
              <a:buChar char="●"/>
            </a:pPr>
            <a:r>
              <a:rPr lang="en"/>
              <a:t>RTT=10us, @ 10Gbps          RTTBytes=12KB</a:t>
            </a:r>
            <a:endParaRPr/>
          </a:p>
          <a:p>
            <a:pPr marL="914400" lvl="1" indent="-330200" rtl="0">
              <a:spcBef>
                <a:spcPts val="300"/>
              </a:spcBef>
              <a:spcAft>
                <a:spcPts val="0"/>
              </a:spcAft>
              <a:buSzPts val="1600"/>
              <a:buChar char="▪"/>
            </a:pPr>
            <a:r>
              <a:rPr lang="en"/>
              <a:t>Receivers schedule remaining packets: one </a:t>
            </a:r>
            <a:r>
              <a:rPr lang="en" b="1">
                <a:solidFill>
                  <a:srgbClr val="00CC00"/>
                </a:solidFill>
              </a:rPr>
              <a:t>Grant</a:t>
            </a:r>
            <a:r>
              <a:rPr lang="en"/>
              <a:t> per </a:t>
            </a:r>
            <a:r>
              <a:rPr lang="en" b="1">
                <a:solidFill>
                  <a:srgbClr val="660000"/>
                </a:solidFill>
              </a:rPr>
              <a:t>Scheduled</a:t>
            </a:r>
            <a:r>
              <a:rPr lang="en"/>
              <a:t> packet</a:t>
            </a:r>
            <a:endParaRPr/>
          </a:p>
          <a:p>
            <a:pPr marL="914400" lvl="1" indent="-330200" rtl="0">
              <a:spcBef>
                <a:spcPts val="0"/>
              </a:spcBef>
              <a:spcAft>
                <a:spcPts val="0"/>
              </a:spcAft>
              <a:buSzPts val="1600"/>
              <a:buChar char="▪"/>
            </a:pPr>
            <a:r>
              <a:rPr lang="en"/>
              <a:t>Optimal latency for one sender, one receiver scenario</a:t>
            </a:r>
            <a:endParaRPr/>
          </a:p>
        </p:txBody>
      </p:sp>
      <p:sp>
        <p:nvSpPr>
          <p:cNvPr id="285" name="Google Shape;285;p32"/>
          <p:cNvSpPr txBox="1">
            <a:spLocks noGrp="1"/>
          </p:cNvSpPr>
          <p:nvPr>
            <p:ph type="sldNum" idx="12"/>
          </p:nvPr>
        </p:nvSpPr>
        <p:spPr>
          <a:xfrm>
            <a:off x="8183880" y="4767263"/>
            <a:ext cx="685800" cy="2745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r>
              <a:rPr lang="en"/>
              <a:t>Slide </a:t>
            </a:r>
            <a:fld id="{00000000-1234-1234-1234-123412341234}" type="slidenum">
              <a:rPr lang="en"/>
              <a:t>10</a:t>
            </a:fld>
            <a:endParaRPr/>
          </a:p>
        </p:txBody>
      </p:sp>
      <p:sp>
        <p:nvSpPr>
          <p:cNvPr id="286" name="Google Shape;286;p32"/>
          <p:cNvSpPr txBox="1">
            <a:spLocks noGrp="1"/>
          </p:cNvSpPr>
          <p:nvPr>
            <p:ph type="title"/>
          </p:nvPr>
        </p:nvSpPr>
        <p:spPr>
          <a:xfrm>
            <a:off x="304800" y="148590"/>
            <a:ext cx="8534400" cy="5487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r>
              <a:rPr lang="en"/>
              <a:t>Receiver Based Packet Scheduling</a:t>
            </a:r>
            <a:endParaRPr/>
          </a:p>
        </p:txBody>
      </p:sp>
      <p:cxnSp>
        <p:nvCxnSpPr>
          <p:cNvPr id="287" name="Google Shape;287;p32"/>
          <p:cNvCxnSpPr/>
          <p:nvPr/>
        </p:nvCxnSpPr>
        <p:spPr>
          <a:xfrm>
            <a:off x="2080350" y="3494755"/>
            <a:ext cx="4782000" cy="0"/>
          </a:xfrm>
          <a:prstGeom prst="straightConnector1">
            <a:avLst/>
          </a:prstGeom>
          <a:noFill/>
          <a:ln w="38100" cap="rnd" cmpd="sng">
            <a:solidFill>
              <a:srgbClr val="000000"/>
            </a:solidFill>
            <a:prstDash val="solid"/>
            <a:round/>
            <a:headEnd type="none" w="sm" len="sm"/>
            <a:tailEnd type="none" w="sm" len="sm"/>
          </a:ln>
        </p:spPr>
      </p:cxnSp>
      <p:cxnSp>
        <p:nvCxnSpPr>
          <p:cNvPr id="288" name="Google Shape;288;p32"/>
          <p:cNvCxnSpPr/>
          <p:nvPr/>
        </p:nvCxnSpPr>
        <p:spPr>
          <a:xfrm rot="10800000" flipH="1">
            <a:off x="2788775" y="3495009"/>
            <a:ext cx="654000" cy="816300"/>
          </a:xfrm>
          <a:prstGeom prst="straightConnector1">
            <a:avLst/>
          </a:prstGeom>
          <a:noFill/>
          <a:ln w="19050" cap="rnd" cmpd="sng">
            <a:solidFill>
              <a:srgbClr val="00CC00"/>
            </a:solidFill>
            <a:prstDash val="solid"/>
            <a:round/>
            <a:headEnd type="none" w="sm" len="sm"/>
            <a:tailEnd type="triangle" w="med" len="med"/>
          </a:ln>
        </p:spPr>
      </p:cxnSp>
      <p:cxnSp>
        <p:nvCxnSpPr>
          <p:cNvPr id="289" name="Google Shape;289;p32"/>
          <p:cNvCxnSpPr/>
          <p:nvPr/>
        </p:nvCxnSpPr>
        <p:spPr>
          <a:xfrm>
            <a:off x="2080350" y="4311318"/>
            <a:ext cx="4782000" cy="0"/>
          </a:xfrm>
          <a:prstGeom prst="straightConnector1">
            <a:avLst/>
          </a:prstGeom>
          <a:noFill/>
          <a:ln w="38100" cap="rnd" cmpd="sng">
            <a:solidFill>
              <a:srgbClr val="000000"/>
            </a:solidFill>
            <a:prstDash val="solid"/>
            <a:round/>
            <a:headEnd type="none" w="sm" len="sm"/>
            <a:tailEnd type="none" w="sm" len="sm"/>
          </a:ln>
        </p:spPr>
      </p:cxnSp>
      <p:sp>
        <p:nvSpPr>
          <p:cNvPr id="290" name="Google Shape;290;p32"/>
          <p:cNvSpPr txBox="1"/>
          <p:nvPr/>
        </p:nvSpPr>
        <p:spPr>
          <a:xfrm>
            <a:off x="850905" y="3306305"/>
            <a:ext cx="1116000" cy="3804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 sz="1800">
                <a:solidFill>
                  <a:srgbClr val="000000"/>
                </a:solidFill>
                <a:latin typeface="Arial"/>
                <a:ea typeface="Arial"/>
                <a:cs typeface="Arial"/>
                <a:sym typeface="Arial"/>
              </a:rPr>
              <a:t>Sender 1</a:t>
            </a:r>
            <a:endParaRPr/>
          </a:p>
        </p:txBody>
      </p:sp>
      <p:sp>
        <p:nvSpPr>
          <p:cNvPr id="291" name="Google Shape;291;p32"/>
          <p:cNvSpPr txBox="1"/>
          <p:nvPr/>
        </p:nvSpPr>
        <p:spPr>
          <a:xfrm>
            <a:off x="234150" y="4122870"/>
            <a:ext cx="1732200" cy="3804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 sz="1800">
                <a:solidFill>
                  <a:srgbClr val="000000"/>
                </a:solidFill>
                <a:latin typeface="Arial"/>
                <a:ea typeface="Arial"/>
                <a:cs typeface="Arial"/>
                <a:sym typeface="Arial"/>
              </a:rPr>
              <a:t>Receiver/TOR</a:t>
            </a:r>
            <a:endParaRPr/>
          </a:p>
        </p:txBody>
      </p:sp>
      <p:cxnSp>
        <p:nvCxnSpPr>
          <p:cNvPr id="292" name="Google Shape;292;p32"/>
          <p:cNvCxnSpPr/>
          <p:nvPr/>
        </p:nvCxnSpPr>
        <p:spPr>
          <a:xfrm>
            <a:off x="2134843" y="3494743"/>
            <a:ext cx="654000" cy="816300"/>
          </a:xfrm>
          <a:prstGeom prst="straightConnector1">
            <a:avLst/>
          </a:prstGeom>
          <a:noFill/>
          <a:ln w="19050" cap="rnd" cmpd="sng">
            <a:solidFill>
              <a:srgbClr val="FF0000"/>
            </a:solidFill>
            <a:prstDash val="dash"/>
            <a:round/>
            <a:headEnd type="none" w="sm" len="sm"/>
            <a:tailEnd type="triangle" w="med" len="med"/>
          </a:ln>
        </p:spPr>
      </p:cxnSp>
      <p:cxnSp>
        <p:nvCxnSpPr>
          <p:cNvPr id="293" name="Google Shape;293;p32"/>
          <p:cNvCxnSpPr/>
          <p:nvPr/>
        </p:nvCxnSpPr>
        <p:spPr>
          <a:xfrm>
            <a:off x="3442707" y="3494743"/>
            <a:ext cx="654000" cy="816300"/>
          </a:xfrm>
          <a:prstGeom prst="straightConnector1">
            <a:avLst/>
          </a:prstGeom>
          <a:noFill/>
          <a:ln w="19050" cap="rnd" cmpd="sng">
            <a:solidFill>
              <a:srgbClr val="660000"/>
            </a:solidFill>
            <a:prstDash val="solid"/>
            <a:round/>
            <a:headEnd type="none" w="sm" len="sm"/>
            <a:tailEnd type="triangle" w="med" len="med"/>
          </a:ln>
        </p:spPr>
      </p:cxnSp>
      <p:cxnSp>
        <p:nvCxnSpPr>
          <p:cNvPr id="294" name="Google Shape;294;p32"/>
          <p:cNvCxnSpPr/>
          <p:nvPr/>
        </p:nvCxnSpPr>
        <p:spPr>
          <a:xfrm>
            <a:off x="2352821" y="3494743"/>
            <a:ext cx="654000" cy="816300"/>
          </a:xfrm>
          <a:prstGeom prst="straightConnector1">
            <a:avLst/>
          </a:prstGeom>
          <a:noFill/>
          <a:ln w="19050" cap="rnd" cmpd="sng">
            <a:solidFill>
              <a:srgbClr val="FF0000"/>
            </a:solidFill>
            <a:prstDash val="dash"/>
            <a:round/>
            <a:headEnd type="none" w="sm" len="sm"/>
            <a:tailEnd type="triangle" w="med" len="med"/>
          </a:ln>
        </p:spPr>
      </p:cxnSp>
      <p:cxnSp>
        <p:nvCxnSpPr>
          <p:cNvPr id="295" name="Google Shape;295;p32"/>
          <p:cNvCxnSpPr/>
          <p:nvPr/>
        </p:nvCxnSpPr>
        <p:spPr>
          <a:xfrm>
            <a:off x="2570798" y="3494743"/>
            <a:ext cx="654000" cy="816300"/>
          </a:xfrm>
          <a:prstGeom prst="straightConnector1">
            <a:avLst/>
          </a:prstGeom>
          <a:noFill/>
          <a:ln w="19050" cap="rnd" cmpd="sng">
            <a:solidFill>
              <a:srgbClr val="FF0000"/>
            </a:solidFill>
            <a:prstDash val="dash"/>
            <a:round/>
            <a:headEnd type="none" w="sm" len="sm"/>
            <a:tailEnd type="triangle" w="med" len="med"/>
          </a:ln>
        </p:spPr>
      </p:cxnSp>
      <p:cxnSp>
        <p:nvCxnSpPr>
          <p:cNvPr id="296" name="Google Shape;296;p32"/>
          <p:cNvCxnSpPr/>
          <p:nvPr/>
        </p:nvCxnSpPr>
        <p:spPr>
          <a:xfrm>
            <a:off x="2788775" y="3494743"/>
            <a:ext cx="654000" cy="816300"/>
          </a:xfrm>
          <a:prstGeom prst="straightConnector1">
            <a:avLst/>
          </a:prstGeom>
          <a:noFill/>
          <a:ln w="19050" cap="rnd" cmpd="sng">
            <a:solidFill>
              <a:srgbClr val="FF0000"/>
            </a:solidFill>
            <a:prstDash val="dash"/>
            <a:round/>
            <a:headEnd type="none" w="sm" len="sm"/>
            <a:tailEnd type="triangle" w="med" len="med"/>
          </a:ln>
        </p:spPr>
      </p:cxnSp>
      <p:cxnSp>
        <p:nvCxnSpPr>
          <p:cNvPr id="297" name="Google Shape;297;p32"/>
          <p:cNvCxnSpPr/>
          <p:nvPr/>
        </p:nvCxnSpPr>
        <p:spPr>
          <a:xfrm>
            <a:off x="3006752" y="3494743"/>
            <a:ext cx="654000" cy="816300"/>
          </a:xfrm>
          <a:prstGeom prst="straightConnector1">
            <a:avLst/>
          </a:prstGeom>
          <a:noFill/>
          <a:ln w="19050" cap="rnd" cmpd="sng">
            <a:solidFill>
              <a:srgbClr val="FF0000"/>
            </a:solidFill>
            <a:prstDash val="dash"/>
            <a:round/>
            <a:headEnd type="none" w="sm" len="sm"/>
            <a:tailEnd type="triangle" w="med" len="med"/>
          </a:ln>
        </p:spPr>
      </p:cxnSp>
      <p:cxnSp>
        <p:nvCxnSpPr>
          <p:cNvPr id="298" name="Google Shape;298;p32"/>
          <p:cNvCxnSpPr/>
          <p:nvPr/>
        </p:nvCxnSpPr>
        <p:spPr>
          <a:xfrm>
            <a:off x="3224730" y="3494743"/>
            <a:ext cx="654000" cy="816300"/>
          </a:xfrm>
          <a:prstGeom prst="straightConnector1">
            <a:avLst/>
          </a:prstGeom>
          <a:noFill/>
          <a:ln w="19050" cap="rnd" cmpd="sng">
            <a:solidFill>
              <a:srgbClr val="FF0000"/>
            </a:solidFill>
            <a:prstDash val="dash"/>
            <a:round/>
            <a:headEnd type="none" w="sm" len="sm"/>
            <a:tailEnd type="triangle" w="med" len="med"/>
          </a:ln>
        </p:spPr>
      </p:cxnSp>
      <p:cxnSp>
        <p:nvCxnSpPr>
          <p:cNvPr id="299" name="Google Shape;299;p32"/>
          <p:cNvCxnSpPr/>
          <p:nvPr/>
        </p:nvCxnSpPr>
        <p:spPr>
          <a:xfrm>
            <a:off x="3660684" y="3494743"/>
            <a:ext cx="654000" cy="816300"/>
          </a:xfrm>
          <a:prstGeom prst="straightConnector1">
            <a:avLst/>
          </a:prstGeom>
          <a:noFill/>
          <a:ln w="19050" cap="rnd" cmpd="sng">
            <a:solidFill>
              <a:srgbClr val="660000"/>
            </a:solidFill>
            <a:prstDash val="solid"/>
            <a:round/>
            <a:headEnd type="none" w="sm" len="sm"/>
            <a:tailEnd type="triangle" w="med" len="med"/>
          </a:ln>
        </p:spPr>
      </p:cxnSp>
      <p:cxnSp>
        <p:nvCxnSpPr>
          <p:cNvPr id="300" name="Google Shape;300;p32"/>
          <p:cNvCxnSpPr/>
          <p:nvPr/>
        </p:nvCxnSpPr>
        <p:spPr>
          <a:xfrm>
            <a:off x="3878662" y="3494743"/>
            <a:ext cx="654000" cy="816300"/>
          </a:xfrm>
          <a:prstGeom prst="straightConnector1">
            <a:avLst/>
          </a:prstGeom>
          <a:noFill/>
          <a:ln w="19050" cap="rnd" cmpd="sng">
            <a:solidFill>
              <a:srgbClr val="660000"/>
            </a:solidFill>
            <a:prstDash val="solid"/>
            <a:round/>
            <a:headEnd type="none" w="sm" len="sm"/>
            <a:tailEnd type="triangle" w="med" len="med"/>
          </a:ln>
        </p:spPr>
      </p:cxnSp>
      <p:cxnSp>
        <p:nvCxnSpPr>
          <p:cNvPr id="301" name="Google Shape;301;p32"/>
          <p:cNvCxnSpPr/>
          <p:nvPr/>
        </p:nvCxnSpPr>
        <p:spPr>
          <a:xfrm>
            <a:off x="4096639" y="3494743"/>
            <a:ext cx="654000" cy="816300"/>
          </a:xfrm>
          <a:prstGeom prst="straightConnector1">
            <a:avLst/>
          </a:prstGeom>
          <a:noFill/>
          <a:ln w="19050" cap="rnd" cmpd="sng">
            <a:solidFill>
              <a:srgbClr val="660000"/>
            </a:solidFill>
            <a:prstDash val="solid"/>
            <a:round/>
            <a:headEnd type="none" w="sm" len="sm"/>
            <a:tailEnd type="triangle" w="med" len="med"/>
          </a:ln>
        </p:spPr>
      </p:cxnSp>
      <p:cxnSp>
        <p:nvCxnSpPr>
          <p:cNvPr id="302" name="Google Shape;302;p32"/>
          <p:cNvCxnSpPr/>
          <p:nvPr/>
        </p:nvCxnSpPr>
        <p:spPr>
          <a:xfrm>
            <a:off x="4314616" y="3494743"/>
            <a:ext cx="654000" cy="816300"/>
          </a:xfrm>
          <a:prstGeom prst="straightConnector1">
            <a:avLst/>
          </a:prstGeom>
          <a:noFill/>
          <a:ln w="19050" cap="rnd" cmpd="sng">
            <a:solidFill>
              <a:srgbClr val="660000"/>
            </a:solidFill>
            <a:prstDash val="solid"/>
            <a:round/>
            <a:headEnd type="none" w="sm" len="sm"/>
            <a:tailEnd type="triangle" w="med" len="med"/>
          </a:ln>
        </p:spPr>
      </p:cxnSp>
      <p:cxnSp>
        <p:nvCxnSpPr>
          <p:cNvPr id="303" name="Google Shape;303;p32"/>
          <p:cNvCxnSpPr/>
          <p:nvPr/>
        </p:nvCxnSpPr>
        <p:spPr>
          <a:xfrm>
            <a:off x="4532594" y="3494743"/>
            <a:ext cx="654000" cy="816300"/>
          </a:xfrm>
          <a:prstGeom prst="straightConnector1">
            <a:avLst/>
          </a:prstGeom>
          <a:noFill/>
          <a:ln w="19050" cap="rnd" cmpd="sng">
            <a:solidFill>
              <a:srgbClr val="660000"/>
            </a:solidFill>
            <a:prstDash val="solid"/>
            <a:round/>
            <a:headEnd type="none" w="sm" len="sm"/>
            <a:tailEnd type="triangle" w="med" len="med"/>
          </a:ln>
        </p:spPr>
      </p:cxnSp>
      <p:cxnSp>
        <p:nvCxnSpPr>
          <p:cNvPr id="304" name="Google Shape;304;p32"/>
          <p:cNvCxnSpPr/>
          <p:nvPr/>
        </p:nvCxnSpPr>
        <p:spPr>
          <a:xfrm>
            <a:off x="4750571" y="3494743"/>
            <a:ext cx="654000" cy="816300"/>
          </a:xfrm>
          <a:prstGeom prst="straightConnector1">
            <a:avLst/>
          </a:prstGeom>
          <a:noFill/>
          <a:ln w="19050" cap="rnd" cmpd="sng">
            <a:solidFill>
              <a:srgbClr val="660000"/>
            </a:solidFill>
            <a:prstDash val="solid"/>
            <a:round/>
            <a:headEnd type="none" w="sm" len="sm"/>
            <a:tailEnd type="triangle" w="med" len="med"/>
          </a:ln>
        </p:spPr>
      </p:cxnSp>
      <p:cxnSp>
        <p:nvCxnSpPr>
          <p:cNvPr id="305" name="Google Shape;305;p32"/>
          <p:cNvCxnSpPr/>
          <p:nvPr/>
        </p:nvCxnSpPr>
        <p:spPr>
          <a:xfrm rot="10800000" flipH="1">
            <a:off x="3006752" y="3495009"/>
            <a:ext cx="654000" cy="816300"/>
          </a:xfrm>
          <a:prstGeom prst="straightConnector1">
            <a:avLst/>
          </a:prstGeom>
          <a:noFill/>
          <a:ln w="19050" cap="rnd" cmpd="sng">
            <a:solidFill>
              <a:srgbClr val="00CC00"/>
            </a:solidFill>
            <a:prstDash val="solid"/>
            <a:round/>
            <a:headEnd type="none" w="sm" len="sm"/>
            <a:tailEnd type="triangle" w="med" len="med"/>
          </a:ln>
        </p:spPr>
      </p:cxnSp>
      <p:cxnSp>
        <p:nvCxnSpPr>
          <p:cNvPr id="306" name="Google Shape;306;p32"/>
          <p:cNvCxnSpPr/>
          <p:nvPr/>
        </p:nvCxnSpPr>
        <p:spPr>
          <a:xfrm rot="10800000" flipH="1">
            <a:off x="3224730" y="3495009"/>
            <a:ext cx="654000" cy="816300"/>
          </a:xfrm>
          <a:prstGeom prst="straightConnector1">
            <a:avLst/>
          </a:prstGeom>
          <a:noFill/>
          <a:ln w="19050" cap="rnd" cmpd="sng">
            <a:solidFill>
              <a:srgbClr val="00CC00"/>
            </a:solidFill>
            <a:prstDash val="solid"/>
            <a:round/>
            <a:headEnd type="none" w="sm" len="sm"/>
            <a:tailEnd type="triangle" w="med" len="med"/>
          </a:ln>
        </p:spPr>
      </p:cxnSp>
      <p:cxnSp>
        <p:nvCxnSpPr>
          <p:cNvPr id="307" name="Google Shape;307;p32"/>
          <p:cNvCxnSpPr/>
          <p:nvPr/>
        </p:nvCxnSpPr>
        <p:spPr>
          <a:xfrm rot="10800000" flipH="1">
            <a:off x="3442707" y="3495009"/>
            <a:ext cx="654000" cy="816300"/>
          </a:xfrm>
          <a:prstGeom prst="straightConnector1">
            <a:avLst/>
          </a:prstGeom>
          <a:noFill/>
          <a:ln w="19050" cap="rnd" cmpd="sng">
            <a:solidFill>
              <a:srgbClr val="00CC00"/>
            </a:solidFill>
            <a:prstDash val="solid"/>
            <a:round/>
            <a:headEnd type="none" w="sm" len="sm"/>
            <a:tailEnd type="triangle" w="med" len="med"/>
          </a:ln>
        </p:spPr>
      </p:cxnSp>
      <p:cxnSp>
        <p:nvCxnSpPr>
          <p:cNvPr id="308" name="Google Shape;308;p32"/>
          <p:cNvCxnSpPr/>
          <p:nvPr/>
        </p:nvCxnSpPr>
        <p:spPr>
          <a:xfrm rot="10800000" flipH="1">
            <a:off x="3660684" y="3495009"/>
            <a:ext cx="654000" cy="816300"/>
          </a:xfrm>
          <a:prstGeom prst="straightConnector1">
            <a:avLst/>
          </a:prstGeom>
          <a:noFill/>
          <a:ln w="19050" cap="rnd" cmpd="sng">
            <a:solidFill>
              <a:srgbClr val="00CC00"/>
            </a:solidFill>
            <a:prstDash val="solid"/>
            <a:round/>
            <a:headEnd type="none" w="sm" len="sm"/>
            <a:tailEnd type="triangle" w="med" len="med"/>
          </a:ln>
        </p:spPr>
      </p:cxnSp>
      <p:cxnSp>
        <p:nvCxnSpPr>
          <p:cNvPr id="309" name="Google Shape;309;p32"/>
          <p:cNvCxnSpPr/>
          <p:nvPr/>
        </p:nvCxnSpPr>
        <p:spPr>
          <a:xfrm rot="10800000" flipH="1">
            <a:off x="3878662" y="3495009"/>
            <a:ext cx="654000" cy="816300"/>
          </a:xfrm>
          <a:prstGeom prst="straightConnector1">
            <a:avLst/>
          </a:prstGeom>
          <a:noFill/>
          <a:ln w="19050" cap="rnd" cmpd="sng">
            <a:solidFill>
              <a:srgbClr val="00CC00"/>
            </a:solidFill>
            <a:prstDash val="solid"/>
            <a:round/>
            <a:headEnd type="none" w="sm" len="sm"/>
            <a:tailEnd type="triangle" w="med" len="med"/>
          </a:ln>
        </p:spPr>
      </p:cxnSp>
      <p:cxnSp>
        <p:nvCxnSpPr>
          <p:cNvPr id="310" name="Google Shape;310;p32"/>
          <p:cNvCxnSpPr/>
          <p:nvPr/>
        </p:nvCxnSpPr>
        <p:spPr>
          <a:xfrm rot="10800000" flipH="1">
            <a:off x="4096639" y="3495009"/>
            <a:ext cx="654000" cy="816300"/>
          </a:xfrm>
          <a:prstGeom prst="straightConnector1">
            <a:avLst/>
          </a:prstGeom>
          <a:noFill/>
          <a:ln w="19050" cap="rnd" cmpd="sng">
            <a:solidFill>
              <a:srgbClr val="00CC00"/>
            </a:solidFill>
            <a:prstDash val="solid"/>
            <a:round/>
            <a:headEnd type="none" w="sm" len="sm"/>
            <a:tailEnd type="triangle" w="med" len="med"/>
          </a:ln>
        </p:spPr>
      </p:cxnSp>
      <p:sp>
        <p:nvSpPr>
          <p:cNvPr id="311" name="Google Shape;311;p32"/>
          <p:cNvSpPr txBox="1"/>
          <p:nvPr/>
        </p:nvSpPr>
        <p:spPr>
          <a:xfrm>
            <a:off x="4403648" y="4530080"/>
            <a:ext cx="1759500" cy="276900"/>
          </a:xfrm>
          <a:prstGeom prst="rect">
            <a:avLst/>
          </a:prstGeom>
          <a:noFill/>
          <a:ln>
            <a:noFill/>
          </a:ln>
        </p:spPr>
        <p:txBody>
          <a:bodyPr spcFirstLastPara="1" wrap="square" lIns="0" tIns="0" rIns="0" bIns="0" anchor="t" anchorCtr="0">
            <a:noAutofit/>
          </a:bodyPr>
          <a:lstStyle/>
          <a:p>
            <a:pPr marL="0" marR="0" lvl="0" indent="0" rtl="0">
              <a:spcBef>
                <a:spcPts val="0"/>
              </a:spcBef>
              <a:spcAft>
                <a:spcPts val="0"/>
              </a:spcAft>
              <a:buNone/>
            </a:pPr>
            <a:r>
              <a:rPr lang="en" sz="1800">
                <a:solidFill>
                  <a:srgbClr val="00CC00"/>
                </a:solidFill>
                <a:latin typeface="Arial"/>
                <a:ea typeface="Arial"/>
                <a:cs typeface="Arial"/>
                <a:sym typeface="Arial"/>
              </a:rPr>
              <a:t>Grant</a:t>
            </a:r>
            <a:r>
              <a:rPr lang="en" sz="1800">
                <a:solidFill>
                  <a:srgbClr val="00CC00"/>
                </a:solidFill>
              </a:rPr>
              <a:t> Packets</a:t>
            </a:r>
            <a:endParaRPr/>
          </a:p>
        </p:txBody>
      </p:sp>
      <p:sp>
        <p:nvSpPr>
          <p:cNvPr id="312" name="Google Shape;312;p32"/>
          <p:cNvSpPr txBox="1"/>
          <p:nvPr/>
        </p:nvSpPr>
        <p:spPr>
          <a:xfrm>
            <a:off x="5410200" y="3082290"/>
            <a:ext cx="2526300" cy="2769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 sz="1800">
                <a:solidFill>
                  <a:srgbClr val="660000"/>
                </a:solidFill>
                <a:latin typeface="Arial"/>
                <a:ea typeface="Arial"/>
                <a:cs typeface="Arial"/>
                <a:sym typeface="Arial"/>
              </a:rPr>
              <a:t>Scheduled Data Packets</a:t>
            </a:r>
            <a:endParaRPr>
              <a:solidFill>
                <a:srgbClr val="660000"/>
              </a:solidFill>
            </a:endParaRPr>
          </a:p>
        </p:txBody>
      </p:sp>
      <p:sp>
        <p:nvSpPr>
          <p:cNvPr id="313" name="Google Shape;313;p32"/>
          <p:cNvSpPr/>
          <p:nvPr/>
        </p:nvSpPr>
        <p:spPr>
          <a:xfrm>
            <a:off x="5132336" y="3379204"/>
            <a:ext cx="473149" cy="547577"/>
          </a:xfrm>
          <a:custGeom>
            <a:avLst/>
            <a:gdLst/>
            <a:ahLst/>
            <a:cxnLst/>
            <a:rect l="l" t="t" r="r" b="b"/>
            <a:pathLst>
              <a:path w="473149" h="547577" extrusionOk="0">
                <a:moveTo>
                  <a:pt x="473149" y="0"/>
                </a:moveTo>
                <a:cubicBezTo>
                  <a:pt x="448340" y="347331"/>
                  <a:pt x="216195" y="423530"/>
                  <a:pt x="0" y="547577"/>
                </a:cubicBezTo>
              </a:path>
            </a:pathLst>
          </a:custGeom>
          <a:noFill/>
          <a:ln w="19050" cap="rnd" cmpd="sng">
            <a:solidFill>
              <a:srgbClr val="66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314" name="Google Shape;314;p32"/>
          <p:cNvSpPr txBox="1"/>
          <p:nvPr/>
        </p:nvSpPr>
        <p:spPr>
          <a:xfrm>
            <a:off x="716280" y="4496931"/>
            <a:ext cx="2782800" cy="2769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 sz="1800">
                <a:solidFill>
                  <a:srgbClr val="FF0000"/>
                </a:solidFill>
                <a:latin typeface="Arial"/>
                <a:ea typeface="Arial"/>
                <a:cs typeface="Arial"/>
                <a:sym typeface="Arial"/>
              </a:rPr>
              <a:t>Unscheduled Data Packets</a:t>
            </a:r>
            <a:endParaRPr>
              <a:solidFill>
                <a:srgbClr val="FF0000"/>
              </a:solidFill>
            </a:endParaRPr>
          </a:p>
        </p:txBody>
      </p:sp>
      <p:sp>
        <p:nvSpPr>
          <p:cNvPr id="315" name="Google Shape;315;p32"/>
          <p:cNvSpPr/>
          <p:nvPr/>
        </p:nvSpPr>
        <p:spPr>
          <a:xfrm rot="10800000">
            <a:off x="2347128" y="4089993"/>
            <a:ext cx="243672" cy="421634"/>
          </a:xfrm>
          <a:custGeom>
            <a:avLst/>
            <a:gdLst/>
            <a:ahLst/>
            <a:cxnLst/>
            <a:rect l="l" t="t" r="r" b="b"/>
            <a:pathLst>
              <a:path w="473149" h="547577" extrusionOk="0">
                <a:moveTo>
                  <a:pt x="473149" y="0"/>
                </a:moveTo>
                <a:cubicBezTo>
                  <a:pt x="448340" y="347331"/>
                  <a:pt x="216195" y="423530"/>
                  <a:pt x="0" y="547577"/>
                </a:cubicBezTo>
              </a:path>
            </a:pathLst>
          </a:custGeom>
          <a:noFill/>
          <a:ln w="19050" cap="rnd"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316" name="Google Shape;316;p32"/>
          <p:cNvSpPr/>
          <p:nvPr/>
        </p:nvSpPr>
        <p:spPr>
          <a:xfrm rot="10800000" flipH="1">
            <a:off x="4014396" y="4123486"/>
            <a:ext cx="626922" cy="447644"/>
          </a:xfrm>
          <a:custGeom>
            <a:avLst/>
            <a:gdLst/>
            <a:ahLst/>
            <a:cxnLst/>
            <a:rect l="l" t="t" r="r" b="b"/>
            <a:pathLst>
              <a:path w="473149" h="547577" extrusionOk="0">
                <a:moveTo>
                  <a:pt x="473149" y="0"/>
                </a:moveTo>
                <a:cubicBezTo>
                  <a:pt x="448340" y="347331"/>
                  <a:pt x="216195" y="423530"/>
                  <a:pt x="0" y="547577"/>
                </a:cubicBezTo>
              </a:path>
            </a:pathLst>
          </a:custGeom>
          <a:noFill/>
          <a:ln w="19050" cap="flat" cmpd="sng">
            <a:solidFill>
              <a:srgbClr val="00CC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grpSp>
        <p:nvGrpSpPr>
          <p:cNvPr id="317" name="Google Shape;317;p32"/>
          <p:cNvGrpSpPr/>
          <p:nvPr/>
        </p:nvGrpSpPr>
        <p:grpSpPr>
          <a:xfrm>
            <a:off x="2131025" y="3284320"/>
            <a:ext cx="1326043" cy="183000"/>
            <a:chOff x="2131025" y="3215740"/>
            <a:chExt cx="1326043" cy="183000"/>
          </a:xfrm>
        </p:grpSpPr>
        <p:cxnSp>
          <p:nvCxnSpPr>
            <p:cNvPr id="318" name="Google Shape;318;p32"/>
            <p:cNvCxnSpPr/>
            <p:nvPr/>
          </p:nvCxnSpPr>
          <p:spPr>
            <a:xfrm>
              <a:off x="2131188" y="3215740"/>
              <a:ext cx="0" cy="183000"/>
            </a:xfrm>
            <a:prstGeom prst="straightConnector1">
              <a:avLst/>
            </a:prstGeom>
            <a:noFill/>
            <a:ln w="19050" cap="rnd" cmpd="sng">
              <a:solidFill>
                <a:srgbClr val="000000"/>
              </a:solidFill>
              <a:prstDash val="solid"/>
              <a:round/>
              <a:headEnd type="none" w="sm" len="sm"/>
              <a:tailEnd type="none" w="sm" len="sm"/>
            </a:ln>
          </p:spPr>
        </p:cxnSp>
        <p:cxnSp>
          <p:nvCxnSpPr>
            <p:cNvPr id="319" name="Google Shape;319;p32"/>
            <p:cNvCxnSpPr/>
            <p:nvPr/>
          </p:nvCxnSpPr>
          <p:spPr>
            <a:xfrm>
              <a:off x="3457068" y="3215740"/>
              <a:ext cx="0" cy="183000"/>
            </a:xfrm>
            <a:prstGeom prst="straightConnector1">
              <a:avLst/>
            </a:prstGeom>
            <a:noFill/>
            <a:ln w="19050" cap="rnd" cmpd="sng">
              <a:solidFill>
                <a:srgbClr val="000000"/>
              </a:solidFill>
              <a:prstDash val="solid"/>
              <a:round/>
              <a:headEnd type="none" w="sm" len="sm"/>
              <a:tailEnd type="none" w="sm" len="sm"/>
            </a:ln>
          </p:spPr>
        </p:cxnSp>
        <p:cxnSp>
          <p:nvCxnSpPr>
            <p:cNvPr id="320" name="Google Shape;320;p32"/>
            <p:cNvCxnSpPr/>
            <p:nvPr/>
          </p:nvCxnSpPr>
          <p:spPr>
            <a:xfrm rot="10800000">
              <a:off x="2131025" y="3307175"/>
              <a:ext cx="1313400" cy="0"/>
            </a:xfrm>
            <a:prstGeom prst="straightConnector1">
              <a:avLst/>
            </a:prstGeom>
            <a:noFill/>
            <a:ln w="19050" cap="rnd" cmpd="sng">
              <a:solidFill>
                <a:srgbClr val="000000"/>
              </a:solidFill>
              <a:prstDash val="solid"/>
              <a:round/>
              <a:headEnd type="triangle" w="med" len="med"/>
              <a:tailEnd type="triangle" w="med" len="med"/>
            </a:ln>
          </p:spPr>
        </p:cxnSp>
      </p:grpSp>
      <p:sp>
        <p:nvSpPr>
          <p:cNvPr id="321" name="Google Shape;321;p32"/>
          <p:cNvSpPr txBox="1"/>
          <p:nvPr/>
        </p:nvSpPr>
        <p:spPr>
          <a:xfrm>
            <a:off x="2236050" y="3122750"/>
            <a:ext cx="1116000" cy="32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1 RTT</a:t>
            </a:r>
            <a:endParaRPr>
              <a:solidFill>
                <a:schemeClr val="dk1"/>
              </a:solidFill>
            </a:endParaRPr>
          </a:p>
        </p:txBody>
      </p:sp>
      <p:cxnSp>
        <p:nvCxnSpPr>
          <p:cNvPr id="322" name="Google Shape;322;p32"/>
          <p:cNvCxnSpPr/>
          <p:nvPr/>
        </p:nvCxnSpPr>
        <p:spPr>
          <a:xfrm>
            <a:off x="3628919" y="1613301"/>
            <a:ext cx="373500" cy="0"/>
          </a:xfrm>
          <a:prstGeom prst="straightConnector1">
            <a:avLst/>
          </a:prstGeom>
          <a:noFill/>
          <a:ln w="28575" cap="flat" cmpd="sng">
            <a:solidFill>
              <a:srgbClr val="FF0000"/>
            </a:solidFill>
            <a:prstDash val="solid"/>
            <a:round/>
            <a:headEnd type="none" w="med" len="med"/>
            <a:tailEnd type="stealth" w="med" len="med"/>
          </a:ln>
        </p:spPr>
      </p:cxnSp>
      <p:grpSp>
        <p:nvGrpSpPr>
          <p:cNvPr id="323" name="Google Shape;323;p32"/>
          <p:cNvGrpSpPr/>
          <p:nvPr/>
        </p:nvGrpSpPr>
        <p:grpSpPr>
          <a:xfrm>
            <a:off x="888863" y="2722199"/>
            <a:ext cx="3899750" cy="380400"/>
            <a:chOff x="888863" y="2501219"/>
            <a:chExt cx="3899750" cy="380400"/>
          </a:xfrm>
        </p:grpSpPr>
        <p:sp>
          <p:nvSpPr>
            <p:cNvPr id="324" name="Google Shape;324;p32"/>
            <p:cNvSpPr/>
            <p:nvPr/>
          </p:nvSpPr>
          <p:spPr>
            <a:xfrm>
              <a:off x="2118314" y="2579414"/>
              <a:ext cx="2670300" cy="230400"/>
            </a:xfrm>
            <a:prstGeom prst="rect">
              <a:avLst/>
            </a:prstGeom>
            <a:solidFill>
              <a:srgbClr val="783F04"/>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r>
                <a:rPr lang="en">
                  <a:solidFill>
                    <a:srgbClr val="CCCCCC"/>
                  </a:solidFill>
                  <a:latin typeface="Calibri"/>
                  <a:ea typeface="Calibri"/>
                  <a:cs typeface="Calibri"/>
                  <a:sym typeface="Calibri"/>
                </a:rPr>
                <a:t>                                     </a:t>
              </a:r>
              <a:r>
                <a:rPr lang="en" sz="1600" b="1">
                  <a:solidFill>
                    <a:srgbClr val="CCCCCC"/>
                  </a:solidFill>
                  <a:latin typeface="Calibri"/>
                  <a:ea typeface="Calibri"/>
                  <a:cs typeface="Calibri"/>
                  <a:sym typeface="Calibri"/>
                </a:rPr>
                <a:t>Scheduled</a:t>
              </a:r>
              <a:endParaRPr sz="1600" b="1">
                <a:solidFill>
                  <a:srgbClr val="CCCCCC"/>
                </a:solidFill>
                <a:latin typeface="Calibri"/>
                <a:ea typeface="Calibri"/>
                <a:cs typeface="Calibri"/>
                <a:sym typeface="Calibri"/>
              </a:endParaRPr>
            </a:p>
          </p:txBody>
        </p:sp>
        <p:sp>
          <p:nvSpPr>
            <p:cNvPr id="325" name="Google Shape;325;p32"/>
            <p:cNvSpPr/>
            <p:nvPr/>
          </p:nvSpPr>
          <p:spPr>
            <a:xfrm>
              <a:off x="2118308" y="2579394"/>
              <a:ext cx="1376700" cy="230400"/>
            </a:xfrm>
            <a:prstGeom prst="rect">
              <a:avLst/>
            </a:prstGeom>
            <a:solidFill>
              <a:srgbClr val="FF0000">
                <a:alpha val="69800"/>
              </a:srgbClr>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b="1">
                  <a:solidFill>
                    <a:srgbClr val="CCCCCC"/>
                  </a:solidFill>
                  <a:latin typeface="Calibri"/>
                  <a:ea typeface="Calibri"/>
                  <a:cs typeface="Calibri"/>
                  <a:sym typeface="Calibri"/>
                </a:rPr>
                <a:t>Unscheduled</a:t>
              </a:r>
              <a:endParaRPr sz="1400" b="1">
                <a:solidFill>
                  <a:srgbClr val="CCCCCC"/>
                </a:solidFill>
                <a:latin typeface="Calibri"/>
                <a:ea typeface="Calibri"/>
                <a:cs typeface="Calibri"/>
                <a:sym typeface="Calibri"/>
              </a:endParaRPr>
            </a:p>
          </p:txBody>
        </p:sp>
        <p:sp>
          <p:nvSpPr>
            <p:cNvPr id="326" name="Google Shape;326;p32"/>
            <p:cNvSpPr txBox="1"/>
            <p:nvPr/>
          </p:nvSpPr>
          <p:spPr>
            <a:xfrm>
              <a:off x="888863" y="2501219"/>
              <a:ext cx="1116000" cy="3804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 sz="1800"/>
                <a:t>Message</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3"/>
                                        </p:tgtEl>
                                        <p:attrNameLst>
                                          <p:attrName>style.visibility</p:attrName>
                                        </p:attrNameLst>
                                      </p:cBhvr>
                                      <p:to>
                                        <p:strVal val="visible"/>
                                      </p:to>
                                    </p:set>
                                    <p:animEffect transition="in" filter="fade">
                                      <p:cBhvr>
                                        <p:cTn id="7" dur="1000"/>
                                        <p:tgtEl>
                                          <p:spTgt spid="32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1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15"/>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92"/>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0"/>
                                          </p:stCondLst>
                                        </p:cTn>
                                        <p:tgtEl>
                                          <p:spTgt spid="294"/>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0"/>
                                  </p:stCondLst>
                                  <p:childTnLst>
                                    <p:set>
                                      <p:cBhvr>
                                        <p:cTn id="21" dur="1" fill="hold">
                                          <p:stCondLst>
                                            <p:cond delay="0"/>
                                          </p:stCondLst>
                                        </p:cTn>
                                        <p:tgtEl>
                                          <p:spTgt spid="295"/>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nodeType="afterEffect">
                                  <p:stCondLst>
                                    <p:cond delay="0"/>
                                  </p:stCondLst>
                                  <p:childTnLst>
                                    <p:set>
                                      <p:cBhvr>
                                        <p:cTn id="24" dur="1" fill="hold">
                                          <p:stCondLst>
                                            <p:cond delay="0"/>
                                          </p:stCondLst>
                                        </p:cTn>
                                        <p:tgtEl>
                                          <p:spTgt spid="296"/>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nodeType="afterEffect">
                                  <p:stCondLst>
                                    <p:cond delay="0"/>
                                  </p:stCondLst>
                                  <p:childTnLst>
                                    <p:set>
                                      <p:cBhvr>
                                        <p:cTn id="27" dur="1" fill="hold">
                                          <p:stCondLst>
                                            <p:cond delay="0"/>
                                          </p:stCondLst>
                                        </p:cTn>
                                        <p:tgtEl>
                                          <p:spTgt spid="297"/>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0"/>
                                  </p:stCondLst>
                                  <p:childTnLst>
                                    <p:set>
                                      <p:cBhvr>
                                        <p:cTn id="30" dur="1" fill="hold">
                                          <p:stCondLst>
                                            <p:cond delay="0"/>
                                          </p:stCondLst>
                                        </p:cTn>
                                        <p:tgtEl>
                                          <p:spTgt spid="298"/>
                                        </p:tgtEl>
                                        <p:attrNameLst>
                                          <p:attrName>style.visibility</p:attrName>
                                        </p:attrNameLst>
                                      </p:cBhvr>
                                      <p:to>
                                        <p:strVal val="visible"/>
                                      </p:to>
                                    </p:set>
                                  </p:childTnLst>
                                </p:cTn>
                              </p:par>
                            </p:childTnLst>
                          </p:cTn>
                        </p:par>
                        <p:par>
                          <p:cTn id="31" fill="hold">
                            <p:stCondLst>
                              <p:cond delay="6000"/>
                            </p:stCondLst>
                            <p:childTnLst>
                              <p:par>
                                <p:cTn id="32" presetID="1" presetClass="entr" presetSubtype="0" fill="hold" nodeType="afterEffect">
                                  <p:stCondLst>
                                    <p:cond delay="0"/>
                                  </p:stCondLst>
                                  <p:childTnLst>
                                    <p:set>
                                      <p:cBhvr>
                                        <p:cTn id="33" dur="1" fill="hold">
                                          <p:stCondLst>
                                            <p:cond delay="0"/>
                                          </p:stCondLst>
                                        </p:cTn>
                                        <p:tgtEl>
                                          <p:spTgt spid="321"/>
                                        </p:tgtEl>
                                        <p:attrNameLst>
                                          <p:attrName>style.visibility</p:attrName>
                                        </p:attrNameLst>
                                      </p:cBhvr>
                                      <p:to>
                                        <p:strVal val="visible"/>
                                      </p:to>
                                    </p:set>
                                  </p:childTnLst>
                                </p:cTn>
                              </p:par>
                            </p:childTnLst>
                          </p:cTn>
                        </p:par>
                        <p:par>
                          <p:cTn id="34" fill="hold">
                            <p:stCondLst>
                              <p:cond delay="7000"/>
                            </p:stCondLst>
                            <p:childTnLst>
                              <p:par>
                                <p:cTn id="35" presetID="1" presetClass="entr" presetSubtype="0" fill="hold" nodeType="afterEffect">
                                  <p:stCondLst>
                                    <p:cond delay="0"/>
                                  </p:stCondLst>
                                  <p:childTnLst>
                                    <p:set>
                                      <p:cBhvr>
                                        <p:cTn id="36" dur="1" fill="hold">
                                          <p:stCondLst>
                                            <p:cond delay="0"/>
                                          </p:stCondLst>
                                        </p:cTn>
                                        <p:tgtEl>
                                          <p:spTgt spid="3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88"/>
                                        </p:tgtEl>
                                        <p:attrNameLst>
                                          <p:attrName>style.visibility</p:attrName>
                                        </p:attrNameLst>
                                      </p:cBhvr>
                                      <p:to>
                                        <p:strVal val="visible"/>
                                      </p:to>
                                    </p:set>
                                  </p:childTnLst>
                                </p:cTn>
                              </p:par>
                            </p:childTnLst>
                          </p:cTn>
                        </p:par>
                        <p:par>
                          <p:cTn id="41" fill="hold">
                            <p:stCondLst>
                              <p:cond delay="1000"/>
                            </p:stCondLst>
                            <p:childTnLst>
                              <p:par>
                                <p:cTn id="42" presetID="1" presetClass="entr" presetSubtype="0" fill="hold" nodeType="afterEffect">
                                  <p:stCondLst>
                                    <p:cond delay="0"/>
                                  </p:stCondLst>
                                  <p:childTnLst>
                                    <p:set>
                                      <p:cBhvr>
                                        <p:cTn id="43" dur="1" fill="hold">
                                          <p:stCondLst>
                                            <p:cond delay="0"/>
                                          </p:stCondLst>
                                        </p:cTn>
                                        <p:tgtEl>
                                          <p:spTgt spid="305"/>
                                        </p:tgtEl>
                                        <p:attrNameLst>
                                          <p:attrName>style.visibility</p:attrName>
                                        </p:attrNameLst>
                                      </p:cBhvr>
                                      <p:to>
                                        <p:strVal val="visible"/>
                                      </p:to>
                                    </p:set>
                                  </p:childTnLst>
                                </p:cTn>
                              </p:par>
                            </p:childTnLst>
                          </p:cTn>
                        </p:par>
                        <p:par>
                          <p:cTn id="44" fill="hold">
                            <p:stCondLst>
                              <p:cond delay="2000"/>
                            </p:stCondLst>
                            <p:childTnLst>
                              <p:par>
                                <p:cTn id="45" presetID="1" presetClass="entr" presetSubtype="0" fill="hold" nodeType="afterEffect">
                                  <p:stCondLst>
                                    <p:cond delay="0"/>
                                  </p:stCondLst>
                                  <p:childTnLst>
                                    <p:set>
                                      <p:cBhvr>
                                        <p:cTn id="46" dur="1" fill="hold">
                                          <p:stCondLst>
                                            <p:cond delay="0"/>
                                          </p:stCondLst>
                                        </p:cTn>
                                        <p:tgtEl>
                                          <p:spTgt spid="306"/>
                                        </p:tgtEl>
                                        <p:attrNameLst>
                                          <p:attrName>style.visibility</p:attrName>
                                        </p:attrNameLst>
                                      </p:cBhvr>
                                      <p:to>
                                        <p:strVal val="visible"/>
                                      </p:to>
                                    </p:set>
                                  </p:childTnLst>
                                </p:cTn>
                              </p:par>
                            </p:childTnLst>
                          </p:cTn>
                        </p:par>
                        <p:par>
                          <p:cTn id="47" fill="hold">
                            <p:stCondLst>
                              <p:cond delay="3000"/>
                            </p:stCondLst>
                            <p:childTnLst>
                              <p:par>
                                <p:cTn id="48" presetID="1" presetClass="entr" presetSubtype="0" fill="hold" nodeType="afterEffect">
                                  <p:stCondLst>
                                    <p:cond delay="0"/>
                                  </p:stCondLst>
                                  <p:childTnLst>
                                    <p:set>
                                      <p:cBhvr>
                                        <p:cTn id="49" dur="1" fill="hold">
                                          <p:stCondLst>
                                            <p:cond delay="0"/>
                                          </p:stCondLst>
                                        </p:cTn>
                                        <p:tgtEl>
                                          <p:spTgt spid="307"/>
                                        </p:tgtEl>
                                        <p:attrNameLst>
                                          <p:attrName>style.visibility</p:attrName>
                                        </p:attrNameLst>
                                      </p:cBhvr>
                                      <p:to>
                                        <p:strVal val="visible"/>
                                      </p:to>
                                    </p:set>
                                  </p:childTnLst>
                                </p:cTn>
                              </p:par>
                            </p:childTnLst>
                          </p:cTn>
                        </p:par>
                        <p:par>
                          <p:cTn id="50" fill="hold">
                            <p:stCondLst>
                              <p:cond delay="4000"/>
                            </p:stCondLst>
                            <p:childTnLst>
                              <p:par>
                                <p:cTn id="51" presetID="1" presetClass="entr" presetSubtype="0" fill="hold" nodeType="afterEffect">
                                  <p:stCondLst>
                                    <p:cond delay="0"/>
                                  </p:stCondLst>
                                  <p:childTnLst>
                                    <p:set>
                                      <p:cBhvr>
                                        <p:cTn id="52" dur="1" fill="hold">
                                          <p:stCondLst>
                                            <p:cond delay="0"/>
                                          </p:stCondLst>
                                        </p:cTn>
                                        <p:tgtEl>
                                          <p:spTgt spid="308"/>
                                        </p:tgtEl>
                                        <p:attrNameLst>
                                          <p:attrName>style.visibility</p:attrName>
                                        </p:attrNameLst>
                                      </p:cBhvr>
                                      <p:to>
                                        <p:strVal val="visible"/>
                                      </p:to>
                                    </p:set>
                                  </p:childTnLst>
                                </p:cTn>
                              </p:par>
                            </p:childTnLst>
                          </p:cTn>
                        </p:par>
                        <p:par>
                          <p:cTn id="53" fill="hold">
                            <p:stCondLst>
                              <p:cond delay="5000"/>
                            </p:stCondLst>
                            <p:childTnLst>
                              <p:par>
                                <p:cTn id="54" presetID="1" presetClass="entr" presetSubtype="0" fill="hold" nodeType="afterEffect">
                                  <p:stCondLst>
                                    <p:cond delay="0"/>
                                  </p:stCondLst>
                                  <p:childTnLst>
                                    <p:set>
                                      <p:cBhvr>
                                        <p:cTn id="55" dur="1" fill="hold">
                                          <p:stCondLst>
                                            <p:cond delay="0"/>
                                          </p:stCondLst>
                                        </p:cTn>
                                        <p:tgtEl>
                                          <p:spTgt spid="309"/>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11"/>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316"/>
                                        </p:tgtEl>
                                        <p:attrNameLst>
                                          <p:attrName>style.visibility</p:attrName>
                                        </p:attrNameLst>
                                      </p:cBhvr>
                                      <p:to>
                                        <p:strVal val="visible"/>
                                      </p:to>
                                    </p:set>
                                  </p:childTnLst>
                                </p:cTn>
                              </p:par>
                            </p:childTnLst>
                          </p:cTn>
                        </p:par>
                        <p:par>
                          <p:cTn id="60" fill="hold">
                            <p:stCondLst>
                              <p:cond delay="6000"/>
                            </p:stCondLst>
                            <p:childTnLst>
                              <p:par>
                                <p:cTn id="61" presetID="1" presetClass="entr" presetSubtype="0" fill="hold" nodeType="afterEffect">
                                  <p:stCondLst>
                                    <p:cond delay="0"/>
                                  </p:stCondLst>
                                  <p:childTnLst>
                                    <p:set>
                                      <p:cBhvr>
                                        <p:cTn id="62" dur="1" fill="hold">
                                          <p:stCondLst>
                                            <p:cond delay="0"/>
                                          </p:stCondLst>
                                        </p:cTn>
                                        <p:tgtEl>
                                          <p:spTgt spid="3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93"/>
                                        </p:tgtEl>
                                        <p:attrNameLst>
                                          <p:attrName>style.visibility</p:attrName>
                                        </p:attrNameLst>
                                      </p:cBhvr>
                                      <p:to>
                                        <p:strVal val="visible"/>
                                      </p:to>
                                    </p:set>
                                  </p:childTnLst>
                                </p:cTn>
                              </p:par>
                            </p:childTnLst>
                          </p:cTn>
                        </p:par>
                        <p:par>
                          <p:cTn id="67" fill="hold">
                            <p:stCondLst>
                              <p:cond delay="1000"/>
                            </p:stCondLst>
                            <p:childTnLst>
                              <p:par>
                                <p:cTn id="68" presetID="1" presetClass="entr" presetSubtype="0" fill="hold" nodeType="afterEffect">
                                  <p:stCondLst>
                                    <p:cond delay="0"/>
                                  </p:stCondLst>
                                  <p:childTnLst>
                                    <p:set>
                                      <p:cBhvr>
                                        <p:cTn id="69" dur="1" fill="hold">
                                          <p:stCondLst>
                                            <p:cond delay="0"/>
                                          </p:stCondLst>
                                        </p:cTn>
                                        <p:tgtEl>
                                          <p:spTgt spid="299"/>
                                        </p:tgtEl>
                                        <p:attrNameLst>
                                          <p:attrName>style.visibility</p:attrName>
                                        </p:attrNameLst>
                                      </p:cBhvr>
                                      <p:to>
                                        <p:strVal val="visible"/>
                                      </p:to>
                                    </p:set>
                                  </p:childTnLst>
                                </p:cTn>
                              </p:par>
                            </p:childTnLst>
                          </p:cTn>
                        </p:par>
                        <p:par>
                          <p:cTn id="70" fill="hold">
                            <p:stCondLst>
                              <p:cond delay="2000"/>
                            </p:stCondLst>
                            <p:childTnLst>
                              <p:par>
                                <p:cTn id="71" presetID="1" presetClass="entr" presetSubtype="0" fill="hold" nodeType="afterEffect">
                                  <p:stCondLst>
                                    <p:cond delay="0"/>
                                  </p:stCondLst>
                                  <p:childTnLst>
                                    <p:set>
                                      <p:cBhvr>
                                        <p:cTn id="72" dur="1" fill="hold">
                                          <p:stCondLst>
                                            <p:cond delay="0"/>
                                          </p:stCondLst>
                                        </p:cTn>
                                        <p:tgtEl>
                                          <p:spTgt spid="300"/>
                                        </p:tgtEl>
                                        <p:attrNameLst>
                                          <p:attrName>style.visibility</p:attrName>
                                        </p:attrNameLst>
                                      </p:cBhvr>
                                      <p:to>
                                        <p:strVal val="visible"/>
                                      </p:to>
                                    </p:set>
                                  </p:childTnLst>
                                </p:cTn>
                              </p:par>
                            </p:childTnLst>
                          </p:cTn>
                        </p:par>
                        <p:par>
                          <p:cTn id="73" fill="hold">
                            <p:stCondLst>
                              <p:cond delay="3000"/>
                            </p:stCondLst>
                            <p:childTnLst>
                              <p:par>
                                <p:cTn id="74" presetID="1" presetClass="entr" presetSubtype="0" fill="hold" nodeType="afterEffect">
                                  <p:stCondLst>
                                    <p:cond delay="0"/>
                                  </p:stCondLst>
                                  <p:childTnLst>
                                    <p:set>
                                      <p:cBhvr>
                                        <p:cTn id="75" dur="1" fill="hold">
                                          <p:stCondLst>
                                            <p:cond delay="0"/>
                                          </p:stCondLst>
                                        </p:cTn>
                                        <p:tgtEl>
                                          <p:spTgt spid="301"/>
                                        </p:tgtEl>
                                        <p:attrNameLst>
                                          <p:attrName>style.visibility</p:attrName>
                                        </p:attrNameLst>
                                      </p:cBhvr>
                                      <p:to>
                                        <p:strVal val="visible"/>
                                      </p:to>
                                    </p:set>
                                  </p:childTnLst>
                                </p:cTn>
                              </p:par>
                            </p:childTnLst>
                          </p:cTn>
                        </p:par>
                        <p:par>
                          <p:cTn id="76" fill="hold">
                            <p:stCondLst>
                              <p:cond delay="4000"/>
                            </p:stCondLst>
                            <p:childTnLst>
                              <p:par>
                                <p:cTn id="77" presetID="1" presetClass="entr" presetSubtype="0" fill="hold" nodeType="afterEffect">
                                  <p:stCondLst>
                                    <p:cond delay="0"/>
                                  </p:stCondLst>
                                  <p:childTnLst>
                                    <p:set>
                                      <p:cBhvr>
                                        <p:cTn id="78" dur="1" fill="hold">
                                          <p:stCondLst>
                                            <p:cond delay="0"/>
                                          </p:stCondLst>
                                        </p:cTn>
                                        <p:tgtEl>
                                          <p:spTgt spid="302"/>
                                        </p:tgtEl>
                                        <p:attrNameLst>
                                          <p:attrName>style.visibility</p:attrName>
                                        </p:attrNameLst>
                                      </p:cBhvr>
                                      <p:to>
                                        <p:strVal val="visible"/>
                                      </p:to>
                                    </p:set>
                                  </p:childTnLst>
                                </p:cTn>
                              </p:par>
                            </p:childTnLst>
                          </p:cTn>
                        </p:par>
                        <p:par>
                          <p:cTn id="79" fill="hold">
                            <p:stCondLst>
                              <p:cond delay="5000"/>
                            </p:stCondLst>
                            <p:childTnLst>
                              <p:par>
                                <p:cTn id="80" presetID="1" presetClass="entr" presetSubtype="0" fill="hold" nodeType="afterEffect">
                                  <p:stCondLst>
                                    <p:cond delay="0"/>
                                  </p:stCondLst>
                                  <p:childTnLst>
                                    <p:set>
                                      <p:cBhvr>
                                        <p:cTn id="81" dur="1" fill="hold">
                                          <p:stCondLst>
                                            <p:cond delay="0"/>
                                          </p:stCondLst>
                                        </p:cTn>
                                        <p:tgtEl>
                                          <p:spTgt spid="303"/>
                                        </p:tgtEl>
                                        <p:attrNameLst>
                                          <p:attrName>style.visibility</p:attrName>
                                        </p:attrNameLst>
                                      </p:cBhvr>
                                      <p:to>
                                        <p:strVal val="visible"/>
                                      </p:to>
                                    </p:set>
                                  </p:childTnLst>
                                </p:cTn>
                              </p:par>
                            </p:childTnLst>
                          </p:cTn>
                        </p:par>
                        <p:par>
                          <p:cTn id="82" fill="hold">
                            <p:stCondLst>
                              <p:cond delay="6000"/>
                            </p:stCondLst>
                            <p:childTnLst>
                              <p:par>
                                <p:cTn id="83" presetID="1" presetClass="entr" presetSubtype="0" fill="hold" nodeType="afterEffect">
                                  <p:stCondLst>
                                    <p:cond delay="0"/>
                                  </p:stCondLst>
                                  <p:childTnLst>
                                    <p:set>
                                      <p:cBhvr>
                                        <p:cTn id="84" dur="1" fill="hold">
                                          <p:stCondLst>
                                            <p:cond delay="0"/>
                                          </p:stCondLst>
                                        </p:cTn>
                                        <p:tgtEl>
                                          <p:spTgt spid="30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1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3"/>
          <p:cNvSpPr txBox="1">
            <a:spLocks noGrp="1"/>
          </p:cNvSpPr>
          <p:nvPr>
            <p:ph type="body" idx="1"/>
          </p:nvPr>
        </p:nvSpPr>
        <p:spPr>
          <a:xfrm>
            <a:off x="320040" y="788670"/>
            <a:ext cx="8503800" cy="3840600"/>
          </a:xfrm>
          <a:prstGeom prst="rect">
            <a:avLst/>
          </a:prstGeom>
        </p:spPr>
        <p:txBody>
          <a:bodyPr spcFirstLastPara="1" wrap="square" lIns="91425" tIns="45700" rIns="91425" bIns="45700" anchor="t" anchorCtr="0">
            <a:noAutofit/>
          </a:bodyPr>
          <a:lstStyle/>
          <a:p>
            <a:pPr marL="457200" lvl="0" indent="-331470" rtl="0">
              <a:spcBef>
                <a:spcPts val="0"/>
              </a:spcBef>
              <a:spcAft>
                <a:spcPts val="0"/>
              </a:spcAft>
              <a:buSzPts val="1620"/>
              <a:buChar char="●"/>
            </a:pPr>
            <a:r>
              <a:rPr lang="en"/>
              <a:t>Basic mechanism like pHost and NDP:</a:t>
            </a:r>
            <a:endParaRPr/>
          </a:p>
          <a:p>
            <a:pPr marL="914400" lvl="1" indent="-330200" rtl="0">
              <a:spcBef>
                <a:spcPts val="0"/>
              </a:spcBef>
              <a:spcAft>
                <a:spcPts val="0"/>
              </a:spcAft>
              <a:buSzPts val="1600"/>
              <a:buChar char="▪"/>
            </a:pPr>
            <a:r>
              <a:rPr lang="en"/>
              <a:t>Send RTTBytes </a:t>
            </a:r>
            <a:r>
              <a:rPr lang="en" b="1">
                <a:solidFill>
                  <a:srgbClr val="FF0000"/>
                </a:solidFill>
              </a:rPr>
              <a:t>Unscheduled</a:t>
            </a:r>
            <a:r>
              <a:rPr lang="en"/>
              <a:t> packets blindly</a:t>
            </a:r>
            <a:endParaRPr/>
          </a:p>
          <a:p>
            <a:pPr marL="914400" lvl="1" indent="-330200" rtl="0">
              <a:spcBef>
                <a:spcPts val="0"/>
              </a:spcBef>
              <a:spcAft>
                <a:spcPts val="0"/>
              </a:spcAft>
              <a:buSzPts val="1600"/>
              <a:buChar char="▪"/>
            </a:pPr>
            <a:r>
              <a:rPr lang="en"/>
              <a:t>Receivers schedule remaining packets: one </a:t>
            </a:r>
            <a:r>
              <a:rPr lang="en" b="1">
                <a:solidFill>
                  <a:srgbClr val="00CC00"/>
                </a:solidFill>
              </a:rPr>
              <a:t>Grant</a:t>
            </a:r>
            <a:r>
              <a:rPr lang="en"/>
              <a:t> per </a:t>
            </a:r>
            <a:r>
              <a:rPr lang="en" b="1">
                <a:solidFill>
                  <a:srgbClr val="660000"/>
                </a:solidFill>
              </a:rPr>
              <a:t>Scheduled</a:t>
            </a:r>
            <a:r>
              <a:rPr lang="en"/>
              <a:t> packet</a:t>
            </a:r>
            <a:endParaRPr/>
          </a:p>
          <a:p>
            <a:pPr marL="914400" lvl="1" indent="-330200" rtl="0">
              <a:spcBef>
                <a:spcPts val="0"/>
              </a:spcBef>
              <a:spcAft>
                <a:spcPts val="0"/>
              </a:spcAft>
              <a:buSzPts val="1600"/>
              <a:buChar char="▪"/>
            </a:pPr>
            <a:r>
              <a:rPr lang="en"/>
              <a:t>Optimal latency for one sender, one receiver scenario</a:t>
            </a:r>
            <a:endParaRPr/>
          </a:p>
          <a:p>
            <a:pPr marL="457200" marR="0" lvl="0" indent="-331470" algn="l" rtl="0">
              <a:lnSpc>
                <a:spcPct val="100000"/>
              </a:lnSpc>
              <a:spcBef>
                <a:spcPts val="0"/>
              </a:spcBef>
              <a:spcAft>
                <a:spcPts val="0"/>
              </a:spcAft>
              <a:buSzPts val="1620"/>
              <a:buChar char="●"/>
            </a:pPr>
            <a:r>
              <a:rPr lang="en"/>
              <a:t>Competing senders, grant only the shortest message(s)</a:t>
            </a:r>
            <a:endParaRPr/>
          </a:p>
        </p:txBody>
      </p:sp>
      <p:sp>
        <p:nvSpPr>
          <p:cNvPr id="332" name="Google Shape;332;p33"/>
          <p:cNvSpPr txBox="1">
            <a:spLocks noGrp="1"/>
          </p:cNvSpPr>
          <p:nvPr>
            <p:ph type="sldNum" idx="12"/>
          </p:nvPr>
        </p:nvSpPr>
        <p:spPr>
          <a:xfrm>
            <a:off x="8183880" y="4767263"/>
            <a:ext cx="685800" cy="2745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r>
              <a:rPr lang="en"/>
              <a:t>Slide </a:t>
            </a:r>
            <a:fld id="{00000000-1234-1234-1234-123412341234}" type="slidenum">
              <a:rPr lang="en"/>
              <a:t>11</a:t>
            </a:fld>
            <a:endParaRPr/>
          </a:p>
        </p:txBody>
      </p:sp>
      <p:sp>
        <p:nvSpPr>
          <p:cNvPr id="333" name="Google Shape;333;p33"/>
          <p:cNvSpPr txBox="1">
            <a:spLocks noGrp="1"/>
          </p:cNvSpPr>
          <p:nvPr>
            <p:ph type="title"/>
          </p:nvPr>
        </p:nvSpPr>
        <p:spPr>
          <a:xfrm>
            <a:off x="304800" y="148590"/>
            <a:ext cx="8534400" cy="5487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r>
              <a:rPr lang="en"/>
              <a:t>Receiver Based Packet Scheduling</a:t>
            </a:r>
            <a:endParaRPr/>
          </a:p>
        </p:txBody>
      </p:sp>
      <p:cxnSp>
        <p:nvCxnSpPr>
          <p:cNvPr id="334" name="Google Shape;334;p33"/>
          <p:cNvCxnSpPr/>
          <p:nvPr/>
        </p:nvCxnSpPr>
        <p:spPr>
          <a:xfrm>
            <a:off x="2080350" y="2968975"/>
            <a:ext cx="4782000" cy="0"/>
          </a:xfrm>
          <a:prstGeom prst="straightConnector1">
            <a:avLst/>
          </a:prstGeom>
          <a:noFill/>
          <a:ln w="38100" cap="rnd" cmpd="sng">
            <a:solidFill>
              <a:srgbClr val="000000"/>
            </a:solidFill>
            <a:prstDash val="solid"/>
            <a:round/>
            <a:headEnd type="none" w="sm" len="sm"/>
            <a:tailEnd type="none" w="sm" len="sm"/>
          </a:ln>
        </p:spPr>
      </p:cxnSp>
      <p:cxnSp>
        <p:nvCxnSpPr>
          <p:cNvPr id="335" name="Google Shape;335;p33"/>
          <p:cNvCxnSpPr/>
          <p:nvPr/>
        </p:nvCxnSpPr>
        <p:spPr>
          <a:xfrm rot="10800000" flipH="1">
            <a:off x="2788775" y="2969229"/>
            <a:ext cx="654000" cy="816300"/>
          </a:xfrm>
          <a:prstGeom prst="straightConnector1">
            <a:avLst/>
          </a:prstGeom>
          <a:noFill/>
          <a:ln w="19050" cap="rnd" cmpd="sng">
            <a:solidFill>
              <a:srgbClr val="00CC00"/>
            </a:solidFill>
            <a:prstDash val="solid"/>
            <a:round/>
            <a:headEnd type="none" w="sm" len="sm"/>
            <a:tailEnd type="triangle" w="med" len="med"/>
          </a:ln>
        </p:spPr>
      </p:cxnSp>
      <p:cxnSp>
        <p:nvCxnSpPr>
          <p:cNvPr id="336" name="Google Shape;336;p33"/>
          <p:cNvCxnSpPr/>
          <p:nvPr/>
        </p:nvCxnSpPr>
        <p:spPr>
          <a:xfrm>
            <a:off x="2080350" y="3785538"/>
            <a:ext cx="4782000" cy="0"/>
          </a:xfrm>
          <a:prstGeom prst="straightConnector1">
            <a:avLst/>
          </a:prstGeom>
          <a:noFill/>
          <a:ln w="38100" cap="rnd" cmpd="sng">
            <a:solidFill>
              <a:srgbClr val="000000"/>
            </a:solidFill>
            <a:prstDash val="solid"/>
            <a:round/>
            <a:headEnd type="none" w="sm" len="sm"/>
            <a:tailEnd type="none" w="sm" len="sm"/>
          </a:ln>
        </p:spPr>
      </p:cxnSp>
      <p:sp>
        <p:nvSpPr>
          <p:cNvPr id="337" name="Google Shape;337;p33"/>
          <p:cNvSpPr txBox="1"/>
          <p:nvPr/>
        </p:nvSpPr>
        <p:spPr>
          <a:xfrm>
            <a:off x="850905" y="2780525"/>
            <a:ext cx="1116000" cy="3804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 sz="1800">
                <a:solidFill>
                  <a:srgbClr val="000000"/>
                </a:solidFill>
                <a:latin typeface="Arial"/>
                <a:ea typeface="Arial"/>
                <a:cs typeface="Arial"/>
                <a:sym typeface="Arial"/>
              </a:rPr>
              <a:t>Sender 1</a:t>
            </a:r>
            <a:endParaRPr/>
          </a:p>
        </p:txBody>
      </p:sp>
      <p:sp>
        <p:nvSpPr>
          <p:cNvPr id="338" name="Google Shape;338;p33"/>
          <p:cNvSpPr txBox="1"/>
          <p:nvPr/>
        </p:nvSpPr>
        <p:spPr>
          <a:xfrm>
            <a:off x="234150" y="3597090"/>
            <a:ext cx="1732200" cy="3804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 sz="1800">
                <a:solidFill>
                  <a:srgbClr val="000000"/>
                </a:solidFill>
                <a:latin typeface="Arial"/>
                <a:ea typeface="Arial"/>
                <a:cs typeface="Arial"/>
                <a:sym typeface="Arial"/>
              </a:rPr>
              <a:t>Receiver/TOR</a:t>
            </a:r>
            <a:endParaRPr/>
          </a:p>
        </p:txBody>
      </p:sp>
      <p:cxnSp>
        <p:nvCxnSpPr>
          <p:cNvPr id="339" name="Google Shape;339;p33"/>
          <p:cNvCxnSpPr/>
          <p:nvPr/>
        </p:nvCxnSpPr>
        <p:spPr>
          <a:xfrm>
            <a:off x="2134843" y="2968963"/>
            <a:ext cx="654000" cy="816300"/>
          </a:xfrm>
          <a:prstGeom prst="straightConnector1">
            <a:avLst/>
          </a:prstGeom>
          <a:noFill/>
          <a:ln w="19050" cap="rnd" cmpd="sng">
            <a:solidFill>
              <a:srgbClr val="FF0000"/>
            </a:solidFill>
            <a:prstDash val="dash"/>
            <a:round/>
            <a:headEnd type="none" w="sm" len="sm"/>
            <a:tailEnd type="triangle" w="med" len="med"/>
          </a:ln>
        </p:spPr>
      </p:cxnSp>
      <p:cxnSp>
        <p:nvCxnSpPr>
          <p:cNvPr id="340" name="Google Shape;340;p33"/>
          <p:cNvCxnSpPr/>
          <p:nvPr/>
        </p:nvCxnSpPr>
        <p:spPr>
          <a:xfrm>
            <a:off x="3442707" y="2968963"/>
            <a:ext cx="654000" cy="816300"/>
          </a:xfrm>
          <a:prstGeom prst="straightConnector1">
            <a:avLst/>
          </a:prstGeom>
          <a:noFill/>
          <a:ln w="19050" cap="rnd" cmpd="sng">
            <a:solidFill>
              <a:srgbClr val="660000"/>
            </a:solidFill>
            <a:prstDash val="solid"/>
            <a:round/>
            <a:headEnd type="none" w="sm" len="sm"/>
            <a:tailEnd type="triangle" w="med" len="med"/>
          </a:ln>
        </p:spPr>
      </p:cxnSp>
      <p:cxnSp>
        <p:nvCxnSpPr>
          <p:cNvPr id="341" name="Google Shape;341;p33"/>
          <p:cNvCxnSpPr/>
          <p:nvPr/>
        </p:nvCxnSpPr>
        <p:spPr>
          <a:xfrm>
            <a:off x="2352821" y="2968963"/>
            <a:ext cx="654000" cy="816300"/>
          </a:xfrm>
          <a:prstGeom prst="straightConnector1">
            <a:avLst/>
          </a:prstGeom>
          <a:noFill/>
          <a:ln w="19050" cap="rnd" cmpd="sng">
            <a:solidFill>
              <a:srgbClr val="FF0000"/>
            </a:solidFill>
            <a:prstDash val="dash"/>
            <a:round/>
            <a:headEnd type="none" w="sm" len="sm"/>
            <a:tailEnd type="triangle" w="med" len="med"/>
          </a:ln>
        </p:spPr>
      </p:cxnSp>
      <p:cxnSp>
        <p:nvCxnSpPr>
          <p:cNvPr id="342" name="Google Shape;342;p33"/>
          <p:cNvCxnSpPr/>
          <p:nvPr/>
        </p:nvCxnSpPr>
        <p:spPr>
          <a:xfrm>
            <a:off x="2570798" y="2968963"/>
            <a:ext cx="654000" cy="816300"/>
          </a:xfrm>
          <a:prstGeom prst="straightConnector1">
            <a:avLst/>
          </a:prstGeom>
          <a:noFill/>
          <a:ln w="19050" cap="rnd" cmpd="sng">
            <a:solidFill>
              <a:srgbClr val="FF0000"/>
            </a:solidFill>
            <a:prstDash val="dash"/>
            <a:round/>
            <a:headEnd type="none" w="sm" len="sm"/>
            <a:tailEnd type="triangle" w="med" len="med"/>
          </a:ln>
        </p:spPr>
      </p:cxnSp>
      <p:cxnSp>
        <p:nvCxnSpPr>
          <p:cNvPr id="343" name="Google Shape;343;p33"/>
          <p:cNvCxnSpPr/>
          <p:nvPr/>
        </p:nvCxnSpPr>
        <p:spPr>
          <a:xfrm>
            <a:off x="2788775" y="2968963"/>
            <a:ext cx="654000" cy="816300"/>
          </a:xfrm>
          <a:prstGeom prst="straightConnector1">
            <a:avLst/>
          </a:prstGeom>
          <a:noFill/>
          <a:ln w="19050" cap="rnd" cmpd="sng">
            <a:solidFill>
              <a:srgbClr val="FF0000"/>
            </a:solidFill>
            <a:prstDash val="dash"/>
            <a:round/>
            <a:headEnd type="none" w="sm" len="sm"/>
            <a:tailEnd type="triangle" w="med" len="med"/>
          </a:ln>
        </p:spPr>
      </p:cxnSp>
      <p:cxnSp>
        <p:nvCxnSpPr>
          <p:cNvPr id="344" name="Google Shape;344;p33"/>
          <p:cNvCxnSpPr/>
          <p:nvPr/>
        </p:nvCxnSpPr>
        <p:spPr>
          <a:xfrm>
            <a:off x="3006752" y="2968963"/>
            <a:ext cx="654000" cy="816300"/>
          </a:xfrm>
          <a:prstGeom prst="straightConnector1">
            <a:avLst/>
          </a:prstGeom>
          <a:noFill/>
          <a:ln w="19050" cap="rnd" cmpd="sng">
            <a:solidFill>
              <a:srgbClr val="FF0000"/>
            </a:solidFill>
            <a:prstDash val="dash"/>
            <a:round/>
            <a:headEnd type="none" w="sm" len="sm"/>
            <a:tailEnd type="triangle" w="med" len="med"/>
          </a:ln>
        </p:spPr>
      </p:cxnSp>
      <p:cxnSp>
        <p:nvCxnSpPr>
          <p:cNvPr id="345" name="Google Shape;345;p33"/>
          <p:cNvCxnSpPr/>
          <p:nvPr/>
        </p:nvCxnSpPr>
        <p:spPr>
          <a:xfrm>
            <a:off x="3224730" y="2968963"/>
            <a:ext cx="654000" cy="816300"/>
          </a:xfrm>
          <a:prstGeom prst="straightConnector1">
            <a:avLst/>
          </a:prstGeom>
          <a:noFill/>
          <a:ln w="19050" cap="rnd" cmpd="sng">
            <a:solidFill>
              <a:srgbClr val="FF0000"/>
            </a:solidFill>
            <a:prstDash val="dash"/>
            <a:round/>
            <a:headEnd type="none" w="sm" len="sm"/>
            <a:tailEnd type="triangle" w="med" len="med"/>
          </a:ln>
        </p:spPr>
      </p:cxnSp>
      <p:cxnSp>
        <p:nvCxnSpPr>
          <p:cNvPr id="346" name="Google Shape;346;p33"/>
          <p:cNvCxnSpPr/>
          <p:nvPr/>
        </p:nvCxnSpPr>
        <p:spPr>
          <a:xfrm>
            <a:off x="3660684" y="2968963"/>
            <a:ext cx="654000" cy="816300"/>
          </a:xfrm>
          <a:prstGeom prst="straightConnector1">
            <a:avLst/>
          </a:prstGeom>
          <a:noFill/>
          <a:ln w="19050" cap="rnd" cmpd="sng">
            <a:solidFill>
              <a:srgbClr val="660000"/>
            </a:solidFill>
            <a:prstDash val="solid"/>
            <a:round/>
            <a:headEnd type="none" w="sm" len="sm"/>
            <a:tailEnd type="triangle" w="med" len="med"/>
          </a:ln>
        </p:spPr>
      </p:cxnSp>
      <p:cxnSp>
        <p:nvCxnSpPr>
          <p:cNvPr id="347" name="Google Shape;347;p33"/>
          <p:cNvCxnSpPr/>
          <p:nvPr/>
        </p:nvCxnSpPr>
        <p:spPr>
          <a:xfrm rot="10800000" flipH="1">
            <a:off x="3006752" y="2969229"/>
            <a:ext cx="654000" cy="816300"/>
          </a:xfrm>
          <a:prstGeom prst="straightConnector1">
            <a:avLst/>
          </a:prstGeom>
          <a:noFill/>
          <a:ln w="19050" cap="rnd" cmpd="sng">
            <a:solidFill>
              <a:srgbClr val="00CC00"/>
            </a:solidFill>
            <a:prstDash val="solid"/>
            <a:round/>
            <a:headEnd type="none" w="sm" len="sm"/>
            <a:tailEnd type="triangle" w="med" len="med"/>
          </a:ln>
        </p:spPr>
      </p:cxnSp>
      <p:cxnSp>
        <p:nvCxnSpPr>
          <p:cNvPr id="348" name="Google Shape;348;p33"/>
          <p:cNvCxnSpPr/>
          <p:nvPr/>
        </p:nvCxnSpPr>
        <p:spPr>
          <a:xfrm>
            <a:off x="2080350" y="4602138"/>
            <a:ext cx="4782000" cy="0"/>
          </a:xfrm>
          <a:prstGeom prst="straightConnector1">
            <a:avLst/>
          </a:prstGeom>
          <a:noFill/>
          <a:ln w="38100" cap="rnd" cmpd="sng">
            <a:solidFill>
              <a:srgbClr val="000000"/>
            </a:solidFill>
            <a:prstDash val="solid"/>
            <a:round/>
            <a:headEnd type="none" w="sm" len="sm"/>
            <a:tailEnd type="none" w="sm" len="sm"/>
          </a:ln>
        </p:spPr>
      </p:cxnSp>
      <p:grpSp>
        <p:nvGrpSpPr>
          <p:cNvPr id="349" name="Google Shape;349;p33"/>
          <p:cNvGrpSpPr/>
          <p:nvPr/>
        </p:nvGrpSpPr>
        <p:grpSpPr>
          <a:xfrm rot="10800000" flipH="1">
            <a:off x="2570793" y="3795013"/>
            <a:ext cx="2179841" cy="816565"/>
            <a:chOff x="6249643" y="4111963"/>
            <a:chExt cx="2179841" cy="816565"/>
          </a:xfrm>
        </p:grpSpPr>
        <p:cxnSp>
          <p:nvCxnSpPr>
            <p:cNvPr id="350" name="Google Shape;350;p33"/>
            <p:cNvCxnSpPr/>
            <p:nvPr/>
          </p:nvCxnSpPr>
          <p:spPr>
            <a:xfrm rot="10800000" flipH="1">
              <a:off x="6903575" y="4112229"/>
              <a:ext cx="654000" cy="816300"/>
            </a:xfrm>
            <a:prstGeom prst="straightConnector1">
              <a:avLst/>
            </a:prstGeom>
            <a:noFill/>
            <a:ln w="19050" cap="rnd" cmpd="sng">
              <a:solidFill>
                <a:srgbClr val="00CC00"/>
              </a:solidFill>
              <a:prstDash val="solid"/>
              <a:round/>
              <a:headEnd type="none" w="sm" len="sm"/>
              <a:tailEnd type="triangle" w="med" len="med"/>
            </a:ln>
          </p:spPr>
        </p:cxnSp>
        <p:cxnSp>
          <p:nvCxnSpPr>
            <p:cNvPr id="351" name="Google Shape;351;p33"/>
            <p:cNvCxnSpPr/>
            <p:nvPr/>
          </p:nvCxnSpPr>
          <p:spPr>
            <a:xfrm>
              <a:off x="6249643" y="4111963"/>
              <a:ext cx="654000" cy="816300"/>
            </a:xfrm>
            <a:prstGeom prst="straightConnector1">
              <a:avLst/>
            </a:prstGeom>
            <a:noFill/>
            <a:ln w="19050" cap="rnd" cmpd="sng">
              <a:solidFill>
                <a:srgbClr val="00B0F0"/>
              </a:solidFill>
              <a:prstDash val="dash"/>
              <a:round/>
              <a:headEnd type="none" w="sm" len="sm"/>
              <a:tailEnd type="triangle" w="med" len="med"/>
            </a:ln>
          </p:spPr>
        </p:cxnSp>
        <p:cxnSp>
          <p:nvCxnSpPr>
            <p:cNvPr id="352" name="Google Shape;352;p33"/>
            <p:cNvCxnSpPr/>
            <p:nvPr/>
          </p:nvCxnSpPr>
          <p:spPr>
            <a:xfrm>
              <a:off x="7557507" y="4111963"/>
              <a:ext cx="654000" cy="816300"/>
            </a:xfrm>
            <a:prstGeom prst="straightConnector1">
              <a:avLst/>
            </a:prstGeom>
            <a:noFill/>
            <a:ln w="19050" cap="rnd" cmpd="sng">
              <a:solidFill>
                <a:srgbClr val="0000FF"/>
              </a:solidFill>
              <a:prstDash val="solid"/>
              <a:round/>
              <a:headEnd type="none" w="sm" len="sm"/>
              <a:tailEnd type="triangle" w="med" len="med"/>
            </a:ln>
          </p:spPr>
        </p:cxnSp>
        <p:cxnSp>
          <p:nvCxnSpPr>
            <p:cNvPr id="353" name="Google Shape;353;p33"/>
            <p:cNvCxnSpPr/>
            <p:nvPr/>
          </p:nvCxnSpPr>
          <p:spPr>
            <a:xfrm>
              <a:off x="6467621" y="4111963"/>
              <a:ext cx="654000" cy="816300"/>
            </a:xfrm>
            <a:prstGeom prst="straightConnector1">
              <a:avLst/>
            </a:prstGeom>
            <a:noFill/>
            <a:ln w="19050" cap="rnd" cmpd="sng">
              <a:solidFill>
                <a:srgbClr val="00B0F0"/>
              </a:solidFill>
              <a:prstDash val="dash"/>
              <a:round/>
              <a:headEnd type="none" w="sm" len="sm"/>
              <a:tailEnd type="triangle" w="med" len="med"/>
            </a:ln>
          </p:spPr>
        </p:cxnSp>
        <p:cxnSp>
          <p:nvCxnSpPr>
            <p:cNvPr id="354" name="Google Shape;354;p33"/>
            <p:cNvCxnSpPr/>
            <p:nvPr/>
          </p:nvCxnSpPr>
          <p:spPr>
            <a:xfrm>
              <a:off x="6685598" y="4111963"/>
              <a:ext cx="654000" cy="816300"/>
            </a:xfrm>
            <a:prstGeom prst="straightConnector1">
              <a:avLst/>
            </a:prstGeom>
            <a:noFill/>
            <a:ln w="19050" cap="rnd" cmpd="sng">
              <a:solidFill>
                <a:srgbClr val="00B0F0"/>
              </a:solidFill>
              <a:prstDash val="dash"/>
              <a:round/>
              <a:headEnd type="none" w="sm" len="sm"/>
              <a:tailEnd type="triangle" w="med" len="med"/>
            </a:ln>
          </p:spPr>
        </p:cxnSp>
        <p:cxnSp>
          <p:nvCxnSpPr>
            <p:cNvPr id="355" name="Google Shape;355;p33"/>
            <p:cNvCxnSpPr/>
            <p:nvPr/>
          </p:nvCxnSpPr>
          <p:spPr>
            <a:xfrm>
              <a:off x="6903575" y="4111963"/>
              <a:ext cx="654000" cy="816300"/>
            </a:xfrm>
            <a:prstGeom prst="straightConnector1">
              <a:avLst/>
            </a:prstGeom>
            <a:noFill/>
            <a:ln w="19050" cap="rnd" cmpd="sng">
              <a:solidFill>
                <a:srgbClr val="00B0F0"/>
              </a:solidFill>
              <a:prstDash val="dash"/>
              <a:round/>
              <a:headEnd type="none" w="sm" len="sm"/>
              <a:tailEnd type="triangle" w="med" len="med"/>
            </a:ln>
          </p:spPr>
        </p:cxnSp>
        <p:cxnSp>
          <p:nvCxnSpPr>
            <p:cNvPr id="356" name="Google Shape;356;p33"/>
            <p:cNvCxnSpPr/>
            <p:nvPr/>
          </p:nvCxnSpPr>
          <p:spPr>
            <a:xfrm>
              <a:off x="7121552" y="4111963"/>
              <a:ext cx="654000" cy="816300"/>
            </a:xfrm>
            <a:prstGeom prst="straightConnector1">
              <a:avLst/>
            </a:prstGeom>
            <a:noFill/>
            <a:ln w="19050" cap="rnd" cmpd="sng">
              <a:solidFill>
                <a:srgbClr val="00B0F0"/>
              </a:solidFill>
              <a:prstDash val="dash"/>
              <a:round/>
              <a:headEnd type="none" w="sm" len="sm"/>
              <a:tailEnd type="triangle" w="med" len="med"/>
            </a:ln>
          </p:spPr>
        </p:cxnSp>
        <p:cxnSp>
          <p:nvCxnSpPr>
            <p:cNvPr id="357" name="Google Shape;357;p33"/>
            <p:cNvCxnSpPr/>
            <p:nvPr/>
          </p:nvCxnSpPr>
          <p:spPr>
            <a:xfrm>
              <a:off x="7339530" y="4111963"/>
              <a:ext cx="654000" cy="816300"/>
            </a:xfrm>
            <a:prstGeom prst="straightConnector1">
              <a:avLst/>
            </a:prstGeom>
            <a:noFill/>
            <a:ln w="19050" cap="rnd" cmpd="sng">
              <a:solidFill>
                <a:srgbClr val="00B0F0"/>
              </a:solidFill>
              <a:prstDash val="dash"/>
              <a:round/>
              <a:headEnd type="none" w="sm" len="sm"/>
              <a:tailEnd type="triangle" w="med" len="med"/>
            </a:ln>
          </p:spPr>
        </p:cxnSp>
        <p:cxnSp>
          <p:nvCxnSpPr>
            <p:cNvPr id="358" name="Google Shape;358;p33"/>
            <p:cNvCxnSpPr/>
            <p:nvPr/>
          </p:nvCxnSpPr>
          <p:spPr>
            <a:xfrm>
              <a:off x="7775484" y="4111963"/>
              <a:ext cx="654000" cy="816300"/>
            </a:xfrm>
            <a:prstGeom prst="straightConnector1">
              <a:avLst/>
            </a:prstGeom>
            <a:noFill/>
            <a:ln w="19050" cap="rnd" cmpd="sng">
              <a:solidFill>
                <a:srgbClr val="0000FF"/>
              </a:solidFill>
              <a:prstDash val="solid"/>
              <a:round/>
              <a:headEnd type="none" w="sm" len="sm"/>
              <a:tailEnd type="triangle" w="med" len="med"/>
            </a:ln>
          </p:spPr>
        </p:cxnSp>
        <p:cxnSp>
          <p:nvCxnSpPr>
            <p:cNvPr id="359" name="Google Shape;359;p33"/>
            <p:cNvCxnSpPr/>
            <p:nvPr/>
          </p:nvCxnSpPr>
          <p:spPr>
            <a:xfrm rot="10800000" flipH="1">
              <a:off x="7121552" y="4112229"/>
              <a:ext cx="654000" cy="816300"/>
            </a:xfrm>
            <a:prstGeom prst="straightConnector1">
              <a:avLst/>
            </a:prstGeom>
            <a:noFill/>
            <a:ln w="19050" cap="rnd" cmpd="sng">
              <a:solidFill>
                <a:srgbClr val="00CC00"/>
              </a:solidFill>
              <a:prstDash val="solid"/>
              <a:round/>
              <a:headEnd type="none" w="sm" len="sm"/>
              <a:tailEnd type="triangle" w="med" len="med"/>
            </a:ln>
          </p:spPr>
        </p:cxnSp>
      </p:grpSp>
      <p:grpSp>
        <p:nvGrpSpPr>
          <p:cNvPr id="360" name="Google Shape;360;p33"/>
          <p:cNvGrpSpPr/>
          <p:nvPr/>
        </p:nvGrpSpPr>
        <p:grpSpPr>
          <a:xfrm>
            <a:off x="3660684" y="2968963"/>
            <a:ext cx="2146132" cy="816565"/>
            <a:chOff x="3660684" y="2740363"/>
            <a:chExt cx="2146132" cy="816565"/>
          </a:xfrm>
        </p:grpSpPr>
        <p:cxnSp>
          <p:nvCxnSpPr>
            <p:cNvPr id="361" name="Google Shape;361;p33"/>
            <p:cNvCxnSpPr/>
            <p:nvPr/>
          </p:nvCxnSpPr>
          <p:spPr>
            <a:xfrm>
              <a:off x="4314616" y="2740363"/>
              <a:ext cx="654000" cy="816300"/>
            </a:xfrm>
            <a:prstGeom prst="straightConnector1">
              <a:avLst/>
            </a:prstGeom>
            <a:noFill/>
            <a:ln w="19050" cap="rnd" cmpd="sng">
              <a:solidFill>
                <a:srgbClr val="660000"/>
              </a:solidFill>
              <a:prstDash val="solid"/>
              <a:round/>
              <a:headEnd type="none" w="sm" len="sm"/>
              <a:tailEnd type="triangle" w="med" len="med"/>
            </a:ln>
          </p:spPr>
        </p:cxnSp>
        <p:cxnSp>
          <p:nvCxnSpPr>
            <p:cNvPr id="362" name="Google Shape;362;p33"/>
            <p:cNvCxnSpPr/>
            <p:nvPr/>
          </p:nvCxnSpPr>
          <p:spPr>
            <a:xfrm>
              <a:off x="4532594" y="2740363"/>
              <a:ext cx="654000" cy="816300"/>
            </a:xfrm>
            <a:prstGeom prst="straightConnector1">
              <a:avLst/>
            </a:prstGeom>
            <a:noFill/>
            <a:ln w="19050" cap="rnd" cmpd="sng">
              <a:solidFill>
                <a:srgbClr val="660000"/>
              </a:solidFill>
              <a:prstDash val="solid"/>
              <a:round/>
              <a:headEnd type="none" w="sm" len="sm"/>
              <a:tailEnd type="triangle" w="med" len="med"/>
            </a:ln>
          </p:spPr>
        </p:cxnSp>
        <p:cxnSp>
          <p:nvCxnSpPr>
            <p:cNvPr id="363" name="Google Shape;363;p33"/>
            <p:cNvCxnSpPr/>
            <p:nvPr/>
          </p:nvCxnSpPr>
          <p:spPr>
            <a:xfrm>
              <a:off x="4750571" y="2740363"/>
              <a:ext cx="654000" cy="816300"/>
            </a:xfrm>
            <a:prstGeom prst="straightConnector1">
              <a:avLst/>
            </a:prstGeom>
            <a:noFill/>
            <a:ln w="19050" cap="rnd" cmpd="sng">
              <a:solidFill>
                <a:srgbClr val="660000"/>
              </a:solidFill>
              <a:prstDash val="solid"/>
              <a:round/>
              <a:headEnd type="none" w="sm" len="sm"/>
              <a:tailEnd type="triangle" w="med" len="med"/>
            </a:ln>
          </p:spPr>
        </p:cxnSp>
        <p:cxnSp>
          <p:nvCxnSpPr>
            <p:cNvPr id="364" name="Google Shape;364;p33"/>
            <p:cNvCxnSpPr/>
            <p:nvPr/>
          </p:nvCxnSpPr>
          <p:spPr>
            <a:xfrm rot="10800000" flipH="1">
              <a:off x="3660684" y="2740629"/>
              <a:ext cx="654000" cy="816300"/>
            </a:xfrm>
            <a:prstGeom prst="straightConnector1">
              <a:avLst/>
            </a:prstGeom>
            <a:noFill/>
            <a:ln w="19050" cap="rnd" cmpd="sng">
              <a:solidFill>
                <a:srgbClr val="00CC00"/>
              </a:solidFill>
              <a:prstDash val="solid"/>
              <a:round/>
              <a:headEnd type="none" w="sm" len="sm"/>
              <a:tailEnd type="triangle" w="med" len="med"/>
            </a:ln>
          </p:spPr>
        </p:cxnSp>
        <p:cxnSp>
          <p:nvCxnSpPr>
            <p:cNvPr id="365" name="Google Shape;365;p33"/>
            <p:cNvCxnSpPr/>
            <p:nvPr/>
          </p:nvCxnSpPr>
          <p:spPr>
            <a:xfrm rot="10800000" flipH="1">
              <a:off x="3878662" y="2740629"/>
              <a:ext cx="654000" cy="816300"/>
            </a:xfrm>
            <a:prstGeom prst="straightConnector1">
              <a:avLst/>
            </a:prstGeom>
            <a:noFill/>
            <a:ln w="19050" cap="rnd" cmpd="sng">
              <a:solidFill>
                <a:srgbClr val="00CC00"/>
              </a:solidFill>
              <a:prstDash val="solid"/>
              <a:round/>
              <a:headEnd type="none" w="sm" len="sm"/>
              <a:tailEnd type="triangle" w="med" len="med"/>
            </a:ln>
          </p:spPr>
        </p:cxnSp>
        <p:cxnSp>
          <p:nvCxnSpPr>
            <p:cNvPr id="366" name="Google Shape;366;p33"/>
            <p:cNvCxnSpPr/>
            <p:nvPr/>
          </p:nvCxnSpPr>
          <p:spPr>
            <a:xfrm rot="10800000" flipH="1">
              <a:off x="4096639" y="2740629"/>
              <a:ext cx="654000" cy="816300"/>
            </a:xfrm>
            <a:prstGeom prst="straightConnector1">
              <a:avLst/>
            </a:prstGeom>
            <a:noFill/>
            <a:ln w="19050" cap="rnd" cmpd="sng">
              <a:solidFill>
                <a:srgbClr val="00CC00"/>
              </a:solidFill>
              <a:prstDash val="solid"/>
              <a:round/>
              <a:headEnd type="none" w="sm" len="sm"/>
              <a:tailEnd type="triangle" w="med" len="med"/>
            </a:ln>
          </p:spPr>
        </p:cxnSp>
        <p:cxnSp>
          <p:nvCxnSpPr>
            <p:cNvPr id="367" name="Google Shape;367;p33"/>
            <p:cNvCxnSpPr/>
            <p:nvPr/>
          </p:nvCxnSpPr>
          <p:spPr>
            <a:xfrm>
              <a:off x="4934839" y="2740363"/>
              <a:ext cx="654000" cy="816300"/>
            </a:xfrm>
            <a:prstGeom prst="straightConnector1">
              <a:avLst/>
            </a:prstGeom>
            <a:noFill/>
            <a:ln w="19050" cap="rnd" cmpd="sng">
              <a:solidFill>
                <a:srgbClr val="660000"/>
              </a:solidFill>
              <a:prstDash val="solid"/>
              <a:round/>
              <a:headEnd type="none" w="sm" len="sm"/>
              <a:tailEnd type="triangle" w="med" len="med"/>
            </a:ln>
          </p:spPr>
        </p:cxnSp>
        <p:cxnSp>
          <p:nvCxnSpPr>
            <p:cNvPr id="368" name="Google Shape;368;p33"/>
            <p:cNvCxnSpPr/>
            <p:nvPr/>
          </p:nvCxnSpPr>
          <p:spPr>
            <a:xfrm>
              <a:off x="5152816" y="2740363"/>
              <a:ext cx="654000" cy="816300"/>
            </a:xfrm>
            <a:prstGeom prst="straightConnector1">
              <a:avLst/>
            </a:prstGeom>
            <a:noFill/>
            <a:ln w="19050" cap="rnd" cmpd="sng">
              <a:solidFill>
                <a:srgbClr val="660000"/>
              </a:solidFill>
              <a:prstDash val="solid"/>
              <a:round/>
              <a:headEnd type="none" w="sm" len="sm"/>
              <a:tailEnd type="triangle" w="med" len="med"/>
            </a:ln>
          </p:spPr>
        </p:cxnSp>
        <p:cxnSp>
          <p:nvCxnSpPr>
            <p:cNvPr id="369" name="Google Shape;369;p33"/>
            <p:cNvCxnSpPr/>
            <p:nvPr/>
          </p:nvCxnSpPr>
          <p:spPr>
            <a:xfrm rot="10800000" flipH="1">
              <a:off x="4314595" y="2740629"/>
              <a:ext cx="654000" cy="816300"/>
            </a:xfrm>
            <a:prstGeom prst="straightConnector1">
              <a:avLst/>
            </a:prstGeom>
            <a:noFill/>
            <a:ln w="19050" cap="rnd" cmpd="sng">
              <a:solidFill>
                <a:srgbClr val="00CC00"/>
              </a:solidFill>
              <a:prstDash val="solid"/>
              <a:round/>
              <a:headEnd type="none" w="sm" len="sm"/>
              <a:tailEnd type="triangle" w="med" len="med"/>
            </a:ln>
          </p:spPr>
        </p:cxnSp>
        <p:cxnSp>
          <p:nvCxnSpPr>
            <p:cNvPr id="370" name="Google Shape;370;p33"/>
            <p:cNvCxnSpPr/>
            <p:nvPr/>
          </p:nvCxnSpPr>
          <p:spPr>
            <a:xfrm rot="10800000" flipH="1">
              <a:off x="4498884" y="2740629"/>
              <a:ext cx="654000" cy="816300"/>
            </a:xfrm>
            <a:prstGeom prst="straightConnector1">
              <a:avLst/>
            </a:prstGeom>
            <a:noFill/>
            <a:ln w="19050" cap="rnd" cmpd="sng">
              <a:solidFill>
                <a:srgbClr val="00CC00"/>
              </a:solidFill>
              <a:prstDash val="solid"/>
              <a:round/>
              <a:headEnd type="none" w="sm" len="sm"/>
              <a:tailEnd type="triangle" w="med" len="med"/>
            </a:ln>
          </p:spPr>
        </p:cxnSp>
      </p:grpSp>
      <p:sp>
        <p:nvSpPr>
          <p:cNvPr id="371" name="Google Shape;371;p33"/>
          <p:cNvSpPr txBox="1"/>
          <p:nvPr/>
        </p:nvSpPr>
        <p:spPr>
          <a:xfrm>
            <a:off x="850905" y="4456925"/>
            <a:ext cx="1116000" cy="3804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 sz="1800">
                <a:solidFill>
                  <a:srgbClr val="000000"/>
                </a:solidFill>
                <a:latin typeface="Arial"/>
                <a:ea typeface="Arial"/>
                <a:cs typeface="Arial"/>
                <a:sym typeface="Arial"/>
              </a:rPr>
              <a:t>Sender </a:t>
            </a:r>
            <a:r>
              <a:rPr lang="en" sz="1800"/>
              <a:t>2</a:t>
            </a:r>
            <a:endParaRPr/>
          </a:p>
        </p:txBody>
      </p:sp>
      <p:sp>
        <p:nvSpPr>
          <p:cNvPr id="372" name="Google Shape;372;p33"/>
          <p:cNvSpPr/>
          <p:nvPr/>
        </p:nvSpPr>
        <p:spPr>
          <a:xfrm>
            <a:off x="7421880" y="3601789"/>
            <a:ext cx="1463100" cy="914400"/>
          </a:xfrm>
          <a:prstGeom prst="rect">
            <a:avLst/>
          </a:prstGeom>
          <a:solidFill>
            <a:srgbClr val="F8F8F8"/>
          </a:solidFill>
          <a:ln w="19050" cap="flat" cmpd="sng">
            <a:solidFill>
              <a:srgbClr val="00000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grpSp>
        <p:nvGrpSpPr>
          <p:cNvPr id="373" name="Google Shape;373;p33"/>
          <p:cNvGrpSpPr/>
          <p:nvPr/>
        </p:nvGrpSpPr>
        <p:grpSpPr>
          <a:xfrm>
            <a:off x="7513320" y="3647509"/>
            <a:ext cx="1280160" cy="777196"/>
            <a:chOff x="7635240" y="3806190"/>
            <a:chExt cx="1280160" cy="777196"/>
          </a:xfrm>
        </p:grpSpPr>
        <p:sp>
          <p:nvSpPr>
            <p:cNvPr id="374" name="Google Shape;374;p33"/>
            <p:cNvSpPr txBox="1"/>
            <p:nvPr/>
          </p:nvSpPr>
          <p:spPr>
            <a:xfrm>
              <a:off x="7635240" y="3806190"/>
              <a:ext cx="447300" cy="215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1400">
                  <a:solidFill>
                    <a:srgbClr val="000000"/>
                  </a:solidFill>
                  <a:latin typeface="Arial"/>
                  <a:ea typeface="Arial"/>
                  <a:cs typeface="Arial"/>
                  <a:sym typeface="Arial"/>
                </a:rPr>
                <a:t>Grant</a:t>
              </a:r>
              <a:endParaRPr/>
            </a:p>
          </p:txBody>
        </p:sp>
        <p:cxnSp>
          <p:nvCxnSpPr>
            <p:cNvPr id="375" name="Google Shape;375;p33"/>
            <p:cNvCxnSpPr/>
            <p:nvPr/>
          </p:nvCxnSpPr>
          <p:spPr>
            <a:xfrm>
              <a:off x="8458200" y="3909822"/>
              <a:ext cx="457200" cy="0"/>
            </a:xfrm>
            <a:prstGeom prst="straightConnector1">
              <a:avLst/>
            </a:prstGeom>
            <a:noFill/>
            <a:ln w="19050" cap="rnd" cmpd="sng">
              <a:solidFill>
                <a:srgbClr val="00CC00"/>
              </a:solidFill>
              <a:prstDash val="solid"/>
              <a:round/>
              <a:headEnd type="none" w="sm" len="sm"/>
              <a:tailEnd type="triangle" w="med" len="med"/>
            </a:ln>
          </p:spPr>
        </p:cxnSp>
        <p:cxnSp>
          <p:nvCxnSpPr>
            <p:cNvPr id="376" name="Google Shape;376;p33"/>
            <p:cNvCxnSpPr/>
            <p:nvPr/>
          </p:nvCxnSpPr>
          <p:spPr>
            <a:xfrm>
              <a:off x="8458200" y="4159758"/>
              <a:ext cx="457200" cy="0"/>
            </a:xfrm>
            <a:prstGeom prst="straightConnector1">
              <a:avLst/>
            </a:prstGeom>
            <a:noFill/>
            <a:ln w="19050" cap="rnd" cmpd="sng">
              <a:solidFill>
                <a:srgbClr val="660000"/>
              </a:solidFill>
              <a:prstDash val="solid"/>
              <a:round/>
              <a:headEnd type="none" w="sm" len="sm"/>
              <a:tailEnd type="triangle" w="med" len="med"/>
            </a:ln>
          </p:spPr>
        </p:cxnSp>
        <p:cxnSp>
          <p:nvCxnSpPr>
            <p:cNvPr id="377" name="Google Shape;377;p33"/>
            <p:cNvCxnSpPr/>
            <p:nvPr/>
          </p:nvCxnSpPr>
          <p:spPr>
            <a:xfrm>
              <a:off x="8458200" y="4251198"/>
              <a:ext cx="457200" cy="0"/>
            </a:xfrm>
            <a:prstGeom prst="straightConnector1">
              <a:avLst/>
            </a:prstGeom>
            <a:noFill/>
            <a:ln w="19050" cap="rnd" cmpd="sng">
              <a:solidFill>
                <a:srgbClr val="0000FF"/>
              </a:solidFill>
              <a:prstDash val="solid"/>
              <a:round/>
              <a:headEnd type="none" w="sm" len="sm"/>
              <a:tailEnd type="triangle" w="med" len="med"/>
            </a:ln>
          </p:spPr>
        </p:cxnSp>
        <p:cxnSp>
          <p:nvCxnSpPr>
            <p:cNvPr id="378" name="Google Shape;378;p33"/>
            <p:cNvCxnSpPr/>
            <p:nvPr/>
          </p:nvCxnSpPr>
          <p:spPr>
            <a:xfrm>
              <a:off x="8458200" y="4437126"/>
              <a:ext cx="457200" cy="0"/>
            </a:xfrm>
            <a:prstGeom prst="straightConnector1">
              <a:avLst/>
            </a:prstGeom>
            <a:noFill/>
            <a:ln w="19050" cap="rnd" cmpd="sng">
              <a:solidFill>
                <a:srgbClr val="6BC0FF"/>
              </a:solidFill>
              <a:prstDash val="dash"/>
              <a:round/>
              <a:headEnd type="none" w="sm" len="sm"/>
              <a:tailEnd type="triangle" w="med" len="med"/>
            </a:ln>
          </p:spPr>
        </p:cxnSp>
        <p:cxnSp>
          <p:nvCxnSpPr>
            <p:cNvPr id="379" name="Google Shape;379;p33"/>
            <p:cNvCxnSpPr/>
            <p:nvPr/>
          </p:nvCxnSpPr>
          <p:spPr>
            <a:xfrm>
              <a:off x="8458200" y="4528566"/>
              <a:ext cx="457200" cy="0"/>
            </a:xfrm>
            <a:prstGeom prst="straightConnector1">
              <a:avLst/>
            </a:prstGeom>
            <a:noFill/>
            <a:ln w="19050" cap="rnd" cmpd="sng">
              <a:solidFill>
                <a:srgbClr val="FF0000"/>
              </a:solidFill>
              <a:prstDash val="dash"/>
              <a:round/>
              <a:headEnd type="none" w="sm" len="sm"/>
              <a:tailEnd type="triangle" w="med" len="med"/>
            </a:ln>
          </p:spPr>
        </p:cxnSp>
        <p:sp>
          <p:nvSpPr>
            <p:cNvPr id="380" name="Google Shape;380;p33"/>
            <p:cNvSpPr txBox="1"/>
            <p:nvPr/>
          </p:nvSpPr>
          <p:spPr>
            <a:xfrm>
              <a:off x="7635240" y="4093666"/>
              <a:ext cx="557700" cy="215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1400">
                  <a:solidFill>
                    <a:srgbClr val="000000"/>
                  </a:solidFill>
                  <a:latin typeface="Arial"/>
                  <a:ea typeface="Arial"/>
                  <a:cs typeface="Arial"/>
                  <a:sym typeface="Arial"/>
                </a:rPr>
                <a:t>Sched.</a:t>
              </a:r>
              <a:endParaRPr/>
            </a:p>
          </p:txBody>
        </p:sp>
        <p:sp>
          <p:nvSpPr>
            <p:cNvPr id="381" name="Google Shape;381;p33"/>
            <p:cNvSpPr txBox="1"/>
            <p:nvPr/>
          </p:nvSpPr>
          <p:spPr>
            <a:xfrm>
              <a:off x="7635240" y="4367986"/>
              <a:ext cx="756600" cy="215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1400">
                  <a:solidFill>
                    <a:srgbClr val="000000"/>
                  </a:solidFill>
                  <a:latin typeface="Arial"/>
                  <a:ea typeface="Arial"/>
                  <a:cs typeface="Arial"/>
                  <a:sym typeface="Arial"/>
                </a:rPr>
                <a:t>Unsched.</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cxnSp>
        <p:nvCxnSpPr>
          <p:cNvPr id="386" name="Google Shape;386;p34"/>
          <p:cNvCxnSpPr/>
          <p:nvPr/>
        </p:nvCxnSpPr>
        <p:spPr>
          <a:xfrm>
            <a:off x="2080350" y="4602138"/>
            <a:ext cx="4782000" cy="0"/>
          </a:xfrm>
          <a:prstGeom prst="straightConnector1">
            <a:avLst/>
          </a:prstGeom>
          <a:noFill/>
          <a:ln w="38100" cap="rnd" cmpd="sng">
            <a:solidFill>
              <a:srgbClr val="000000"/>
            </a:solidFill>
            <a:prstDash val="solid"/>
            <a:round/>
            <a:headEnd type="none" w="sm" len="sm"/>
            <a:tailEnd type="none" w="sm" len="sm"/>
          </a:ln>
        </p:spPr>
      </p:cxnSp>
      <p:cxnSp>
        <p:nvCxnSpPr>
          <p:cNvPr id="387" name="Google Shape;387;p34"/>
          <p:cNvCxnSpPr/>
          <p:nvPr/>
        </p:nvCxnSpPr>
        <p:spPr>
          <a:xfrm>
            <a:off x="2080350" y="2968975"/>
            <a:ext cx="4782000" cy="0"/>
          </a:xfrm>
          <a:prstGeom prst="straightConnector1">
            <a:avLst/>
          </a:prstGeom>
          <a:noFill/>
          <a:ln w="38100" cap="rnd" cmpd="sng">
            <a:solidFill>
              <a:srgbClr val="000000"/>
            </a:solidFill>
            <a:prstDash val="solid"/>
            <a:round/>
            <a:headEnd type="none" w="sm" len="sm"/>
            <a:tailEnd type="none" w="sm" len="sm"/>
          </a:ln>
        </p:spPr>
      </p:cxnSp>
      <p:sp>
        <p:nvSpPr>
          <p:cNvPr id="388" name="Google Shape;388;p34"/>
          <p:cNvSpPr txBox="1">
            <a:spLocks noGrp="1"/>
          </p:cNvSpPr>
          <p:nvPr>
            <p:ph type="body" idx="1"/>
          </p:nvPr>
        </p:nvSpPr>
        <p:spPr>
          <a:xfrm>
            <a:off x="320040" y="788670"/>
            <a:ext cx="8503800" cy="3840600"/>
          </a:xfrm>
          <a:prstGeom prst="rect">
            <a:avLst/>
          </a:prstGeom>
        </p:spPr>
        <p:txBody>
          <a:bodyPr spcFirstLastPara="1" wrap="square" lIns="91425" tIns="45700" rIns="91425" bIns="45700" anchor="t" anchorCtr="0">
            <a:noAutofit/>
          </a:bodyPr>
          <a:lstStyle/>
          <a:p>
            <a:pPr marL="457200" lvl="0" indent="-331470" rtl="0">
              <a:spcBef>
                <a:spcPts val="0"/>
              </a:spcBef>
              <a:spcAft>
                <a:spcPts val="0"/>
              </a:spcAft>
              <a:buSzPts val="1620"/>
              <a:buChar char="●"/>
            </a:pPr>
            <a:r>
              <a:rPr lang="en"/>
              <a:t>Works well for long messages, but problematic for short messages</a:t>
            </a:r>
            <a:endParaRPr b="1">
              <a:solidFill>
                <a:srgbClr val="FF0000"/>
              </a:solidFill>
            </a:endParaRPr>
          </a:p>
          <a:p>
            <a:pPr marL="457200" lvl="0" indent="-331470" rtl="0">
              <a:spcBef>
                <a:spcPts val="0"/>
              </a:spcBef>
              <a:spcAft>
                <a:spcPts val="0"/>
              </a:spcAft>
              <a:buSzPts val="1620"/>
              <a:buChar char="●"/>
            </a:pPr>
            <a:r>
              <a:rPr lang="en"/>
              <a:t>Buffering creates </a:t>
            </a:r>
            <a:r>
              <a:rPr lang="en">
                <a:solidFill>
                  <a:srgbClr val="FF0000"/>
                </a:solidFill>
              </a:rPr>
              <a:t>preemption lag</a:t>
            </a:r>
            <a:r>
              <a:rPr lang="en"/>
              <a:t> </a:t>
            </a:r>
            <a:endParaRPr/>
          </a:p>
          <a:p>
            <a:pPr marL="914400" lvl="1" indent="-330200" rtl="0">
              <a:spcBef>
                <a:spcPts val="0"/>
              </a:spcBef>
              <a:spcAft>
                <a:spcPts val="0"/>
              </a:spcAft>
              <a:buSzPts val="1600"/>
              <a:buChar char="▪"/>
            </a:pPr>
            <a:r>
              <a:rPr lang="en"/>
              <a:t>Short messages scheduling takes at least on RTT to come to full effect </a:t>
            </a:r>
            <a:endParaRPr/>
          </a:p>
          <a:p>
            <a:pPr marL="457200" lvl="0" indent="-331470" rtl="0">
              <a:spcBef>
                <a:spcPts val="0"/>
              </a:spcBef>
              <a:spcAft>
                <a:spcPts val="0"/>
              </a:spcAft>
              <a:buSzPts val="1620"/>
              <a:buChar char="●"/>
            </a:pPr>
            <a:r>
              <a:rPr lang="en"/>
              <a:t>Unscheduled messages (no receiver control)</a:t>
            </a:r>
            <a:endParaRPr/>
          </a:p>
        </p:txBody>
      </p:sp>
      <p:sp>
        <p:nvSpPr>
          <p:cNvPr id="389" name="Google Shape;389;p34"/>
          <p:cNvSpPr txBox="1">
            <a:spLocks noGrp="1"/>
          </p:cNvSpPr>
          <p:nvPr>
            <p:ph type="sldNum" idx="12"/>
          </p:nvPr>
        </p:nvSpPr>
        <p:spPr>
          <a:xfrm>
            <a:off x="8183880" y="4767263"/>
            <a:ext cx="685800" cy="2745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r>
              <a:rPr lang="en"/>
              <a:t>Slide </a:t>
            </a:r>
            <a:fld id="{00000000-1234-1234-1234-123412341234}" type="slidenum">
              <a:rPr lang="en"/>
              <a:t>12</a:t>
            </a:fld>
            <a:endParaRPr/>
          </a:p>
        </p:txBody>
      </p:sp>
      <p:sp>
        <p:nvSpPr>
          <p:cNvPr id="390" name="Google Shape;390;p34"/>
          <p:cNvSpPr txBox="1">
            <a:spLocks noGrp="1"/>
          </p:cNvSpPr>
          <p:nvPr>
            <p:ph type="title"/>
          </p:nvPr>
        </p:nvSpPr>
        <p:spPr>
          <a:xfrm>
            <a:off x="304800" y="148590"/>
            <a:ext cx="8534400" cy="5487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r>
              <a:rPr lang="en"/>
              <a:t>Packet Scheduling Not Enough!</a:t>
            </a:r>
            <a:endParaRPr/>
          </a:p>
        </p:txBody>
      </p:sp>
      <p:cxnSp>
        <p:nvCxnSpPr>
          <p:cNvPr id="391" name="Google Shape;391;p34"/>
          <p:cNvCxnSpPr/>
          <p:nvPr/>
        </p:nvCxnSpPr>
        <p:spPr>
          <a:xfrm rot="10800000" flipH="1">
            <a:off x="2788775" y="2969229"/>
            <a:ext cx="654000" cy="816300"/>
          </a:xfrm>
          <a:prstGeom prst="straightConnector1">
            <a:avLst/>
          </a:prstGeom>
          <a:noFill/>
          <a:ln w="19050" cap="rnd" cmpd="sng">
            <a:solidFill>
              <a:srgbClr val="00CC00"/>
            </a:solidFill>
            <a:prstDash val="solid"/>
            <a:round/>
            <a:headEnd type="none" w="sm" len="sm"/>
            <a:tailEnd type="triangle" w="med" len="med"/>
          </a:ln>
        </p:spPr>
      </p:cxnSp>
      <p:cxnSp>
        <p:nvCxnSpPr>
          <p:cNvPr id="392" name="Google Shape;392;p34"/>
          <p:cNvCxnSpPr/>
          <p:nvPr/>
        </p:nvCxnSpPr>
        <p:spPr>
          <a:xfrm>
            <a:off x="2080350" y="3785538"/>
            <a:ext cx="4782000" cy="0"/>
          </a:xfrm>
          <a:prstGeom prst="straightConnector1">
            <a:avLst/>
          </a:prstGeom>
          <a:noFill/>
          <a:ln w="38100" cap="rnd" cmpd="sng">
            <a:solidFill>
              <a:srgbClr val="000000"/>
            </a:solidFill>
            <a:prstDash val="solid"/>
            <a:round/>
            <a:headEnd type="none" w="sm" len="sm"/>
            <a:tailEnd type="none" w="sm" len="sm"/>
          </a:ln>
        </p:spPr>
      </p:cxnSp>
      <p:sp>
        <p:nvSpPr>
          <p:cNvPr id="393" name="Google Shape;393;p34"/>
          <p:cNvSpPr txBox="1"/>
          <p:nvPr/>
        </p:nvSpPr>
        <p:spPr>
          <a:xfrm>
            <a:off x="850905" y="2780525"/>
            <a:ext cx="1116000" cy="3804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 sz="1800">
                <a:solidFill>
                  <a:srgbClr val="000000"/>
                </a:solidFill>
                <a:latin typeface="Arial"/>
                <a:ea typeface="Arial"/>
                <a:cs typeface="Arial"/>
                <a:sym typeface="Arial"/>
              </a:rPr>
              <a:t>Sender 1</a:t>
            </a:r>
            <a:endParaRPr/>
          </a:p>
        </p:txBody>
      </p:sp>
      <p:sp>
        <p:nvSpPr>
          <p:cNvPr id="394" name="Google Shape;394;p34"/>
          <p:cNvSpPr txBox="1"/>
          <p:nvPr/>
        </p:nvSpPr>
        <p:spPr>
          <a:xfrm>
            <a:off x="234150" y="3597090"/>
            <a:ext cx="1732200" cy="3804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 sz="1800">
                <a:solidFill>
                  <a:srgbClr val="000000"/>
                </a:solidFill>
                <a:latin typeface="Arial"/>
                <a:ea typeface="Arial"/>
                <a:cs typeface="Arial"/>
                <a:sym typeface="Arial"/>
              </a:rPr>
              <a:t>Receiver/TOR</a:t>
            </a:r>
            <a:endParaRPr/>
          </a:p>
        </p:txBody>
      </p:sp>
      <p:cxnSp>
        <p:nvCxnSpPr>
          <p:cNvPr id="395" name="Google Shape;395;p34"/>
          <p:cNvCxnSpPr/>
          <p:nvPr/>
        </p:nvCxnSpPr>
        <p:spPr>
          <a:xfrm>
            <a:off x="2134843" y="2968963"/>
            <a:ext cx="654000" cy="816300"/>
          </a:xfrm>
          <a:prstGeom prst="straightConnector1">
            <a:avLst/>
          </a:prstGeom>
          <a:noFill/>
          <a:ln w="19050" cap="rnd" cmpd="sng">
            <a:solidFill>
              <a:srgbClr val="FF0000"/>
            </a:solidFill>
            <a:prstDash val="dash"/>
            <a:round/>
            <a:headEnd type="none" w="sm" len="sm"/>
            <a:tailEnd type="triangle" w="med" len="med"/>
          </a:ln>
        </p:spPr>
      </p:cxnSp>
      <p:cxnSp>
        <p:nvCxnSpPr>
          <p:cNvPr id="396" name="Google Shape;396;p34"/>
          <p:cNvCxnSpPr/>
          <p:nvPr/>
        </p:nvCxnSpPr>
        <p:spPr>
          <a:xfrm>
            <a:off x="3442707" y="2968963"/>
            <a:ext cx="654000" cy="816300"/>
          </a:xfrm>
          <a:prstGeom prst="straightConnector1">
            <a:avLst/>
          </a:prstGeom>
          <a:noFill/>
          <a:ln w="19050" cap="rnd" cmpd="sng">
            <a:solidFill>
              <a:srgbClr val="660000"/>
            </a:solidFill>
            <a:prstDash val="solid"/>
            <a:round/>
            <a:headEnd type="none" w="sm" len="sm"/>
            <a:tailEnd type="triangle" w="med" len="med"/>
          </a:ln>
        </p:spPr>
      </p:cxnSp>
      <p:cxnSp>
        <p:nvCxnSpPr>
          <p:cNvPr id="397" name="Google Shape;397;p34"/>
          <p:cNvCxnSpPr/>
          <p:nvPr/>
        </p:nvCxnSpPr>
        <p:spPr>
          <a:xfrm>
            <a:off x="2352821" y="2968963"/>
            <a:ext cx="654000" cy="816300"/>
          </a:xfrm>
          <a:prstGeom prst="straightConnector1">
            <a:avLst/>
          </a:prstGeom>
          <a:noFill/>
          <a:ln w="19050" cap="rnd" cmpd="sng">
            <a:solidFill>
              <a:srgbClr val="FF0000"/>
            </a:solidFill>
            <a:prstDash val="dash"/>
            <a:round/>
            <a:headEnd type="none" w="sm" len="sm"/>
            <a:tailEnd type="triangle" w="med" len="med"/>
          </a:ln>
        </p:spPr>
      </p:cxnSp>
      <p:cxnSp>
        <p:nvCxnSpPr>
          <p:cNvPr id="398" name="Google Shape;398;p34"/>
          <p:cNvCxnSpPr/>
          <p:nvPr/>
        </p:nvCxnSpPr>
        <p:spPr>
          <a:xfrm>
            <a:off x="2570798" y="2968963"/>
            <a:ext cx="654000" cy="816300"/>
          </a:xfrm>
          <a:prstGeom prst="straightConnector1">
            <a:avLst/>
          </a:prstGeom>
          <a:noFill/>
          <a:ln w="19050" cap="rnd" cmpd="sng">
            <a:solidFill>
              <a:srgbClr val="FF0000"/>
            </a:solidFill>
            <a:prstDash val="dash"/>
            <a:round/>
            <a:headEnd type="none" w="sm" len="sm"/>
            <a:tailEnd type="triangle" w="med" len="med"/>
          </a:ln>
        </p:spPr>
      </p:cxnSp>
      <p:cxnSp>
        <p:nvCxnSpPr>
          <p:cNvPr id="399" name="Google Shape;399;p34"/>
          <p:cNvCxnSpPr/>
          <p:nvPr/>
        </p:nvCxnSpPr>
        <p:spPr>
          <a:xfrm>
            <a:off x="2788775" y="2968963"/>
            <a:ext cx="654000" cy="816300"/>
          </a:xfrm>
          <a:prstGeom prst="straightConnector1">
            <a:avLst/>
          </a:prstGeom>
          <a:noFill/>
          <a:ln w="19050" cap="rnd" cmpd="sng">
            <a:solidFill>
              <a:srgbClr val="FF0000"/>
            </a:solidFill>
            <a:prstDash val="dash"/>
            <a:round/>
            <a:headEnd type="none" w="sm" len="sm"/>
            <a:tailEnd type="triangle" w="med" len="med"/>
          </a:ln>
        </p:spPr>
      </p:cxnSp>
      <p:cxnSp>
        <p:nvCxnSpPr>
          <p:cNvPr id="400" name="Google Shape;400;p34"/>
          <p:cNvCxnSpPr/>
          <p:nvPr/>
        </p:nvCxnSpPr>
        <p:spPr>
          <a:xfrm>
            <a:off x="3006752" y="2968963"/>
            <a:ext cx="654000" cy="816300"/>
          </a:xfrm>
          <a:prstGeom prst="straightConnector1">
            <a:avLst/>
          </a:prstGeom>
          <a:noFill/>
          <a:ln w="19050" cap="rnd" cmpd="sng">
            <a:solidFill>
              <a:srgbClr val="FF0000"/>
            </a:solidFill>
            <a:prstDash val="dash"/>
            <a:round/>
            <a:headEnd type="none" w="sm" len="sm"/>
            <a:tailEnd type="triangle" w="med" len="med"/>
          </a:ln>
        </p:spPr>
      </p:cxnSp>
      <p:cxnSp>
        <p:nvCxnSpPr>
          <p:cNvPr id="401" name="Google Shape;401;p34"/>
          <p:cNvCxnSpPr/>
          <p:nvPr/>
        </p:nvCxnSpPr>
        <p:spPr>
          <a:xfrm>
            <a:off x="3224730" y="2968963"/>
            <a:ext cx="654000" cy="816300"/>
          </a:xfrm>
          <a:prstGeom prst="straightConnector1">
            <a:avLst/>
          </a:prstGeom>
          <a:noFill/>
          <a:ln w="19050" cap="rnd" cmpd="sng">
            <a:solidFill>
              <a:srgbClr val="FF0000"/>
            </a:solidFill>
            <a:prstDash val="dash"/>
            <a:round/>
            <a:headEnd type="none" w="sm" len="sm"/>
            <a:tailEnd type="triangle" w="med" len="med"/>
          </a:ln>
        </p:spPr>
      </p:cxnSp>
      <p:cxnSp>
        <p:nvCxnSpPr>
          <p:cNvPr id="402" name="Google Shape;402;p34"/>
          <p:cNvCxnSpPr/>
          <p:nvPr/>
        </p:nvCxnSpPr>
        <p:spPr>
          <a:xfrm>
            <a:off x="3660684" y="2968963"/>
            <a:ext cx="654000" cy="816300"/>
          </a:xfrm>
          <a:prstGeom prst="straightConnector1">
            <a:avLst/>
          </a:prstGeom>
          <a:noFill/>
          <a:ln w="19050" cap="rnd" cmpd="sng">
            <a:solidFill>
              <a:srgbClr val="660000"/>
            </a:solidFill>
            <a:prstDash val="solid"/>
            <a:round/>
            <a:headEnd type="none" w="sm" len="sm"/>
            <a:tailEnd type="triangle" w="med" len="med"/>
          </a:ln>
        </p:spPr>
      </p:cxnSp>
      <p:cxnSp>
        <p:nvCxnSpPr>
          <p:cNvPr id="403" name="Google Shape;403;p34"/>
          <p:cNvCxnSpPr/>
          <p:nvPr/>
        </p:nvCxnSpPr>
        <p:spPr>
          <a:xfrm rot="10800000" flipH="1">
            <a:off x="3006752" y="2969229"/>
            <a:ext cx="654000" cy="816300"/>
          </a:xfrm>
          <a:prstGeom prst="straightConnector1">
            <a:avLst/>
          </a:prstGeom>
          <a:noFill/>
          <a:ln w="19050" cap="rnd" cmpd="sng">
            <a:solidFill>
              <a:srgbClr val="00CC00"/>
            </a:solidFill>
            <a:prstDash val="solid"/>
            <a:round/>
            <a:headEnd type="none" w="sm" len="sm"/>
            <a:tailEnd type="triangle" w="med" len="med"/>
          </a:ln>
        </p:spPr>
      </p:cxnSp>
      <p:grpSp>
        <p:nvGrpSpPr>
          <p:cNvPr id="404" name="Google Shape;404;p34"/>
          <p:cNvGrpSpPr/>
          <p:nvPr/>
        </p:nvGrpSpPr>
        <p:grpSpPr>
          <a:xfrm rot="10800000" flipH="1">
            <a:off x="2570793" y="3795013"/>
            <a:ext cx="2179841" cy="816565"/>
            <a:chOff x="6249643" y="4111963"/>
            <a:chExt cx="2179841" cy="816565"/>
          </a:xfrm>
        </p:grpSpPr>
        <p:cxnSp>
          <p:nvCxnSpPr>
            <p:cNvPr id="405" name="Google Shape;405;p34"/>
            <p:cNvCxnSpPr/>
            <p:nvPr/>
          </p:nvCxnSpPr>
          <p:spPr>
            <a:xfrm rot="10800000" flipH="1">
              <a:off x="6903575" y="4112229"/>
              <a:ext cx="654000" cy="816300"/>
            </a:xfrm>
            <a:prstGeom prst="straightConnector1">
              <a:avLst/>
            </a:prstGeom>
            <a:noFill/>
            <a:ln w="19050" cap="rnd" cmpd="sng">
              <a:solidFill>
                <a:srgbClr val="00CC00"/>
              </a:solidFill>
              <a:prstDash val="solid"/>
              <a:round/>
              <a:headEnd type="none" w="sm" len="sm"/>
              <a:tailEnd type="triangle" w="med" len="med"/>
            </a:ln>
          </p:spPr>
        </p:cxnSp>
        <p:cxnSp>
          <p:nvCxnSpPr>
            <p:cNvPr id="406" name="Google Shape;406;p34"/>
            <p:cNvCxnSpPr/>
            <p:nvPr/>
          </p:nvCxnSpPr>
          <p:spPr>
            <a:xfrm>
              <a:off x="6249643" y="4111963"/>
              <a:ext cx="654000" cy="816300"/>
            </a:xfrm>
            <a:prstGeom prst="straightConnector1">
              <a:avLst/>
            </a:prstGeom>
            <a:noFill/>
            <a:ln w="19050" cap="rnd" cmpd="sng">
              <a:solidFill>
                <a:srgbClr val="00B0F0"/>
              </a:solidFill>
              <a:prstDash val="dash"/>
              <a:round/>
              <a:headEnd type="none" w="sm" len="sm"/>
              <a:tailEnd type="triangle" w="med" len="med"/>
            </a:ln>
          </p:spPr>
        </p:cxnSp>
        <p:cxnSp>
          <p:nvCxnSpPr>
            <p:cNvPr id="407" name="Google Shape;407;p34"/>
            <p:cNvCxnSpPr/>
            <p:nvPr/>
          </p:nvCxnSpPr>
          <p:spPr>
            <a:xfrm>
              <a:off x="7557507" y="4111963"/>
              <a:ext cx="654000" cy="816300"/>
            </a:xfrm>
            <a:prstGeom prst="straightConnector1">
              <a:avLst/>
            </a:prstGeom>
            <a:noFill/>
            <a:ln w="19050" cap="rnd" cmpd="sng">
              <a:solidFill>
                <a:srgbClr val="0000FF"/>
              </a:solidFill>
              <a:prstDash val="solid"/>
              <a:round/>
              <a:headEnd type="none" w="sm" len="sm"/>
              <a:tailEnd type="triangle" w="med" len="med"/>
            </a:ln>
          </p:spPr>
        </p:cxnSp>
        <p:cxnSp>
          <p:nvCxnSpPr>
            <p:cNvPr id="408" name="Google Shape;408;p34"/>
            <p:cNvCxnSpPr/>
            <p:nvPr/>
          </p:nvCxnSpPr>
          <p:spPr>
            <a:xfrm>
              <a:off x="6467621" y="4111963"/>
              <a:ext cx="654000" cy="816300"/>
            </a:xfrm>
            <a:prstGeom prst="straightConnector1">
              <a:avLst/>
            </a:prstGeom>
            <a:noFill/>
            <a:ln w="19050" cap="rnd" cmpd="sng">
              <a:solidFill>
                <a:srgbClr val="00B0F0"/>
              </a:solidFill>
              <a:prstDash val="dash"/>
              <a:round/>
              <a:headEnd type="none" w="sm" len="sm"/>
              <a:tailEnd type="triangle" w="med" len="med"/>
            </a:ln>
          </p:spPr>
        </p:cxnSp>
        <p:cxnSp>
          <p:nvCxnSpPr>
            <p:cNvPr id="409" name="Google Shape;409;p34"/>
            <p:cNvCxnSpPr/>
            <p:nvPr/>
          </p:nvCxnSpPr>
          <p:spPr>
            <a:xfrm>
              <a:off x="6685598" y="4111963"/>
              <a:ext cx="654000" cy="816300"/>
            </a:xfrm>
            <a:prstGeom prst="straightConnector1">
              <a:avLst/>
            </a:prstGeom>
            <a:noFill/>
            <a:ln w="19050" cap="rnd" cmpd="sng">
              <a:solidFill>
                <a:srgbClr val="00B0F0"/>
              </a:solidFill>
              <a:prstDash val="dash"/>
              <a:round/>
              <a:headEnd type="none" w="sm" len="sm"/>
              <a:tailEnd type="triangle" w="med" len="med"/>
            </a:ln>
          </p:spPr>
        </p:cxnSp>
        <p:cxnSp>
          <p:nvCxnSpPr>
            <p:cNvPr id="410" name="Google Shape;410;p34"/>
            <p:cNvCxnSpPr/>
            <p:nvPr/>
          </p:nvCxnSpPr>
          <p:spPr>
            <a:xfrm>
              <a:off x="6903575" y="4111963"/>
              <a:ext cx="654000" cy="816300"/>
            </a:xfrm>
            <a:prstGeom prst="straightConnector1">
              <a:avLst/>
            </a:prstGeom>
            <a:noFill/>
            <a:ln w="19050" cap="rnd" cmpd="sng">
              <a:solidFill>
                <a:srgbClr val="00B0F0"/>
              </a:solidFill>
              <a:prstDash val="dash"/>
              <a:round/>
              <a:headEnd type="none" w="sm" len="sm"/>
              <a:tailEnd type="triangle" w="med" len="med"/>
            </a:ln>
          </p:spPr>
        </p:cxnSp>
        <p:cxnSp>
          <p:nvCxnSpPr>
            <p:cNvPr id="411" name="Google Shape;411;p34"/>
            <p:cNvCxnSpPr/>
            <p:nvPr/>
          </p:nvCxnSpPr>
          <p:spPr>
            <a:xfrm>
              <a:off x="7121552" y="4111963"/>
              <a:ext cx="654000" cy="816300"/>
            </a:xfrm>
            <a:prstGeom prst="straightConnector1">
              <a:avLst/>
            </a:prstGeom>
            <a:noFill/>
            <a:ln w="19050" cap="rnd" cmpd="sng">
              <a:solidFill>
                <a:srgbClr val="00B0F0"/>
              </a:solidFill>
              <a:prstDash val="dash"/>
              <a:round/>
              <a:headEnd type="none" w="sm" len="sm"/>
              <a:tailEnd type="triangle" w="med" len="med"/>
            </a:ln>
          </p:spPr>
        </p:cxnSp>
        <p:cxnSp>
          <p:nvCxnSpPr>
            <p:cNvPr id="412" name="Google Shape;412;p34"/>
            <p:cNvCxnSpPr/>
            <p:nvPr/>
          </p:nvCxnSpPr>
          <p:spPr>
            <a:xfrm>
              <a:off x="7339530" y="4111963"/>
              <a:ext cx="654000" cy="816300"/>
            </a:xfrm>
            <a:prstGeom prst="straightConnector1">
              <a:avLst/>
            </a:prstGeom>
            <a:noFill/>
            <a:ln w="19050" cap="rnd" cmpd="sng">
              <a:solidFill>
                <a:srgbClr val="00B0F0"/>
              </a:solidFill>
              <a:prstDash val="dash"/>
              <a:round/>
              <a:headEnd type="none" w="sm" len="sm"/>
              <a:tailEnd type="triangle" w="med" len="med"/>
            </a:ln>
          </p:spPr>
        </p:cxnSp>
        <p:cxnSp>
          <p:nvCxnSpPr>
            <p:cNvPr id="413" name="Google Shape;413;p34"/>
            <p:cNvCxnSpPr/>
            <p:nvPr/>
          </p:nvCxnSpPr>
          <p:spPr>
            <a:xfrm>
              <a:off x="7775484" y="4111963"/>
              <a:ext cx="654000" cy="816300"/>
            </a:xfrm>
            <a:prstGeom prst="straightConnector1">
              <a:avLst/>
            </a:prstGeom>
            <a:noFill/>
            <a:ln w="19050" cap="rnd" cmpd="sng">
              <a:solidFill>
                <a:srgbClr val="0000FF"/>
              </a:solidFill>
              <a:prstDash val="solid"/>
              <a:round/>
              <a:headEnd type="none" w="sm" len="sm"/>
              <a:tailEnd type="triangle" w="med" len="med"/>
            </a:ln>
          </p:spPr>
        </p:cxnSp>
        <p:cxnSp>
          <p:nvCxnSpPr>
            <p:cNvPr id="414" name="Google Shape;414;p34"/>
            <p:cNvCxnSpPr/>
            <p:nvPr/>
          </p:nvCxnSpPr>
          <p:spPr>
            <a:xfrm rot="10800000" flipH="1">
              <a:off x="7121552" y="4112229"/>
              <a:ext cx="654000" cy="816300"/>
            </a:xfrm>
            <a:prstGeom prst="straightConnector1">
              <a:avLst/>
            </a:prstGeom>
            <a:noFill/>
            <a:ln w="19050" cap="rnd" cmpd="sng">
              <a:solidFill>
                <a:srgbClr val="00CC00"/>
              </a:solidFill>
              <a:prstDash val="solid"/>
              <a:round/>
              <a:headEnd type="none" w="sm" len="sm"/>
              <a:tailEnd type="triangle" w="med" len="med"/>
            </a:ln>
          </p:spPr>
        </p:cxnSp>
      </p:grpSp>
      <p:grpSp>
        <p:nvGrpSpPr>
          <p:cNvPr id="415" name="Google Shape;415;p34"/>
          <p:cNvGrpSpPr/>
          <p:nvPr/>
        </p:nvGrpSpPr>
        <p:grpSpPr>
          <a:xfrm>
            <a:off x="3660684" y="2968963"/>
            <a:ext cx="2146132" cy="816565"/>
            <a:chOff x="3660684" y="2740363"/>
            <a:chExt cx="2146132" cy="816565"/>
          </a:xfrm>
        </p:grpSpPr>
        <p:cxnSp>
          <p:nvCxnSpPr>
            <p:cNvPr id="416" name="Google Shape;416;p34"/>
            <p:cNvCxnSpPr/>
            <p:nvPr/>
          </p:nvCxnSpPr>
          <p:spPr>
            <a:xfrm>
              <a:off x="4314616" y="2740363"/>
              <a:ext cx="654000" cy="816300"/>
            </a:xfrm>
            <a:prstGeom prst="straightConnector1">
              <a:avLst/>
            </a:prstGeom>
            <a:noFill/>
            <a:ln w="19050" cap="rnd" cmpd="sng">
              <a:solidFill>
                <a:srgbClr val="660000"/>
              </a:solidFill>
              <a:prstDash val="solid"/>
              <a:round/>
              <a:headEnd type="none" w="sm" len="sm"/>
              <a:tailEnd type="triangle" w="med" len="med"/>
            </a:ln>
          </p:spPr>
        </p:cxnSp>
        <p:cxnSp>
          <p:nvCxnSpPr>
            <p:cNvPr id="417" name="Google Shape;417;p34"/>
            <p:cNvCxnSpPr/>
            <p:nvPr/>
          </p:nvCxnSpPr>
          <p:spPr>
            <a:xfrm>
              <a:off x="4532594" y="2740363"/>
              <a:ext cx="654000" cy="816300"/>
            </a:xfrm>
            <a:prstGeom prst="straightConnector1">
              <a:avLst/>
            </a:prstGeom>
            <a:noFill/>
            <a:ln w="19050" cap="rnd" cmpd="sng">
              <a:solidFill>
                <a:srgbClr val="660000"/>
              </a:solidFill>
              <a:prstDash val="solid"/>
              <a:round/>
              <a:headEnd type="none" w="sm" len="sm"/>
              <a:tailEnd type="triangle" w="med" len="med"/>
            </a:ln>
          </p:spPr>
        </p:cxnSp>
        <p:cxnSp>
          <p:nvCxnSpPr>
            <p:cNvPr id="418" name="Google Shape;418;p34"/>
            <p:cNvCxnSpPr/>
            <p:nvPr/>
          </p:nvCxnSpPr>
          <p:spPr>
            <a:xfrm>
              <a:off x="4750571" y="2740363"/>
              <a:ext cx="654000" cy="816300"/>
            </a:xfrm>
            <a:prstGeom prst="straightConnector1">
              <a:avLst/>
            </a:prstGeom>
            <a:noFill/>
            <a:ln w="19050" cap="rnd" cmpd="sng">
              <a:solidFill>
                <a:srgbClr val="660000"/>
              </a:solidFill>
              <a:prstDash val="solid"/>
              <a:round/>
              <a:headEnd type="none" w="sm" len="sm"/>
              <a:tailEnd type="triangle" w="med" len="med"/>
            </a:ln>
          </p:spPr>
        </p:cxnSp>
        <p:cxnSp>
          <p:nvCxnSpPr>
            <p:cNvPr id="419" name="Google Shape;419;p34"/>
            <p:cNvCxnSpPr/>
            <p:nvPr/>
          </p:nvCxnSpPr>
          <p:spPr>
            <a:xfrm rot="10800000" flipH="1">
              <a:off x="3660684" y="2740629"/>
              <a:ext cx="654000" cy="816300"/>
            </a:xfrm>
            <a:prstGeom prst="straightConnector1">
              <a:avLst/>
            </a:prstGeom>
            <a:noFill/>
            <a:ln w="19050" cap="rnd" cmpd="sng">
              <a:solidFill>
                <a:srgbClr val="00CC00"/>
              </a:solidFill>
              <a:prstDash val="solid"/>
              <a:round/>
              <a:headEnd type="none" w="sm" len="sm"/>
              <a:tailEnd type="triangle" w="med" len="med"/>
            </a:ln>
          </p:spPr>
        </p:cxnSp>
        <p:cxnSp>
          <p:nvCxnSpPr>
            <p:cNvPr id="420" name="Google Shape;420;p34"/>
            <p:cNvCxnSpPr/>
            <p:nvPr/>
          </p:nvCxnSpPr>
          <p:spPr>
            <a:xfrm rot="10800000" flipH="1">
              <a:off x="3878662" y="2740629"/>
              <a:ext cx="654000" cy="816300"/>
            </a:xfrm>
            <a:prstGeom prst="straightConnector1">
              <a:avLst/>
            </a:prstGeom>
            <a:noFill/>
            <a:ln w="19050" cap="rnd" cmpd="sng">
              <a:solidFill>
                <a:srgbClr val="00CC00"/>
              </a:solidFill>
              <a:prstDash val="solid"/>
              <a:round/>
              <a:headEnd type="none" w="sm" len="sm"/>
              <a:tailEnd type="triangle" w="med" len="med"/>
            </a:ln>
          </p:spPr>
        </p:cxnSp>
        <p:cxnSp>
          <p:nvCxnSpPr>
            <p:cNvPr id="421" name="Google Shape;421;p34"/>
            <p:cNvCxnSpPr/>
            <p:nvPr/>
          </p:nvCxnSpPr>
          <p:spPr>
            <a:xfrm rot="10800000" flipH="1">
              <a:off x="4096639" y="2740629"/>
              <a:ext cx="654000" cy="816300"/>
            </a:xfrm>
            <a:prstGeom prst="straightConnector1">
              <a:avLst/>
            </a:prstGeom>
            <a:noFill/>
            <a:ln w="19050" cap="rnd" cmpd="sng">
              <a:solidFill>
                <a:srgbClr val="00CC00"/>
              </a:solidFill>
              <a:prstDash val="solid"/>
              <a:round/>
              <a:headEnd type="none" w="sm" len="sm"/>
              <a:tailEnd type="triangle" w="med" len="med"/>
            </a:ln>
          </p:spPr>
        </p:cxnSp>
        <p:cxnSp>
          <p:nvCxnSpPr>
            <p:cNvPr id="422" name="Google Shape;422;p34"/>
            <p:cNvCxnSpPr/>
            <p:nvPr/>
          </p:nvCxnSpPr>
          <p:spPr>
            <a:xfrm>
              <a:off x="4934839" y="2740363"/>
              <a:ext cx="654000" cy="816300"/>
            </a:xfrm>
            <a:prstGeom prst="straightConnector1">
              <a:avLst/>
            </a:prstGeom>
            <a:noFill/>
            <a:ln w="19050" cap="rnd" cmpd="sng">
              <a:solidFill>
                <a:srgbClr val="660000"/>
              </a:solidFill>
              <a:prstDash val="solid"/>
              <a:round/>
              <a:headEnd type="none" w="sm" len="sm"/>
              <a:tailEnd type="triangle" w="med" len="med"/>
            </a:ln>
          </p:spPr>
        </p:cxnSp>
        <p:cxnSp>
          <p:nvCxnSpPr>
            <p:cNvPr id="423" name="Google Shape;423;p34"/>
            <p:cNvCxnSpPr/>
            <p:nvPr/>
          </p:nvCxnSpPr>
          <p:spPr>
            <a:xfrm>
              <a:off x="5152816" y="2740363"/>
              <a:ext cx="654000" cy="816300"/>
            </a:xfrm>
            <a:prstGeom prst="straightConnector1">
              <a:avLst/>
            </a:prstGeom>
            <a:noFill/>
            <a:ln w="19050" cap="rnd" cmpd="sng">
              <a:solidFill>
                <a:srgbClr val="660000"/>
              </a:solidFill>
              <a:prstDash val="solid"/>
              <a:round/>
              <a:headEnd type="none" w="sm" len="sm"/>
              <a:tailEnd type="triangle" w="med" len="med"/>
            </a:ln>
          </p:spPr>
        </p:cxnSp>
        <p:cxnSp>
          <p:nvCxnSpPr>
            <p:cNvPr id="424" name="Google Shape;424;p34"/>
            <p:cNvCxnSpPr/>
            <p:nvPr/>
          </p:nvCxnSpPr>
          <p:spPr>
            <a:xfrm rot="10800000" flipH="1">
              <a:off x="4314595" y="2740629"/>
              <a:ext cx="654000" cy="816300"/>
            </a:xfrm>
            <a:prstGeom prst="straightConnector1">
              <a:avLst/>
            </a:prstGeom>
            <a:noFill/>
            <a:ln w="19050" cap="rnd" cmpd="sng">
              <a:solidFill>
                <a:srgbClr val="00CC00"/>
              </a:solidFill>
              <a:prstDash val="solid"/>
              <a:round/>
              <a:headEnd type="none" w="sm" len="sm"/>
              <a:tailEnd type="triangle" w="med" len="med"/>
            </a:ln>
          </p:spPr>
        </p:cxnSp>
        <p:cxnSp>
          <p:nvCxnSpPr>
            <p:cNvPr id="425" name="Google Shape;425;p34"/>
            <p:cNvCxnSpPr/>
            <p:nvPr/>
          </p:nvCxnSpPr>
          <p:spPr>
            <a:xfrm rot="10800000" flipH="1">
              <a:off x="4498884" y="2740629"/>
              <a:ext cx="654000" cy="816300"/>
            </a:xfrm>
            <a:prstGeom prst="straightConnector1">
              <a:avLst/>
            </a:prstGeom>
            <a:noFill/>
            <a:ln w="19050" cap="rnd" cmpd="sng">
              <a:solidFill>
                <a:srgbClr val="00CC00"/>
              </a:solidFill>
              <a:prstDash val="solid"/>
              <a:round/>
              <a:headEnd type="none" w="sm" len="sm"/>
              <a:tailEnd type="triangle" w="med" len="med"/>
            </a:ln>
          </p:spPr>
        </p:cxnSp>
      </p:grpSp>
      <p:sp>
        <p:nvSpPr>
          <p:cNvPr id="426" name="Google Shape;426;p34"/>
          <p:cNvSpPr txBox="1"/>
          <p:nvPr/>
        </p:nvSpPr>
        <p:spPr>
          <a:xfrm>
            <a:off x="850905" y="4456925"/>
            <a:ext cx="1116000" cy="3804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 sz="1800">
                <a:solidFill>
                  <a:srgbClr val="000000"/>
                </a:solidFill>
                <a:latin typeface="Arial"/>
                <a:ea typeface="Arial"/>
                <a:cs typeface="Arial"/>
                <a:sym typeface="Arial"/>
              </a:rPr>
              <a:t>Sender </a:t>
            </a:r>
            <a:r>
              <a:rPr lang="en" sz="1800"/>
              <a:t>2</a:t>
            </a:r>
            <a:endParaRPr/>
          </a:p>
        </p:txBody>
      </p:sp>
      <p:sp>
        <p:nvSpPr>
          <p:cNvPr id="427" name="Google Shape;427;p34"/>
          <p:cNvSpPr/>
          <p:nvPr/>
        </p:nvSpPr>
        <p:spPr>
          <a:xfrm>
            <a:off x="7421880" y="3601789"/>
            <a:ext cx="1463100" cy="914400"/>
          </a:xfrm>
          <a:prstGeom prst="rect">
            <a:avLst/>
          </a:prstGeom>
          <a:solidFill>
            <a:srgbClr val="F8F8F8"/>
          </a:solidFill>
          <a:ln w="19050" cap="flat" cmpd="sng">
            <a:solidFill>
              <a:srgbClr val="00000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grpSp>
        <p:nvGrpSpPr>
          <p:cNvPr id="428" name="Google Shape;428;p34"/>
          <p:cNvGrpSpPr/>
          <p:nvPr/>
        </p:nvGrpSpPr>
        <p:grpSpPr>
          <a:xfrm>
            <a:off x="7513320" y="3647509"/>
            <a:ext cx="1280160" cy="777196"/>
            <a:chOff x="7635240" y="3806190"/>
            <a:chExt cx="1280160" cy="777196"/>
          </a:xfrm>
        </p:grpSpPr>
        <p:sp>
          <p:nvSpPr>
            <p:cNvPr id="429" name="Google Shape;429;p34"/>
            <p:cNvSpPr txBox="1"/>
            <p:nvPr/>
          </p:nvSpPr>
          <p:spPr>
            <a:xfrm>
              <a:off x="7635240" y="3806190"/>
              <a:ext cx="447300" cy="215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1400">
                  <a:solidFill>
                    <a:srgbClr val="000000"/>
                  </a:solidFill>
                  <a:latin typeface="Arial"/>
                  <a:ea typeface="Arial"/>
                  <a:cs typeface="Arial"/>
                  <a:sym typeface="Arial"/>
                </a:rPr>
                <a:t>Grant</a:t>
              </a:r>
              <a:endParaRPr/>
            </a:p>
          </p:txBody>
        </p:sp>
        <p:cxnSp>
          <p:nvCxnSpPr>
            <p:cNvPr id="430" name="Google Shape;430;p34"/>
            <p:cNvCxnSpPr/>
            <p:nvPr/>
          </p:nvCxnSpPr>
          <p:spPr>
            <a:xfrm>
              <a:off x="8458200" y="3909822"/>
              <a:ext cx="457200" cy="0"/>
            </a:xfrm>
            <a:prstGeom prst="straightConnector1">
              <a:avLst/>
            </a:prstGeom>
            <a:noFill/>
            <a:ln w="19050" cap="rnd" cmpd="sng">
              <a:solidFill>
                <a:srgbClr val="00CC00"/>
              </a:solidFill>
              <a:prstDash val="solid"/>
              <a:round/>
              <a:headEnd type="none" w="sm" len="sm"/>
              <a:tailEnd type="triangle" w="med" len="med"/>
            </a:ln>
          </p:spPr>
        </p:cxnSp>
        <p:cxnSp>
          <p:nvCxnSpPr>
            <p:cNvPr id="431" name="Google Shape;431;p34"/>
            <p:cNvCxnSpPr/>
            <p:nvPr/>
          </p:nvCxnSpPr>
          <p:spPr>
            <a:xfrm>
              <a:off x="8458200" y="4159758"/>
              <a:ext cx="457200" cy="0"/>
            </a:xfrm>
            <a:prstGeom prst="straightConnector1">
              <a:avLst/>
            </a:prstGeom>
            <a:noFill/>
            <a:ln w="19050" cap="rnd" cmpd="sng">
              <a:solidFill>
                <a:srgbClr val="660000"/>
              </a:solidFill>
              <a:prstDash val="solid"/>
              <a:round/>
              <a:headEnd type="none" w="sm" len="sm"/>
              <a:tailEnd type="triangle" w="med" len="med"/>
            </a:ln>
          </p:spPr>
        </p:cxnSp>
        <p:cxnSp>
          <p:nvCxnSpPr>
            <p:cNvPr id="432" name="Google Shape;432;p34"/>
            <p:cNvCxnSpPr/>
            <p:nvPr/>
          </p:nvCxnSpPr>
          <p:spPr>
            <a:xfrm>
              <a:off x="8458200" y="4251198"/>
              <a:ext cx="457200" cy="0"/>
            </a:xfrm>
            <a:prstGeom prst="straightConnector1">
              <a:avLst/>
            </a:prstGeom>
            <a:noFill/>
            <a:ln w="19050" cap="rnd" cmpd="sng">
              <a:solidFill>
                <a:srgbClr val="0000FF"/>
              </a:solidFill>
              <a:prstDash val="solid"/>
              <a:round/>
              <a:headEnd type="none" w="sm" len="sm"/>
              <a:tailEnd type="triangle" w="med" len="med"/>
            </a:ln>
          </p:spPr>
        </p:cxnSp>
        <p:cxnSp>
          <p:nvCxnSpPr>
            <p:cNvPr id="433" name="Google Shape;433;p34"/>
            <p:cNvCxnSpPr/>
            <p:nvPr/>
          </p:nvCxnSpPr>
          <p:spPr>
            <a:xfrm>
              <a:off x="8458200" y="4437126"/>
              <a:ext cx="457200" cy="0"/>
            </a:xfrm>
            <a:prstGeom prst="straightConnector1">
              <a:avLst/>
            </a:prstGeom>
            <a:noFill/>
            <a:ln w="19050" cap="rnd" cmpd="sng">
              <a:solidFill>
                <a:srgbClr val="6BC0FF"/>
              </a:solidFill>
              <a:prstDash val="dash"/>
              <a:round/>
              <a:headEnd type="none" w="sm" len="sm"/>
              <a:tailEnd type="triangle" w="med" len="med"/>
            </a:ln>
          </p:spPr>
        </p:cxnSp>
        <p:cxnSp>
          <p:nvCxnSpPr>
            <p:cNvPr id="434" name="Google Shape;434;p34"/>
            <p:cNvCxnSpPr/>
            <p:nvPr/>
          </p:nvCxnSpPr>
          <p:spPr>
            <a:xfrm>
              <a:off x="8458200" y="4528566"/>
              <a:ext cx="457200" cy="0"/>
            </a:xfrm>
            <a:prstGeom prst="straightConnector1">
              <a:avLst/>
            </a:prstGeom>
            <a:noFill/>
            <a:ln w="19050" cap="rnd" cmpd="sng">
              <a:solidFill>
                <a:srgbClr val="FF0000"/>
              </a:solidFill>
              <a:prstDash val="dash"/>
              <a:round/>
              <a:headEnd type="none" w="sm" len="sm"/>
              <a:tailEnd type="triangle" w="med" len="med"/>
            </a:ln>
          </p:spPr>
        </p:cxnSp>
        <p:sp>
          <p:nvSpPr>
            <p:cNvPr id="435" name="Google Shape;435;p34"/>
            <p:cNvSpPr txBox="1"/>
            <p:nvPr/>
          </p:nvSpPr>
          <p:spPr>
            <a:xfrm>
              <a:off x="7635240" y="4093666"/>
              <a:ext cx="557700" cy="215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1400">
                  <a:solidFill>
                    <a:srgbClr val="000000"/>
                  </a:solidFill>
                  <a:latin typeface="Arial"/>
                  <a:ea typeface="Arial"/>
                  <a:cs typeface="Arial"/>
                  <a:sym typeface="Arial"/>
                </a:rPr>
                <a:t>Sched.</a:t>
              </a:r>
              <a:endParaRPr/>
            </a:p>
          </p:txBody>
        </p:sp>
        <p:sp>
          <p:nvSpPr>
            <p:cNvPr id="436" name="Google Shape;436;p34"/>
            <p:cNvSpPr txBox="1"/>
            <p:nvPr/>
          </p:nvSpPr>
          <p:spPr>
            <a:xfrm>
              <a:off x="7635240" y="4367986"/>
              <a:ext cx="756600" cy="215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1400">
                  <a:solidFill>
                    <a:srgbClr val="000000"/>
                  </a:solidFill>
                  <a:latin typeface="Arial"/>
                  <a:ea typeface="Arial"/>
                  <a:cs typeface="Arial"/>
                  <a:sym typeface="Arial"/>
                </a:rPr>
                <a:t>Unsched.</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5"/>
          <p:cNvSpPr txBox="1">
            <a:spLocks noGrp="1"/>
          </p:cNvSpPr>
          <p:nvPr>
            <p:ph type="body" idx="1"/>
          </p:nvPr>
        </p:nvSpPr>
        <p:spPr>
          <a:xfrm>
            <a:off x="320040" y="788670"/>
            <a:ext cx="8503800" cy="3840600"/>
          </a:xfrm>
          <a:prstGeom prst="rect">
            <a:avLst/>
          </a:prstGeom>
        </p:spPr>
        <p:txBody>
          <a:bodyPr spcFirstLastPara="1" wrap="square" lIns="91425" tIns="45700" rIns="91425" bIns="45700" anchor="t" anchorCtr="0">
            <a:noAutofit/>
          </a:bodyPr>
          <a:lstStyle/>
          <a:p>
            <a:pPr marL="457200" lvl="0" indent="-331470" rtl="0">
              <a:spcBef>
                <a:spcPts val="0"/>
              </a:spcBef>
              <a:spcAft>
                <a:spcPts val="0"/>
              </a:spcAft>
              <a:buSzPts val="1620"/>
              <a:buChar char="●"/>
            </a:pPr>
            <a:r>
              <a:rPr lang="en"/>
              <a:t>Goal: set priorities </a:t>
            </a:r>
            <a:r>
              <a:rPr lang="en">
                <a:solidFill>
                  <a:srgbClr val="FF0000"/>
                </a:solidFill>
              </a:rPr>
              <a:t>dynamically</a:t>
            </a:r>
            <a:r>
              <a:rPr lang="en"/>
              <a:t> based on incoming messages</a:t>
            </a:r>
            <a:endParaRPr/>
          </a:p>
          <a:p>
            <a:pPr marL="457200" lvl="0" indent="-331470" rtl="0">
              <a:spcBef>
                <a:spcPts val="0"/>
              </a:spcBef>
              <a:spcAft>
                <a:spcPts val="0"/>
              </a:spcAft>
              <a:buSzPts val="1620"/>
              <a:buChar char="●"/>
            </a:pPr>
            <a:r>
              <a:rPr lang="en"/>
              <a:t>Receiver specifies priorities:</a:t>
            </a:r>
            <a:endParaRPr/>
          </a:p>
          <a:p>
            <a:pPr marL="914400" lvl="1" indent="-330200" rtl="0">
              <a:spcBef>
                <a:spcPts val="0"/>
              </a:spcBef>
              <a:spcAft>
                <a:spcPts val="0"/>
              </a:spcAft>
              <a:buSzPts val="1600"/>
              <a:buChar char="▪"/>
            </a:pPr>
            <a:r>
              <a:rPr lang="en"/>
              <a:t>Scheduled packets: adaptive priority in each grant</a:t>
            </a:r>
            <a:endParaRPr/>
          </a:p>
          <a:p>
            <a:pPr marL="914400" lvl="1" indent="-330200" rtl="0">
              <a:spcBef>
                <a:spcPts val="0"/>
              </a:spcBef>
              <a:spcAft>
                <a:spcPts val="0"/>
              </a:spcAft>
              <a:buSzPts val="1600"/>
              <a:buChar char="▪"/>
            </a:pPr>
            <a:r>
              <a:rPr lang="en"/>
              <a:t>Unscheduled packets: In-advance priority cutoffs</a:t>
            </a:r>
            <a:endParaRPr/>
          </a:p>
          <a:p>
            <a:pPr marL="914400" lvl="1" indent="-330200" rtl="0">
              <a:spcBef>
                <a:spcPts val="0"/>
              </a:spcBef>
              <a:spcAft>
                <a:spcPts val="0"/>
              </a:spcAft>
              <a:buSzPts val="1600"/>
              <a:buChar char="▪"/>
            </a:pPr>
            <a:r>
              <a:rPr lang="en"/>
              <a:t>Assign higher priority levels for unscheduled packets</a:t>
            </a:r>
            <a:endParaRPr/>
          </a:p>
          <a:p>
            <a:pPr marL="0" lvl="0" indent="0">
              <a:spcBef>
                <a:spcPts val="1000"/>
              </a:spcBef>
              <a:spcAft>
                <a:spcPts val="0"/>
              </a:spcAft>
              <a:buNone/>
            </a:pPr>
            <a:endParaRPr/>
          </a:p>
        </p:txBody>
      </p:sp>
      <p:sp>
        <p:nvSpPr>
          <p:cNvPr id="442" name="Google Shape;442;p35"/>
          <p:cNvSpPr/>
          <p:nvPr/>
        </p:nvSpPr>
        <p:spPr>
          <a:xfrm>
            <a:off x="725550" y="3907275"/>
            <a:ext cx="8097339" cy="771407"/>
          </a:xfrm>
          <a:custGeom>
            <a:avLst/>
            <a:gdLst/>
            <a:ahLst/>
            <a:cxnLst/>
            <a:rect l="l" t="t" r="r" b="b"/>
            <a:pathLst>
              <a:path w="323667" h="32566" extrusionOk="0">
                <a:moveTo>
                  <a:pt x="323667" y="0"/>
                </a:moveTo>
                <a:lnTo>
                  <a:pt x="323667" y="32566"/>
                </a:lnTo>
                <a:lnTo>
                  <a:pt x="0" y="32566"/>
                </a:lnTo>
                <a:lnTo>
                  <a:pt x="0" y="3102"/>
                </a:lnTo>
              </a:path>
            </a:pathLst>
          </a:custGeom>
          <a:noFill/>
          <a:ln w="19050" cap="flat" cmpd="sng">
            <a:solidFill>
              <a:srgbClr val="F67C94"/>
            </a:solidFill>
            <a:prstDash val="dot"/>
            <a:round/>
            <a:headEnd type="none" w="med" len="med"/>
            <a:tailEnd type="stealth" w="med" len="med"/>
          </a:ln>
        </p:spPr>
      </p:sp>
      <p:sp>
        <p:nvSpPr>
          <p:cNvPr id="443" name="Google Shape;443;p35"/>
          <p:cNvSpPr/>
          <p:nvPr/>
        </p:nvSpPr>
        <p:spPr>
          <a:xfrm>
            <a:off x="725550" y="2651575"/>
            <a:ext cx="8097586" cy="941550"/>
          </a:xfrm>
          <a:custGeom>
            <a:avLst/>
            <a:gdLst/>
            <a:ahLst/>
            <a:cxnLst/>
            <a:rect l="l" t="t" r="r" b="b"/>
            <a:pathLst>
              <a:path w="325662" h="37662" extrusionOk="0">
                <a:moveTo>
                  <a:pt x="325662" y="37662"/>
                </a:moveTo>
                <a:lnTo>
                  <a:pt x="325662" y="0"/>
                </a:lnTo>
                <a:lnTo>
                  <a:pt x="0" y="0"/>
                </a:lnTo>
                <a:lnTo>
                  <a:pt x="0" y="33896"/>
                </a:lnTo>
              </a:path>
            </a:pathLst>
          </a:custGeom>
          <a:noFill/>
          <a:ln w="19050" cap="flat" cmpd="sng">
            <a:solidFill>
              <a:srgbClr val="351C75"/>
            </a:solidFill>
            <a:prstDash val="dash"/>
            <a:round/>
            <a:headEnd type="none" w="med" len="med"/>
            <a:tailEnd type="stealth" w="med" len="med"/>
          </a:ln>
        </p:spPr>
      </p:sp>
      <p:sp>
        <p:nvSpPr>
          <p:cNvPr id="444" name="Google Shape;444;p35"/>
          <p:cNvSpPr txBox="1">
            <a:spLocks noGrp="1"/>
          </p:cNvSpPr>
          <p:nvPr>
            <p:ph type="sldNum" idx="12"/>
          </p:nvPr>
        </p:nvSpPr>
        <p:spPr>
          <a:xfrm>
            <a:off x="8183880" y="4767263"/>
            <a:ext cx="685800" cy="2745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r>
              <a:rPr lang="en"/>
              <a:t>Slide </a:t>
            </a:r>
            <a:fld id="{00000000-1234-1234-1234-123412341234}" type="slidenum">
              <a:rPr lang="en"/>
              <a:t>13</a:t>
            </a:fld>
            <a:endParaRPr/>
          </a:p>
        </p:txBody>
      </p:sp>
      <p:sp>
        <p:nvSpPr>
          <p:cNvPr id="445" name="Google Shape;445;p35"/>
          <p:cNvSpPr txBox="1">
            <a:spLocks noGrp="1"/>
          </p:cNvSpPr>
          <p:nvPr>
            <p:ph type="title"/>
          </p:nvPr>
        </p:nvSpPr>
        <p:spPr>
          <a:xfrm>
            <a:off x="304800" y="148590"/>
            <a:ext cx="8534400" cy="5487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r>
              <a:rPr lang="en"/>
              <a:t>Using Network Priorities</a:t>
            </a:r>
            <a:endParaRPr/>
          </a:p>
        </p:txBody>
      </p:sp>
      <p:sp>
        <p:nvSpPr>
          <p:cNvPr id="446" name="Google Shape;446;p35"/>
          <p:cNvSpPr txBox="1"/>
          <p:nvPr/>
        </p:nvSpPr>
        <p:spPr>
          <a:xfrm>
            <a:off x="7983603" y="3587025"/>
            <a:ext cx="1003500" cy="304200"/>
          </a:xfrm>
          <a:prstGeom prst="rect">
            <a:avLst/>
          </a:prstGeom>
          <a:noFill/>
          <a:ln w="9525" cap="flat" cmpd="sng">
            <a:solidFill>
              <a:srgbClr val="CCCCC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 sz="1800">
                <a:solidFill>
                  <a:srgbClr val="0C5DA0"/>
                </a:solidFill>
                <a:latin typeface="Arial"/>
                <a:ea typeface="Arial"/>
                <a:cs typeface="Arial"/>
                <a:sym typeface="Arial"/>
              </a:rPr>
              <a:t>Receiver</a:t>
            </a:r>
            <a:endParaRPr/>
          </a:p>
        </p:txBody>
      </p:sp>
      <p:sp>
        <p:nvSpPr>
          <p:cNvPr id="447" name="Google Shape;447;p35"/>
          <p:cNvSpPr txBox="1"/>
          <p:nvPr/>
        </p:nvSpPr>
        <p:spPr>
          <a:xfrm>
            <a:off x="354150" y="3570975"/>
            <a:ext cx="740400" cy="336300"/>
          </a:xfrm>
          <a:prstGeom prst="rect">
            <a:avLst/>
          </a:prstGeom>
          <a:noFill/>
          <a:ln w="9525" cap="flat" cmpd="sng">
            <a:solidFill>
              <a:srgbClr val="CCCCC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 sz="1800">
                <a:solidFill>
                  <a:srgbClr val="0C5DA0"/>
                </a:solidFill>
              </a:rPr>
              <a:t>Sender</a:t>
            </a:r>
            <a:endParaRPr/>
          </a:p>
        </p:txBody>
      </p:sp>
      <p:sp>
        <p:nvSpPr>
          <p:cNvPr id="448" name="Google Shape;448;p35"/>
          <p:cNvSpPr txBox="1"/>
          <p:nvPr/>
        </p:nvSpPr>
        <p:spPr>
          <a:xfrm>
            <a:off x="1712750" y="2521225"/>
            <a:ext cx="4152300" cy="53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0000"/>
                </a:solidFill>
                <a:latin typeface="Calibri"/>
                <a:ea typeface="Calibri"/>
                <a:cs typeface="Calibri"/>
                <a:sym typeface="Calibri"/>
              </a:rPr>
              <a:t>Cutoff:</a:t>
            </a:r>
            <a:r>
              <a:rPr lang="en" b="1">
                <a:solidFill>
                  <a:srgbClr val="351C75"/>
                </a:solidFill>
                <a:latin typeface="Calibri"/>
                <a:ea typeface="Calibri"/>
                <a:cs typeface="Calibri"/>
                <a:sym typeface="Calibri"/>
              </a:rPr>
              <a:t> 2kB &lt; Message Size &lt; 5kB, Unsched. Prio: P6 </a:t>
            </a:r>
            <a:endParaRPr b="1">
              <a:solidFill>
                <a:srgbClr val="351C75"/>
              </a:solidFill>
            </a:endParaRPr>
          </a:p>
        </p:txBody>
      </p:sp>
      <p:sp>
        <p:nvSpPr>
          <p:cNvPr id="449" name="Google Shape;449;p35"/>
          <p:cNvSpPr txBox="1"/>
          <p:nvPr/>
        </p:nvSpPr>
        <p:spPr>
          <a:xfrm>
            <a:off x="7717677" y="4194486"/>
            <a:ext cx="1246500" cy="30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alibri"/>
                <a:ea typeface="Calibri"/>
                <a:cs typeface="Calibri"/>
                <a:sym typeface="Calibri"/>
              </a:rPr>
              <a:t>Prio. P2 for Sched. Pkt 2 </a:t>
            </a:r>
            <a:endParaRPr/>
          </a:p>
        </p:txBody>
      </p:sp>
      <p:sp>
        <p:nvSpPr>
          <p:cNvPr id="450" name="Google Shape;450;p35"/>
          <p:cNvSpPr/>
          <p:nvPr/>
        </p:nvSpPr>
        <p:spPr>
          <a:xfrm>
            <a:off x="6815917" y="3830017"/>
            <a:ext cx="1100971" cy="728901"/>
          </a:xfrm>
          <a:custGeom>
            <a:avLst/>
            <a:gdLst/>
            <a:ahLst/>
            <a:cxnLst/>
            <a:rect l="l" t="t" r="r" b="b"/>
            <a:pathLst>
              <a:path w="48694" h="32238" extrusionOk="0">
                <a:moveTo>
                  <a:pt x="0" y="32238"/>
                </a:moveTo>
                <a:lnTo>
                  <a:pt x="25295" y="32179"/>
                </a:lnTo>
                <a:lnTo>
                  <a:pt x="25295" y="0"/>
                </a:lnTo>
                <a:lnTo>
                  <a:pt x="48694" y="65"/>
                </a:lnTo>
              </a:path>
            </a:pathLst>
          </a:custGeom>
          <a:noFill/>
          <a:ln w="9525" cap="flat" cmpd="sng">
            <a:solidFill>
              <a:schemeClr val="dk2"/>
            </a:solidFill>
            <a:prstDash val="solid"/>
            <a:round/>
            <a:headEnd type="none" w="med" len="med"/>
            <a:tailEnd type="none" w="med" len="med"/>
          </a:ln>
        </p:spPr>
      </p:sp>
      <p:sp>
        <p:nvSpPr>
          <p:cNvPr id="451" name="Google Shape;451;p35"/>
          <p:cNvSpPr txBox="1"/>
          <p:nvPr/>
        </p:nvSpPr>
        <p:spPr>
          <a:xfrm>
            <a:off x="2563555" y="4098550"/>
            <a:ext cx="1166700" cy="53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alibri"/>
                <a:ea typeface="Calibri"/>
                <a:cs typeface="Calibri"/>
                <a:sym typeface="Calibri"/>
              </a:rPr>
              <a:t>Prio. P1 for sched. Pkt 1 </a:t>
            </a:r>
            <a:endParaRPr/>
          </a:p>
        </p:txBody>
      </p:sp>
      <p:sp>
        <p:nvSpPr>
          <p:cNvPr id="452" name="Google Shape;452;p35"/>
          <p:cNvSpPr/>
          <p:nvPr/>
        </p:nvSpPr>
        <p:spPr>
          <a:xfrm>
            <a:off x="6814447" y="2934110"/>
            <a:ext cx="1102441" cy="727567"/>
          </a:xfrm>
          <a:custGeom>
            <a:avLst/>
            <a:gdLst/>
            <a:ahLst/>
            <a:cxnLst/>
            <a:rect l="l" t="t" r="r" b="b"/>
            <a:pathLst>
              <a:path w="48759" h="32179" extrusionOk="0">
                <a:moveTo>
                  <a:pt x="0" y="30"/>
                </a:moveTo>
                <a:lnTo>
                  <a:pt x="25360" y="0"/>
                </a:lnTo>
                <a:lnTo>
                  <a:pt x="25360" y="32179"/>
                </a:lnTo>
                <a:lnTo>
                  <a:pt x="48759" y="32114"/>
                </a:lnTo>
              </a:path>
            </a:pathLst>
          </a:custGeom>
          <a:noFill/>
          <a:ln w="9525" cap="flat" cmpd="sng">
            <a:solidFill>
              <a:schemeClr val="dk2"/>
            </a:solidFill>
            <a:prstDash val="solid"/>
            <a:round/>
            <a:headEnd type="none" w="med" len="med"/>
            <a:tailEnd type="none" w="med" len="med"/>
          </a:ln>
        </p:spPr>
      </p:sp>
      <p:grpSp>
        <p:nvGrpSpPr>
          <p:cNvPr id="453" name="Google Shape;453;p35"/>
          <p:cNvGrpSpPr/>
          <p:nvPr/>
        </p:nvGrpSpPr>
        <p:grpSpPr>
          <a:xfrm>
            <a:off x="7006476" y="2950298"/>
            <a:ext cx="357888" cy="1181939"/>
            <a:chOff x="7006476" y="2950298"/>
            <a:chExt cx="357888" cy="1181939"/>
          </a:xfrm>
        </p:grpSpPr>
        <p:sp>
          <p:nvSpPr>
            <p:cNvPr id="454" name="Google Shape;454;p35"/>
            <p:cNvSpPr/>
            <p:nvPr/>
          </p:nvSpPr>
          <p:spPr>
            <a:xfrm>
              <a:off x="7293264" y="2950298"/>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455" name="Google Shape;455;p35"/>
            <p:cNvSpPr/>
            <p:nvPr/>
          </p:nvSpPr>
          <p:spPr>
            <a:xfrm>
              <a:off x="7293264" y="3157046"/>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456" name="Google Shape;456;p35"/>
            <p:cNvSpPr/>
            <p:nvPr/>
          </p:nvSpPr>
          <p:spPr>
            <a:xfrm>
              <a:off x="7197668" y="3157046"/>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457" name="Google Shape;457;p35"/>
            <p:cNvSpPr/>
            <p:nvPr/>
          </p:nvSpPr>
          <p:spPr>
            <a:xfrm>
              <a:off x="7102072" y="3157046"/>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458" name="Google Shape;458;p35"/>
            <p:cNvSpPr/>
            <p:nvPr/>
          </p:nvSpPr>
          <p:spPr>
            <a:xfrm>
              <a:off x="7293264" y="3363794"/>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459" name="Google Shape;459;p35"/>
            <p:cNvSpPr/>
            <p:nvPr/>
          </p:nvSpPr>
          <p:spPr>
            <a:xfrm>
              <a:off x="7197668" y="3363794"/>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460" name="Google Shape;460;p35"/>
            <p:cNvSpPr/>
            <p:nvPr/>
          </p:nvSpPr>
          <p:spPr>
            <a:xfrm>
              <a:off x="7102072" y="3363794"/>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461" name="Google Shape;461;p35"/>
            <p:cNvSpPr/>
            <p:nvPr/>
          </p:nvSpPr>
          <p:spPr>
            <a:xfrm>
              <a:off x="7006476" y="3363794"/>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462" name="Google Shape;462;p35"/>
            <p:cNvSpPr/>
            <p:nvPr/>
          </p:nvSpPr>
          <p:spPr>
            <a:xfrm>
              <a:off x="7293264" y="3570542"/>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463" name="Google Shape;463;p35"/>
            <p:cNvSpPr/>
            <p:nvPr/>
          </p:nvSpPr>
          <p:spPr>
            <a:xfrm>
              <a:off x="7293264" y="3777290"/>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464" name="Google Shape;464;p35"/>
            <p:cNvSpPr/>
            <p:nvPr/>
          </p:nvSpPr>
          <p:spPr>
            <a:xfrm>
              <a:off x="7197668" y="3777290"/>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465" name="Google Shape;465;p35"/>
            <p:cNvSpPr/>
            <p:nvPr/>
          </p:nvSpPr>
          <p:spPr>
            <a:xfrm>
              <a:off x="7293264" y="3984038"/>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466" name="Google Shape;466;p35"/>
            <p:cNvSpPr/>
            <p:nvPr/>
          </p:nvSpPr>
          <p:spPr>
            <a:xfrm>
              <a:off x="7197668" y="3984038"/>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467" name="Google Shape;467;p35"/>
            <p:cNvSpPr/>
            <p:nvPr/>
          </p:nvSpPr>
          <p:spPr>
            <a:xfrm>
              <a:off x="7102072" y="3984038"/>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grpSp>
      <p:sp>
        <p:nvSpPr>
          <p:cNvPr id="468" name="Google Shape;468;p35"/>
          <p:cNvSpPr txBox="1"/>
          <p:nvPr/>
        </p:nvSpPr>
        <p:spPr>
          <a:xfrm>
            <a:off x="6607125" y="4397525"/>
            <a:ext cx="460200" cy="14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P0</a:t>
            </a:r>
            <a:r>
              <a:rPr lang="en">
                <a:solidFill>
                  <a:srgbClr val="351C75"/>
                </a:solidFill>
                <a:latin typeface="Calibri"/>
                <a:ea typeface="Calibri"/>
                <a:cs typeface="Calibri"/>
                <a:sym typeface="Calibri"/>
              </a:rPr>
              <a:t> </a:t>
            </a:r>
            <a:endParaRPr/>
          </a:p>
        </p:txBody>
      </p:sp>
      <p:sp>
        <p:nvSpPr>
          <p:cNvPr id="469" name="Google Shape;469;p35"/>
          <p:cNvSpPr txBox="1"/>
          <p:nvPr/>
        </p:nvSpPr>
        <p:spPr>
          <a:xfrm>
            <a:off x="6607122" y="4190775"/>
            <a:ext cx="460200" cy="14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P1</a:t>
            </a:r>
            <a:r>
              <a:rPr lang="en">
                <a:solidFill>
                  <a:srgbClr val="351C75"/>
                </a:solidFill>
                <a:latin typeface="Calibri"/>
                <a:ea typeface="Calibri"/>
                <a:cs typeface="Calibri"/>
                <a:sym typeface="Calibri"/>
              </a:rPr>
              <a:t> </a:t>
            </a:r>
            <a:endParaRPr/>
          </a:p>
        </p:txBody>
      </p:sp>
      <p:grpSp>
        <p:nvGrpSpPr>
          <p:cNvPr id="470" name="Google Shape;470;p35"/>
          <p:cNvGrpSpPr/>
          <p:nvPr/>
        </p:nvGrpSpPr>
        <p:grpSpPr>
          <a:xfrm>
            <a:off x="7006476" y="4190785"/>
            <a:ext cx="357888" cy="354948"/>
            <a:chOff x="7006476" y="4190785"/>
            <a:chExt cx="357888" cy="354948"/>
          </a:xfrm>
        </p:grpSpPr>
        <p:sp>
          <p:nvSpPr>
            <p:cNvPr id="471" name="Google Shape;471;p35"/>
            <p:cNvSpPr/>
            <p:nvPr/>
          </p:nvSpPr>
          <p:spPr>
            <a:xfrm>
              <a:off x="7293264" y="4190785"/>
              <a:ext cx="71100" cy="148200"/>
            </a:xfrm>
            <a:prstGeom prst="rect">
              <a:avLst/>
            </a:prstGeom>
            <a:solidFill>
              <a:srgbClr val="F67C94"/>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472" name="Google Shape;472;p35"/>
            <p:cNvSpPr/>
            <p:nvPr/>
          </p:nvSpPr>
          <p:spPr>
            <a:xfrm>
              <a:off x="7197668" y="4190785"/>
              <a:ext cx="71100" cy="148200"/>
            </a:xfrm>
            <a:prstGeom prst="rect">
              <a:avLst/>
            </a:prstGeom>
            <a:solidFill>
              <a:srgbClr val="F67C94"/>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473" name="Google Shape;473;p35"/>
            <p:cNvSpPr/>
            <p:nvPr/>
          </p:nvSpPr>
          <p:spPr>
            <a:xfrm>
              <a:off x="7102072" y="4190785"/>
              <a:ext cx="71100" cy="148200"/>
            </a:xfrm>
            <a:prstGeom prst="rect">
              <a:avLst/>
            </a:prstGeom>
            <a:solidFill>
              <a:srgbClr val="F67C94"/>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474" name="Google Shape;474;p35"/>
            <p:cNvSpPr/>
            <p:nvPr/>
          </p:nvSpPr>
          <p:spPr>
            <a:xfrm>
              <a:off x="7293264" y="4397533"/>
              <a:ext cx="71100" cy="148200"/>
            </a:xfrm>
            <a:prstGeom prst="rect">
              <a:avLst/>
            </a:prstGeom>
            <a:solidFill>
              <a:srgbClr val="F67C94"/>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475" name="Google Shape;475;p35"/>
            <p:cNvSpPr/>
            <p:nvPr/>
          </p:nvSpPr>
          <p:spPr>
            <a:xfrm>
              <a:off x="7197668" y="4397533"/>
              <a:ext cx="71100" cy="148200"/>
            </a:xfrm>
            <a:prstGeom prst="rect">
              <a:avLst/>
            </a:prstGeom>
            <a:solidFill>
              <a:srgbClr val="F67C94"/>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476" name="Google Shape;476;p35"/>
            <p:cNvSpPr/>
            <p:nvPr/>
          </p:nvSpPr>
          <p:spPr>
            <a:xfrm>
              <a:off x="7102072" y="4397533"/>
              <a:ext cx="71100" cy="148200"/>
            </a:xfrm>
            <a:prstGeom prst="rect">
              <a:avLst/>
            </a:prstGeom>
            <a:solidFill>
              <a:srgbClr val="F67C94"/>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477" name="Google Shape;477;p35"/>
            <p:cNvSpPr/>
            <p:nvPr/>
          </p:nvSpPr>
          <p:spPr>
            <a:xfrm>
              <a:off x="7006476" y="4397533"/>
              <a:ext cx="71100" cy="148200"/>
            </a:xfrm>
            <a:prstGeom prst="rect">
              <a:avLst/>
            </a:prstGeom>
            <a:solidFill>
              <a:srgbClr val="F67C94"/>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grpSp>
      <p:sp>
        <p:nvSpPr>
          <p:cNvPr id="478" name="Google Shape;478;p35"/>
          <p:cNvSpPr txBox="1"/>
          <p:nvPr/>
        </p:nvSpPr>
        <p:spPr>
          <a:xfrm>
            <a:off x="6025724" y="2664634"/>
            <a:ext cx="1635600" cy="274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a:solidFill>
                  <a:srgbClr val="0000FF"/>
                </a:solidFill>
              </a:rPr>
              <a:t>TOR priority queues</a:t>
            </a:r>
            <a:endParaRPr>
              <a:solidFill>
                <a:srgbClr val="0000FF"/>
              </a:solidFill>
            </a:endParaRPr>
          </a:p>
        </p:txBody>
      </p:sp>
      <p:sp>
        <p:nvSpPr>
          <p:cNvPr id="479" name="Google Shape;479;p35"/>
          <p:cNvSpPr/>
          <p:nvPr/>
        </p:nvSpPr>
        <p:spPr>
          <a:xfrm rot="10800000">
            <a:off x="7456681" y="3743825"/>
            <a:ext cx="460221" cy="4071"/>
          </a:xfrm>
          <a:custGeom>
            <a:avLst/>
            <a:gdLst/>
            <a:ahLst/>
            <a:cxnLst/>
            <a:rect l="l" t="t" r="r" b="b"/>
            <a:pathLst>
              <a:path w="14502" h="147" extrusionOk="0">
                <a:moveTo>
                  <a:pt x="14502" y="0"/>
                </a:moveTo>
                <a:cubicBezTo>
                  <a:pt x="14244" y="4"/>
                  <a:pt x="13966" y="7"/>
                  <a:pt x="12954" y="24"/>
                </a:cubicBezTo>
                <a:cubicBezTo>
                  <a:pt x="11942" y="42"/>
                  <a:pt x="9858" y="85"/>
                  <a:pt x="8429" y="105"/>
                </a:cubicBezTo>
                <a:cubicBezTo>
                  <a:pt x="7000" y="126"/>
                  <a:pt x="5787" y="148"/>
                  <a:pt x="4382" y="147"/>
                </a:cubicBezTo>
                <a:cubicBezTo>
                  <a:pt x="2977" y="146"/>
                  <a:pt x="730" y="105"/>
                  <a:pt x="0" y="97"/>
                </a:cubicBezTo>
              </a:path>
            </a:pathLst>
          </a:custGeom>
          <a:noFill/>
          <a:ln w="28575" cap="flat" cmpd="sng">
            <a:solidFill>
              <a:srgbClr val="990000"/>
            </a:solidFill>
            <a:prstDash val="solid"/>
            <a:round/>
            <a:headEnd type="none" w="med" len="med"/>
            <a:tailEnd type="stealth" w="med" len="med"/>
          </a:ln>
        </p:spPr>
      </p:sp>
      <p:sp>
        <p:nvSpPr>
          <p:cNvPr id="480" name="Google Shape;480;p35"/>
          <p:cNvSpPr txBox="1"/>
          <p:nvPr/>
        </p:nvSpPr>
        <p:spPr>
          <a:xfrm>
            <a:off x="6607122" y="2950300"/>
            <a:ext cx="460200" cy="14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P7</a:t>
            </a:r>
            <a:r>
              <a:rPr lang="en">
                <a:solidFill>
                  <a:srgbClr val="351C75"/>
                </a:solidFill>
                <a:latin typeface="Calibri"/>
                <a:ea typeface="Calibri"/>
                <a:cs typeface="Calibri"/>
                <a:sym typeface="Calibri"/>
              </a:rPr>
              <a:t> </a:t>
            </a:r>
            <a:endParaRPr/>
          </a:p>
        </p:txBody>
      </p:sp>
      <p:sp>
        <p:nvSpPr>
          <p:cNvPr id="481" name="Google Shape;481;p35"/>
          <p:cNvSpPr txBox="1"/>
          <p:nvPr/>
        </p:nvSpPr>
        <p:spPr>
          <a:xfrm>
            <a:off x="6607123" y="3157050"/>
            <a:ext cx="437700" cy="14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P6</a:t>
            </a:r>
            <a:r>
              <a:rPr lang="en">
                <a:solidFill>
                  <a:srgbClr val="351C75"/>
                </a:solidFill>
                <a:latin typeface="Calibri"/>
                <a:ea typeface="Calibri"/>
                <a:cs typeface="Calibri"/>
                <a:sym typeface="Calibri"/>
              </a:rPr>
              <a:t> </a:t>
            </a:r>
            <a:endParaRPr/>
          </a:p>
        </p:txBody>
      </p:sp>
      <p:grpSp>
        <p:nvGrpSpPr>
          <p:cNvPr id="482" name="Google Shape;482;p35"/>
          <p:cNvGrpSpPr/>
          <p:nvPr/>
        </p:nvGrpSpPr>
        <p:grpSpPr>
          <a:xfrm>
            <a:off x="2200992" y="4569168"/>
            <a:ext cx="1193432" cy="218627"/>
            <a:chOff x="5325225" y="4274375"/>
            <a:chExt cx="604055" cy="178500"/>
          </a:xfrm>
        </p:grpSpPr>
        <p:sp>
          <p:nvSpPr>
            <p:cNvPr id="483" name="Google Shape;483;p35"/>
            <p:cNvSpPr/>
            <p:nvPr/>
          </p:nvSpPr>
          <p:spPr>
            <a:xfrm>
              <a:off x="5325225" y="4361775"/>
              <a:ext cx="362550" cy="3675"/>
            </a:xfrm>
            <a:custGeom>
              <a:avLst/>
              <a:gdLst/>
              <a:ahLst/>
              <a:cxnLst/>
              <a:rect l="l" t="t" r="r" b="b"/>
              <a:pathLst>
                <a:path w="14502" h="147" extrusionOk="0">
                  <a:moveTo>
                    <a:pt x="14502" y="0"/>
                  </a:moveTo>
                  <a:cubicBezTo>
                    <a:pt x="14244" y="4"/>
                    <a:pt x="13966" y="7"/>
                    <a:pt x="12954" y="24"/>
                  </a:cubicBezTo>
                  <a:cubicBezTo>
                    <a:pt x="11942" y="42"/>
                    <a:pt x="9858" y="85"/>
                    <a:pt x="8429" y="105"/>
                  </a:cubicBezTo>
                  <a:cubicBezTo>
                    <a:pt x="7000" y="126"/>
                    <a:pt x="5787" y="148"/>
                    <a:pt x="4382" y="147"/>
                  </a:cubicBezTo>
                  <a:cubicBezTo>
                    <a:pt x="2977" y="146"/>
                    <a:pt x="730" y="105"/>
                    <a:pt x="0" y="97"/>
                  </a:cubicBezTo>
                </a:path>
              </a:pathLst>
            </a:custGeom>
            <a:noFill/>
            <a:ln w="28575" cap="flat" cmpd="sng">
              <a:solidFill>
                <a:srgbClr val="990000"/>
              </a:solidFill>
              <a:prstDash val="solid"/>
              <a:round/>
              <a:headEnd type="none" w="med" len="med"/>
              <a:tailEnd type="stealth" w="med" len="med"/>
            </a:ln>
          </p:spPr>
        </p:sp>
        <p:grpSp>
          <p:nvGrpSpPr>
            <p:cNvPr id="484" name="Google Shape;484;p35"/>
            <p:cNvGrpSpPr/>
            <p:nvPr/>
          </p:nvGrpSpPr>
          <p:grpSpPr>
            <a:xfrm>
              <a:off x="5687780" y="4274375"/>
              <a:ext cx="241500" cy="178500"/>
              <a:chOff x="5534080" y="4247675"/>
              <a:chExt cx="241500" cy="178500"/>
            </a:xfrm>
          </p:grpSpPr>
          <p:sp>
            <p:nvSpPr>
              <p:cNvPr id="485" name="Google Shape;485;p35"/>
              <p:cNvSpPr/>
              <p:nvPr/>
            </p:nvSpPr>
            <p:spPr>
              <a:xfrm>
                <a:off x="5534080" y="4247675"/>
                <a:ext cx="241500" cy="178500"/>
              </a:xfrm>
              <a:prstGeom prst="rect">
                <a:avLst/>
              </a:prstGeom>
              <a:solidFill>
                <a:srgbClr val="FFE3E3"/>
              </a:solidFill>
              <a:ln w="28575" cap="flat" cmpd="sng">
                <a:solidFill>
                  <a:srgbClr val="990000"/>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
            <p:nvSpPr>
              <p:cNvPr id="486" name="Google Shape;486;p35"/>
              <p:cNvSpPr/>
              <p:nvPr/>
            </p:nvSpPr>
            <p:spPr>
              <a:xfrm>
                <a:off x="5558500" y="4254113"/>
                <a:ext cx="198600" cy="1656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AA0000"/>
                  </a:buClr>
                  <a:buSzPts val="1100"/>
                  <a:buFont typeface="Arial"/>
                  <a:buNone/>
                </a:pPr>
                <a:r>
                  <a:rPr lang="en" sz="1100" b="0" i="0" u="none" strike="noStrike" cap="none">
                    <a:solidFill>
                      <a:srgbClr val="AA0000"/>
                    </a:solidFill>
                    <a:latin typeface="Arial"/>
                    <a:ea typeface="Arial"/>
                    <a:cs typeface="Arial"/>
                    <a:sym typeface="Arial"/>
                  </a:rPr>
                  <a:t>G</a:t>
                </a:r>
                <a:r>
                  <a:rPr lang="en" sz="1100">
                    <a:solidFill>
                      <a:srgbClr val="AA0000"/>
                    </a:solidFill>
                  </a:rPr>
                  <a:t>1</a:t>
                </a:r>
                <a:endParaRPr sz="1400" b="0" i="0" u="none" strike="noStrike" cap="none">
                  <a:solidFill>
                    <a:srgbClr val="000000"/>
                  </a:solidFill>
                  <a:latin typeface="Arial"/>
                  <a:ea typeface="Arial"/>
                  <a:cs typeface="Arial"/>
                  <a:sym typeface="Arial"/>
                </a:endParaRPr>
              </a:p>
            </p:txBody>
          </p:sp>
        </p:grpSp>
      </p:grpSp>
      <p:grpSp>
        <p:nvGrpSpPr>
          <p:cNvPr id="487" name="Google Shape;487;p35"/>
          <p:cNvGrpSpPr/>
          <p:nvPr/>
        </p:nvGrpSpPr>
        <p:grpSpPr>
          <a:xfrm>
            <a:off x="7407528" y="4569168"/>
            <a:ext cx="1193432" cy="218627"/>
            <a:chOff x="5325225" y="4274375"/>
            <a:chExt cx="604055" cy="178500"/>
          </a:xfrm>
        </p:grpSpPr>
        <p:grpSp>
          <p:nvGrpSpPr>
            <p:cNvPr id="488" name="Google Shape;488;p35"/>
            <p:cNvGrpSpPr/>
            <p:nvPr/>
          </p:nvGrpSpPr>
          <p:grpSpPr>
            <a:xfrm>
              <a:off x="5687780" y="4274375"/>
              <a:ext cx="241500" cy="178500"/>
              <a:chOff x="5534080" y="4247675"/>
              <a:chExt cx="241500" cy="178500"/>
            </a:xfrm>
          </p:grpSpPr>
          <p:sp>
            <p:nvSpPr>
              <p:cNvPr id="489" name="Google Shape;489;p35"/>
              <p:cNvSpPr/>
              <p:nvPr/>
            </p:nvSpPr>
            <p:spPr>
              <a:xfrm>
                <a:off x="5534080" y="4247675"/>
                <a:ext cx="241500" cy="178500"/>
              </a:xfrm>
              <a:prstGeom prst="rect">
                <a:avLst/>
              </a:prstGeom>
              <a:solidFill>
                <a:srgbClr val="FFE3E3"/>
              </a:solidFill>
              <a:ln w="28575" cap="flat" cmpd="sng">
                <a:solidFill>
                  <a:srgbClr val="990000"/>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
            <p:nvSpPr>
              <p:cNvPr id="490" name="Google Shape;490;p35"/>
              <p:cNvSpPr/>
              <p:nvPr/>
            </p:nvSpPr>
            <p:spPr>
              <a:xfrm>
                <a:off x="5558500" y="4254113"/>
                <a:ext cx="198600" cy="1656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AA0000"/>
                  </a:buClr>
                  <a:buSzPts val="1100"/>
                  <a:buFont typeface="Arial"/>
                  <a:buNone/>
                </a:pPr>
                <a:r>
                  <a:rPr lang="en" sz="1100" b="0" i="0" u="none" strike="noStrike" cap="none">
                    <a:solidFill>
                      <a:srgbClr val="AA0000"/>
                    </a:solidFill>
                    <a:latin typeface="Arial"/>
                    <a:ea typeface="Arial"/>
                    <a:cs typeface="Arial"/>
                    <a:sym typeface="Arial"/>
                  </a:rPr>
                  <a:t>G2</a:t>
                </a:r>
                <a:endParaRPr sz="1400" b="0" i="0" u="none" strike="noStrike" cap="none">
                  <a:solidFill>
                    <a:srgbClr val="000000"/>
                  </a:solidFill>
                  <a:latin typeface="Arial"/>
                  <a:ea typeface="Arial"/>
                  <a:cs typeface="Arial"/>
                  <a:sym typeface="Arial"/>
                </a:endParaRPr>
              </a:p>
            </p:txBody>
          </p:sp>
        </p:grpSp>
        <p:sp>
          <p:nvSpPr>
            <p:cNvPr id="491" name="Google Shape;491;p35"/>
            <p:cNvSpPr/>
            <p:nvPr/>
          </p:nvSpPr>
          <p:spPr>
            <a:xfrm>
              <a:off x="5325225" y="4361775"/>
              <a:ext cx="362550" cy="3675"/>
            </a:xfrm>
            <a:custGeom>
              <a:avLst/>
              <a:gdLst/>
              <a:ahLst/>
              <a:cxnLst/>
              <a:rect l="l" t="t" r="r" b="b"/>
              <a:pathLst>
                <a:path w="14502" h="147" extrusionOk="0">
                  <a:moveTo>
                    <a:pt x="14502" y="0"/>
                  </a:moveTo>
                  <a:cubicBezTo>
                    <a:pt x="14244" y="4"/>
                    <a:pt x="13966" y="7"/>
                    <a:pt x="12954" y="24"/>
                  </a:cubicBezTo>
                  <a:cubicBezTo>
                    <a:pt x="11942" y="42"/>
                    <a:pt x="9858" y="85"/>
                    <a:pt x="8429" y="105"/>
                  </a:cubicBezTo>
                  <a:cubicBezTo>
                    <a:pt x="7000" y="126"/>
                    <a:pt x="5787" y="148"/>
                    <a:pt x="4382" y="147"/>
                  </a:cubicBezTo>
                  <a:cubicBezTo>
                    <a:pt x="2977" y="146"/>
                    <a:pt x="730" y="105"/>
                    <a:pt x="0" y="97"/>
                  </a:cubicBezTo>
                </a:path>
              </a:pathLst>
            </a:custGeom>
            <a:noFill/>
            <a:ln w="28575" cap="flat" cmpd="sng">
              <a:solidFill>
                <a:srgbClr val="990000"/>
              </a:solidFill>
              <a:prstDash val="solid"/>
              <a:round/>
              <a:headEnd type="none" w="med" len="med"/>
              <a:tailEnd type="stealth" w="med" len="med"/>
            </a:ln>
          </p:spPr>
        </p:sp>
      </p:grpSp>
      <p:cxnSp>
        <p:nvCxnSpPr>
          <p:cNvPr id="492" name="Google Shape;492;p35"/>
          <p:cNvCxnSpPr/>
          <p:nvPr/>
        </p:nvCxnSpPr>
        <p:spPr>
          <a:xfrm rot="10800000">
            <a:off x="6814534" y="4368298"/>
            <a:ext cx="574800" cy="0"/>
          </a:xfrm>
          <a:prstGeom prst="straightConnector1">
            <a:avLst/>
          </a:prstGeom>
          <a:noFill/>
          <a:ln w="9525" cap="flat" cmpd="sng">
            <a:solidFill>
              <a:schemeClr val="dk2"/>
            </a:solidFill>
            <a:prstDash val="solid"/>
            <a:round/>
            <a:headEnd type="none" w="med" len="med"/>
            <a:tailEnd type="none" w="med" len="med"/>
          </a:ln>
        </p:spPr>
      </p:cxnSp>
      <p:sp>
        <p:nvSpPr>
          <p:cNvPr id="493" name="Google Shape;493;p35"/>
          <p:cNvSpPr txBox="1"/>
          <p:nvPr/>
        </p:nvSpPr>
        <p:spPr>
          <a:xfrm>
            <a:off x="6607123" y="3363800"/>
            <a:ext cx="437700" cy="14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P5</a:t>
            </a:r>
            <a:r>
              <a:rPr lang="en">
                <a:solidFill>
                  <a:srgbClr val="351C75"/>
                </a:solidFill>
                <a:latin typeface="Calibri"/>
                <a:ea typeface="Calibri"/>
                <a:cs typeface="Calibri"/>
                <a:sym typeface="Calibri"/>
              </a:rPr>
              <a:t> </a:t>
            </a:r>
            <a:endParaRPr/>
          </a:p>
        </p:txBody>
      </p:sp>
      <p:cxnSp>
        <p:nvCxnSpPr>
          <p:cNvPr id="494" name="Google Shape;494;p35"/>
          <p:cNvCxnSpPr/>
          <p:nvPr/>
        </p:nvCxnSpPr>
        <p:spPr>
          <a:xfrm rot="10800000">
            <a:off x="6814534" y="4161550"/>
            <a:ext cx="574800" cy="0"/>
          </a:xfrm>
          <a:prstGeom prst="straightConnector1">
            <a:avLst/>
          </a:prstGeom>
          <a:noFill/>
          <a:ln w="9525" cap="flat" cmpd="sng">
            <a:solidFill>
              <a:schemeClr val="dk2"/>
            </a:solidFill>
            <a:prstDash val="solid"/>
            <a:round/>
            <a:headEnd type="none" w="med" len="med"/>
            <a:tailEnd type="none" w="med" len="med"/>
          </a:ln>
        </p:spPr>
      </p:cxnSp>
      <p:cxnSp>
        <p:nvCxnSpPr>
          <p:cNvPr id="495" name="Google Shape;495;p35"/>
          <p:cNvCxnSpPr/>
          <p:nvPr/>
        </p:nvCxnSpPr>
        <p:spPr>
          <a:xfrm rot="10800000">
            <a:off x="6814534" y="3954803"/>
            <a:ext cx="574800" cy="0"/>
          </a:xfrm>
          <a:prstGeom prst="straightConnector1">
            <a:avLst/>
          </a:prstGeom>
          <a:noFill/>
          <a:ln w="9525" cap="flat" cmpd="sng">
            <a:solidFill>
              <a:schemeClr val="dk2"/>
            </a:solidFill>
            <a:prstDash val="solid"/>
            <a:round/>
            <a:headEnd type="none" w="med" len="med"/>
            <a:tailEnd type="none" w="med" len="med"/>
          </a:ln>
        </p:spPr>
      </p:cxnSp>
      <p:cxnSp>
        <p:nvCxnSpPr>
          <p:cNvPr id="496" name="Google Shape;496;p35"/>
          <p:cNvCxnSpPr/>
          <p:nvPr/>
        </p:nvCxnSpPr>
        <p:spPr>
          <a:xfrm rot="10800000">
            <a:off x="6814534" y="3748055"/>
            <a:ext cx="574800" cy="0"/>
          </a:xfrm>
          <a:prstGeom prst="straightConnector1">
            <a:avLst/>
          </a:prstGeom>
          <a:noFill/>
          <a:ln w="9525" cap="flat" cmpd="sng">
            <a:solidFill>
              <a:schemeClr val="dk2"/>
            </a:solidFill>
            <a:prstDash val="solid"/>
            <a:round/>
            <a:headEnd type="none" w="med" len="med"/>
            <a:tailEnd type="none" w="med" len="med"/>
          </a:ln>
        </p:spPr>
      </p:cxnSp>
      <p:cxnSp>
        <p:nvCxnSpPr>
          <p:cNvPr id="497" name="Google Shape;497;p35"/>
          <p:cNvCxnSpPr/>
          <p:nvPr/>
        </p:nvCxnSpPr>
        <p:spPr>
          <a:xfrm rot="10800000">
            <a:off x="6814534" y="3541307"/>
            <a:ext cx="574800" cy="0"/>
          </a:xfrm>
          <a:prstGeom prst="straightConnector1">
            <a:avLst/>
          </a:prstGeom>
          <a:noFill/>
          <a:ln w="9525" cap="flat" cmpd="sng">
            <a:solidFill>
              <a:schemeClr val="dk2"/>
            </a:solidFill>
            <a:prstDash val="solid"/>
            <a:round/>
            <a:headEnd type="none" w="med" len="med"/>
            <a:tailEnd type="none" w="med" len="med"/>
          </a:ln>
        </p:spPr>
      </p:cxnSp>
      <p:cxnSp>
        <p:nvCxnSpPr>
          <p:cNvPr id="498" name="Google Shape;498;p35"/>
          <p:cNvCxnSpPr/>
          <p:nvPr/>
        </p:nvCxnSpPr>
        <p:spPr>
          <a:xfrm rot="10800000">
            <a:off x="6814534" y="3334559"/>
            <a:ext cx="574800" cy="0"/>
          </a:xfrm>
          <a:prstGeom prst="straightConnector1">
            <a:avLst/>
          </a:prstGeom>
          <a:noFill/>
          <a:ln w="9525" cap="flat" cmpd="sng">
            <a:solidFill>
              <a:schemeClr val="dk2"/>
            </a:solidFill>
            <a:prstDash val="solid"/>
            <a:round/>
            <a:headEnd type="none" w="med" len="med"/>
            <a:tailEnd type="none" w="med" len="med"/>
          </a:ln>
        </p:spPr>
      </p:cxnSp>
      <p:cxnSp>
        <p:nvCxnSpPr>
          <p:cNvPr id="499" name="Google Shape;499;p35"/>
          <p:cNvCxnSpPr/>
          <p:nvPr/>
        </p:nvCxnSpPr>
        <p:spPr>
          <a:xfrm rot="10800000">
            <a:off x="6814534" y="3127811"/>
            <a:ext cx="574800" cy="0"/>
          </a:xfrm>
          <a:prstGeom prst="straightConnector1">
            <a:avLst/>
          </a:prstGeom>
          <a:noFill/>
          <a:ln w="9525" cap="flat" cmpd="sng">
            <a:solidFill>
              <a:schemeClr val="dk2"/>
            </a:solidFill>
            <a:prstDash val="solid"/>
            <a:round/>
            <a:headEnd type="none" w="med" len="med"/>
            <a:tailEnd type="none" w="med" len="med"/>
          </a:ln>
        </p:spPr>
      </p:cxnSp>
      <p:sp>
        <p:nvSpPr>
          <p:cNvPr id="500" name="Google Shape;500;p35"/>
          <p:cNvSpPr txBox="1"/>
          <p:nvPr/>
        </p:nvSpPr>
        <p:spPr>
          <a:xfrm>
            <a:off x="6607122" y="3570550"/>
            <a:ext cx="460200" cy="14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P4</a:t>
            </a:r>
            <a:r>
              <a:rPr lang="en">
                <a:solidFill>
                  <a:srgbClr val="351C75"/>
                </a:solidFill>
                <a:latin typeface="Calibri"/>
                <a:ea typeface="Calibri"/>
                <a:cs typeface="Calibri"/>
                <a:sym typeface="Calibri"/>
              </a:rPr>
              <a:t> </a:t>
            </a:r>
            <a:endParaRPr/>
          </a:p>
        </p:txBody>
      </p:sp>
      <p:sp>
        <p:nvSpPr>
          <p:cNvPr id="501" name="Google Shape;501;p35"/>
          <p:cNvSpPr txBox="1"/>
          <p:nvPr/>
        </p:nvSpPr>
        <p:spPr>
          <a:xfrm>
            <a:off x="6607125" y="3777300"/>
            <a:ext cx="460200" cy="14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P3</a:t>
            </a:r>
            <a:r>
              <a:rPr lang="en">
                <a:solidFill>
                  <a:srgbClr val="351C75"/>
                </a:solidFill>
                <a:latin typeface="Calibri"/>
                <a:ea typeface="Calibri"/>
                <a:cs typeface="Calibri"/>
                <a:sym typeface="Calibri"/>
              </a:rPr>
              <a:t> </a:t>
            </a:r>
            <a:endParaRPr/>
          </a:p>
        </p:txBody>
      </p:sp>
      <p:sp>
        <p:nvSpPr>
          <p:cNvPr id="502" name="Google Shape;502;p35"/>
          <p:cNvSpPr txBox="1"/>
          <p:nvPr/>
        </p:nvSpPr>
        <p:spPr>
          <a:xfrm>
            <a:off x="6607125" y="3984050"/>
            <a:ext cx="460200" cy="14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P2</a:t>
            </a:r>
            <a:r>
              <a:rPr lang="en">
                <a:solidFill>
                  <a:srgbClr val="351C75"/>
                </a:solidFill>
                <a:latin typeface="Calibri"/>
                <a:ea typeface="Calibri"/>
                <a:cs typeface="Calibri"/>
                <a:sym typeface="Calibri"/>
              </a:rPr>
              <a:t> </a:t>
            </a:r>
            <a:endParaRPr/>
          </a:p>
        </p:txBody>
      </p:sp>
      <p:sp>
        <p:nvSpPr>
          <p:cNvPr id="503" name="Google Shape;503;p35"/>
          <p:cNvSpPr/>
          <p:nvPr/>
        </p:nvSpPr>
        <p:spPr>
          <a:xfrm>
            <a:off x="6321950" y="2980525"/>
            <a:ext cx="327900" cy="1151700"/>
          </a:xfrm>
          <a:prstGeom prst="leftBrace">
            <a:avLst>
              <a:gd name="adj1" fmla="val 8333"/>
              <a:gd name="adj2" fmla="val 50000"/>
            </a:avLst>
          </a:prstGeom>
          <a:noFill/>
          <a:ln w="9525" cap="rnd" cmpd="sng">
            <a:solidFill>
              <a:srgbClr val="674EA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504" name="Google Shape;504;p35"/>
          <p:cNvSpPr txBox="1"/>
          <p:nvPr/>
        </p:nvSpPr>
        <p:spPr>
          <a:xfrm>
            <a:off x="4036850" y="3404890"/>
            <a:ext cx="2536800" cy="3291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1800">
                <a:solidFill>
                  <a:srgbClr val="351C75"/>
                </a:solidFill>
              </a:rPr>
              <a:t>U</a:t>
            </a:r>
            <a:r>
              <a:rPr lang="en" sz="1800">
                <a:solidFill>
                  <a:srgbClr val="351C75"/>
                </a:solidFill>
                <a:latin typeface="Arial"/>
                <a:ea typeface="Arial"/>
                <a:cs typeface="Arial"/>
                <a:sym typeface="Arial"/>
              </a:rPr>
              <a:t>nsched</a:t>
            </a:r>
            <a:r>
              <a:rPr lang="en" sz="1800">
                <a:solidFill>
                  <a:srgbClr val="351C75"/>
                </a:solidFill>
              </a:rPr>
              <a:t>uled prios</a:t>
            </a:r>
            <a:endParaRPr>
              <a:solidFill>
                <a:srgbClr val="351C75"/>
              </a:solidFill>
            </a:endParaRPr>
          </a:p>
        </p:txBody>
      </p:sp>
      <p:sp>
        <p:nvSpPr>
          <p:cNvPr id="505" name="Google Shape;505;p35"/>
          <p:cNvSpPr txBox="1"/>
          <p:nvPr/>
        </p:nvSpPr>
        <p:spPr>
          <a:xfrm>
            <a:off x="4170025" y="4234077"/>
            <a:ext cx="2536800" cy="3291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1800">
                <a:solidFill>
                  <a:srgbClr val="F67C94"/>
                </a:solidFill>
              </a:rPr>
              <a:t>S</a:t>
            </a:r>
            <a:r>
              <a:rPr lang="en" sz="1800">
                <a:solidFill>
                  <a:srgbClr val="F67C94"/>
                </a:solidFill>
                <a:latin typeface="Arial"/>
                <a:ea typeface="Arial"/>
                <a:cs typeface="Arial"/>
                <a:sym typeface="Arial"/>
              </a:rPr>
              <a:t>ched</a:t>
            </a:r>
            <a:r>
              <a:rPr lang="en" sz="1800">
                <a:solidFill>
                  <a:srgbClr val="F67C94"/>
                </a:solidFill>
              </a:rPr>
              <a:t>uled prios</a:t>
            </a:r>
            <a:endParaRPr>
              <a:solidFill>
                <a:srgbClr val="F67C94"/>
              </a:solidFill>
            </a:endParaRPr>
          </a:p>
        </p:txBody>
      </p:sp>
      <p:sp>
        <p:nvSpPr>
          <p:cNvPr id="506" name="Google Shape;506;p35"/>
          <p:cNvSpPr/>
          <p:nvPr/>
        </p:nvSpPr>
        <p:spPr>
          <a:xfrm>
            <a:off x="6321952" y="4226758"/>
            <a:ext cx="327900" cy="331200"/>
          </a:xfrm>
          <a:prstGeom prst="leftBrace">
            <a:avLst>
              <a:gd name="adj1" fmla="val 8333"/>
              <a:gd name="adj2" fmla="val 50000"/>
            </a:avLst>
          </a:prstGeom>
          <a:noFill/>
          <a:ln w="9525" cap="rnd" cmpd="sng">
            <a:solidFill>
              <a:srgbClr val="F67C9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507" name="Google Shape;507;p35"/>
          <p:cNvSpPr/>
          <p:nvPr/>
        </p:nvSpPr>
        <p:spPr>
          <a:xfrm>
            <a:off x="1194276" y="3696675"/>
            <a:ext cx="1315200" cy="148200"/>
          </a:xfrm>
          <a:prstGeom prst="rightArrow">
            <a:avLst>
              <a:gd name="adj1" fmla="val 50000"/>
              <a:gd name="adj2" fmla="val 16072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508" name="Google Shape;508;p35"/>
          <p:cNvGrpSpPr/>
          <p:nvPr/>
        </p:nvGrpSpPr>
        <p:grpSpPr>
          <a:xfrm>
            <a:off x="4604650" y="2674625"/>
            <a:ext cx="3113100" cy="1983900"/>
            <a:chOff x="4604650" y="2674625"/>
            <a:chExt cx="3113100" cy="1983900"/>
          </a:xfrm>
        </p:grpSpPr>
        <p:sp>
          <p:nvSpPr>
            <p:cNvPr id="509" name="Google Shape;509;p35"/>
            <p:cNvSpPr/>
            <p:nvPr/>
          </p:nvSpPr>
          <p:spPr>
            <a:xfrm>
              <a:off x="4604650" y="2674625"/>
              <a:ext cx="3113100" cy="19839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510" name="Google Shape;510;p35"/>
            <p:cNvGrpSpPr/>
            <p:nvPr/>
          </p:nvGrpSpPr>
          <p:grpSpPr>
            <a:xfrm>
              <a:off x="4790733" y="3147051"/>
              <a:ext cx="1695453" cy="1247447"/>
              <a:chOff x="1040728" y="3511051"/>
              <a:chExt cx="2777155" cy="1642242"/>
            </a:xfrm>
          </p:grpSpPr>
          <p:sp>
            <p:nvSpPr>
              <p:cNvPr id="511" name="Google Shape;511;p35"/>
              <p:cNvSpPr/>
              <p:nvPr/>
            </p:nvSpPr>
            <p:spPr>
              <a:xfrm>
                <a:off x="1040728" y="3511051"/>
                <a:ext cx="1385086" cy="818615"/>
              </a:xfrm>
              <a:custGeom>
                <a:avLst/>
                <a:gdLst/>
                <a:ahLst/>
                <a:cxnLst/>
                <a:rect l="l" t="t" r="r" b="b"/>
                <a:pathLst>
                  <a:path w="1171320" h="480831" extrusionOk="0">
                    <a:moveTo>
                      <a:pt x="0" y="0"/>
                    </a:moveTo>
                    <a:cubicBezTo>
                      <a:pt x="259950" y="33905"/>
                      <a:pt x="519901" y="67810"/>
                      <a:pt x="715121" y="147948"/>
                    </a:cubicBezTo>
                    <a:cubicBezTo>
                      <a:pt x="910341" y="228087"/>
                      <a:pt x="1040830" y="354459"/>
                      <a:pt x="1171320" y="480831"/>
                    </a:cubicBezTo>
                  </a:path>
                </a:pathLst>
              </a:custGeom>
              <a:noFill/>
              <a:ln w="50800" cap="flat" cmpd="sng">
                <a:solidFill>
                  <a:srgbClr val="4A86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Calibri"/>
                  <a:ea typeface="Calibri"/>
                  <a:cs typeface="Calibri"/>
                  <a:sym typeface="Calibri"/>
                </a:endParaRPr>
              </a:p>
            </p:txBody>
          </p:sp>
          <p:sp>
            <p:nvSpPr>
              <p:cNvPr id="512" name="Google Shape;512;p35"/>
              <p:cNvSpPr/>
              <p:nvPr/>
            </p:nvSpPr>
            <p:spPr>
              <a:xfrm rot="10800000">
                <a:off x="2410608" y="4311362"/>
                <a:ext cx="1385086" cy="818615"/>
              </a:xfrm>
              <a:custGeom>
                <a:avLst/>
                <a:gdLst/>
                <a:ahLst/>
                <a:cxnLst/>
                <a:rect l="l" t="t" r="r" b="b"/>
                <a:pathLst>
                  <a:path w="1171320" h="480831" extrusionOk="0">
                    <a:moveTo>
                      <a:pt x="0" y="0"/>
                    </a:moveTo>
                    <a:cubicBezTo>
                      <a:pt x="259950" y="33905"/>
                      <a:pt x="519901" y="67810"/>
                      <a:pt x="715121" y="147948"/>
                    </a:cubicBezTo>
                    <a:cubicBezTo>
                      <a:pt x="910341" y="228087"/>
                      <a:pt x="1040830" y="354459"/>
                      <a:pt x="1171320" y="480831"/>
                    </a:cubicBezTo>
                  </a:path>
                </a:pathLst>
              </a:custGeom>
              <a:noFill/>
              <a:ln w="50800" cap="flat" cmpd="sng">
                <a:solidFill>
                  <a:srgbClr val="4A86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Calibri"/>
                  <a:ea typeface="Calibri"/>
                  <a:cs typeface="Calibri"/>
                  <a:sym typeface="Calibri"/>
                </a:endParaRPr>
              </a:p>
            </p:txBody>
          </p:sp>
          <p:sp>
            <p:nvSpPr>
              <p:cNvPr id="513" name="Google Shape;513;p35"/>
              <p:cNvSpPr/>
              <p:nvPr/>
            </p:nvSpPr>
            <p:spPr>
              <a:xfrm flipH="1">
                <a:off x="2432797" y="3534367"/>
                <a:ext cx="1385086" cy="818615"/>
              </a:xfrm>
              <a:custGeom>
                <a:avLst/>
                <a:gdLst/>
                <a:ahLst/>
                <a:cxnLst/>
                <a:rect l="l" t="t" r="r" b="b"/>
                <a:pathLst>
                  <a:path w="1171320" h="480831" extrusionOk="0">
                    <a:moveTo>
                      <a:pt x="0" y="0"/>
                    </a:moveTo>
                    <a:cubicBezTo>
                      <a:pt x="259950" y="33905"/>
                      <a:pt x="519901" y="67810"/>
                      <a:pt x="715121" y="147948"/>
                    </a:cubicBezTo>
                    <a:cubicBezTo>
                      <a:pt x="910341" y="228087"/>
                      <a:pt x="1040830" y="354459"/>
                      <a:pt x="1171320" y="480831"/>
                    </a:cubicBezTo>
                  </a:path>
                </a:pathLst>
              </a:custGeom>
              <a:noFill/>
              <a:ln w="50800" cap="flat" cmpd="sng">
                <a:solidFill>
                  <a:srgbClr val="4A86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Calibri"/>
                  <a:ea typeface="Calibri"/>
                  <a:cs typeface="Calibri"/>
                  <a:sym typeface="Calibri"/>
                </a:endParaRPr>
              </a:p>
            </p:txBody>
          </p:sp>
          <p:sp>
            <p:nvSpPr>
              <p:cNvPr id="514" name="Google Shape;514;p35"/>
              <p:cNvSpPr/>
              <p:nvPr/>
            </p:nvSpPr>
            <p:spPr>
              <a:xfrm rot="10800000" flipH="1">
                <a:off x="1062916" y="4334678"/>
                <a:ext cx="1385086" cy="818615"/>
              </a:xfrm>
              <a:custGeom>
                <a:avLst/>
                <a:gdLst/>
                <a:ahLst/>
                <a:cxnLst/>
                <a:rect l="l" t="t" r="r" b="b"/>
                <a:pathLst>
                  <a:path w="1171320" h="480831" extrusionOk="0">
                    <a:moveTo>
                      <a:pt x="0" y="0"/>
                    </a:moveTo>
                    <a:cubicBezTo>
                      <a:pt x="259950" y="33905"/>
                      <a:pt x="519901" y="67810"/>
                      <a:pt x="715121" y="147948"/>
                    </a:cubicBezTo>
                    <a:cubicBezTo>
                      <a:pt x="910341" y="228087"/>
                      <a:pt x="1040830" y="354459"/>
                      <a:pt x="1171320" y="480831"/>
                    </a:cubicBezTo>
                  </a:path>
                </a:pathLst>
              </a:custGeom>
              <a:noFill/>
              <a:ln w="50800" cap="flat" cmpd="sng">
                <a:solidFill>
                  <a:srgbClr val="4A86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Calibri"/>
                  <a:ea typeface="Calibri"/>
                  <a:cs typeface="Calibri"/>
                  <a:sym typeface="Calibri"/>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08"/>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442"/>
                                        </p:tgtEl>
                                        <p:attrNameLst>
                                          <p:attrName>style.visibility</p:attrName>
                                        </p:attrNameLst>
                                      </p:cBhvr>
                                      <p:to>
                                        <p:strVal val="visible"/>
                                      </p:to>
                                    </p:set>
                                    <p:animEffect transition="in" filter="fade">
                                      <p:cBhvr>
                                        <p:cTn id="9" dur="1000"/>
                                        <p:tgtEl>
                                          <p:spTgt spid="442"/>
                                        </p:tgtEl>
                                      </p:cBhvr>
                                    </p:animEffect>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482"/>
                                        </p:tgtEl>
                                        <p:attrNameLst>
                                          <p:attrName>style.visibility</p:attrName>
                                        </p:attrNameLst>
                                      </p:cBhvr>
                                      <p:to>
                                        <p:strVal val="visible"/>
                                      </p:to>
                                    </p:set>
                                    <p:animEffect transition="in" filter="fade">
                                      <p:cBhvr>
                                        <p:cTn id="13" dur="1000"/>
                                        <p:tgtEl>
                                          <p:spTgt spid="482"/>
                                        </p:tgtEl>
                                      </p:cBhvr>
                                    </p:animEffect>
                                  </p:childTnLst>
                                </p:cTn>
                              </p:par>
                              <p:par>
                                <p:cTn id="14" presetID="10" presetClass="entr" presetSubtype="0" fill="hold" nodeType="withEffect">
                                  <p:stCondLst>
                                    <p:cond delay="0"/>
                                  </p:stCondLst>
                                  <p:childTnLst>
                                    <p:set>
                                      <p:cBhvr>
                                        <p:cTn id="15" dur="1" fill="hold">
                                          <p:stCondLst>
                                            <p:cond delay="0"/>
                                          </p:stCondLst>
                                        </p:cTn>
                                        <p:tgtEl>
                                          <p:spTgt spid="451"/>
                                        </p:tgtEl>
                                        <p:attrNameLst>
                                          <p:attrName>style.visibility</p:attrName>
                                        </p:attrNameLst>
                                      </p:cBhvr>
                                      <p:to>
                                        <p:strVal val="visible"/>
                                      </p:to>
                                    </p:set>
                                    <p:animEffect transition="in" filter="fade">
                                      <p:cBhvr>
                                        <p:cTn id="16" dur="1000"/>
                                        <p:tgtEl>
                                          <p:spTgt spid="451"/>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487"/>
                                        </p:tgtEl>
                                        <p:attrNameLst>
                                          <p:attrName>style.visibility</p:attrName>
                                        </p:attrNameLst>
                                      </p:cBhvr>
                                      <p:to>
                                        <p:strVal val="visible"/>
                                      </p:to>
                                    </p:set>
                                    <p:animEffect transition="in" filter="fade">
                                      <p:cBhvr>
                                        <p:cTn id="20" dur="1000"/>
                                        <p:tgtEl>
                                          <p:spTgt spid="487"/>
                                        </p:tgtEl>
                                      </p:cBhvr>
                                    </p:animEffect>
                                  </p:childTnLst>
                                </p:cTn>
                              </p:par>
                              <p:par>
                                <p:cTn id="21" presetID="10" presetClass="entr" presetSubtype="0" fill="hold" nodeType="withEffect">
                                  <p:stCondLst>
                                    <p:cond delay="0"/>
                                  </p:stCondLst>
                                  <p:childTnLst>
                                    <p:set>
                                      <p:cBhvr>
                                        <p:cTn id="22" dur="1" fill="hold">
                                          <p:stCondLst>
                                            <p:cond delay="0"/>
                                          </p:stCondLst>
                                        </p:cTn>
                                        <p:tgtEl>
                                          <p:spTgt spid="449"/>
                                        </p:tgtEl>
                                        <p:attrNameLst>
                                          <p:attrName>style.visibility</p:attrName>
                                        </p:attrNameLst>
                                      </p:cBhvr>
                                      <p:to>
                                        <p:strVal val="visible"/>
                                      </p:to>
                                    </p:set>
                                    <p:animEffect transition="in" filter="fade">
                                      <p:cBhvr>
                                        <p:cTn id="23" dur="1000"/>
                                        <p:tgtEl>
                                          <p:spTgt spid="44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43"/>
                                        </p:tgtEl>
                                        <p:attrNameLst>
                                          <p:attrName>style.visibility</p:attrName>
                                        </p:attrNameLst>
                                      </p:cBhvr>
                                      <p:to>
                                        <p:strVal val="visible"/>
                                      </p:to>
                                    </p:set>
                                    <p:animEffect transition="in" filter="fade">
                                      <p:cBhvr>
                                        <p:cTn id="28" dur="1000"/>
                                        <p:tgtEl>
                                          <p:spTgt spid="443"/>
                                        </p:tgtEl>
                                      </p:cBhvr>
                                    </p:animEffect>
                                  </p:childTnLst>
                                </p:cTn>
                              </p:par>
                              <p:par>
                                <p:cTn id="29" presetID="10" presetClass="entr" presetSubtype="0" fill="hold" nodeType="withEffect">
                                  <p:stCondLst>
                                    <p:cond delay="0"/>
                                  </p:stCondLst>
                                  <p:childTnLst>
                                    <p:set>
                                      <p:cBhvr>
                                        <p:cTn id="30" dur="1" fill="hold">
                                          <p:stCondLst>
                                            <p:cond delay="0"/>
                                          </p:stCondLst>
                                        </p:cTn>
                                        <p:tgtEl>
                                          <p:spTgt spid="448"/>
                                        </p:tgtEl>
                                        <p:attrNameLst>
                                          <p:attrName>style.visibility</p:attrName>
                                        </p:attrNameLst>
                                      </p:cBhvr>
                                      <p:to>
                                        <p:strVal val="visible"/>
                                      </p:to>
                                    </p:set>
                                    <p:animEffect transition="in" filter="fade">
                                      <p:cBhvr>
                                        <p:cTn id="31" dur="1000"/>
                                        <p:tgtEl>
                                          <p:spTgt spid="44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53"/>
                                        </p:tgtEl>
                                        <p:attrNameLst>
                                          <p:attrName>style.visibility</p:attrName>
                                        </p:attrNameLst>
                                      </p:cBhvr>
                                      <p:to>
                                        <p:strVal val="visible"/>
                                      </p:to>
                                    </p:set>
                                    <p:animEffect transition="in" filter="fade">
                                      <p:cBhvr>
                                        <p:cTn id="36" dur="1000"/>
                                        <p:tgtEl>
                                          <p:spTgt spid="453"/>
                                        </p:tgtEl>
                                      </p:cBhvr>
                                    </p:animEffect>
                                  </p:childTnLst>
                                </p:cTn>
                              </p:par>
                              <p:par>
                                <p:cTn id="37" presetID="10" presetClass="entr" presetSubtype="0" fill="hold" nodeType="withEffect">
                                  <p:stCondLst>
                                    <p:cond delay="0"/>
                                  </p:stCondLst>
                                  <p:childTnLst>
                                    <p:set>
                                      <p:cBhvr>
                                        <p:cTn id="38" dur="1" fill="hold">
                                          <p:stCondLst>
                                            <p:cond delay="0"/>
                                          </p:stCondLst>
                                        </p:cTn>
                                        <p:tgtEl>
                                          <p:spTgt spid="504"/>
                                        </p:tgtEl>
                                        <p:attrNameLst>
                                          <p:attrName>style.visibility</p:attrName>
                                        </p:attrNameLst>
                                      </p:cBhvr>
                                      <p:to>
                                        <p:strVal val="visible"/>
                                      </p:to>
                                    </p:set>
                                    <p:animEffect transition="in" filter="fade">
                                      <p:cBhvr>
                                        <p:cTn id="39" dur="1000"/>
                                        <p:tgtEl>
                                          <p:spTgt spid="504"/>
                                        </p:tgtEl>
                                      </p:cBhvr>
                                    </p:animEffect>
                                  </p:childTnLst>
                                </p:cTn>
                              </p:par>
                              <p:par>
                                <p:cTn id="40" presetID="10" presetClass="entr" presetSubtype="0" fill="hold" nodeType="withEffect">
                                  <p:stCondLst>
                                    <p:cond delay="0"/>
                                  </p:stCondLst>
                                  <p:childTnLst>
                                    <p:set>
                                      <p:cBhvr>
                                        <p:cTn id="41" dur="1" fill="hold">
                                          <p:stCondLst>
                                            <p:cond delay="0"/>
                                          </p:stCondLst>
                                        </p:cTn>
                                        <p:tgtEl>
                                          <p:spTgt spid="503"/>
                                        </p:tgtEl>
                                        <p:attrNameLst>
                                          <p:attrName>style.visibility</p:attrName>
                                        </p:attrNameLst>
                                      </p:cBhvr>
                                      <p:to>
                                        <p:strVal val="visible"/>
                                      </p:to>
                                    </p:set>
                                    <p:animEffect transition="in" filter="fade">
                                      <p:cBhvr>
                                        <p:cTn id="42" dur="1000"/>
                                        <p:tgtEl>
                                          <p:spTgt spid="503"/>
                                        </p:tgtEl>
                                      </p:cBhvr>
                                    </p:animEffec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470"/>
                                        </p:tgtEl>
                                        <p:attrNameLst>
                                          <p:attrName>style.visibility</p:attrName>
                                        </p:attrNameLst>
                                      </p:cBhvr>
                                      <p:to>
                                        <p:strVal val="visible"/>
                                      </p:to>
                                    </p:set>
                                    <p:animEffect transition="in" filter="fade">
                                      <p:cBhvr>
                                        <p:cTn id="46" dur="1000"/>
                                        <p:tgtEl>
                                          <p:spTgt spid="470"/>
                                        </p:tgtEl>
                                      </p:cBhvr>
                                    </p:animEffect>
                                  </p:childTnLst>
                                </p:cTn>
                              </p:par>
                              <p:par>
                                <p:cTn id="47" presetID="10" presetClass="entr" presetSubtype="0" fill="hold" nodeType="withEffect">
                                  <p:stCondLst>
                                    <p:cond delay="0"/>
                                  </p:stCondLst>
                                  <p:childTnLst>
                                    <p:set>
                                      <p:cBhvr>
                                        <p:cTn id="48" dur="1" fill="hold">
                                          <p:stCondLst>
                                            <p:cond delay="0"/>
                                          </p:stCondLst>
                                        </p:cTn>
                                        <p:tgtEl>
                                          <p:spTgt spid="506"/>
                                        </p:tgtEl>
                                        <p:attrNameLst>
                                          <p:attrName>style.visibility</p:attrName>
                                        </p:attrNameLst>
                                      </p:cBhvr>
                                      <p:to>
                                        <p:strVal val="visible"/>
                                      </p:to>
                                    </p:set>
                                    <p:animEffect transition="in" filter="fade">
                                      <p:cBhvr>
                                        <p:cTn id="49" dur="1000"/>
                                        <p:tgtEl>
                                          <p:spTgt spid="506"/>
                                        </p:tgtEl>
                                      </p:cBhvr>
                                    </p:animEffect>
                                  </p:childTnLst>
                                </p:cTn>
                              </p:par>
                              <p:par>
                                <p:cTn id="50" presetID="10" presetClass="entr" presetSubtype="0" fill="hold" nodeType="withEffect">
                                  <p:stCondLst>
                                    <p:cond delay="0"/>
                                  </p:stCondLst>
                                  <p:childTnLst>
                                    <p:set>
                                      <p:cBhvr>
                                        <p:cTn id="51" dur="1" fill="hold">
                                          <p:stCondLst>
                                            <p:cond delay="0"/>
                                          </p:stCondLst>
                                        </p:cTn>
                                        <p:tgtEl>
                                          <p:spTgt spid="505"/>
                                        </p:tgtEl>
                                        <p:attrNameLst>
                                          <p:attrName>style.visibility</p:attrName>
                                        </p:attrNameLst>
                                      </p:cBhvr>
                                      <p:to>
                                        <p:strVal val="visible"/>
                                      </p:to>
                                    </p:set>
                                    <p:animEffect transition="in" filter="fade">
                                      <p:cBhvr>
                                        <p:cTn id="52" dur="1000"/>
                                        <p:tgtEl>
                                          <p:spTgt spid="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p:nvPr/>
        </p:nvSpPr>
        <p:spPr>
          <a:xfrm>
            <a:off x="5845123" y="2220800"/>
            <a:ext cx="437700" cy="14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P5</a:t>
            </a:r>
            <a:r>
              <a:rPr lang="en">
                <a:solidFill>
                  <a:srgbClr val="351C75"/>
                </a:solidFill>
                <a:latin typeface="Calibri"/>
                <a:ea typeface="Calibri"/>
                <a:cs typeface="Calibri"/>
                <a:sym typeface="Calibri"/>
              </a:rPr>
              <a:t> </a:t>
            </a:r>
            <a:endParaRPr/>
          </a:p>
        </p:txBody>
      </p:sp>
      <p:sp>
        <p:nvSpPr>
          <p:cNvPr id="520" name="Google Shape;520;p36"/>
          <p:cNvSpPr txBox="1">
            <a:spLocks noGrp="1"/>
          </p:cNvSpPr>
          <p:nvPr>
            <p:ph type="body" idx="1"/>
          </p:nvPr>
        </p:nvSpPr>
        <p:spPr>
          <a:xfrm>
            <a:off x="320040" y="788670"/>
            <a:ext cx="8503800" cy="3840600"/>
          </a:xfrm>
          <a:prstGeom prst="rect">
            <a:avLst/>
          </a:prstGeom>
        </p:spPr>
        <p:txBody>
          <a:bodyPr spcFirstLastPara="1" wrap="square" lIns="91425" tIns="45700" rIns="91425" bIns="45700" anchor="t" anchorCtr="0">
            <a:noAutofit/>
          </a:bodyPr>
          <a:lstStyle/>
          <a:p>
            <a:pPr marL="274320" marR="0" lvl="0" indent="-274320" algn="l" rtl="0">
              <a:lnSpc>
                <a:spcPct val="130000"/>
              </a:lnSpc>
              <a:spcBef>
                <a:spcPts val="0"/>
              </a:spcBef>
              <a:spcAft>
                <a:spcPts val="0"/>
              </a:spcAft>
              <a:buClr>
                <a:schemeClr val="dk2"/>
              </a:buClr>
              <a:buSzPts val="1620"/>
              <a:buFont typeface="Arial"/>
              <a:buChar char="●"/>
            </a:pPr>
            <a:r>
              <a:rPr lang="en"/>
              <a:t>Goal: distribute traffic evenly among priority levels</a:t>
            </a:r>
            <a:endParaRPr/>
          </a:p>
          <a:p>
            <a:pPr marL="274320" marR="0" lvl="0" indent="-274320" algn="l" rtl="0">
              <a:lnSpc>
                <a:spcPct val="130000"/>
              </a:lnSpc>
              <a:spcBef>
                <a:spcPts val="0"/>
              </a:spcBef>
              <a:spcAft>
                <a:spcPts val="0"/>
              </a:spcAft>
              <a:buClr>
                <a:schemeClr val="dk2"/>
              </a:buClr>
              <a:buSzPts val="1620"/>
              <a:buFont typeface="Arial"/>
              <a:buChar char="●"/>
            </a:pPr>
            <a:r>
              <a:rPr lang="en"/>
              <a:t>Fraction of prios for unscheduled = fraction of incoming bytes unsched.</a:t>
            </a:r>
            <a:endParaRPr/>
          </a:p>
          <a:p>
            <a:pPr marL="274320" lvl="0" indent="0" rtl="0">
              <a:spcBef>
                <a:spcPts val="0"/>
              </a:spcBef>
              <a:spcAft>
                <a:spcPts val="0"/>
              </a:spcAft>
              <a:buNone/>
            </a:pPr>
            <a:endParaRPr/>
          </a:p>
          <a:p>
            <a:pPr marL="274320" lvl="0" indent="0" rtl="0">
              <a:spcBef>
                <a:spcPts val="0"/>
              </a:spcBef>
              <a:spcAft>
                <a:spcPts val="0"/>
              </a:spcAft>
              <a:buNone/>
            </a:pPr>
            <a:endParaRPr/>
          </a:p>
          <a:p>
            <a:pPr marL="274320" lvl="0" indent="0" rtl="0">
              <a:spcBef>
                <a:spcPts val="0"/>
              </a:spcBef>
              <a:spcAft>
                <a:spcPts val="0"/>
              </a:spcAft>
              <a:buNone/>
            </a:pPr>
            <a:endParaRPr/>
          </a:p>
          <a:p>
            <a:pPr marL="274320" lvl="0" indent="0" rtl="0">
              <a:spcBef>
                <a:spcPts val="0"/>
              </a:spcBef>
              <a:spcAft>
                <a:spcPts val="0"/>
              </a:spcAft>
              <a:buNone/>
            </a:pPr>
            <a:endParaRPr/>
          </a:p>
          <a:p>
            <a:pPr marL="274320" lvl="0" indent="0" rtl="0">
              <a:spcBef>
                <a:spcPts val="0"/>
              </a:spcBef>
              <a:spcAft>
                <a:spcPts val="0"/>
              </a:spcAft>
              <a:buNone/>
            </a:pPr>
            <a:endParaRPr/>
          </a:p>
          <a:p>
            <a:pPr marL="274320" lvl="0" indent="0" rtl="0">
              <a:spcBef>
                <a:spcPts val="0"/>
              </a:spcBef>
              <a:spcAft>
                <a:spcPts val="0"/>
              </a:spcAft>
              <a:buNone/>
            </a:pPr>
            <a:endParaRPr/>
          </a:p>
          <a:p>
            <a:pPr marL="274320" lvl="0" indent="-274320" rtl="0">
              <a:spcBef>
                <a:spcPts val="0"/>
              </a:spcBef>
              <a:spcAft>
                <a:spcPts val="0"/>
              </a:spcAft>
              <a:buSzPts val="1620"/>
              <a:buChar char="●"/>
            </a:pPr>
            <a:r>
              <a:rPr lang="en"/>
              <a:t>Pick cut-offs based on CDF of message sizes</a:t>
            </a:r>
            <a:endParaRPr/>
          </a:p>
          <a:p>
            <a:pPr marL="594360" marR="0" lvl="1" indent="-229870" algn="l" rtl="0">
              <a:lnSpc>
                <a:spcPct val="100000"/>
              </a:lnSpc>
              <a:spcBef>
                <a:spcPts val="0"/>
              </a:spcBef>
              <a:spcAft>
                <a:spcPts val="0"/>
              </a:spcAft>
              <a:buClr>
                <a:schemeClr val="dk2"/>
              </a:buClr>
              <a:buSzPts val="1620"/>
              <a:buFont typeface="Arial"/>
              <a:buChar char="▪"/>
            </a:pPr>
            <a:r>
              <a:rPr lang="en"/>
              <a:t>Shorter messages, higher unsched. Priority</a:t>
            </a:r>
            <a:endParaRPr/>
          </a:p>
          <a:p>
            <a:pPr marL="594360" marR="0" lvl="1" indent="-229870" algn="l" rtl="0">
              <a:lnSpc>
                <a:spcPct val="100000"/>
              </a:lnSpc>
              <a:spcBef>
                <a:spcPts val="0"/>
              </a:spcBef>
              <a:spcAft>
                <a:spcPts val="0"/>
              </a:spcAft>
              <a:buClr>
                <a:schemeClr val="dk2"/>
              </a:buClr>
              <a:buSzPts val="1620"/>
              <a:buFont typeface="Arial"/>
              <a:buChar char="▪"/>
            </a:pPr>
            <a:r>
              <a:rPr lang="en"/>
              <a:t>Equal bytes per priority level</a:t>
            </a:r>
            <a:endParaRPr/>
          </a:p>
        </p:txBody>
      </p:sp>
      <p:sp>
        <p:nvSpPr>
          <p:cNvPr id="521" name="Google Shape;521;p36"/>
          <p:cNvSpPr txBox="1">
            <a:spLocks noGrp="1"/>
          </p:cNvSpPr>
          <p:nvPr>
            <p:ph type="title"/>
          </p:nvPr>
        </p:nvSpPr>
        <p:spPr>
          <a:xfrm>
            <a:off x="304800" y="148590"/>
            <a:ext cx="8534400" cy="548700"/>
          </a:xfrm>
          <a:prstGeom prst="rect">
            <a:avLst/>
          </a:prstGeom>
        </p:spPr>
        <p:txBody>
          <a:bodyPr spcFirstLastPara="1" wrap="square" lIns="91425" tIns="45700" rIns="91425" bIns="45700" anchor="ctr" anchorCtr="0">
            <a:noAutofit/>
          </a:bodyPr>
          <a:lstStyle/>
          <a:p>
            <a:pPr marL="0" lvl="0" indent="0">
              <a:spcBef>
                <a:spcPts val="0"/>
              </a:spcBef>
              <a:spcAft>
                <a:spcPts val="0"/>
              </a:spcAft>
              <a:buNone/>
            </a:pPr>
            <a:r>
              <a:rPr lang="en"/>
              <a:t>Unscheduled Priority Assignment</a:t>
            </a:r>
            <a:endParaRPr/>
          </a:p>
        </p:txBody>
      </p:sp>
      <p:sp>
        <p:nvSpPr>
          <p:cNvPr id="522" name="Google Shape;522;p36"/>
          <p:cNvSpPr txBox="1">
            <a:spLocks noGrp="1"/>
          </p:cNvSpPr>
          <p:nvPr>
            <p:ph type="sldNum" idx="12"/>
          </p:nvPr>
        </p:nvSpPr>
        <p:spPr>
          <a:xfrm>
            <a:off x="8183880" y="4767263"/>
            <a:ext cx="685800" cy="2745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 sz="1000">
                <a:solidFill>
                  <a:srgbClr val="888888"/>
                </a:solidFill>
                <a:latin typeface="Arial"/>
                <a:ea typeface="Arial"/>
                <a:cs typeface="Arial"/>
                <a:sym typeface="Arial"/>
              </a:rPr>
              <a:t>Slide </a:t>
            </a:r>
            <a:fld id="{00000000-1234-1234-1234-123412341234}" type="slidenum">
              <a:rPr lang="en" sz="1000">
                <a:solidFill>
                  <a:srgbClr val="888888"/>
                </a:solidFill>
                <a:latin typeface="Arial"/>
                <a:ea typeface="Arial"/>
                <a:cs typeface="Arial"/>
                <a:sym typeface="Arial"/>
              </a:rPr>
              <a:t>14</a:t>
            </a:fld>
            <a:endParaRPr sz="1000">
              <a:solidFill>
                <a:srgbClr val="888888"/>
              </a:solidFill>
              <a:latin typeface="Arial"/>
              <a:ea typeface="Arial"/>
              <a:cs typeface="Arial"/>
              <a:sym typeface="Arial"/>
            </a:endParaRPr>
          </a:p>
        </p:txBody>
      </p:sp>
      <p:sp>
        <p:nvSpPr>
          <p:cNvPr id="523" name="Google Shape;523;p36"/>
          <p:cNvSpPr txBox="1"/>
          <p:nvPr/>
        </p:nvSpPr>
        <p:spPr>
          <a:xfrm>
            <a:off x="15240" y="2052353"/>
            <a:ext cx="2560200" cy="2769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1800" b="1"/>
              <a:t>Example:</a:t>
            </a:r>
            <a:endParaRPr b="1"/>
          </a:p>
        </p:txBody>
      </p:sp>
      <p:sp>
        <p:nvSpPr>
          <p:cNvPr id="524" name="Google Shape;524;p36"/>
          <p:cNvSpPr txBox="1"/>
          <p:nvPr/>
        </p:nvSpPr>
        <p:spPr>
          <a:xfrm>
            <a:off x="7221603" y="2444025"/>
            <a:ext cx="1003500" cy="304200"/>
          </a:xfrm>
          <a:prstGeom prst="rect">
            <a:avLst/>
          </a:prstGeom>
          <a:noFill/>
          <a:ln w="9525" cap="flat" cmpd="sng">
            <a:solidFill>
              <a:srgbClr val="CCCCC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 sz="1800">
                <a:solidFill>
                  <a:srgbClr val="0C5DA0"/>
                </a:solidFill>
                <a:latin typeface="Arial"/>
                <a:ea typeface="Arial"/>
                <a:cs typeface="Arial"/>
                <a:sym typeface="Arial"/>
              </a:rPr>
              <a:t>Receiver</a:t>
            </a:r>
            <a:endParaRPr/>
          </a:p>
        </p:txBody>
      </p:sp>
      <p:sp>
        <p:nvSpPr>
          <p:cNvPr id="525" name="Google Shape;525;p36"/>
          <p:cNvSpPr/>
          <p:nvPr/>
        </p:nvSpPr>
        <p:spPr>
          <a:xfrm>
            <a:off x="6053917" y="2687017"/>
            <a:ext cx="1100971" cy="728901"/>
          </a:xfrm>
          <a:custGeom>
            <a:avLst/>
            <a:gdLst/>
            <a:ahLst/>
            <a:cxnLst/>
            <a:rect l="l" t="t" r="r" b="b"/>
            <a:pathLst>
              <a:path w="48694" h="32238" extrusionOk="0">
                <a:moveTo>
                  <a:pt x="0" y="32238"/>
                </a:moveTo>
                <a:lnTo>
                  <a:pt x="25295" y="32179"/>
                </a:lnTo>
                <a:lnTo>
                  <a:pt x="25295" y="0"/>
                </a:lnTo>
                <a:lnTo>
                  <a:pt x="48694" y="65"/>
                </a:lnTo>
              </a:path>
            </a:pathLst>
          </a:custGeom>
          <a:noFill/>
          <a:ln w="9525" cap="flat" cmpd="sng">
            <a:solidFill>
              <a:schemeClr val="dk2"/>
            </a:solidFill>
            <a:prstDash val="solid"/>
            <a:round/>
            <a:headEnd type="none" w="med" len="med"/>
            <a:tailEnd type="none" w="med" len="med"/>
          </a:ln>
        </p:spPr>
      </p:sp>
      <p:sp>
        <p:nvSpPr>
          <p:cNvPr id="526" name="Google Shape;526;p36"/>
          <p:cNvSpPr/>
          <p:nvPr/>
        </p:nvSpPr>
        <p:spPr>
          <a:xfrm>
            <a:off x="6052447" y="1791110"/>
            <a:ext cx="1102441" cy="727567"/>
          </a:xfrm>
          <a:custGeom>
            <a:avLst/>
            <a:gdLst/>
            <a:ahLst/>
            <a:cxnLst/>
            <a:rect l="l" t="t" r="r" b="b"/>
            <a:pathLst>
              <a:path w="48759" h="32179" extrusionOk="0">
                <a:moveTo>
                  <a:pt x="0" y="30"/>
                </a:moveTo>
                <a:lnTo>
                  <a:pt x="25360" y="0"/>
                </a:lnTo>
                <a:lnTo>
                  <a:pt x="25360" y="32179"/>
                </a:lnTo>
                <a:lnTo>
                  <a:pt x="48759" y="32114"/>
                </a:lnTo>
              </a:path>
            </a:pathLst>
          </a:custGeom>
          <a:noFill/>
          <a:ln w="9525" cap="flat" cmpd="sng">
            <a:solidFill>
              <a:schemeClr val="dk2"/>
            </a:solidFill>
            <a:prstDash val="solid"/>
            <a:round/>
            <a:headEnd type="none" w="med" len="med"/>
            <a:tailEnd type="none" w="med" len="med"/>
          </a:ln>
        </p:spPr>
      </p:sp>
      <p:sp>
        <p:nvSpPr>
          <p:cNvPr id="527" name="Google Shape;527;p36"/>
          <p:cNvSpPr txBox="1"/>
          <p:nvPr/>
        </p:nvSpPr>
        <p:spPr>
          <a:xfrm>
            <a:off x="5845125" y="3254525"/>
            <a:ext cx="460200" cy="14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P0</a:t>
            </a:r>
            <a:r>
              <a:rPr lang="en">
                <a:solidFill>
                  <a:srgbClr val="351C75"/>
                </a:solidFill>
                <a:latin typeface="Calibri"/>
                <a:ea typeface="Calibri"/>
                <a:cs typeface="Calibri"/>
                <a:sym typeface="Calibri"/>
              </a:rPr>
              <a:t> </a:t>
            </a:r>
            <a:endParaRPr/>
          </a:p>
        </p:txBody>
      </p:sp>
      <p:sp>
        <p:nvSpPr>
          <p:cNvPr id="528" name="Google Shape;528;p36"/>
          <p:cNvSpPr txBox="1"/>
          <p:nvPr/>
        </p:nvSpPr>
        <p:spPr>
          <a:xfrm>
            <a:off x="5845122" y="3047775"/>
            <a:ext cx="460200" cy="14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P1</a:t>
            </a:r>
            <a:r>
              <a:rPr lang="en">
                <a:solidFill>
                  <a:srgbClr val="351C75"/>
                </a:solidFill>
                <a:latin typeface="Calibri"/>
                <a:ea typeface="Calibri"/>
                <a:cs typeface="Calibri"/>
                <a:sym typeface="Calibri"/>
              </a:rPr>
              <a:t> </a:t>
            </a:r>
            <a:endParaRPr/>
          </a:p>
        </p:txBody>
      </p:sp>
      <p:sp>
        <p:nvSpPr>
          <p:cNvPr id="529" name="Google Shape;529;p36"/>
          <p:cNvSpPr txBox="1"/>
          <p:nvPr/>
        </p:nvSpPr>
        <p:spPr>
          <a:xfrm>
            <a:off x="5462225" y="1530613"/>
            <a:ext cx="1635600" cy="274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a:solidFill>
                  <a:srgbClr val="0000FF"/>
                </a:solidFill>
              </a:rPr>
              <a:t>TOR priority queues</a:t>
            </a:r>
            <a:endParaRPr>
              <a:solidFill>
                <a:srgbClr val="0000FF"/>
              </a:solidFill>
            </a:endParaRPr>
          </a:p>
        </p:txBody>
      </p:sp>
      <p:sp>
        <p:nvSpPr>
          <p:cNvPr id="530" name="Google Shape;530;p36"/>
          <p:cNvSpPr/>
          <p:nvPr/>
        </p:nvSpPr>
        <p:spPr>
          <a:xfrm rot="10800000">
            <a:off x="6694681" y="2600825"/>
            <a:ext cx="460221" cy="4071"/>
          </a:xfrm>
          <a:custGeom>
            <a:avLst/>
            <a:gdLst/>
            <a:ahLst/>
            <a:cxnLst/>
            <a:rect l="l" t="t" r="r" b="b"/>
            <a:pathLst>
              <a:path w="14502" h="147" extrusionOk="0">
                <a:moveTo>
                  <a:pt x="14502" y="0"/>
                </a:moveTo>
                <a:cubicBezTo>
                  <a:pt x="14244" y="4"/>
                  <a:pt x="13966" y="7"/>
                  <a:pt x="12954" y="24"/>
                </a:cubicBezTo>
                <a:cubicBezTo>
                  <a:pt x="11942" y="42"/>
                  <a:pt x="9858" y="85"/>
                  <a:pt x="8429" y="105"/>
                </a:cubicBezTo>
                <a:cubicBezTo>
                  <a:pt x="7000" y="126"/>
                  <a:pt x="5787" y="148"/>
                  <a:pt x="4382" y="147"/>
                </a:cubicBezTo>
                <a:cubicBezTo>
                  <a:pt x="2977" y="146"/>
                  <a:pt x="730" y="105"/>
                  <a:pt x="0" y="97"/>
                </a:cubicBezTo>
              </a:path>
            </a:pathLst>
          </a:custGeom>
          <a:noFill/>
          <a:ln w="28575" cap="flat" cmpd="sng">
            <a:solidFill>
              <a:srgbClr val="990000"/>
            </a:solidFill>
            <a:prstDash val="solid"/>
            <a:round/>
            <a:headEnd type="none" w="med" len="med"/>
            <a:tailEnd type="stealth" w="med" len="med"/>
          </a:ln>
        </p:spPr>
      </p:sp>
      <p:sp>
        <p:nvSpPr>
          <p:cNvPr id="531" name="Google Shape;531;p36"/>
          <p:cNvSpPr txBox="1"/>
          <p:nvPr/>
        </p:nvSpPr>
        <p:spPr>
          <a:xfrm>
            <a:off x="5845122" y="1807300"/>
            <a:ext cx="460200" cy="14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P7</a:t>
            </a:r>
            <a:r>
              <a:rPr lang="en">
                <a:solidFill>
                  <a:srgbClr val="351C75"/>
                </a:solidFill>
                <a:latin typeface="Calibri"/>
                <a:ea typeface="Calibri"/>
                <a:cs typeface="Calibri"/>
                <a:sym typeface="Calibri"/>
              </a:rPr>
              <a:t> </a:t>
            </a:r>
            <a:endParaRPr/>
          </a:p>
        </p:txBody>
      </p:sp>
      <p:sp>
        <p:nvSpPr>
          <p:cNvPr id="532" name="Google Shape;532;p36"/>
          <p:cNvSpPr txBox="1"/>
          <p:nvPr/>
        </p:nvSpPr>
        <p:spPr>
          <a:xfrm>
            <a:off x="5845123" y="2014050"/>
            <a:ext cx="437700" cy="14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P6</a:t>
            </a:r>
            <a:r>
              <a:rPr lang="en">
                <a:solidFill>
                  <a:srgbClr val="351C75"/>
                </a:solidFill>
                <a:latin typeface="Calibri"/>
                <a:ea typeface="Calibri"/>
                <a:cs typeface="Calibri"/>
                <a:sym typeface="Calibri"/>
              </a:rPr>
              <a:t> </a:t>
            </a:r>
            <a:endParaRPr/>
          </a:p>
        </p:txBody>
      </p:sp>
      <p:cxnSp>
        <p:nvCxnSpPr>
          <p:cNvPr id="533" name="Google Shape;533;p36"/>
          <p:cNvCxnSpPr/>
          <p:nvPr/>
        </p:nvCxnSpPr>
        <p:spPr>
          <a:xfrm rot="10800000">
            <a:off x="6052534" y="3225298"/>
            <a:ext cx="574800" cy="0"/>
          </a:xfrm>
          <a:prstGeom prst="straightConnector1">
            <a:avLst/>
          </a:prstGeom>
          <a:noFill/>
          <a:ln w="9525" cap="flat" cmpd="sng">
            <a:solidFill>
              <a:schemeClr val="dk2"/>
            </a:solidFill>
            <a:prstDash val="solid"/>
            <a:round/>
            <a:headEnd type="none" w="med" len="med"/>
            <a:tailEnd type="none" w="med" len="med"/>
          </a:ln>
        </p:spPr>
      </p:cxnSp>
      <p:cxnSp>
        <p:nvCxnSpPr>
          <p:cNvPr id="534" name="Google Shape;534;p36"/>
          <p:cNvCxnSpPr/>
          <p:nvPr/>
        </p:nvCxnSpPr>
        <p:spPr>
          <a:xfrm rot="10800000">
            <a:off x="6052534" y="3018550"/>
            <a:ext cx="574800" cy="0"/>
          </a:xfrm>
          <a:prstGeom prst="straightConnector1">
            <a:avLst/>
          </a:prstGeom>
          <a:noFill/>
          <a:ln w="9525" cap="flat" cmpd="sng">
            <a:solidFill>
              <a:schemeClr val="dk2"/>
            </a:solidFill>
            <a:prstDash val="solid"/>
            <a:round/>
            <a:headEnd type="none" w="med" len="med"/>
            <a:tailEnd type="none" w="med" len="med"/>
          </a:ln>
        </p:spPr>
      </p:cxnSp>
      <p:cxnSp>
        <p:nvCxnSpPr>
          <p:cNvPr id="535" name="Google Shape;535;p36"/>
          <p:cNvCxnSpPr/>
          <p:nvPr/>
        </p:nvCxnSpPr>
        <p:spPr>
          <a:xfrm rot="10800000">
            <a:off x="6052534" y="2811803"/>
            <a:ext cx="574800" cy="0"/>
          </a:xfrm>
          <a:prstGeom prst="straightConnector1">
            <a:avLst/>
          </a:prstGeom>
          <a:noFill/>
          <a:ln w="9525" cap="flat" cmpd="sng">
            <a:solidFill>
              <a:schemeClr val="dk2"/>
            </a:solidFill>
            <a:prstDash val="solid"/>
            <a:round/>
            <a:headEnd type="none" w="med" len="med"/>
            <a:tailEnd type="none" w="med" len="med"/>
          </a:ln>
        </p:spPr>
      </p:cxnSp>
      <p:cxnSp>
        <p:nvCxnSpPr>
          <p:cNvPr id="536" name="Google Shape;536;p36"/>
          <p:cNvCxnSpPr/>
          <p:nvPr/>
        </p:nvCxnSpPr>
        <p:spPr>
          <a:xfrm rot="10800000">
            <a:off x="6052534" y="2605055"/>
            <a:ext cx="574800" cy="0"/>
          </a:xfrm>
          <a:prstGeom prst="straightConnector1">
            <a:avLst/>
          </a:prstGeom>
          <a:noFill/>
          <a:ln w="9525" cap="flat" cmpd="sng">
            <a:solidFill>
              <a:schemeClr val="dk2"/>
            </a:solidFill>
            <a:prstDash val="solid"/>
            <a:round/>
            <a:headEnd type="none" w="med" len="med"/>
            <a:tailEnd type="none" w="med" len="med"/>
          </a:ln>
        </p:spPr>
      </p:cxnSp>
      <p:cxnSp>
        <p:nvCxnSpPr>
          <p:cNvPr id="537" name="Google Shape;537;p36"/>
          <p:cNvCxnSpPr/>
          <p:nvPr/>
        </p:nvCxnSpPr>
        <p:spPr>
          <a:xfrm rot="10800000">
            <a:off x="6052534" y="2398307"/>
            <a:ext cx="574800" cy="0"/>
          </a:xfrm>
          <a:prstGeom prst="straightConnector1">
            <a:avLst/>
          </a:prstGeom>
          <a:noFill/>
          <a:ln w="9525" cap="flat" cmpd="sng">
            <a:solidFill>
              <a:schemeClr val="dk2"/>
            </a:solidFill>
            <a:prstDash val="solid"/>
            <a:round/>
            <a:headEnd type="none" w="med" len="med"/>
            <a:tailEnd type="none" w="med" len="med"/>
          </a:ln>
        </p:spPr>
      </p:cxnSp>
      <p:cxnSp>
        <p:nvCxnSpPr>
          <p:cNvPr id="538" name="Google Shape;538;p36"/>
          <p:cNvCxnSpPr/>
          <p:nvPr/>
        </p:nvCxnSpPr>
        <p:spPr>
          <a:xfrm rot="10800000">
            <a:off x="6052534" y="2191559"/>
            <a:ext cx="574800" cy="0"/>
          </a:xfrm>
          <a:prstGeom prst="straightConnector1">
            <a:avLst/>
          </a:prstGeom>
          <a:noFill/>
          <a:ln w="9525" cap="flat" cmpd="sng">
            <a:solidFill>
              <a:schemeClr val="dk2"/>
            </a:solidFill>
            <a:prstDash val="solid"/>
            <a:round/>
            <a:headEnd type="none" w="med" len="med"/>
            <a:tailEnd type="none" w="med" len="med"/>
          </a:ln>
        </p:spPr>
      </p:cxnSp>
      <p:cxnSp>
        <p:nvCxnSpPr>
          <p:cNvPr id="539" name="Google Shape;539;p36"/>
          <p:cNvCxnSpPr/>
          <p:nvPr/>
        </p:nvCxnSpPr>
        <p:spPr>
          <a:xfrm rot="10800000">
            <a:off x="6052534" y="1984811"/>
            <a:ext cx="574800" cy="0"/>
          </a:xfrm>
          <a:prstGeom prst="straightConnector1">
            <a:avLst/>
          </a:prstGeom>
          <a:noFill/>
          <a:ln w="9525" cap="flat" cmpd="sng">
            <a:solidFill>
              <a:schemeClr val="dk2"/>
            </a:solidFill>
            <a:prstDash val="solid"/>
            <a:round/>
            <a:headEnd type="none" w="med" len="med"/>
            <a:tailEnd type="none" w="med" len="med"/>
          </a:ln>
        </p:spPr>
      </p:cxnSp>
      <p:sp>
        <p:nvSpPr>
          <p:cNvPr id="540" name="Google Shape;540;p36"/>
          <p:cNvSpPr txBox="1"/>
          <p:nvPr/>
        </p:nvSpPr>
        <p:spPr>
          <a:xfrm>
            <a:off x="5845122" y="2427550"/>
            <a:ext cx="460200" cy="14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P4</a:t>
            </a:r>
            <a:r>
              <a:rPr lang="en">
                <a:solidFill>
                  <a:srgbClr val="351C75"/>
                </a:solidFill>
                <a:latin typeface="Calibri"/>
                <a:ea typeface="Calibri"/>
                <a:cs typeface="Calibri"/>
                <a:sym typeface="Calibri"/>
              </a:rPr>
              <a:t> </a:t>
            </a:r>
            <a:endParaRPr/>
          </a:p>
        </p:txBody>
      </p:sp>
      <p:sp>
        <p:nvSpPr>
          <p:cNvPr id="541" name="Google Shape;541;p36"/>
          <p:cNvSpPr txBox="1"/>
          <p:nvPr/>
        </p:nvSpPr>
        <p:spPr>
          <a:xfrm>
            <a:off x="5845125" y="2634300"/>
            <a:ext cx="460200" cy="14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P3</a:t>
            </a:r>
            <a:r>
              <a:rPr lang="en">
                <a:solidFill>
                  <a:srgbClr val="351C75"/>
                </a:solidFill>
                <a:latin typeface="Calibri"/>
                <a:ea typeface="Calibri"/>
                <a:cs typeface="Calibri"/>
                <a:sym typeface="Calibri"/>
              </a:rPr>
              <a:t> </a:t>
            </a:r>
            <a:endParaRPr/>
          </a:p>
        </p:txBody>
      </p:sp>
      <p:sp>
        <p:nvSpPr>
          <p:cNvPr id="542" name="Google Shape;542;p36"/>
          <p:cNvSpPr txBox="1"/>
          <p:nvPr/>
        </p:nvSpPr>
        <p:spPr>
          <a:xfrm>
            <a:off x="5845125" y="2841050"/>
            <a:ext cx="460200" cy="14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P2</a:t>
            </a:r>
            <a:r>
              <a:rPr lang="en">
                <a:solidFill>
                  <a:srgbClr val="351C75"/>
                </a:solidFill>
                <a:latin typeface="Calibri"/>
                <a:ea typeface="Calibri"/>
                <a:cs typeface="Calibri"/>
                <a:sym typeface="Calibri"/>
              </a:rPr>
              <a:t> </a:t>
            </a:r>
            <a:endParaRPr/>
          </a:p>
        </p:txBody>
      </p:sp>
      <p:sp>
        <p:nvSpPr>
          <p:cNvPr id="543" name="Google Shape;543;p36"/>
          <p:cNvSpPr/>
          <p:nvPr/>
        </p:nvSpPr>
        <p:spPr>
          <a:xfrm>
            <a:off x="5559950" y="1837525"/>
            <a:ext cx="327900" cy="1151700"/>
          </a:xfrm>
          <a:prstGeom prst="leftBrace">
            <a:avLst>
              <a:gd name="adj1" fmla="val 8333"/>
              <a:gd name="adj2" fmla="val 50000"/>
            </a:avLst>
          </a:prstGeom>
          <a:noFill/>
          <a:ln w="9525" cap="rnd" cmpd="sng">
            <a:solidFill>
              <a:srgbClr val="674EA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544" name="Google Shape;544;p36"/>
          <p:cNvSpPr txBox="1"/>
          <p:nvPr/>
        </p:nvSpPr>
        <p:spPr>
          <a:xfrm>
            <a:off x="3046250" y="2261890"/>
            <a:ext cx="2536800" cy="3291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1800">
                <a:solidFill>
                  <a:srgbClr val="351C75"/>
                </a:solidFill>
              </a:rPr>
              <a:t>75% bytes unsched.</a:t>
            </a:r>
            <a:endParaRPr>
              <a:solidFill>
                <a:srgbClr val="351C75"/>
              </a:solidFill>
            </a:endParaRPr>
          </a:p>
        </p:txBody>
      </p:sp>
      <p:sp>
        <p:nvSpPr>
          <p:cNvPr id="545" name="Google Shape;545;p36"/>
          <p:cNvSpPr txBox="1"/>
          <p:nvPr/>
        </p:nvSpPr>
        <p:spPr>
          <a:xfrm>
            <a:off x="3179425" y="3091077"/>
            <a:ext cx="2536800" cy="3291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1800">
                <a:solidFill>
                  <a:srgbClr val="F67C94"/>
                </a:solidFill>
              </a:rPr>
              <a:t>25% bytes sched.</a:t>
            </a:r>
            <a:endParaRPr>
              <a:solidFill>
                <a:srgbClr val="F67C94"/>
              </a:solidFill>
            </a:endParaRPr>
          </a:p>
        </p:txBody>
      </p:sp>
      <p:sp>
        <p:nvSpPr>
          <p:cNvPr id="546" name="Google Shape;546;p36"/>
          <p:cNvSpPr/>
          <p:nvPr/>
        </p:nvSpPr>
        <p:spPr>
          <a:xfrm>
            <a:off x="5559952" y="3083758"/>
            <a:ext cx="327900" cy="331200"/>
          </a:xfrm>
          <a:prstGeom prst="leftBrace">
            <a:avLst>
              <a:gd name="adj1" fmla="val 8333"/>
              <a:gd name="adj2" fmla="val 50000"/>
            </a:avLst>
          </a:prstGeom>
          <a:noFill/>
          <a:ln w="9525" cap="rnd" cmpd="sng">
            <a:solidFill>
              <a:srgbClr val="F67C9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grpSp>
        <p:nvGrpSpPr>
          <p:cNvPr id="547" name="Google Shape;547;p36"/>
          <p:cNvGrpSpPr/>
          <p:nvPr/>
        </p:nvGrpSpPr>
        <p:grpSpPr>
          <a:xfrm>
            <a:off x="6244476" y="3047785"/>
            <a:ext cx="357888" cy="354948"/>
            <a:chOff x="7006476" y="4190785"/>
            <a:chExt cx="357888" cy="354948"/>
          </a:xfrm>
        </p:grpSpPr>
        <p:sp>
          <p:nvSpPr>
            <p:cNvPr id="548" name="Google Shape;548;p36"/>
            <p:cNvSpPr/>
            <p:nvPr/>
          </p:nvSpPr>
          <p:spPr>
            <a:xfrm>
              <a:off x="7293264" y="4190785"/>
              <a:ext cx="71100" cy="148200"/>
            </a:xfrm>
            <a:prstGeom prst="rect">
              <a:avLst/>
            </a:prstGeom>
            <a:solidFill>
              <a:srgbClr val="F67C94"/>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549" name="Google Shape;549;p36"/>
            <p:cNvSpPr/>
            <p:nvPr/>
          </p:nvSpPr>
          <p:spPr>
            <a:xfrm>
              <a:off x="7197668" y="4190785"/>
              <a:ext cx="71100" cy="148200"/>
            </a:xfrm>
            <a:prstGeom prst="rect">
              <a:avLst/>
            </a:prstGeom>
            <a:solidFill>
              <a:srgbClr val="F67C94"/>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550" name="Google Shape;550;p36"/>
            <p:cNvSpPr/>
            <p:nvPr/>
          </p:nvSpPr>
          <p:spPr>
            <a:xfrm>
              <a:off x="7293264" y="4397533"/>
              <a:ext cx="71100" cy="148200"/>
            </a:xfrm>
            <a:prstGeom prst="rect">
              <a:avLst/>
            </a:prstGeom>
            <a:solidFill>
              <a:srgbClr val="F67C94"/>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551" name="Google Shape;551;p36"/>
            <p:cNvSpPr/>
            <p:nvPr/>
          </p:nvSpPr>
          <p:spPr>
            <a:xfrm>
              <a:off x="7197668" y="4397533"/>
              <a:ext cx="71100" cy="148200"/>
            </a:xfrm>
            <a:prstGeom prst="rect">
              <a:avLst/>
            </a:prstGeom>
            <a:solidFill>
              <a:srgbClr val="F67C94"/>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552" name="Google Shape;552;p36"/>
            <p:cNvSpPr/>
            <p:nvPr/>
          </p:nvSpPr>
          <p:spPr>
            <a:xfrm>
              <a:off x="7102072" y="4397533"/>
              <a:ext cx="71100" cy="148200"/>
            </a:xfrm>
            <a:prstGeom prst="rect">
              <a:avLst/>
            </a:prstGeom>
            <a:solidFill>
              <a:srgbClr val="F67C94"/>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553" name="Google Shape;553;p36"/>
            <p:cNvSpPr/>
            <p:nvPr/>
          </p:nvSpPr>
          <p:spPr>
            <a:xfrm>
              <a:off x="7006476" y="4397533"/>
              <a:ext cx="71100" cy="148200"/>
            </a:xfrm>
            <a:prstGeom prst="rect">
              <a:avLst/>
            </a:prstGeom>
            <a:solidFill>
              <a:srgbClr val="F67C94"/>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grpSp>
      <p:grpSp>
        <p:nvGrpSpPr>
          <p:cNvPr id="554" name="Google Shape;554;p36"/>
          <p:cNvGrpSpPr/>
          <p:nvPr/>
        </p:nvGrpSpPr>
        <p:grpSpPr>
          <a:xfrm>
            <a:off x="6340072" y="2014046"/>
            <a:ext cx="262292" cy="975191"/>
            <a:chOff x="7102072" y="3157046"/>
            <a:chExt cx="262292" cy="975191"/>
          </a:xfrm>
        </p:grpSpPr>
        <p:sp>
          <p:nvSpPr>
            <p:cNvPr id="555" name="Google Shape;555;p36"/>
            <p:cNvSpPr/>
            <p:nvPr/>
          </p:nvSpPr>
          <p:spPr>
            <a:xfrm>
              <a:off x="7293264" y="3157046"/>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556" name="Google Shape;556;p36"/>
            <p:cNvSpPr/>
            <p:nvPr/>
          </p:nvSpPr>
          <p:spPr>
            <a:xfrm>
              <a:off x="7197668" y="3157046"/>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557" name="Google Shape;557;p36"/>
            <p:cNvSpPr/>
            <p:nvPr/>
          </p:nvSpPr>
          <p:spPr>
            <a:xfrm>
              <a:off x="7102072" y="3157046"/>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558" name="Google Shape;558;p36"/>
            <p:cNvSpPr/>
            <p:nvPr/>
          </p:nvSpPr>
          <p:spPr>
            <a:xfrm>
              <a:off x="7293264" y="3363794"/>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559" name="Google Shape;559;p36"/>
            <p:cNvSpPr/>
            <p:nvPr/>
          </p:nvSpPr>
          <p:spPr>
            <a:xfrm>
              <a:off x="7197668" y="3363794"/>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560" name="Google Shape;560;p36"/>
            <p:cNvSpPr/>
            <p:nvPr/>
          </p:nvSpPr>
          <p:spPr>
            <a:xfrm>
              <a:off x="7102072" y="3363794"/>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561" name="Google Shape;561;p36"/>
            <p:cNvSpPr/>
            <p:nvPr/>
          </p:nvSpPr>
          <p:spPr>
            <a:xfrm>
              <a:off x="7293264" y="3777290"/>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562" name="Google Shape;562;p36"/>
            <p:cNvSpPr/>
            <p:nvPr/>
          </p:nvSpPr>
          <p:spPr>
            <a:xfrm>
              <a:off x="7197668" y="3777290"/>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563" name="Google Shape;563;p36"/>
            <p:cNvSpPr/>
            <p:nvPr/>
          </p:nvSpPr>
          <p:spPr>
            <a:xfrm>
              <a:off x="7293264" y="3984038"/>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564" name="Google Shape;564;p36"/>
            <p:cNvSpPr/>
            <p:nvPr/>
          </p:nvSpPr>
          <p:spPr>
            <a:xfrm>
              <a:off x="7197668" y="3984038"/>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565" name="Google Shape;565;p36"/>
            <p:cNvSpPr/>
            <p:nvPr/>
          </p:nvSpPr>
          <p:spPr>
            <a:xfrm>
              <a:off x="7102072" y="3984038"/>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grpSp>
      <p:grpSp>
        <p:nvGrpSpPr>
          <p:cNvPr id="566" name="Google Shape;566;p36"/>
          <p:cNvGrpSpPr/>
          <p:nvPr/>
        </p:nvGrpSpPr>
        <p:grpSpPr>
          <a:xfrm>
            <a:off x="6340072" y="1811583"/>
            <a:ext cx="262292" cy="148200"/>
            <a:chOff x="6721072" y="3370063"/>
            <a:chExt cx="262292" cy="148200"/>
          </a:xfrm>
        </p:grpSpPr>
        <p:sp>
          <p:nvSpPr>
            <p:cNvPr id="567" name="Google Shape;567;p36"/>
            <p:cNvSpPr/>
            <p:nvPr/>
          </p:nvSpPr>
          <p:spPr>
            <a:xfrm>
              <a:off x="6912264" y="3370063"/>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568" name="Google Shape;568;p36"/>
            <p:cNvSpPr/>
            <p:nvPr/>
          </p:nvSpPr>
          <p:spPr>
            <a:xfrm>
              <a:off x="6816668" y="3370063"/>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569" name="Google Shape;569;p36"/>
            <p:cNvSpPr/>
            <p:nvPr/>
          </p:nvSpPr>
          <p:spPr>
            <a:xfrm>
              <a:off x="6721072" y="3370063"/>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grpSp>
      <p:grpSp>
        <p:nvGrpSpPr>
          <p:cNvPr id="570" name="Google Shape;570;p36"/>
          <p:cNvGrpSpPr/>
          <p:nvPr/>
        </p:nvGrpSpPr>
        <p:grpSpPr>
          <a:xfrm>
            <a:off x="6344177" y="2428423"/>
            <a:ext cx="262292" cy="148200"/>
            <a:chOff x="7102072" y="3363794"/>
            <a:chExt cx="262292" cy="148200"/>
          </a:xfrm>
        </p:grpSpPr>
        <p:sp>
          <p:nvSpPr>
            <p:cNvPr id="571" name="Google Shape;571;p36"/>
            <p:cNvSpPr/>
            <p:nvPr/>
          </p:nvSpPr>
          <p:spPr>
            <a:xfrm>
              <a:off x="7293264" y="3363794"/>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572" name="Google Shape;572;p36"/>
            <p:cNvSpPr/>
            <p:nvPr/>
          </p:nvSpPr>
          <p:spPr>
            <a:xfrm>
              <a:off x="7197668" y="3363794"/>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573" name="Google Shape;573;p36"/>
            <p:cNvSpPr/>
            <p:nvPr/>
          </p:nvSpPr>
          <p:spPr>
            <a:xfrm>
              <a:off x="7102072" y="3363794"/>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grpSp>
      <p:sp>
        <p:nvSpPr>
          <p:cNvPr id="574" name="Google Shape;574;p36"/>
          <p:cNvSpPr/>
          <p:nvPr/>
        </p:nvSpPr>
        <p:spPr>
          <a:xfrm>
            <a:off x="6340660" y="2634290"/>
            <a:ext cx="71100" cy="148200"/>
          </a:xfrm>
          <a:prstGeom prst="rect">
            <a:avLst/>
          </a:prstGeom>
          <a:solidFill>
            <a:srgbClr val="674EA7"/>
          </a:solidFill>
          <a:ln w="9525"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txBox="1">
            <a:spLocks noGrp="1"/>
          </p:cNvSpPr>
          <p:nvPr>
            <p:ph type="body" idx="1"/>
          </p:nvPr>
        </p:nvSpPr>
        <p:spPr>
          <a:xfrm>
            <a:off x="320040" y="788670"/>
            <a:ext cx="8503800" cy="3840600"/>
          </a:xfrm>
          <a:prstGeom prst="rect">
            <a:avLst/>
          </a:prstGeom>
        </p:spPr>
        <p:txBody>
          <a:bodyPr spcFirstLastPara="1" wrap="square" lIns="91425" tIns="45700" rIns="91425" bIns="45700" anchor="t" anchorCtr="0">
            <a:noAutofit/>
          </a:bodyPr>
          <a:lstStyle/>
          <a:p>
            <a:pPr marL="457200" lvl="0" indent="-331470" rtl="0">
              <a:spcBef>
                <a:spcPts val="0"/>
              </a:spcBef>
              <a:spcAft>
                <a:spcPts val="0"/>
              </a:spcAft>
              <a:buSzPts val="1620"/>
              <a:buChar char="●"/>
            </a:pPr>
            <a:r>
              <a:rPr lang="en"/>
              <a:t>Allocate adaptively based on incoming messages</a:t>
            </a:r>
            <a:endParaRPr/>
          </a:p>
          <a:p>
            <a:pPr marL="914400" lvl="1" indent="-330200" rtl="0">
              <a:spcBef>
                <a:spcPts val="0"/>
              </a:spcBef>
              <a:spcAft>
                <a:spcPts val="0"/>
              </a:spcAft>
              <a:buSzPts val="1600"/>
              <a:buChar char="▪"/>
            </a:pPr>
            <a:r>
              <a:rPr lang="en"/>
              <a:t>Start with lowest priority</a:t>
            </a:r>
            <a:endParaRPr/>
          </a:p>
          <a:p>
            <a:pPr marL="914400" lvl="1" indent="-330200" rtl="0">
              <a:spcBef>
                <a:spcPts val="0"/>
              </a:spcBef>
              <a:spcAft>
                <a:spcPts val="0"/>
              </a:spcAft>
              <a:buSzPts val="1600"/>
              <a:buChar char="▪"/>
            </a:pPr>
            <a:r>
              <a:rPr lang="en"/>
              <a:t>Use higher priority for rapid preemption</a:t>
            </a:r>
            <a:endParaRPr/>
          </a:p>
          <a:p>
            <a:pPr marL="457200" lvl="0" indent="-331470">
              <a:spcBef>
                <a:spcPts val="0"/>
              </a:spcBef>
              <a:spcAft>
                <a:spcPts val="0"/>
              </a:spcAft>
              <a:buSzPts val="1620"/>
              <a:buChar char="●"/>
            </a:pPr>
            <a:r>
              <a:rPr lang="en"/>
              <a:t>Initial approach: only grant to higher priority message (like pHost)</a:t>
            </a:r>
            <a:endParaRPr/>
          </a:p>
        </p:txBody>
      </p:sp>
      <p:sp>
        <p:nvSpPr>
          <p:cNvPr id="580" name="Google Shape;580;p37"/>
          <p:cNvSpPr txBox="1">
            <a:spLocks noGrp="1"/>
          </p:cNvSpPr>
          <p:nvPr>
            <p:ph type="title"/>
          </p:nvPr>
        </p:nvSpPr>
        <p:spPr>
          <a:xfrm>
            <a:off x="304800" y="148590"/>
            <a:ext cx="8534400" cy="5487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r>
              <a:rPr lang="en"/>
              <a:t>Scheduled Priority Assignment</a:t>
            </a:r>
            <a:endParaRPr/>
          </a:p>
        </p:txBody>
      </p:sp>
      <p:sp>
        <p:nvSpPr>
          <p:cNvPr id="581" name="Google Shape;581;p37"/>
          <p:cNvSpPr txBox="1">
            <a:spLocks noGrp="1"/>
          </p:cNvSpPr>
          <p:nvPr>
            <p:ph type="sldNum" idx="12"/>
          </p:nvPr>
        </p:nvSpPr>
        <p:spPr>
          <a:xfrm>
            <a:off x="8183880" y="4767263"/>
            <a:ext cx="685800" cy="2745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0000"/>
              </a:buClr>
              <a:buFont typeface="Arial"/>
              <a:buNone/>
            </a:pPr>
            <a:r>
              <a:rPr lang="en"/>
              <a:t>Slide </a:t>
            </a:r>
            <a:fld id="{00000000-1234-1234-1234-123412341234}" type="slidenum">
              <a:rPr lang="en"/>
              <a:t>15</a:t>
            </a:fld>
            <a:endParaRPr/>
          </a:p>
        </p:txBody>
      </p:sp>
      <p:grpSp>
        <p:nvGrpSpPr>
          <p:cNvPr id="582" name="Google Shape;582;p37"/>
          <p:cNvGrpSpPr/>
          <p:nvPr/>
        </p:nvGrpSpPr>
        <p:grpSpPr>
          <a:xfrm>
            <a:off x="2194560" y="3535938"/>
            <a:ext cx="1681159" cy="369300"/>
            <a:chOff x="2194560" y="3535938"/>
            <a:chExt cx="1681159" cy="369300"/>
          </a:xfrm>
        </p:grpSpPr>
        <p:sp>
          <p:nvSpPr>
            <p:cNvPr id="583" name="Google Shape;583;p37"/>
            <p:cNvSpPr/>
            <p:nvPr/>
          </p:nvSpPr>
          <p:spPr>
            <a:xfrm>
              <a:off x="2624570" y="3623253"/>
              <a:ext cx="208500" cy="208500"/>
            </a:xfrm>
            <a:prstGeom prst="rect">
              <a:avLst/>
            </a:prstGeom>
            <a:solidFill>
              <a:srgbClr val="8D653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000000"/>
                </a:solidFill>
                <a:latin typeface="Arial"/>
                <a:ea typeface="Arial"/>
                <a:cs typeface="Arial"/>
                <a:sym typeface="Arial"/>
              </a:endParaRPr>
            </a:p>
          </p:txBody>
        </p:sp>
        <p:sp>
          <p:nvSpPr>
            <p:cNvPr id="584" name="Google Shape;584;p37"/>
            <p:cNvSpPr/>
            <p:nvPr/>
          </p:nvSpPr>
          <p:spPr>
            <a:xfrm>
              <a:off x="2833100" y="3623253"/>
              <a:ext cx="208500" cy="208500"/>
            </a:xfrm>
            <a:prstGeom prst="rect">
              <a:avLst/>
            </a:prstGeom>
            <a:solidFill>
              <a:srgbClr val="8D653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000000"/>
                </a:solidFill>
                <a:latin typeface="Arial"/>
                <a:ea typeface="Arial"/>
                <a:cs typeface="Arial"/>
                <a:sym typeface="Arial"/>
              </a:endParaRPr>
            </a:p>
          </p:txBody>
        </p:sp>
        <p:sp>
          <p:nvSpPr>
            <p:cNvPr id="585" name="Google Shape;585;p37"/>
            <p:cNvSpPr/>
            <p:nvPr/>
          </p:nvSpPr>
          <p:spPr>
            <a:xfrm>
              <a:off x="3041630" y="3623253"/>
              <a:ext cx="208500" cy="208500"/>
            </a:xfrm>
            <a:prstGeom prst="rect">
              <a:avLst/>
            </a:prstGeom>
            <a:solidFill>
              <a:srgbClr val="8D653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000000"/>
                </a:solidFill>
                <a:latin typeface="Arial"/>
                <a:ea typeface="Arial"/>
                <a:cs typeface="Arial"/>
                <a:sym typeface="Arial"/>
              </a:endParaRPr>
            </a:p>
          </p:txBody>
        </p:sp>
        <p:sp>
          <p:nvSpPr>
            <p:cNvPr id="586" name="Google Shape;586;p37"/>
            <p:cNvSpPr/>
            <p:nvPr/>
          </p:nvSpPr>
          <p:spPr>
            <a:xfrm>
              <a:off x="3250159" y="3623253"/>
              <a:ext cx="208500" cy="208500"/>
            </a:xfrm>
            <a:prstGeom prst="rect">
              <a:avLst/>
            </a:prstGeom>
            <a:solidFill>
              <a:srgbClr val="8D653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000000"/>
                </a:solidFill>
                <a:latin typeface="Arial"/>
                <a:ea typeface="Arial"/>
                <a:cs typeface="Arial"/>
                <a:sym typeface="Arial"/>
              </a:endParaRPr>
            </a:p>
          </p:txBody>
        </p:sp>
        <p:sp>
          <p:nvSpPr>
            <p:cNvPr id="587" name="Google Shape;587;p37"/>
            <p:cNvSpPr/>
            <p:nvPr/>
          </p:nvSpPr>
          <p:spPr>
            <a:xfrm>
              <a:off x="3458689" y="3623253"/>
              <a:ext cx="208500" cy="208500"/>
            </a:xfrm>
            <a:prstGeom prst="rect">
              <a:avLst/>
            </a:prstGeom>
            <a:solidFill>
              <a:srgbClr val="8D653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000000"/>
                </a:solidFill>
                <a:latin typeface="Arial"/>
                <a:ea typeface="Arial"/>
                <a:cs typeface="Arial"/>
                <a:sym typeface="Arial"/>
              </a:endParaRPr>
            </a:p>
          </p:txBody>
        </p:sp>
        <p:sp>
          <p:nvSpPr>
            <p:cNvPr id="588" name="Google Shape;588;p37"/>
            <p:cNvSpPr/>
            <p:nvPr/>
          </p:nvSpPr>
          <p:spPr>
            <a:xfrm>
              <a:off x="3667219" y="3623253"/>
              <a:ext cx="208500" cy="208500"/>
            </a:xfrm>
            <a:prstGeom prst="rect">
              <a:avLst/>
            </a:prstGeom>
            <a:solidFill>
              <a:srgbClr val="8D653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000000"/>
                </a:solidFill>
                <a:latin typeface="Arial"/>
                <a:ea typeface="Arial"/>
                <a:cs typeface="Arial"/>
                <a:sym typeface="Arial"/>
              </a:endParaRPr>
            </a:p>
          </p:txBody>
        </p:sp>
        <p:sp>
          <p:nvSpPr>
            <p:cNvPr id="589" name="Google Shape;589;p37"/>
            <p:cNvSpPr/>
            <p:nvPr/>
          </p:nvSpPr>
          <p:spPr>
            <a:xfrm>
              <a:off x="2194560" y="3535938"/>
              <a:ext cx="4668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800">
                  <a:solidFill>
                    <a:srgbClr val="000000"/>
                  </a:solidFill>
                  <a:latin typeface="Arial"/>
                  <a:ea typeface="Arial"/>
                  <a:cs typeface="Arial"/>
                  <a:sym typeface="Arial"/>
                </a:rPr>
                <a:t>P0</a:t>
              </a:r>
              <a:endParaRPr sz="1800">
                <a:solidFill>
                  <a:srgbClr val="000000"/>
                </a:solidFill>
                <a:latin typeface="Arial"/>
                <a:ea typeface="Arial"/>
                <a:cs typeface="Arial"/>
                <a:sym typeface="Arial"/>
              </a:endParaRPr>
            </a:p>
          </p:txBody>
        </p:sp>
      </p:grpSp>
      <p:grpSp>
        <p:nvGrpSpPr>
          <p:cNvPr id="590" name="Google Shape;590;p37"/>
          <p:cNvGrpSpPr/>
          <p:nvPr/>
        </p:nvGrpSpPr>
        <p:grpSpPr>
          <a:xfrm>
            <a:off x="3643432" y="2967990"/>
            <a:ext cx="3094242" cy="1275633"/>
            <a:chOff x="3643432" y="2967990"/>
            <a:chExt cx="3094242" cy="1275633"/>
          </a:xfrm>
        </p:grpSpPr>
        <p:sp>
          <p:nvSpPr>
            <p:cNvPr id="591" name="Google Shape;591;p37"/>
            <p:cNvSpPr txBox="1"/>
            <p:nvPr/>
          </p:nvSpPr>
          <p:spPr>
            <a:xfrm>
              <a:off x="3643432" y="2967990"/>
              <a:ext cx="1643100" cy="2637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rgbClr val="000000"/>
                </a:buClr>
                <a:buSzPts val="1300"/>
                <a:buFont typeface="Verdana"/>
                <a:buNone/>
              </a:pPr>
              <a:r>
                <a:rPr lang="en" sz="1300" b="1">
                  <a:solidFill>
                    <a:srgbClr val="000000"/>
                  </a:solidFill>
                  <a:latin typeface="Verdana"/>
                  <a:ea typeface="Verdana"/>
                  <a:cs typeface="Verdana"/>
                  <a:sym typeface="Verdana"/>
                </a:rPr>
                <a:t>New short message arrives</a:t>
              </a:r>
              <a:endParaRPr sz="1300" b="1">
                <a:solidFill>
                  <a:srgbClr val="000000"/>
                </a:solidFill>
                <a:latin typeface="Verdana"/>
                <a:ea typeface="Verdana"/>
                <a:cs typeface="Verdana"/>
                <a:sym typeface="Verdana"/>
              </a:endParaRPr>
            </a:p>
          </p:txBody>
        </p:sp>
        <p:grpSp>
          <p:nvGrpSpPr>
            <p:cNvPr id="592" name="Google Shape;592;p37"/>
            <p:cNvGrpSpPr/>
            <p:nvPr/>
          </p:nvGrpSpPr>
          <p:grpSpPr>
            <a:xfrm>
              <a:off x="3982520" y="3555986"/>
              <a:ext cx="2755154" cy="687637"/>
              <a:chOff x="3982520" y="3555986"/>
              <a:chExt cx="2755154" cy="687637"/>
            </a:xfrm>
          </p:grpSpPr>
          <p:sp>
            <p:nvSpPr>
              <p:cNvPr id="593" name="Google Shape;593;p37"/>
              <p:cNvSpPr/>
              <p:nvPr/>
            </p:nvSpPr>
            <p:spPr>
              <a:xfrm>
                <a:off x="5486525" y="3946435"/>
                <a:ext cx="208500" cy="208500"/>
              </a:xfrm>
              <a:prstGeom prst="rect">
                <a:avLst/>
              </a:prstGeom>
              <a:solidFill>
                <a:srgbClr val="8D653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000000"/>
                  </a:solidFill>
                  <a:latin typeface="Arial"/>
                  <a:ea typeface="Arial"/>
                  <a:cs typeface="Arial"/>
                  <a:sym typeface="Arial"/>
                </a:endParaRPr>
              </a:p>
            </p:txBody>
          </p:sp>
          <p:sp>
            <p:nvSpPr>
              <p:cNvPr id="594" name="Google Shape;594;p37"/>
              <p:cNvSpPr/>
              <p:nvPr/>
            </p:nvSpPr>
            <p:spPr>
              <a:xfrm>
                <a:off x="5695055" y="3946435"/>
                <a:ext cx="208500" cy="208500"/>
              </a:xfrm>
              <a:prstGeom prst="rect">
                <a:avLst/>
              </a:prstGeom>
              <a:solidFill>
                <a:srgbClr val="8D653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000000"/>
                  </a:solidFill>
                  <a:latin typeface="Arial"/>
                  <a:ea typeface="Arial"/>
                  <a:cs typeface="Arial"/>
                  <a:sym typeface="Arial"/>
                </a:endParaRPr>
              </a:p>
            </p:txBody>
          </p:sp>
          <p:sp>
            <p:nvSpPr>
              <p:cNvPr id="595" name="Google Shape;595;p37"/>
              <p:cNvSpPr/>
              <p:nvPr/>
            </p:nvSpPr>
            <p:spPr>
              <a:xfrm>
                <a:off x="5903585" y="3946435"/>
                <a:ext cx="208500" cy="208500"/>
              </a:xfrm>
              <a:prstGeom prst="rect">
                <a:avLst/>
              </a:prstGeom>
              <a:solidFill>
                <a:srgbClr val="8D653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000000"/>
                  </a:solidFill>
                  <a:latin typeface="Arial"/>
                  <a:ea typeface="Arial"/>
                  <a:cs typeface="Arial"/>
                  <a:sym typeface="Arial"/>
                </a:endParaRPr>
              </a:p>
            </p:txBody>
          </p:sp>
          <p:sp>
            <p:nvSpPr>
              <p:cNvPr id="596" name="Google Shape;596;p37"/>
              <p:cNvSpPr/>
              <p:nvPr/>
            </p:nvSpPr>
            <p:spPr>
              <a:xfrm>
                <a:off x="6112115" y="3946435"/>
                <a:ext cx="208500" cy="208500"/>
              </a:xfrm>
              <a:prstGeom prst="rect">
                <a:avLst/>
              </a:prstGeom>
              <a:solidFill>
                <a:srgbClr val="8D653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000000"/>
                  </a:solidFill>
                  <a:latin typeface="Arial"/>
                  <a:ea typeface="Arial"/>
                  <a:cs typeface="Arial"/>
                  <a:sym typeface="Arial"/>
                </a:endParaRPr>
              </a:p>
            </p:txBody>
          </p:sp>
          <p:sp>
            <p:nvSpPr>
              <p:cNvPr id="597" name="Google Shape;597;p37"/>
              <p:cNvSpPr/>
              <p:nvPr/>
            </p:nvSpPr>
            <p:spPr>
              <a:xfrm>
                <a:off x="6320644" y="3946435"/>
                <a:ext cx="208500" cy="208500"/>
              </a:xfrm>
              <a:prstGeom prst="rect">
                <a:avLst/>
              </a:prstGeom>
              <a:solidFill>
                <a:srgbClr val="8D653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000000"/>
                  </a:solidFill>
                  <a:latin typeface="Arial"/>
                  <a:ea typeface="Arial"/>
                  <a:cs typeface="Arial"/>
                  <a:sym typeface="Arial"/>
                </a:endParaRPr>
              </a:p>
            </p:txBody>
          </p:sp>
          <p:sp>
            <p:nvSpPr>
              <p:cNvPr id="598" name="Google Shape;598;p37"/>
              <p:cNvSpPr/>
              <p:nvPr/>
            </p:nvSpPr>
            <p:spPr>
              <a:xfrm>
                <a:off x="6529174" y="3946435"/>
                <a:ext cx="208500" cy="208500"/>
              </a:xfrm>
              <a:prstGeom prst="rect">
                <a:avLst/>
              </a:prstGeom>
              <a:solidFill>
                <a:srgbClr val="8D653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000000"/>
                  </a:solidFill>
                  <a:latin typeface="Arial"/>
                  <a:ea typeface="Arial"/>
                  <a:cs typeface="Arial"/>
                  <a:sym typeface="Arial"/>
                </a:endParaRPr>
              </a:p>
            </p:txBody>
          </p:sp>
          <p:sp>
            <p:nvSpPr>
              <p:cNvPr id="599" name="Google Shape;599;p37"/>
              <p:cNvSpPr/>
              <p:nvPr/>
            </p:nvSpPr>
            <p:spPr>
              <a:xfrm>
                <a:off x="5486525" y="3616617"/>
                <a:ext cx="208500" cy="208500"/>
              </a:xfrm>
              <a:prstGeom prst="rect">
                <a:avLst/>
              </a:prstGeom>
              <a:solidFill>
                <a:srgbClr val="6BC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000000"/>
                  </a:solidFill>
                  <a:latin typeface="Arial"/>
                  <a:ea typeface="Arial"/>
                  <a:cs typeface="Arial"/>
                  <a:sym typeface="Arial"/>
                </a:endParaRPr>
              </a:p>
            </p:txBody>
          </p:sp>
          <p:sp>
            <p:nvSpPr>
              <p:cNvPr id="600" name="Google Shape;600;p37"/>
              <p:cNvSpPr/>
              <p:nvPr/>
            </p:nvSpPr>
            <p:spPr>
              <a:xfrm>
                <a:off x="5695055" y="3616617"/>
                <a:ext cx="208500" cy="208500"/>
              </a:xfrm>
              <a:prstGeom prst="rect">
                <a:avLst/>
              </a:prstGeom>
              <a:solidFill>
                <a:srgbClr val="6BC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000000"/>
                  </a:solidFill>
                  <a:latin typeface="Arial"/>
                  <a:ea typeface="Arial"/>
                  <a:cs typeface="Arial"/>
                  <a:sym typeface="Arial"/>
                </a:endParaRPr>
              </a:p>
            </p:txBody>
          </p:sp>
          <p:sp>
            <p:nvSpPr>
              <p:cNvPr id="601" name="Google Shape;601;p37"/>
              <p:cNvSpPr/>
              <p:nvPr/>
            </p:nvSpPr>
            <p:spPr>
              <a:xfrm>
                <a:off x="5903585" y="3616617"/>
                <a:ext cx="208500" cy="208500"/>
              </a:xfrm>
              <a:prstGeom prst="rect">
                <a:avLst/>
              </a:prstGeom>
              <a:solidFill>
                <a:srgbClr val="6BC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000000"/>
                  </a:solidFill>
                  <a:latin typeface="Arial"/>
                  <a:ea typeface="Arial"/>
                  <a:cs typeface="Arial"/>
                  <a:sym typeface="Arial"/>
                </a:endParaRPr>
              </a:p>
            </p:txBody>
          </p:sp>
          <p:sp>
            <p:nvSpPr>
              <p:cNvPr id="602" name="Google Shape;602;p37"/>
              <p:cNvSpPr/>
              <p:nvPr/>
            </p:nvSpPr>
            <p:spPr>
              <a:xfrm>
                <a:off x="6112115" y="3616617"/>
                <a:ext cx="208500" cy="208500"/>
              </a:xfrm>
              <a:prstGeom prst="rect">
                <a:avLst/>
              </a:prstGeom>
              <a:solidFill>
                <a:srgbClr val="6BC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000000"/>
                  </a:solidFill>
                  <a:latin typeface="Arial"/>
                  <a:ea typeface="Arial"/>
                  <a:cs typeface="Arial"/>
                  <a:sym typeface="Arial"/>
                </a:endParaRPr>
              </a:p>
            </p:txBody>
          </p:sp>
          <p:sp>
            <p:nvSpPr>
              <p:cNvPr id="603" name="Google Shape;603;p37"/>
              <p:cNvSpPr/>
              <p:nvPr/>
            </p:nvSpPr>
            <p:spPr>
              <a:xfrm>
                <a:off x="3982520" y="3643942"/>
                <a:ext cx="1064700" cy="144300"/>
              </a:xfrm>
              <a:prstGeom prst="rightArrow">
                <a:avLst>
                  <a:gd name="adj1" fmla="val 50000"/>
                  <a:gd name="adj2" fmla="val 50000"/>
                </a:avLst>
              </a:prstGeom>
              <a:solidFill>
                <a:srgbClr val="00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000000"/>
                  </a:solidFill>
                  <a:latin typeface="Arial"/>
                  <a:ea typeface="Arial"/>
                  <a:cs typeface="Arial"/>
                  <a:sym typeface="Arial"/>
                </a:endParaRPr>
              </a:p>
            </p:txBody>
          </p:sp>
          <p:sp>
            <p:nvSpPr>
              <p:cNvPr id="604" name="Google Shape;604;p37"/>
              <p:cNvSpPr/>
              <p:nvPr/>
            </p:nvSpPr>
            <p:spPr>
              <a:xfrm>
                <a:off x="5053225" y="3874323"/>
                <a:ext cx="4668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800">
                    <a:solidFill>
                      <a:srgbClr val="000000"/>
                    </a:solidFill>
                    <a:latin typeface="Arial"/>
                    <a:ea typeface="Arial"/>
                    <a:cs typeface="Arial"/>
                    <a:sym typeface="Arial"/>
                  </a:rPr>
                  <a:t>P0</a:t>
                </a:r>
                <a:endParaRPr sz="1800">
                  <a:solidFill>
                    <a:srgbClr val="000000"/>
                  </a:solidFill>
                  <a:latin typeface="Arial"/>
                  <a:ea typeface="Arial"/>
                  <a:cs typeface="Arial"/>
                  <a:sym typeface="Arial"/>
                </a:endParaRPr>
              </a:p>
            </p:txBody>
          </p:sp>
          <p:sp>
            <p:nvSpPr>
              <p:cNvPr id="605" name="Google Shape;605;p37"/>
              <p:cNvSpPr/>
              <p:nvPr/>
            </p:nvSpPr>
            <p:spPr>
              <a:xfrm>
                <a:off x="5049343" y="3555986"/>
                <a:ext cx="4668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800">
                    <a:solidFill>
                      <a:srgbClr val="000000"/>
                    </a:solidFill>
                    <a:latin typeface="Arial"/>
                    <a:ea typeface="Arial"/>
                    <a:cs typeface="Arial"/>
                    <a:sym typeface="Arial"/>
                  </a:rPr>
                  <a:t>P1</a:t>
                </a:r>
                <a:endParaRPr sz="1800">
                  <a:solidFill>
                    <a:srgbClr val="000000"/>
                  </a:solidFill>
                  <a:latin typeface="Arial"/>
                  <a:ea typeface="Arial"/>
                  <a:cs typeface="Arial"/>
                  <a:sym typeface="Aria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2"/>
                                        </p:tgtEl>
                                        <p:attrNameLst>
                                          <p:attrName>style.visibility</p:attrName>
                                        </p:attrNameLst>
                                      </p:cBhvr>
                                      <p:to>
                                        <p:strVal val="visible"/>
                                      </p:to>
                                    </p:set>
                                    <p:animEffect transition="in" filter="fade">
                                      <p:cBhvr>
                                        <p:cTn id="7" dur="1000"/>
                                        <p:tgtEl>
                                          <p:spTgt spid="5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0"/>
                                        </p:tgtEl>
                                        <p:attrNameLst>
                                          <p:attrName>style.visibility</p:attrName>
                                        </p:attrNameLst>
                                      </p:cBhvr>
                                      <p:to>
                                        <p:strVal val="visible"/>
                                      </p:to>
                                    </p:set>
                                    <p:animEffect transition="in" filter="fade">
                                      <p:cBhvr>
                                        <p:cTn id="12" dur="1000"/>
                                        <p:tgtEl>
                                          <p:spTgt spid="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38"/>
          <p:cNvSpPr txBox="1">
            <a:spLocks noGrp="1"/>
          </p:cNvSpPr>
          <p:nvPr>
            <p:ph type="body" idx="1"/>
          </p:nvPr>
        </p:nvSpPr>
        <p:spPr>
          <a:xfrm>
            <a:off x="320040" y="788670"/>
            <a:ext cx="8503800" cy="3840600"/>
          </a:xfrm>
          <a:prstGeom prst="rect">
            <a:avLst/>
          </a:prstGeom>
        </p:spPr>
        <p:txBody>
          <a:bodyPr spcFirstLastPara="1" wrap="square" lIns="91425" tIns="45700" rIns="91425" bIns="45700" anchor="t" anchorCtr="0">
            <a:noAutofit/>
          </a:bodyPr>
          <a:lstStyle/>
          <a:p>
            <a:pPr marL="274320" lvl="0" indent="-274320" rtl="0">
              <a:lnSpc>
                <a:spcPct val="100000"/>
              </a:lnSpc>
              <a:spcBef>
                <a:spcPts val="0"/>
              </a:spcBef>
              <a:spcAft>
                <a:spcPts val="0"/>
              </a:spcAft>
              <a:buSzPts val="1620"/>
              <a:buChar char="●"/>
            </a:pPr>
            <a:r>
              <a:rPr lang="en"/>
              <a:t>Senders may not respond promptly to grant</a:t>
            </a:r>
            <a:endParaRPr/>
          </a:p>
          <a:p>
            <a:pPr marL="274320" lvl="0" indent="-274320" rtl="0">
              <a:lnSpc>
                <a:spcPct val="100000"/>
              </a:lnSpc>
              <a:spcBef>
                <a:spcPts val="900"/>
              </a:spcBef>
              <a:spcAft>
                <a:spcPts val="0"/>
              </a:spcAft>
              <a:buSzPts val="1620"/>
              <a:buChar char="●"/>
            </a:pPr>
            <a:r>
              <a:rPr lang="en"/>
              <a:t>Result: wasted bandwidth at receiver down link</a:t>
            </a:r>
            <a:endParaRPr/>
          </a:p>
          <a:p>
            <a:pPr marL="0" lvl="0" indent="0">
              <a:spcBef>
                <a:spcPts val="0"/>
              </a:spcBef>
              <a:spcAft>
                <a:spcPts val="0"/>
              </a:spcAft>
              <a:buNone/>
            </a:pPr>
            <a:endParaRPr/>
          </a:p>
        </p:txBody>
      </p:sp>
      <p:sp>
        <p:nvSpPr>
          <p:cNvPr id="611" name="Google Shape;611;p38"/>
          <p:cNvSpPr txBox="1">
            <a:spLocks noGrp="1"/>
          </p:cNvSpPr>
          <p:nvPr>
            <p:ph type="sldNum" idx="12"/>
          </p:nvPr>
        </p:nvSpPr>
        <p:spPr>
          <a:xfrm>
            <a:off x="8183880" y="4310063"/>
            <a:ext cx="685800" cy="2745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r>
              <a:rPr lang="en"/>
              <a:t>Slide </a:t>
            </a:r>
            <a:fld id="{00000000-1234-1234-1234-123412341234}" type="slidenum">
              <a:rPr lang="en"/>
              <a:t>16</a:t>
            </a:fld>
            <a:endParaRPr/>
          </a:p>
        </p:txBody>
      </p:sp>
      <p:sp>
        <p:nvSpPr>
          <p:cNvPr id="612" name="Google Shape;612;p38"/>
          <p:cNvSpPr txBox="1">
            <a:spLocks noGrp="1"/>
          </p:cNvSpPr>
          <p:nvPr>
            <p:ph type="title"/>
          </p:nvPr>
        </p:nvSpPr>
        <p:spPr>
          <a:xfrm>
            <a:off x="304800" y="148590"/>
            <a:ext cx="8534400" cy="548700"/>
          </a:xfrm>
          <a:prstGeom prst="rect">
            <a:avLst/>
          </a:prstGeom>
        </p:spPr>
        <p:txBody>
          <a:bodyPr spcFirstLastPara="1" wrap="square" lIns="91425" tIns="45700" rIns="91425" bIns="45700" anchor="ctr" anchorCtr="0">
            <a:noAutofit/>
          </a:bodyPr>
          <a:lstStyle/>
          <a:p>
            <a:pPr marL="0" lvl="0" indent="0">
              <a:spcBef>
                <a:spcPts val="0"/>
              </a:spcBef>
              <a:spcAft>
                <a:spcPts val="0"/>
              </a:spcAft>
              <a:buNone/>
            </a:pPr>
            <a:r>
              <a:rPr lang="en"/>
              <a:t>Problem: Wasted Bandwidth</a:t>
            </a:r>
            <a:endParaRPr/>
          </a:p>
        </p:txBody>
      </p:sp>
      <p:sp>
        <p:nvSpPr>
          <p:cNvPr id="613" name="Google Shape;613;p38"/>
          <p:cNvSpPr/>
          <p:nvPr/>
        </p:nvSpPr>
        <p:spPr>
          <a:xfrm>
            <a:off x="2423160" y="2312670"/>
            <a:ext cx="548700" cy="411600"/>
          </a:xfrm>
          <a:prstGeom prst="roundRect">
            <a:avLst>
              <a:gd name="adj" fmla="val 16667"/>
            </a:avLst>
          </a:prstGeom>
          <a:solidFill>
            <a:srgbClr val="FFFFB9"/>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000000"/>
                </a:solidFill>
                <a:latin typeface="Arial"/>
                <a:ea typeface="Arial"/>
                <a:cs typeface="Arial"/>
                <a:sym typeface="Arial"/>
              </a:rPr>
              <a:t>S1</a:t>
            </a:r>
            <a:endParaRPr/>
          </a:p>
        </p:txBody>
      </p:sp>
      <p:sp>
        <p:nvSpPr>
          <p:cNvPr id="614" name="Google Shape;614;p38"/>
          <p:cNvSpPr/>
          <p:nvPr/>
        </p:nvSpPr>
        <p:spPr>
          <a:xfrm>
            <a:off x="6263640" y="2312670"/>
            <a:ext cx="548700" cy="411600"/>
          </a:xfrm>
          <a:prstGeom prst="roundRect">
            <a:avLst>
              <a:gd name="adj" fmla="val 16667"/>
            </a:avLst>
          </a:prstGeom>
          <a:solidFill>
            <a:srgbClr val="E5F4FF"/>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000000"/>
                </a:solidFill>
                <a:latin typeface="Arial"/>
                <a:ea typeface="Arial"/>
                <a:cs typeface="Arial"/>
                <a:sym typeface="Arial"/>
              </a:rPr>
              <a:t>S2</a:t>
            </a:r>
            <a:endParaRPr/>
          </a:p>
        </p:txBody>
      </p:sp>
      <p:sp>
        <p:nvSpPr>
          <p:cNvPr id="615" name="Google Shape;615;p38"/>
          <p:cNvSpPr/>
          <p:nvPr/>
        </p:nvSpPr>
        <p:spPr>
          <a:xfrm>
            <a:off x="1798320" y="2663190"/>
            <a:ext cx="91500" cy="183000"/>
          </a:xfrm>
          <a:prstGeom prst="roundRect">
            <a:avLst>
              <a:gd name="adj" fmla="val 16667"/>
            </a:avLst>
          </a:prstGeom>
          <a:solidFill>
            <a:srgbClr val="FFFFB9"/>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616" name="Google Shape;616;p38"/>
          <p:cNvSpPr/>
          <p:nvPr/>
        </p:nvSpPr>
        <p:spPr>
          <a:xfrm>
            <a:off x="2423160" y="3867150"/>
            <a:ext cx="548700" cy="411600"/>
          </a:xfrm>
          <a:prstGeom prst="roundRect">
            <a:avLst>
              <a:gd name="adj" fmla="val 16667"/>
            </a:avLst>
          </a:prstGeom>
          <a:solidFill>
            <a:srgbClr val="E1FFCD"/>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000000"/>
                </a:solidFill>
                <a:latin typeface="Arial"/>
                <a:ea typeface="Arial"/>
                <a:cs typeface="Arial"/>
                <a:sym typeface="Arial"/>
              </a:rPr>
              <a:t>R1</a:t>
            </a:r>
            <a:endParaRPr/>
          </a:p>
        </p:txBody>
      </p:sp>
      <p:sp>
        <p:nvSpPr>
          <p:cNvPr id="617" name="Google Shape;617;p38"/>
          <p:cNvSpPr/>
          <p:nvPr/>
        </p:nvSpPr>
        <p:spPr>
          <a:xfrm>
            <a:off x="1935480" y="2663190"/>
            <a:ext cx="91500" cy="183000"/>
          </a:xfrm>
          <a:prstGeom prst="roundRect">
            <a:avLst>
              <a:gd name="adj" fmla="val 16667"/>
            </a:avLst>
          </a:prstGeom>
          <a:solidFill>
            <a:srgbClr val="FFFFB9"/>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618" name="Google Shape;618;p38"/>
          <p:cNvSpPr/>
          <p:nvPr/>
        </p:nvSpPr>
        <p:spPr>
          <a:xfrm>
            <a:off x="2072640" y="2663190"/>
            <a:ext cx="91500" cy="183000"/>
          </a:xfrm>
          <a:prstGeom prst="roundRect">
            <a:avLst>
              <a:gd name="adj" fmla="val 16667"/>
            </a:avLst>
          </a:prstGeom>
          <a:solidFill>
            <a:srgbClr val="FFFFB9"/>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619" name="Google Shape;619;p38"/>
          <p:cNvSpPr/>
          <p:nvPr/>
        </p:nvSpPr>
        <p:spPr>
          <a:xfrm>
            <a:off x="2209800" y="2663190"/>
            <a:ext cx="91500" cy="183000"/>
          </a:xfrm>
          <a:prstGeom prst="roundRect">
            <a:avLst>
              <a:gd name="adj" fmla="val 16667"/>
            </a:avLst>
          </a:prstGeom>
          <a:solidFill>
            <a:srgbClr val="FFFFB9"/>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620" name="Google Shape;620;p38"/>
          <p:cNvSpPr/>
          <p:nvPr/>
        </p:nvSpPr>
        <p:spPr>
          <a:xfrm>
            <a:off x="3291840" y="2663190"/>
            <a:ext cx="91500" cy="183000"/>
          </a:xfrm>
          <a:prstGeom prst="roundRect">
            <a:avLst>
              <a:gd name="adj" fmla="val 16667"/>
            </a:avLst>
          </a:prstGeom>
          <a:solidFill>
            <a:srgbClr val="FFFFB9"/>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621" name="Google Shape;621;p38"/>
          <p:cNvSpPr/>
          <p:nvPr/>
        </p:nvSpPr>
        <p:spPr>
          <a:xfrm>
            <a:off x="3429000" y="2663190"/>
            <a:ext cx="91500" cy="183000"/>
          </a:xfrm>
          <a:prstGeom prst="roundRect">
            <a:avLst>
              <a:gd name="adj" fmla="val 16667"/>
            </a:avLst>
          </a:prstGeom>
          <a:solidFill>
            <a:srgbClr val="FFFFB9"/>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cxnSp>
        <p:nvCxnSpPr>
          <p:cNvPr id="622" name="Google Shape;622;p38"/>
          <p:cNvCxnSpPr>
            <a:stCxn id="614" idx="2"/>
            <a:endCxn id="616" idx="0"/>
          </p:cNvCxnSpPr>
          <p:nvPr/>
        </p:nvCxnSpPr>
        <p:spPr>
          <a:xfrm flipH="1">
            <a:off x="2697390" y="2724270"/>
            <a:ext cx="3840600" cy="1143000"/>
          </a:xfrm>
          <a:prstGeom prst="straightConnector1">
            <a:avLst/>
          </a:prstGeom>
          <a:noFill/>
          <a:ln w="19050" cap="rnd" cmpd="sng">
            <a:solidFill>
              <a:srgbClr val="000000"/>
            </a:solidFill>
            <a:prstDash val="solid"/>
            <a:round/>
            <a:headEnd type="none" w="sm" len="sm"/>
            <a:tailEnd type="triangle" w="med" len="med"/>
          </a:ln>
        </p:spPr>
      </p:cxnSp>
      <p:cxnSp>
        <p:nvCxnSpPr>
          <p:cNvPr id="623" name="Google Shape;623;p38"/>
          <p:cNvCxnSpPr/>
          <p:nvPr/>
        </p:nvCxnSpPr>
        <p:spPr>
          <a:xfrm>
            <a:off x="2697480" y="2724150"/>
            <a:ext cx="0" cy="1143000"/>
          </a:xfrm>
          <a:prstGeom prst="straightConnector1">
            <a:avLst/>
          </a:prstGeom>
          <a:noFill/>
          <a:ln w="19050" cap="rnd" cmpd="sng">
            <a:solidFill>
              <a:srgbClr val="000000"/>
            </a:solidFill>
            <a:prstDash val="solid"/>
            <a:round/>
            <a:headEnd type="none" w="sm" len="sm"/>
            <a:tailEnd type="triangle" w="med" len="med"/>
          </a:ln>
        </p:spPr>
      </p:cxnSp>
      <p:cxnSp>
        <p:nvCxnSpPr>
          <p:cNvPr id="624" name="Google Shape;624;p38"/>
          <p:cNvCxnSpPr>
            <a:stCxn id="613" idx="2"/>
            <a:endCxn id="625" idx="0"/>
          </p:cNvCxnSpPr>
          <p:nvPr/>
        </p:nvCxnSpPr>
        <p:spPr>
          <a:xfrm>
            <a:off x="2697510" y="2724270"/>
            <a:ext cx="3825300" cy="1143000"/>
          </a:xfrm>
          <a:prstGeom prst="straightConnector1">
            <a:avLst/>
          </a:prstGeom>
          <a:noFill/>
          <a:ln w="19050" cap="rnd" cmpd="sng">
            <a:solidFill>
              <a:srgbClr val="000000"/>
            </a:solidFill>
            <a:prstDash val="solid"/>
            <a:round/>
            <a:headEnd type="none" w="sm" len="sm"/>
            <a:tailEnd type="triangle" w="med" len="med"/>
          </a:ln>
        </p:spPr>
      </p:cxnSp>
      <p:sp>
        <p:nvSpPr>
          <p:cNvPr id="626" name="Google Shape;626;p38"/>
          <p:cNvSpPr/>
          <p:nvPr/>
        </p:nvSpPr>
        <p:spPr>
          <a:xfrm>
            <a:off x="5196840" y="2663190"/>
            <a:ext cx="91500" cy="183000"/>
          </a:xfrm>
          <a:prstGeom prst="roundRect">
            <a:avLst>
              <a:gd name="adj" fmla="val 16667"/>
            </a:avLst>
          </a:prstGeom>
          <a:solidFill>
            <a:srgbClr val="E5F4FF"/>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627" name="Google Shape;627;p38"/>
          <p:cNvSpPr/>
          <p:nvPr/>
        </p:nvSpPr>
        <p:spPr>
          <a:xfrm>
            <a:off x="5334000" y="2663190"/>
            <a:ext cx="91500" cy="183000"/>
          </a:xfrm>
          <a:prstGeom prst="roundRect">
            <a:avLst>
              <a:gd name="adj" fmla="val 16667"/>
            </a:avLst>
          </a:prstGeom>
          <a:solidFill>
            <a:srgbClr val="E5F4FF"/>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628" name="Google Shape;628;p38"/>
          <p:cNvSpPr/>
          <p:nvPr/>
        </p:nvSpPr>
        <p:spPr>
          <a:xfrm>
            <a:off x="5471160" y="2663190"/>
            <a:ext cx="91500" cy="183000"/>
          </a:xfrm>
          <a:prstGeom prst="roundRect">
            <a:avLst>
              <a:gd name="adj" fmla="val 16667"/>
            </a:avLst>
          </a:prstGeom>
          <a:solidFill>
            <a:srgbClr val="E5F4FF"/>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629" name="Google Shape;629;p38"/>
          <p:cNvSpPr/>
          <p:nvPr/>
        </p:nvSpPr>
        <p:spPr>
          <a:xfrm>
            <a:off x="5608320" y="2663190"/>
            <a:ext cx="91500" cy="183000"/>
          </a:xfrm>
          <a:prstGeom prst="roundRect">
            <a:avLst>
              <a:gd name="adj" fmla="val 16667"/>
            </a:avLst>
          </a:prstGeom>
          <a:solidFill>
            <a:srgbClr val="E5F4FF"/>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630" name="Google Shape;630;p38"/>
          <p:cNvSpPr/>
          <p:nvPr/>
        </p:nvSpPr>
        <p:spPr>
          <a:xfrm>
            <a:off x="5745480" y="2663190"/>
            <a:ext cx="91500" cy="183000"/>
          </a:xfrm>
          <a:prstGeom prst="roundRect">
            <a:avLst>
              <a:gd name="adj" fmla="val 16667"/>
            </a:avLst>
          </a:prstGeom>
          <a:solidFill>
            <a:srgbClr val="E5F4FF"/>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631" name="Google Shape;631;p38"/>
          <p:cNvSpPr/>
          <p:nvPr/>
        </p:nvSpPr>
        <p:spPr>
          <a:xfrm>
            <a:off x="5882640" y="2663190"/>
            <a:ext cx="91500" cy="183000"/>
          </a:xfrm>
          <a:prstGeom prst="roundRect">
            <a:avLst>
              <a:gd name="adj" fmla="val 16667"/>
            </a:avLst>
          </a:prstGeom>
          <a:solidFill>
            <a:srgbClr val="E5F4FF"/>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632" name="Google Shape;632;p38"/>
          <p:cNvSpPr txBox="1"/>
          <p:nvPr/>
        </p:nvSpPr>
        <p:spPr>
          <a:xfrm>
            <a:off x="1386840" y="2617470"/>
            <a:ext cx="282000" cy="2769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1800" i="1">
                <a:solidFill>
                  <a:srgbClr val="000000"/>
                </a:solidFill>
                <a:latin typeface="Times"/>
                <a:ea typeface="Times"/>
                <a:cs typeface="Times"/>
                <a:sym typeface="Times"/>
              </a:rPr>
              <a:t>m1</a:t>
            </a:r>
            <a:endParaRPr/>
          </a:p>
        </p:txBody>
      </p:sp>
      <p:sp>
        <p:nvSpPr>
          <p:cNvPr id="633" name="Google Shape;633;p38"/>
          <p:cNvSpPr txBox="1"/>
          <p:nvPr/>
        </p:nvSpPr>
        <p:spPr>
          <a:xfrm>
            <a:off x="3267128" y="2386191"/>
            <a:ext cx="282000" cy="2769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1800" i="1">
                <a:solidFill>
                  <a:srgbClr val="000000"/>
                </a:solidFill>
                <a:latin typeface="Times"/>
                <a:ea typeface="Times"/>
                <a:cs typeface="Times"/>
                <a:sym typeface="Times"/>
              </a:rPr>
              <a:t>m2</a:t>
            </a:r>
            <a:endParaRPr/>
          </a:p>
        </p:txBody>
      </p:sp>
      <p:sp>
        <p:nvSpPr>
          <p:cNvPr id="634" name="Google Shape;634;p38"/>
          <p:cNvSpPr txBox="1"/>
          <p:nvPr/>
        </p:nvSpPr>
        <p:spPr>
          <a:xfrm>
            <a:off x="5448520" y="2388870"/>
            <a:ext cx="282000" cy="2769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1800" i="1">
                <a:solidFill>
                  <a:srgbClr val="000000"/>
                </a:solidFill>
                <a:latin typeface="Times"/>
                <a:ea typeface="Times"/>
                <a:cs typeface="Times"/>
                <a:sym typeface="Times"/>
              </a:rPr>
              <a:t>m3</a:t>
            </a:r>
            <a:endParaRPr/>
          </a:p>
        </p:txBody>
      </p:sp>
      <p:sp>
        <p:nvSpPr>
          <p:cNvPr id="635" name="Google Shape;635;p38"/>
          <p:cNvSpPr/>
          <p:nvPr/>
        </p:nvSpPr>
        <p:spPr>
          <a:xfrm>
            <a:off x="6263650" y="3855250"/>
            <a:ext cx="548700" cy="411600"/>
          </a:xfrm>
          <a:prstGeom prst="roundRect">
            <a:avLst>
              <a:gd name="adj" fmla="val 16667"/>
            </a:avLst>
          </a:prstGeom>
          <a:solidFill>
            <a:srgbClr val="E1FFCD"/>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000000"/>
                </a:solidFill>
                <a:latin typeface="Arial"/>
                <a:ea typeface="Arial"/>
                <a:cs typeface="Arial"/>
                <a:sym typeface="Arial"/>
              </a:rPr>
              <a:t>R2</a:t>
            </a:r>
            <a:endParaRPr/>
          </a:p>
        </p:txBody>
      </p:sp>
      <p:sp>
        <p:nvSpPr>
          <p:cNvPr id="636" name="Google Shape;636;p38"/>
          <p:cNvSpPr txBox="1"/>
          <p:nvPr/>
        </p:nvSpPr>
        <p:spPr>
          <a:xfrm>
            <a:off x="1371600" y="2007870"/>
            <a:ext cx="2469000" cy="2769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1800">
                <a:solidFill>
                  <a:srgbClr val="C00000"/>
                </a:solidFill>
                <a:latin typeface="Arial"/>
                <a:ea typeface="Arial"/>
                <a:cs typeface="Arial"/>
                <a:sym typeface="Arial"/>
              </a:rPr>
              <a:t>Prefers m2 to m1</a:t>
            </a:r>
            <a:endParaRPr sz="1800">
              <a:solidFill>
                <a:srgbClr val="C00000"/>
              </a:solidFill>
              <a:latin typeface="Arial"/>
              <a:ea typeface="Arial"/>
              <a:cs typeface="Arial"/>
              <a:sym typeface="Arial"/>
            </a:endParaRPr>
          </a:p>
        </p:txBody>
      </p:sp>
      <p:sp>
        <p:nvSpPr>
          <p:cNvPr id="637" name="Google Shape;637;p38"/>
          <p:cNvSpPr txBox="1"/>
          <p:nvPr/>
        </p:nvSpPr>
        <p:spPr>
          <a:xfrm>
            <a:off x="411480" y="3958590"/>
            <a:ext cx="1882500" cy="2769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1800">
                <a:solidFill>
                  <a:srgbClr val="C00000"/>
                </a:solidFill>
                <a:latin typeface="Arial"/>
                <a:ea typeface="Arial"/>
                <a:cs typeface="Arial"/>
                <a:sym typeface="Arial"/>
              </a:rPr>
              <a:t>Prefers m1 to m3</a:t>
            </a:r>
            <a:endParaRPr/>
          </a:p>
        </p:txBody>
      </p:sp>
      <p:cxnSp>
        <p:nvCxnSpPr>
          <p:cNvPr id="638" name="Google Shape;638;p38"/>
          <p:cNvCxnSpPr/>
          <p:nvPr/>
        </p:nvCxnSpPr>
        <p:spPr>
          <a:xfrm>
            <a:off x="3609900" y="2846200"/>
            <a:ext cx="1672200" cy="534600"/>
          </a:xfrm>
          <a:prstGeom prst="straightConnector1">
            <a:avLst/>
          </a:prstGeom>
          <a:noFill/>
          <a:ln w="28575" cap="flat" cmpd="sng">
            <a:solidFill>
              <a:srgbClr val="FF0000"/>
            </a:solidFill>
            <a:prstDash val="solid"/>
            <a:round/>
            <a:headEnd type="none" w="med" len="med"/>
            <a:tailEnd type="stealth" w="med" len="med"/>
          </a:ln>
        </p:spPr>
      </p:cxnSp>
      <p:grpSp>
        <p:nvGrpSpPr>
          <p:cNvPr id="639" name="Google Shape;639;p38"/>
          <p:cNvGrpSpPr/>
          <p:nvPr/>
        </p:nvGrpSpPr>
        <p:grpSpPr>
          <a:xfrm>
            <a:off x="609600" y="2609400"/>
            <a:ext cx="2646500" cy="1372500"/>
            <a:chOff x="609600" y="3066600"/>
            <a:chExt cx="2646500" cy="1372500"/>
          </a:xfrm>
        </p:grpSpPr>
        <p:sp>
          <p:nvSpPr>
            <p:cNvPr id="640" name="Google Shape;640;p38"/>
            <p:cNvSpPr/>
            <p:nvPr/>
          </p:nvSpPr>
          <p:spPr>
            <a:xfrm>
              <a:off x="2138900" y="3066600"/>
              <a:ext cx="1117200" cy="1372500"/>
            </a:xfrm>
            <a:prstGeom prst="mathMultiply">
              <a:avLst>
                <a:gd name="adj1" fmla="val 8720"/>
              </a:avLst>
            </a:pr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1" name="Google Shape;641;p38"/>
            <p:cNvSpPr txBox="1"/>
            <p:nvPr/>
          </p:nvSpPr>
          <p:spPr>
            <a:xfrm>
              <a:off x="609600" y="3608070"/>
              <a:ext cx="2469000" cy="2769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1800" b="1">
                  <a:solidFill>
                    <a:srgbClr val="FF0000"/>
                  </a:solidFill>
                </a:rPr>
                <a:t>Wasted BW</a:t>
              </a:r>
              <a:endParaRPr sz="1800" b="1">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7"/>
                                        </p:tgtEl>
                                        <p:attrNameLst>
                                          <p:attrName>style.visibility</p:attrName>
                                        </p:attrNameLst>
                                      </p:cBhvr>
                                      <p:to>
                                        <p:strVal val="visible"/>
                                      </p:to>
                                    </p:set>
                                    <p:animEffect transition="in" filter="fade">
                                      <p:cBhvr>
                                        <p:cTn id="7" dur="1000"/>
                                        <p:tgtEl>
                                          <p:spTgt spid="6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6"/>
                                        </p:tgtEl>
                                        <p:attrNameLst>
                                          <p:attrName>style.visibility</p:attrName>
                                        </p:attrNameLst>
                                      </p:cBhvr>
                                      <p:to>
                                        <p:strVal val="visible"/>
                                      </p:to>
                                    </p:set>
                                    <p:animEffect transition="in" filter="fade">
                                      <p:cBhvr>
                                        <p:cTn id="12" dur="1000"/>
                                        <p:tgtEl>
                                          <p:spTgt spid="636"/>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638"/>
                                        </p:tgtEl>
                                        <p:attrNameLst>
                                          <p:attrName>style.visibility</p:attrName>
                                        </p:attrNameLst>
                                      </p:cBhvr>
                                      <p:to>
                                        <p:strVal val="visible"/>
                                      </p:to>
                                    </p:set>
                                    <p:animEffect transition="in" filter="fade">
                                      <p:cBhvr>
                                        <p:cTn id="16" dur="1000"/>
                                        <p:tgtEl>
                                          <p:spTgt spid="63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39"/>
                                        </p:tgtEl>
                                        <p:attrNameLst>
                                          <p:attrName>style.visibility</p:attrName>
                                        </p:attrNameLst>
                                      </p:cBhvr>
                                      <p:to>
                                        <p:strVal val="visible"/>
                                      </p:to>
                                    </p:set>
                                    <p:animEffect transition="in" filter="fade">
                                      <p:cBhvr>
                                        <p:cTn id="21" dur="1000"/>
                                        <p:tgtEl>
                                          <p:spTgt spid="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9"/>
          <p:cNvSpPr txBox="1">
            <a:spLocks noGrp="1"/>
          </p:cNvSpPr>
          <p:nvPr>
            <p:ph type="body" idx="1"/>
          </p:nvPr>
        </p:nvSpPr>
        <p:spPr>
          <a:xfrm>
            <a:off x="320040" y="788670"/>
            <a:ext cx="8503800" cy="3840600"/>
          </a:xfrm>
          <a:prstGeom prst="rect">
            <a:avLst/>
          </a:prstGeom>
        </p:spPr>
        <p:txBody>
          <a:bodyPr spcFirstLastPara="1" wrap="square" lIns="91425" tIns="45700" rIns="91425" bIns="45700" anchor="t" anchorCtr="0">
            <a:noAutofit/>
          </a:bodyPr>
          <a:lstStyle/>
          <a:p>
            <a:pPr marL="457200" lvl="0" indent="-331470" rtl="0">
              <a:spcBef>
                <a:spcPts val="0"/>
              </a:spcBef>
              <a:spcAft>
                <a:spcPts val="0"/>
              </a:spcAft>
              <a:buSzPts val="1620"/>
              <a:buChar char="●"/>
            </a:pPr>
            <a:r>
              <a:rPr lang="en"/>
              <a:t>Goal: keep links busy while prioritizing short messages</a:t>
            </a:r>
            <a:endParaRPr/>
          </a:p>
          <a:p>
            <a:pPr marL="457200" lvl="0" indent="-331470" rtl="0">
              <a:spcBef>
                <a:spcPts val="0"/>
              </a:spcBef>
              <a:spcAft>
                <a:spcPts val="0"/>
              </a:spcAft>
              <a:buSzPts val="1620"/>
              <a:buChar char="●"/>
            </a:pPr>
            <a:r>
              <a:rPr lang="en"/>
              <a:t>Receiver </a:t>
            </a:r>
            <a:r>
              <a:rPr lang="en">
                <a:solidFill>
                  <a:srgbClr val="FF0000"/>
                </a:solidFill>
              </a:rPr>
              <a:t>grants multiple senders</a:t>
            </a:r>
            <a:r>
              <a:rPr lang="en"/>
              <a:t> simultaneously</a:t>
            </a:r>
            <a:endParaRPr/>
          </a:p>
          <a:p>
            <a:pPr marL="914400" lvl="1" indent="-330200" rtl="0">
              <a:spcBef>
                <a:spcPts val="0"/>
              </a:spcBef>
              <a:spcAft>
                <a:spcPts val="0"/>
              </a:spcAft>
              <a:buSzPts val="1600"/>
              <a:buChar char="▪"/>
            </a:pPr>
            <a:r>
              <a:rPr lang="en"/>
              <a:t>Different priority level for each message</a:t>
            </a:r>
            <a:endParaRPr/>
          </a:p>
          <a:p>
            <a:pPr marL="914400" lvl="1" indent="-330200" rtl="0">
              <a:spcBef>
                <a:spcPts val="0"/>
              </a:spcBef>
              <a:spcAft>
                <a:spcPts val="0"/>
              </a:spcAft>
              <a:buSzPts val="1600"/>
              <a:buChar char="▪"/>
            </a:pPr>
            <a:r>
              <a:rPr lang="en"/>
              <a:t>Shortest message gets highest priority</a:t>
            </a:r>
            <a:endParaRPr/>
          </a:p>
          <a:p>
            <a:pPr marL="457200" lvl="0" indent="-331470" rtl="0">
              <a:spcBef>
                <a:spcPts val="0"/>
              </a:spcBef>
              <a:spcAft>
                <a:spcPts val="0"/>
              </a:spcAft>
              <a:buSzPts val="1620"/>
              <a:buChar char="●"/>
            </a:pPr>
            <a:r>
              <a:rPr lang="en"/>
              <a:t>Priorities to favor short message, buffering for high BW utilization</a:t>
            </a:r>
            <a:endParaRPr/>
          </a:p>
          <a:p>
            <a:pPr marL="0" lvl="0" indent="0" rtl="0">
              <a:spcBef>
                <a:spcPts val="0"/>
              </a:spcBef>
              <a:spcAft>
                <a:spcPts val="0"/>
              </a:spcAft>
              <a:buNone/>
            </a:pPr>
            <a:endParaRPr/>
          </a:p>
        </p:txBody>
      </p:sp>
      <p:sp>
        <p:nvSpPr>
          <p:cNvPr id="647" name="Google Shape;647;p39"/>
          <p:cNvSpPr txBox="1">
            <a:spLocks noGrp="1"/>
          </p:cNvSpPr>
          <p:nvPr>
            <p:ph type="sldNum" idx="12"/>
          </p:nvPr>
        </p:nvSpPr>
        <p:spPr>
          <a:xfrm>
            <a:off x="8183880" y="4767263"/>
            <a:ext cx="685800" cy="2745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r>
              <a:rPr lang="en"/>
              <a:t>Slide </a:t>
            </a:r>
            <a:fld id="{00000000-1234-1234-1234-123412341234}" type="slidenum">
              <a:rPr lang="en"/>
              <a:t>17</a:t>
            </a:fld>
            <a:endParaRPr/>
          </a:p>
        </p:txBody>
      </p:sp>
      <p:sp>
        <p:nvSpPr>
          <p:cNvPr id="648" name="Google Shape;648;p39"/>
          <p:cNvSpPr txBox="1">
            <a:spLocks noGrp="1"/>
          </p:cNvSpPr>
          <p:nvPr>
            <p:ph type="title"/>
          </p:nvPr>
        </p:nvSpPr>
        <p:spPr>
          <a:xfrm>
            <a:off x="304800" y="148590"/>
            <a:ext cx="8534400" cy="5487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r>
              <a:rPr lang="en"/>
              <a:t>Solution: Controlled Overcommitment</a:t>
            </a:r>
            <a:endParaRPr/>
          </a:p>
        </p:txBody>
      </p:sp>
      <p:sp>
        <p:nvSpPr>
          <p:cNvPr id="649" name="Google Shape;649;p39"/>
          <p:cNvSpPr/>
          <p:nvPr/>
        </p:nvSpPr>
        <p:spPr>
          <a:xfrm>
            <a:off x="945140" y="3098350"/>
            <a:ext cx="473100" cy="294900"/>
          </a:xfrm>
          <a:prstGeom prst="roundRect">
            <a:avLst>
              <a:gd name="adj" fmla="val 16667"/>
            </a:avLst>
          </a:prstGeom>
          <a:solidFill>
            <a:srgbClr val="FFFFB9"/>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t>S</a:t>
            </a:r>
            <a:r>
              <a:rPr lang="en" sz="1600">
                <a:solidFill>
                  <a:srgbClr val="000000"/>
                </a:solidFill>
                <a:latin typeface="Arial"/>
                <a:ea typeface="Arial"/>
                <a:cs typeface="Arial"/>
                <a:sym typeface="Arial"/>
              </a:rPr>
              <a:t>1</a:t>
            </a:r>
            <a:endParaRPr sz="1600"/>
          </a:p>
        </p:txBody>
      </p:sp>
      <p:sp>
        <p:nvSpPr>
          <p:cNvPr id="650" name="Google Shape;650;p39"/>
          <p:cNvSpPr/>
          <p:nvPr/>
        </p:nvSpPr>
        <p:spPr>
          <a:xfrm>
            <a:off x="3441426" y="3098350"/>
            <a:ext cx="473100" cy="294900"/>
          </a:xfrm>
          <a:prstGeom prst="roundRect">
            <a:avLst>
              <a:gd name="adj" fmla="val 16667"/>
            </a:avLst>
          </a:prstGeom>
          <a:solidFill>
            <a:srgbClr val="E5F4FF"/>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000000"/>
                </a:solidFill>
                <a:latin typeface="Arial"/>
                <a:ea typeface="Arial"/>
                <a:cs typeface="Arial"/>
                <a:sym typeface="Arial"/>
              </a:rPr>
              <a:t>S2</a:t>
            </a:r>
            <a:endParaRPr sz="1600"/>
          </a:p>
        </p:txBody>
      </p:sp>
      <p:sp>
        <p:nvSpPr>
          <p:cNvPr id="651" name="Google Shape;651;p39"/>
          <p:cNvSpPr/>
          <p:nvPr/>
        </p:nvSpPr>
        <p:spPr>
          <a:xfrm>
            <a:off x="1998398" y="4310975"/>
            <a:ext cx="854400" cy="294900"/>
          </a:xfrm>
          <a:prstGeom prst="roundRect">
            <a:avLst>
              <a:gd name="adj" fmla="val 16667"/>
            </a:avLst>
          </a:prstGeom>
          <a:solidFill>
            <a:srgbClr val="E1FFCD"/>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000000"/>
                </a:solidFill>
                <a:latin typeface="Arial"/>
                <a:ea typeface="Arial"/>
                <a:cs typeface="Arial"/>
                <a:sym typeface="Arial"/>
              </a:rPr>
              <a:t>R1</a:t>
            </a:r>
            <a:endParaRPr sz="1600"/>
          </a:p>
        </p:txBody>
      </p:sp>
      <p:sp>
        <p:nvSpPr>
          <p:cNvPr id="652" name="Google Shape;652;p39"/>
          <p:cNvSpPr/>
          <p:nvPr/>
        </p:nvSpPr>
        <p:spPr>
          <a:xfrm>
            <a:off x="1548958" y="3957145"/>
            <a:ext cx="527400" cy="414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800">
                <a:solidFill>
                  <a:srgbClr val="000000"/>
                </a:solidFill>
                <a:latin typeface="Arial"/>
                <a:ea typeface="Arial"/>
                <a:cs typeface="Arial"/>
                <a:sym typeface="Arial"/>
              </a:rPr>
              <a:t>P1</a:t>
            </a:r>
            <a:endParaRPr sz="1800">
              <a:solidFill>
                <a:srgbClr val="000000"/>
              </a:solidFill>
              <a:latin typeface="Arial"/>
              <a:ea typeface="Arial"/>
              <a:cs typeface="Arial"/>
              <a:sym typeface="Arial"/>
            </a:endParaRPr>
          </a:p>
        </p:txBody>
      </p:sp>
      <p:sp>
        <p:nvSpPr>
          <p:cNvPr id="653" name="Google Shape;653;p39"/>
          <p:cNvSpPr/>
          <p:nvPr/>
        </p:nvSpPr>
        <p:spPr>
          <a:xfrm>
            <a:off x="2788903" y="3957145"/>
            <a:ext cx="527400" cy="414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800">
                <a:solidFill>
                  <a:srgbClr val="000000"/>
                </a:solidFill>
                <a:latin typeface="Arial"/>
                <a:ea typeface="Arial"/>
                <a:cs typeface="Arial"/>
                <a:sym typeface="Arial"/>
              </a:rPr>
              <a:t>P0</a:t>
            </a:r>
            <a:endParaRPr sz="1800">
              <a:solidFill>
                <a:srgbClr val="000000"/>
              </a:solidFill>
              <a:latin typeface="Arial"/>
              <a:ea typeface="Arial"/>
              <a:cs typeface="Arial"/>
              <a:sym typeface="Arial"/>
            </a:endParaRPr>
          </a:p>
        </p:txBody>
      </p:sp>
      <p:grpSp>
        <p:nvGrpSpPr>
          <p:cNvPr id="654" name="Google Shape;654;p39"/>
          <p:cNvGrpSpPr/>
          <p:nvPr/>
        </p:nvGrpSpPr>
        <p:grpSpPr>
          <a:xfrm>
            <a:off x="1197687" y="4295975"/>
            <a:ext cx="713888" cy="221281"/>
            <a:chOff x="1197687" y="4448375"/>
            <a:chExt cx="713888" cy="221281"/>
          </a:xfrm>
        </p:grpSpPr>
        <p:sp>
          <p:nvSpPr>
            <p:cNvPr id="655" name="Google Shape;655;p39"/>
            <p:cNvSpPr/>
            <p:nvPr/>
          </p:nvSpPr>
          <p:spPr>
            <a:xfrm>
              <a:off x="1550968" y="4538556"/>
              <a:ext cx="65700" cy="131100"/>
            </a:xfrm>
            <a:prstGeom prst="roundRect">
              <a:avLst>
                <a:gd name="adj" fmla="val 16667"/>
              </a:avLst>
            </a:prstGeom>
            <a:solidFill>
              <a:srgbClr val="FFFFB9"/>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656" name="Google Shape;656;p39"/>
            <p:cNvSpPr/>
            <p:nvPr/>
          </p:nvSpPr>
          <p:spPr>
            <a:xfrm>
              <a:off x="1649270" y="4538556"/>
              <a:ext cx="65700" cy="131100"/>
            </a:xfrm>
            <a:prstGeom prst="roundRect">
              <a:avLst>
                <a:gd name="adj" fmla="val 16667"/>
              </a:avLst>
            </a:prstGeom>
            <a:solidFill>
              <a:srgbClr val="FFFFB9"/>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657" name="Google Shape;657;p39"/>
            <p:cNvSpPr/>
            <p:nvPr/>
          </p:nvSpPr>
          <p:spPr>
            <a:xfrm>
              <a:off x="1747573" y="4538556"/>
              <a:ext cx="65700" cy="131100"/>
            </a:xfrm>
            <a:prstGeom prst="roundRect">
              <a:avLst>
                <a:gd name="adj" fmla="val 16667"/>
              </a:avLst>
            </a:prstGeom>
            <a:solidFill>
              <a:srgbClr val="FFFFB9"/>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658" name="Google Shape;658;p39"/>
            <p:cNvSpPr/>
            <p:nvPr/>
          </p:nvSpPr>
          <p:spPr>
            <a:xfrm>
              <a:off x="1845876" y="4538556"/>
              <a:ext cx="65700" cy="131100"/>
            </a:xfrm>
            <a:prstGeom prst="roundRect">
              <a:avLst>
                <a:gd name="adj" fmla="val 16667"/>
              </a:avLst>
            </a:prstGeom>
            <a:solidFill>
              <a:srgbClr val="FFFFB9"/>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659" name="Google Shape;659;p39"/>
            <p:cNvSpPr txBox="1"/>
            <p:nvPr/>
          </p:nvSpPr>
          <p:spPr>
            <a:xfrm>
              <a:off x="1197687" y="4448375"/>
              <a:ext cx="324900" cy="1986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1800" i="1">
                  <a:latin typeface="Times"/>
                  <a:ea typeface="Times"/>
                  <a:cs typeface="Times"/>
                  <a:sym typeface="Times"/>
                </a:rPr>
                <a:t>m1</a:t>
              </a:r>
              <a:endParaRPr/>
            </a:p>
          </p:txBody>
        </p:sp>
      </p:grpSp>
      <p:sp>
        <p:nvSpPr>
          <p:cNvPr id="660" name="Google Shape;660;p39"/>
          <p:cNvSpPr txBox="1"/>
          <p:nvPr/>
        </p:nvSpPr>
        <p:spPr>
          <a:xfrm>
            <a:off x="2998618" y="2980109"/>
            <a:ext cx="352200" cy="1986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1800" i="1">
                <a:latin typeface="Times"/>
                <a:ea typeface="Times"/>
                <a:cs typeface="Times"/>
                <a:sym typeface="Times"/>
              </a:rPr>
              <a:t>m3</a:t>
            </a:r>
            <a:endParaRPr/>
          </a:p>
        </p:txBody>
      </p:sp>
      <p:sp>
        <p:nvSpPr>
          <p:cNvPr id="661" name="Google Shape;661;p39"/>
          <p:cNvSpPr/>
          <p:nvPr/>
        </p:nvSpPr>
        <p:spPr>
          <a:xfrm>
            <a:off x="2719675" y="3392200"/>
            <a:ext cx="953900" cy="918750"/>
          </a:xfrm>
          <a:custGeom>
            <a:avLst/>
            <a:gdLst/>
            <a:ahLst/>
            <a:cxnLst/>
            <a:rect l="l" t="t" r="r" b="b"/>
            <a:pathLst>
              <a:path w="38156" h="36750" extrusionOk="0">
                <a:moveTo>
                  <a:pt x="38100" y="0"/>
                </a:moveTo>
                <a:lnTo>
                  <a:pt x="38156" y="3113"/>
                </a:lnTo>
                <a:lnTo>
                  <a:pt x="56" y="12112"/>
                </a:lnTo>
                <a:lnTo>
                  <a:pt x="0" y="36750"/>
                </a:lnTo>
              </a:path>
            </a:pathLst>
          </a:custGeom>
          <a:noFill/>
          <a:ln w="19050" cap="flat" cmpd="sng">
            <a:solidFill>
              <a:srgbClr val="CCCCCC"/>
            </a:solidFill>
            <a:prstDash val="dash"/>
            <a:round/>
            <a:headEnd type="none" w="med" len="med"/>
            <a:tailEnd type="none" w="med" len="med"/>
          </a:ln>
        </p:spPr>
      </p:sp>
      <p:cxnSp>
        <p:nvCxnSpPr>
          <p:cNvPr id="662" name="Google Shape;662;p39"/>
          <p:cNvCxnSpPr/>
          <p:nvPr/>
        </p:nvCxnSpPr>
        <p:spPr>
          <a:xfrm>
            <a:off x="2042066" y="4194927"/>
            <a:ext cx="170700" cy="0"/>
          </a:xfrm>
          <a:prstGeom prst="straightConnector1">
            <a:avLst/>
          </a:prstGeom>
          <a:noFill/>
          <a:ln w="28575" cap="flat" cmpd="sng">
            <a:solidFill>
              <a:srgbClr val="0C5DA0"/>
            </a:solidFill>
            <a:prstDash val="solid"/>
            <a:round/>
            <a:headEnd type="none" w="med" len="med"/>
            <a:tailEnd type="none" w="med" len="med"/>
          </a:ln>
        </p:spPr>
      </p:cxnSp>
      <p:grpSp>
        <p:nvGrpSpPr>
          <p:cNvPr id="663" name="Google Shape;663;p39"/>
          <p:cNvGrpSpPr/>
          <p:nvPr/>
        </p:nvGrpSpPr>
        <p:grpSpPr>
          <a:xfrm rot="5400000">
            <a:off x="2588811" y="3992018"/>
            <a:ext cx="262305" cy="131100"/>
            <a:chOff x="2688659" y="3501974"/>
            <a:chExt cx="262305" cy="131100"/>
          </a:xfrm>
        </p:grpSpPr>
        <p:sp>
          <p:nvSpPr>
            <p:cNvPr id="664" name="Google Shape;664;p39"/>
            <p:cNvSpPr/>
            <p:nvPr/>
          </p:nvSpPr>
          <p:spPr>
            <a:xfrm>
              <a:off x="2688659" y="3501974"/>
              <a:ext cx="65700" cy="131100"/>
            </a:xfrm>
            <a:prstGeom prst="roundRect">
              <a:avLst>
                <a:gd name="adj" fmla="val 16667"/>
              </a:avLst>
            </a:prstGeom>
            <a:solidFill>
              <a:srgbClr val="E5F4FF"/>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665" name="Google Shape;665;p39"/>
            <p:cNvSpPr/>
            <p:nvPr/>
          </p:nvSpPr>
          <p:spPr>
            <a:xfrm>
              <a:off x="2786962" y="3501974"/>
              <a:ext cx="65700" cy="131100"/>
            </a:xfrm>
            <a:prstGeom prst="roundRect">
              <a:avLst>
                <a:gd name="adj" fmla="val 16667"/>
              </a:avLst>
            </a:prstGeom>
            <a:solidFill>
              <a:srgbClr val="E5F4FF"/>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666" name="Google Shape;666;p39"/>
            <p:cNvSpPr/>
            <p:nvPr/>
          </p:nvSpPr>
          <p:spPr>
            <a:xfrm>
              <a:off x="2885265" y="3501974"/>
              <a:ext cx="65700" cy="131100"/>
            </a:xfrm>
            <a:prstGeom prst="roundRect">
              <a:avLst>
                <a:gd name="adj" fmla="val 16667"/>
              </a:avLst>
            </a:prstGeom>
            <a:solidFill>
              <a:srgbClr val="E5F4FF"/>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grpSp>
      <p:sp>
        <p:nvSpPr>
          <p:cNvPr id="667" name="Google Shape;667;p39"/>
          <p:cNvSpPr/>
          <p:nvPr/>
        </p:nvSpPr>
        <p:spPr>
          <a:xfrm flipH="1">
            <a:off x="1178596" y="3392200"/>
            <a:ext cx="953900" cy="918750"/>
          </a:xfrm>
          <a:custGeom>
            <a:avLst/>
            <a:gdLst/>
            <a:ahLst/>
            <a:cxnLst/>
            <a:rect l="l" t="t" r="r" b="b"/>
            <a:pathLst>
              <a:path w="38156" h="36750" extrusionOk="0">
                <a:moveTo>
                  <a:pt x="38100" y="0"/>
                </a:moveTo>
                <a:lnTo>
                  <a:pt x="38156" y="3113"/>
                </a:lnTo>
                <a:lnTo>
                  <a:pt x="56" y="12112"/>
                </a:lnTo>
                <a:lnTo>
                  <a:pt x="0" y="36750"/>
                </a:lnTo>
              </a:path>
            </a:pathLst>
          </a:custGeom>
          <a:noFill/>
          <a:ln w="19050" cap="flat" cmpd="sng">
            <a:solidFill>
              <a:srgbClr val="CCCCCC"/>
            </a:solidFill>
            <a:prstDash val="dash"/>
            <a:round/>
            <a:headEnd type="none" w="med" len="med"/>
            <a:tailEnd type="none" w="med" len="med"/>
          </a:ln>
        </p:spPr>
      </p:sp>
      <p:grpSp>
        <p:nvGrpSpPr>
          <p:cNvPr id="668" name="Google Shape;668;p39"/>
          <p:cNvGrpSpPr/>
          <p:nvPr/>
        </p:nvGrpSpPr>
        <p:grpSpPr>
          <a:xfrm>
            <a:off x="1219200" y="2617470"/>
            <a:ext cx="2469000" cy="1295355"/>
            <a:chOff x="1219200" y="2769870"/>
            <a:chExt cx="2469000" cy="1295355"/>
          </a:xfrm>
        </p:grpSpPr>
        <p:sp>
          <p:nvSpPr>
            <p:cNvPr id="669" name="Google Shape;669;p39"/>
            <p:cNvSpPr txBox="1"/>
            <p:nvPr/>
          </p:nvSpPr>
          <p:spPr>
            <a:xfrm>
              <a:off x="1219200" y="2769870"/>
              <a:ext cx="2469000" cy="2769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1800">
                  <a:solidFill>
                    <a:srgbClr val="FF0000"/>
                  </a:solidFill>
                </a:rPr>
                <a:t>Both senders respond </a:t>
              </a:r>
              <a:endParaRPr sz="1800">
                <a:solidFill>
                  <a:srgbClr val="FF0000"/>
                </a:solidFill>
                <a:latin typeface="Arial"/>
                <a:ea typeface="Arial"/>
                <a:cs typeface="Arial"/>
                <a:sym typeface="Arial"/>
              </a:endParaRPr>
            </a:p>
          </p:txBody>
        </p:sp>
        <p:sp>
          <p:nvSpPr>
            <p:cNvPr id="670" name="Google Shape;670;p39"/>
            <p:cNvSpPr/>
            <p:nvPr/>
          </p:nvSpPr>
          <p:spPr>
            <a:xfrm>
              <a:off x="1394150" y="3674375"/>
              <a:ext cx="737375" cy="390850"/>
            </a:xfrm>
            <a:custGeom>
              <a:avLst/>
              <a:gdLst/>
              <a:ahLst/>
              <a:cxnLst/>
              <a:rect l="l" t="t" r="r" b="b"/>
              <a:pathLst>
                <a:path w="29495" h="15634" extrusionOk="0">
                  <a:moveTo>
                    <a:pt x="0" y="0"/>
                  </a:moveTo>
                  <a:lnTo>
                    <a:pt x="29495" y="6898"/>
                  </a:lnTo>
                  <a:lnTo>
                    <a:pt x="29495" y="15634"/>
                  </a:lnTo>
                </a:path>
              </a:pathLst>
            </a:custGeom>
            <a:noFill/>
            <a:ln w="19050" cap="flat" cmpd="sng">
              <a:solidFill>
                <a:srgbClr val="FF0000"/>
              </a:solidFill>
              <a:prstDash val="solid"/>
              <a:round/>
              <a:headEnd type="none" w="med" len="med"/>
              <a:tailEnd type="stealth" w="med" len="med"/>
            </a:ln>
          </p:spPr>
        </p:sp>
        <p:sp>
          <p:nvSpPr>
            <p:cNvPr id="671" name="Google Shape;671;p39"/>
            <p:cNvSpPr/>
            <p:nvPr/>
          </p:nvSpPr>
          <p:spPr>
            <a:xfrm flipH="1">
              <a:off x="2719767" y="3674375"/>
              <a:ext cx="737375" cy="390850"/>
            </a:xfrm>
            <a:custGeom>
              <a:avLst/>
              <a:gdLst/>
              <a:ahLst/>
              <a:cxnLst/>
              <a:rect l="l" t="t" r="r" b="b"/>
              <a:pathLst>
                <a:path w="29495" h="15634" extrusionOk="0">
                  <a:moveTo>
                    <a:pt x="0" y="0"/>
                  </a:moveTo>
                  <a:lnTo>
                    <a:pt x="29495" y="6898"/>
                  </a:lnTo>
                  <a:lnTo>
                    <a:pt x="29495" y="15634"/>
                  </a:lnTo>
                </a:path>
              </a:pathLst>
            </a:custGeom>
            <a:noFill/>
            <a:ln w="19050" cap="flat" cmpd="sng">
              <a:solidFill>
                <a:srgbClr val="FF0000"/>
              </a:solidFill>
              <a:prstDash val="solid"/>
              <a:round/>
              <a:headEnd type="none" w="med" len="med"/>
              <a:tailEnd type="stealth" w="med" len="med"/>
            </a:ln>
          </p:spPr>
        </p:sp>
      </p:grpSp>
      <p:sp>
        <p:nvSpPr>
          <p:cNvPr id="672" name="Google Shape;672;p39"/>
          <p:cNvSpPr txBox="1"/>
          <p:nvPr/>
        </p:nvSpPr>
        <p:spPr>
          <a:xfrm>
            <a:off x="5665075" y="2617475"/>
            <a:ext cx="2973900" cy="2769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1800">
                <a:solidFill>
                  <a:srgbClr val="FF0000"/>
                </a:solidFill>
              </a:rPr>
              <a:t>Sender 1 doesn’t respond</a:t>
            </a:r>
            <a:endParaRPr sz="1800">
              <a:solidFill>
                <a:srgbClr val="FF0000"/>
              </a:solidFill>
              <a:latin typeface="Arial"/>
              <a:ea typeface="Arial"/>
              <a:cs typeface="Arial"/>
              <a:sym typeface="Arial"/>
            </a:endParaRPr>
          </a:p>
        </p:txBody>
      </p:sp>
      <p:grpSp>
        <p:nvGrpSpPr>
          <p:cNvPr id="673" name="Google Shape;673;p39"/>
          <p:cNvGrpSpPr/>
          <p:nvPr/>
        </p:nvGrpSpPr>
        <p:grpSpPr>
          <a:xfrm>
            <a:off x="4582088" y="2756675"/>
            <a:ext cx="3904439" cy="1849200"/>
            <a:chOff x="4582088" y="2756675"/>
            <a:chExt cx="3904439" cy="1849200"/>
          </a:xfrm>
        </p:grpSpPr>
        <p:cxnSp>
          <p:nvCxnSpPr>
            <p:cNvPr id="674" name="Google Shape;674;p39"/>
            <p:cNvCxnSpPr/>
            <p:nvPr/>
          </p:nvCxnSpPr>
          <p:spPr>
            <a:xfrm>
              <a:off x="4582088" y="2756675"/>
              <a:ext cx="0" cy="1834200"/>
            </a:xfrm>
            <a:prstGeom prst="straightConnector1">
              <a:avLst/>
            </a:prstGeom>
            <a:noFill/>
            <a:ln w="28575" cap="flat" cmpd="sng">
              <a:solidFill>
                <a:schemeClr val="dk2"/>
              </a:solidFill>
              <a:prstDash val="solid"/>
              <a:round/>
              <a:headEnd type="none" w="med" len="med"/>
              <a:tailEnd type="none" w="med" len="med"/>
            </a:ln>
          </p:spPr>
        </p:cxnSp>
        <p:sp>
          <p:nvSpPr>
            <p:cNvPr id="675" name="Google Shape;675;p39"/>
            <p:cNvSpPr/>
            <p:nvPr/>
          </p:nvSpPr>
          <p:spPr>
            <a:xfrm>
              <a:off x="5517140" y="3098350"/>
              <a:ext cx="473100" cy="294900"/>
            </a:xfrm>
            <a:prstGeom prst="roundRect">
              <a:avLst>
                <a:gd name="adj" fmla="val 16667"/>
              </a:avLst>
            </a:prstGeom>
            <a:solidFill>
              <a:srgbClr val="FFFFB9"/>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t>S</a:t>
              </a:r>
              <a:r>
                <a:rPr lang="en" sz="1600">
                  <a:solidFill>
                    <a:srgbClr val="000000"/>
                  </a:solidFill>
                  <a:latin typeface="Arial"/>
                  <a:ea typeface="Arial"/>
                  <a:cs typeface="Arial"/>
                  <a:sym typeface="Arial"/>
                </a:rPr>
                <a:t>1</a:t>
              </a:r>
              <a:endParaRPr sz="1600"/>
            </a:p>
          </p:txBody>
        </p:sp>
        <p:sp>
          <p:nvSpPr>
            <p:cNvPr id="676" name="Google Shape;676;p39"/>
            <p:cNvSpPr/>
            <p:nvPr/>
          </p:nvSpPr>
          <p:spPr>
            <a:xfrm>
              <a:off x="8013426" y="3098350"/>
              <a:ext cx="473100" cy="294900"/>
            </a:xfrm>
            <a:prstGeom prst="roundRect">
              <a:avLst>
                <a:gd name="adj" fmla="val 16667"/>
              </a:avLst>
            </a:prstGeom>
            <a:solidFill>
              <a:srgbClr val="E5F4FF"/>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000000"/>
                  </a:solidFill>
                  <a:latin typeface="Arial"/>
                  <a:ea typeface="Arial"/>
                  <a:cs typeface="Arial"/>
                  <a:sym typeface="Arial"/>
                </a:rPr>
                <a:t>S2</a:t>
              </a:r>
              <a:endParaRPr sz="1600"/>
            </a:p>
          </p:txBody>
        </p:sp>
        <p:sp>
          <p:nvSpPr>
            <p:cNvPr id="677" name="Google Shape;677;p39"/>
            <p:cNvSpPr/>
            <p:nvPr/>
          </p:nvSpPr>
          <p:spPr>
            <a:xfrm>
              <a:off x="6570398" y="4310975"/>
              <a:ext cx="854400" cy="294900"/>
            </a:xfrm>
            <a:prstGeom prst="roundRect">
              <a:avLst>
                <a:gd name="adj" fmla="val 16667"/>
              </a:avLst>
            </a:prstGeom>
            <a:solidFill>
              <a:srgbClr val="E1FFCD"/>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000000"/>
                  </a:solidFill>
                  <a:latin typeface="Arial"/>
                  <a:ea typeface="Arial"/>
                  <a:cs typeface="Arial"/>
                  <a:sym typeface="Arial"/>
                </a:rPr>
                <a:t>R1</a:t>
              </a:r>
              <a:endParaRPr sz="1600"/>
            </a:p>
          </p:txBody>
        </p:sp>
        <p:sp>
          <p:nvSpPr>
            <p:cNvPr id="678" name="Google Shape;678;p39"/>
            <p:cNvSpPr/>
            <p:nvPr/>
          </p:nvSpPr>
          <p:spPr>
            <a:xfrm>
              <a:off x="6120958" y="3957145"/>
              <a:ext cx="527400" cy="414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800">
                  <a:solidFill>
                    <a:srgbClr val="000000"/>
                  </a:solidFill>
                  <a:latin typeface="Arial"/>
                  <a:ea typeface="Arial"/>
                  <a:cs typeface="Arial"/>
                  <a:sym typeface="Arial"/>
                </a:rPr>
                <a:t>P1</a:t>
              </a:r>
              <a:endParaRPr sz="1800">
                <a:solidFill>
                  <a:srgbClr val="000000"/>
                </a:solidFill>
                <a:latin typeface="Arial"/>
                <a:ea typeface="Arial"/>
                <a:cs typeface="Arial"/>
                <a:sym typeface="Arial"/>
              </a:endParaRPr>
            </a:p>
          </p:txBody>
        </p:sp>
        <p:sp>
          <p:nvSpPr>
            <p:cNvPr id="679" name="Google Shape;679;p39"/>
            <p:cNvSpPr/>
            <p:nvPr/>
          </p:nvSpPr>
          <p:spPr>
            <a:xfrm>
              <a:off x="7360903" y="3957145"/>
              <a:ext cx="527400" cy="414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800">
                  <a:solidFill>
                    <a:srgbClr val="000000"/>
                  </a:solidFill>
                  <a:latin typeface="Arial"/>
                  <a:ea typeface="Arial"/>
                  <a:cs typeface="Arial"/>
                  <a:sym typeface="Arial"/>
                </a:rPr>
                <a:t>P0</a:t>
              </a:r>
              <a:endParaRPr sz="1800">
                <a:solidFill>
                  <a:srgbClr val="000000"/>
                </a:solidFill>
                <a:latin typeface="Arial"/>
                <a:ea typeface="Arial"/>
                <a:cs typeface="Arial"/>
                <a:sym typeface="Arial"/>
              </a:endParaRPr>
            </a:p>
          </p:txBody>
        </p:sp>
        <p:sp>
          <p:nvSpPr>
            <p:cNvPr id="680" name="Google Shape;680;p39"/>
            <p:cNvSpPr txBox="1"/>
            <p:nvPr/>
          </p:nvSpPr>
          <p:spPr>
            <a:xfrm>
              <a:off x="7570618" y="2980109"/>
              <a:ext cx="352200" cy="1986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1800" i="1">
                  <a:solidFill>
                    <a:srgbClr val="999999"/>
                  </a:solidFill>
                  <a:latin typeface="Times"/>
                  <a:ea typeface="Times"/>
                  <a:cs typeface="Times"/>
                  <a:sym typeface="Times"/>
                </a:rPr>
                <a:t>m3</a:t>
              </a:r>
              <a:endParaRPr>
                <a:solidFill>
                  <a:srgbClr val="999999"/>
                </a:solidFill>
              </a:endParaRPr>
            </a:p>
          </p:txBody>
        </p:sp>
        <p:sp>
          <p:nvSpPr>
            <p:cNvPr id="681" name="Google Shape;681;p39"/>
            <p:cNvSpPr/>
            <p:nvPr/>
          </p:nvSpPr>
          <p:spPr>
            <a:xfrm>
              <a:off x="7291675" y="3392200"/>
              <a:ext cx="953900" cy="918750"/>
            </a:xfrm>
            <a:custGeom>
              <a:avLst/>
              <a:gdLst/>
              <a:ahLst/>
              <a:cxnLst/>
              <a:rect l="l" t="t" r="r" b="b"/>
              <a:pathLst>
                <a:path w="38156" h="36750" extrusionOk="0">
                  <a:moveTo>
                    <a:pt x="38100" y="0"/>
                  </a:moveTo>
                  <a:lnTo>
                    <a:pt x="38156" y="3113"/>
                  </a:lnTo>
                  <a:lnTo>
                    <a:pt x="56" y="12112"/>
                  </a:lnTo>
                  <a:lnTo>
                    <a:pt x="0" y="36750"/>
                  </a:lnTo>
                </a:path>
              </a:pathLst>
            </a:custGeom>
            <a:noFill/>
            <a:ln w="19050" cap="flat" cmpd="sng">
              <a:solidFill>
                <a:srgbClr val="CCCCCC"/>
              </a:solidFill>
              <a:prstDash val="dash"/>
              <a:round/>
              <a:headEnd type="none" w="med" len="med"/>
              <a:tailEnd type="none" w="med" len="med"/>
            </a:ln>
          </p:spPr>
        </p:sp>
        <p:sp>
          <p:nvSpPr>
            <p:cNvPr id="682" name="Google Shape;682;p39"/>
            <p:cNvSpPr/>
            <p:nvPr/>
          </p:nvSpPr>
          <p:spPr>
            <a:xfrm flipH="1">
              <a:off x="5750596" y="3392200"/>
              <a:ext cx="953900" cy="918750"/>
            </a:xfrm>
            <a:custGeom>
              <a:avLst/>
              <a:gdLst/>
              <a:ahLst/>
              <a:cxnLst/>
              <a:rect l="l" t="t" r="r" b="b"/>
              <a:pathLst>
                <a:path w="38156" h="36750" extrusionOk="0">
                  <a:moveTo>
                    <a:pt x="38100" y="0"/>
                  </a:moveTo>
                  <a:lnTo>
                    <a:pt x="38156" y="3113"/>
                  </a:lnTo>
                  <a:lnTo>
                    <a:pt x="56" y="12112"/>
                  </a:lnTo>
                  <a:lnTo>
                    <a:pt x="0" y="36750"/>
                  </a:lnTo>
                </a:path>
              </a:pathLst>
            </a:custGeom>
            <a:noFill/>
            <a:ln w="19050" cap="flat" cmpd="sng">
              <a:solidFill>
                <a:srgbClr val="CCCCCC"/>
              </a:solidFill>
              <a:prstDash val="dash"/>
              <a:round/>
              <a:headEnd type="none" w="med" len="med"/>
              <a:tailEnd type="none" w="med" len="med"/>
            </a:ln>
          </p:spPr>
        </p:sp>
        <p:sp>
          <p:nvSpPr>
            <p:cNvPr id="683" name="Google Shape;683;p39"/>
            <p:cNvSpPr/>
            <p:nvPr/>
          </p:nvSpPr>
          <p:spPr>
            <a:xfrm>
              <a:off x="5112661" y="3236587"/>
              <a:ext cx="65700" cy="131100"/>
            </a:xfrm>
            <a:prstGeom prst="roundRect">
              <a:avLst>
                <a:gd name="adj" fmla="val 16667"/>
              </a:avLst>
            </a:prstGeom>
            <a:solidFill>
              <a:srgbClr val="FFFFB9"/>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684" name="Google Shape;684;p39"/>
            <p:cNvSpPr/>
            <p:nvPr/>
          </p:nvSpPr>
          <p:spPr>
            <a:xfrm>
              <a:off x="5210964" y="3236587"/>
              <a:ext cx="65700" cy="131100"/>
            </a:xfrm>
            <a:prstGeom prst="roundRect">
              <a:avLst>
                <a:gd name="adj" fmla="val 16667"/>
              </a:avLst>
            </a:prstGeom>
            <a:solidFill>
              <a:srgbClr val="FFFFB9"/>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685" name="Google Shape;685;p39"/>
            <p:cNvSpPr/>
            <p:nvPr/>
          </p:nvSpPr>
          <p:spPr>
            <a:xfrm>
              <a:off x="5309266" y="3236587"/>
              <a:ext cx="65700" cy="131100"/>
            </a:xfrm>
            <a:prstGeom prst="roundRect">
              <a:avLst>
                <a:gd name="adj" fmla="val 16667"/>
              </a:avLst>
            </a:prstGeom>
            <a:solidFill>
              <a:srgbClr val="FFFFB9"/>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686" name="Google Shape;686;p39"/>
            <p:cNvSpPr/>
            <p:nvPr/>
          </p:nvSpPr>
          <p:spPr>
            <a:xfrm>
              <a:off x="5407569" y="3236587"/>
              <a:ext cx="65700" cy="131100"/>
            </a:xfrm>
            <a:prstGeom prst="roundRect">
              <a:avLst>
                <a:gd name="adj" fmla="val 16667"/>
              </a:avLst>
            </a:prstGeom>
            <a:solidFill>
              <a:srgbClr val="FFFFB9"/>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687" name="Google Shape;687;p39"/>
            <p:cNvSpPr txBox="1"/>
            <p:nvPr/>
          </p:nvSpPr>
          <p:spPr>
            <a:xfrm>
              <a:off x="5083887" y="2980868"/>
              <a:ext cx="324900" cy="1986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1800" i="1">
                  <a:latin typeface="Times"/>
                  <a:ea typeface="Times"/>
                  <a:cs typeface="Times"/>
                  <a:sym typeface="Times"/>
                </a:rPr>
                <a:t>m1</a:t>
              </a:r>
              <a:endParaRPr/>
            </a:p>
          </p:txBody>
        </p:sp>
        <p:grpSp>
          <p:nvGrpSpPr>
            <p:cNvPr id="688" name="Google Shape;688;p39"/>
            <p:cNvGrpSpPr/>
            <p:nvPr/>
          </p:nvGrpSpPr>
          <p:grpSpPr>
            <a:xfrm>
              <a:off x="7395284" y="3244470"/>
              <a:ext cx="559222" cy="131100"/>
              <a:chOff x="7395284" y="3396870"/>
              <a:chExt cx="559222" cy="131100"/>
            </a:xfrm>
          </p:grpSpPr>
          <p:sp>
            <p:nvSpPr>
              <p:cNvPr id="689" name="Google Shape;689;p39"/>
              <p:cNvSpPr/>
              <p:nvPr/>
            </p:nvSpPr>
            <p:spPr>
              <a:xfrm>
                <a:off x="7395284" y="3396870"/>
                <a:ext cx="65700" cy="131100"/>
              </a:xfrm>
              <a:prstGeom prst="roundRect">
                <a:avLst>
                  <a:gd name="adj" fmla="val 16667"/>
                </a:avLst>
              </a:prstGeom>
              <a:solidFill>
                <a:srgbClr val="E5F4FF"/>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690" name="Google Shape;690;p39"/>
              <p:cNvSpPr/>
              <p:nvPr/>
            </p:nvSpPr>
            <p:spPr>
              <a:xfrm>
                <a:off x="7493587" y="3396870"/>
                <a:ext cx="65700" cy="131100"/>
              </a:xfrm>
              <a:prstGeom prst="roundRect">
                <a:avLst>
                  <a:gd name="adj" fmla="val 16667"/>
                </a:avLst>
              </a:prstGeom>
              <a:solidFill>
                <a:srgbClr val="E5F4FF"/>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691" name="Google Shape;691;p39"/>
              <p:cNvSpPr/>
              <p:nvPr/>
            </p:nvSpPr>
            <p:spPr>
              <a:xfrm>
                <a:off x="7591889" y="3396870"/>
                <a:ext cx="65700" cy="131100"/>
              </a:xfrm>
              <a:prstGeom prst="roundRect">
                <a:avLst>
                  <a:gd name="adj" fmla="val 16667"/>
                </a:avLst>
              </a:prstGeom>
              <a:solidFill>
                <a:srgbClr val="E5F4FF"/>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692" name="Google Shape;692;p39"/>
              <p:cNvSpPr/>
              <p:nvPr/>
            </p:nvSpPr>
            <p:spPr>
              <a:xfrm>
                <a:off x="7690203" y="3396870"/>
                <a:ext cx="65700" cy="131100"/>
              </a:xfrm>
              <a:prstGeom prst="roundRect">
                <a:avLst>
                  <a:gd name="adj" fmla="val 16667"/>
                </a:avLst>
              </a:prstGeom>
              <a:solidFill>
                <a:srgbClr val="E5F4FF"/>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693" name="Google Shape;693;p39"/>
              <p:cNvSpPr/>
              <p:nvPr/>
            </p:nvSpPr>
            <p:spPr>
              <a:xfrm>
                <a:off x="7790504" y="3396870"/>
                <a:ext cx="65700" cy="131100"/>
              </a:xfrm>
              <a:prstGeom prst="roundRect">
                <a:avLst>
                  <a:gd name="adj" fmla="val 16667"/>
                </a:avLst>
              </a:prstGeom>
              <a:solidFill>
                <a:srgbClr val="E5F4FF"/>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694" name="Google Shape;694;p39"/>
              <p:cNvSpPr/>
              <p:nvPr/>
            </p:nvSpPr>
            <p:spPr>
              <a:xfrm>
                <a:off x="7888807" y="3396870"/>
                <a:ext cx="65700" cy="131100"/>
              </a:xfrm>
              <a:prstGeom prst="roundRect">
                <a:avLst>
                  <a:gd name="adj" fmla="val 16667"/>
                </a:avLst>
              </a:prstGeom>
              <a:solidFill>
                <a:srgbClr val="E5F4FF"/>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grpSp>
        <p:cxnSp>
          <p:nvCxnSpPr>
            <p:cNvPr id="695" name="Google Shape;695;p39"/>
            <p:cNvCxnSpPr/>
            <p:nvPr/>
          </p:nvCxnSpPr>
          <p:spPr>
            <a:xfrm>
              <a:off x="6614066" y="4194927"/>
              <a:ext cx="170700" cy="0"/>
            </a:xfrm>
            <a:prstGeom prst="straightConnector1">
              <a:avLst/>
            </a:prstGeom>
            <a:noFill/>
            <a:ln w="28575" cap="flat" cmpd="sng">
              <a:solidFill>
                <a:srgbClr val="0C5DA0"/>
              </a:solidFill>
              <a:prstDash val="solid"/>
              <a:round/>
              <a:headEnd type="none" w="med" len="med"/>
              <a:tailEnd type="none" w="med" len="med"/>
            </a:ln>
          </p:spPr>
        </p:cxnSp>
        <p:grpSp>
          <p:nvGrpSpPr>
            <p:cNvPr id="696" name="Google Shape;696;p39"/>
            <p:cNvGrpSpPr/>
            <p:nvPr/>
          </p:nvGrpSpPr>
          <p:grpSpPr>
            <a:xfrm>
              <a:off x="6547025" y="3813348"/>
              <a:ext cx="304800" cy="447317"/>
              <a:chOff x="161950" y="3908323"/>
              <a:chExt cx="304800" cy="447317"/>
            </a:xfrm>
          </p:grpSpPr>
          <p:cxnSp>
            <p:nvCxnSpPr>
              <p:cNvPr id="697" name="Google Shape;697;p39"/>
              <p:cNvCxnSpPr/>
              <p:nvPr/>
            </p:nvCxnSpPr>
            <p:spPr>
              <a:xfrm>
                <a:off x="161950" y="3908340"/>
                <a:ext cx="0" cy="447300"/>
              </a:xfrm>
              <a:prstGeom prst="straightConnector1">
                <a:avLst/>
              </a:prstGeom>
              <a:noFill/>
              <a:ln w="28575" cap="flat" cmpd="sng">
                <a:solidFill>
                  <a:schemeClr val="dk2"/>
                </a:solidFill>
                <a:prstDash val="solid"/>
                <a:round/>
                <a:headEnd type="none" w="med" len="med"/>
                <a:tailEnd type="none" w="med" len="med"/>
              </a:ln>
            </p:spPr>
          </p:cxnSp>
          <p:cxnSp>
            <p:nvCxnSpPr>
              <p:cNvPr id="698" name="Google Shape;698;p39"/>
              <p:cNvCxnSpPr/>
              <p:nvPr/>
            </p:nvCxnSpPr>
            <p:spPr>
              <a:xfrm>
                <a:off x="466750" y="3908323"/>
                <a:ext cx="0" cy="447300"/>
              </a:xfrm>
              <a:prstGeom prst="straightConnector1">
                <a:avLst/>
              </a:prstGeom>
              <a:noFill/>
              <a:ln w="28575" cap="flat" cmpd="sng">
                <a:solidFill>
                  <a:schemeClr val="dk2"/>
                </a:solidFill>
                <a:prstDash val="solid"/>
                <a:round/>
                <a:headEnd type="none" w="med" len="med"/>
                <a:tailEnd type="none" w="med" len="med"/>
              </a:ln>
            </p:spPr>
          </p:cxnSp>
          <p:cxnSp>
            <p:nvCxnSpPr>
              <p:cNvPr id="699" name="Google Shape;699;p39"/>
              <p:cNvCxnSpPr/>
              <p:nvPr/>
            </p:nvCxnSpPr>
            <p:spPr>
              <a:xfrm>
                <a:off x="161950" y="4341550"/>
                <a:ext cx="304500" cy="0"/>
              </a:xfrm>
              <a:prstGeom prst="straightConnector1">
                <a:avLst/>
              </a:prstGeom>
              <a:noFill/>
              <a:ln w="28575" cap="flat" cmpd="sng">
                <a:solidFill>
                  <a:schemeClr val="dk2"/>
                </a:solidFill>
                <a:prstDash val="solid"/>
                <a:round/>
                <a:headEnd type="none" w="med" len="med"/>
                <a:tailEnd type="none" w="med" len="med"/>
              </a:ln>
            </p:spPr>
          </p:cxnSp>
        </p:grpSp>
        <p:grpSp>
          <p:nvGrpSpPr>
            <p:cNvPr id="700" name="Google Shape;700;p39"/>
            <p:cNvGrpSpPr/>
            <p:nvPr/>
          </p:nvGrpSpPr>
          <p:grpSpPr>
            <a:xfrm>
              <a:off x="7135419" y="3813348"/>
              <a:ext cx="304800" cy="447317"/>
              <a:chOff x="161950" y="3908323"/>
              <a:chExt cx="304800" cy="447317"/>
            </a:xfrm>
          </p:grpSpPr>
          <p:cxnSp>
            <p:nvCxnSpPr>
              <p:cNvPr id="701" name="Google Shape;701;p39"/>
              <p:cNvCxnSpPr/>
              <p:nvPr/>
            </p:nvCxnSpPr>
            <p:spPr>
              <a:xfrm>
                <a:off x="161950" y="3908340"/>
                <a:ext cx="0" cy="447300"/>
              </a:xfrm>
              <a:prstGeom prst="straightConnector1">
                <a:avLst/>
              </a:prstGeom>
              <a:noFill/>
              <a:ln w="28575" cap="flat" cmpd="sng">
                <a:solidFill>
                  <a:schemeClr val="dk2"/>
                </a:solidFill>
                <a:prstDash val="solid"/>
                <a:round/>
                <a:headEnd type="none" w="med" len="med"/>
                <a:tailEnd type="none" w="med" len="med"/>
              </a:ln>
            </p:spPr>
          </p:cxnSp>
          <p:cxnSp>
            <p:nvCxnSpPr>
              <p:cNvPr id="702" name="Google Shape;702;p39"/>
              <p:cNvCxnSpPr/>
              <p:nvPr/>
            </p:nvCxnSpPr>
            <p:spPr>
              <a:xfrm>
                <a:off x="466750" y="3908323"/>
                <a:ext cx="0" cy="447300"/>
              </a:xfrm>
              <a:prstGeom prst="straightConnector1">
                <a:avLst/>
              </a:prstGeom>
              <a:noFill/>
              <a:ln w="28575" cap="flat" cmpd="sng">
                <a:solidFill>
                  <a:schemeClr val="dk2"/>
                </a:solidFill>
                <a:prstDash val="solid"/>
                <a:round/>
                <a:headEnd type="none" w="med" len="med"/>
                <a:tailEnd type="none" w="med" len="med"/>
              </a:ln>
            </p:spPr>
          </p:cxnSp>
          <p:cxnSp>
            <p:nvCxnSpPr>
              <p:cNvPr id="703" name="Google Shape;703;p39"/>
              <p:cNvCxnSpPr/>
              <p:nvPr/>
            </p:nvCxnSpPr>
            <p:spPr>
              <a:xfrm>
                <a:off x="161950" y="4341550"/>
                <a:ext cx="304500" cy="0"/>
              </a:xfrm>
              <a:prstGeom prst="straightConnector1">
                <a:avLst/>
              </a:prstGeom>
              <a:noFill/>
              <a:ln w="28575" cap="flat" cmpd="sng">
                <a:solidFill>
                  <a:schemeClr val="dk2"/>
                </a:solidFill>
                <a:prstDash val="solid"/>
                <a:round/>
                <a:headEnd type="none" w="med" len="med"/>
                <a:tailEnd type="none" w="med" len="med"/>
              </a:ln>
            </p:spPr>
          </p:cxnSp>
        </p:grpSp>
        <p:cxnSp>
          <p:nvCxnSpPr>
            <p:cNvPr id="704" name="Google Shape;704;p39"/>
            <p:cNvCxnSpPr/>
            <p:nvPr/>
          </p:nvCxnSpPr>
          <p:spPr>
            <a:xfrm>
              <a:off x="7202460" y="4194927"/>
              <a:ext cx="170700" cy="0"/>
            </a:xfrm>
            <a:prstGeom prst="straightConnector1">
              <a:avLst/>
            </a:prstGeom>
            <a:noFill/>
            <a:ln w="28575" cap="flat" cmpd="sng">
              <a:solidFill>
                <a:srgbClr val="0C5DA0"/>
              </a:solidFill>
              <a:prstDash val="solid"/>
              <a:round/>
              <a:headEnd type="none" w="med" len="med"/>
              <a:tailEnd type="none" w="med" len="med"/>
            </a:ln>
          </p:spPr>
        </p:cxnSp>
      </p:grpSp>
      <p:sp>
        <p:nvSpPr>
          <p:cNvPr id="705" name="Google Shape;705;p39"/>
          <p:cNvSpPr/>
          <p:nvPr/>
        </p:nvSpPr>
        <p:spPr>
          <a:xfrm flipH="1">
            <a:off x="7291767" y="3521975"/>
            <a:ext cx="737375" cy="390850"/>
          </a:xfrm>
          <a:custGeom>
            <a:avLst/>
            <a:gdLst/>
            <a:ahLst/>
            <a:cxnLst/>
            <a:rect l="l" t="t" r="r" b="b"/>
            <a:pathLst>
              <a:path w="29495" h="15634" extrusionOk="0">
                <a:moveTo>
                  <a:pt x="0" y="0"/>
                </a:moveTo>
                <a:lnTo>
                  <a:pt x="29495" y="6898"/>
                </a:lnTo>
                <a:lnTo>
                  <a:pt x="29495" y="15634"/>
                </a:lnTo>
              </a:path>
            </a:pathLst>
          </a:custGeom>
          <a:noFill/>
          <a:ln w="19050" cap="flat" cmpd="sng">
            <a:solidFill>
              <a:srgbClr val="FF0000"/>
            </a:solidFill>
            <a:prstDash val="solid"/>
            <a:round/>
            <a:headEnd type="none" w="med" len="med"/>
            <a:tailEnd type="stealth" w="med" len="med"/>
          </a:ln>
        </p:spPr>
      </p:sp>
      <p:sp>
        <p:nvSpPr>
          <p:cNvPr id="706" name="Google Shape;706;p39"/>
          <p:cNvSpPr/>
          <p:nvPr/>
        </p:nvSpPr>
        <p:spPr>
          <a:xfrm>
            <a:off x="484168" y="3236587"/>
            <a:ext cx="65700" cy="131100"/>
          </a:xfrm>
          <a:prstGeom prst="roundRect">
            <a:avLst>
              <a:gd name="adj" fmla="val 16667"/>
            </a:avLst>
          </a:prstGeom>
          <a:solidFill>
            <a:srgbClr val="FFFFB9"/>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707" name="Google Shape;707;p39"/>
          <p:cNvSpPr/>
          <p:nvPr/>
        </p:nvSpPr>
        <p:spPr>
          <a:xfrm>
            <a:off x="582470" y="3236587"/>
            <a:ext cx="65700" cy="131100"/>
          </a:xfrm>
          <a:prstGeom prst="roundRect">
            <a:avLst>
              <a:gd name="adj" fmla="val 16667"/>
            </a:avLst>
          </a:prstGeom>
          <a:solidFill>
            <a:srgbClr val="FFFFB9"/>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708" name="Google Shape;708;p39"/>
          <p:cNvSpPr/>
          <p:nvPr/>
        </p:nvSpPr>
        <p:spPr>
          <a:xfrm>
            <a:off x="680773" y="3236587"/>
            <a:ext cx="65700" cy="131100"/>
          </a:xfrm>
          <a:prstGeom prst="roundRect">
            <a:avLst>
              <a:gd name="adj" fmla="val 16667"/>
            </a:avLst>
          </a:prstGeom>
          <a:solidFill>
            <a:srgbClr val="FFFFB9"/>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709" name="Google Shape;709;p39"/>
          <p:cNvSpPr/>
          <p:nvPr/>
        </p:nvSpPr>
        <p:spPr>
          <a:xfrm>
            <a:off x="779076" y="3236587"/>
            <a:ext cx="65700" cy="131100"/>
          </a:xfrm>
          <a:prstGeom prst="roundRect">
            <a:avLst>
              <a:gd name="adj" fmla="val 16667"/>
            </a:avLst>
          </a:prstGeom>
          <a:solidFill>
            <a:srgbClr val="FFFFB9"/>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710" name="Google Shape;710;p39"/>
          <p:cNvSpPr/>
          <p:nvPr/>
        </p:nvSpPr>
        <p:spPr>
          <a:xfrm>
            <a:off x="187513" y="3218963"/>
            <a:ext cx="708300" cy="1926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1" name="Google Shape;711;p39"/>
          <p:cNvSpPr txBox="1"/>
          <p:nvPr/>
        </p:nvSpPr>
        <p:spPr>
          <a:xfrm>
            <a:off x="455394" y="2980868"/>
            <a:ext cx="324900" cy="1986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1800" i="1">
                <a:solidFill>
                  <a:srgbClr val="999999"/>
                </a:solidFill>
                <a:latin typeface="Times"/>
                <a:ea typeface="Times"/>
                <a:cs typeface="Times"/>
                <a:sym typeface="Times"/>
              </a:rPr>
              <a:t>m1</a:t>
            </a:r>
            <a:endParaRPr>
              <a:solidFill>
                <a:srgbClr val="999999"/>
              </a:solidFill>
            </a:endParaRPr>
          </a:p>
        </p:txBody>
      </p:sp>
      <p:grpSp>
        <p:nvGrpSpPr>
          <p:cNvPr id="712" name="Google Shape;712;p39"/>
          <p:cNvGrpSpPr/>
          <p:nvPr/>
        </p:nvGrpSpPr>
        <p:grpSpPr>
          <a:xfrm>
            <a:off x="7418218" y="4288647"/>
            <a:ext cx="917289" cy="229924"/>
            <a:chOff x="7418218" y="4441047"/>
            <a:chExt cx="917289" cy="229924"/>
          </a:xfrm>
        </p:grpSpPr>
        <p:sp>
          <p:nvSpPr>
            <p:cNvPr id="713" name="Google Shape;713;p39"/>
            <p:cNvSpPr txBox="1"/>
            <p:nvPr/>
          </p:nvSpPr>
          <p:spPr>
            <a:xfrm>
              <a:off x="7418218" y="4441047"/>
              <a:ext cx="352200" cy="1986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1800" i="1">
                  <a:latin typeface="Times"/>
                  <a:ea typeface="Times"/>
                  <a:cs typeface="Times"/>
                  <a:sym typeface="Times"/>
                </a:rPr>
                <a:t>m3</a:t>
              </a:r>
              <a:endParaRPr/>
            </a:p>
          </p:txBody>
        </p:sp>
        <p:sp>
          <p:nvSpPr>
            <p:cNvPr id="714" name="Google Shape;714;p39"/>
            <p:cNvSpPr/>
            <p:nvPr/>
          </p:nvSpPr>
          <p:spPr>
            <a:xfrm>
              <a:off x="7776284" y="4539870"/>
              <a:ext cx="65700" cy="131100"/>
            </a:xfrm>
            <a:prstGeom prst="roundRect">
              <a:avLst>
                <a:gd name="adj" fmla="val 16667"/>
              </a:avLst>
            </a:prstGeom>
            <a:solidFill>
              <a:srgbClr val="E5F4FF"/>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715" name="Google Shape;715;p39"/>
            <p:cNvSpPr/>
            <p:nvPr/>
          </p:nvSpPr>
          <p:spPr>
            <a:xfrm>
              <a:off x="7874587" y="4539870"/>
              <a:ext cx="65700" cy="131100"/>
            </a:xfrm>
            <a:prstGeom prst="roundRect">
              <a:avLst>
                <a:gd name="adj" fmla="val 16667"/>
              </a:avLst>
            </a:prstGeom>
            <a:solidFill>
              <a:srgbClr val="E5F4FF"/>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716" name="Google Shape;716;p39"/>
            <p:cNvSpPr/>
            <p:nvPr/>
          </p:nvSpPr>
          <p:spPr>
            <a:xfrm>
              <a:off x="7972889" y="4539870"/>
              <a:ext cx="65700" cy="131100"/>
            </a:xfrm>
            <a:prstGeom prst="roundRect">
              <a:avLst>
                <a:gd name="adj" fmla="val 16667"/>
              </a:avLst>
            </a:prstGeom>
            <a:solidFill>
              <a:srgbClr val="E5F4FF"/>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717" name="Google Shape;717;p39"/>
            <p:cNvSpPr/>
            <p:nvPr/>
          </p:nvSpPr>
          <p:spPr>
            <a:xfrm>
              <a:off x="8071203" y="4539870"/>
              <a:ext cx="65700" cy="131100"/>
            </a:xfrm>
            <a:prstGeom prst="roundRect">
              <a:avLst>
                <a:gd name="adj" fmla="val 16667"/>
              </a:avLst>
            </a:prstGeom>
            <a:solidFill>
              <a:srgbClr val="E5F4FF"/>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718" name="Google Shape;718;p39"/>
            <p:cNvSpPr/>
            <p:nvPr/>
          </p:nvSpPr>
          <p:spPr>
            <a:xfrm>
              <a:off x="8171504" y="4539870"/>
              <a:ext cx="65700" cy="131100"/>
            </a:xfrm>
            <a:prstGeom prst="roundRect">
              <a:avLst>
                <a:gd name="adj" fmla="val 16667"/>
              </a:avLst>
            </a:prstGeom>
            <a:solidFill>
              <a:srgbClr val="E5F4FF"/>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719" name="Google Shape;719;p39"/>
            <p:cNvSpPr/>
            <p:nvPr/>
          </p:nvSpPr>
          <p:spPr>
            <a:xfrm>
              <a:off x="8269807" y="4539870"/>
              <a:ext cx="65700" cy="131100"/>
            </a:xfrm>
            <a:prstGeom prst="roundRect">
              <a:avLst>
                <a:gd name="adj" fmla="val 16667"/>
              </a:avLst>
            </a:prstGeom>
            <a:solidFill>
              <a:srgbClr val="E5F4FF"/>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grpSp>
      <p:grpSp>
        <p:nvGrpSpPr>
          <p:cNvPr id="720" name="Google Shape;720;p39"/>
          <p:cNvGrpSpPr/>
          <p:nvPr/>
        </p:nvGrpSpPr>
        <p:grpSpPr>
          <a:xfrm>
            <a:off x="2823284" y="3244470"/>
            <a:ext cx="559222" cy="131100"/>
            <a:chOff x="4804484" y="4539870"/>
            <a:chExt cx="559222" cy="131100"/>
          </a:xfrm>
        </p:grpSpPr>
        <p:sp>
          <p:nvSpPr>
            <p:cNvPr id="721" name="Google Shape;721;p39"/>
            <p:cNvSpPr/>
            <p:nvPr/>
          </p:nvSpPr>
          <p:spPr>
            <a:xfrm>
              <a:off x="4804484" y="4539870"/>
              <a:ext cx="65700" cy="131100"/>
            </a:xfrm>
            <a:prstGeom prst="roundRect">
              <a:avLst>
                <a:gd name="adj" fmla="val 16667"/>
              </a:avLst>
            </a:prstGeom>
            <a:solidFill>
              <a:srgbClr val="E5F4FF"/>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722" name="Google Shape;722;p39"/>
            <p:cNvSpPr/>
            <p:nvPr/>
          </p:nvSpPr>
          <p:spPr>
            <a:xfrm>
              <a:off x="4902787" y="4539870"/>
              <a:ext cx="65700" cy="131100"/>
            </a:xfrm>
            <a:prstGeom prst="roundRect">
              <a:avLst>
                <a:gd name="adj" fmla="val 16667"/>
              </a:avLst>
            </a:prstGeom>
            <a:solidFill>
              <a:srgbClr val="E5F4FF"/>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723" name="Google Shape;723;p39"/>
            <p:cNvSpPr/>
            <p:nvPr/>
          </p:nvSpPr>
          <p:spPr>
            <a:xfrm>
              <a:off x="5001089" y="4539870"/>
              <a:ext cx="65700" cy="131100"/>
            </a:xfrm>
            <a:prstGeom prst="roundRect">
              <a:avLst>
                <a:gd name="adj" fmla="val 16667"/>
              </a:avLst>
            </a:prstGeom>
            <a:solidFill>
              <a:srgbClr val="E5F4FF"/>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724" name="Google Shape;724;p39"/>
            <p:cNvSpPr/>
            <p:nvPr/>
          </p:nvSpPr>
          <p:spPr>
            <a:xfrm>
              <a:off x="5099403" y="4539870"/>
              <a:ext cx="65700" cy="131100"/>
            </a:xfrm>
            <a:prstGeom prst="roundRect">
              <a:avLst>
                <a:gd name="adj" fmla="val 16667"/>
              </a:avLst>
            </a:prstGeom>
            <a:solidFill>
              <a:srgbClr val="E5F4FF"/>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725" name="Google Shape;725;p39"/>
            <p:cNvSpPr/>
            <p:nvPr/>
          </p:nvSpPr>
          <p:spPr>
            <a:xfrm>
              <a:off x="5199704" y="4539870"/>
              <a:ext cx="65700" cy="131100"/>
            </a:xfrm>
            <a:prstGeom prst="roundRect">
              <a:avLst>
                <a:gd name="adj" fmla="val 16667"/>
              </a:avLst>
            </a:prstGeom>
            <a:solidFill>
              <a:srgbClr val="E5F4FF"/>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sp>
          <p:nvSpPr>
            <p:cNvPr id="726" name="Google Shape;726;p39"/>
            <p:cNvSpPr/>
            <p:nvPr/>
          </p:nvSpPr>
          <p:spPr>
            <a:xfrm>
              <a:off x="5298007" y="4539870"/>
              <a:ext cx="65700" cy="131100"/>
            </a:xfrm>
            <a:prstGeom prst="roundRect">
              <a:avLst>
                <a:gd name="adj" fmla="val 16667"/>
              </a:avLst>
            </a:prstGeom>
            <a:solidFill>
              <a:srgbClr val="E5F4FF"/>
            </a:solidFill>
            <a:ln w="19050" cap="flat" cmpd="sng">
              <a:solidFill>
                <a:srgbClr val="000000"/>
              </a:solidFill>
              <a:prstDash val="solid"/>
              <a:round/>
              <a:headEnd type="none" w="sm" len="sm"/>
              <a:tailEnd type="none" w="sm" len="sm"/>
            </a:ln>
            <a:effectLst>
              <a:outerShdw blurRad="25400" dist="25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000000"/>
                </a:solidFill>
                <a:latin typeface="Arial"/>
                <a:ea typeface="Arial"/>
                <a:cs typeface="Arial"/>
                <a:sym typeface="Arial"/>
              </a:endParaRPr>
            </a:p>
          </p:txBody>
        </p:sp>
      </p:grpSp>
      <p:sp>
        <p:nvSpPr>
          <p:cNvPr id="727" name="Google Shape;727;p39"/>
          <p:cNvSpPr/>
          <p:nvPr/>
        </p:nvSpPr>
        <p:spPr>
          <a:xfrm>
            <a:off x="2398357" y="3224736"/>
            <a:ext cx="708300" cy="1926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8" name="Google Shape;728;p39"/>
          <p:cNvSpPr/>
          <p:nvPr/>
        </p:nvSpPr>
        <p:spPr>
          <a:xfrm>
            <a:off x="7273492" y="3224736"/>
            <a:ext cx="708300" cy="1926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729" name="Google Shape;729;p39"/>
          <p:cNvGrpSpPr/>
          <p:nvPr/>
        </p:nvGrpSpPr>
        <p:grpSpPr>
          <a:xfrm>
            <a:off x="1975025" y="3813348"/>
            <a:ext cx="304800" cy="447317"/>
            <a:chOff x="161950" y="3908323"/>
            <a:chExt cx="304800" cy="447317"/>
          </a:xfrm>
        </p:grpSpPr>
        <p:cxnSp>
          <p:nvCxnSpPr>
            <p:cNvPr id="730" name="Google Shape;730;p39"/>
            <p:cNvCxnSpPr/>
            <p:nvPr/>
          </p:nvCxnSpPr>
          <p:spPr>
            <a:xfrm>
              <a:off x="161950" y="3908340"/>
              <a:ext cx="0" cy="447300"/>
            </a:xfrm>
            <a:prstGeom prst="straightConnector1">
              <a:avLst/>
            </a:prstGeom>
            <a:noFill/>
            <a:ln w="28575" cap="flat" cmpd="sng">
              <a:solidFill>
                <a:schemeClr val="dk2"/>
              </a:solidFill>
              <a:prstDash val="solid"/>
              <a:round/>
              <a:headEnd type="none" w="med" len="med"/>
              <a:tailEnd type="none" w="med" len="med"/>
            </a:ln>
          </p:spPr>
        </p:cxnSp>
        <p:cxnSp>
          <p:nvCxnSpPr>
            <p:cNvPr id="731" name="Google Shape;731;p39"/>
            <p:cNvCxnSpPr/>
            <p:nvPr/>
          </p:nvCxnSpPr>
          <p:spPr>
            <a:xfrm>
              <a:off x="466750" y="3908323"/>
              <a:ext cx="0" cy="447300"/>
            </a:xfrm>
            <a:prstGeom prst="straightConnector1">
              <a:avLst/>
            </a:prstGeom>
            <a:noFill/>
            <a:ln w="28575" cap="flat" cmpd="sng">
              <a:solidFill>
                <a:schemeClr val="dk2"/>
              </a:solidFill>
              <a:prstDash val="solid"/>
              <a:round/>
              <a:headEnd type="none" w="med" len="med"/>
              <a:tailEnd type="none" w="med" len="med"/>
            </a:ln>
          </p:spPr>
        </p:cxnSp>
        <p:cxnSp>
          <p:nvCxnSpPr>
            <p:cNvPr id="732" name="Google Shape;732;p39"/>
            <p:cNvCxnSpPr/>
            <p:nvPr/>
          </p:nvCxnSpPr>
          <p:spPr>
            <a:xfrm>
              <a:off x="161950" y="4341550"/>
              <a:ext cx="304500" cy="0"/>
            </a:xfrm>
            <a:prstGeom prst="straightConnector1">
              <a:avLst/>
            </a:prstGeom>
            <a:noFill/>
            <a:ln w="28575" cap="flat" cmpd="sng">
              <a:solidFill>
                <a:schemeClr val="dk2"/>
              </a:solidFill>
              <a:prstDash val="solid"/>
              <a:round/>
              <a:headEnd type="none" w="med" len="med"/>
              <a:tailEnd type="none" w="med" len="med"/>
            </a:ln>
          </p:spPr>
        </p:cxnSp>
      </p:grpSp>
      <p:grpSp>
        <p:nvGrpSpPr>
          <p:cNvPr id="733" name="Google Shape;733;p39"/>
          <p:cNvGrpSpPr/>
          <p:nvPr/>
        </p:nvGrpSpPr>
        <p:grpSpPr>
          <a:xfrm>
            <a:off x="2563419" y="3813348"/>
            <a:ext cx="304800" cy="447317"/>
            <a:chOff x="161950" y="3908323"/>
            <a:chExt cx="304800" cy="447317"/>
          </a:xfrm>
        </p:grpSpPr>
        <p:cxnSp>
          <p:nvCxnSpPr>
            <p:cNvPr id="734" name="Google Shape;734;p39"/>
            <p:cNvCxnSpPr/>
            <p:nvPr/>
          </p:nvCxnSpPr>
          <p:spPr>
            <a:xfrm>
              <a:off x="161950" y="3908340"/>
              <a:ext cx="0" cy="447300"/>
            </a:xfrm>
            <a:prstGeom prst="straightConnector1">
              <a:avLst/>
            </a:prstGeom>
            <a:noFill/>
            <a:ln w="28575" cap="flat" cmpd="sng">
              <a:solidFill>
                <a:schemeClr val="dk2"/>
              </a:solidFill>
              <a:prstDash val="solid"/>
              <a:round/>
              <a:headEnd type="none" w="med" len="med"/>
              <a:tailEnd type="none" w="med" len="med"/>
            </a:ln>
          </p:spPr>
        </p:cxnSp>
        <p:cxnSp>
          <p:nvCxnSpPr>
            <p:cNvPr id="735" name="Google Shape;735;p39"/>
            <p:cNvCxnSpPr/>
            <p:nvPr/>
          </p:nvCxnSpPr>
          <p:spPr>
            <a:xfrm>
              <a:off x="466750" y="3908323"/>
              <a:ext cx="0" cy="447300"/>
            </a:xfrm>
            <a:prstGeom prst="straightConnector1">
              <a:avLst/>
            </a:prstGeom>
            <a:noFill/>
            <a:ln w="28575" cap="flat" cmpd="sng">
              <a:solidFill>
                <a:schemeClr val="dk2"/>
              </a:solidFill>
              <a:prstDash val="solid"/>
              <a:round/>
              <a:headEnd type="none" w="med" len="med"/>
              <a:tailEnd type="none" w="med" len="med"/>
            </a:ln>
          </p:spPr>
        </p:cxnSp>
        <p:cxnSp>
          <p:nvCxnSpPr>
            <p:cNvPr id="736" name="Google Shape;736;p39"/>
            <p:cNvCxnSpPr/>
            <p:nvPr/>
          </p:nvCxnSpPr>
          <p:spPr>
            <a:xfrm>
              <a:off x="161950" y="4341550"/>
              <a:ext cx="304500" cy="0"/>
            </a:xfrm>
            <a:prstGeom prst="straightConnector1">
              <a:avLst/>
            </a:prstGeom>
            <a:noFill/>
            <a:ln w="28575" cap="flat" cmpd="sng">
              <a:solidFill>
                <a:schemeClr val="dk2"/>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8"/>
                                        </p:tgtEl>
                                        <p:attrNameLst>
                                          <p:attrName>style.visibility</p:attrName>
                                        </p:attrNameLst>
                                      </p:cBhvr>
                                      <p:to>
                                        <p:strVal val="visible"/>
                                      </p:to>
                                    </p:set>
                                    <p:animEffect transition="in" filter="fade">
                                      <p:cBhvr>
                                        <p:cTn id="7" dur="1000"/>
                                        <p:tgtEl>
                                          <p:spTgt spid="6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0"/>
                                        </p:tgtEl>
                                        <p:attrNameLst>
                                          <p:attrName>style.visibility</p:attrName>
                                        </p:attrNameLst>
                                      </p:cBhvr>
                                      <p:to>
                                        <p:strVal val="visible"/>
                                      </p:to>
                                    </p:set>
                                    <p:animEffect transition="in" filter="fade">
                                      <p:cBhvr>
                                        <p:cTn id="12" dur="1000"/>
                                        <p:tgtEl>
                                          <p:spTgt spid="710"/>
                                        </p:tgtEl>
                                      </p:cBhvr>
                                    </p:animEffect>
                                  </p:childTnLst>
                                </p:cTn>
                              </p:par>
                              <p:par>
                                <p:cTn id="13" presetID="10" presetClass="entr" presetSubtype="0" fill="hold" nodeType="withEffect">
                                  <p:stCondLst>
                                    <p:cond delay="0"/>
                                  </p:stCondLst>
                                  <p:childTnLst>
                                    <p:set>
                                      <p:cBhvr>
                                        <p:cTn id="14" dur="1" fill="hold">
                                          <p:stCondLst>
                                            <p:cond delay="0"/>
                                          </p:stCondLst>
                                        </p:cTn>
                                        <p:tgtEl>
                                          <p:spTgt spid="654"/>
                                        </p:tgtEl>
                                        <p:attrNameLst>
                                          <p:attrName>style.visibility</p:attrName>
                                        </p:attrNameLst>
                                      </p:cBhvr>
                                      <p:to>
                                        <p:strVal val="visible"/>
                                      </p:to>
                                    </p:set>
                                    <p:animEffect transition="in" filter="fade">
                                      <p:cBhvr>
                                        <p:cTn id="15" dur="1000"/>
                                        <p:tgtEl>
                                          <p:spTgt spid="65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27"/>
                                        </p:tgtEl>
                                        <p:attrNameLst>
                                          <p:attrName>style.visibility</p:attrName>
                                        </p:attrNameLst>
                                      </p:cBhvr>
                                      <p:to>
                                        <p:strVal val="visible"/>
                                      </p:to>
                                    </p:set>
                                    <p:animEffect transition="in" filter="fade">
                                      <p:cBhvr>
                                        <p:cTn id="20" dur="1000"/>
                                        <p:tgtEl>
                                          <p:spTgt spid="727"/>
                                        </p:tgtEl>
                                      </p:cBhvr>
                                    </p:animEffect>
                                  </p:childTnLst>
                                </p:cTn>
                              </p:par>
                              <p:par>
                                <p:cTn id="21" presetID="10" presetClass="entr" presetSubtype="0" fill="hold" nodeType="withEffect">
                                  <p:stCondLst>
                                    <p:cond delay="0"/>
                                  </p:stCondLst>
                                  <p:childTnLst>
                                    <p:set>
                                      <p:cBhvr>
                                        <p:cTn id="22" dur="1" fill="hold">
                                          <p:stCondLst>
                                            <p:cond delay="0"/>
                                          </p:stCondLst>
                                        </p:cTn>
                                        <p:tgtEl>
                                          <p:spTgt spid="663"/>
                                        </p:tgtEl>
                                        <p:attrNameLst>
                                          <p:attrName>style.visibility</p:attrName>
                                        </p:attrNameLst>
                                      </p:cBhvr>
                                      <p:to>
                                        <p:strVal val="visible"/>
                                      </p:to>
                                    </p:set>
                                    <p:animEffect transition="in" filter="fade">
                                      <p:cBhvr>
                                        <p:cTn id="23" dur="1000"/>
                                        <p:tgtEl>
                                          <p:spTgt spid="66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73"/>
                                        </p:tgtEl>
                                        <p:attrNameLst>
                                          <p:attrName>style.visibility</p:attrName>
                                        </p:attrNameLst>
                                      </p:cBhvr>
                                      <p:to>
                                        <p:strVal val="visible"/>
                                      </p:to>
                                    </p:set>
                                    <p:animEffect transition="in" filter="fade">
                                      <p:cBhvr>
                                        <p:cTn id="28" dur="1000"/>
                                        <p:tgtEl>
                                          <p:spTgt spid="67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72"/>
                                        </p:tgtEl>
                                        <p:attrNameLst>
                                          <p:attrName>style.visibility</p:attrName>
                                        </p:attrNameLst>
                                      </p:cBhvr>
                                      <p:to>
                                        <p:strVal val="visible"/>
                                      </p:to>
                                    </p:set>
                                    <p:animEffect transition="in" filter="fade">
                                      <p:cBhvr>
                                        <p:cTn id="33" dur="1000"/>
                                        <p:tgtEl>
                                          <p:spTgt spid="672"/>
                                        </p:tgtEl>
                                      </p:cBhvr>
                                    </p:animEffect>
                                  </p:childTnLst>
                                </p:cTn>
                              </p:par>
                              <p:par>
                                <p:cTn id="34" presetID="10" presetClass="entr" presetSubtype="0" fill="hold" nodeType="withEffect">
                                  <p:stCondLst>
                                    <p:cond delay="0"/>
                                  </p:stCondLst>
                                  <p:childTnLst>
                                    <p:set>
                                      <p:cBhvr>
                                        <p:cTn id="35" dur="1" fill="hold">
                                          <p:stCondLst>
                                            <p:cond delay="0"/>
                                          </p:stCondLst>
                                        </p:cTn>
                                        <p:tgtEl>
                                          <p:spTgt spid="705"/>
                                        </p:tgtEl>
                                        <p:attrNameLst>
                                          <p:attrName>style.visibility</p:attrName>
                                        </p:attrNameLst>
                                      </p:cBhvr>
                                      <p:to>
                                        <p:strVal val="visible"/>
                                      </p:to>
                                    </p:set>
                                    <p:animEffect transition="in" filter="fade">
                                      <p:cBhvr>
                                        <p:cTn id="36" dur="1000"/>
                                        <p:tgtEl>
                                          <p:spTgt spid="70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28"/>
                                        </p:tgtEl>
                                        <p:attrNameLst>
                                          <p:attrName>style.visibility</p:attrName>
                                        </p:attrNameLst>
                                      </p:cBhvr>
                                      <p:to>
                                        <p:strVal val="visible"/>
                                      </p:to>
                                    </p:set>
                                    <p:animEffect transition="in" filter="fade">
                                      <p:cBhvr>
                                        <p:cTn id="41" dur="1000"/>
                                        <p:tgtEl>
                                          <p:spTgt spid="728"/>
                                        </p:tgtEl>
                                      </p:cBhvr>
                                    </p:animEffect>
                                  </p:childTnLst>
                                </p:cTn>
                              </p:par>
                              <p:par>
                                <p:cTn id="42" presetID="10" presetClass="entr" presetSubtype="0" fill="hold" nodeType="withEffect">
                                  <p:stCondLst>
                                    <p:cond delay="0"/>
                                  </p:stCondLst>
                                  <p:childTnLst>
                                    <p:set>
                                      <p:cBhvr>
                                        <p:cTn id="43" dur="1" fill="hold">
                                          <p:stCondLst>
                                            <p:cond delay="0"/>
                                          </p:stCondLst>
                                        </p:cTn>
                                        <p:tgtEl>
                                          <p:spTgt spid="712"/>
                                        </p:tgtEl>
                                        <p:attrNameLst>
                                          <p:attrName>style.visibility</p:attrName>
                                        </p:attrNameLst>
                                      </p:cBhvr>
                                      <p:to>
                                        <p:strVal val="visible"/>
                                      </p:to>
                                    </p:set>
                                    <p:animEffect transition="in" filter="fade">
                                      <p:cBhvr>
                                        <p:cTn id="44" dur="1000"/>
                                        <p:tgtEl>
                                          <p:spTgt spid="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40"/>
          <p:cNvSpPr txBox="1">
            <a:spLocks noGrp="1"/>
          </p:cNvSpPr>
          <p:nvPr>
            <p:ph type="body" idx="1"/>
          </p:nvPr>
        </p:nvSpPr>
        <p:spPr>
          <a:xfrm>
            <a:off x="320040" y="788670"/>
            <a:ext cx="8503800" cy="3840600"/>
          </a:xfrm>
          <a:prstGeom prst="rect">
            <a:avLst/>
          </a:prstGeom>
        </p:spPr>
        <p:txBody>
          <a:bodyPr spcFirstLastPara="1" wrap="square" lIns="91425" tIns="45700" rIns="91425" bIns="45700" anchor="t" anchorCtr="0">
            <a:noAutofit/>
          </a:bodyPr>
          <a:lstStyle/>
          <a:p>
            <a:pPr marL="274320" lvl="0" indent="-274320" rtl="0">
              <a:lnSpc>
                <a:spcPct val="100000"/>
              </a:lnSpc>
              <a:spcBef>
                <a:spcPts val="0"/>
              </a:spcBef>
              <a:spcAft>
                <a:spcPts val="0"/>
              </a:spcAft>
              <a:buSzPts val="1620"/>
              <a:buChar char="●"/>
            </a:pPr>
            <a:r>
              <a:rPr lang="en"/>
              <a:t>Implemented Homa in RAMCloud storage system</a:t>
            </a:r>
            <a:endParaRPr/>
          </a:p>
          <a:p>
            <a:pPr marL="594360" lvl="1" indent="-228600" rtl="0">
              <a:lnSpc>
                <a:spcPct val="100000"/>
              </a:lnSpc>
              <a:spcBef>
                <a:spcPts val="0"/>
              </a:spcBef>
              <a:spcAft>
                <a:spcPts val="0"/>
              </a:spcAft>
              <a:buSzPts val="1600"/>
              <a:buChar char="▪"/>
            </a:pPr>
            <a:r>
              <a:rPr lang="en"/>
              <a:t>~4000 lines of code</a:t>
            </a:r>
            <a:endParaRPr/>
          </a:p>
          <a:p>
            <a:pPr marL="274320" lvl="0" indent="-274320" rtl="0">
              <a:lnSpc>
                <a:spcPct val="100000"/>
              </a:lnSpc>
              <a:spcBef>
                <a:spcPts val="1000"/>
              </a:spcBef>
              <a:spcAft>
                <a:spcPts val="0"/>
              </a:spcAft>
              <a:buSzPts val="1620"/>
              <a:buChar char="●"/>
            </a:pPr>
            <a:r>
              <a:rPr lang="en"/>
              <a:t>Testbed cluster: 8 clients, 8 servers</a:t>
            </a:r>
            <a:endParaRPr/>
          </a:p>
          <a:p>
            <a:pPr marL="594360" lvl="1" indent="-228600" rtl="0">
              <a:lnSpc>
                <a:spcPct val="100000"/>
              </a:lnSpc>
              <a:spcBef>
                <a:spcPts val="350"/>
              </a:spcBef>
              <a:spcAft>
                <a:spcPts val="0"/>
              </a:spcAft>
              <a:buSzPts val="1600"/>
              <a:buChar char="▪"/>
            </a:pPr>
            <a:r>
              <a:rPr lang="en"/>
              <a:t>Client sends a message of a given size</a:t>
            </a:r>
            <a:endParaRPr/>
          </a:p>
          <a:p>
            <a:pPr marL="594360" lvl="1" indent="-228600" rtl="0">
              <a:lnSpc>
                <a:spcPct val="100000"/>
              </a:lnSpc>
              <a:spcBef>
                <a:spcPts val="350"/>
              </a:spcBef>
              <a:spcAft>
                <a:spcPts val="0"/>
              </a:spcAft>
              <a:buSzPts val="1600"/>
              <a:buChar char="▪"/>
            </a:pPr>
            <a:r>
              <a:rPr lang="en"/>
              <a:t>Server replies with the same message</a:t>
            </a:r>
            <a:endParaRPr/>
          </a:p>
          <a:p>
            <a:pPr marL="594360" lvl="1" indent="-228600" rtl="0">
              <a:lnSpc>
                <a:spcPct val="100000"/>
              </a:lnSpc>
              <a:spcBef>
                <a:spcPts val="350"/>
              </a:spcBef>
              <a:spcAft>
                <a:spcPts val="0"/>
              </a:spcAft>
              <a:buSzPts val="1600"/>
              <a:buChar char="▪"/>
            </a:pPr>
            <a:r>
              <a:rPr lang="en"/>
              <a:t>All nodes in a cluster are connected to a single switch</a:t>
            </a:r>
            <a:endParaRPr/>
          </a:p>
          <a:p>
            <a:pPr marL="274320" lvl="0" indent="-274320" rtl="0">
              <a:lnSpc>
                <a:spcPct val="100000"/>
              </a:lnSpc>
              <a:spcBef>
                <a:spcPts val="900"/>
              </a:spcBef>
              <a:spcAft>
                <a:spcPts val="0"/>
              </a:spcAft>
              <a:buSzPts val="1620"/>
              <a:buChar char="●"/>
            </a:pPr>
            <a:r>
              <a:rPr lang="en"/>
              <a:t>Cluster configuration:</a:t>
            </a:r>
            <a:endParaRPr/>
          </a:p>
          <a:p>
            <a:pPr marL="594360" lvl="1" indent="-228600" rtl="0">
              <a:lnSpc>
                <a:spcPct val="100000"/>
              </a:lnSpc>
              <a:spcBef>
                <a:spcPts val="350"/>
              </a:spcBef>
              <a:spcAft>
                <a:spcPts val="0"/>
              </a:spcAft>
              <a:buSzPts val="1600"/>
              <a:buChar char="▪"/>
            </a:pPr>
            <a:r>
              <a:rPr lang="en"/>
              <a:t>CloudLab m510 cluster: 8-Core Xeon D1548 @ 2.0 GHz, 10 Gbps network</a:t>
            </a:r>
            <a:endParaRPr/>
          </a:p>
          <a:p>
            <a:pPr marL="594360" lvl="1" indent="-228600" rtl="0">
              <a:lnSpc>
                <a:spcPct val="100000"/>
              </a:lnSpc>
              <a:spcBef>
                <a:spcPts val="350"/>
              </a:spcBef>
              <a:spcAft>
                <a:spcPts val="0"/>
              </a:spcAft>
              <a:buSzPts val="1600"/>
              <a:buChar char="▪"/>
            </a:pPr>
            <a:r>
              <a:rPr lang="en"/>
              <a:t>Local Infiniband cluster: 4-Core Xeon X3470 @ 2.93 GHz, 24 Gbps network</a:t>
            </a:r>
            <a:endParaRPr/>
          </a:p>
        </p:txBody>
      </p:sp>
      <p:sp>
        <p:nvSpPr>
          <p:cNvPr id="742" name="Google Shape;742;p40"/>
          <p:cNvSpPr txBox="1">
            <a:spLocks noGrp="1"/>
          </p:cNvSpPr>
          <p:nvPr>
            <p:ph type="sldNum" idx="12"/>
          </p:nvPr>
        </p:nvSpPr>
        <p:spPr>
          <a:xfrm>
            <a:off x="8183880" y="4767263"/>
            <a:ext cx="685800" cy="2745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r>
              <a:rPr lang="en"/>
              <a:t>Slide </a:t>
            </a:r>
            <a:fld id="{00000000-1234-1234-1234-123412341234}" type="slidenum">
              <a:rPr lang="en"/>
              <a:t>18</a:t>
            </a:fld>
            <a:endParaRPr/>
          </a:p>
        </p:txBody>
      </p:sp>
      <p:sp>
        <p:nvSpPr>
          <p:cNvPr id="743" name="Google Shape;743;p40"/>
          <p:cNvSpPr txBox="1">
            <a:spLocks noGrp="1"/>
          </p:cNvSpPr>
          <p:nvPr>
            <p:ph type="title"/>
          </p:nvPr>
        </p:nvSpPr>
        <p:spPr>
          <a:xfrm>
            <a:off x="304800" y="148590"/>
            <a:ext cx="8534400" cy="5487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r>
              <a:rPr lang="en"/>
              <a:t>Testbed Implementation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41"/>
          <p:cNvSpPr txBox="1">
            <a:spLocks noGrp="1"/>
          </p:cNvSpPr>
          <p:nvPr>
            <p:ph type="body" idx="1"/>
          </p:nvPr>
        </p:nvSpPr>
        <p:spPr>
          <a:xfrm>
            <a:off x="320040" y="788670"/>
            <a:ext cx="8503800" cy="38406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350"/>
              </a:spcBef>
              <a:spcAft>
                <a:spcPts val="0"/>
              </a:spcAft>
              <a:buClr>
                <a:schemeClr val="dk2"/>
              </a:buClr>
              <a:buSzPts val="1620"/>
              <a:buFont typeface="Arial"/>
              <a:buChar char="●"/>
            </a:pPr>
            <a:r>
              <a:rPr lang="en"/>
              <a:t>99%-ile slowdown &lt; </a:t>
            </a:r>
            <a:r>
              <a:rPr lang="en">
                <a:solidFill>
                  <a:srgbClr val="FF0000"/>
                </a:solidFill>
              </a:rPr>
              <a:t>3x</a:t>
            </a:r>
            <a:r>
              <a:rPr lang="en"/>
              <a:t> at 80% load for most messages</a:t>
            </a:r>
            <a:endParaRPr/>
          </a:p>
          <a:p>
            <a:pPr marL="594360" marR="0" lvl="1" indent="-228600" algn="l" rtl="0">
              <a:spcBef>
                <a:spcPts val="350"/>
              </a:spcBef>
              <a:spcAft>
                <a:spcPts val="0"/>
              </a:spcAft>
              <a:buClr>
                <a:schemeClr val="dk2"/>
              </a:buClr>
              <a:buSzPts val="1600"/>
              <a:buFont typeface="Noto Sans Symbols"/>
              <a:buChar char="▪"/>
            </a:pPr>
            <a:r>
              <a:rPr lang="en"/>
              <a:t>Slowdown = message latency, normalized to latency in unloaded network</a:t>
            </a:r>
            <a:endParaRPr/>
          </a:p>
          <a:p>
            <a:pPr marL="0" marR="0" lvl="0" indent="0" algn="l" rtl="0">
              <a:spcBef>
                <a:spcPts val="350"/>
              </a:spcBef>
              <a:spcAft>
                <a:spcPts val="0"/>
              </a:spcAft>
              <a:buNone/>
            </a:pPr>
            <a:endParaRPr sz="1600" b="0" i="0" u="none" strike="noStrike" cap="none">
              <a:solidFill>
                <a:schemeClr val="dk1"/>
              </a:solidFill>
              <a:latin typeface="Arial"/>
              <a:ea typeface="Arial"/>
              <a:cs typeface="Arial"/>
              <a:sym typeface="Arial"/>
            </a:endParaRPr>
          </a:p>
        </p:txBody>
      </p:sp>
      <p:sp>
        <p:nvSpPr>
          <p:cNvPr id="750" name="Google Shape;750;p41"/>
          <p:cNvSpPr txBox="1">
            <a:spLocks noGrp="1"/>
          </p:cNvSpPr>
          <p:nvPr>
            <p:ph type="sldNum" idx="12"/>
          </p:nvPr>
        </p:nvSpPr>
        <p:spPr>
          <a:xfrm>
            <a:off x="8183880" y="4767263"/>
            <a:ext cx="685800" cy="2745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
              <a:t>Slide </a:t>
            </a:r>
            <a:fld id="{00000000-1234-1234-1234-123412341234}" type="slidenum">
              <a:rPr lang="en"/>
              <a:t>19</a:t>
            </a:fld>
            <a:endParaRPr/>
          </a:p>
        </p:txBody>
      </p:sp>
      <p:sp>
        <p:nvSpPr>
          <p:cNvPr id="751" name="Google Shape;751;p41"/>
          <p:cNvSpPr txBox="1">
            <a:spLocks noGrp="1"/>
          </p:cNvSpPr>
          <p:nvPr>
            <p:ph type="title"/>
          </p:nvPr>
        </p:nvSpPr>
        <p:spPr>
          <a:xfrm>
            <a:off x="304800" y="148590"/>
            <a:ext cx="8534400" cy="548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a:t>Homa </a:t>
            </a:r>
            <a:r>
              <a:rPr lang="en" sz="3000" b="1" i="0" u="none" strike="noStrike" cap="none">
                <a:solidFill>
                  <a:schemeClr val="dk2"/>
                </a:solidFill>
                <a:latin typeface="Verdana"/>
                <a:ea typeface="Verdana"/>
                <a:cs typeface="Verdana"/>
                <a:sym typeface="Verdana"/>
              </a:rPr>
              <a:t>Implementation Results</a:t>
            </a:r>
            <a:endParaRPr sz="3000" b="1" i="0" u="none" strike="noStrike" cap="none">
              <a:solidFill>
                <a:schemeClr val="dk2"/>
              </a:solidFill>
              <a:latin typeface="Verdana"/>
              <a:ea typeface="Verdana"/>
              <a:cs typeface="Verdana"/>
              <a:sym typeface="Verdana"/>
            </a:endParaRPr>
          </a:p>
        </p:txBody>
      </p:sp>
      <p:pic>
        <p:nvPicPr>
          <p:cNvPr id="752" name="Google Shape;752;p41"/>
          <p:cNvPicPr preferRelativeResize="0"/>
          <p:nvPr/>
        </p:nvPicPr>
        <p:blipFill rotWithShape="1">
          <a:blip r:embed="rId3">
            <a:alphaModFix/>
          </a:blip>
          <a:srcRect/>
          <a:stretch/>
        </p:blipFill>
        <p:spPr>
          <a:xfrm>
            <a:off x="1804875" y="1947400"/>
            <a:ext cx="5797297" cy="2745615"/>
          </a:xfrm>
          <a:prstGeom prst="rect">
            <a:avLst/>
          </a:prstGeom>
          <a:noFill/>
          <a:ln>
            <a:noFill/>
          </a:ln>
        </p:spPr>
      </p:pic>
      <p:sp>
        <p:nvSpPr>
          <p:cNvPr id="753" name="Google Shape;753;p41"/>
          <p:cNvSpPr/>
          <p:nvPr/>
        </p:nvSpPr>
        <p:spPr>
          <a:xfrm rot="-2083993">
            <a:off x="4535616" y="2665489"/>
            <a:ext cx="228519" cy="1071272"/>
          </a:xfrm>
          <a:prstGeom prst="downArrow">
            <a:avLst>
              <a:gd name="adj1" fmla="val 50000"/>
              <a:gd name="adj2" fmla="val 50000"/>
            </a:avLst>
          </a:prstGeom>
          <a:solidFill>
            <a:srgbClr val="0000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grpSp>
        <p:nvGrpSpPr>
          <p:cNvPr id="754" name="Google Shape;754;p41"/>
          <p:cNvGrpSpPr/>
          <p:nvPr/>
        </p:nvGrpSpPr>
        <p:grpSpPr>
          <a:xfrm>
            <a:off x="2206844" y="1631700"/>
            <a:ext cx="4563438" cy="491700"/>
            <a:chOff x="2206450" y="1631700"/>
            <a:chExt cx="4573500" cy="491700"/>
          </a:xfrm>
        </p:grpSpPr>
        <p:sp>
          <p:nvSpPr>
            <p:cNvPr id="755" name="Google Shape;755;p41"/>
            <p:cNvSpPr/>
            <p:nvPr/>
          </p:nvSpPr>
          <p:spPr>
            <a:xfrm>
              <a:off x="3901450" y="1631700"/>
              <a:ext cx="1383300" cy="4917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C5DA0"/>
                  </a:solidFill>
                </a:rPr>
                <a:t>Workload: W4</a:t>
              </a:r>
              <a:endParaRPr>
                <a:solidFill>
                  <a:srgbClr val="0C5DA0"/>
                </a:solidFill>
              </a:endParaRPr>
            </a:p>
          </p:txBody>
        </p:sp>
        <p:grpSp>
          <p:nvGrpSpPr>
            <p:cNvPr id="756" name="Google Shape;756;p41"/>
            <p:cNvGrpSpPr/>
            <p:nvPr/>
          </p:nvGrpSpPr>
          <p:grpSpPr>
            <a:xfrm>
              <a:off x="2206450" y="1864625"/>
              <a:ext cx="4573500" cy="254400"/>
              <a:chOff x="2206450" y="1864625"/>
              <a:chExt cx="4573500" cy="254400"/>
            </a:xfrm>
          </p:grpSpPr>
          <p:cxnSp>
            <p:nvCxnSpPr>
              <p:cNvPr id="757" name="Google Shape;757;p41"/>
              <p:cNvCxnSpPr/>
              <p:nvPr/>
            </p:nvCxnSpPr>
            <p:spPr>
              <a:xfrm>
                <a:off x="2206450" y="2060325"/>
                <a:ext cx="4573500" cy="0"/>
              </a:xfrm>
              <a:prstGeom prst="straightConnector1">
                <a:avLst/>
              </a:prstGeom>
              <a:noFill/>
              <a:ln w="9525" cap="flat" cmpd="sng">
                <a:solidFill>
                  <a:srgbClr val="D9D9D9"/>
                </a:solidFill>
                <a:prstDash val="solid"/>
                <a:round/>
                <a:headEnd type="none" w="med" len="med"/>
                <a:tailEnd type="none" w="med" len="med"/>
              </a:ln>
            </p:spPr>
          </p:cxnSp>
          <p:sp>
            <p:nvSpPr>
              <p:cNvPr id="758" name="Google Shape;758;p41"/>
              <p:cNvSpPr txBox="1"/>
              <p:nvPr/>
            </p:nvSpPr>
            <p:spPr>
              <a:xfrm>
                <a:off x="2408425" y="1864625"/>
                <a:ext cx="492000" cy="2544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1000">
                    <a:solidFill>
                      <a:srgbClr val="999999"/>
                    </a:solidFill>
                  </a:rPr>
                  <a:t>10%</a:t>
                </a:r>
                <a:endParaRPr sz="1000">
                  <a:solidFill>
                    <a:srgbClr val="999999"/>
                  </a:solidFill>
                </a:endParaRPr>
              </a:p>
            </p:txBody>
          </p:sp>
          <p:sp>
            <p:nvSpPr>
              <p:cNvPr id="759" name="Google Shape;759;p41"/>
              <p:cNvSpPr txBox="1"/>
              <p:nvPr/>
            </p:nvSpPr>
            <p:spPr>
              <a:xfrm>
                <a:off x="28656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20%</a:t>
                </a:r>
                <a:endParaRPr sz="1000">
                  <a:solidFill>
                    <a:srgbClr val="999999"/>
                  </a:solidFill>
                </a:endParaRPr>
              </a:p>
            </p:txBody>
          </p:sp>
          <p:sp>
            <p:nvSpPr>
              <p:cNvPr id="760" name="Google Shape;760;p41"/>
              <p:cNvSpPr txBox="1"/>
              <p:nvPr/>
            </p:nvSpPr>
            <p:spPr>
              <a:xfrm>
                <a:off x="33228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30%</a:t>
                </a:r>
                <a:endParaRPr sz="1000">
                  <a:solidFill>
                    <a:srgbClr val="999999"/>
                  </a:solidFill>
                </a:endParaRPr>
              </a:p>
            </p:txBody>
          </p:sp>
          <p:sp>
            <p:nvSpPr>
              <p:cNvPr id="761" name="Google Shape;761;p41"/>
              <p:cNvSpPr txBox="1"/>
              <p:nvPr/>
            </p:nvSpPr>
            <p:spPr>
              <a:xfrm>
                <a:off x="37800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40%</a:t>
                </a:r>
                <a:endParaRPr sz="1000">
                  <a:solidFill>
                    <a:srgbClr val="999999"/>
                  </a:solidFill>
                </a:endParaRPr>
              </a:p>
            </p:txBody>
          </p:sp>
          <p:sp>
            <p:nvSpPr>
              <p:cNvPr id="762" name="Google Shape;762;p41"/>
              <p:cNvSpPr txBox="1"/>
              <p:nvPr/>
            </p:nvSpPr>
            <p:spPr>
              <a:xfrm>
                <a:off x="42372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50%</a:t>
                </a:r>
                <a:endParaRPr sz="1000">
                  <a:solidFill>
                    <a:srgbClr val="999999"/>
                  </a:solidFill>
                </a:endParaRPr>
              </a:p>
            </p:txBody>
          </p:sp>
          <p:sp>
            <p:nvSpPr>
              <p:cNvPr id="763" name="Google Shape;763;p41"/>
              <p:cNvSpPr txBox="1"/>
              <p:nvPr/>
            </p:nvSpPr>
            <p:spPr>
              <a:xfrm>
                <a:off x="46944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60%</a:t>
                </a:r>
                <a:endParaRPr sz="1000">
                  <a:solidFill>
                    <a:srgbClr val="999999"/>
                  </a:solidFill>
                </a:endParaRPr>
              </a:p>
            </p:txBody>
          </p:sp>
          <p:sp>
            <p:nvSpPr>
              <p:cNvPr id="764" name="Google Shape;764;p41"/>
              <p:cNvSpPr txBox="1"/>
              <p:nvPr/>
            </p:nvSpPr>
            <p:spPr>
              <a:xfrm>
                <a:off x="51516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70%</a:t>
                </a:r>
                <a:endParaRPr sz="1000">
                  <a:solidFill>
                    <a:srgbClr val="999999"/>
                  </a:solidFill>
                </a:endParaRPr>
              </a:p>
            </p:txBody>
          </p:sp>
          <p:sp>
            <p:nvSpPr>
              <p:cNvPr id="765" name="Google Shape;765;p41"/>
              <p:cNvSpPr txBox="1"/>
              <p:nvPr/>
            </p:nvSpPr>
            <p:spPr>
              <a:xfrm>
                <a:off x="56088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80%</a:t>
                </a:r>
                <a:endParaRPr sz="1000">
                  <a:solidFill>
                    <a:srgbClr val="999999"/>
                  </a:solidFill>
                </a:endParaRPr>
              </a:p>
            </p:txBody>
          </p:sp>
          <p:sp>
            <p:nvSpPr>
              <p:cNvPr id="766" name="Google Shape;766;p41"/>
              <p:cNvSpPr txBox="1"/>
              <p:nvPr/>
            </p:nvSpPr>
            <p:spPr>
              <a:xfrm>
                <a:off x="60660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90%</a:t>
                </a:r>
                <a:endParaRPr sz="1000">
                  <a:solidFill>
                    <a:srgbClr val="999999"/>
                  </a:solidFill>
                </a:endParaRPr>
              </a:p>
            </p:txBody>
          </p:sp>
          <p:grpSp>
            <p:nvGrpSpPr>
              <p:cNvPr id="767" name="Google Shape;767;p41"/>
              <p:cNvGrpSpPr/>
              <p:nvPr/>
            </p:nvGrpSpPr>
            <p:grpSpPr>
              <a:xfrm>
                <a:off x="2654425" y="2065375"/>
                <a:ext cx="4098200" cy="30900"/>
                <a:chOff x="2654425" y="4046575"/>
                <a:chExt cx="4098200" cy="30900"/>
              </a:xfrm>
            </p:grpSpPr>
            <p:cxnSp>
              <p:nvCxnSpPr>
                <p:cNvPr id="768" name="Google Shape;768;p41"/>
                <p:cNvCxnSpPr/>
                <p:nvPr/>
              </p:nvCxnSpPr>
              <p:spPr>
                <a:xfrm>
                  <a:off x="26544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769" name="Google Shape;769;p41"/>
                <p:cNvCxnSpPr/>
                <p:nvPr/>
              </p:nvCxnSpPr>
              <p:spPr>
                <a:xfrm>
                  <a:off x="31116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770" name="Google Shape;770;p41"/>
                <p:cNvCxnSpPr/>
                <p:nvPr/>
              </p:nvCxnSpPr>
              <p:spPr>
                <a:xfrm>
                  <a:off x="35688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771" name="Google Shape;771;p41"/>
                <p:cNvCxnSpPr/>
                <p:nvPr/>
              </p:nvCxnSpPr>
              <p:spPr>
                <a:xfrm>
                  <a:off x="40260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772" name="Google Shape;772;p41"/>
                <p:cNvCxnSpPr/>
                <p:nvPr/>
              </p:nvCxnSpPr>
              <p:spPr>
                <a:xfrm>
                  <a:off x="44666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773" name="Google Shape;773;p41"/>
                <p:cNvCxnSpPr/>
                <p:nvPr/>
              </p:nvCxnSpPr>
              <p:spPr>
                <a:xfrm>
                  <a:off x="49238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774" name="Google Shape;774;p41"/>
                <p:cNvCxnSpPr/>
                <p:nvPr/>
              </p:nvCxnSpPr>
              <p:spPr>
                <a:xfrm>
                  <a:off x="53810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775" name="Google Shape;775;p41"/>
                <p:cNvCxnSpPr/>
                <p:nvPr/>
              </p:nvCxnSpPr>
              <p:spPr>
                <a:xfrm>
                  <a:off x="58382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776" name="Google Shape;776;p41"/>
                <p:cNvCxnSpPr/>
                <p:nvPr/>
              </p:nvCxnSpPr>
              <p:spPr>
                <a:xfrm>
                  <a:off x="62954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777" name="Google Shape;777;p41"/>
                <p:cNvCxnSpPr/>
                <p:nvPr/>
              </p:nvCxnSpPr>
              <p:spPr>
                <a:xfrm>
                  <a:off x="6752625" y="4046575"/>
                  <a:ext cx="0" cy="30900"/>
                </a:xfrm>
                <a:prstGeom prst="straightConnector1">
                  <a:avLst/>
                </a:prstGeom>
                <a:noFill/>
                <a:ln w="9525" cap="flat" cmpd="sng">
                  <a:solidFill>
                    <a:srgbClr val="B7B7B7"/>
                  </a:solidFill>
                  <a:prstDash val="solid"/>
                  <a:round/>
                  <a:headEnd type="none" w="med" len="med"/>
                  <a:tailEnd type="none" w="med" len="med"/>
                </a:ln>
              </p:spPr>
            </p:cxnSp>
          </p:grpSp>
        </p:grpSp>
      </p:grpSp>
      <p:sp>
        <p:nvSpPr>
          <p:cNvPr id="778" name="Google Shape;778;p41"/>
          <p:cNvSpPr txBox="1"/>
          <p:nvPr/>
        </p:nvSpPr>
        <p:spPr>
          <a:xfrm>
            <a:off x="6517050" y="1864625"/>
            <a:ext cx="5406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100%</a:t>
            </a:r>
            <a:endParaRPr sz="1000">
              <a:solidFill>
                <a:srgbClr val="9999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3"/>
                                        </p:tgtEl>
                                        <p:attrNameLst>
                                          <p:attrName>style.visibility</p:attrName>
                                        </p:attrNameLst>
                                      </p:cBhvr>
                                      <p:to>
                                        <p:strVal val="visible"/>
                                      </p:to>
                                    </p:set>
                                    <p:animEffect transition="in" filter="fade">
                                      <p:cBhvr>
                                        <p:cTn id="7" dur="1000"/>
                                        <p:tgtEl>
                                          <p:spTgt spid="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sldNum" idx="12"/>
          </p:nvPr>
        </p:nvSpPr>
        <p:spPr>
          <a:xfrm>
            <a:off x="8183880" y="4767263"/>
            <a:ext cx="685800" cy="274637"/>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0000"/>
              </a:buClr>
              <a:buFont typeface="Arial"/>
              <a:buNone/>
            </a:pPr>
            <a:r>
              <a:rPr lang="en"/>
              <a:t>Slide </a:t>
            </a:r>
            <a:fld id="{00000000-1234-1234-1234-123412341234}" type="slidenum">
              <a:rPr lang="en"/>
              <a:t>2</a:t>
            </a:fld>
            <a:endParaRPr/>
          </a:p>
        </p:txBody>
      </p:sp>
      <p:sp>
        <p:nvSpPr>
          <p:cNvPr id="122" name="Google Shape;122;p24"/>
          <p:cNvSpPr txBox="1">
            <a:spLocks noGrp="1"/>
          </p:cNvSpPr>
          <p:nvPr>
            <p:ph type="title"/>
          </p:nvPr>
        </p:nvSpPr>
        <p:spPr>
          <a:xfrm>
            <a:off x="304800" y="148590"/>
            <a:ext cx="8534400" cy="54864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a:t>Goals &amp; Key Results</a:t>
            </a:r>
            <a:endParaRPr sz="3000" b="1" i="0" u="none" strike="noStrike" cap="none">
              <a:solidFill>
                <a:schemeClr val="dk2"/>
              </a:solidFill>
              <a:latin typeface="Verdana"/>
              <a:ea typeface="Verdana"/>
              <a:cs typeface="Verdana"/>
              <a:sym typeface="Verdana"/>
            </a:endParaRPr>
          </a:p>
        </p:txBody>
      </p:sp>
      <p:sp>
        <p:nvSpPr>
          <p:cNvPr id="123" name="Google Shape;123;p24"/>
          <p:cNvSpPr txBox="1">
            <a:spLocks noGrp="1"/>
          </p:cNvSpPr>
          <p:nvPr>
            <p:ph type="body" idx="1"/>
          </p:nvPr>
        </p:nvSpPr>
        <p:spPr>
          <a:xfrm>
            <a:off x="320040" y="788670"/>
            <a:ext cx="8503800" cy="38406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2"/>
              </a:buClr>
              <a:buSzPts val="1620"/>
              <a:buFont typeface="Arial"/>
              <a:buChar char="●"/>
            </a:pPr>
            <a:r>
              <a:rPr lang="en" dirty="0">
                <a:solidFill>
                  <a:srgbClr val="000000"/>
                </a:solidFill>
              </a:rPr>
              <a:t>Goal: A </a:t>
            </a:r>
            <a:r>
              <a:rPr lang="en" sz="1800" b="1" i="0" u="none" strike="noStrike" cap="none" dirty="0">
                <a:solidFill>
                  <a:srgbClr val="000000"/>
                </a:solidFill>
                <a:latin typeface="Arial"/>
                <a:ea typeface="Arial"/>
                <a:cs typeface="Arial"/>
                <a:sym typeface="Arial"/>
              </a:rPr>
              <a:t>datacenter transport for </a:t>
            </a:r>
            <a:r>
              <a:rPr lang="en" sz="1800" b="1" i="0" u="none" strike="noStrike" cap="none" dirty="0">
                <a:solidFill>
                  <a:srgbClr val="FF0000"/>
                </a:solidFill>
                <a:latin typeface="Arial"/>
                <a:ea typeface="Arial"/>
                <a:cs typeface="Arial"/>
                <a:sym typeface="Arial"/>
              </a:rPr>
              <a:t>low latency </a:t>
            </a:r>
            <a:r>
              <a:rPr lang="en" sz="1800" b="1" i="0" u="none" strike="noStrike" cap="none" dirty="0">
                <a:solidFill>
                  <a:srgbClr val="000000"/>
                </a:solidFill>
                <a:latin typeface="Arial"/>
                <a:ea typeface="Arial"/>
                <a:cs typeface="Arial"/>
                <a:sym typeface="Arial"/>
              </a:rPr>
              <a:t>at</a:t>
            </a:r>
            <a:r>
              <a:rPr lang="en" sz="1800" b="1" i="0" u="none" strike="noStrike" cap="none" dirty="0">
                <a:solidFill>
                  <a:srgbClr val="FF0000"/>
                </a:solidFill>
                <a:latin typeface="Arial"/>
                <a:ea typeface="Arial"/>
                <a:cs typeface="Arial"/>
                <a:sym typeface="Arial"/>
              </a:rPr>
              <a:t> high load</a:t>
            </a:r>
            <a:endParaRPr dirty="0">
              <a:solidFill>
                <a:srgbClr val="FF0000"/>
              </a:solidFill>
            </a:endParaRPr>
          </a:p>
          <a:p>
            <a:pPr marL="594360" lvl="1" indent="-228600" rtl="0">
              <a:lnSpc>
                <a:spcPct val="100000"/>
              </a:lnSpc>
              <a:spcBef>
                <a:spcPts val="0"/>
              </a:spcBef>
              <a:spcAft>
                <a:spcPts val="0"/>
              </a:spcAft>
              <a:buClr>
                <a:schemeClr val="dk2"/>
              </a:buClr>
              <a:buSzPts val="1600"/>
              <a:buFont typeface="Noto Sans Symbols"/>
              <a:buChar char="▪"/>
            </a:pPr>
            <a:r>
              <a:rPr lang="en" dirty="0"/>
              <a:t>Close to hardware limit latency for short messages</a:t>
            </a:r>
            <a:endParaRPr dirty="0"/>
          </a:p>
          <a:p>
            <a:pPr marL="594360" lvl="1" indent="-228600" rtl="0">
              <a:lnSpc>
                <a:spcPct val="100000"/>
              </a:lnSpc>
              <a:spcBef>
                <a:spcPts val="500"/>
              </a:spcBef>
              <a:spcAft>
                <a:spcPts val="0"/>
              </a:spcAft>
              <a:buClr>
                <a:schemeClr val="dk2"/>
              </a:buClr>
              <a:buSzPts val="1600"/>
              <a:buFont typeface="Noto Sans Symbols"/>
              <a:buChar char="▪"/>
            </a:pPr>
            <a:r>
              <a:rPr lang="en" dirty="0"/>
              <a:t>High network bandwidth utilization</a:t>
            </a:r>
            <a:endParaRPr dirty="0"/>
          </a:p>
          <a:p>
            <a:pPr marL="594360" lvl="1" indent="-228600" rtl="0">
              <a:lnSpc>
                <a:spcPct val="100000"/>
              </a:lnSpc>
              <a:spcBef>
                <a:spcPts val="500"/>
              </a:spcBef>
              <a:spcAft>
                <a:spcPts val="0"/>
              </a:spcAft>
              <a:buClr>
                <a:schemeClr val="dk2"/>
              </a:buClr>
              <a:buSzPts val="1600"/>
              <a:buFont typeface="Noto Sans Symbols"/>
              <a:buChar char="▪"/>
            </a:pPr>
            <a:r>
              <a:rPr lang="en" dirty="0"/>
              <a:t>Practical design for commodity fabrics</a:t>
            </a:r>
            <a:endParaRPr dirty="0"/>
          </a:p>
          <a:p>
            <a:pPr marL="594360" lvl="0" indent="0" rtl="0">
              <a:lnSpc>
                <a:spcPct val="100000"/>
              </a:lnSpc>
              <a:spcBef>
                <a:spcPts val="500"/>
              </a:spcBef>
              <a:spcAft>
                <a:spcPts val="0"/>
              </a:spcAft>
              <a:buNone/>
            </a:pPr>
            <a:endParaRPr sz="1000" dirty="0"/>
          </a:p>
          <a:p>
            <a:pPr marL="274320" marR="0" lvl="0" indent="-285750" algn="l" rtl="0">
              <a:lnSpc>
                <a:spcPct val="100000"/>
              </a:lnSpc>
              <a:spcBef>
                <a:spcPts val="500"/>
              </a:spcBef>
              <a:spcAft>
                <a:spcPts val="0"/>
              </a:spcAft>
              <a:buClr>
                <a:schemeClr val="dk2"/>
              </a:buClr>
              <a:buSzPts val="1800"/>
              <a:buFont typeface="Noto Sans Symbols"/>
              <a:buChar char="●"/>
            </a:pPr>
            <a:r>
              <a:rPr lang="en" dirty="0">
                <a:solidFill>
                  <a:srgbClr val="000000"/>
                </a:solidFill>
              </a:rPr>
              <a:t>Key results:</a:t>
            </a:r>
            <a:r>
              <a:rPr lang="en" dirty="0">
                <a:solidFill>
                  <a:srgbClr val="FF0000"/>
                </a:solidFill>
              </a:rPr>
              <a:t> 100x</a:t>
            </a:r>
            <a:r>
              <a:rPr lang="en" dirty="0"/>
              <a:t> faster than best published testbed </a:t>
            </a:r>
            <a:r>
              <a:rPr lang="en" dirty="0" smtClean="0"/>
              <a:t>implementation</a:t>
            </a:r>
            <a:endParaRPr dirty="0"/>
          </a:p>
          <a:p>
            <a:pPr marL="594360" marR="0" lvl="1" indent="-228600" algn="l" rtl="0">
              <a:lnSpc>
                <a:spcPct val="100000"/>
              </a:lnSpc>
              <a:spcBef>
                <a:spcPts val="350"/>
              </a:spcBef>
              <a:spcAft>
                <a:spcPts val="0"/>
              </a:spcAft>
              <a:buClr>
                <a:schemeClr val="dk2"/>
              </a:buClr>
              <a:buSzPts val="1600"/>
              <a:buFont typeface="Noto Sans Symbols"/>
              <a:buChar char="▪"/>
            </a:pPr>
            <a:r>
              <a:rPr lang="en" dirty="0">
                <a:solidFill>
                  <a:srgbClr val="00CC00"/>
                </a:solidFill>
              </a:rPr>
              <a:t>15us</a:t>
            </a:r>
            <a:r>
              <a:rPr lang="en" sz="1600" b="0" i="0" u="none" strike="noStrike" cap="none" dirty="0">
                <a:solidFill>
                  <a:schemeClr val="dk1"/>
                </a:solidFill>
                <a:latin typeface="Arial"/>
                <a:ea typeface="Arial"/>
                <a:cs typeface="Arial"/>
                <a:sym typeface="Arial"/>
              </a:rPr>
              <a:t> tail latency (99</a:t>
            </a:r>
            <a:r>
              <a:rPr lang="en" dirty="0"/>
              <a:t>%ile</a:t>
            </a:r>
            <a:r>
              <a:rPr lang="en" sz="1600" b="0" i="0" u="none" strike="noStrike" cap="none" dirty="0">
                <a:solidFill>
                  <a:schemeClr val="dk1"/>
                </a:solidFill>
                <a:latin typeface="Arial"/>
                <a:ea typeface="Arial"/>
                <a:cs typeface="Arial"/>
                <a:sym typeface="Arial"/>
              </a:rPr>
              <a:t>) for short messages, at 80% load</a:t>
            </a:r>
            <a:endParaRPr sz="1400" dirty="0"/>
          </a:p>
          <a:p>
            <a:pPr marL="594360" marR="0" lvl="1" indent="-228600" algn="l" rtl="0">
              <a:lnSpc>
                <a:spcPct val="100000"/>
              </a:lnSpc>
              <a:spcBef>
                <a:spcPts val="350"/>
              </a:spcBef>
              <a:spcAft>
                <a:spcPts val="0"/>
              </a:spcAft>
              <a:buClr>
                <a:schemeClr val="dk2"/>
              </a:buClr>
              <a:buSzPts val="1600"/>
              <a:buFont typeface="Noto Sans Symbols"/>
              <a:buChar char="▪"/>
            </a:pPr>
            <a:r>
              <a:rPr lang="en" i="0" u="none" strike="noStrike" cap="none" dirty="0">
                <a:solidFill>
                  <a:srgbClr val="000000"/>
                </a:solidFill>
              </a:rPr>
              <a:t>High bandwidth utilization</a:t>
            </a:r>
            <a:r>
              <a:rPr lang="en" dirty="0"/>
              <a:t>: m</a:t>
            </a:r>
            <a:r>
              <a:rPr lang="en" b="0" i="0" u="none" strike="noStrike" cap="none" dirty="0">
                <a:solidFill>
                  <a:schemeClr val="dk1"/>
                </a:solidFill>
                <a:latin typeface="Arial"/>
                <a:ea typeface="Arial"/>
                <a:cs typeface="Arial"/>
                <a:sym typeface="Arial"/>
              </a:rPr>
              <a:t>ore</a:t>
            </a:r>
            <a:r>
              <a:rPr lang="en" dirty="0"/>
              <a:t> than 90% of available bandwidth</a:t>
            </a:r>
            <a:endParaRPr dirty="0"/>
          </a:p>
          <a:p>
            <a:pPr marL="594360" marR="0" lvl="0" indent="0" algn="l" rtl="0">
              <a:lnSpc>
                <a:spcPct val="100000"/>
              </a:lnSpc>
              <a:spcBef>
                <a:spcPts val="350"/>
              </a:spcBef>
              <a:spcAft>
                <a:spcPts val="0"/>
              </a:spcAft>
              <a:buNone/>
            </a:pPr>
            <a:endParaRPr sz="1000" dirty="0"/>
          </a:p>
          <a:p>
            <a:pPr marL="274320" lvl="0" indent="-274320" rtl="0">
              <a:lnSpc>
                <a:spcPct val="100000"/>
              </a:lnSpc>
              <a:spcBef>
                <a:spcPts val="350"/>
              </a:spcBef>
              <a:spcAft>
                <a:spcPts val="0"/>
              </a:spcAft>
              <a:buClr>
                <a:schemeClr val="dk2"/>
              </a:buClr>
              <a:buSzPts val="1620"/>
              <a:buFont typeface="Arial"/>
              <a:buChar char="●"/>
            </a:pPr>
            <a:r>
              <a:rPr lang="en" dirty="0"/>
              <a:t>Key idea: Effective use of network priorities</a:t>
            </a:r>
            <a:endParaRPr dirty="0"/>
          </a:p>
          <a:p>
            <a:pPr marL="594360" lvl="1" indent="-228600" rtl="0">
              <a:lnSpc>
                <a:spcPct val="100000"/>
              </a:lnSpc>
              <a:spcBef>
                <a:spcPts val="0"/>
              </a:spcBef>
              <a:spcAft>
                <a:spcPts val="0"/>
              </a:spcAft>
              <a:buClr>
                <a:schemeClr val="dk2"/>
              </a:buClr>
              <a:buSzPts val="1600"/>
              <a:buFont typeface="Noto Sans Symbols"/>
              <a:buChar char="▪"/>
            </a:pPr>
            <a:r>
              <a:rPr lang="en" dirty="0"/>
              <a:t>Dynamically assigned priorities by receivers</a:t>
            </a:r>
            <a:endParaRPr dirty="0"/>
          </a:p>
          <a:p>
            <a:pPr marL="594360" lvl="1" indent="-228600" rtl="0">
              <a:lnSpc>
                <a:spcPct val="100000"/>
              </a:lnSpc>
              <a:spcBef>
                <a:spcPts val="500"/>
              </a:spcBef>
              <a:spcAft>
                <a:spcPts val="0"/>
              </a:spcAft>
              <a:buClr>
                <a:schemeClr val="dk2"/>
              </a:buClr>
              <a:buSzPts val="1600"/>
              <a:buFont typeface="Noto Sans Symbols"/>
              <a:buChar char="▪"/>
            </a:pPr>
            <a:r>
              <a:rPr lang="en" dirty="0"/>
              <a:t>Receiver-driven packet scheduling</a:t>
            </a:r>
            <a:endParaRPr dirty="0"/>
          </a:p>
          <a:p>
            <a:pPr marL="594360" lvl="1" indent="-228600" rtl="0">
              <a:lnSpc>
                <a:spcPct val="100000"/>
              </a:lnSpc>
              <a:spcBef>
                <a:spcPts val="500"/>
              </a:spcBef>
              <a:spcAft>
                <a:spcPts val="500"/>
              </a:spcAft>
              <a:buClr>
                <a:schemeClr val="dk2"/>
              </a:buClr>
              <a:buSzPts val="1600"/>
              <a:buFont typeface="Noto Sans Symbols"/>
              <a:buChar char="▪"/>
            </a:pPr>
            <a:r>
              <a:rPr lang="en" dirty="0"/>
              <a:t>Controlled overcommitment on receiver’s downlink</a:t>
            </a:r>
            <a:endParaRPr sz="1600" b="0" i="0" u="none" strike="noStrike" cap="none" dirty="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42"/>
          <p:cNvSpPr txBox="1">
            <a:spLocks noGrp="1"/>
          </p:cNvSpPr>
          <p:nvPr>
            <p:ph type="body" idx="1"/>
          </p:nvPr>
        </p:nvSpPr>
        <p:spPr>
          <a:xfrm>
            <a:off x="320040" y="788670"/>
            <a:ext cx="8503800" cy="3840600"/>
          </a:xfrm>
          <a:prstGeom prst="rect">
            <a:avLst/>
          </a:prstGeom>
          <a:noFill/>
          <a:ln>
            <a:noFill/>
          </a:ln>
        </p:spPr>
        <p:txBody>
          <a:bodyPr spcFirstLastPara="1" wrap="square" lIns="91425" tIns="45700" rIns="91425" bIns="45700" anchor="t" anchorCtr="0">
            <a:noAutofit/>
          </a:bodyPr>
          <a:lstStyle/>
          <a:p>
            <a:pPr marL="274320" lvl="0" indent="-274320" rtl="0">
              <a:lnSpc>
                <a:spcPct val="100000"/>
              </a:lnSpc>
              <a:spcBef>
                <a:spcPts val="0"/>
              </a:spcBef>
              <a:spcAft>
                <a:spcPts val="0"/>
              </a:spcAft>
              <a:buSzPts val="1620"/>
              <a:buChar char="●"/>
            </a:pPr>
            <a:r>
              <a:rPr lang="en"/>
              <a:t>Infiniband suffers severe head of line blocking</a:t>
            </a:r>
            <a:endParaRPr>
              <a:solidFill>
                <a:srgbClr val="C00000"/>
              </a:solidFill>
            </a:endParaRPr>
          </a:p>
          <a:p>
            <a:pPr marL="274320" lvl="0" indent="-274320" rtl="0">
              <a:lnSpc>
                <a:spcPct val="100000"/>
              </a:lnSpc>
              <a:spcBef>
                <a:spcPts val="350"/>
              </a:spcBef>
              <a:spcAft>
                <a:spcPts val="0"/>
              </a:spcAft>
              <a:buSzPts val="1620"/>
              <a:buChar char="●"/>
            </a:pPr>
            <a:r>
              <a:rPr lang="en"/>
              <a:t>Infiniband with multiple connections, performs </a:t>
            </a:r>
            <a:r>
              <a:rPr lang="en" b="1">
                <a:solidFill>
                  <a:srgbClr val="C00000"/>
                </a:solidFill>
              </a:rPr>
              <a:t>20x </a:t>
            </a:r>
            <a:r>
              <a:rPr lang="en"/>
              <a:t>worse than Homa</a:t>
            </a:r>
            <a:endParaRPr/>
          </a:p>
          <a:p>
            <a:pPr marL="594360" lvl="1" indent="-228600" rtl="0">
              <a:lnSpc>
                <a:spcPct val="100000"/>
              </a:lnSpc>
              <a:spcBef>
                <a:spcPts val="350"/>
              </a:spcBef>
              <a:spcAft>
                <a:spcPts val="0"/>
              </a:spcAft>
              <a:buSzPts val="1600"/>
              <a:buChar char="▪"/>
            </a:pPr>
            <a:r>
              <a:rPr lang="en"/>
              <a:t>Not scalable: can’t afford to keep too much connection state </a:t>
            </a:r>
            <a:endParaRPr/>
          </a:p>
        </p:txBody>
      </p:sp>
      <p:pic>
        <p:nvPicPr>
          <p:cNvPr id="785" name="Google Shape;785;p42"/>
          <p:cNvPicPr preferRelativeResize="0"/>
          <p:nvPr/>
        </p:nvPicPr>
        <p:blipFill rotWithShape="1">
          <a:blip r:embed="rId3">
            <a:alphaModFix/>
          </a:blip>
          <a:srcRect/>
          <a:stretch/>
        </p:blipFill>
        <p:spPr>
          <a:xfrm>
            <a:off x="1728675" y="2023600"/>
            <a:ext cx="5797297" cy="2759291"/>
          </a:xfrm>
          <a:prstGeom prst="rect">
            <a:avLst/>
          </a:prstGeom>
          <a:noFill/>
          <a:ln>
            <a:noFill/>
          </a:ln>
        </p:spPr>
      </p:pic>
      <p:sp>
        <p:nvSpPr>
          <p:cNvPr id="786" name="Google Shape;786;p42"/>
          <p:cNvSpPr txBox="1">
            <a:spLocks noGrp="1"/>
          </p:cNvSpPr>
          <p:nvPr>
            <p:ph type="sldNum" idx="12"/>
          </p:nvPr>
        </p:nvSpPr>
        <p:spPr>
          <a:xfrm>
            <a:off x="8183880" y="4767263"/>
            <a:ext cx="685800" cy="2745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
              <a:t>Slide </a:t>
            </a:r>
            <a:fld id="{00000000-1234-1234-1234-123412341234}" type="slidenum">
              <a:rPr lang="en"/>
              <a:t>20</a:t>
            </a:fld>
            <a:endParaRPr/>
          </a:p>
        </p:txBody>
      </p:sp>
      <p:sp>
        <p:nvSpPr>
          <p:cNvPr id="787" name="Google Shape;787;p42"/>
          <p:cNvSpPr txBox="1">
            <a:spLocks noGrp="1"/>
          </p:cNvSpPr>
          <p:nvPr>
            <p:ph type="title"/>
          </p:nvPr>
        </p:nvSpPr>
        <p:spPr>
          <a:xfrm>
            <a:off x="304800" y="224790"/>
            <a:ext cx="8534400" cy="548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3000" b="1" i="0" u="none" strike="noStrike" cap="none">
                <a:solidFill>
                  <a:schemeClr val="dk2"/>
                </a:solidFill>
                <a:latin typeface="Verdana"/>
                <a:ea typeface="Verdana"/>
                <a:cs typeface="Verdana"/>
                <a:sym typeface="Verdana"/>
              </a:rPr>
              <a:t>Infiniband VS. Homa</a:t>
            </a:r>
            <a:endParaRPr sz="3000" b="1" i="0" u="none" strike="noStrike" cap="none">
              <a:solidFill>
                <a:schemeClr val="dk2"/>
              </a:solidFill>
              <a:latin typeface="Verdana"/>
              <a:ea typeface="Verdana"/>
              <a:cs typeface="Verdana"/>
              <a:sym typeface="Verdana"/>
            </a:endParaRPr>
          </a:p>
        </p:txBody>
      </p:sp>
      <p:grpSp>
        <p:nvGrpSpPr>
          <p:cNvPr id="788" name="Google Shape;788;p42"/>
          <p:cNvGrpSpPr/>
          <p:nvPr/>
        </p:nvGrpSpPr>
        <p:grpSpPr>
          <a:xfrm>
            <a:off x="3380465" y="2282381"/>
            <a:ext cx="2514600" cy="979026"/>
            <a:chOff x="3761485" y="2474646"/>
            <a:chExt cx="2514600" cy="1011600"/>
          </a:xfrm>
        </p:grpSpPr>
        <p:sp>
          <p:nvSpPr>
            <p:cNvPr id="789" name="Google Shape;789;p42"/>
            <p:cNvSpPr/>
            <p:nvPr/>
          </p:nvSpPr>
          <p:spPr>
            <a:xfrm>
              <a:off x="4267200" y="2474646"/>
              <a:ext cx="228600" cy="1011600"/>
            </a:xfrm>
            <a:prstGeom prst="downArrow">
              <a:avLst>
                <a:gd name="adj1" fmla="val 50000"/>
                <a:gd name="adj2" fmla="val 50000"/>
              </a:avLst>
            </a:prstGeom>
            <a:solidFill>
              <a:srgbClr val="0000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
          <p:nvSpPr>
            <p:cNvPr id="790" name="Google Shape;790;p42"/>
            <p:cNvSpPr txBox="1"/>
            <p:nvPr/>
          </p:nvSpPr>
          <p:spPr>
            <a:xfrm>
              <a:off x="3761485" y="2611219"/>
              <a:ext cx="2514600" cy="6462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1400">
                  <a:solidFill>
                    <a:srgbClr val="0000FF"/>
                  </a:solidFill>
                  <a:latin typeface="Arial"/>
                  <a:ea typeface="Arial"/>
                  <a:cs typeface="Arial"/>
                  <a:sym typeface="Arial"/>
                </a:rPr>
                <a:t>Multi Conn. </a:t>
              </a:r>
              <a:endParaRPr>
                <a:solidFill>
                  <a:srgbClr val="0000FF"/>
                </a:solidFill>
              </a:endParaRPr>
            </a:p>
            <a:p>
              <a:pPr marL="0" marR="0" lvl="0" indent="0" algn="ctr" rtl="0">
                <a:spcBef>
                  <a:spcPts val="0"/>
                </a:spcBef>
                <a:spcAft>
                  <a:spcPts val="0"/>
                </a:spcAft>
                <a:buNone/>
              </a:pPr>
              <a:r>
                <a:rPr lang="en" sz="1400">
                  <a:solidFill>
                    <a:srgbClr val="0000FF"/>
                  </a:solidFill>
                  <a:latin typeface="Arial"/>
                  <a:ea typeface="Arial"/>
                  <a:cs typeface="Arial"/>
                  <a:sym typeface="Arial"/>
                </a:rPr>
                <a:t>Reduces HOL </a:t>
              </a:r>
              <a:endParaRPr>
                <a:solidFill>
                  <a:srgbClr val="0000FF"/>
                </a:solidFill>
              </a:endParaRPr>
            </a:p>
            <a:p>
              <a:pPr marL="0" marR="0" lvl="0" indent="0" algn="ctr" rtl="0">
                <a:spcBef>
                  <a:spcPts val="0"/>
                </a:spcBef>
                <a:spcAft>
                  <a:spcPts val="0"/>
                </a:spcAft>
                <a:buNone/>
              </a:pPr>
              <a:r>
                <a:rPr lang="en" sz="1400">
                  <a:solidFill>
                    <a:srgbClr val="0000FF"/>
                  </a:solidFill>
                  <a:latin typeface="Arial"/>
                  <a:ea typeface="Arial"/>
                  <a:cs typeface="Arial"/>
                  <a:sym typeface="Arial"/>
                </a:rPr>
                <a:t>blocking</a:t>
              </a:r>
              <a:endParaRPr>
                <a:solidFill>
                  <a:srgbClr val="0000FF"/>
                </a:solidFill>
              </a:endParaRPr>
            </a:p>
          </p:txBody>
        </p:sp>
      </p:grpSp>
      <p:grpSp>
        <p:nvGrpSpPr>
          <p:cNvPr id="791" name="Google Shape;791;p42"/>
          <p:cNvGrpSpPr/>
          <p:nvPr/>
        </p:nvGrpSpPr>
        <p:grpSpPr>
          <a:xfrm>
            <a:off x="2282972" y="1707900"/>
            <a:ext cx="4410683" cy="491700"/>
            <a:chOff x="2206450" y="1631700"/>
            <a:chExt cx="4573500" cy="491700"/>
          </a:xfrm>
        </p:grpSpPr>
        <p:sp>
          <p:nvSpPr>
            <p:cNvPr id="792" name="Google Shape;792;p42"/>
            <p:cNvSpPr/>
            <p:nvPr/>
          </p:nvSpPr>
          <p:spPr>
            <a:xfrm>
              <a:off x="3901450" y="1631700"/>
              <a:ext cx="1383300" cy="4917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C5DA0"/>
                  </a:solidFill>
                </a:rPr>
                <a:t>Workload: W4</a:t>
              </a:r>
              <a:endParaRPr>
                <a:solidFill>
                  <a:srgbClr val="0C5DA0"/>
                </a:solidFill>
              </a:endParaRPr>
            </a:p>
          </p:txBody>
        </p:sp>
        <p:grpSp>
          <p:nvGrpSpPr>
            <p:cNvPr id="793" name="Google Shape;793;p42"/>
            <p:cNvGrpSpPr/>
            <p:nvPr/>
          </p:nvGrpSpPr>
          <p:grpSpPr>
            <a:xfrm>
              <a:off x="2206450" y="1864625"/>
              <a:ext cx="4573500" cy="254400"/>
              <a:chOff x="2206450" y="1864625"/>
              <a:chExt cx="4573500" cy="254400"/>
            </a:xfrm>
          </p:grpSpPr>
          <p:cxnSp>
            <p:nvCxnSpPr>
              <p:cNvPr id="794" name="Google Shape;794;p42"/>
              <p:cNvCxnSpPr/>
              <p:nvPr/>
            </p:nvCxnSpPr>
            <p:spPr>
              <a:xfrm>
                <a:off x="2206450" y="2060325"/>
                <a:ext cx="4573500" cy="0"/>
              </a:xfrm>
              <a:prstGeom prst="straightConnector1">
                <a:avLst/>
              </a:prstGeom>
              <a:noFill/>
              <a:ln w="9525" cap="flat" cmpd="sng">
                <a:solidFill>
                  <a:srgbClr val="D9D9D9"/>
                </a:solidFill>
                <a:prstDash val="solid"/>
                <a:round/>
                <a:headEnd type="none" w="med" len="med"/>
                <a:tailEnd type="none" w="med" len="med"/>
              </a:ln>
            </p:spPr>
          </p:cxnSp>
          <p:sp>
            <p:nvSpPr>
              <p:cNvPr id="795" name="Google Shape;795;p42"/>
              <p:cNvSpPr txBox="1"/>
              <p:nvPr/>
            </p:nvSpPr>
            <p:spPr>
              <a:xfrm>
                <a:off x="24084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10%</a:t>
                </a:r>
                <a:endParaRPr sz="1000">
                  <a:solidFill>
                    <a:srgbClr val="999999"/>
                  </a:solidFill>
                </a:endParaRPr>
              </a:p>
            </p:txBody>
          </p:sp>
          <p:sp>
            <p:nvSpPr>
              <p:cNvPr id="796" name="Google Shape;796;p42"/>
              <p:cNvSpPr txBox="1"/>
              <p:nvPr/>
            </p:nvSpPr>
            <p:spPr>
              <a:xfrm>
                <a:off x="28656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20%</a:t>
                </a:r>
                <a:endParaRPr sz="1000">
                  <a:solidFill>
                    <a:srgbClr val="999999"/>
                  </a:solidFill>
                </a:endParaRPr>
              </a:p>
            </p:txBody>
          </p:sp>
          <p:sp>
            <p:nvSpPr>
              <p:cNvPr id="797" name="Google Shape;797;p42"/>
              <p:cNvSpPr txBox="1"/>
              <p:nvPr/>
            </p:nvSpPr>
            <p:spPr>
              <a:xfrm>
                <a:off x="33228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30%</a:t>
                </a:r>
                <a:endParaRPr sz="1000">
                  <a:solidFill>
                    <a:srgbClr val="999999"/>
                  </a:solidFill>
                </a:endParaRPr>
              </a:p>
            </p:txBody>
          </p:sp>
          <p:sp>
            <p:nvSpPr>
              <p:cNvPr id="798" name="Google Shape;798;p42"/>
              <p:cNvSpPr txBox="1"/>
              <p:nvPr/>
            </p:nvSpPr>
            <p:spPr>
              <a:xfrm>
                <a:off x="37800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40%</a:t>
                </a:r>
                <a:endParaRPr sz="1000">
                  <a:solidFill>
                    <a:srgbClr val="999999"/>
                  </a:solidFill>
                </a:endParaRPr>
              </a:p>
            </p:txBody>
          </p:sp>
          <p:sp>
            <p:nvSpPr>
              <p:cNvPr id="799" name="Google Shape;799;p42"/>
              <p:cNvSpPr txBox="1"/>
              <p:nvPr/>
            </p:nvSpPr>
            <p:spPr>
              <a:xfrm>
                <a:off x="42372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50%</a:t>
                </a:r>
                <a:endParaRPr sz="1000">
                  <a:solidFill>
                    <a:srgbClr val="999999"/>
                  </a:solidFill>
                </a:endParaRPr>
              </a:p>
            </p:txBody>
          </p:sp>
          <p:sp>
            <p:nvSpPr>
              <p:cNvPr id="800" name="Google Shape;800;p42"/>
              <p:cNvSpPr txBox="1"/>
              <p:nvPr/>
            </p:nvSpPr>
            <p:spPr>
              <a:xfrm>
                <a:off x="46944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60%</a:t>
                </a:r>
                <a:endParaRPr sz="1000">
                  <a:solidFill>
                    <a:srgbClr val="999999"/>
                  </a:solidFill>
                </a:endParaRPr>
              </a:p>
            </p:txBody>
          </p:sp>
          <p:sp>
            <p:nvSpPr>
              <p:cNvPr id="801" name="Google Shape;801;p42"/>
              <p:cNvSpPr txBox="1"/>
              <p:nvPr/>
            </p:nvSpPr>
            <p:spPr>
              <a:xfrm>
                <a:off x="51516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70%</a:t>
                </a:r>
                <a:endParaRPr sz="1000">
                  <a:solidFill>
                    <a:srgbClr val="999999"/>
                  </a:solidFill>
                </a:endParaRPr>
              </a:p>
            </p:txBody>
          </p:sp>
          <p:sp>
            <p:nvSpPr>
              <p:cNvPr id="802" name="Google Shape;802;p42"/>
              <p:cNvSpPr txBox="1"/>
              <p:nvPr/>
            </p:nvSpPr>
            <p:spPr>
              <a:xfrm>
                <a:off x="56088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80%</a:t>
                </a:r>
                <a:endParaRPr sz="1000">
                  <a:solidFill>
                    <a:srgbClr val="999999"/>
                  </a:solidFill>
                </a:endParaRPr>
              </a:p>
            </p:txBody>
          </p:sp>
          <p:sp>
            <p:nvSpPr>
              <p:cNvPr id="803" name="Google Shape;803;p42"/>
              <p:cNvSpPr txBox="1"/>
              <p:nvPr/>
            </p:nvSpPr>
            <p:spPr>
              <a:xfrm>
                <a:off x="60660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90%</a:t>
                </a:r>
                <a:endParaRPr sz="1000">
                  <a:solidFill>
                    <a:srgbClr val="999999"/>
                  </a:solidFill>
                </a:endParaRPr>
              </a:p>
            </p:txBody>
          </p:sp>
          <p:grpSp>
            <p:nvGrpSpPr>
              <p:cNvPr id="804" name="Google Shape;804;p42"/>
              <p:cNvGrpSpPr/>
              <p:nvPr/>
            </p:nvGrpSpPr>
            <p:grpSpPr>
              <a:xfrm>
                <a:off x="2654425" y="2065375"/>
                <a:ext cx="4098200" cy="30900"/>
                <a:chOff x="2654425" y="4046575"/>
                <a:chExt cx="4098200" cy="30900"/>
              </a:xfrm>
            </p:grpSpPr>
            <p:cxnSp>
              <p:nvCxnSpPr>
                <p:cNvPr id="805" name="Google Shape;805;p42"/>
                <p:cNvCxnSpPr/>
                <p:nvPr/>
              </p:nvCxnSpPr>
              <p:spPr>
                <a:xfrm>
                  <a:off x="26544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806" name="Google Shape;806;p42"/>
                <p:cNvCxnSpPr/>
                <p:nvPr/>
              </p:nvCxnSpPr>
              <p:spPr>
                <a:xfrm>
                  <a:off x="31116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807" name="Google Shape;807;p42"/>
                <p:cNvCxnSpPr/>
                <p:nvPr/>
              </p:nvCxnSpPr>
              <p:spPr>
                <a:xfrm>
                  <a:off x="35688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808" name="Google Shape;808;p42"/>
                <p:cNvCxnSpPr/>
                <p:nvPr/>
              </p:nvCxnSpPr>
              <p:spPr>
                <a:xfrm>
                  <a:off x="40260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809" name="Google Shape;809;p42"/>
                <p:cNvCxnSpPr/>
                <p:nvPr/>
              </p:nvCxnSpPr>
              <p:spPr>
                <a:xfrm>
                  <a:off x="44666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810" name="Google Shape;810;p42"/>
                <p:cNvCxnSpPr/>
                <p:nvPr/>
              </p:nvCxnSpPr>
              <p:spPr>
                <a:xfrm>
                  <a:off x="49238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811" name="Google Shape;811;p42"/>
                <p:cNvCxnSpPr/>
                <p:nvPr/>
              </p:nvCxnSpPr>
              <p:spPr>
                <a:xfrm>
                  <a:off x="53810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812" name="Google Shape;812;p42"/>
                <p:cNvCxnSpPr/>
                <p:nvPr/>
              </p:nvCxnSpPr>
              <p:spPr>
                <a:xfrm>
                  <a:off x="58382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813" name="Google Shape;813;p42"/>
                <p:cNvCxnSpPr/>
                <p:nvPr/>
              </p:nvCxnSpPr>
              <p:spPr>
                <a:xfrm>
                  <a:off x="62954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814" name="Google Shape;814;p42"/>
                <p:cNvCxnSpPr/>
                <p:nvPr/>
              </p:nvCxnSpPr>
              <p:spPr>
                <a:xfrm>
                  <a:off x="6752625" y="4046575"/>
                  <a:ext cx="0" cy="30900"/>
                </a:xfrm>
                <a:prstGeom prst="straightConnector1">
                  <a:avLst/>
                </a:prstGeom>
                <a:noFill/>
                <a:ln w="9525" cap="flat" cmpd="sng">
                  <a:solidFill>
                    <a:srgbClr val="B7B7B7"/>
                  </a:solidFill>
                  <a:prstDash val="solid"/>
                  <a:round/>
                  <a:headEnd type="none" w="med" len="med"/>
                  <a:tailEnd type="none" w="med" len="med"/>
                </a:ln>
              </p:spPr>
            </p:cxnSp>
          </p:grpSp>
        </p:grpSp>
      </p:grpSp>
      <p:grpSp>
        <p:nvGrpSpPr>
          <p:cNvPr id="815" name="Google Shape;815;p42"/>
          <p:cNvGrpSpPr/>
          <p:nvPr/>
        </p:nvGrpSpPr>
        <p:grpSpPr>
          <a:xfrm>
            <a:off x="1879279" y="2282369"/>
            <a:ext cx="2514600" cy="1534050"/>
            <a:chOff x="2260307" y="2434590"/>
            <a:chExt cx="2514600" cy="1645800"/>
          </a:xfrm>
        </p:grpSpPr>
        <p:sp>
          <p:nvSpPr>
            <p:cNvPr id="816" name="Google Shape;816;p42"/>
            <p:cNvSpPr/>
            <p:nvPr/>
          </p:nvSpPr>
          <p:spPr>
            <a:xfrm>
              <a:off x="2873396" y="2434590"/>
              <a:ext cx="228600" cy="1645800"/>
            </a:xfrm>
            <a:prstGeom prst="upArrow">
              <a:avLst>
                <a:gd name="adj1" fmla="val 50000"/>
                <a:gd name="adj2" fmla="val 50000"/>
              </a:avLst>
            </a:prstGeom>
            <a:solidFill>
              <a:srgbClr val="0000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
          <p:nvSpPr>
            <p:cNvPr id="817" name="Google Shape;817;p42"/>
            <p:cNvSpPr txBox="1"/>
            <p:nvPr/>
          </p:nvSpPr>
          <p:spPr>
            <a:xfrm>
              <a:off x="2260307" y="2742296"/>
              <a:ext cx="2514600" cy="4308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1400">
                  <a:solidFill>
                    <a:srgbClr val="0000FF"/>
                  </a:solidFill>
                  <a:latin typeface="Arial"/>
                  <a:ea typeface="Arial"/>
                  <a:cs typeface="Arial"/>
                  <a:sym typeface="Arial"/>
                </a:rPr>
                <a:t>1000x HOL </a:t>
              </a:r>
              <a:endParaRPr>
                <a:solidFill>
                  <a:srgbClr val="0000FF"/>
                </a:solidFill>
              </a:endParaRPr>
            </a:p>
            <a:p>
              <a:pPr marL="0" marR="0" lvl="0" indent="0" algn="ctr" rtl="0">
                <a:spcBef>
                  <a:spcPts val="0"/>
                </a:spcBef>
                <a:spcAft>
                  <a:spcPts val="0"/>
                </a:spcAft>
                <a:buNone/>
              </a:pPr>
              <a:r>
                <a:rPr lang="en" sz="1400">
                  <a:solidFill>
                    <a:srgbClr val="0000FF"/>
                  </a:solidFill>
                  <a:latin typeface="Arial"/>
                  <a:ea typeface="Arial"/>
                  <a:cs typeface="Arial"/>
                  <a:sym typeface="Arial"/>
                </a:rPr>
                <a:t>blocking</a:t>
              </a:r>
              <a:endParaRPr>
                <a:solidFill>
                  <a:srgbClr val="0000FF"/>
                </a:solidFill>
              </a:endParaRPr>
            </a:p>
          </p:txBody>
        </p:sp>
      </p:grpSp>
      <p:sp>
        <p:nvSpPr>
          <p:cNvPr id="818" name="Google Shape;818;p42"/>
          <p:cNvSpPr txBox="1"/>
          <p:nvPr/>
        </p:nvSpPr>
        <p:spPr>
          <a:xfrm>
            <a:off x="6440850" y="1940825"/>
            <a:ext cx="5406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100%</a:t>
            </a:r>
            <a:endParaRPr sz="1000">
              <a:solidFill>
                <a:srgbClr val="999999"/>
              </a:solidFill>
            </a:endParaRPr>
          </a:p>
        </p:txBody>
      </p:sp>
      <p:sp>
        <p:nvSpPr>
          <p:cNvPr id="819" name="Google Shape;819;p42"/>
          <p:cNvSpPr txBox="1"/>
          <p:nvPr/>
        </p:nvSpPr>
        <p:spPr>
          <a:xfrm>
            <a:off x="6866275" y="2859650"/>
            <a:ext cx="2156400" cy="5487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r>
              <a:rPr lang="en" sz="1100" b="1"/>
              <a:t>Infiniband</a:t>
            </a:r>
            <a:endParaRPr sz="1100" b="1"/>
          </a:p>
          <a:p>
            <a:pPr marL="0" lvl="0" indent="0">
              <a:spcBef>
                <a:spcPts val="0"/>
              </a:spcBef>
              <a:spcAft>
                <a:spcPts val="0"/>
              </a:spcAft>
              <a:buNone/>
            </a:pPr>
            <a:r>
              <a:rPr lang="en" sz="1100" b="1"/>
              <a:t>Infiniband Multi Conn.</a:t>
            </a:r>
            <a:endParaRPr sz="1100" b="1"/>
          </a:p>
          <a:p>
            <a:pPr marL="0" lvl="0" indent="0">
              <a:spcBef>
                <a:spcPts val="0"/>
              </a:spcBef>
              <a:spcAft>
                <a:spcPts val="0"/>
              </a:spcAft>
              <a:buNone/>
            </a:pPr>
            <a:r>
              <a:rPr lang="en" sz="1100" b="1"/>
              <a:t>Homa</a:t>
            </a:r>
            <a:endParaRPr sz="11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43"/>
          <p:cNvSpPr txBox="1">
            <a:spLocks noGrp="1"/>
          </p:cNvSpPr>
          <p:nvPr>
            <p:ph type="body" idx="1"/>
          </p:nvPr>
        </p:nvSpPr>
        <p:spPr>
          <a:xfrm>
            <a:off x="320040" y="788670"/>
            <a:ext cx="8503800" cy="38406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2"/>
              </a:buClr>
              <a:buSzPts val="1620"/>
              <a:buFont typeface="Arial"/>
              <a:buChar char="●"/>
            </a:pPr>
            <a:r>
              <a:rPr lang="en" sz="1800" b="1" i="0" u="none" strike="noStrike" cap="none">
                <a:solidFill>
                  <a:schemeClr val="dk1"/>
                </a:solidFill>
                <a:latin typeface="Arial"/>
                <a:ea typeface="Arial"/>
                <a:cs typeface="Arial"/>
                <a:sym typeface="Arial"/>
              </a:rPr>
              <a:t>Basic: Receiver scheduler, </a:t>
            </a:r>
            <a:r>
              <a:rPr lang="en"/>
              <a:t>single</a:t>
            </a:r>
            <a:r>
              <a:rPr lang="en" sz="1800" b="1" i="0" u="none" strike="noStrike" cap="none">
                <a:solidFill>
                  <a:schemeClr val="dk1"/>
                </a:solidFill>
                <a:latin typeface="Arial"/>
                <a:ea typeface="Arial"/>
                <a:cs typeface="Arial"/>
                <a:sym typeface="Arial"/>
              </a:rPr>
              <a:t> priority level,</a:t>
            </a:r>
            <a:r>
              <a:rPr lang="en"/>
              <a:t> </a:t>
            </a:r>
            <a:r>
              <a:rPr lang="en" sz="1800" b="1" i="0" u="none" strike="noStrike" cap="none">
                <a:solidFill>
                  <a:schemeClr val="dk1"/>
                </a:solidFill>
                <a:latin typeface="Arial"/>
                <a:ea typeface="Arial"/>
                <a:cs typeface="Arial"/>
                <a:sym typeface="Arial"/>
              </a:rPr>
              <a:t>infinite overcommitment</a:t>
            </a:r>
            <a:endParaRPr sz="1800" b="1" i="0" u="none" strike="noStrike" cap="none">
              <a:solidFill>
                <a:schemeClr val="dk1"/>
              </a:solidFill>
              <a:latin typeface="Arial"/>
              <a:ea typeface="Arial"/>
              <a:cs typeface="Arial"/>
              <a:sym typeface="Arial"/>
            </a:endParaRPr>
          </a:p>
          <a:p>
            <a:pPr marL="594360" marR="0" lvl="1" indent="-228600" algn="l" rtl="0">
              <a:lnSpc>
                <a:spcPct val="100000"/>
              </a:lnSpc>
              <a:spcBef>
                <a:spcPts val="0"/>
              </a:spcBef>
              <a:spcAft>
                <a:spcPts val="0"/>
              </a:spcAft>
              <a:buSzPts val="1600"/>
              <a:buChar char="▪"/>
            </a:pPr>
            <a:r>
              <a:rPr lang="en"/>
              <a:t>Fair share scheduling instead of SRPT</a:t>
            </a:r>
            <a:endParaRPr/>
          </a:p>
          <a:p>
            <a:pPr marL="274320" marR="0" lvl="0" indent="-274320" algn="l" rtl="0">
              <a:lnSpc>
                <a:spcPct val="100000"/>
              </a:lnSpc>
              <a:spcBef>
                <a:spcPts val="900"/>
              </a:spcBef>
              <a:spcAft>
                <a:spcPts val="0"/>
              </a:spcAft>
              <a:buClr>
                <a:schemeClr val="dk2"/>
              </a:buClr>
              <a:buSzPts val="1620"/>
              <a:buFont typeface="Arial"/>
              <a:buChar char="●"/>
            </a:pPr>
            <a:r>
              <a:rPr lang="en" sz="1800" b="1" i="0" u="none" strike="noStrike" cap="none">
                <a:solidFill>
                  <a:schemeClr val="dk1"/>
                </a:solidFill>
                <a:latin typeface="Arial"/>
                <a:ea typeface="Arial"/>
                <a:cs typeface="Arial"/>
                <a:sym typeface="Arial"/>
              </a:rPr>
              <a:t>At least </a:t>
            </a:r>
            <a:r>
              <a:rPr lang="en" sz="1800" b="1" i="0" u="none" strike="noStrike" cap="none">
                <a:solidFill>
                  <a:srgbClr val="FF0000"/>
                </a:solidFill>
                <a:latin typeface="Arial"/>
                <a:ea typeface="Arial"/>
                <a:cs typeface="Arial"/>
                <a:sym typeface="Arial"/>
              </a:rPr>
              <a:t>1</a:t>
            </a:r>
            <a:r>
              <a:rPr lang="en">
                <a:solidFill>
                  <a:srgbClr val="FF0000"/>
                </a:solidFill>
              </a:rPr>
              <a:t>5</a:t>
            </a:r>
            <a:r>
              <a:rPr lang="en" sz="1800" b="1" i="0" u="none" strike="noStrike" cap="none">
                <a:solidFill>
                  <a:srgbClr val="FF0000"/>
                </a:solidFill>
                <a:latin typeface="Arial"/>
                <a:ea typeface="Arial"/>
                <a:cs typeface="Arial"/>
                <a:sym typeface="Arial"/>
              </a:rPr>
              <a:t>x</a:t>
            </a:r>
            <a:r>
              <a:rPr lang="en" sz="1800" b="1" i="0" u="none" strike="noStrike" cap="none">
                <a:solidFill>
                  <a:schemeClr val="dk1"/>
                </a:solidFill>
                <a:latin typeface="Arial"/>
                <a:ea typeface="Arial"/>
                <a:cs typeface="Arial"/>
                <a:sym typeface="Arial"/>
              </a:rPr>
              <a:t> difference between Basic and Homa</a:t>
            </a:r>
            <a:endParaRPr sz="1800" b="1" i="0" u="none" strike="noStrike" cap="none">
              <a:solidFill>
                <a:schemeClr val="dk1"/>
              </a:solidFill>
              <a:latin typeface="Arial"/>
              <a:ea typeface="Arial"/>
              <a:cs typeface="Arial"/>
              <a:sym typeface="Arial"/>
            </a:endParaRPr>
          </a:p>
        </p:txBody>
      </p:sp>
      <p:sp>
        <p:nvSpPr>
          <p:cNvPr id="826" name="Google Shape;826;p43"/>
          <p:cNvSpPr txBox="1">
            <a:spLocks noGrp="1"/>
          </p:cNvSpPr>
          <p:nvPr>
            <p:ph type="sldNum" idx="12"/>
          </p:nvPr>
        </p:nvSpPr>
        <p:spPr>
          <a:xfrm>
            <a:off x="8183880" y="4767263"/>
            <a:ext cx="685800" cy="2745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
              <a:t>Slide </a:t>
            </a:r>
            <a:fld id="{00000000-1234-1234-1234-123412341234}" type="slidenum">
              <a:rPr lang="en"/>
              <a:t>21</a:t>
            </a:fld>
            <a:endParaRPr/>
          </a:p>
        </p:txBody>
      </p:sp>
      <p:pic>
        <p:nvPicPr>
          <p:cNvPr id="827" name="Google Shape;827;p43"/>
          <p:cNvPicPr preferRelativeResize="0"/>
          <p:nvPr/>
        </p:nvPicPr>
        <p:blipFill rotWithShape="1">
          <a:blip r:embed="rId3">
            <a:alphaModFix/>
          </a:blip>
          <a:srcRect/>
          <a:stretch/>
        </p:blipFill>
        <p:spPr>
          <a:xfrm>
            <a:off x="1728675" y="2023600"/>
            <a:ext cx="5797297" cy="2744053"/>
          </a:xfrm>
          <a:prstGeom prst="rect">
            <a:avLst/>
          </a:prstGeom>
          <a:noFill/>
          <a:ln>
            <a:noFill/>
          </a:ln>
        </p:spPr>
      </p:pic>
      <p:sp>
        <p:nvSpPr>
          <p:cNvPr id="828" name="Google Shape;828;p43"/>
          <p:cNvSpPr txBox="1">
            <a:spLocks noGrp="1"/>
          </p:cNvSpPr>
          <p:nvPr>
            <p:ph type="title"/>
          </p:nvPr>
        </p:nvSpPr>
        <p:spPr>
          <a:xfrm>
            <a:off x="304800" y="148590"/>
            <a:ext cx="8534400" cy="548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3000" b="1" i="0" u="none" strike="noStrike" cap="none">
                <a:solidFill>
                  <a:schemeClr val="dk2"/>
                </a:solidFill>
                <a:latin typeface="Verdana"/>
                <a:ea typeface="Verdana"/>
                <a:cs typeface="Verdana"/>
                <a:sym typeface="Verdana"/>
              </a:rPr>
              <a:t>No Prios &amp; Uncontrolled Overcommitt.</a:t>
            </a:r>
            <a:endParaRPr sz="3000" b="1" i="0" u="none" strike="noStrike" cap="none">
              <a:solidFill>
                <a:schemeClr val="dk2"/>
              </a:solidFill>
              <a:latin typeface="Verdana"/>
              <a:ea typeface="Verdana"/>
              <a:cs typeface="Verdana"/>
              <a:sym typeface="Verdana"/>
            </a:endParaRPr>
          </a:p>
        </p:txBody>
      </p:sp>
      <p:sp>
        <p:nvSpPr>
          <p:cNvPr id="829" name="Google Shape;829;p43"/>
          <p:cNvSpPr txBox="1"/>
          <p:nvPr/>
        </p:nvSpPr>
        <p:spPr>
          <a:xfrm>
            <a:off x="2816023" y="2663200"/>
            <a:ext cx="1443600" cy="5541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1800">
                <a:solidFill>
                  <a:srgbClr val="FF0000"/>
                </a:solidFill>
                <a:latin typeface="Arial"/>
                <a:ea typeface="Arial"/>
                <a:cs typeface="Arial"/>
                <a:sym typeface="Arial"/>
              </a:rPr>
              <a:t>Queu</a:t>
            </a:r>
            <a:r>
              <a:rPr lang="en" sz="1800">
                <a:solidFill>
                  <a:srgbClr val="FF0000"/>
                </a:solidFill>
              </a:rPr>
              <a:t>e </a:t>
            </a:r>
            <a:r>
              <a:rPr lang="en" sz="1800">
                <a:solidFill>
                  <a:srgbClr val="FF0000"/>
                </a:solidFill>
                <a:latin typeface="Arial"/>
                <a:ea typeface="Arial"/>
                <a:cs typeface="Arial"/>
                <a:sym typeface="Arial"/>
              </a:rPr>
              <a:t>Delay at</a:t>
            </a:r>
            <a:r>
              <a:rPr lang="en" sz="1800">
                <a:solidFill>
                  <a:srgbClr val="FF0000"/>
                </a:solidFill>
              </a:rPr>
              <a:t> TOR</a:t>
            </a:r>
            <a:endParaRPr/>
          </a:p>
        </p:txBody>
      </p:sp>
      <p:sp>
        <p:nvSpPr>
          <p:cNvPr id="830" name="Google Shape;830;p43"/>
          <p:cNvSpPr/>
          <p:nvPr/>
        </p:nvSpPr>
        <p:spPr>
          <a:xfrm>
            <a:off x="2694406" y="2334590"/>
            <a:ext cx="137100" cy="1234500"/>
          </a:xfrm>
          <a:prstGeom prst="upArrow">
            <a:avLst>
              <a:gd name="adj1" fmla="val 50000"/>
              <a:gd name="adj2" fmla="val 50000"/>
            </a:avLst>
          </a:prstGeom>
          <a:solidFill>
            <a:srgbClr val="FF0000"/>
          </a:solid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grpSp>
        <p:nvGrpSpPr>
          <p:cNvPr id="831" name="Google Shape;831;p43"/>
          <p:cNvGrpSpPr/>
          <p:nvPr/>
        </p:nvGrpSpPr>
        <p:grpSpPr>
          <a:xfrm>
            <a:off x="2130250" y="1707900"/>
            <a:ext cx="4573500" cy="491700"/>
            <a:chOff x="2206450" y="1631700"/>
            <a:chExt cx="4573500" cy="491700"/>
          </a:xfrm>
        </p:grpSpPr>
        <p:sp>
          <p:nvSpPr>
            <p:cNvPr id="832" name="Google Shape;832;p43"/>
            <p:cNvSpPr/>
            <p:nvPr/>
          </p:nvSpPr>
          <p:spPr>
            <a:xfrm>
              <a:off x="3901450" y="1631700"/>
              <a:ext cx="1383300" cy="4917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C5DA0"/>
                  </a:solidFill>
                </a:rPr>
                <a:t>Workload: W4</a:t>
              </a:r>
              <a:endParaRPr>
                <a:solidFill>
                  <a:srgbClr val="0C5DA0"/>
                </a:solidFill>
              </a:endParaRPr>
            </a:p>
          </p:txBody>
        </p:sp>
        <p:grpSp>
          <p:nvGrpSpPr>
            <p:cNvPr id="833" name="Google Shape;833;p43"/>
            <p:cNvGrpSpPr/>
            <p:nvPr/>
          </p:nvGrpSpPr>
          <p:grpSpPr>
            <a:xfrm>
              <a:off x="2206450" y="1864625"/>
              <a:ext cx="4573500" cy="254400"/>
              <a:chOff x="2206450" y="1864625"/>
              <a:chExt cx="4573500" cy="254400"/>
            </a:xfrm>
          </p:grpSpPr>
          <p:cxnSp>
            <p:nvCxnSpPr>
              <p:cNvPr id="834" name="Google Shape;834;p43"/>
              <p:cNvCxnSpPr/>
              <p:nvPr/>
            </p:nvCxnSpPr>
            <p:spPr>
              <a:xfrm>
                <a:off x="2206450" y="2060325"/>
                <a:ext cx="4573500" cy="0"/>
              </a:xfrm>
              <a:prstGeom prst="straightConnector1">
                <a:avLst/>
              </a:prstGeom>
              <a:noFill/>
              <a:ln w="9525" cap="flat" cmpd="sng">
                <a:solidFill>
                  <a:srgbClr val="D9D9D9"/>
                </a:solidFill>
                <a:prstDash val="solid"/>
                <a:round/>
                <a:headEnd type="none" w="med" len="med"/>
                <a:tailEnd type="none" w="med" len="med"/>
              </a:ln>
            </p:spPr>
          </p:cxnSp>
          <p:sp>
            <p:nvSpPr>
              <p:cNvPr id="835" name="Google Shape;835;p43"/>
              <p:cNvSpPr txBox="1"/>
              <p:nvPr/>
            </p:nvSpPr>
            <p:spPr>
              <a:xfrm>
                <a:off x="24084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10%</a:t>
                </a:r>
                <a:endParaRPr sz="1000">
                  <a:solidFill>
                    <a:srgbClr val="999999"/>
                  </a:solidFill>
                </a:endParaRPr>
              </a:p>
            </p:txBody>
          </p:sp>
          <p:sp>
            <p:nvSpPr>
              <p:cNvPr id="836" name="Google Shape;836;p43"/>
              <p:cNvSpPr txBox="1"/>
              <p:nvPr/>
            </p:nvSpPr>
            <p:spPr>
              <a:xfrm>
                <a:off x="28656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20%</a:t>
                </a:r>
                <a:endParaRPr sz="1000">
                  <a:solidFill>
                    <a:srgbClr val="999999"/>
                  </a:solidFill>
                </a:endParaRPr>
              </a:p>
            </p:txBody>
          </p:sp>
          <p:sp>
            <p:nvSpPr>
              <p:cNvPr id="837" name="Google Shape;837;p43"/>
              <p:cNvSpPr txBox="1"/>
              <p:nvPr/>
            </p:nvSpPr>
            <p:spPr>
              <a:xfrm>
                <a:off x="33228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30%</a:t>
                </a:r>
                <a:endParaRPr sz="1000">
                  <a:solidFill>
                    <a:srgbClr val="999999"/>
                  </a:solidFill>
                </a:endParaRPr>
              </a:p>
            </p:txBody>
          </p:sp>
          <p:sp>
            <p:nvSpPr>
              <p:cNvPr id="838" name="Google Shape;838;p43"/>
              <p:cNvSpPr txBox="1"/>
              <p:nvPr/>
            </p:nvSpPr>
            <p:spPr>
              <a:xfrm>
                <a:off x="37800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40%</a:t>
                </a:r>
                <a:endParaRPr sz="1000">
                  <a:solidFill>
                    <a:srgbClr val="999999"/>
                  </a:solidFill>
                </a:endParaRPr>
              </a:p>
            </p:txBody>
          </p:sp>
          <p:sp>
            <p:nvSpPr>
              <p:cNvPr id="839" name="Google Shape;839;p43"/>
              <p:cNvSpPr txBox="1"/>
              <p:nvPr/>
            </p:nvSpPr>
            <p:spPr>
              <a:xfrm>
                <a:off x="42372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50%</a:t>
                </a:r>
                <a:endParaRPr sz="1000">
                  <a:solidFill>
                    <a:srgbClr val="999999"/>
                  </a:solidFill>
                </a:endParaRPr>
              </a:p>
            </p:txBody>
          </p:sp>
          <p:sp>
            <p:nvSpPr>
              <p:cNvPr id="840" name="Google Shape;840;p43"/>
              <p:cNvSpPr txBox="1"/>
              <p:nvPr/>
            </p:nvSpPr>
            <p:spPr>
              <a:xfrm>
                <a:off x="46944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60%</a:t>
                </a:r>
                <a:endParaRPr sz="1000">
                  <a:solidFill>
                    <a:srgbClr val="999999"/>
                  </a:solidFill>
                </a:endParaRPr>
              </a:p>
            </p:txBody>
          </p:sp>
          <p:sp>
            <p:nvSpPr>
              <p:cNvPr id="841" name="Google Shape;841;p43"/>
              <p:cNvSpPr txBox="1"/>
              <p:nvPr/>
            </p:nvSpPr>
            <p:spPr>
              <a:xfrm>
                <a:off x="51516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70%</a:t>
                </a:r>
                <a:endParaRPr sz="1000">
                  <a:solidFill>
                    <a:srgbClr val="999999"/>
                  </a:solidFill>
                </a:endParaRPr>
              </a:p>
            </p:txBody>
          </p:sp>
          <p:sp>
            <p:nvSpPr>
              <p:cNvPr id="842" name="Google Shape;842;p43"/>
              <p:cNvSpPr txBox="1"/>
              <p:nvPr/>
            </p:nvSpPr>
            <p:spPr>
              <a:xfrm>
                <a:off x="56088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80%</a:t>
                </a:r>
                <a:endParaRPr sz="1000">
                  <a:solidFill>
                    <a:srgbClr val="999999"/>
                  </a:solidFill>
                </a:endParaRPr>
              </a:p>
            </p:txBody>
          </p:sp>
          <p:sp>
            <p:nvSpPr>
              <p:cNvPr id="843" name="Google Shape;843;p43"/>
              <p:cNvSpPr txBox="1"/>
              <p:nvPr/>
            </p:nvSpPr>
            <p:spPr>
              <a:xfrm>
                <a:off x="60660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90%</a:t>
                </a:r>
                <a:endParaRPr sz="1000">
                  <a:solidFill>
                    <a:srgbClr val="999999"/>
                  </a:solidFill>
                </a:endParaRPr>
              </a:p>
            </p:txBody>
          </p:sp>
          <p:grpSp>
            <p:nvGrpSpPr>
              <p:cNvPr id="844" name="Google Shape;844;p43"/>
              <p:cNvGrpSpPr/>
              <p:nvPr/>
            </p:nvGrpSpPr>
            <p:grpSpPr>
              <a:xfrm>
                <a:off x="2654425" y="2065375"/>
                <a:ext cx="4098200" cy="30900"/>
                <a:chOff x="2654425" y="4046575"/>
                <a:chExt cx="4098200" cy="30900"/>
              </a:xfrm>
            </p:grpSpPr>
            <p:cxnSp>
              <p:nvCxnSpPr>
                <p:cNvPr id="845" name="Google Shape;845;p43"/>
                <p:cNvCxnSpPr/>
                <p:nvPr/>
              </p:nvCxnSpPr>
              <p:spPr>
                <a:xfrm>
                  <a:off x="26544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846" name="Google Shape;846;p43"/>
                <p:cNvCxnSpPr/>
                <p:nvPr/>
              </p:nvCxnSpPr>
              <p:spPr>
                <a:xfrm>
                  <a:off x="31116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847" name="Google Shape;847;p43"/>
                <p:cNvCxnSpPr/>
                <p:nvPr/>
              </p:nvCxnSpPr>
              <p:spPr>
                <a:xfrm>
                  <a:off x="35688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848" name="Google Shape;848;p43"/>
                <p:cNvCxnSpPr/>
                <p:nvPr/>
              </p:nvCxnSpPr>
              <p:spPr>
                <a:xfrm>
                  <a:off x="40260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849" name="Google Shape;849;p43"/>
                <p:cNvCxnSpPr/>
                <p:nvPr/>
              </p:nvCxnSpPr>
              <p:spPr>
                <a:xfrm>
                  <a:off x="44666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850" name="Google Shape;850;p43"/>
                <p:cNvCxnSpPr/>
                <p:nvPr/>
              </p:nvCxnSpPr>
              <p:spPr>
                <a:xfrm>
                  <a:off x="49238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851" name="Google Shape;851;p43"/>
                <p:cNvCxnSpPr/>
                <p:nvPr/>
              </p:nvCxnSpPr>
              <p:spPr>
                <a:xfrm>
                  <a:off x="53810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852" name="Google Shape;852;p43"/>
                <p:cNvCxnSpPr/>
                <p:nvPr/>
              </p:nvCxnSpPr>
              <p:spPr>
                <a:xfrm>
                  <a:off x="58382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853" name="Google Shape;853;p43"/>
                <p:cNvCxnSpPr/>
                <p:nvPr/>
              </p:nvCxnSpPr>
              <p:spPr>
                <a:xfrm>
                  <a:off x="62954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854" name="Google Shape;854;p43"/>
                <p:cNvCxnSpPr/>
                <p:nvPr/>
              </p:nvCxnSpPr>
              <p:spPr>
                <a:xfrm>
                  <a:off x="6752625" y="4046575"/>
                  <a:ext cx="0" cy="30900"/>
                </a:xfrm>
                <a:prstGeom prst="straightConnector1">
                  <a:avLst/>
                </a:prstGeom>
                <a:noFill/>
                <a:ln w="9525" cap="flat" cmpd="sng">
                  <a:solidFill>
                    <a:srgbClr val="B7B7B7"/>
                  </a:solidFill>
                  <a:prstDash val="solid"/>
                  <a:round/>
                  <a:headEnd type="none" w="med" len="med"/>
                  <a:tailEnd type="none" w="med" len="med"/>
                </a:ln>
              </p:spPr>
            </p:cxnSp>
          </p:grpSp>
        </p:grpSp>
      </p:grpSp>
      <p:sp>
        <p:nvSpPr>
          <p:cNvPr id="855" name="Google Shape;855;p43"/>
          <p:cNvSpPr txBox="1"/>
          <p:nvPr/>
        </p:nvSpPr>
        <p:spPr>
          <a:xfrm>
            <a:off x="6440850" y="1940825"/>
            <a:ext cx="5406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100%</a:t>
            </a:r>
            <a:endParaRPr sz="1000">
              <a:solidFill>
                <a:srgbClr val="99999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44"/>
          <p:cNvSpPr txBox="1">
            <a:spLocks noGrp="1"/>
          </p:cNvSpPr>
          <p:nvPr>
            <p:ph type="body" idx="1"/>
          </p:nvPr>
        </p:nvSpPr>
        <p:spPr>
          <a:xfrm>
            <a:off x="320040" y="788670"/>
            <a:ext cx="8503800" cy="38406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2"/>
              </a:buClr>
              <a:buSzPts val="1620"/>
              <a:buFont typeface="Arial"/>
              <a:buChar char="●"/>
            </a:pPr>
            <a:r>
              <a:rPr lang="en" sz="1800" b="1" i="0" u="none" strike="noStrike" cap="none">
                <a:solidFill>
                  <a:schemeClr val="dk1"/>
                </a:solidFill>
                <a:latin typeface="Arial"/>
                <a:ea typeface="Arial"/>
                <a:cs typeface="Arial"/>
                <a:sym typeface="Arial"/>
              </a:rPr>
              <a:t>HomaP1: Homa with </a:t>
            </a:r>
            <a:r>
              <a:rPr lang="en"/>
              <a:t>single</a:t>
            </a:r>
            <a:r>
              <a:rPr lang="en" sz="1800" b="1" i="0" u="none" strike="noStrike" cap="none">
                <a:solidFill>
                  <a:schemeClr val="dk1"/>
                </a:solidFill>
                <a:latin typeface="Arial"/>
                <a:ea typeface="Arial"/>
                <a:cs typeface="Arial"/>
                <a:sym typeface="Arial"/>
              </a:rPr>
              <a:t> priority and </a:t>
            </a:r>
            <a:r>
              <a:rPr lang="en"/>
              <a:t>7</a:t>
            </a:r>
            <a:r>
              <a:rPr lang="en" sz="1800" b="1" i="0" u="none" strike="noStrike" cap="none">
                <a:solidFill>
                  <a:schemeClr val="dk1"/>
                </a:solidFill>
                <a:latin typeface="Arial"/>
                <a:ea typeface="Arial"/>
                <a:cs typeface="Arial"/>
                <a:sym typeface="Arial"/>
              </a:rPr>
              <a:t> overcommitment</a:t>
            </a:r>
            <a:br>
              <a:rPr lang="en" sz="1800" b="1" i="0" u="none" strike="noStrike" cap="none">
                <a:solidFill>
                  <a:schemeClr val="dk1"/>
                </a:solidFill>
                <a:latin typeface="Arial"/>
                <a:ea typeface="Arial"/>
                <a:cs typeface="Arial"/>
                <a:sym typeface="Arial"/>
              </a:rPr>
            </a:br>
            <a:endParaRPr sz="1000" b="1" i="0" u="none" strike="noStrike" cap="none">
              <a:solidFill>
                <a:schemeClr val="dk1"/>
              </a:solidFill>
              <a:latin typeface="Arial"/>
              <a:ea typeface="Arial"/>
              <a:cs typeface="Arial"/>
              <a:sym typeface="Arial"/>
            </a:endParaRPr>
          </a:p>
          <a:p>
            <a:pPr marL="274320" marR="0" lvl="0" indent="-273050" algn="l" rtl="0">
              <a:lnSpc>
                <a:spcPct val="100000"/>
              </a:lnSpc>
              <a:spcBef>
                <a:spcPts val="0"/>
              </a:spcBef>
              <a:spcAft>
                <a:spcPts val="0"/>
              </a:spcAft>
              <a:buClr>
                <a:schemeClr val="dk2"/>
              </a:buClr>
              <a:buSzPts val="1600"/>
              <a:buFont typeface="Noto Sans Symbols"/>
              <a:buChar char="●"/>
            </a:pPr>
            <a:r>
              <a:rPr lang="en" i="0" u="none" strike="noStrike" cap="none">
                <a:solidFill>
                  <a:schemeClr val="dk1"/>
                </a:solidFill>
              </a:rPr>
              <a:t>Controlled Overcommit: </a:t>
            </a:r>
            <a:r>
              <a:rPr lang="en" i="0" u="none" strike="noStrike" cap="none">
                <a:solidFill>
                  <a:srgbClr val="FF0000"/>
                </a:solidFill>
              </a:rPr>
              <a:t>shorter queue sizes, less head-of-line</a:t>
            </a:r>
            <a:r>
              <a:rPr lang="en" i="0" u="none" strike="noStrike" cap="none">
                <a:solidFill>
                  <a:schemeClr val="dk1"/>
                </a:solidFill>
              </a:rPr>
              <a:t> </a:t>
            </a:r>
            <a:r>
              <a:rPr lang="en" i="0" u="none" strike="noStrike" cap="none">
                <a:solidFill>
                  <a:srgbClr val="FF0000"/>
                </a:solidFill>
              </a:rPr>
              <a:t>blocking</a:t>
            </a:r>
            <a:endParaRPr/>
          </a:p>
        </p:txBody>
      </p:sp>
      <p:sp>
        <p:nvSpPr>
          <p:cNvPr id="862" name="Google Shape;862;p44"/>
          <p:cNvSpPr txBox="1">
            <a:spLocks noGrp="1"/>
          </p:cNvSpPr>
          <p:nvPr>
            <p:ph type="sldNum" idx="12"/>
          </p:nvPr>
        </p:nvSpPr>
        <p:spPr>
          <a:xfrm>
            <a:off x="8183880" y="4767263"/>
            <a:ext cx="685800" cy="2745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
              <a:t>Slide </a:t>
            </a:r>
            <a:fld id="{00000000-1234-1234-1234-123412341234}" type="slidenum">
              <a:rPr lang="en"/>
              <a:t>22</a:t>
            </a:fld>
            <a:endParaRPr/>
          </a:p>
        </p:txBody>
      </p:sp>
      <p:sp>
        <p:nvSpPr>
          <p:cNvPr id="863" name="Google Shape;863;p44"/>
          <p:cNvSpPr txBox="1">
            <a:spLocks noGrp="1"/>
          </p:cNvSpPr>
          <p:nvPr>
            <p:ph type="title"/>
          </p:nvPr>
        </p:nvSpPr>
        <p:spPr>
          <a:xfrm>
            <a:off x="304800" y="148590"/>
            <a:ext cx="8534400" cy="548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3000" b="1" i="0" u="none" strike="noStrike" cap="none">
                <a:solidFill>
                  <a:schemeClr val="dk2"/>
                </a:solidFill>
                <a:latin typeface="Verdana"/>
                <a:ea typeface="Verdana"/>
                <a:cs typeface="Verdana"/>
                <a:sym typeface="Verdana"/>
              </a:rPr>
              <a:t>Controlled Overcommittment Effect</a:t>
            </a:r>
            <a:endParaRPr sz="3000" b="1" i="0" u="none" strike="noStrike" cap="none">
              <a:solidFill>
                <a:schemeClr val="dk2"/>
              </a:solidFill>
              <a:latin typeface="Verdana"/>
              <a:ea typeface="Verdana"/>
              <a:cs typeface="Verdana"/>
              <a:sym typeface="Verdana"/>
            </a:endParaRPr>
          </a:p>
        </p:txBody>
      </p:sp>
      <p:pic>
        <p:nvPicPr>
          <p:cNvPr id="864" name="Google Shape;864;p44"/>
          <p:cNvPicPr preferRelativeResize="0"/>
          <p:nvPr/>
        </p:nvPicPr>
        <p:blipFill rotWithShape="1">
          <a:blip r:embed="rId3">
            <a:alphaModFix/>
          </a:blip>
          <a:srcRect/>
          <a:stretch/>
        </p:blipFill>
        <p:spPr>
          <a:xfrm>
            <a:off x="1728675" y="2023600"/>
            <a:ext cx="5797297" cy="2742213"/>
          </a:xfrm>
          <a:prstGeom prst="rect">
            <a:avLst/>
          </a:prstGeom>
          <a:noFill/>
          <a:ln>
            <a:noFill/>
          </a:ln>
        </p:spPr>
      </p:pic>
      <p:sp>
        <p:nvSpPr>
          <p:cNvPr id="865" name="Google Shape;865;p44"/>
          <p:cNvSpPr txBox="1"/>
          <p:nvPr/>
        </p:nvSpPr>
        <p:spPr>
          <a:xfrm>
            <a:off x="2230360" y="2573463"/>
            <a:ext cx="2514600" cy="4308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a:solidFill>
                  <a:srgbClr val="FF0000"/>
                </a:solidFill>
              </a:rPr>
              <a:t>3x </a:t>
            </a:r>
            <a:r>
              <a:rPr lang="en" sz="1400">
                <a:solidFill>
                  <a:srgbClr val="FF0000"/>
                </a:solidFill>
                <a:latin typeface="Arial"/>
                <a:ea typeface="Arial"/>
                <a:cs typeface="Arial"/>
                <a:sym typeface="Arial"/>
              </a:rPr>
              <a:t>Reduced HOL </a:t>
            </a:r>
            <a:endParaRPr/>
          </a:p>
          <a:p>
            <a:pPr marL="0" marR="0" lvl="0" indent="0" algn="ctr" rtl="0">
              <a:spcBef>
                <a:spcPts val="0"/>
              </a:spcBef>
              <a:spcAft>
                <a:spcPts val="0"/>
              </a:spcAft>
              <a:buNone/>
            </a:pPr>
            <a:r>
              <a:rPr lang="en" sz="1400">
                <a:solidFill>
                  <a:srgbClr val="FF0000"/>
                </a:solidFill>
                <a:latin typeface="Arial"/>
                <a:ea typeface="Arial"/>
                <a:cs typeface="Arial"/>
                <a:sym typeface="Arial"/>
              </a:rPr>
              <a:t>blocking</a:t>
            </a:r>
            <a:endParaRPr/>
          </a:p>
        </p:txBody>
      </p:sp>
      <p:sp>
        <p:nvSpPr>
          <p:cNvPr id="866" name="Google Shape;866;p44"/>
          <p:cNvSpPr/>
          <p:nvPr/>
        </p:nvSpPr>
        <p:spPr>
          <a:xfrm>
            <a:off x="2636050" y="2453627"/>
            <a:ext cx="137100" cy="487200"/>
          </a:xfrm>
          <a:prstGeom prst="downArrow">
            <a:avLst>
              <a:gd name="adj1" fmla="val 50000"/>
              <a:gd name="adj2" fmla="val 50000"/>
            </a:avLst>
          </a:prstGeom>
          <a:solidFill>
            <a:srgbClr val="FF0000"/>
          </a:solid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grpSp>
        <p:nvGrpSpPr>
          <p:cNvPr id="867" name="Google Shape;867;p44"/>
          <p:cNvGrpSpPr/>
          <p:nvPr/>
        </p:nvGrpSpPr>
        <p:grpSpPr>
          <a:xfrm>
            <a:off x="2206379" y="1707900"/>
            <a:ext cx="4482030" cy="491700"/>
            <a:chOff x="2206450" y="1631700"/>
            <a:chExt cx="4573500" cy="491700"/>
          </a:xfrm>
        </p:grpSpPr>
        <p:sp>
          <p:nvSpPr>
            <p:cNvPr id="868" name="Google Shape;868;p44"/>
            <p:cNvSpPr/>
            <p:nvPr/>
          </p:nvSpPr>
          <p:spPr>
            <a:xfrm>
              <a:off x="3901450" y="1631700"/>
              <a:ext cx="1383300" cy="4917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C5DA0"/>
                  </a:solidFill>
                </a:rPr>
                <a:t>Workload: W4</a:t>
              </a:r>
              <a:endParaRPr>
                <a:solidFill>
                  <a:srgbClr val="0C5DA0"/>
                </a:solidFill>
              </a:endParaRPr>
            </a:p>
          </p:txBody>
        </p:sp>
        <p:grpSp>
          <p:nvGrpSpPr>
            <p:cNvPr id="869" name="Google Shape;869;p44"/>
            <p:cNvGrpSpPr/>
            <p:nvPr/>
          </p:nvGrpSpPr>
          <p:grpSpPr>
            <a:xfrm>
              <a:off x="2206450" y="1864625"/>
              <a:ext cx="4573500" cy="254400"/>
              <a:chOff x="2206450" y="1864625"/>
              <a:chExt cx="4573500" cy="254400"/>
            </a:xfrm>
          </p:grpSpPr>
          <p:cxnSp>
            <p:nvCxnSpPr>
              <p:cNvPr id="870" name="Google Shape;870;p44"/>
              <p:cNvCxnSpPr/>
              <p:nvPr/>
            </p:nvCxnSpPr>
            <p:spPr>
              <a:xfrm>
                <a:off x="2206450" y="2060325"/>
                <a:ext cx="4573500" cy="0"/>
              </a:xfrm>
              <a:prstGeom prst="straightConnector1">
                <a:avLst/>
              </a:prstGeom>
              <a:noFill/>
              <a:ln w="9525" cap="flat" cmpd="sng">
                <a:solidFill>
                  <a:srgbClr val="D9D9D9"/>
                </a:solidFill>
                <a:prstDash val="solid"/>
                <a:round/>
                <a:headEnd type="none" w="med" len="med"/>
                <a:tailEnd type="none" w="med" len="med"/>
              </a:ln>
            </p:spPr>
          </p:cxnSp>
          <p:sp>
            <p:nvSpPr>
              <p:cNvPr id="871" name="Google Shape;871;p44"/>
              <p:cNvSpPr txBox="1"/>
              <p:nvPr/>
            </p:nvSpPr>
            <p:spPr>
              <a:xfrm>
                <a:off x="24084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10%</a:t>
                </a:r>
                <a:endParaRPr sz="1000">
                  <a:solidFill>
                    <a:srgbClr val="999999"/>
                  </a:solidFill>
                </a:endParaRPr>
              </a:p>
            </p:txBody>
          </p:sp>
          <p:sp>
            <p:nvSpPr>
              <p:cNvPr id="872" name="Google Shape;872;p44"/>
              <p:cNvSpPr txBox="1"/>
              <p:nvPr/>
            </p:nvSpPr>
            <p:spPr>
              <a:xfrm>
                <a:off x="28656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20%</a:t>
                </a:r>
                <a:endParaRPr sz="1000">
                  <a:solidFill>
                    <a:srgbClr val="999999"/>
                  </a:solidFill>
                </a:endParaRPr>
              </a:p>
            </p:txBody>
          </p:sp>
          <p:sp>
            <p:nvSpPr>
              <p:cNvPr id="873" name="Google Shape;873;p44"/>
              <p:cNvSpPr txBox="1"/>
              <p:nvPr/>
            </p:nvSpPr>
            <p:spPr>
              <a:xfrm>
                <a:off x="33228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30%</a:t>
                </a:r>
                <a:endParaRPr sz="1000">
                  <a:solidFill>
                    <a:srgbClr val="999999"/>
                  </a:solidFill>
                </a:endParaRPr>
              </a:p>
            </p:txBody>
          </p:sp>
          <p:sp>
            <p:nvSpPr>
              <p:cNvPr id="874" name="Google Shape;874;p44"/>
              <p:cNvSpPr txBox="1"/>
              <p:nvPr/>
            </p:nvSpPr>
            <p:spPr>
              <a:xfrm>
                <a:off x="37800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40%</a:t>
                </a:r>
                <a:endParaRPr sz="1000">
                  <a:solidFill>
                    <a:srgbClr val="999999"/>
                  </a:solidFill>
                </a:endParaRPr>
              </a:p>
            </p:txBody>
          </p:sp>
          <p:sp>
            <p:nvSpPr>
              <p:cNvPr id="875" name="Google Shape;875;p44"/>
              <p:cNvSpPr txBox="1"/>
              <p:nvPr/>
            </p:nvSpPr>
            <p:spPr>
              <a:xfrm>
                <a:off x="42372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50%</a:t>
                </a:r>
                <a:endParaRPr sz="1000">
                  <a:solidFill>
                    <a:srgbClr val="999999"/>
                  </a:solidFill>
                </a:endParaRPr>
              </a:p>
            </p:txBody>
          </p:sp>
          <p:sp>
            <p:nvSpPr>
              <p:cNvPr id="876" name="Google Shape;876;p44"/>
              <p:cNvSpPr txBox="1"/>
              <p:nvPr/>
            </p:nvSpPr>
            <p:spPr>
              <a:xfrm>
                <a:off x="46944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60%</a:t>
                </a:r>
                <a:endParaRPr sz="1000">
                  <a:solidFill>
                    <a:srgbClr val="999999"/>
                  </a:solidFill>
                </a:endParaRPr>
              </a:p>
            </p:txBody>
          </p:sp>
          <p:sp>
            <p:nvSpPr>
              <p:cNvPr id="877" name="Google Shape;877;p44"/>
              <p:cNvSpPr txBox="1"/>
              <p:nvPr/>
            </p:nvSpPr>
            <p:spPr>
              <a:xfrm>
                <a:off x="51516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70%</a:t>
                </a:r>
                <a:endParaRPr sz="1000">
                  <a:solidFill>
                    <a:srgbClr val="999999"/>
                  </a:solidFill>
                </a:endParaRPr>
              </a:p>
            </p:txBody>
          </p:sp>
          <p:sp>
            <p:nvSpPr>
              <p:cNvPr id="878" name="Google Shape;878;p44"/>
              <p:cNvSpPr txBox="1"/>
              <p:nvPr/>
            </p:nvSpPr>
            <p:spPr>
              <a:xfrm>
                <a:off x="56088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80%</a:t>
                </a:r>
                <a:endParaRPr sz="1000">
                  <a:solidFill>
                    <a:srgbClr val="999999"/>
                  </a:solidFill>
                </a:endParaRPr>
              </a:p>
            </p:txBody>
          </p:sp>
          <p:sp>
            <p:nvSpPr>
              <p:cNvPr id="879" name="Google Shape;879;p44"/>
              <p:cNvSpPr txBox="1"/>
              <p:nvPr/>
            </p:nvSpPr>
            <p:spPr>
              <a:xfrm>
                <a:off x="60660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90%</a:t>
                </a:r>
                <a:endParaRPr sz="1000">
                  <a:solidFill>
                    <a:srgbClr val="999999"/>
                  </a:solidFill>
                </a:endParaRPr>
              </a:p>
            </p:txBody>
          </p:sp>
          <p:grpSp>
            <p:nvGrpSpPr>
              <p:cNvPr id="880" name="Google Shape;880;p44"/>
              <p:cNvGrpSpPr/>
              <p:nvPr/>
            </p:nvGrpSpPr>
            <p:grpSpPr>
              <a:xfrm>
                <a:off x="2654425" y="2065375"/>
                <a:ext cx="4098200" cy="30900"/>
                <a:chOff x="2654425" y="4046575"/>
                <a:chExt cx="4098200" cy="30900"/>
              </a:xfrm>
            </p:grpSpPr>
            <p:cxnSp>
              <p:nvCxnSpPr>
                <p:cNvPr id="881" name="Google Shape;881;p44"/>
                <p:cNvCxnSpPr/>
                <p:nvPr/>
              </p:nvCxnSpPr>
              <p:spPr>
                <a:xfrm>
                  <a:off x="26544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882" name="Google Shape;882;p44"/>
                <p:cNvCxnSpPr/>
                <p:nvPr/>
              </p:nvCxnSpPr>
              <p:spPr>
                <a:xfrm>
                  <a:off x="31116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883" name="Google Shape;883;p44"/>
                <p:cNvCxnSpPr/>
                <p:nvPr/>
              </p:nvCxnSpPr>
              <p:spPr>
                <a:xfrm>
                  <a:off x="35688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884" name="Google Shape;884;p44"/>
                <p:cNvCxnSpPr/>
                <p:nvPr/>
              </p:nvCxnSpPr>
              <p:spPr>
                <a:xfrm>
                  <a:off x="40260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885" name="Google Shape;885;p44"/>
                <p:cNvCxnSpPr/>
                <p:nvPr/>
              </p:nvCxnSpPr>
              <p:spPr>
                <a:xfrm>
                  <a:off x="44666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886" name="Google Shape;886;p44"/>
                <p:cNvCxnSpPr/>
                <p:nvPr/>
              </p:nvCxnSpPr>
              <p:spPr>
                <a:xfrm>
                  <a:off x="49238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887" name="Google Shape;887;p44"/>
                <p:cNvCxnSpPr/>
                <p:nvPr/>
              </p:nvCxnSpPr>
              <p:spPr>
                <a:xfrm>
                  <a:off x="53810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888" name="Google Shape;888;p44"/>
                <p:cNvCxnSpPr/>
                <p:nvPr/>
              </p:nvCxnSpPr>
              <p:spPr>
                <a:xfrm>
                  <a:off x="58382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889" name="Google Shape;889;p44"/>
                <p:cNvCxnSpPr/>
                <p:nvPr/>
              </p:nvCxnSpPr>
              <p:spPr>
                <a:xfrm>
                  <a:off x="62954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890" name="Google Shape;890;p44"/>
                <p:cNvCxnSpPr/>
                <p:nvPr/>
              </p:nvCxnSpPr>
              <p:spPr>
                <a:xfrm>
                  <a:off x="6752625" y="4046575"/>
                  <a:ext cx="0" cy="30900"/>
                </a:xfrm>
                <a:prstGeom prst="straightConnector1">
                  <a:avLst/>
                </a:prstGeom>
                <a:noFill/>
                <a:ln w="9525" cap="flat" cmpd="sng">
                  <a:solidFill>
                    <a:srgbClr val="B7B7B7"/>
                  </a:solidFill>
                  <a:prstDash val="solid"/>
                  <a:round/>
                  <a:headEnd type="none" w="med" len="med"/>
                  <a:tailEnd type="none" w="med" len="med"/>
                </a:ln>
              </p:spPr>
            </p:cxnSp>
          </p:grpSp>
        </p:grpSp>
      </p:grpSp>
      <p:sp>
        <p:nvSpPr>
          <p:cNvPr id="891" name="Google Shape;891;p44"/>
          <p:cNvSpPr txBox="1"/>
          <p:nvPr/>
        </p:nvSpPr>
        <p:spPr>
          <a:xfrm>
            <a:off x="6440850" y="1940825"/>
            <a:ext cx="5406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100%</a:t>
            </a:r>
            <a:endParaRPr sz="1000">
              <a:solidFill>
                <a:srgbClr val="99999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45"/>
          <p:cNvSpPr txBox="1">
            <a:spLocks noGrp="1"/>
          </p:cNvSpPr>
          <p:nvPr>
            <p:ph type="body" idx="1"/>
          </p:nvPr>
        </p:nvSpPr>
        <p:spPr>
          <a:xfrm>
            <a:off x="320040" y="788670"/>
            <a:ext cx="8503800" cy="38406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2"/>
              </a:buClr>
              <a:buSzPts val="1620"/>
              <a:buFont typeface="Arial"/>
              <a:buChar char="●"/>
            </a:pPr>
            <a:r>
              <a:rPr lang="en" sz="1800" b="1" i="0" u="none" strike="noStrike" cap="none">
                <a:solidFill>
                  <a:schemeClr val="dk1"/>
                </a:solidFill>
                <a:latin typeface="Arial"/>
                <a:ea typeface="Arial"/>
                <a:cs typeface="Arial"/>
                <a:sym typeface="Arial"/>
              </a:rPr>
              <a:t>HomaP</a:t>
            </a:r>
            <a:r>
              <a:rPr lang="en" sz="1800" b="1" i="1" u="none" strike="noStrike" cap="none">
                <a:solidFill>
                  <a:schemeClr val="dk1"/>
                </a:solidFill>
                <a:latin typeface="Arial"/>
                <a:ea typeface="Arial"/>
                <a:cs typeface="Arial"/>
                <a:sym typeface="Arial"/>
              </a:rPr>
              <a:t>i</a:t>
            </a:r>
            <a:r>
              <a:rPr lang="en" sz="1800" b="1" i="0" u="none" strike="noStrike" cap="none">
                <a:solidFill>
                  <a:schemeClr val="dk1"/>
                </a:solidFill>
                <a:latin typeface="Arial"/>
                <a:ea typeface="Arial"/>
                <a:cs typeface="Arial"/>
                <a:sym typeface="Arial"/>
              </a:rPr>
              <a:t>: Homa with </a:t>
            </a:r>
            <a:r>
              <a:rPr lang="en" sz="1800" b="1" i="1" u="none" strike="noStrike" cap="none">
                <a:solidFill>
                  <a:schemeClr val="dk1"/>
                </a:solidFill>
                <a:latin typeface="Arial"/>
                <a:ea typeface="Arial"/>
                <a:cs typeface="Arial"/>
                <a:sym typeface="Arial"/>
              </a:rPr>
              <a:t>i</a:t>
            </a:r>
            <a:r>
              <a:rPr lang="en" sz="1800" b="1" i="0" u="none" strike="noStrike" cap="none">
                <a:solidFill>
                  <a:schemeClr val="dk1"/>
                </a:solidFill>
                <a:latin typeface="Arial"/>
                <a:ea typeface="Arial"/>
                <a:cs typeface="Arial"/>
                <a:sym typeface="Arial"/>
              </a:rPr>
              <a:t> priorities and </a:t>
            </a:r>
            <a:r>
              <a:rPr lang="en"/>
              <a:t>7</a:t>
            </a:r>
            <a:r>
              <a:rPr lang="en" sz="1800" b="1" i="0" u="none" strike="noStrike" cap="none">
                <a:solidFill>
                  <a:schemeClr val="dk1"/>
                </a:solidFill>
                <a:latin typeface="Arial"/>
                <a:ea typeface="Arial"/>
                <a:cs typeface="Arial"/>
                <a:sym typeface="Arial"/>
              </a:rPr>
              <a:t> overcommitment</a:t>
            </a:r>
            <a:endParaRPr sz="1800" b="1" i="0" u="none" strike="noStrike" cap="none">
              <a:solidFill>
                <a:schemeClr val="dk1"/>
              </a:solidFill>
              <a:latin typeface="Arial"/>
              <a:ea typeface="Arial"/>
              <a:cs typeface="Arial"/>
              <a:sym typeface="Arial"/>
            </a:endParaRPr>
          </a:p>
          <a:p>
            <a:pPr marL="274320" marR="0" lvl="0" indent="-274320" algn="l" rtl="0">
              <a:lnSpc>
                <a:spcPct val="100000"/>
              </a:lnSpc>
              <a:spcBef>
                <a:spcPts val="900"/>
              </a:spcBef>
              <a:spcAft>
                <a:spcPts val="0"/>
              </a:spcAft>
              <a:buClr>
                <a:schemeClr val="dk2"/>
              </a:buClr>
              <a:buSzPts val="1620"/>
              <a:buFont typeface="Arial"/>
              <a:buChar char="●"/>
            </a:pPr>
            <a:r>
              <a:rPr lang="en" sz="1800" b="1" i="0" u="none" strike="noStrike" cap="none">
                <a:solidFill>
                  <a:schemeClr val="dk1"/>
                </a:solidFill>
                <a:latin typeface="Arial"/>
                <a:ea typeface="Arial"/>
                <a:cs typeface="Arial"/>
                <a:sym typeface="Arial"/>
              </a:rPr>
              <a:t>More priorities, further reduces HOL blocking for short messages</a:t>
            </a:r>
            <a:endParaRPr sz="1800" b="1" i="0" u="none" strike="noStrike" cap="none">
              <a:solidFill>
                <a:srgbClr val="FF0000"/>
              </a:solidFill>
              <a:latin typeface="Arial"/>
              <a:ea typeface="Arial"/>
              <a:cs typeface="Arial"/>
              <a:sym typeface="Arial"/>
            </a:endParaRPr>
          </a:p>
        </p:txBody>
      </p:sp>
      <p:sp>
        <p:nvSpPr>
          <p:cNvPr id="898" name="Google Shape;898;p45"/>
          <p:cNvSpPr txBox="1">
            <a:spLocks noGrp="1"/>
          </p:cNvSpPr>
          <p:nvPr>
            <p:ph type="sldNum" idx="12"/>
          </p:nvPr>
        </p:nvSpPr>
        <p:spPr>
          <a:xfrm>
            <a:off x="8183880" y="4767263"/>
            <a:ext cx="685800" cy="2745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
              <a:t>Slide </a:t>
            </a:r>
            <a:fld id="{00000000-1234-1234-1234-123412341234}" type="slidenum">
              <a:rPr lang="en"/>
              <a:t>23</a:t>
            </a:fld>
            <a:endParaRPr/>
          </a:p>
        </p:txBody>
      </p:sp>
      <p:sp>
        <p:nvSpPr>
          <p:cNvPr id="899" name="Google Shape;899;p45"/>
          <p:cNvSpPr txBox="1">
            <a:spLocks noGrp="1"/>
          </p:cNvSpPr>
          <p:nvPr>
            <p:ph type="title"/>
          </p:nvPr>
        </p:nvSpPr>
        <p:spPr>
          <a:xfrm>
            <a:off x="304800" y="148590"/>
            <a:ext cx="8534400" cy="548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3000" b="1" i="0" u="none" strike="noStrike" cap="none">
                <a:solidFill>
                  <a:schemeClr val="dk2"/>
                </a:solidFill>
                <a:latin typeface="Verdana"/>
                <a:ea typeface="Verdana"/>
                <a:cs typeface="Verdana"/>
                <a:sym typeface="Verdana"/>
              </a:rPr>
              <a:t>Effect Of Priorities</a:t>
            </a:r>
            <a:endParaRPr sz="3000" b="1" i="0" u="none" strike="noStrike" cap="none">
              <a:solidFill>
                <a:schemeClr val="dk2"/>
              </a:solidFill>
              <a:latin typeface="Verdana"/>
              <a:ea typeface="Verdana"/>
              <a:cs typeface="Verdana"/>
              <a:sym typeface="Verdana"/>
            </a:endParaRPr>
          </a:p>
        </p:txBody>
      </p:sp>
      <p:pic>
        <p:nvPicPr>
          <p:cNvPr id="900" name="Google Shape;900;p45"/>
          <p:cNvPicPr preferRelativeResize="0"/>
          <p:nvPr/>
        </p:nvPicPr>
        <p:blipFill rotWithShape="1">
          <a:blip r:embed="rId3">
            <a:alphaModFix/>
          </a:blip>
          <a:srcRect/>
          <a:stretch/>
        </p:blipFill>
        <p:spPr>
          <a:xfrm>
            <a:off x="1728675" y="2023600"/>
            <a:ext cx="5797297" cy="2744053"/>
          </a:xfrm>
          <a:prstGeom prst="rect">
            <a:avLst/>
          </a:prstGeom>
          <a:noFill/>
          <a:ln>
            <a:noFill/>
          </a:ln>
        </p:spPr>
      </p:pic>
      <p:sp>
        <p:nvSpPr>
          <p:cNvPr id="901" name="Google Shape;901;p45"/>
          <p:cNvSpPr txBox="1"/>
          <p:nvPr/>
        </p:nvSpPr>
        <p:spPr>
          <a:xfrm>
            <a:off x="2584325" y="3049475"/>
            <a:ext cx="1533300" cy="4308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a:solidFill>
                  <a:srgbClr val="FF0000"/>
                </a:solidFill>
              </a:rPr>
              <a:t>More priority, less</a:t>
            </a:r>
            <a:r>
              <a:rPr lang="en" sz="1400">
                <a:solidFill>
                  <a:srgbClr val="FF0000"/>
                </a:solidFill>
                <a:latin typeface="Arial"/>
                <a:ea typeface="Arial"/>
                <a:cs typeface="Arial"/>
                <a:sym typeface="Arial"/>
              </a:rPr>
              <a:t> HOL </a:t>
            </a:r>
            <a:r>
              <a:rPr lang="en">
                <a:solidFill>
                  <a:srgbClr val="FF0000"/>
                </a:solidFill>
              </a:rPr>
              <a:t>b</a:t>
            </a:r>
            <a:r>
              <a:rPr lang="en" sz="1400">
                <a:solidFill>
                  <a:srgbClr val="FF0000"/>
                </a:solidFill>
                <a:latin typeface="Arial"/>
                <a:ea typeface="Arial"/>
                <a:cs typeface="Arial"/>
                <a:sym typeface="Arial"/>
              </a:rPr>
              <a:t>locking</a:t>
            </a:r>
            <a:endParaRPr/>
          </a:p>
        </p:txBody>
      </p:sp>
      <p:sp>
        <p:nvSpPr>
          <p:cNvPr id="902" name="Google Shape;902;p45"/>
          <p:cNvSpPr/>
          <p:nvPr/>
        </p:nvSpPr>
        <p:spPr>
          <a:xfrm>
            <a:off x="2444875" y="3017016"/>
            <a:ext cx="183000" cy="411600"/>
          </a:xfrm>
          <a:prstGeom prst="downArrow">
            <a:avLst>
              <a:gd name="adj1" fmla="val 50000"/>
              <a:gd name="adj2" fmla="val 50000"/>
            </a:avLst>
          </a:prstGeom>
          <a:solidFill>
            <a:srgbClr val="FF0000"/>
          </a:solid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grpSp>
        <p:nvGrpSpPr>
          <p:cNvPr id="903" name="Google Shape;903;p45"/>
          <p:cNvGrpSpPr/>
          <p:nvPr/>
        </p:nvGrpSpPr>
        <p:grpSpPr>
          <a:xfrm>
            <a:off x="2206540" y="1707900"/>
            <a:ext cx="4487061" cy="491700"/>
            <a:chOff x="2206450" y="1631700"/>
            <a:chExt cx="4573500" cy="491700"/>
          </a:xfrm>
        </p:grpSpPr>
        <p:sp>
          <p:nvSpPr>
            <p:cNvPr id="904" name="Google Shape;904;p45"/>
            <p:cNvSpPr/>
            <p:nvPr/>
          </p:nvSpPr>
          <p:spPr>
            <a:xfrm>
              <a:off x="3901450" y="1631700"/>
              <a:ext cx="1383300" cy="4917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C5DA0"/>
                  </a:solidFill>
                </a:rPr>
                <a:t>Workload: W4</a:t>
              </a:r>
              <a:endParaRPr>
                <a:solidFill>
                  <a:srgbClr val="0C5DA0"/>
                </a:solidFill>
              </a:endParaRPr>
            </a:p>
          </p:txBody>
        </p:sp>
        <p:grpSp>
          <p:nvGrpSpPr>
            <p:cNvPr id="905" name="Google Shape;905;p45"/>
            <p:cNvGrpSpPr/>
            <p:nvPr/>
          </p:nvGrpSpPr>
          <p:grpSpPr>
            <a:xfrm>
              <a:off x="2206450" y="1864625"/>
              <a:ext cx="4573500" cy="254400"/>
              <a:chOff x="2206450" y="1864625"/>
              <a:chExt cx="4573500" cy="254400"/>
            </a:xfrm>
          </p:grpSpPr>
          <p:cxnSp>
            <p:nvCxnSpPr>
              <p:cNvPr id="906" name="Google Shape;906;p45"/>
              <p:cNvCxnSpPr/>
              <p:nvPr/>
            </p:nvCxnSpPr>
            <p:spPr>
              <a:xfrm>
                <a:off x="2206450" y="2060325"/>
                <a:ext cx="4573500" cy="0"/>
              </a:xfrm>
              <a:prstGeom prst="straightConnector1">
                <a:avLst/>
              </a:prstGeom>
              <a:noFill/>
              <a:ln w="9525" cap="flat" cmpd="sng">
                <a:solidFill>
                  <a:srgbClr val="D9D9D9"/>
                </a:solidFill>
                <a:prstDash val="solid"/>
                <a:round/>
                <a:headEnd type="none" w="med" len="med"/>
                <a:tailEnd type="none" w="med" len="med"/>
              </a:ln>
            </p:spPr>
          </p:cxnSp>
          <p:sp>
            <p:nvSpPr>
              <p:cNvPr id="907" name="Google Shape;907;p45"/>
              <p:cNvSpPr txBox="1"/>
              <p:nvPr/>
            </p:nvSpPr>
            <p:spPr>
              <a:xfrm>
                <a:off x="24084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10%</a:t>
                </a:r>
                <a:endParaRPr sz="1000">
                  <a:solidFill>
                    <a:srgbClr val="999999"/>
                  </a:solidFill>
                </a:endParaRPr>
              </a:p>
            </p:txBody>
          </p:sp>
          <p:sp>
            <p:nvSpPr>
              <p:cNvPr id="908" name="Google Shape;908;p45"/>
              <p:cNvSpPr txBox="1"/>
              <p:nvPr/>
            </p:nvSpPr>
            <p:spPr>
              <a:xfrm>
                <a:off x="28656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20%</a:t>
                </a:r>
                <a:endParaRPr sz="1000">
                  <a:solidFill>
                    <a:srgbClr val="999999"/>
                  </a:solidFill>
                </a:endParaRPr>
              </a:p>
            </p:txBody>
          </p:sp>
          <p:sp>
            <p:nvSpPr>
              <p:cNvPr id="909" name="Google Shape;909;p45"/>
              <p:cNvSpPr txBox="1"/>
              <p:nvPr/>
            </p:nvSpPr>
            <p:spPr>
              <a:xfrm>
                <a:off x="33228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30%</a:t>
                </a:r>
                <a:endParaRPr sz="1000">
                  <a:solidFill>
                    <a:srgbClr val="999999"/>
                  </a:solidFill>
                </a:endParaRPr>
              </a:p>
            </p:txBody>
          </p:sp>
          <p:sp>
            <p:nvSpPr>
              <p:cNvPr id="910" name="Google Shape;910;p45"/>
              <p:cNvSpPr txBox="1"/>
              <p:nvPr/>
            </p:nvSpPr>
            <p:spPr>
              <a:xfrm>
                <a:off x="37800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40%</a:t>
                </a:r>
                <a:endParaRPr sz="1000">
                  <a:solidFill>
                    <a:srgbClr val="999999"/>
                  </a:solidFill>
                </a:endParaRPr>
              </a:p>
            </p:txBody>
          </p:sp>
          <p:sp>
            <p:nvSpPr>
              <p:cNvPr id="911" name="Google Shape;911;p45"/>
              <p:cNvSpPr txBox="1"/>
              <p:nvPr/>
            </p:nvSpPr>
            <p:spPr>
              <a:xfrm>
                <a:off x="42372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50%</a:t>
                </a:r>
                <a:endParaRPr sz="1000">
                  <a:solidFill>
                    <a:srgbClr val="999999"/>
                  </a:solidFill>
                </a:endParaRPr>
              </a:p>
            </p:txBody>
          </p:sp>
          <p:sp>
            <p:nvSpPr>
              <p:cNvPr id="912" name="Google Shape;912;p45"/>
              <p:cNvSpPr txBox="1"/>
              <p:nvPr/>
            </p:nvSpPr>
            <p:spPr>
              <a:xfrm>
                <a:off x="46944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60%</a:t>
                </a:r>
                <a:endParaRPr sz="1000">
                  <a:solidFill>
                    <a:srgbClr val="999999"/>
                  </a:solidFill>
                </a:endParaRPr>
              </a:p>
            </p:txBody>
          </p:sp>
          <p:sp>
            <p:nvSpPr>
              <p:cNvPr id="913" name="Google Shape;913;p45"/>
              <p:cNvSpPr txBox="1"/>
              <p:nvPr/>
            </p:nvSpPr>
            <p:spPr>
              <a:xfrm>
                <a:off x="51516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70%</a:t>
                </a:r>
                <a:endParaRPr sz="1000">
                  <a:solidFill>
                    <a:srgbClr val="999999"/>
                  </a:solidFill>
                </a:endParaRPr>
              </a:p>
            </p:txBody>
          </p:sp>
          <p:sp>
            <p:nvSpPr>
              <p:cNvPr id="914" name="Google Shape;914;p45"/>
              <p:cNvSpPr txBox="1"/>
              <p:nvPr/>
            </p:nvSpPr>
            <p:spPr>
              <a:xfrm>
                <a:off x="56088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80%</a:t>
                </a:r>
                <a:endParaRPr sz="1000">
                  <a:solidFill>
                    <a:srgbClr val="999999"/>
                  </a:solidFill>
                </a:endParaRPr>
              </a:p>
            </p:txBody>
          </p:sp>
          <p:sp>
            <p:nvSpPr>
              <p:cNvPr id="915" name="Google Shape;915;p45"/>
              <p:cNvSpPr txBox="1"/>
              <p:nvPr/>
            </p:nvSpPr>
            <p:spPr>
              <a:xfrm>
                <a:off x="60660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90%</a:t>
                </a:r>
                <a:endParaRPr sz="1000">
                  <a:solidFill>
                    <a:srgbClr val="999999"/>
                  </a:solidFill>
                </a:endParaRPr>
              </a:p>
            </p:txBody>
          </p:sp>
          <p:grpSp>
            <p:nvGrpSpPr>
              <p:cNvPr id="916" name="Google Shape;916;p45"/>
              <p:cNvGrpSpPr/>
              <p:nvPr/>
            </p:nvGrpSpPr>
            <p:grpSpPr>
              <a:xfrm>
                <a:off x="2654425" y="2065375"/>
                <a:ext cx="4098200" cy="30900"/>
                <a:chOff x="2654425" y="4046575"/>
                <a:chExt cx="4098200" cy="30900"/>
              </a:xfrm>
            </p:grpSpPr>
            <p:cxnSp>
              <p:nvCxnSpPr>
                <p:cNvPr id="917" name="Google Shape;917;p45"/>
                <p:cNvCxnSpPr/>
                <p:nvPr/>
              </p:nvCxnSpPr>
              <p:spPr>
                <a:xfrm>
                  <a:off x="26544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918" name="Google Shape;918;p45"/>
                <p:cNvCxnSpPr/>
                <p:nvPr/>
              </p:nvCxnSpPr>
              <p:spPr>
                <a:xfrm>
                  <a:off x="31116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919" name="Google Shape;919;p45"/>
                <p:cNvCxnSpPr/>
                <p:nvPr/>
              </p:nvCxnSpPr>
              <p:spPr>
                <a:xfrm>
                  <a:off x="35688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920" name="Google Shape;920;p45"/>
                <p:cNvCxnSpPr/>
                <p:nvPr/>
              </p:nvCxnSpPr>
              <p:spPr>
                <a:xfrm>
                  <a:off x="40260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921" name="Google Shape;921;p45"/>
                <p:cNvCxnSpPr/>
                <p:nvPr/>
              </p:nvCxnSpPr>
              <p:spPr>
                <a:xfrm>
                  <a:off x="44666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922" name="Google Shape;922;p45"/>
                <p:cNvCxnSpPr/>
                <p:nvPr/>
              </p:nvCxnSpPr>
              <p:spPr>
                <a:xfrm>
                  <a:off x="49238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923" name="Google Shape;923;p45"/>
                <p:cNvCxnSpPr/>
                <p:nvPr/>
              </p:nvCxnSpPr>
              <p:spPr>
                <a:xfrm>
                  <a:off x="53810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924" name="Google Shape;924;p45"/>
                <p:cNvCxnSpPr/>
                <p:nvPr/>
              </p:nvCxnSpPr>
              <p:spPr>
                <a:xfrm>
                  <a:off x="58382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925" name="Google Shape;925;p45"/>
                <p:cNvCxnSpPr/>
                <p:nvPr/>
              </p:nvCxnSpPr>
              <p:spPr>
                <a:xfrm>
                  <a:off x="6295425" y="4046575"/>
                  <a:ext cx="0" cy="30900"/>
                </a:xfrm>
                <a:prstGeom prst="straightConnector1">
                  <a:avLst/>
                </a:prstGeom>
                <a:noFill/>
                <a:ln w="9525" cap="flat" cmpd="sng">
                  <a:solidFill>
                    <a:srgbClr val="B7B7B7"/>
                  </a:solidFill>
                  <a:prstDash val="solid"/>
                  <a:round/>
                  <a:headEnd type="none" w="med" len="med"/>
                  <a:tailEnd type="none" w="med" len="med"/>
                </a:ln>
              </p:spPr>
            </p:cxnSp>
            <p:cxnSp>
              <p:nvCxnSpPr>
                <p:cNvPr id="926" name="Google Shape;926;p45"/>
                <p:cNvCxnSpPr/>
                <p:nvPr/>
              </p:nvCxnSpPr>
              <p:spPr>
                <a:xfrm>
                  <a:off x="6752625" y="4046575"/>
                  <a:ext cx="0" cy="30900"/>
                </a:xfrm>
                <a:prstGeom prst="straightConnector1">
                  <a:avLst/>
                </a:prstGeom>
                <a:noFill/>
                <a:ln w="9525" cap="flat" cmpd="sng">
                  <a:solidFill>
                    <a:srgbClr val="B7B7B7"/>
                  </a:solidFill>
                  <a:prstDash val="solid"/>
                  <a:round/>
                  <a:headEnd type="none" w="med" len="med"/>
                  <a:tailEnd type="none" w="med" len="med"/>
                </a:ln>
              </p:spPr>
            </p:cxnSp>
          </p:grpSp>
        </p:grpSp>
      </p:grpSp>
      <p:sp>
        <p:nvSpPr>
          <p:cNvPr id="927" name="Google Shape;927;p45"/>
          <p:cNvSpPr txBox="1"/>
          <p:nvPr/>
        </p:nvSpPr>
        <p:spPr>
          <a:xfrm>
            <a:off x="6440850" y="1940825"/>
            <a:ext cx="5406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100%</a:t>
            </a:r>
            <a:endParaRPr sz="1000">
              <a:solidFill>
                <a:srgbClr val="99999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6"/>
          <p:cNvSpPr txBox="1">
            <a:spLocks noGrp="1"/>
          </p:cNvSpPr>
          <p:nvPr>
            <p:ph type="body" idx="1"/>
          </p:nvPr>
        </p:nvSpPr>
        <p:spPr>
          <a:xfrm>
            <a:off x="320040" y="788670"/>
            <a:ext cx="8503800" cy="38406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rgbClr val="000000"/>
              </a:buClr>
              <a:buSzPts val="1620"/>
              <a:buFont typeface="Arial"/>
              <a:buChar char="●"/>
            </a:pPr>
            <a:r>
              <a:rPr lang="en" sz="1800" b="1" i="0" u="none" strike="noStrike" cap="none">
                <a:solidFill>
                  <a:srgbClr val="000000"/>
                </a:solidFill>
                <a:latin typeface="Arial"/>
                <a:ea typeface="Arial"/>
                <a:cs typeface="Arial"/>
                <a:sym typeface="Arial"/>
              </a:rPr>
              <a:t>Homa’s 99%ile tail latency &lt;6us at 80% network load (</a:t>
            </a:r>
            <a:r>
              <a:rPr lang="en" sz="1800" b="1" i="0" u="none" strike="noStrike" cap="none">
                <a:solidFill>
                  <a:srgbClr val="FF0000"/>
                </a:solidFill>
                <a:latin typeface="Arial"/>
                <a:ea typeface="Arial"/>
                <a:cs typeface="Arial"/>
                <a:sym typeface="Arial"/>
              </a:rPr>
              <a:t>slowdown &lt; </a:t>
            </a:r>
            <a:r>
              <a:rPr lang="en">
                <a:solidFill>
                  <a:srgbClr val="FF0000"/>
                </a:solidFill>
              </a:rPr>
              <a:t>2</a:t>
            </a:r>
            <a:r>
              <a:rPr lang="en" sz="1800" b="1" i="0" u="none" strike="noStrike" cap="none">
                <a:solidFill>
                  <a:srgbClr val="FF0000"/>
                </a:solidFill>
                <a:latin typeface="Arial"/>
                <a:ea typeface="Arial"/>
                <a:cs typeface="Arial"/>
                <a:sym typeface="Arial"/>
              </a:rPr>
              <a:t>x</a:t>
            </a:r>
            <a:r>
              <a:rPr lang="en" sz="1800" b="1" i="0" u="none" strike="noStrike" cap="none">
                <a:solidFill>
                  <a:srgbClr val="000000"/>
                </a:solidFill>
                <a:latin typeface="Arial"/>
                <a:ea typeface="Arial"/>
                <a:cs typeface="Arial"/>
                <a:sym typeface="Arial"/>
              </a:rPr>
              <a:t>)</a:t>
            </a:r>
            <a:endParaRPr>
              <a:solidFill>
                <a:srgbClr val="000000"/>
              </a:solidFill>
            </a:endParaRPr>
          </a:p>
          <a:p>
            <a:pPr marL="0" marR="0" lvl="0" indent="0" algn="l" rtl="0">
              <a:spcBef>
                <a:spcPts val="900"/>
              </a:spcBef>
              <a:spcAft>
                <a:spcPts val="0"/>
              </a:spcAft>
              <a:buNone/>
            </a:pPr>
            <a:endParaRPr sz="1800" b="1" i="0" u="none" strike="noStrike" cap="none">
              <a:solidFill>
                <a:schemeClr val="dk1"/>
              </a:solidFill>
              <a:latin typeface="Arial"/>
              <a:ea typeface="Arial"/>
              <a:cs typeface="Arial"/>
              <a:sym typeface="Arial"/>
            </a:endParaRPr>
          </a:p>
        </p:txBody>
      </p:sp>
      <p:sp>
        <p:nvSpPr>
          <p:cNvPr id="934" name="Google Shape;934;p46"/>
          <p:cNvSpPr txBox="1">
            <a:spLocks noGrp="1"/>
          </p:cNvSpPr>
          <p:nvPr>
            <p:ph type="sldNum" idx="12"/>
          </p:nvPr>
        </p:nvSpPr>
        <p:spPr>
          <a:xfrm>
            <a:off x="8183880" y="4767263"/>
            <a:ext cx="685800" cy="2745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0000"/>
              </a:buClr>
              <a:buFont typeface="Arial"/>
              <a:buNone/>
            </a:pPr>
            <a:r>
              <a:rPr lang="en"/>
              <a:t>Slide </a:t>
            </a:r>
            <a:fld id="{00000000-1234-1234-1234-123412341234}" type="slidenum">
              <a:rPr lang="en"/>
              <a:t>24</a:t>
            </a:fld>
            <a:endParaRPr/>
          </a:p>
        </p:txBody>
      </p:sp>
      <p:sp>
        <p:nvSpPr>
          <p:cNvPr id="935" name="Google Shape;935;p46"/>
          <p:cNvSpPr txBox="1">
            <a:spLocks noGrp="1"/>
          </p:cNvSpPr>
          <p:nvPr>
            <p:ph type="title"/>
          </p:nvPr>
        </p:nvSpPr>
        <p:spPr>
          <a:xfrm>
            <a:off x="304800" y="148590"/>
            <a:ext cx="8534400" cy="548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a:t>Simulation Evaluation </a:t>
            </a:r>
            <a:endParaRPr sz="3000" b="1" i="0" u="none" strike="noStrike" cap="none">
              <a:solidFill>
                <a:schemeClr val="dk2"/>
              </a:solidFill>
              <a:latin typeface="Verdana"/>
              <a:ea typeface="Verdana"/>
              <a:cs typeface="Verdana"/>
              <a:sym typeface="Verdana"/>
            </a:endParaRPr>
          </a:p>
        </p:txBody>
      </p:sp>
      <p:pic>
        <p:nvPicPr>
          <p:cNvPr id="936" name="Google Shape;936;p46"/>
          <p:cNvPicPr preferRelativeResize="0"/>
          <p:nvPr/>
        </p:nvPicPr>
        <p:blipFill rotWithShape="1">
          <a:blip r:embed="rId3">
            <a:alphaModFix/>
          </a:blip>
          <a:srcRect/>
          <a:stretch/>
        </p:blipFill>
        <p:spPr>
          <a:xfrm>
            <a:off x="1676400" y="1234875"/>
            <a:ext cx="5485849" cy="3531423"/>
          </a:xfrm>
          <a:prstGeom prst="rect">
            <a:avLst/>
          </a:prstGeom>
          <a:noFill/>
          <a:ln>
            <a:noFill/>
          </a:ln>
        </p:spPr>
      </p:pic>
      <p:grpSp>
        <p:nvGrpSpPr>
          <p:cNvPr id="937" name="Google Shape;937;p46"/>
          <p:cNvGrpSpPr/>
          <p:nvPr/>
        </p:nvGrpSpPr>
        <p:grpSpPr>
          <a:xfrm>
            <a:off x="2484625" y="1178825"/>
            <a:ext cx="4149600" cy="254400"/>
            <a:chOff x="2408425" y="1864625"/>
            <a:chExt cx="4149600" cy="254400"/>
          </a:xfrm>
        </p:grpSpPr>
        <p:sp>
          <p:nvSpPr>
            <p:cNvPr id="938" name="Google Shape;938;p46"/>
            <p:cNvSpPr txBox="1"/>
            <p:nvPr/>
          </p:nvSpPr>
          <p:spPr>
            <a:xfrm>
              <a:off x="24084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10%</a:t>
              </a:r>
              <a:endParaRPr sz="1000">
                <a:solidFill>
                  <a:srgbClr val="999999"/>
                </a:solidFill>
              </a:endParaRPr>
            </a:p>
          </p:txBody>
        </p:sp>
        <p:sp>
          <p:nvSpPr>
            <p:cNvPr id="939" name="Google Shape;939;p46"/>
            <p:cNvSpPr txBox="1"/>
            <p:nvPr/>
          </p:nvSpPr>
          <p:spPr>
            <a:xfrm>
              <a:off x="28656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20%</a:t>
              </a:r>
              <a:endParaRPr sz="1000">
                <a:solidFill>
                  <a:srgbClr val="999999"/>
                </a:solidFill>
              </a:endParaRPr>
            </a:p>
          </p:txBody>
        </p:sp>
        <p:sp>
          <p:nvSpPr>
            <p:cNvPr id="940" name="Google Shape;940;p46"/>
            <p:cNvSpPr txBox="1"/>
            <p:nvPr/>
          </p:nvSpPr>
          <p:spPr>
            <a:xfrm>
              <a:off x="33228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30%</a:t>
              </a:r>
              <a:endParaRPr sz="1000">
                <a:solidFill>
                  <a:srgbClr val="999999"/>
                </a:solidFill>
              </a:endParaRPr>
            </a:p>
          </p:txBody>
        </p:sp>
        <p:sp>
          <p:nvSpPr>
            <p:cNvPr id="941" name="Google Shape;941;p46"/>
            <p:cNvSpPr txBox="1"/>
            <p:nvPr/>
          </p:nvSpPr>
          <p:spPr>
            <a:xfrm>
              <a:off x="37800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40%</a:t>
              </a:r>
              <a:endParaRPr sz="1000">
                <a:solidFill>
                  <a:srgbClr val="999999"/>
                </a:solidFill>
              </a:endParaRPr>
            </a:p>
          </p:txBody>
        </p:sp>
        <p:sp>
          <p:nvSpPr>
            <p:cNvPr id="942" name="Google Shape;942;p46"/>
            <p:cNvSpPr txBox="1"/>
            <p:nvPr/>
          </p:nvSpPr>
          <p:spPr>
            <a:xfrm>
              <a:off x="42372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50%</a:t>
              </a:r>
              <a:endParaRPr sz="1000">
                <a:solidFill>
                  <a:srgbClr val="999999"/>
                </a:solidFill>
              </a:endParaRPr>
            </a:p>
          </p:txBody>
        </p:sp>
        <p:sp>
          <p:nvSpPr>
            <p:cNvPr id="943" name="Google Shape;943;p46"/>
            <p:cNvSpPr txBox="1"/>
            <p:nvPr/>
          </p:nvSpPr>
          <p:spPr>
            <a:xfrm>
              <a:off x="46944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60%</a:t>
              </a:r>
              <a:endParaRPr sz="1000">
                <a:solidFill>
                  <a:srgbClr val="999999"/>
                </a:solidFill>
              </a:endParaRPr>
            </a:p>
          </p:txBody>
        </p:sp>
        <p:sp>
          <p:nvSpPr>
            <p:cNvPr id="944" name="Google Shape;944;p46"/>
            <p:cNvSpPr txBox="1"/>
            <p:nvPr/>
          </p:nvSpPr>
          <p:spPr>
            <a:xfrm>
              <a:off x="51516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70%</a:t>
              </a:r>
              <a:endParaRPr sz="1000">
                <a:solidFill>
                  <a:srgbClr val="999999"/>
                </a:solidFill>
              </a:endParaRPr>
            </a:p>
          </p:txBody>
        </p:sp>
        <p:sp>
          <p:nvSpPr>
            <p:cNvPr id="945" name="Google Shape;945;p46"/>
            <p:cNvSpPr txBox="1"/>
            <p:nvPr/>
          </p:nvSpPr>
          <p:spPr>
            <a:xfrm>
              <a:off x="56088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80%</a:t>
              </a:r>
              <a:endParaRPr sz="1000">
                <a:solidFill>
                  <a:srgbClr val="999999"/>
                </a:solidFill>
              </a:endParaRPr>
            </a:p>
          </p:txBody>
        </p:sp>
        <p:sp>
          <p:nvSpPr>
            <p:cNvPr id="946" name="Google Shape;946;p46"/>
            <p:cNvSpPr txBox="1"/>
            <p:nvPr/>
          </p:nvSpPr>
          <p:spPr>
            <a:xfrm>
              <a:off x="6066025" y="1864625"/>
              <a:ext cx="4920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90%</a:t>
              </a:r>
              <a:endParaRPr sz="1000">
                <a:solidFill>
                  <a:srgbClr val="999999"/>
                </a:solidFill>
              </a:endParaRPr>
            </a:p>
          </p:txBody>
        </p:sp>
      </p:grpSp>
      <p:sp>
        <p:nvSpPr>
          <p:cNvPr id="947" name="Google Shape;947;p46"/>
          <p:cNvSpPr txBox="1"/>
          <p:nvPr/>
        </p:nvSpPr>
        <p:spPr>
          <a:xfrm>
            <a:off x="6634225" y="1178825"/>
            <a:ext cx="533400" cy="25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100%</a:t>
            </a:r>
            <a:endParaRPr sz="1000">
              <a:solidFill>
                <a:srgbClr val="99999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47"/>
          <p:cNvSpPr txBox="1">
            <a:spLocks noGrp="1"/>
          </p:cNvSpPr>
          <p:nvPr>
            <p:ph type="body" idx="1"/>
          </p:nvPr>
        </p:nvSpPr>
        <p:spPr>
          <a:xfrm>
            <a:off x="320040" y="788670"/>
            <a:ext cx="8503800" cy="3840600"/>
          </a:xfrm>
          <a:prstGeom prst="rect">
            <a:avLst/>
          </a:prstGeom>
        </p:spPr>
        <p:txBody>
          <a:bodyPr spcFirstLastPara="1" wrap="square" lIns="91425" tIns="45700" rIns="91425" bIns="45700" anchor="t" anchorCtr="0">
            <a:noAutofit/>
          </a:bodyPr>
          <a:lstStyle/>
          <a:p>
            <a:pPr marL="274320" lvl="0" indent="-274320" rtl="0">
              <a:lnSpc>
                <a:spcPct val="100000"/>
              </a:lnSpc>
              <a:spcBef>
                <a:spcPts val="0"/>
              </a:spcBef>
              <a:spcAft>
                <a:spcPts val="0"/>
              </a:spcAft>
              <a:buSzPts val="1620"/>
              <a:buChar char="●"/>
            </a:pPr>
            <a:r>
              <a:rPr lang="en" dirty="0"/>
              <a:t>Homa provides </a:t>
            </a:r>
            <a:r>
              <a:rPr lang="en" dirty="0">
                <a:solidFill>
                  <a:srgbClr val="FF0000"/>
                </a:solidFill>
              </a:rPr>
              <a:t>low latency </a:t>
            </a:r>
            <a:r>
              <a:rPr lang="en" dirty="0"/>
              <a:t>at</a:t>
            </a:r>
            <a:r>
              <a:rPr lang="en" dirty="0">
                <a:solidFill>
                  <a:srgbClr val="FF0000"/>
                </a:solidFill>
              </a:rPr>
              <a:t> high load</a:t>
            </a:r>
            <a:endParaRPr dirty="0">
              <a:solidFill>
                <a:srgbClr val="FF0000"/>
              </a:solidFill>
            </a:endParaRPr>
          </a:p>
          <a:p>
            <a:pPr marL="594360" lvl="1" indent="-228600" rtl="0">
              <a:lnSpc>
                <a:spcPct val="100000"/>
              </a:lnSpc>
              <a:spcBef>
                <a:spcPts val="0"/>
              </a:spcBef>
              <a:spcAft>
                <a:spcPts val="0"/>
              </a:spcAft>
              <a:buSzPts val="1600"/>
              <a:buChar char="▪"/>
            </a:pPr>
            <a:r>
              <a:rPr lang="en" dirty="0"/>
              <a:t>Close to hardware limit latency for short messages</a:t>
            </a:r>
            <a:endParaRPr dirty="0"/>
          </a:p>
          <a:p>
            <a:pPr marL="594360" lvl="1" indent="-228600" rtl="0">
              <a:lnSpc>
                <a:spcPct val="100000"/>
              </a:lnSpc>
              <a:spcBef>
                <a:spcPts val="500"/>
              </a:spcBef>
              <a:spcAft>
                <a:spcPts val="0"/>
              </a:spcAft>
              <a:buSzPts val="1600"/>
              <a:buChar char="▪"/>
            </a:pPr>
            <a:r>
              <a:rPr lang="en" dirty="0"/>
              <a:t>High network bandwidth utilization</a:t>
            </a:r>
            <a:endParaRPr dirty="0"/>
          </a:p>
          <a:p>
            <a:pPr marL="594360" lvl="1" indent="-228600" rtl="0">
              <a:lnSpc>
                <a:spcPct val="100000"/>
              </a:lnSpc>
              <a:spcBef>
                <a:spcPts val="500"/>
              </a:spcBef>
              <a:spcAft>
                <a:spcPts val="0"/>
              </a:spcAft>
              <a:buSzPts val="1600"/>
              <a:buChar char="▪"/>
            </a:pPr>
            <a:r>
              <a:rPr lang="en" dirty="0"/>
              <a:t>Practical design for commodity </a:t>
            </a:r>
            <a:r>
              <a:rPr lang="en" dirty="0" smtClean="0"/>
              <a:t>fabrics</a:t>
            </a:r>
            <a:br>
              <a:rPr lang="en" dirty="0" smtClean="0"/>
            </a:br>
            <a:endParaRPr sz="1000" dirty="0"/>
          </a:p>
          <a:p>
            <a:pPr marL="274320" lvl="0" indent="-285750" rtl="0">
              <a:lnSpc>
                <a:spcPct val="100000"/>
              </a:lnSpc>
              <a:spcBef>
                <a:spcPts val="500"/>
              </a:spcBef>
              <a:spcAft>
                <a:spcPts val="0"/>
              </a:spcAft>
              <a:buSzPts val="1800"/>
              <a:buFont typeface="Noto Sans Symbols"/>
              <a:buChar char="●"/>
            </a:pPr>
            <a:r>
              <a:rPr lang="en" dirty="0"/>
              <a:t>Key results:</a:t>
            </a:r>
            <a:r>
              <a:rPr lang="en" dirty="0">
                <a:solidFill>
                  <a:srgbClr val="FF0000"/>
                </a:solidFill>
              </a:rPr>
              <a:t> 100x</a:t>
            </a:r>
            <a:r>
              <a:rPr lang="en" dirty="0"/>
              <a:t> faster than best published testbed implementation	</a:t>
            </a:r>
            <a:endParaRPr dirty="0"/>
          </a:p>
          <a:p>
            <a:pPr marL="594360" lvl="1" indent="-228600" rtl="0">
              <a:lnSpc>
                <a:spcPct val="100000"/>
              </a:lnSpc>
              <a:spcBef>
                <a:spcPts val="350"/>
              </a:spcBef>
              <a:spcAft>
                <a:spcPts val="0"/>
              </a:spcAft>
              <a:buSzPts val="1600"/>
              <a:buChar char="▪"/>
            </a:pPr>
            <a:r>
              <a:rPr lang="en" dirty="0">
                <a:solidFill>
                  <a:srgbClr val="00CC00"/>
                </a:solidFill>
              </a:rPr>
              <a:t>15us</a:t>
            </a:r>
            <a:r>
              <a:rPr lang="en" dirty="0"/>
              <a:t> tail latency (99%ile) for short messages, at 80% load</a:t>
            </a:r>
            <a:endParaRPr sz="1400" dirty="0"/>
          </a:p>
          <a:p>
            <a:pPr marL="594360" lvl="1" indent="-228600" rtl="0">
              <a:lnSpc>
                <a:spcPct val="100000"/>
              </a:lnSpc>
              <a:spcBef>
                <a:spcPts val="350"/>
              </a:spcBef>
              <a:spcAft>
                <a:spcPts val="0"/>
              </a:spcAft>
              <a:buSzPts val="1600"/>
              <a:buChar char="▪"/>
            </a:pPr>
            <a:r>
              <a:rPr lang="en" dirty="0"/>
              <a:t>High bandwidth utilization: more than 90% of available bandwidth</a:t>
            </a:r>
            <a:br>
              <a:rPr lang="en" dirty="0"/>
            </a:br>
            <a:endParaRPr sz="1000" dirty="0"/>
          </a:p>
          <a:p>
            <a:pPr marL="274320" lvl="0" indent="-274320" rtl="0">
              <a:lnSpc>
                <a:spcPct val="100000"/>
              </a:lnSpc>
              <a:spcBef>
                <a:spcPts val="350"/>
              </a:spcBef>
              <a:spcAft>
                <a:spcPts val="0"/>
              </a:spcAft>
              <a:buSzPts val="1620"/>
              <a:buChar char="●"/>
            </a:pPr>
            <a:r>
              <a:rPr lang="en" dirty="0"/>
              <a:t>Key idea: Effective use of network priorities</a:t>
            </a:r>
            <a:endParaRPr dirty="0"/>
          </a:p>
          <a:p>
            <a:pPr marL="594360" lvl="1" indent="-228600" rtl="0">
              <a:lnSpc>
                <a:spcPct val="100000"/>
              </a:lnSpc>
              <a:spcBef>
                <a:spcPts val="0"/>
              </a:spcBef>
              <a:spcAft>
                <a:spcPts val="0"/>
              </a:spcAft>
              <a:buSzPts val="1600"/>
              <a:buChar char="▪"/>
            </a:pPr>
            <a:r>
              <a:rPr lang="en" dirty="0"/>
              <a:t>Dynamically assigned priorities by receivers</a:t>
            </a:r>
            <a:endParaRPr dirty="0"/>
          </a:p>
          <a:p>
            <a:pPr marL="594360" lvl="1" indent="-228600" rtl="0">
              <a:lnSpc>
                <a:spcPct val="100000"/>
              </a:lnSpc>
              <a:spcBef>
                <a:spcPts val="500"/>
              </a:spcBef>
              <a:spcAft>
                <a:spcPts val="0"/>
              </a:spcAft>
              <a:buSzPts val="1600"/>
              <a:buChar char="▪"/>
            </a:pPr>
            <a:r>
              <a:rPr lang="en" dirty="0"/>
              <a:t>Receiver-driven packet scheduling</a:t>
            </a:r>
            <a:endParaRPr dirty="0"/>
          </a:p>
          <a:p>
            <a:pPr marL="594360" lvl="1" indent="-228600" rtl="0">
              <a:lnSpc>
                <a:spcPct val="100000"/>
              </a:lnSpc>
              <a:spcBef>
                <a:spcPts val="500"/>
              </a:spcBef>
              <a:spcAft>
                <a:spcPts val="500"/>
              </a:spcAft>
              <a:buSzPts val="1600"/>
              <a:buChar char="▪"/>
            </a:pPr>
            <a:r>
              <a:rPr lang="en" dirty="0"/>
              <a:t>Controlled overcommitment on receiver’s downlink</a:t>
            </a:r>
            <a:endParaRPr sz="2000" dirty="0"/>
          </a:p>
        </p:txBody>
      </p:sp>
      <p:sp>
        <p:nvSpPr>
          <p:cNvPr id="953" name="Google Shape;953;p47"/>
          <p:cNvSpPr txBox="1">
            <a:spLocks noGrp="1"/>
          </p:cNvSpPr>
          <p:nvPr>
            <p:ph type="sldNum" idx="12"/>
          </p:nvPr>
        </p:nvSpPr>
        <p:spPr>
          <a:xfrm>
            <a:off x="8183880" y="4767263"/>
            <a:ext cx="685800" cy="2745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r>
              <a:rPr lang="en"/>
              <a:t>Slide </a:t>
            </a:r>
            <a:fld id="{00000000-1234-1234-1234-123412341234}" type="slidenum">
              <a:rPr lang="en"/>
              <a:t>25</a:t>
            </a:fld>
            <a:endParaRPr/>
          </a:p>
        </p:txBody>
      </p:sp>
      <p:sp>
        <p:nvSpPr>
          <p:cNvPr id="954" name="Google Shape;954;p47"/>
          <p:cNvSpPr txBox="1">
            <a:spLocks noGrp="1"/>
          </p:cNvSpPr>
          <p:nvPr>
            <p:ph type="title"/>
          </p:nvPr>
        </p:nvSpPr>
        <p:spPr>
          <a:xfrm>
            <a:off x="304800" y="148590"/>
            <a:ext cx="8534400" cy="548700"/>
          </a:xfrm>
          <a:prstGeom prst="rect">
            <a:avLst/>
          </a:prstGeom>
        </p:spPr>
        <p:txBody>
          <a:bodyPr spcFirstLastPara="1" wrap="square" lIns="91425" tIns="45700" rIns="91425" bIns="45700" anchor="ctr" anchorCtr="0">
            <a:noAutofit/>
          </a:bodyPr>
          <a:lstStyle/>
          <a:p>
            <a:pPr marL="0" lvl="0" indent="0">
              <a:spcBef>
                <a:spcPts val="0"/>
              </a:spcBef>
              <a:spcAft>
                <a:spcPts val="0"/>
              </a:spcAft>
              <a:buNone/>
            </a:pPr>
            <a:r>
              <a:rPr lang="en"/>
              <a:t>Summary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48"/>
          <p:cNvSpPr txBox="1">
            <a:spLocks noGrp="1"/>
          </p:cNvSpPr>
          <p:nvPr>
            <p:ph type="body" idx="1"/>
          </p:nvPr>
        </p:nvSpPr>
        <p:spPr>
          <a:xfrm>
            <a:off x="320040" y="788670"/>
            <a:ext cx="8503800" cy="3840600"/>
          </a:xfrm>
          <a:prstGeom prst="rect">
            <a:avLst/>
          </a:prstGeom>
        </p:spPr>
        <p:txBody>
          <a:bodyPr spcFirstLastPara="1" wrap="square" lIns="91425" tIns="45700" rIns="91425" bIns="45700" anchor="t" anchorCtr="0">
            <a:noAutofit/>
          </a:bodyPr>
          <a:lstStyle/>
          <a:p>
            <a:pPr marL="457200" lvl="0" indent="-331470" rtl="0">
              <a:spcBef>
                <a:spcPts val="0"/>
              </a:spcBef>
              <a:spcAft>
                <a:spcPts val="0"/>
              </a:spcAft>
              <a:buSzPts val="1620"/>
              <a:buChar char="●"/>
            </a:pPr>
            <a:r>
              <a:rPr lang="en"/>
              <a:t>Homa Simulator: </a:t>
            </a:r>
            <a:endParaRPr/>
          </a:p>
          <a:p>
            <a:pPr marL="914400" lvl="1" indent="-330200" rtl="0">
              <a:spcBef>
                <a:spcPts val="0"/>
              </a:spcBef>
              <a:spcAft>
                <a:spcPts val="0"/>
              </a:spcAft>
              <a:buClr>
                <a:srgbClr val="0000FF"/>
              </a:buClr>
              <a:buSzPts val="1600"/>
              <a:buChar char="▪"/>
            </a:pPr>
            <a:r>
              <a:rPr lang="en">
                <a:solidFill>
                  <a:srgbClr val="0000FF"/>
                </a:solidFill>
              </a:rPr>
              <a:t>https://github.com/PlatformLab/HomaSimulation</a:t>
            </a:r>
            <a:endParaRPr>
              <a:solidFill>
                <a:srgbClr val="0000FF"/>
              </a:solidFill>
            </a:endParaRPr>
          </a:p>
          <a:p>
            <a:pPr marL="457200" lvl="0" indent="-331470" rtl="0">
              <a:spcBef>
                <a:spcPts val="0"/>
              </a:spcBef>
              <a:spcAft>
                <a:spcPts val="0"/>
              </a:spcAft>
              <a:buSzPts val="1620"/>
              <a:buChar char="●"/>
            </a:pPr>
            <a:r>
              <a:rPr lang="en"/>
              <a:t>Testbed implementation in RAMCloud:</a:t>
            </a:r>
            <a:endParaRPr/>
          </a:p>
          <a:p>
            <a:pPr marL="914400" lvl="1" indent="-330200" rtl="0">
              <a:spcBef>
                <a:spcPts val="0"/>
              </a:spcBef>
              <a:spcAft>
                <a:spcPts val="0"/>
              </a:spcAft>
              <a:buClr>
                <a:srgbClr val="0000FF"/>
              </a:buClr>
              <a:buSzPts val="1600"/>
              <a:buChar char="▪"/>
            </a:pPr>
            <a:r>
              <a:rPr lang="en">
                <a:solidFill>
                  <a:srgbClr val="0000FF"/>
                </a:solidFill>
              </a:rPr>
              <a:t>https://github.com/PlatformLab/RAMCloud</a:t>
            </a:r>
            <a:endParaRPr>
              <a:solidFill>
                <a:srgbClr val="0000FF"/>
              </a:solidFill>
            </a:endParaRPr>
          </a:p>
          <a:p>
            <a:pPr marL="457200" lvl="0" indent="-331470" rtl="0">
              <a:spcBef>
                <a:spcPts val="0"/>
              </a:spcBef>
              <a:spcAft>
                <a:spcPts val="0"/>
              </a:spcAft>
              <a:buSzPts val="1620"/>
              <a:buChar char="●"/>
            </a:pPr>
            <a:r>
              <a:rPr lang="en"/>
              <a:t>Stand alone implementations (</a:t>
            </a:r>
            <a:r>
              <a:rPr lang="en" i="1"/>
              <a:t>under development</a:t>
            </a:r>
            <a:r>
              <a:rPr lang="en"/>
              <a:t>):</a:t>
            </a:r>
            <a:endParaRPr/>
          </a:p>
          <a:p>
            <a:pPr marL="914400" lvl="1" indent="-330200" rtl="0">
              <a:spcBef>
                <a:spcPts val="0"/>
              </a:spcBef>
              <a:spcAft>
                <a:spcPts val="0"/>
              </a:spcAft>
              <a:buSzPts val="1600"/>
              <a:buChar char="▪"/>
            </a:pPr>
            <a:r>
              <a:rPr lang="en"/>
              <a:t>Linux Kernel: </a:t>
            </a:r>
            <a:r>
              <a:rPr lang="en">
                <a:solidFill>
                  <a:srgbClr val="0000FF"/>
                </a:solidFill>
              </a:rPr>
              <a:t>https://github.com/PlatformLab/HomaModule</a:t>
            </a:r>
            <a:endParaRPr>
              <a:solidFill>
                <a:srgbClr val="0000FF"/>
              </a:solidFill>
            </a:endParaRPr>
          </a:p>
          <a:p>
            <a:pPr marL="914400" lvl="1" indent="-330200" rtl="0">
              <a:spcBef>
                <a:spcPts val="0"/>
              </a:spcBef>
              <a:spcAft>
                <a:spcPts val="0"/>
              </a:spcAft>
              <a:buSzPts val="1600"/>
              <a:buChar char="▪"/>
            </a:pPr>
            <a:r>
              <a:rPr lang="en"/>
              <a:t>Userspace RPC: </a:t>
            </a:r>
            <a:r>
              <a:rPr lang="en">
                <a:solidFill>
                  <a:srgbClr val="0000FF"/>
                </a:solidFill>
              </a:rPr>
              <a:t>https://github.com/PlatformLab/Homa</a:t>
            </a:r>
            <a:endParaRPr>
              <a:solidFill>
                <a:srgbClr val="0000FF"/>
              </a:solidFill>
            </a:endParaRPr>
          </a:p>
        </p:txBody>
      </p:sp>
      <p:sp>
        <p:nvSpPr>
          <p:cNvPr id="960" name="Google Shape;960;p48"/>
          <p:cNvSpPr txBox="1">
            <a:spLocks noGrp="1"/>
          </p:cNvSpPr>
          <p:nvPr>
            <p:ph type="sldNum" idx="12"/>
          </p:nvPr>
        </p:nvSpPr>
        <p:spPr>
          <a:xfrm>
            <a:off x="8183880" y="4767263"/>
            <a:ext cx="685800" cy="2745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r>
              <a:rPr lang="en"/>
              <a:t>Slide </a:t>
            </a:r>
            <a:fld id="{00000000-1234-1234-1234-123412341234}" type="slidenum">
              <a:rPr lang="en"/>
              <a:t>26</a:t>
            </a:fld>
            <a:endParaRPr/>
          </a:p>
        </p:txBody>
      </p:sp>
      <p:sp>
        <p:nvSpPr>
          <p:cNvPr id="961" name="Google Shape;961;p48"/>
          <p:cNvSpPr txBox="1">
            <a:spLocks noGrp="1"/>
          </p:cNvSpPr>
          <p:nvPr>
            <p:ph type="title"/>
          </p:nvPr>
        </p:nvSpPr>
        <p:spPr>
          <a:xfrm>
            <a:off x="304800" y="148590"/>
            <a:ext cx="8534400" cy="548700"/>
          </a:xfrm>
          <a:prstGeom prst="rect">
            <a:avLst/>
          </a:prstGeom>
        </p:spPr>
        <p:txBody>
          <a:bodyPr spcFirstLastPara="1" wrap="square" lIns="91425" tIns="45700" rIns="91425" bIns="45700" anchor="ctr" anchorCtr="0">
            <a:noAutofit/>
          </a:bodyPr>
          <a:lstStyle/>
          <a:p>
            <a:pPr marL="0" lvl="0" indent="0">
              <a:spcBef>
                <a:spcPts val="0"/>
              </a:spcBef>
              <a:spcAft>
                <a:spcPts val="0"/>
              </a:spcAft>
              <a:buNone/>
            </a:pPr>
            <a:r>
              <a:rPr lang="en"/>
              <a:t>Homa Source Code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966"/>
        <p:cNvGrpSpPr/>
        <p:nvPr/>
      </p:nvGrpSpPr>
      <p:grpSpPr>
        <a:xfrm>
          <a:off x="0" y="0"/>
          <a:ext cx="0" cy="0"/>
          <a:chOff x="0" y="0"/>
          <a:chExt cx="0" cy="0"/>
        </a:xfrm>
      </p:grpSpPr>
      <p:sp>
        <p:nvSpPr>
          <p:cNvPr id="967" name="Google Shape;967;p49"/>
          <p:cNvSpPr txBox="1">
            <a:spLocks noGrp="1"/>
          </p:cNvSpPr>
          <p:nvPr>
            <p:ph type="body" idx="1"/>
          </p:nvPr>
        </p:nvSpPr>
        <p:spPr>
          <a:xfrm>
            <a:off x="320040" y="788670"/>
            <a:ext cx="8503800" cy="3840600"/>
          </a:xfrm>
          <a:prstGeom prst="rect">
            <a:avLst/>
          </a:prstGeom>
          <a:noFill/>
          <a:ln>
            <a:noFill/>
          </a:ln>
        </p:spPr>
        <p:txBody>
          <a:bodyPr spcFirstLastPara="1" wrap="square" lIns="91425" tIns="45700" rIns="91425" bIns="45700" anchor="t" anchorCtr="0">
            <a:noAutofit/>
          </a:bodyPr>
          <a:lstStyle/>
          <a:p>
            <a:pPr marL="274320" lvl="0" indent="-274320" rtl="0">
              <a:lnSpc>
                <a:spcPct val="100000"/>
              </a:lnSpc>
              <a:spcBef>
                <a:spcPts val="0"/>
              </a:spcBef>
              <a:spcAft>
                <a:spcPts val="0"/>
              </a:spcAft>
              <a:buClr>
                <a:schemeClr val="dk2"/>
              </a:buClr>
              <a:buSzPts val="1620"/>
              <a:buFont typeface="Arial"/>
              <a:buChar char="●"/>
            </a:pPr>
            <a:r>
              <a:rPr lang="en"/>
              <a:t>More scheduled priorities → More overcommitment → Less wasted bw</a:t>
            </a:r>
            <a:endParaRPr/>
          </a:p>
          <a:p>
            <a:pPr marL="594360" lvl="1" indent="-228600" rtl="0">
              <a:lnSpc>
                <a:spcPct val="100000"/>
              </a:lnSpc>
              <a:spcBef>
                <a:spcPts val="350"/>
              </a:spcBef>
              <a:spcAft>
                <a:spcPts val="0"/>
              </a:spcAft>
              <a:buClr>
                <a:schemeClr val="dk2"/>
              </a:buClr>
              <a:buSzPts val="1600"/>
              <a:buFont typeface="Noto Sans Symbols"/>
              <a:buChar char="▪"/>
            </a:pPr>
            <a:r>
              <a:rPr lang="en"/>
              <a:t>92% network bandwidth utilization with 7 scheduled priorities</a:t>
            </a:r>
            <a:endParaRPr/>
          </a:p>
        </p:txBody>
      </p:sp>
      <p:sp>
        <p:nvSpPr>
          <p:cNvPr id="968" name="Google Shape;968;p49"/>
          <p:cNvSpPr txBox="1">
            <a:spLocks noGrp="1"/>
          </p:cNvSpPr>
          <p:nvPr>
            <p:ph type="sldNum" idx="12"/>
          </p:nvPr>
        </p:nvSpPr>
        <p:spPr>
          <a:xfrm>
            <a:off x="8183880" y="4767263"/>
            <a:ext cx="685800" cy="2745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0000"/>
              </a:buClr>
              <a:buFont typeface="Arial"/>
              <a:buNone/>
            </a:pPr>
            <a:r>
              <a:rPr lang="en"/>
              <a:t>Slide </a:t>
            </a:r>
            <a:fld id="{00000000-1234-1234-1234-123412341234}" type="slidenum">
              <a:rPr lang="en"/>
              <a:t>27</a:t>
            </a:fld>
            <a:endParaRPr/>
          </a:p>
        </p:txBody>
      </p:sp>
      <p:sp>
        <p:nvSpPr>
          <p:cNvPr id="969" name="Google Shape;969;p49"/>
          <p:cNvSpPr txBox="1">
            <a:spLocks noGrp="1"/>
          </p:cNvSpPr>
          <p:nvPr>
            <p:ph type="title"/>
          </p:nvPr>
        </p:nvSpPr>
        <p:spPr>
          <a:xfrm>
            <a:off x="304800" y="148590"/>
            <a:ext cx="8534400" cy="548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3000" b="1" i="0" u="none" strike="noStrike" cap="none">
                <a:solidFill>
                  <a:schemeClr val="dk2"/>
                </a:solidFill>
                <a:latin typeface="Verdana"/>
                <a:ea typeface="Verdana"/>
                <a:cs typeface="Verdana"/>
                <a:sym typeface="Verdana"/>
              </a:rPr>
              <a:t>Overcommitment For High BW Util. </a:t>
            </a:r>
            <a:endParaRPr/>
          </a:p>
        </p:txBody>
      </p:sp>
      <p:pic>
        <p:nvPicPr>
          <p:cNvPr id="970" name="Google Shape;970;p49" descr="Screen Clipping"/>
          <p:cNvPicPr preferRelativeResize="0"/>
          <p:nvPr/>
        </p:nvPicPr>
        <p:blipFill rotWithShape="1">
          <a:blip r:embed="rId3">
            <a:alphaModFix/>
          </a:blip>
          <a:srcRect/>
          <a:stretch/>
        </p:blipFill>
        <p:spPr>
          <a:xfrm>
            <a:off x="2477550" y="1535925"/>
            <a:ext cx="4017408" cy="32003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sldNum" idx="12"/>
          </p:nvPr>
        </p:nvSpPr>
        <p:spPr>
          <a:xfrm>
            <a:off x="8183880" y="4767263"/>
            <a:ext cx="685800" cy="274637"/>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0000"/>
              </a:buClr>
              <a:buFont typeface="Arial"/>
              <a:buNone/>
            </a:pPr>
            <a:r>
              <a:rPr lang="en"/>
              <a:t>Slide </a:t>
            </a:r>
            <a:fld id="{00000000-1234-1234-1234-123412341234}" type="slidenum">
              <a:rPr lang="en"/>
              <a:t>3</a:t>
            </a:fld>
            <a:endParaRPr/>
          </a:p>
        </p:txBody>
      </p:sp>
      <p:sp>
        <p:nvSpPr>
          <p:cNvPr id="130" name="Google Shape;130;p25"/>
          <p:cNvSpPr txBox="1">
            <a:spLocks noGrp="1"/>
          </p:cNvSpPr>
          <p:nvPr>
            <p:ph type="title"/>
          </p:nvPr>
        </p:nvSpPr>
        <p:spPr>
          <a:xfrm>
            <a:off x="304800" y="148590"/>
            <a:ext cx="8534400" cy="548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a:t>Tiny Messages, Tiny Latency</a:t>
            </a:r>
            <a:endParaRPr sz="3000" b="1" i="0" u="none" strike="noStrike" cap="none">
              <a:solidFill>
                <a:schemeClr val="dk2"/>
              </a:solidFill>
              <a:latin typeface="Verdana"/>
              <a:ea typeface="Verdana"/>
              <a:cs typeface="Verdana"/>
              <a:sym typeface="Verdana"/>
            </a:endParaRPr>
          </a:p>
        </p:txBody>
      </p:sp>
      <p:sp>
        <p:nvSpPr>
          <p:cNvPr id="131" name="Google Shape;131;p25"/>
          <p:cNvSpPr txBox="1">
            <a:spLocks noGrp="1"/>
          </p:cNvSpPr>
          <p:nvPr>
            <p:ph type="body" idx="1"/>
          </p:nvPr>
        </p:nvSpPr>
        <p:spPr>
          <a:xfrm>
            <a:off x="320050" y="788675"/>
            <a:ext cx="4522800" cy="3840600"/>
          </a:xfrm>
          <a:prstGeom prst="rect">
            <a:avLst/>
          </a:prstGeom>
          <a:noFill/>
          <a:ln>
            <a:noFill/>
          </a:ln>
        </p:spPr>
        <p:txBody>
          <a:bodyPr spcFirstLastPara="1" wrap="square" lIns="91425" tIns="45700" rIns="91425" bIns="45700" anchor="t" anchorCtr="0">
            <a:noAutofit/>
          </a:bodyPr>
          <a:lstStyle/>
          <a:p>
            <a:pPr marL="274320" lvl="0" indent="-274320" rtl="0">
              <a:lnSpc>
                <a:spcPct val="150000"/>
              </a:lnSpc>
              <a:spcBef>
                <a:spcPts val="0"/>
              </a:spcBef>
              <a:spcAft>
                <a:spcPts val="0"/>
              </a:spcAft>
              <a:buClr>
                <a:schemeClr val="dk2"/>
              </a:buClr>
              <a:buSzPts val="1620"/>
              <a:buFont typeface="Arial"/>
              <a:buChar char="●"/>
            </a:pPr>
            <a:r>
              <a:rPr lang="en"/>
              <a:t>Short messages dominate workloads</a:t>
            </a:r>
            <a:endParaRPr/>
          </a:p>
          <a:p>
            <a:pPr marL="594360" marR="0" lvl="1" indent="-228600" algn="l" rtl="0">
              <a:lnSpc>
                <a:spcPct val="115000"/>
              </a:lnSpc>
              <a:spcBef>
                <a:spcPts val="350"/>
              </a:spcBef>
              <a:spcAft>
                <a:spcPts val="0"/>
              </a:spcAft>
              <a:buClr>
                <a:schemeClr val="dk2"/>
              </a:buClr>
              <a:buSzPts val="1600"/>
              <a:buFont typeface="Noto Sans Symbols"/>
              <a:buChar char="▪"/>
            </a:pPr>
            <a:r>
              <a:rPr lang="en"/>
              <a:t>W1, W2: </a:t>
            </a:r>
            <a:r>
              <a:rPr lang="en">
                <a:solidFill>
                  <a:srgbClr val="FF0000"/>
                </a:solidFill>
              </a:rPr>
              <a:t>95%</a:t>
            </a:r>
            <a:r>
              <a:rPr lang="en"/>
              <a:t> of messages shorter</a:t>
            </a:r>
            <a:br>
              <a:rPr lang="en"/>
            </a:br>
            <a:r>
              <a:rPr lang="en"/>
              <a:t>than 1000Bytes</a:t>
            </a:r>
            <a:br>
              <a:rPr lang="en"/>
            </a:br>
            <a:endParaRPr/>
          </a:p>
          <a:p>
            <a:pPr marL="274320" lvl="0" indent="-285750" rtl="0">
              <a:spcBef>
                <a:spcPts val="0"/>
              </a:spcBef>
              <a:spcAft>
                <a:spcPts val="0"/>
              </a:spcAft>
              <a:buClr>
                <a:schemeClr val="dk2"/>
              </a:buClr>
              <a:buSzPts val="1800"/>
              <a:buFont typeface="Arial"/>
              <a:buChar char="●"/>
            </a:pPr>
            <a:r>
              <a:rPr lang="en"/>
              <a:t>Prior work assumed large messages</a:t>
            </a:r>
            <a:endParaRPr/>
          </a:p>
          <a:p>
            <a:pPr marL="594360" lvl="1" indent="-228600" rtl="0">
              <a:spcBef>
                <a:spcPts val="0"/>
              </a:spcBef>
              <a:spcAft>
                <a:spcPts val="0"/>
              </a:spcAft>
              <a:buClr>
                <a:schemeClr val="dk2"/>
              </a:buClr>
              <a:buSzPts val="1600"/>
              <a:buFont typeface="Noto Sans Symbols"/>
              <a:buChar char="▪"/>
            </a:pPr>
            <a:r>
              <a:rPr lang="en"/>
              <a:t>W5: 100KB message considered short</a:t>
            </a:r>
            <a:br>
              <a:rPr lang="en"/>
            </a:br>
            <a:endParaRPr/>
          </a:p>
          <a:p>
            <a:pPr marL="274320" lvl="0" indent="-285750" rtl="0">
              <a:spcBef>
                <a:spcPts val="1000"/>
              </a:spcBef>
              <a:spcAft>
                <a:spcPts val="0"/>
              </a:spcAft>
              <a:buClr>
                <a:schemeClr val="dk2"/>
              </a:buClr>
              <a:buSzPts val="1800"/>
              <a:buFont typeface="Arial"/>
              <a:buChar char="●"/>
            </a:pPr>
            <a:r>
              <a:rPr lang="en"/>
              <a:t>A tiny 200Bytes message, one way latency, </a:t>
            </a:r>
            <a:r>
              <a:rPr lang="en">
                <a:solidFill>
                  <a:srgbClr val="C00000"/>
                </a:solidFill>
              </a:rPr>
              <a:t>~5μs</a:t>
            </a:r>
            <a:endParaRPr>
              <a:solidFill>
                <a:srgbClr val="000000"/>
              </a:solidFill>
            </a:endParaRPr>
          </a:p>
        </p:txBody>
      </p:sp>
      <p:pic>
        <p:nvPicPr>
          <p:cNvPr id="132" name="Google Shape;132;p25" descr="Screen Clipping"/>
          <p:cNvPicPr preferRelativeResize="0"/>
          <p:nvPr/>
        </p:nvPicPr>
        <p:blipFill rotWithShape="1">
          <a:blip r:embed="rId3">
            <a:alphaModFix/>
          </a:blip>
          <a:srcRect/>
          <a:stretch/>
        </p:blipFill>
        <p:spPr>
          <a:xfrm>
            <a:off x="4782076" y="1318124"/>
            <a:ext cx="4082926" cy="2036325"/>
          </a:xfrm>
          <a:prstGeom prst="rect">
            <a:avLst/>
          </a:prstGeom>
          <a:noFill/>
          <a:ln>
            <a:noFill/>
          </a:ln>
        </p:spPr>
      </p:pic>
      <p:cxnSp>
        <p:nvCxnSpPr>
          <p:cNvPr id="133" name="Google Shape;133;p25"/>
          <p:cNvCxnSpPr/>
          <p:nvPr/>
        </p:nvCxnSpPr>
        <p:spPr>
          <a:xfrm rot="10800000" flipH="1">
            <a:off x="4227800" y="1419050"/>
            <a:ext cx="2419500" cy="16200"/>
          </a:xfrm>
          <a:prstGeom prst="straightConnector1">
            <a:avLst/>
          </a:prstGeom>
          <a:noFill/>
          <a:ln w="28575" cap="rnd" cmpd="sng">
            <a:solidFill>
              <a:srgbClr val="1082E0"/>
            </a:solidFill>
            <a:prstDash val="solid"/>
            <a:round/>
            <a:headEnd type="none" w="sm" len="sm"/>
            <a:tailEnd type="stealth" w="med" len="med"/>
          </a:ln>
        </p:spPr>
      </p:cxnSp>
      <p:sp>
        <p:nvSpPr>
          <p:cNvPr id="134" name="Google Shape;134;p25"/>
          <p:cNvSpPr/>
          <p:nvPr/>
        </p:nvSpPr>
        <p:spPr>
          <a:xfrm rot="5400000">
            <a:off x="6337425" y="2351400"/>
            <a:ext cx="294600" cy="2345400"/>
          </a:xfrm>
          <a:prstGeom prst="rightBrace">
            <a:avLst>
              <a:gd name="adj1" fmla="val 69827"/>
              <a:gd name="adj2" fmla="val 50000"/>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Google Shape;135;p25"/>
          <p:cNvSpPr txBox="1"/>
          <p:nvPr/>
        </p:nvSpPr>
        <p:spPr>
          <a:xfrm>
            <a:off x="5092650" y="3640800"/>
            <a:ext cx="2818500" cy="33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Prior work “short” messages</a:t>
            </a:r>
            <a:endParaRPr>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10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fade">
                                      <p:cBhvr>
                                        <p:cTn id="12" dur="1000"/>
                                        <p:tgtEl>
                                          <p:spTgt spid="134"/>
                                        </p:tgtEl>
                                      </p:cBhvr>
                                    </p:animEffect>
                                  </p:childTnLst>
                                </p:cTn>
                              </p:par>
                              <p:par>
                                <p:cTn id="13" presetID="10" presetClass="entr" presetSubtype="0" fill="hold" nodeType="withEffect">
                                  <p:stCondLst>
                                    <p:cond delay="0"/>
                                  </p:stCondLst>
                                  <p:childTnLst>
                                    <p:set>
                                      <p:cBhvr>
                                        <p:cTn id="14" dur="1" fill="hold">
                                          <p:stCondLst>
                                            <p:cond delay="0"/>
                                          </p:stCondLst>
                                        </p:cTn>
                                        <p:tgtEl>
                                          <p:spTgt spid="135"/>
                                        </p:tgtEl>
                                        <p:attrNameLst>
                                          <p:attrName>style.visibility</p:attrName>
                                        </p:attrNameLst>
                                      </p:cBhvr>
                                      <p:to>
                                        <p:strVal val="visible"/>
                                      </p:to>
                                    </p:set>
                                    <p:animEffect transition="in" filter="fade">
                                      <p:cBhvr>
                                        <p:cTn id="15" dur="10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body" idx="1"/>
          </p:nvPr>
        </p:nvSpPr>
        <p:spPr>
          <a:xfrm>
            <a:off x="320040" y="788670"/>
            <a:ext cx="8503800" cy="3840600"/>
          </a:xfrm>
          <a:prstGeom prst="rect">
            <a:avLst/>
          </a:prstGeom>
        </p:spPr>
        <p:txBody>
          <a:bodyPr spcFirstLastPara="1" wrap="square" lIns="91425" tIns="45700" rIns="91425" bIns="45700" anchor="t" anchorCtr="0">
            <a:noAutofit/>
          </a:bodyPr>
          <a:lstStyle/>
          <a:p>
            <a:pPr marL="457200" lvl="0" indent="-342900" rtl="0">
              <a:spcBef>
                <a:spcPts val="0"/>
              </a:spcBef>
              <a:spcAft>
                <a:spcPts val="0"/>
              </a:spcAft>
              <a:buSzPts val="1800"/>
              <a:buChar char="●"/>
            </a:pPr>
            <a:r>
              <a:rPr lang="en"/>
              <a:t>For tiny messages, small inefficiencies have large impact</a:t>
            </a:r>
            <a:endParaRPr/>
          </a:p>
          <a:p>
            <a:pPr marL="914400" lvl="1" indent="-330200" rtl="0">
              <a:spcBef>
                <a:spcPts val="0"/>
              </a:spcBef>
              <a:spcAft>
                <a:spcPts val="0"/>
              </a:spcAft>
              <a:buSzPts val="1600"/>
              <a:buChar char="▪"/>
            </a:pPr>
            <a:r>
              <a:rPr lang="en"/>
              <a:t>8 packets of queueing adds 10μs of latency at 10Gbps</a:t>
            </a:r>
            <a:r>
              <a:rPr lang="en">
                <a:solidFill>
                  <a:srgbClr val="FF0000"/>
                </a:solidFill>
              </a:rPr>
              <a:t>                                           </a:t>
            </a:r>
            <a:r>
              <a:rPr lang="en" b="1">
                <a:solidFill>
                  <a:srgbClr val="C00000"/>
                </a:solidFill>
              </a:rPr>
              <a:t>→ 3x </a:t>
            </a:r>
            <a:r>
              <a:rPr lang="en"/>
              <a:t>minimum completion time for a </a:t>
            </a:r>
            <a:r>
              <a:rPr lang="en" b="1">
                <a:solidFill>
                  <a:schemeClr val="dk2"/>
                </a:solidFill>
              </a:rPr>
              <a:t>200-byte</a:t>
            </a:r>
            <a:r>
              <a:rPr lang="en"/>
              <a:t> message</a:t>
            </a:r>
            <a:endParaRPr/>
          </a:p>
          <a:p>
            <a:pPr marL="274320" lvl="0" indent="-160020" rtl="0">
              <a:spcBef>
                <a:spcPts val="1000"/>
              </a:spcBef>
              <a:spcAft>
                <a:spcPts val="0"/>
              </a:spcAft>
              <a:buClr>
                <a:srgbClr val="000000"/>
              </a:buClr>
              <a:buSzPts val="1100"/>
              <a:buFont typeface="Arial"/>
              <a:buNone/>
            </a:pPr>
            <a:endParaRPr sz="2000"/>
          </a:p>
          <a:p>
            <a:pPr marL="457200" lvl="0" indent="-342900" rtl="0">
              <a:spcBef>
                <a:spcPts val="0"/>
              </a:spcBef>
              <a:spcAft>
                <a:spcPts val="0"/>
              </a:spcAft>
              <a:buSzPts val="1800"/>
              <a:buChar char="●"/>
            </a:pPr>
            <a:r>
              <a:rPr lang="en"/>
              <a:t>Such queues have minor impact on larger message sizes </a:t>
            </a:r>
            <a:endParaRPr/>
          </a:p>
          <a:p>
            <a:pPr marL="914400" lvl="1" indent="-330200" rtl="0">
              <a:spcBef>
                <a:spcPts val="0"/>
              </a:spcBef>
              <a:spcAft>
                <a:spcPts val="1000"/>
              </a:spcAft>
              <a:buSzPts val="1600"/>
              <a:buChar char="▪"/>
            </a:pPr>
            <a:r>
              <a:rPr lang="en"/>
              <a:t>A 100KB message takes </a:t>
            </a:r>
            <a:r>
              <a:rPr lang="en" b="1">
                <a:solidFill>
                  <a:srgbClr val="C00000"/>
                </a:solidFill>
              </a:rPr>
              <a:t>&gt; 80μs </a:t>
            </a:r>
            <a:r>
              <a:rPr lang="en"/>
              <a:t>to transmit</a:t>
            </a:r>
            <a:endParaRPr/>
          </a:p>
        </p:txBody>
      </p:sp>
      <p:sp>
        <p:nvSpPr>
          <p:cNvPr id="142" name="Google Shape;142;p26"/>
          <p:cNvSpPr txBox="1">
            <a:spLocks noGrp="1"/>
          </p:cNvSpPr>
          <p:nvPr>
            <p:ph type="sldNum" idx="12"/>
          </p:nvPr>
        </p:nvSpPr>
        <p:spPr>
          <a:xfrm>
            <a:off x="8183880" y="4767263"/>
            <a:ext cx="685800" cy="274637"/>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0000"/>
              </a:buClr>
              <a:buFont typeface="Arial"/>
              <a:buNone/>
            </a:pPr>
            <a:r>
              <a:rPr lang="en"/>
              <a:t>Slide </a:t>
            </a:r>
            <a:fld id="{00000000-1234-1234-1234-123412341234}" type="slidenum">
              <a:rPr lang="en"/>
              <a:t>4</a:t>
            </a:fld>
            <a:endParaRPr/>
          </a:p>
        </p:txBody>
      </p:sp>
      <p:sp>
        <p:nvSpPr>
          <p:cNvPr id="143" name="Google Shape;143;p26"/>
          <p:cNvSpPr txBox="1">
            <a:spLocks noGrp="1"/>
          </p:cNvSpPr>
          <p:nvPr>
            <p:ph type="title"/>
          </p:nvPr>
        </p:nvSpPr>
        <p:spPr>
          <a:xfrm>
            <a:off x="304800" y="148590"/>
            <a:ext cx="8534400" cy="54864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
              <a:t>Near-Hardware Tail Latency is Hard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body" idx="1"/>
          </p:nvPr>
        </p:nvSpPr>
        <p:spPr>
          <a:xfrm>
            <a:off x="320040" y="788670"/>
            <a:ext cx="8503800" cy="38406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900"/>
              </a:spcBef>
              <a:spcAft>
                <a:spcPts val="0"/>
              </a:spcAft>
              <a:buClr>
                <a:schemeClr val="dk2"/>
              </a:buClr>
              <a:buSzPts val="1620"/>
              <a:buFont typeface="Arial"/>
              <a:buChar char="●"/>
            </a:pPr>
            <a:r>
              <a:rPr lang="en"/>
              <a:t>Reduce buffering: </a:t>
            </a:r>
            <a:endParaRPr/>
          </a:p>
          <a:p>
            <a:pPr marL="594360" marR="0" lvl="1" indent="-228600" algn="l" rtl="0">
              <a:spcBef>
                <a:spcPts val="900"/>
              </a:spcBef>
              <a:spcAft>
                <a:spcPts val="0"/>
              </a:spcAft>
              <a:buClr>
                <a:schemeClr val="dk2"/>
              </a:buClr>
              <a:buSzPts val="1600"/>
              <a:buFont typeface="Noto Sans Symbols"/>
              <a:buChar char="▪"/>
            </a:pPr>
            <a:r>
              <a:rPr lang="en"/>
              <a:t>DCTCP</a:t>
            </a:r>
            <a:r>
              <a:rPr lang="en" sz="1000"/>
              <a:t>(sigcomm10)</a:t>
            </a:r>
            <a:r>
              <a:rPr lang="en"/>
              <a:t>, HULL</a:t>
            </a:r>
            <a:r>
              <a:rPr lang="en" sz="1000"/>
              <a:t>(nsdi12)</a:t>
            </a:r>
            <a:r>
              <a:rPr lang="en"/>
              <a:t>, PDQ</a:t>
            </a:r>
            <a:r>
              <a:rPr lang="en" sz="1000"/>
              <a:t>(sigcomm12)</a:t>
            </a:r>
            <a:r>
              <a:rPr lang="en"/>
              <a:t>, NDP</a:t>
            </a:r>
            <a:r>
              <a:rPr lang="en" sz="1000"/>
              <a:t>(sigcomm17)</a:t>
            </a:r>
            <a:endParaRPr sz="1000"/>
          </a:p>
          <a:p>
            <a:pPr marL="594360" marR="0" lvl="1" indent="-228600" algn="l" rtl="0">
              <a:spcBef>
                <a:spcPts val="900"/>
              </a:spcBef>
              <a:spcAft>
                <a:spcPts val="0"/>
              </a:spcAft>
              <a:buClr>
                <a:schemeClr val="dk2"/>
              </a:buClr>
              <a:buSzPts val="1600"/>
              <a:buFont typeface="Noto Sans Symbols"/>
              <a:buChar char="▪"/>
            </a:pPr>
            <a:r>
              <a:rPr lang="en"/>
              <a:t>Can’t eliminate buffering, particularly at tail under high load</a:t>
            </a:r>
            <a:endParaRPr/>
          </a:p>
          <a:p>
            <a:pPr marL="274320" marR="0" lvl="0" indent="-274320" algn="l" rtl="0">
              <a:spcBef>
                <a:spcPts val="900"/>
              </a:spcBef>
              <a:spcAft>
                <a:spcPts val="0"/>
              </a:spcAft>
              <a:buClr>
                <a:schemeClr val="dk2"/>
              </a:buClr>
              <a:buSzPts val="1620"/>
              <a:buFont typeface="Arial"/>
              <a:buChar char="●"/>
            </a:pPr>
            <a:r>
              <a:rPr lang="en"/>
              <a:t>Use in network priorities:</a:t>
            </a:r>
            <a:endParaRPr/>
          </a:p>
          <a:p>
            <a:pPr marL="594360" marR="0" lvl="1" indent="-228600" algn="l" rtl="0">
              <a:spcBef>
                <a:spcPts val="900"/>
              </a:spcBef>
              <a:spcAft>
                <a:spcPts val="0"/>
              </a:spcAft>
              <a:buClr>
                <a:schemeClr val="dk2"/>
              </a:buClr>
              <a:buSzPts val="1600"/>
              <a:buFont typeface="Noto Sans Symbols"/>
              <a:buChar char="▪"/>
            </a:pPr>
            <a:r>
              <a:rPr lang="en"/>
              <a:t>pHost</a:t>
            </a:r>
            <a:r>
              <a:rPr lang="en" sz="1000"/>
              <a:t>(conext15)</a:t>
            </a:r>
            <a:r>
              <a:rPr lang="en"/>
              <a:t>, PIAS</a:t>
            </a:r>
            <a:r>
              <a:rPr lang="en" sz="1000"/>
              <a:t>(nsdi15)</a:t>
            </a:r>
            <a:r>
              <a:rPr lang="en"/>
              <a:t> , QJump</a:t>
            </a:r>
            <a:r>
              <a:rPr lang="en" sz="1000"/>
              <a:t>(nsdi15)</a:t>
            </a:r>
            <a:endParaRPr sz="1000"/>
          </a:p>
          <a:p>
            <a:pPr marL="594360" marR="0" lvl="1" indent="-228600" algn="l" rtl="0">
              <a:spcBef>
                <a:spcPts val="900"/>
              </a:spcBef>
              <a:spcAft>
                <a:spcPts val="0"/>
              </a:spcAft>
              <a:buClr>
                <a:schemeClr val="dk2"/>
              </a:buClr>
              <a:buSzPts val="1600"/>
              <a:buFont typeface="Noto Sans Symbols"/>
              <a:buChar char="▪"/>
            </a:pPr>
            <a:r>
              <a:rPr lang="en"/>
              <a:t>Do not use priorities effectively, suffer head of line blocking</a:t>
            </a:r>
            <a:endParaRPr/>
          </a:p>
          <a:p>
            <a:pPr marL="274320" marR="0" lvl="0" indent="-274320" algn="l" rtl="0">
              <a:spcBef>
                <a:spcPts val="900"/>
              </a:spcBef>
              <a:spcAft>
                <a:spcPts val="0"/>
              </a:spcAft>
              <a:buClr>
                <a:schemeClr val="dk2"/>
              </a:buClr>
              <a:buSzPts val="1620"/>
              <a:buFont typeface="Arial"/>
              <a:buChar char="●"/>
            </a:pPr>
            <a:r>
              <a:rPr lang="en" sz="1800" b="1" i="0" u="none" strike="noStrike" cap="none">
                <a:solidFill>
                  <a:schemeClr val="dk1"/>
                </a:solidFill>
                <a:latin typeface="Arial"/>
                <a:ea typeface="Arial"/>
                <a:cs typeface="Arial"/>
                <a:sym typeface="Arial"/>
              </a:rPr>
              <a:t>pFabric</a:t>
            </a:r>
            <a:r>
              <a:rPr lang="en" sz="1000" b="0" i="0" u="none" strike="noStrike" cap="none">
                <a:solidFill>
                  <a:schemeClr val="dk1"/>
                </a:solidFill>
              </a:rPr>
              <a:t>(sigcomm13)</a:t>
            </a:r>
            <a:r>
              <a:rPr lang="en"/>
              <a:t>: </a:t>
            </a:r>
            <a:r>
              <a:rPr lang="en" sz="1800" b="1" i="0" u="none" strike="noStrike" cap="none">
                <a:solidFill>
                  <a:schemeClr val="dk1"/>
                </a:solidFill>
                <a:latin typeface="Arial"/>
                <a:ea typeface="Arial"/>
                <a:cs typeface="Arial"/>
                <a:sym typeface="Arial"/>
              </a:rPr>
              <a:t>near optimal latency, but </a:t>
            </a:r>
            <a:r>
              <a:rPr lang="en"/>
              <a:t>needs switch modification</a:t>
            </a:r>
            <a:endParaRPr sz="1600" b="0" i="0" u="none" strike="noStrike" cap="none">
              <a:solidFill>
                <a:schemeClr val="dk1"/>
              </a:solidFill>
              <a:latin typeface="Arial"/>
              <a:ea typeface="Arial"/>
              <a:cs typeface="Arial"/>
              <a:sym typeface="Arial"/>
            </a:endParaRPr>
          </a:p>
        </p:txBody>
      </p:sp>
      <p:sp>
        <p:nvSpPr>
          <p:cNvPr id="150" name="Google Shape;150;p27"/>
          <p:cNvSpPr txBox="1">
            <a:spLocks noGrp="1"/>
          </p:cNvSpPr>
          <p:nvPr>
            <p:ph type="sldNum" idx="12"/>
          </p:nvPr>
        </p:nvSpPr>
        <p:spPr>
          <a:xfrm>
            <a:off x="8183880" y="4767263"/>
            <a:ext cx="685800" cy="2745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0000"/>
              </a:buClr>
              <a:buFont typeface="Arial"/>
              <a:buNone/>
            </a:pPr>
            <a:r>
              <a:rPr lang="en"/>
              <a:t>Slide </a:t>
            </a:r>
            <a:fld id="{00000000-1234-1234-1234-123412341234}" type="slidenum">
              <a:rPr lang="en"/>
              <a:t>5</a:t>
            </a:fld>
            <a:endParaRPr/>
          </a:p>
        </p:txBody>
      </p:sp>
      <p:sp>
        <p:nvSpPr>
          <p:cNvPr id="151" name="Google Shape;151;p27"/>
          <p:cNvSpPr txBox="1">
            <a:spLocks noGrp="1"/>
          </p:cNvSpPr>
          <p:nvPr>
            <p:ph type="title"/>
          </p:nvPr>
        </p:nvSpPr>
        <p:spPr>
          <a:xfrm>
            <a:off x="304800" y="148590"/>
            <a:ext cx="8534400" cy="548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3000" b="1" i="0" u="none" strike="noStrike" cap="none">
                <a:solidFill>
                  <a:schemeClr val="dk2"/>
                </a:solidFill>
                <a:latin typeface="Verdana"/>
                <a:ea typeface="Verdana"/>
                <a:cs typeface="Verdana"/>
                <a:sym typeface="Verdana"/>
              </a:rPr>
              <a:t>Prior Work   Low Latency</a:t>
            </a:r>
            <a:endParaRPr sz="3000" b="1" i="0" u="none" strike="noStrike" cap="none">
              <a:solidFill>
                <a:schemeClr val="dk2"/>
              </a:solidFill>
              <a:latin typeface="Verdana"/>
              <a:ea typeface="Verdana"/>
              <a:cs typeface="Verdana"/>
              <a:sym typeface="Verdana"/>
            </a:endParaRPr>
          </a:p>
        </p:txBody>
      </p:sp>
      <p:sp>
        <p:nvSpPr>
          <p:cNvPr id="152" name="Google Shape;152;p27"/>
          <p:cNvSpPr/>
          <p:nvPr/>
        </p:nvSpPr>
        <p:spPr>
          <a:xfrm>
            <a:off x="4261188" y="262890"/>
            <a:ext cx="320100" cy="320100"/>
          </a:xfrm>
          <a:prstGeom prst="mathNotEqual">
            <a:avLst>
              <a:gd name="adj1" fmla="val 23520"/>
              <a:gd name="adj2" fmla="val 6600000"/>
              <a:gd name="adj3" fmla="val 11760"/>
            </a:avLst>
          </a:prstGeom>
          <a:solidFill>
            <a:schemeClr val="dk2"/>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body" idx="1"/>
          </p:nvPr>
        </p:nvSpPr>
        <p:spPr>
          <a:xfrm>
            <a:off x="320040" y="788670"/>
            <a:ext cx="8503800" cy="3840600"/>
          </a:xfrm>
          <a:prstGeom prst="rect">
            <a:avLst/>
          </a:prstGeom>
        </p:spPr>
        <p:txBody>
          <a:bodyPr spcFirstLastPara="1" wrap="square" lIns="91425" tIns="45700" rIns="91425" bIns="45700" anchor="t" anchorCtr="0">
            <a:noAutofit/>
          </a:bodyPr>
          <a:lstStyle/>
          <a:p>
            <a:pPr marL="457200" lvl="0" indent="-342900" rtl="0">
              <a:spcBef>
                <a:spcPts val="0"/>
              </a:spcBef>
              <a:spcAft>
                <a:spcPts val="0"/>
              </a:spcAft>
              <a:buSzPts val="1800"/>
              <a:buChar char="●"/>
            </a:pPr>
            <a:r>
              <a:rPr lang="en"/>
              <a:t>Low latency: senders must blindly transmit at full rate</a:t>
            </a:r>
            <a:endParaRPr/>
          </a:p>
          <a:p>
            <a:pPr marL="914400" lvl="1" indent="-330200" rtl="0">
              <a:spcBef>
                <a:spcPts val="0"/>
              </a:spcBef>
              <a:spcAft>
                <a:spcPts val="0"/>
              </a:spcAft>
              <a:buSzPts val="1600"/>
              <a:buChar char="▪"/>
            </a:pPr>
            <a:r>
              <a:rPr lang="en"/>
              <a:t>Multiple blind transmission         Induces buffering        Increases latency </a:t>
            </a:r>
            <a:endParaRPr/>
          </a:p>
          <a:p>
            <a:pPr marL="457200" lvl="0" indent="-342900" rtl="0">
              <a:spcBef>
                <a:spcPts val="0"/>
              </a:spcBef>
              <a:spcAft>
                <a:spcPts val="0"/>
              </a:spcAft>
              <a:buSzPts val="1800"/>
              <a:buChar char="●"/>
            </a:pPr>
            <a:r>
              <a:rPr lang="en"/>
              <a:t>Buffering also needed for high BW Utilization</a:t>
            </a:r>
            <a:endParaRPr/>
          </a:p>
        </p:txBody>
      </p:sp>
      <p:sp>
        <p:nvSpPr>
          <p:cNvPr id="158" name="Google Shape;158;p28"/>
          <p:cNvSpPr txBox="1">
            <a:spLocks noGrp="1"/>
          </p:cNvSpPr>
          <p:nvPr>
            <p:ph type="title"/>
          </p:nvPr>
        </p:nvSpPr>
        <p:spPr>
          <a:xfrm>
            <a:off x="304800" y="148590"/>
            <a:ext cx="8534400" cy="5487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r>
              <a:rPr lang="en"/>
              <a:t>Some Buffering Is Inevitable</a:t>
            </a:r>
            <a:endParaRPr/>
          </a:p>
        </p:txBody>
      </p:sp>
      <p:sp>
        <p:nvSpPr>
          <p:cNvPr id="159" name="Google Shape;159;p28"/>
          <p:cNvSpPr txBox="1">
            <a:spLocks noGrp="1"/>
          </p:cNvSpPr>
          <p:nvPr>
            <p:ph type="sldNum" idx="12"/>
          </p:nvPr>
        </p:nvSpPr>
        <p:spPr>
          <a:xfrm>
            <a:off x="8183880" y="4767263"/>
            <a:ext cx="685800" cy="2745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0000"/>
              </a:buClr>
              <a:buFont typeface="Arial"/>
              <a:buNone/>
            </a:pPr>
            <a:r>
              <a:rPr lang="en"/>
              <a:t>Slide </a:t>
            </a:r>
            <a:fld id="{00000000-1234-1234-1234-123412341234}" type="slidenum">
              <a:rPr lang="en"/>
              <a:t>6</a:t>
            </a:fld>
            <a:endParaRPr/>
          </a:p>
        </p:txBody>
      </p:sp>
      <p:cxnSp>
        <p:nvCxnSpPr>
          <p:cNvPr id="160" name="Google Shape;160;p28"/>
          <p:cNvCxnSpPr/>
          <p:nvPr/>
        </p:nvCxnSpPr>
        <p:spPr>
          <a:xfrm>
            <a:off x="3757950" y="1383116"/>
            <a:ext cx="373500" cy="0"/>
          </a:xfrm>
          <a:prstGeom prst="straightConnector1">
            <a:avLst/>
          </a:prstGeom>
          <a:noFill/>
          <a:ln w="28575" cap="flat" cmpd="sng">
            <a:solidFill>
              <a:srgbClr val="FF0000"/>
            </a:solidFill>
            <a:prstDash val="solid"/>
            <a:round/>
            <a:headEnd type="none" w="med" len="med"/>
            <a:tailEnd type="stealth" w="med" len="med"/>
          </a:ln>
        </p:spPr>
      </p:cxnSp>
      <p:grpSp>
        <p:nvGrpSpPr>
          <p:cNvPr id="161" name="Google Shape;161;p28"/>
          <p:cNvGrpSpPr/>
          <p:nvPr/>
        </p:nvGrpSpPr>
        <p:grpSpPr>
          <a:xfrm>
            <a:off x="2140375" y="3828450"/>
            <a:ext cx="2041200" cy="410575"/>
            <a:chOff x="2140375" y="2837850"/>
            <a:chExt cx="2041200" cy="410575"/>
          </a:xfrm>
        </p:grpSpPr>
        <p:sp>
          <p:nvSpPr>
            <p:cNvPr id="162" name="Google Shape;162;p28"/>
            <p:cNvSpPr/>
            <p:nvPr/>
          </p:nvSpPr>
          <p:spPr>
            <a:xfrm>
              <a:off x="2140375" y="2837850"/>
              <a:ext cx="2041200" cy="105775"/>
            </a:xfrm>
            <a:custGeom>
              <a:avLst/>
              <a:gdLst/>
              <a:ahLst/>
              <a:cxnLst/>
              <a:rect l="l" t="t" r="r" b="b"/>
              <a:pathLst>
                <a:path w="81648" h="4231" extrusionOk="0">
                  <a:moveTo>
                    <a:pt x="0" y="0"/>
                  </a:moveTo>
                  <a:lnTo>
                    <a:pt x="6214" y="0"/>
                  </a:lnTo>
                  <a:lnTo>
                    <a:pt x="6214" y="4231"/>
                  </a:lnTo>
                  <a:lnTo>
                    <a:pt x="60228" y="4231"/>
                  </a:lnTo>
                  <a:lnTo>
                    <a:pt x="60228" y="0"/>
                  </a:lnTo>
                  <a:lnTo>
                    <a:pt x="81648" y="0"/>
                  </a:lnTo>
                </a:path>
              </a:pathLst>
            </a:custGeom>
            <a:noFill/>
            <a:ln w="9525" cap="flat" cmpd="sng">
              <a:solidFill>
                <a:schemeClr val="dk2"/>
              </a:solidFill>
              <a:prstDash val="solid"/>
              <a:round/>
              <a:headEnd type="none" w="med" len="med"/>
              <a:tailEnd type="none" w="med" len="med"/>
            </a:ln>
          </p:spPr>
        </p:sp>
        <p:sp>
          <p:nvSpPr>
            <p:cNvPr id="163" name="Google Shape;163;p28"/>
            <p:cNvSpPr/>
            <p:nvPr/>
          </p:nvSpPr>
          <p:spPr>
            <a:xfrm rot="10800000" flipH="1">
              <a:off x="2140375" y="3142650"/>
              <a:ext cx="2041200" cy="105775"/>
            </a:xfrm>
            <a:custGeom>
              <a:avLst/>
              <a:gdLst/>
              <a:ahLst/>
              <a:cxnLst/>
              <a:rect l="l" t="t" r="r" b="b"/>
              <a:pathLst>
                <a:path w="81648" h="4231" extrusionOk="0">
                  <a:moveTo>
                    <a:pt x="0" y="0"/>
                  </a:moveTo>
                  <a:lnTo>
                    <a:pt x="6214" y="0"/>
                  </a:lnTo>
                  <a:lnTo>
                    <a:pt x="6214" y="4231"/>
                  </a:lnTo>
                  <a:lnTo>
                    <a:pt x="60228" y="4231"/>
                  </a:lnTo>
                  <a:lnTo>
                    <a:pt x="60228" y="0"/>
                  </a:lnTo>
                  <a:lnTo>
                    <a:pt x="81648" y="0"/>
                  </a:lnTo>
                </a:path>
              </a:pathLst>
            </a:custGeom>
            <a:noFill/>
            <a:ln w="9525" cap="flat" cmpd="sng">
              <a:solidFill>
                <a:schemeClr val="dk2"/>
              </a:solidFill>
              <a:prstDash val="solid"/>
              <a:round/>
              <a:headEnd type="none" w="med" len="med"/>
              <a:tailEnd type="none" w="med" len="med"/>
            </a:ln>
          </p:spPr>
        </p:sp>
      </p:grpSp>
      <p:grpSp>
        <p:nvGrpSpPr>
          <p:cNvPr id="164" name="Google Shape;164;p28"/>
          <p:cNvGrpSpPr/>
          <p:nvPr/>
        </p:nvGrpSpPr>
        <p:grpSpPr>
          <a:xfrm>
            <a:off x="2140375" y="2456850"/>
            <a:ext cx="2041200" cy="410575"/>
            <a:chOff x="2140375" y="2837850"/>
            <a:chExt cx="2041200" cy="410575"/>
          </a:xfrm>
        </p:grpSpPr>
        <p:sp>
          <p:nvSpPr>
            <p:cNvPr id="165" name="Google Shape;165;p28"/>
            <p:cNvSpPr/>
            <p:nvPr/>
          </p:nvSpPr>
          <p:spPr>
            <a:xfrm>
              <a:off x="2140375" y="2837850"/>
              <a:ext cx="2041200" cy="105775"/>
            </a:xfrm>
            <a:custGeom>
              <a:avLst/>
              <a:gdLst/>
              <a:ahLst/>
              <a:cxnLst/>
              <a:rect l="l" t="t" r="r" b="b"/>
              <a:pathLst>
                <a:path w="81648" h="4231" extrusionOk="0">
                  <a:moveTo>
                    <a:pt x="0" y="0"/>
                  </a:moveTo>
                  <a:lnTo>
                    <a:pt x="6214" y="0"/>
                  </a:lnTo>
                  <a:lnTo>
                    <a:pt x="6214" y="4231"/>
                  </a:lnTo>
                  <a:lnTo>
                    <a:pt x="60228" y="4231"/>
                  </a:lnTo>
                  <a:lnTo>
                    <a:pt x="60228" y="0"/>
                  </a:lnTo>
                  <a:lnTo>
                    <a:pt x="81648" y="0"/>
                  </a:lnTo>
                </a:path>
              </a:pathLst>
            </a:custGeom>
            <a:noFill/>
            <a:ln w="9525" cap="flat" cmpd="sng">
              <a:solidFill>
                <a:schemeClr val="dk2"/>
              </a:solidFill>
              <a:prstDash val="solid"/>
              <a:round/>
              <a:headEnd type="none" w="med" len="med"/>
              <a:tailEnd type="none" w="med" len="med"/>
            </a:ln>
          </p:spPr>
        </p:sp>
        <p:sp>
          <p:nvSpPr>
            <p:cNvPr id="166" name="Google Shape;166;p28"/>
            <p:cNvSpPr/>
            <p:nvPr/>
          </p:nvSpPr>
          <p:spPr>
            <a:xfrm rot="10800000" flipH="1">
              <a:off x="2140375" y="3142650"/>
              <a:ext cx="2041200" cy="105775"/>
            </a:xfrm>
            <a:custGeom>
              <a:avLst/>
              <a:gdLst/>
              <a:ahLst/>
              <a:cxnLst/>
              <a:rect l="l" t="t" r="r" b="b"/>
              <a:pathLst>
                <a:path w="81648" h="4231" extrusionOk="0">
                  <a:moveTo>
                    <a:pt x="0" y="0"/>
                  </a:moveTo>
                  <a:lnTo>
                    <a:pt x="6214" y="0"/>
                  </a:lnTo>
                  <a:lnTo>
                    <a:pt x="6214" y="4231"/>
                  </a:lnTo>
                  <a:lnTo>
                    <a:pt x="60228" y="4231"/>
                  </a:lnTo>
                  <a:lnTo>
                    <a:pt x="60228" y="0"/>
                  </a:lnTo>
                  <a:lnTo>
                    <a:pt x="81648" y="0"/>
                  </a:lnTo>
                </a:path>
              </a:pathLst>
            </a:custGeom>
            <a:noFill/>
            <a:ln w="9525" cap="flat" cmpd="sng">
              <a:solidFill>
                <a:schemeClr val="dk2"/>
              </a:solidFill>
              <a:prstDash val="solid"/>
              <a:round/>
              <a:headEnd type="none" w="med" len="med"/>
              <a:tailEnd type="none" w="med" len="med"/>
            </a:ln>
          </p:spPr>
        </p:sp>
      </p:grpSp>
      <p:grpSp>
        <p:nvGrpSpPr>
          <p:cNvPr id="167" name="Google Shape;167;p28"/>
          <p:cNvGrpSpPr/>
          <p:nvPr/>
        </p:nvGrpSpPr>
        <p:grpSpPr>
          <a:xfrm rot="10800000">
            <a:off x="4497058" y="3146938"/>
            <a:ext cx="3125690" cy="410575"/>
            <a:chOff x="2140375" y="2837850"/>
            <a:chExt cx="2041200" cy="410575"/>
          </a:xfrm>
        </p:grpSpPr>
        <p:sp>
          <p:nvSpPr>
            <p:cNvPr id="168" name="Google Shape;168;p28"/>
            <p:cNvSpPr/>
            <p:nvPr/>
          </p:nvSpPr>
          <p:spPr>
            <a:xfrm>
              <a:off x="2140375" y="2837850"/>
              <a:ext cx="2041200" cy="105775"/>
            </a:xfrm>
            <a:custGeom>
              <a:avLst/>
              <a:gdLst/>
              <a:ahLst/>
              <a:cxnLst/>
              <a:rect l="l" t="t" r="r" b="b"/>
              <a:pathLst>
                <a:path w="81648" h="4231" extrusionOk="0">
                  <a:moveTo>
                    <a:pt x="0" y="0"/>
                  </a:moveTo>
                  <a:lnTo>
                    <a:pt x="6214" y="0"/>
                  </a:lnTo>
                  <a:lnTo>
                    <a:pt x="6214" y="4231"/>
                  </a:lnTo>
                  <a:lnTo>
                    <a:pt x="60228" y="4231"/>
                  </a:lnTo>
                  <a:lnTo>
                    <a:pt x="60228" y="0"/>
                  </a:lnTo>
                  <a:lnTo>
                    <a:pt x="81648" y="0"/>
                  </a:lnTo>
                </a:path>
              </a:pathLst>
            </a:custGeom>
            <a:noFill/>
            <a:ln w="9525" cap="flat" cmpd="sng">
              <a:solidFill>
                <a:schemeClr val="dk2"/>
              </a:solidFill>
              <a:prstDash val="solid"/>
              <a:round/>
              <a:headEnd type="none" w="med" len="med"/>
              <a:tailEnd type="none" w="med" len="med"/>
            </a:ln>
          </p:spPr>
        </p:sp>
        <p:sp>
          <p:nvSpPr>
            <p:cNvPr id="169" name="Google Shape;169;p28"/>
            <p:cNvSpPr/>
            <p:nvPr/>
          </p:nvSpPr>
          <p:spPr>
            <a:xfrm rot="10800000" flipH="1">
              <a:off x="2140375" y="3142650"/>
              <a:ext cx="2041200" cy="105775"/>
            </a:xfrm>
            <a:custGeom>
              <a:avLst/>
              <a:gdLst/>
              <a:ahLst/>
              <a:cxnLst/>
              <a:rect l="l" t="t" r="r" b="b"/>
              <a:pathLst>
                <a:path w="81648" h="4231" extrusionOk="0">
                  <a:moveTo>
                    <a:pt x="0" y="0"/>
                  </a:moveTo>
                  <a:lnTo>
                    <a:pt x="6214" y="0"/>
                  </a:lnTo>
                  <a:lnTo>
                    <a:pt x="6214" y="4231"/>
                  </a:lnTo>
                  <a:lnTo>
                    <a:pt x="60228" y="4231"/>
                  </a:lnTo>
                  <a:lnTo>
                    <a:pt x="60228" y="0"/>
                  </a:lnTo>
                  <a:lnTo>
                    <a:pt x="81648" y="0"/>
                  </a:lnTo>
                </a:path>
              </a:pathLst>
            </a:custGeom>
            <a:noFill/>
            <a:ln w="9525" cap="flat" cmpd="sng">
              <a:solidFill>
                <a:schemeClr val="dk2"/>
              </a:solidFill>
              <a:prstDash val="solid"/>
              <a:round/>
              <a:headEnd type="none" w="med" len="med"/>
              <a:tailEnd type="none" w="med" len="med"/>
            </a:ln>
          </p:spPr>
        </p:sp>
      </p:grpSp>
      <p:sp>
        <p:nvSpPr>
          <p:cNvPr id="170" name="Google Shape;170;p28"/>
          <p:cNvSpPr/>
          <p:nvPr/>
        </p:nvSpPr>
        <p:spPr>
          <a:xfrm rot="5400000">
            <a:off x="3571025" y="2310525"/>
            <a:ext cx="106200" cy="703200"/>
          </a:xfrm>
          <a:prstGeom prst="roundRect">
            <a:avLst>
              <a:gd name="adj" fmla="val 16667"/>
            </a:avLst>
          </a:prstGeom>
          <a:solidFill>
            <a:srgbClr val="38761D"/>
          </a:soli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171" name="Google Shape;171;p28"/>
          <p:cNvSpPr/>
          <p:nvPr/>
        </p:nvSpPr>
        <p:spPr>
          <a:xfrm rot="5400000">
            <a:off x="3571025" y="3682125"/>
            <a:ext cx="106200" cy="703200"/>
          </a:xfrm>
          <a:prstGeom prst="roundRect">
            <a:avLst>
              <a:gd name="adj" fmla="val 16667"/>
            </a:avLst>
          </a:prstGeom>
          <a:solidFill>
            <a:srgbClr val="FF0000"/>
          </a:soli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cxnSp>
        <p:nvCxnSpPr>
          <p:cNvPr id="172" name="Google Shape;172;p28"/>
          <p:cNvCxnSpPr/>
          <p:nvPr/>
        </p:nvCxnSpPr>
        <p:spPr>
          <a:xfrm>
            <a:off x="6956325" y="3349225"/>
            <a:ext cx="911100" cy="0"/>
          </a:xfrm>
          <a:prstGeom prst="straightConnector1">
            <a:avLst/>
          </a:prstGeom>
          <a:noFill/>
          <a:ln w="19050" cap="rnd" cmpd="sng">
            <a:solidFill>
              <a:srgbClr val="0C5DA0"/>
            </a:solidFill>
            <a:prstDash val="solid"/>
            <a:round/>
            <a:headEnd type="none" w="sm" len="sm"/>
            <a:tailEnd type="triangle" w="med" len="med"/>
          </a:ln>
        </p:spPr>
      </p:cxnSp>
      <p:sp>
        <p:nvSpPr>
          <p:cNvPr id="173" name="Google Shape;173;p28"/>
          <p:cNvSpPr/>
          <p:nvPr/>
        </p:nvSpPr>
        <p:spPr>
          <a:xfrm rot="5400000">
            <a:off x="4889825" y="3003313"/>
            <a:ext cx="106200" cy="703200"/>
          </a:xfrm>
          <a:prstGeom prst="roundRect">
            <a:avLst>
              <a:gd name="adj" fmla="val 16667"/>
            </a:avLst>
          </a:prstGeom>
          <a:solidFill>
            <a:srgbClr val="38761D"/>
          </a:soli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174" name="Google Shape;174;p28"/>
          <p:cNvSpPr/>
          <p:nvPr/>
        </p:nvSpPr>
        <p:spPr>
          <a:xfrm rot="5400000">
            <a:off x="4472525" y="3296425"/>
            <a:ext cx="313200" cy="111600"/>
          </a:xfrm>
          <a:prstGeom prst="roundRect">
            <a:avLst>
              <a:gd name="adj" fmla="val 16667"/>
            </a:avLst>
          </a:prstGeom>
          <a:solidFill>
            <a:srgbClr val="FF0000"/>
          </a:soli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175" name="Google Shape;175;p28"/>
          <p:cNvSpPr/>
          <p:nvPr/>
        </p:nvSpPr>
        <p:spPr>
          <a:xfrm rot="5400000">
            <a:off x="6413825" y="3003313"/>
            <a:ext cx="106200" cy="703200"/>
          </a:xfrm>
          <a:prstGeom prst="roundRect">
            <a:avLst>
              <a:gd name="adj" fmla="val 16667"/>
            </a:avLst>
          </a:prstGeom>
          <a:solidFill>
            <a:srgbClr val="38761D"/>
          </a:soli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176" name="Google Shape;176;p28"/>
          <p:cNvSpPr/>
          <p:nvPr/>
        </p:nvSpPr>
        <p:spPr>
          <a:xfrm rot="5400000">
            <a:off x="5651825" y="3003313"/>
            <a:ext cx="106200" cy="703200"/>
          </a:xfrm>
          <a:prstGeom prst="roundRect">
            <a:avLst>
              <a:gd name="adj" fmla="val 16667"/>
            </a:avLst>
          </a:prstGeom>
          <a:solidFill>
            <a:srgbClr val="38761D"/>
          </a:soli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177" name="Google Shape;177;p28"/>
          <p:cNvSpPr/>
          <p:nvPr/>
        </p:nvSpPr>
        <p:spPr>
          <a:xfrm rot="5400000">
            <a:off x="7175825" y="3003313"/>
            <a:ext cx="106200" cy="703200"/>
          </a:xfrm>
          <a:prstGeom prst="roundRect">
            <a:avLst>
              <a:gd name="adj" fmla="val 16667"/>
            </a:avLst>
          </a:prstGeom>
          <a:solidFill>
            <a:srgbClr val="38761D"/>
          </a:soli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178" name="Google Shape;178;p28"/>
          <p:cNvSpPr/>
          <p:nvPr/>
        </p:nvSpPr>
        <p:spPr>
          <a:xfrm rot="-5400000">
            <a:off x="3167596" y="2871437"/>
            <a:ext cx="1954000" cy="965741"/>
          </a:xfrm>
          <a:custGeom>
            <a:avLst/>
            <a:gdLst/>
            <a:ahLst/>
            <a:cxnLst/>
            <a:rect l="l" t="t" r="r" b="b"/>
            <a:pathLst>
              <a:path w="2450157" h="1274906" extrusionOk="0">
                <a:moveTo>
                  <a:pt x="264567" y="269306"/>
                </a:moveTo>
                <a:cubicBezTo>
                  <a:pt x="254749" y="-25616"/>
                  <a:pt x="549061" y="-104714"/>
                  <a:pt x="617899" y="165525"/>
                </a:cubicBezTo>
                <a:cubicBezTo>
                  <a:pt x="716858" y="-106274"/>
                  <a:pt x="1019569" y="9735"/>
                  <a:pt x="1129928" y="213636"/>
                </a:cubicBezTo>
                <a:cubicBezTo>
                  <a:pt x="1197484" y="-97232"/>
                  <a:pt x="1776995" y="-47746"/>
                  <a:pt x="1786628" y="283002"/>
                </a:cubicBezTo>
                <a:cubicBezTo>
                  <a:pt x="1961562" y="-22879"/>
                  <a:pt x="2231400" y="164564"/>
                  <a:pt x="2171491" y="410506"/>
                </a:cubicBezTo>
                <a:cubicBezTo>
                  <a:pt x="2350664" y="245042"/>
                  <a:pt x="2545267" y="598970"/>
                  <a:pt x="2398514" y="757348"/>
                </a:cubicBezTo>
                <a:cubicBezTo>
                  <a:pt x="2526903" y="1047195"/>
                  <a:pt x="2201405" y="1433193"/>
                  <a:pt x="2009978" y="1060463"/>
                </a:cubicBezTo>
                <a:cubicBezTo>
                  <a:pt x="1911181" y="1356434"/>
                  <a:pt x="1633362" y="1323856"/>
                  <a:pt x="1465196" y="1097883"/>
                </a:cubicBezTo>
                <a:cubicBezTo>
                  <a:pt x="1302297" y="1434245"/>
                  <a:pt x="961231" y="1202173"/>
                  <a:pt x="912883" y="1005630"/>
                </a:cubicBezTo>
                <a:cubicBezTo>
                  <a:pt x="759478" y="1382655"/>
                  <a:pt x="262859" y="1325481"/>
                  <a:pt x="305408" y="992720"/>
                </a:cubicBezTo>
                <a:cubicBezTo>
                  <a:pt x="183881" y="1091787"/>
                  <a:pt x="-86479" y="842603"/>
                  <a:pt x="27380" y="549242"/>
                </a:cubicBezTo>
                <a:cubicBezTo>
                  <a:pt x="-36190" y="285491"/>
                  <a:pt x="181753" y="118288"/>
                  <a:pt x="264567" y="269306"/>
                </a:cubicBezTo>
                <a:close/>
              </a:path>
            </a:pathLst>
          </a:custGeom>
          <a:gradFill>
            <a:gsLst>
              <a:gs pos="0">
                <a:srgbClr val="BEBEBE"/>
              </a:gs>
              <a:gs pos="100000">
                <a:srgbClr val="FAFAFA"/>
              </a:gs>
            </a:gsLst>
            <a:lin ang="16200038" scaled="0"/>
          </a:gra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a:solidFill>
                  <a:srgbClr val="000000"/>
                </a:solidFill>
                <a:latin typeface="Arial"/>
                <a:ea typeface="Arial"/>
                <a:cs typeface="Arial"/>
                <a:sym typeface="Arial"/>
              </a:rPr>
              <a:t>Datacenter Network Fabric</a:t>
            </a:r>
            <a:endParaRPr/>
          </a:p>
        </p:txBody>
      </p:sp>
      <p:sp>
        <p:nvSpPr>
          <p:cNvPr id="179" name="Google Shape;179;p28"/>
          <p:cNvSpPr txBox="1"/>
          <p:nvPr/>
        </p:nvSpPr>
        <p:spPr>
          <a:xfrm>
            <a:off x="7588725" y="3214975"/>
            <a:ext cx="1547700" cy="2745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1800">
                <a:solidFill>
                  <a:srgbClr val="0C5DA0"/>
                </a:solidFill>
                <a:latin typeface="Arial"/>
                <a:ea typeface="Arial"/>
                <a:cs typeface="Arial"/>
                <a:sym typeface="Arial"/>
              </a:rPr>
              <a:t>Receiver</a:t>
            </a:r>
            <a:endParaRPr/>
          </a:p>
        </p:txBody>
      </p:sp>
      <p:cxnSp>
        <p:nvCxnSpPr>
          <p:cNvPr id="180" name="Google Shape;180;p28"/>
          <p:cNvCxnSpPr/>
          <p:nvPr/>
        </p:nvCxnSpPr>
        <p:spPr>
          <a:xfrm>
            <a:off x="1219572" y="2662130"/>
            <a:ext cx="393600" cy="0"/>
          </a:xfrm>
          <a:prstGeom prst="straightConnector1">
            <a:avLst/>
          </a:prstGeom>
          <a:noFill/>
          <a:ln w="19050" cap="rnd" cmpd="sng">
            <a:solidFill>
              <a:srgbClr val="2B7827"/>
            </a:solidFill>
            <a:prstDash val="solid"/>
            <a:round/>
            <a:headEnd type="none" w="sm" len="sm"/>
            <a:tailEnd type="triangle" w="med" len="med"/>
          </a:ln>
        </p:spPr>
      </p:cxnSp>
      <p:sp>
        <p:nvSpPr>
          <p:cNvPr id="181" name="Google Shape;181;p28"/>
          <p:cNvSpPr txBox="1"/>
          <p:nvPr/>
        </p:nvSpPr>
        <p:spPr>
          <a:xfrm>
            <a:off x="255475" y="2512025"/>
            <a:ext cx="1023300" cy="274500"/>
          </a:xfrm>
          <a:prstGeom prst="rect">
            <a:avLst/>
          </a:prstGeom>
          <a:noFill/>
          <a:ln>
            <a:noFill/>
          </a:ln>
        </p:spPr>
        <p:txBody>
          <a:bodyPr spcFirstLastPara="1" wrap="square" lIns="0" tIns="0" rIns="0" bIns="0" anchor="t" anchorCtr="0">
            <a:noAutofit/>
          </a:bodyPr>
          <a:lstStyle/>
          <a:p>
            <a:pPr marL="0" marR="0" lvl="0" indent="0" rtl="0">
              <a:spcBef>
                <a:spcPts val="0"/>
              </a:spcBef>
              <a:spcAft>
                <a:spcPts val="0"/>
              </a:spcAft>
              <a:buNone/>
            </a:pPr>
            <a:r>
              <a:rPr lang="en" sz="1800">
                <a:solidFill>
                  <a:srgbClr val="2B7827"/>
                </a:solidFill>
                <a:latin typeface="Arial"/>
                <a:ea typeface="Arial"/>
                <a:cs typeface="Arial"/>
                <a:sym typeface="Arial"/>
              </a:rPr>
              <a:t>Sender</a:t>
            </a:r>
            <a:r>
              <a:rPr lang="en" sz="1800">
                <a:solidFill>
                  <a:srgbClr val="2B7827"/>
                </a:solidFill>
              </a:rPr>
              <a:t> 1</a:t>
            </a:r>
            <a:endParaRPr/>
          </a:p>
        </p:txBody>
      </p:sp>
      <p:sp>
        <p:nvSpPr>
          <p:cNvPr id="182" name="Google Shape;182;p28"/>
          <p:cNvSpPr txBox="1"/>
          <p:nvPr/>
        </p:nvSpPr>
        <p:spPr>
          <a:xfrm>
            <a:off x="231450" y="3873275"/>
            <a:ext cx="964500" cy="246600"/>
          </a:xfrm>
          <a:prstGeom prst="rect">
            <a:avLst/>
          </a:prstGeom>
          <a:noFill/>
          <a:ln>
            <a:noFill/>
          </a:ln>
        </p:spPr>
        <p:txBody>
          <a:bodyPr spcFirstLastPara="1" wrap="square" lIns="0" tIns="0" rIns="0" bIns="0" anchor="t" anchorCtr="0">
            <a:noAutofit/>
          </a:bodyPr>
          <a:lstStyle/>
          <a:p>
            <a:pPr marL="0" marR="0" lvl="0" indent="0" rtl="0">
              <a:spcBef>
                <a:spcPts val="0"/>
              </a:spcBef>
              <a:spcAft>
                <a:spcPts val="0"/>
              </a:spcAft>
              <a:buNone/>
            </a:pPr>
            <a:r>
              <a:rPr lang="en" sz="1800">
                <a:solidFill>
                  <a:srgbClr val="FF0000"/>
                </a:solidFill>
                <a:latin typeface="Arial"/>
                <a:ea typeface="Arial"/>
                <a:cs typeface="Arial"/>
                <a:sym typeface="Arial"/>
              </a:rPr>
              <a:t>Sender </a:t>
            </a:r>
            <a:r>
              <a:rPr lang="en" sz="1800">
                <a:solidFill>
                  <a:srgbClr val="FF0000"/>
                </a:solidFill>
              </a:rPr>
              <a:t>2</a:t>
            </a:r>
            <a:endParaRPr>
              <a:solidFill>
                <a:srgbClr val="FF0000"/>
              </a:solidFill>
            </a:endParaRPr>
          </a:p>
        </p:txBody>
      </p:sp>
      <p:sp>
        <p:nvSpPr>
          <p:cNvPr id="183" name="Google Shape;183;p28"/>
          <p:cNvSpPr/>
          <p:nvPr/>
        </p:nvSpPr>
        <p:spPr>
          <a:xfrm rot="5400000">
            <a:off x="2047025" y="2310525"/>
            <a:ext cx="106200" cy="703200"/>
          </a:xfrm>
          <a:prstGeom prst="roundRect">
            <a:avLst>
              <a:gd name="adj" fmla="val 16667"/>
            </a:avLst>
          </a:prstGeom>
          <a:solidFill>
            <a:srgbClr val="38761D"/>
          </a:soli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184" name="Google Shape;184;p28"/>
          <p:cNvSpPr/>
          <p:nvPr/>
        </p:nvSpPr>
        <p:spPr>
          <a:xfrm rot="5400000">
            <a:off x="2809025" y="2310525"/>
            <a:ext cx="106200" cy="703200"/>
          </a:xfrm>
          <a:prstGeom prst="roundRect">
            <a:avLst>
              <a:gd name="adj" fmla="val 16667"/>
            </a:avLst>
          </a:prstGeom>
          <a:solidFill>
            <a:srgbClr val="38761D"/>
          </a:soli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cxnSp>
        <p:nvCxnSpPr>
          <p:cNvPr id="185" name="Google Shape;185;p28"/>
          <p:cNvCxnSpPr/>
          <p:nvPr/>
        </p:nvCxnSpPr>
        <p:spPr>
          <a:xfrm>
            <a:off x="1219572" y="4033730"/>
            <a:ext cx="393600" cy="0"/>
          </a:xfrm>
          <a:prstGeom prst="straightConnector1">
            <a:avLst/>
          </a:prstGeom>
          <a:noFill/>
          <a:ln w="19050" cap="rnd" cmpd="sng">
            <a:solidFill>
              <a:srgbClr val="FF0000"/>
            </a:solidFill>
            <a:prstDash val="solid"/>
            <a:round/>
            <a:headEnd type="none" w="sm" len="sm"/>
            <a:tailEnd type="triangle" w="med" len="med"/>
          </a:ln>
        </p:spPr>
      </p:cxnSp>
      <p:sp>
        <p:nvSpPr>
          <p:cNvPr id="186" name="Google Shape;186;p28"/>
          <p:cNvSpPr/>
          <p:nvPr/>
        </p:nvSpPr>
        <p:spPr>
          <a:xfrm rot="5400000">
            <a:off x="2047025" y="3682125"/>
            <a:ext cx="106200" cy="703200"/>
          </a:xfrm>
          <a:prstGeom prst="roundRect">
            <a:avLst>
              <a:gd name="adj" fmla="val 16667"/>
            </a:avLst>
          </a:prstGeom>
          <a:solidFill>
            <a:srgbClr val="FF0000"/>
          </a:soli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187" name="Google Shape;187;p28"/>
          <p:cNvSpPr/>
          <p:nvPr/>
        </p:nvSpPr>
        <p:spPr>
          <a:xfrm rot="5400000">
            <a:off x="2809025" y="3682125"/>
            <a:ext cx="106200" cy="703200"/>
          </a:xfrm>
          <a:prstGeom prst="roundRect">
            <a:avLst>
              <a:gd name="adj" fmla="val 16667"/>
            </a:avLst>
          </a:prstGeom>
          <a:solidFill>
            <a:srgbClr val="FF0000"/>
          </a:soli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188" name="Google Shape;188;p28"/>
          <p:cNvSpPr/>
          <p:nvPr/>
        </p:nvSpPr>
        <p:spPr>
          <a:xfrm rot="5400000">
            <a:off x="6413825" y="3003313"/>
            <a:ext cx="106200" cy="703200"/>
          </a:xfrm>
          <a:prstGeom prst="roundRect">
            <a:avLst>
              <a:gd name="adj" fmla="val 16667"/>
            </a:avLst>
          </a:prstGeom>
          <a:solidFill>
            <a:srgbClr val="FF0000"/>
          </a:soli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189" name="Google Shape;189;p28"/>
          <p:cNvSpPr/>
          <p:nvPr/>
        </p:nvSpPr>
        <p:spPr>
          <a:xfrm rot="5400000">
            <a:off x="5082125" y="3296425"/>
            <a:ext cx="313200" cy="111600"/>
          </a:xfrm>
          <a:prstGeom prst="roundRect">
            <a:avLst>
              <a:gd name="adj" fmla="val 16667"/>
            </a:avLst>
          </a:prstGeom>
          <a:solidFill>
            <a:srgbClr val="FF0000"/>
          </a:soli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190" name="Google Shape;190;p28"/>
          <p:cNvSpPr/>
          <p:nvPr/>
        </p:nvSpPr>
        <p:spPr>
          <a:xfrm rot="5400000">
            <a:off x="4929725" y="3296425"/>
            <a:ext cx="313200" cy="111600"/>
          </a:xfrm>
          <a:prstGeom prst="roundRect">
            <a:avLst>
              <a:gd name="adj" fmla="val 16667"/>
            </a:avLst>
          </a:prstGeom>
          <a:solidFill>
            <a:srgbClr val="38761D"/>
          </a:soli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191" name="Google Shape;191;p28"/>
          <p:cNvSpPr/>
          <p:nvPr/>
        </p:nvSpPr>
        <p:spPr>
          <a:xfrm rot="5400000">
            <a:off x="4777325" y="3296425"/>
            <a:ext cx="313200" cy="111600"/>
          </a:xfrm>
          <a:prstGeom prst="roundRect">
            <a:avLst>
              <a:gd name="adj" fmla="val 16667"/>
            </a:avLst>
          </a:prstGeom>
          <a:solidFill>
            <a:srgbClr val="FF0000"/>
          </a:soli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192" name="Google Shape;192;p28"/>
          <p:cNvSpPr/>
          <p:nvPr/>
        </p:nvSpPr>
        <p:spPr>
          <a:xfrm rot="5400000">
            <a:off x="4624925" y="3296425"/>
            <a:ext cx="313200" cy="111600"/>
          </a:xfrm>
          <a:prstGeom prst="roundRect">
            <a:avLst>
              <a:gd name="adj" fmla="val 16667"/>
            </a:avLst>
          </a:prstGeom>
          <a:solidFill>
            <a:srgbClr val="38761D"/>
          </a:soli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cxnSp>
        <p:nvCxnSpPr>
          <p:cNvPr id="193" name="Google Shape;193;p28"/>
          <p:cNvCxnSpPr/>
          <p:nvPr/>
        </p:nvCxnSpPr>
        <p:spPr>
          <a:xfrm>
            <a:off x="5815350" y="1383116"/>
            <a:ext cx="373500" cy="0"/>
          </a:xfrm>
          <a:prstGeom prst="straightConnector1">
            <a:avLst/>
          </a:prstGeom>
          <a:noFill/>
          <a:ln w="28575" cap="flat" cmpd="sng">
            <a:solidFill>
              <a:srgbClr val="FF0000"/>
            </a:solidFill>
            <a:prstDash val="solid"/>
            <a:round/>
            <a:headEnd type="none" w="med" len="med"/>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nodeType="afterEffect">
                                  <p:stCondLst>
                                    <p:cond delay="0"/>
                                  </p:stCondLst>
                                  <p:childTnLst>
                                    <p:set>
                                      <p:cBhvr>
                                        <p:cTn id="9" dur="1" fill="hold">
                                          <p:stCondLst>
                                            <p:cond delay="0"/>
                                          </p:stCondLst>
                                        </p:cTn>
                                        <p:tgtEl>
                                          <p:spTgt spid="184"/>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170"/>
                                        </p:tgtEl>
                                        <p:attrNameLst>
                                          <p:attrName>style.visibility</p:attrName>
                                        </p:attrNameLst>
                                      </p:cBhvr>
                                      <p:to>
                                        <p:strVal val="visible"/>
                                      </p:to>
                                    </p:set>
                                  </p:childTnLst>
                                </p:cTn>
                              </p:par>
                            </p:childTnLst>
                          </p:cTn>
                        </p:par>
                        <p:par>
                          <p:cTn id="13" fill="hold">
                            <p:stCondLst>
                              <p:cond delay="3000"/>
                            </p:stCondLst>
                            <p:childTnLst>
                              <p:par>
                                <p:cTn id="14" presetID="1" presetClass="entr" presetSubtype="0" fill="hold" nodeType="afterEffect">
                                  <p:stCondLst>
                                    <p:cond delay="0"/>
                                  </p:stCondLst>
                                  <p:childTnLst>
                                    <p:set>
                                      <p:cBhvr>
                                        <p:cTn id="15" dur="1" fill="hold">
                                          <p:stCondLst>
                                            <p:cond delay="0"/>
                                          </p:stCondLst>
                                        </p:cTn>
                                        <p:tgtEl>
                                          <p:spTgt spid="173"/>
                                        </p:tgtEl>
                                        <p:attrNameLst>
                                          <p:attrName>style.visibility</p:attrName>
                                        </p:attrNameLst>
                                      </p:cBhvr>
                                      <p:to>
                                        <p:strVal val="visible"/>
                                      </p:to>
                                    </p:set>
                                  </p:childTnLst>
                                </p:cTn>
                              </p:par>
                            </p:childTnLst>
                          </p:cTn>
                        </p:par>
                        <p:par>
                          <p:cTn id="16" fill="hold">
                            <p:stCondLst>
                              <p:cond delay="4000"/>
                            </p:stCondLst>
                            <p:childTnLst>
                              <p:par>
                                <p:cTn id="17" presetID="1" presetClass="entr" presetSubtype="0" fill="hold" nodeType="afterEffect">
                                  <p:stCondLst>
                                    <p:cond delay="0"/>
                                  </p:stCondLst>
                                  <p:childTnLst>
                                    <p:set>
                                      <p:cBhvr>
                                        <p:cTn id="18" dur="1" fill="hold">
                                          <p:stCondLst>
                                            <p:cond delay="0"/>
                                          </p:stCondLst>
                                        </p:cTn>
                                        <p:tgtEl>
                                          <p:spTgt spid="176"/>
                                        </p:tgtEl>
                                        <p:attrNameLst>
                                          <p:attrName>style.visibility</p:attrName>
                                        </p:attrNameLst>
                                      </p:cBhvr>
                                      <p:to>
                                        <p:strVal val="visible"/>
                                      </p:to>
                                    </p:set>
                                  </p:childTnLst>
                                </p:cTn>
                              </p:par>
                            </p:childTnLst>
                          </p:cTn>
                        </p:par>
                        <p:par>
                          <p:cTn id="19" fill="hold">
                            <p:stCondLst>
                              <p:cond delay="5000"/>
                            </p:stCondLst>
                            <p:childTnLst>
                              <p:par>
                                <p:cTn id="20" presetID="1" presetClass="entr" presetSubtype="0" fill="hold" nodeType="afterEffect">
                                  <p:stCondLst>
                                    <p:cond delay="0"/>
                                  </p:stCondLst>
                                  <p:childTnLst>
                                    <p:set>
                                      <p:cBhvr>
                                        <p:cTn id="21" dur="1" fill="hold">
                                          <p:stCondLst>
                                            <p:cond delay="0"/>
                                          </p:stCondLst>
                                        </p:cTn>
                                        <p:tgtEl>
                                          <p:spTgt spid="175"/>
                                        </p:tgtEl>
                                        <p:attrNameLst>
                                          <p:attrName>style.visibility</p:attrName>
                                        </p:attrNameLst>
                                      </p:cBhvr>
                                      <p:to>
                                        <p:strVal val="visible"/>
                                      </p:to>
                                    </p:set>
                                  </p:childTnLst>
                                </p:cTn>
                              </p:par>
                            </p:childTnLst>
                          </p:cTn>
                        </p:par>
                        <p:par>
                          <p:cTn id="22" fill="hold">
                            <p:stCondLst>
                              <p:cond delay="6000"/>
                            </p:stCondLst>
                            <p:childTnLst>
                              <p:par>
                                <p:cTn id="23" presetID="1" presetClass="entr" presetSubtype="0" fill="hold" nodeType="afterEffect">
                                  <p:stCondLst>
                                    <p:cond delay="0"/>
                                  </p:stCondLst>
                                  <p:childTnLst>
                                    <p:set>
                                      <p:cBhvr>
                                        <p:cTn id="24" dur="1" fill="hold">
                                          <p:stCondLst>
                                            <p:cond delay="0"/>
                                          </p:stCondLst>
                                        </p:cTn>
                                        <p:tgtEl>
                                          <p:spTgt spid="17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1"/>
                                        </p:tgtEl>
                                        <p:attrNameLst>
                                          <p:attrName>style.visibility</p:attrName>
                                        </p:attrNameLst>
                                      </p:cBhvr>
                                      <p:to>
                                        <p:strVal val="visible"/>
                                      </p:to>
                                    </p:set>
                                  </p:childTnLst>
                                </p:cTn>
                              </p:par>
                            </p:childTnLst>
                          </p:cTn>
                        </p:par>
                        <p:par>
                          <p:cTn id="33" fill="hold">
                            <p:stCondLst>
                              <p:cond delay="1000"/>
                            </p:stCondLst>
                            <p:childTnLst>
                              <p:par>
                                <p:cTn id="34" presetID="1" presetClass="exit" presetSubtype="0" fill="hold" nodeType="afterEffect">
                                  <p:stCondLst>
                                    <p:cond delay="0"/>
                                  </p:stCondLst>
                                  <p:childTnLst>
                                    <p:set>
                                      <p:cBhvr>
                                        <p:cTn id="35" dur="1" fill="hold">
                                          <p:stCondLst>
                                            <p:cond delay="0"/>
                                          </p:stCondLst>
                                        </p:cTn>
                                        <p:tgtEl>
                                          <p:spTgt spid="173"/>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175"/>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176"/>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177"/>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7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74"/>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76"/>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86"/>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87"/>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188"/>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189"/>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190"/>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91"/>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92"/>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9"/>
          <p:cNvSpPr txBox="1">
            <a:spLocks noGrp="1"/>
          </p:cNvSpPr>
          <p:nvPr>
            <p:ph type="body" idx="1"/>
          </p:nvPr>
        </p:nvSpPr>
        <p:spPr>
          <a:xfrm>
            <a:off x="320040" y="788670"/>
            <a:ext cx="8503800" cy="3840600"/>
          </a:xfrm>
          <a:prstGeom prst="rect">
            <a:avLst/>
          </a:prstGeom>
        </p:spPr>
        <p:txBody>
          <a:bodyPr spcFirstLastPara="1" wrap="square" lIns="91425" tIns="45700" rIns="91425" bIns="45700" anchor="t" anchorCtr="0">
            <a:noAutofit/>
          </a:bodyPr>
          <a:lstStyle/>
          <a:p>
            <a:pPr marL="457200" lvl="0" indent="-342900" rtl="0">
              <a:spcBef>
                <a:spcPts val="0"/>
              </a:spcBef>
              <a:spcAft>
                <a:spcPts val="0"/>
              </a:spcAft>
              <a:buSzPts val="1800"/>
              <a:buFont typeface="Noto Sans Symbols"/>
              <a:buChar char="●"/>
            </a:pPr>
            <a:r>
              <a:rPr lang="en"/>
              <a:t>Use hardware provided priority queues</a:t>
            </a:r>
            <a:endParaRPr/>
          </a:p>
        </p:txBody>
      </p:sp>
      <p:sp>
        <p:nvSpPr>
          <p:cNvPr id="199" name="Google Shape;199;p29"/>
          <p:cNvSpPr txBox="1">
            <a:spLocks noGrp="1"/>
          </p:cNvSpPr>
          <p:nvPr>
            <p:ph type="sldNum" idx="12"/>
          </p:nvPr>
        </p:nvSpPr>
        <p:spPr>
          <a:xfrm>
            <a:off x="8183880" y="4767263"/>
            <a:ext cx="685800" cy="2745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r>
              <a:rPr lang="en"/>
              <a:t>Slide </a:t>
            </a:r>
            <a:fld id="{00000000-1234-1234-1234-123412341234}" type="slidenum">
              <a:rPr lang="en"/>
              <a:t>7</a:t>
            </a:fld>
            <a:endParaRPr/>
          </a:p>
        </p:txBody>
      </p:sp>
      <p:sp>
        <p:nvSpPr>
          <p:cNvPr id="200" name="Google Shape;200;p29"/>
          <p:cNvSpPr txBox="1">
            <a:spLocks noGrp="1"/>
          </p:cNvSpPr>
          <p:nvPr>
            <p:ph type="title"/>
          </p:nvPr>
        </p:nvSpPr>
        <p:spPr>
          <a:xfrm>
            <a:off x="304800" y="148590"/>
            <a:ext cx="8534400" cy="5487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r>
              <a:rPr lang="en"/>
              <a:t>Low Latency Requires Priorities</a:t>
            </a:r>
            <a:endParaRPr/>
          </a:p>
        </p:txBody>
      </p:sp>
      <p:grpSp>
        <p:nvGrpSpPr>
          <p:cNvPr id="201" name="Google Shape;201;p29"/>
          <p:cNvGrpSpPr/>
          <p:nvPr/>
        </p:nvGrpSpPr>
        <p:grpSpPr>
          <a:xfrm rot="10800000">
            <a:off x="4497058" y="3070738"/>
            <a:ext cx="3125690" cy="639175"/>
            <a:chOff x="2140375" y="2609250"/>
            <a:chExt cx="2041200" cy="639175"/>
          </a:xfrm>
        </p:grpSpPr>
        <p:sp>
          <p:nvSpPr>
            <p:cNvPr id="202" name="Google Shape;202;p29"/>
            <p:cNvSpPr/>
            <p:nvPr/>
          </p:nvSpPr>
          <p:spPr>
            <a:xfrm>
              <a:off x="2140375" y="2609250"/>
              <a:ext cx="2041200" cy="105775"/>
            </a:xfrm>
            <a:custGeom>
              <a:avLst/>
              <a:gdLst/>
              <a:ahLst/>
              <a:cxnLst/>
              <a:rect l="l" t="t" r="r" b="b"/>
              <a:pathLst>
                <a:path w="81648" h="4231" extrusionOk="0">
                  <a:moveTo>
                    <a:pt x="0" y="0"/>
                  </a:moveTo>
                  <a:lnTo>
                    <a:pt x="6214" y="0"/>
                  </a:lnTo>
                  <a:lnTo>
                    <a:pt x="6214" y="4231"/>
                  </a:lnTo>
                  <a:lnTo>
                    <a:pt x="60228" y="4231"/>
                  </a:lnTo>
                  <a:lnTo>
                    <a:pt x="60228" y="0"/>
                  </a:lnTo>
                  <a:lnTo>
                    <a:pt x="81648" y="0"/>
                  </a:lnTo>
                </a:path>
              </a:pathLst>
            </a:custGeom>
            <a:noFill/>
            <a:ln w="9525" cap="flat" cmpd="sng">
              <a:solidFill>
                <a:schemeClr val="dk2"/>
              </a:solidFill>
              <a:prstDash val="solid"/>
              <a:round/>
              <a:headEnd type="none" w="med" len="med"/>
              <a:tailEnd type="none" w="med" len="med"/>
            </a:ln>
          </p:spPr>
        </p:sp>
        <p:sp>
          <p:nvSpPr>
            <p:cNvPr id="203" name="Google Shape;203;p29"/>
            <p:cNvSpPr/>
            <p:nvPr/>
          </p:nvSpPr>
          <p:spPr>
            <a:xfrm rot="10800000" flipH="1">
              <a:off x="2140375" y="3142650"/>
              <a:ext cx="2041200" cy="105775"/>
            </a:xfrm>
            <a:custGeom>
              <a:avLst/>
              <a:gdLst/>
              <a:ahLst/>
              <a:cxnLst/>
              <a:rect l="l" t="t" r="r" b="b"/>
              <a:pathLst>
                <a:path w="81648" h="4231" extrusionOk="0">
                  <a:moveTo>
                    <a:pt x="0" y="0"/>
                  </a:moveTo>
                  <a:lnTo>
                    <a:pt x="6214" y="0"/>
                  </a:lnTo>
                  <a:lnTo>
                    <a:pt x="6214" y="4231"/>
                  </a:lnTo>
                  <a:lnTo>
                    <a:pt x="60228" y="4231"/>
                  </a:lnTo>
                  <a:lnTo>
                    <a:pt x="60228" y="0"/>
                  </a:lnTo>
                  <a:lnTo>
                    <a:pt x="81648" y="0"/>
                  </a:lnTo>
                </a:path>
              </a:pathLst>
            </a:custGeom>
            <a:noFill/>
            <a:ln w="9525" cap="flat" cmpd="sng">
              <a:solidFill>
                <a:schemeClr val="dk2"/>
              </a:solidFill>
              <a:prstDash val="solid"/>
              <a:round/>
              <a:headEnd type="none" w="med" len="med"/>
              <a:tailEnd type="none" w="med" len="med"/>
            </a:ln>
          </p:spPr>
        </p:sp>
      </p:grpSp>
      <p:grpSp>
        <p:nvGrpSpPr>
          <p:cNvPr id="204" name="Google Shape;204;p29"/>
          <p:cNvGrpSpPr/>
          <p:nvPr/>
        </p:nvGrpSpPr>
        <p:grpSpPr>
          <a:xfrm>
            <a:off x="2140375" y="3752250"/>
            <a:ext cx="2041200" cy="410575"/>
            <a:chOff x="2140375" y="2837850"/>
            <a:chExt cx="2041200" cy="410575"/>
          </a:xfrm>
        </p:grpSpPr>
        <p:sp>
          <p:nvSpPr>
            <p:cNvPr id="205" name="Google Shape;205;p29"/>
            <p:cNvSpPr/>
            <p:nvPr/>
          </p:nvSpPr>
          <p:spPr>
            <a:xfrm>
              <a:off x="2140375" y="2837850"/>
              <a:ext cx="2041200" cy="105775"/>
            </a:xfrm>
            <a:custGeom>
              <a:avLst/>
              <a:gdLst/>
              <a:ahLst/>
              <a:cxnLst/>
              <a:rect l="l" t="t" r="r" b="b"/>
              <a:pathLst>
                <a:path w="81648" h="4231" extrusionOk="0">
                  <a:moveTo>
                    <a:pt x="0" y="0"/>
                  </a:moveTo>
                  <a:lnTo>
                    <a:pt x="6214" y="0"/>
                  </a:lnTo>
                  <a:lnTo>
                    <a:pt x="6214" y="4231"/>
                  </a:lnTo>
                  <a:lnTo>
                    <a:pt x="60228" y="4231"/>
                  </a:lnTo>
                  <a:lnTo>
                    <a:pt x="60228" y="0"/>
                  </a:lnTo>
                  <a:lnTo>
                    <a:pt x="81648" y="0"/>
                  </a:lnTo>
                </a:path>
              </a:pathLst>
            </a:custGeom>
            <a:noFill/>
            <a:ln w="9525" cap="flat" cmpd="sng">
              <a:solidFill>
                <a:schemeClr val="dk2"/>
              </a:solidFill>
              <a:prstDash val="solid"/>
              <a:round/>
              <a:headEnd type="none" w="med" len="med"/>
              <a:tailEnd type="none" w="med" len="med"/>
            </a:ln>
          </p:spPr>
        </p:sp>
        <p:sp>
          <p:nvSpPr>
            <p:cNvPr id="206" name="Google Shape;206;p29"/>
            <p:cNvSpPr/>
            <p:nvPr/>
          </p:nvSpPr>
          <p:spPr>
            <a:xfrm rot="10800000" flipH="1">
              <a:off x="2140375" y="3142650"/>
              <a:ext cx="2041200" cy="105775"/>
            </a:xfrm>
            <a:custGeom>
              <a:avLst/>
              <a:gdLst/>
              <a:ahLst/>
              <a:cxnLst/>
              <a:rect l="l" t="t" r="r" b="b"/>
              <a:pathLst>
                <a:path w="81648" h="4231" extrusionOk="0">
                  <a:moveTo>
                    <a:pt x="0" y="0"/>
                  </a:moveTo>
                  <a:lnTo>
                    <a:pt x="6214" y="0"/>
                  </a:lnTo>
                  <a:lnTo>
                    <a:pt x="6214" y="4231"/>
                  </a:lnTo>
                  <a:lnTo>
                    <a:pt x="60228" y="4231"/>
                  </a:lnTo>
                  <a:lnTo>
                    <a:pt x="60228" y="0"/>
                  </a:lnTo>
                  <a:lnTo>
                    <a:pt x="81648" y="0"/>
                  </a:lnTo>
                </a:path>
              </a:pathLst>
            </a:custGeom>
            <a:noFill/>
            <a:ln w="9525" cap="flat" cmpd="sng">
              <a:solidFill>
                <a:schemeClr val="dk2"/>
              </a:solidFill>
              <a:prstDash val="solid"/>
              <a:round/>
              <a:headEnd type="none" w="med" len="med"/>
              <a:tailEnd type="none" w="med" len="med"/>
            </a:ln>
          </p:spPr>
        </p:sp>
      </p:grpSp>
      <p:grpSp>
        <p:nvGrpSpPr>
          <p:cNvPr id="207" name="Google Shape;207;p29"/>
          <p:cNvGrpSpPr/>
          <p:nvPr/>
        </p:nvGrpSpPr>
        <p:grpSpPr>
          <a:xfrm>
            <a:off x="2140375" y="2380650"/>
            <a:ext cx="2041200" cy="410575"/>
            <a:chOff x="2140375" y="2837850"/>
            <a:chExt cx="2041200" cy="410575"/>
          </a:xfrm>
        </p:grpSpPr>
        <p:sp>
          <p:nvSpPr>
            <p:cNvPr id="208" name="Google Shape;208;p29"/>
            <p:cNvSpPr/>
            <p:nvPr/>
          </p:nvSpPr>
          <p:spPr>
            <a:xfrm>
              <a:off x="2140375" y="2837850"/>
              <a:ext cx="2041200" cy="105775"/>
            </a:xfrm>
            <a:custGeom>
              <a:avLst/>
              <a:gdLst/>
              <a:ahLst/>
              <a:cxnLst/>
              <a:rect l="l" t="t" r="r" b="b"/>
              <a:pathLst>
                <a:path w="81648" h="4231" extrusionOk="0">
                  <a:moveTo>
                    <a:pt x="0" y="0"/>
                  </a:moveTo>
                  <a:lnTo>
                    <a:pt x="6214" y="0"/>
                  </a:lnTo>
                  <a:lnTo>
                    <a:pt x="6214" y="4231"/>
                  </a:lnTo>
                  <a:lnTo>
                    <a:pt x="60228" y="4231"/>
                  </a:lnTo>
                  <a:lnTo>
                    <a:pt x="60228" y="0"/>
                  </a:lnTo>
                  <a:lnTo>
                    <a:pt x="81648" y="0"/>
                  </a:lnTo>
                </a:path>
              </a:pathLst>
            </a:custGeom>
            <a:noFill/>
            <a:ln w="9525" cap="flat" cmpd="sng">
              <a:solidFill>
                <a:schemeClr val="dk2"/>
              </a:solidFill>
              <a:prstDash val="solid"/>
              <a:round/>
              <a:headEnd type="none" w="med" len="med"/>
              <a:tailEnd type="none" w="med" len="med"/>
            </a:ln>
          </p:spPr>
        </p:sp>
        <p:sp>
          <p:nvSpPr>
            <p:cNvPr id="209" name="Google Shape;209;p29"/>
            <p:cNvSpPr/>
            <p:nvPr/>
          </p:nvSpPr>
          <p:spPr>
            <a:xfrm rot="10800000" flipH="1">
              <a:off x="2140375" y="3142650"/>
              <a:ext cx="2041200" cy="105775"/>
            </a:xfrm>
            <a:custGeom>
              <a:avLst/>
              <a:gdLst/>
              <a:ahLst/>
              <a:cxnLst/>
              <a:rect l="l" t="t" r="r" b="b"/>
              <a:pathLst>
                <a:path w="81648" h="4231" extrusionOk="0">
                  <a:moveTo>
                    <a:pt x="0" y="0"/>
                  </a:moveTo>
                  <a:lnTo>
                    <a:pt x="6214" y="0"/>
                  </a:lnTo>
                  <a:lnTo>
                    <a:pt x="6214" y="4231"/>
                  </a:lnTo>
                  <a:lnTo>
                    <a:pt x="60228" y="4231"/>
                  </a:lnTo>
                  <a:lnTo>
                    <a:pt x="60228" y="0"/>
                  </a:lnTo>
                  <a:lnTo>
                    <a:pt x="81648" y="0"/>
                  </a:lnTo>
                </a:path>
              </a:pathLst>
            </a:custGeom>
            <a:noFill/>
            <a:ln w="9525" cap="flat" cmpd="sng">
              <a:solidFill>
                <a:schemeClr val="dk2"/>
              </a:solidFill>
              <a:prstDash val="solid"/>
              <a:round/>
              <a:headEnd type="none" w="med" len="med"/>
              <a:tailEnd type="none" w="med" len="med"/>
            </a:ln>
          </p:spPr>
        </p:sp>
      </p:grpSp>
      <p:sp>
        <p:nvSpPr>
          <p:cNvPr id="210" name="Google Shape;210;p29"/>
          <p:cNvSpPr/>
          <p:nvPr/>
        </p:nvSpPr>
        <p:spPr>
          <a:xfrm rot="5400000">
            <a:off x="3571025" y="2234325"/>
            <a:ext cx="106200" cy="703200"/>
          </a:xfrm>
          <a:prstGeom prst="roundRect">
            <a:avLst>
              <a:gd name="adj" fmla="val 16667"/>
            </a:avLst>
          </a:prstGeom>
          <a:solidFill>
            <a:srgbClr val="38761D"/>
          </a:soli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211" name="Google Shape;211;p29"/>
          <p:cNvSpPr/>
          <p:nvPr/>
        </p:nvSpPr>
        <p:spPr>
          <a:xfrm rot="5400000">
            <a:off x="3571025" y="3605925"/>
            <a:ext cx="106200" cy="703200"/>
          </a:xfrm>
          <a:prstGeom prst="roundRect">
            <a:avLst>
              <a:gd name="adj" fmla="val 16667"/>
            </a:avLst>
          </a:prstGeom>
          <a:solidFill>
            <a:srgbClr val="FF0000"/>
          </a:soli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cxnSp>
        <p:nvCxnSpPr>
          <p:cNvPr id="212" name="Google Shape;212;p29"/>
          <p:cNvCxnSpPr/>
          <p:nvPr/>
        </p:nvCxnSpPr>
        <p:spPr>
          <a:xfrm>
            <a:off x="6938325" y="3387338"/>
            <a:ext cx="911100" cy="0"/>
          </a:xfrm>
          <a:prstGeom prst="straightConnector1">
            <a:avLst/>
          </a:prstGeom>
          <a:noFill/>
          <a:ln w="19050" cap="rnd" cmpd="sng">
            <a:solidFill>
              <a:srgbClr val="0C5DA0"/>
            </a:solidFill>
            <a:prstDash val="solid"/>
            <a:round/>
            <a:headEnd type="none" w="sm" len="sm"/>
            <a:tailEnd type="triangle" w="med" len="med"/>
          </a:ln>
        </p:spPr>
      </p:cxnSp>
      <p:sp>
        <p:nvSpPr>
          <p:cNvPr id="213" name="Google Shape;213;p29"/>
          <p:cNvSpPr/>
          <p:nvPr/>
        </p:nvSpPr>
        <p:spPr>
          <a:xfrm rot="5400000">
            <a:off x="4889825" y="2850913"/>
            <a:ext cx="106200" cy="703200"/>
          </a:xfrm>
          <a:prstGeom prst="roundRect">
            <a:avLst>
              <a:gd name="adj" fmla="val 16667"/>
            </a:avLst>
          </a:prstGeom>
          <a:solidFill>
            <a:srgbClr val="38761D"/>
          </a:soli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214" name="Google Shape;214;p29"/>
          <p:cNvSpPr/>
          <p:nvPr/>
        </p:nvSpPr>
        <p:spPr>
          <a:xfrm rot="5400000">
            <a:off x="4472525" y="3448825"/>
            <a:ext cx="313200" cy="111600"/>
          </a:xfrm>
          <a:prstGeom prst="roundRect">
            <a:avLst>
              <a:gd name="adj" fmla="val 16667"/>
            </a:avLst>
          </a:prstGeom>
          <a:solidFill>
            <a:srgbClr val="FF0000"/>
          </a:soli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215" name="Google Shape;215;p29"/>
          <p:cNvSpPr/>
          <p:nvPr/>
        </p:nvSpPr>
        <p:spPr>
          <a:xfrm rot="5400000">
            <a:off x="6395825" y="3041425"/>
            <a:ext cx="106200" cy="703200"/>
          </a:xfrm>
          <a:prstGeom prst="roundRect">
            <a:avLst>
              <a:gd name="adj" fmla="val 16667"/>
            </a:avLst>
          </a:prstGeom>
          <a:solidFill>
            <a:srgbClr val="38761D"/>
          </a:soli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216" name="Google Shape;216;p29"/>
          <p:cNvSpPr/>
          <p:nvPr/>
        </p:nvSpPr>
        <p:spPr>
          <a:xfrm rot="5400000">
            <a:off x="5633825" y="3041425"/>
            <a:ext cx="106200" cy="703200"/>
          </a:xfrm>
          <a:prstGeom prst="roundRect">
            <a:avLst>
              <a:gd name="adj" fmla="val 16667"/>
            </a:avLst>
          </a:prstGeom>
          <a:solidFill>
            <a:srgbClr val="38761D"/>
          </a:soli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217" name="Google Shape;217;p29"/>
          <p:cNvSpPr/>
          <p:nvPr/>
        </p:nvSpPr>
        <p:spPr>
          <a:xfrm rot="5400000">
            <a:off x="7157825" y="3041425"/>
            <a:ext cx="106200" cy="703200"/>
          </a:xfrm>
          <a:prstGeom prst="roundRect">
            <a:avLst>
              <a:gd name="adj" fmla="val 16667"/>
            </a:avLst>
          </a:prstGeom>
          <a:solidFill>
            <a:srgbClr val="38761D"/>
          </a:soli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218" name="Google Shape;218;p29"/>
          <p:cNvSpPr/>
          <p:nvPr/>
        </p:nvSpPr>
        <p:spPr>
          <a:xfrm rot="-5400000">
            <a:off x="3167596" y="2795237"/>
            <a:ext cx="1954000" cy="965741"/>
          </a:xfrm>
          <a:custGeom>
            <a:avLst/>
            <a:gdLst/>
            <a:ahLst/>
            <a:cxnLst/>
            <a:rect l="l" t="t" r="r" b="b"/>
            <a:pathLst>
              <a:path w="2450157" h="1274906" extrusionOk="0">
                <a:moveTo>
                  <a:pt x="264567" y="269306"/>
                </a:moveTo>
                <a:cubicBezTo>
                  <a:pt x="254749" y="-25616"/>
                  <a:pt x="549061" y="-104714"/>
                  <a:pt x="617899" y="165525"/>
                </a:cubicBezTo>
                <a:cubicBezTo>
                  <a:pt x="716858" y="-106274"/>
                  <a:pt x="1019569" y="9735"/>
                  <a:pt x="1129928" y="213636"/>
                </a:cubicBezTo>
                <a:cubicBezTo>
                  <a:pt x="1197484" y="-97232"/>
                  <a:pt x="1776995" y="-47746"/>
                  <a:pt x="1786628" y="283002"/>
                </a:cubicBezTo>
                <a:cubicBezTo>
                  <a:pt x="1961562" y="-22879"/>
                  <a:pt x="2231400" y="164564"/>
                  <a:pt x="2171491" y="410506"/>
                </a:cubicBezTo>
                <a:cubicBezTo>
                  <a:pt x="2350664" y="245042"/>
                  <a:pt x="2545267" y="598970"/>
                  <a:pt x="2398514" y="757348"/>
                </a:cubicBezTo>
                <a:cubicBezTo>
                  <a:pt x="2526903" y="1047195"/>
                  <a:pt x="2201405" y="1433193"/>
                  <a:pt x="2009978" y="1060463"/>
                </a:cubicBezTo>
                <a:cubicBezTo>
                  <a:pt x="1911181" y="1356434"/>
                  <a:pt x="1633362" y="1323856"/>
                  <a:pt x="1465196" y="1097883"/>
                </a:cubicBezTo>
                <a:cubicBezTo>
                  <a:pt x="1302297" y="1434245"/>
                  <a:pt x="961231" y="1202173"/>
                  <a:pt x="912883" y="1005630"/>
                </a:cubicBezTo>
                <a:cubicBezTo>
                  <a:pt x="759478" y="1382655"/>
                  <a:pt x="262859" y="1325481"/>
                  <a:pt x="305408" y="992720"/>
                </a:cubicBezTo>
                <a:cubicBezTo>
                  <a:pt x="183881" y="1091787"/>
                  <a:pt x="-86479" y="842603"/>
                  <a:pt x="27380" y="549242"/>
                </a:cubicBezTo>
                <a:cubicBezTo>
                  <a:pt x="-36190" y="285491"/>
                  <a:pt x="181753" y="118288"/>
                  <a:pt x="264567" y="269306"/>
                </a:cubicBezTo>
                <a:close/>
              </a:path>
            </a:pathLst>
          </a:custGeom>
          <a:gradFill>
            <a:gsLst>
              <a:gs pos="0">
                <a:srgbClr val="BEBEBE"/>
              </a:gs>
              <a:gs pos="100000">
                <a:srgbClr val="FAFAFA"/>
              </a:gs>
            </a:gsLst>
            <a:lin ang="16200038" scaled="0"/>
          </a:gra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a:solidFill>
                  <a:srgbClr val="000000"/>
                </a:solidFill>
                <a:latin typeface="Arial"/>
                <a:ea typeface="Arial"/>
                <a:cs typeface="Arial"/>
                <a:sym typeface="Arial"/>
              </a:rPr>
              <a:t>Datacenter Network Fabric</a:t>
            </a:r>
            <a:endParaRPr/>
          </a:p>
        </p:txBody>
      </p:sp>
      <p:sp>
        <p:nvSpPr>
          <p:cNvPr id="219" name="Google Shape;219;p29"/>
          <p:cNvSpPr txBox="1"/>
          <p:nvPr/>
        </p:nvSpPr>
        <p:spPr>
          <a:xfrm>
            <a:off x="7570725" y="3253088"/>
            <a:ext cx="1547700" cy="2745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1800">
                <a:solidFill>
                  <a:srgbClr val="0C5DA0"/>
                </a:solidFill>
                <a:latin typeface="Arial"/>
                <a:ea typeface="Arial"/>
                <a:cs typeface="Arial"/>
                <a:sym typeface="Arial"/>
              </a:rPr>
              <a:t>Receiver</a:t>
            </a:r>
            <a:endParaRPr/>
          </a:p>
        </p:txBody>
      </p:sp>
      <p:cxnSp>
        <p:nvCxnSpPr>
          <p:cNvPr id="220" name="Google Shape;220;p29"/>
          <p:cNvCxnSpPr/>
          <p:nvPr/>
        </p:nvCxnSpPr>
        <p:spPr>
          <a:xfrm>
            <a:off x="1219572" y="2585930"/>
            <a:ext cx="393600" cy="0"/>
          </a:xfrm>
          <a:prstGeom prst="straightConnector1">
            <a:avLst/>
          </a:prstGeom>
          <a:noFill/>
          <a:ln w="19050" cap="rnd" cmpd="sng">
            <a:solidFill>
              <a:srgbClr val="2B7827"/>
            </a:solidFill>
            <a:prstDash val="solid"/>
            <a:round/>
            <a:headEnd type="none" w="sm" len="sm"/>
            <a:tailEnd type="triangle" w="med" len="med"/>
          </a:ln>
        </p:spPr>
      </p:cxnSp>
      <p:sp>
        <p:nvSpPr>
          <p:cNvPr id="221" name="Google Shape;221;p29"/>
          <p:cNvSpPr/>
          <p:nvPr/>
        </p:nvSpPr>
        <p:spPr>
          <a:xfrm rot="5400000">
            <a:off x="2047025" y="2234325"/>
            <a:ext cx="106200" cy="703200"/>
          </a:xfrm>
          <a:prstGeom prst="roundRect">
            <a:avLst>
              <a:gd name="adj" fmla="val 16667"/>
            </a:avLst>
          </a:prstGeom>
          <a:solidFill>
            <a:srgbClr val="38761D"/>
          </a:soli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222" name="Google Shape;222;p29"/>
          <p:cNvSpPr/>
          <p:nvPr/>
        </p:nvSpPr>
        <p:spPr>
          <a:xfrm rot="5400000">
            <a:off x="2809025" y="2234325"/>
            <a:ext cx="106200" cy="703200"/>
          </a:xfrm>
          <a:prstGeom prst="roundRect">
            <a:avLst>
              <a:gd name="adj" fmla="val 16667"/>
            </a:avLst>
          </a:prstGeom>
          <a:solidFill>
            <a:srgbClr val="38761D"/>
          </a:soli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cxnSp>
        <p:nvCxnSpPr>
          <p:cNvPr id="223" name="Google Shape;223;p29"/>
          <p:cNvCxnSpPr/>
          <p:nvPr/>
        </p:nvCxnSpPr>
        <p:spPr>
          <a:xfrm>
            <a:off x="1219572" y="3957530"/>
            <a:ext cx="393600" cy="0"/>
          </a:xfrm>
          <a:prstGeom prst="straightConnector1">
            <a:avLst/>
          </a:prstGeom>
          <a:noFill/>
          <a:ln w="19050" cap="rnd" cmpd="sng">
            <a:solidFill>
              <a:srgbClr val="FF0000"/>
            </a:solidFill>
            <a:prstDash val="solid"/>
            <a:round/>
            <a:headEnd type="none" w="sm" len="sm"/>
            <a:tailEnd type="triangle" w="med" len="med"/>
          </a:ln>
        </p:spPr>
      </p:cxnSp>
      <p:sp>
        <p:nvSpPr>
          <p:cNvPr id="224" name="Google Shape;224;p29"/>
          <p:cNvSpPr/>
          <p:nvPr/>
        </p:nvSpPr>
        <p:spPr>
          <a:xfrm rot="5400000">
            <a:off x="2047025" y="3605925"/>
            <a:ext cx="106200" cy="703200"/>
          </a:xfrm>
          <a:prstGeom prst="roundRect">
            <a:avLst>
              <a:gd name="adj" fmla="val 16667"/>
            </a:avLst>
          </a:prstGeom>
          <a:solidFill>
            <a:srgbClr val="FF0000"/>
          </a:soli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225" name="Google Shape;225;p29"/>
          <p:cNvSpPr/>
          <p:nvPr/>
        </p:nvSpPr>
        <p:spPr>
          <a:xfrm rot="5400000">
            <a:off x="2809025" y="3605925"/>
            <a:ext cx="106200" cy="703200"/>
          </a:xfrm>
          <a:prstGeom prst="roundRect">
            <a:avLst>
              <a:gd name="adj" fmla="val 16667"/>
            </a:avLst>
          </a:prstGeom>
          <a:solidFill>
            <a:srgbClr val="FF0000"/>
          </a:soli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226" name="Google Shape;226;p29"/>
          <p:cNvSpPr/>
          <p:nvPr/>
        </p:nvSpPr>
        <p:spPr>
          <a:xfrm rot="5400000">
            <a:off x="5082125" y="3448825"/>
            <a:ext cx="313200" cy="111600"/>
          </a:xfrm>
          <a:prstGeom prst="roundRect">
            <a:avLst>
              <a:gd name="adj" fmla="val 16667"/>
            </a:avLst>
          </a:prstGeom>
          <a:solidFill>
            <a:srgbClr val="FF0000"/>
          </a:soli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227" name="Google Shape;227;p29"/>
          <p:cNvSpPr/>
          <p:nvPr/>
        </p:nvSpPr>
        <p:spPr>
          <a:xfrm rot="5400000">
            <a:off x="4929725" y="3448825"/>
            <a:ext cx="313200" cy="111600"/>
          </a:xfrm>
          <a:prstGeom prst="roundRect">
            <a:avLst>
              <a:gd name="adj" fmla="val 16667"/>
            </a:avLst>
          </a:prstGeom>
          <a:solidFill>
            <a:srgbClr val="FF0000"/>
          </a:soli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228" name="Google Shape;228;p29"/>
          <p:cNvSpPr/>
          <p:nvPr/>
        </p:nvSpPr>
        <p:spPr>
          <a:xfrm rot="5400000">
            <a:off x="4777325" y="3448825"/>
            <a:ext cx="313200" cy="111600"/>
          </a:xfrm>
          <a:prstGeom prst="roundRect">
            <a:avLst>
              <a:gd name="adj" fmla="val 16667"/>
            </a:avLst>
          </a:prstGeom>
          <a:solidFill>
            <a:srgbClr val="FF0000"/>
          </a:soli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229" name="Google Shape;229;p29"/>
          <p:cNvSpPr/>
          <p:nvPr/>
        </p:nvSpPr>
        <p:spPr>
          <a:xfrm rot="5400000">
            <a:off x="4624925" y="3448825"/>
            <a:ext cx="313200" cy="111600"/>
          </a:xfrm>
          <a:prstGeom prst="roundRect">
            <a:avLst>
              <a:gd name="adj" fmla="val 16667"/>
            </a:avLst>
          </a:prstGeom>
          <a:solidFill>
            <a:srgbClr val="FF0000"/>
          </a:soli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cxnSp>
        <p:nvCxnSpPr>
          <p:cNvPr id="230" name="Google Shape;230;p29"/>
          <p:cNvCxnSpPr/>
          <p:nvPr/>
        </p:nvCxnSpPr>
        <p:spPr>
          <a:xfrm>
            <a:off x="4935575" y="3670225"/>
            <a:ext cx="565800" cy="217500"/>
          </a:xfrm>
          <a:prstGeom prst="straightConnector1">
            <a:avLst/>
          </a:prstGeom>
          <a:noFill/>
          <a:ln w="19050" cap="rnd" cmpd="sng">
            <a:solidFill>
              <a:srgbClr val="9A0C27"/>
            </a:solidFill>
            <a:prstDash val="dot"/>
            <a:round/>
            <a:headEnd type="none" w="sm" len="sm"/>
            <a:tailEnd type="none" w="sm" len="sm"/>
          </a:ln>
        </p:spPr>
      </p:cxnSp>
      <p:sp>
        <p:nvSpPr>
          <p:cNvPr id="231" name="Google Shape;231;p29"/>
          <p:cNvSpPr txBox="1"/>
          <p:nvPr/>
        </p:nvSpPr>
        <p:spPr>
          <a:xfrm>
            <a:off x="5324425" y="3793850"/>
            <a:ext cx="1798800" cy="6054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a:t>Buffered low-priority packets</a:t>
            </a:r>
            <a:endParaRPr>
              <a:solidFill>
                <a:srgbClr val="FF0000"/>
              </a:solidFill>
              <a:latin typeface="Arial"/>
              <a:ea typeface="Arial"/>
              <a:cs typeface="Arial"/>
              <a:sym typeface="Arial"/>
            </a:endParaRPr>
          </a:p>
        </p:txBody>
      </p:sp>
      <p:sp>
        <p:nvSpPr>
          <p:cNvPr id="232" name="Google Shape;232;p29"/>
          <p:cNvSpPr txBox="1"/>
          <p:nvPr/>
        </p:nvSpPr>
        <p:spPr>
          <a:xfrm>
            <a:off x="255475" y="2435825"/>
            <a:ext cx="1023300" cy="274500"/>
          </a:xfrm>
          <a:prstGeom prst="rect">
            <a:avLst/>
          </a:prstGeom>
          <a:noFill/>
          <a:ln>
            <a:noFill/>
          </a:ln>
        </p:spPr>
        <p:txBody>
          <a:bodyPr spcFirstLastPara="1" wrap="square" lIns="0" tIns="0" rIns="0" bIns="0" anchor="t" anchorCtr="0">
            <a:noAutofit/>
          </a:bodyPr>
          <a:lstStyle/>
          <a:p>
            <a:pPr marL="0" marR="0" lvl="0" indent="0" rtl="0">
              <a:spcBef>
                <a:spcPts val="0"/>
              </a:spcBef>
              <a:spcAft>
                <a:spcPts val="0"/>
              </a:spcAft>
              <a:buNone/>
            </a:pPr>
            <a:r>
              <a:rPr lang="en" sz="1800">
                <a:solidFill>
                  <a:srgbClr val="2B7827"/>
                </a:solidFill>
                <a:latin typeface="Arial"/>
                <a:ea typeface="Arial"/>
                <a:cs typeface="Arial"/>
                <a:sym typeface="Arial"/>
              </a:rPr>
              <a:t>Sender</a:t>
            </a:r>
            <a:r>
              <a:rPr lang="en" sz="1800">
                <a:solidFill>
                  <a:srgbClr val="2B7827"/>
                </a:solidFill>
              </a:rPr>
              <a:t> 1</a:t>
            </a:r>
            <a:endParaRPr/>
          </a:p>
        </p:txBody>
      </p:sp>
      <p:sp>
        <p:nvSpPr>
          <p:cNvPr id="233" name="Google Shape;233;p29"/>
          <p:cNvSpPr txBox="1"/>
          <p:nvPr/>
        </p:nvSpPr>
        <p:spPr>
          <a:xfrm>
            <a:off x="231450" y="3797075"/>
            <a:ext cx="964500" cy="246600"/>
          </a:xfrm>
          <a:prstGeom prst="rect">
            <a:avLst/>
          </a:prstGeom>
          <a:noFill/>
          <a:ln>
            <a:noFill/>
          </a:ln>
        </p:spPr>
        <p:txBody>
          <a:bodyPr spcFirstLastPara="1" wrap="square" lIns="0" tIns="0" rIns="0" bIns="0" anchor="t" anchorCtr="0">
            <a:noAutofit/>
          </a:bodyPr>
          <a:lstStyle/>
          <a:p>
            <a:pPr marL="0" marR="0" lvl="0" indent="0" rtl="0">
              <a:spcBef>
                <a:spcPts val="0"/>
              </a:spcBef>
              <a:spcAft>
                <a:spcPts val="0"/>
              </a:spcAft>
              <a:buNone/>
            </a:pPr>
            <a:r>
              <a:rPr lang="en" sz="1800">
                <a:solidFill>
                  <a:srgbClr val="FF0000"/>
                </a:solidFill>
                <a:latin typeface="Arial"/>
                <a:ea typeface="Arial"/>
                <a:cs typeface="Arial"/>
                <a:sym typeface="Arial"/>
              </a:rPr>
              <a:t>Sender </a:t>
            </a:r>
            <a:r>
              <a:rPr lang="en" sz="1800">
                <a:solidFill>
                  <a:srgbClr val="FF0000"/>
                </a:solidFill>
              </a:rPr>
              <a:t>2</a:t>
            </a:r>
            <a:endParaRPr>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grpSp>
        <p:nvGrpSpPr>
          <p:cNvPr id="238" name="Google Shape;238;p30"/>
          <p:cNvGrpSpPr/>
          <p:nvPr/>
        </p:nvGrpSpPr>
        <p:grpSpPr>
          <a:xfrm>
            <a:off x="3364825" y="1159300"/>
            <a:ext cx="323426" cy="823620"/>
            <a:chOff x="6317966" y="2923395"/>
            <a:chExt cx="515092" cy="1586325"/>
          </a:xfrm>
        </p:grpSpPr>
        <p:sp>
          <p:nvSpPr>
            <p:cNvPr id="239" name="Google Shape;239;p30"/>
            <p:cNvSpPr/>
            <p:nvPr/>
          </p:nvSpPr>
          <p:spPr>
            <a:xfrm>
              <a:off x="6660258" y="2923395"/>
              <a:ext cx="172800" cy="1476500"/>
            </a:xfrm>
            <a:custGeom>
              <a:avLst/>
              <a:gdLst/>
              <a:ahLst/>
              <a:cxnLst/>
              <a:rect l="l" t="t" r="r" b="b"/>
              <a:pathLst>
                <a:path w="6912" h="59060" extrusionOk="0">
                  <a:moveTo>
                    <a:pt x="6850" y="0"/>
                  </a:moveTo>
                  <a:lnTo>
                    <a:pt x="6850" y="15564"/>
                  </a:lnTo>
                  <a:lnTo>
                    <a:pt x="0" y="15564"/>
                  </a:lnTo>
                  <a:lnTo>
                    <a:pt x="0" y="46019"/>
                  </a:lnTo>
                  <a:lnTo>
                    <a:pt x="6850" y="46019"/>
                  </a:lnTo>
                  <a:lnTo>
                    <a:pt x="6912" y="59060"/>
                  </a:lnTo>
                </a:path>
              </a:pathLst>
            </a:custGeom>
            <a:noFill/>
            <a:ln w="9525" cap="flat" cmpd="sng">
              <a:solidFill>
                <a:schemeClr val="dk2"/>
              </a:solidFill>
              <a:prstDash val="solid"/>
              <a:round/>
              <a:headEnd type="none" w="med" len="med"/>
              <a:tailEnd type="none" w="med" len="med"/>
            </a:ln>
          </p:spPr>
        </p:sp>
        <p:sp>
          <p:nvSpPr>
            <p:cNvPr id="240" name="Google Shape;240;p30"/>
            <p:cNvSpPr/>
            <p:nvPr/>
          </p:nvSpPr>
          <p:spPr>
            <a:xfrm>
              <a:off x="6317966" y="2923395"/>
              <a:ext cx="172125" cy="1586325"/>
            </a:xfrm>
            <a:custGeom>
              <a:avLst/>
              <a:gdLst/>
              <a:ahLst/>
              <a:cxnLst/>
              <a:rect l="l" t="t" r="r" b="b"/>
              <a:pathLst>
                <a:path w="6885" h="63453" extrusionOk="0">
                  <a:moveTo>
                    <a:pt x="35" y="0"/>
                  </a:moveTo>
                  <a:lnTo>
                    <a:pt x="35" y="15564"/>
                  </a:lnTo>
                  <a:lnTo>
                    <a:pt x="6885" y="15564"/>
                  </a:lnTo>
                  <a:lnTo>
                    <a:pt x="6885" y="46019"/>
                  </a:lnTo>
                  <a:lnTo>
                    <a:pt x="35" y="46019"/>
                  </a:lnTo>
                  <a:lnTo>
                    <a:pt x="0" y="63453"/>
                  </a:lnTo>
                </a:path>
              </a:pathLst>
            </a:custGeom>
            <a:noFill/>
            <a:ln w="9525" cap="flat" cmpd="sng">
              <a:solidFill>
                <a:schemeClr val="dk2"/>
              </a:solidFill>
              <a:prstDash val="solid"/>
              <a:round/>
              <a:headEnd type="none" w="med" len="med"/>
              <a:tailEnd type="none" w="med" len="med"/>
            </a:ln>
          </p:spPr>
        </p:sp>
      </p:grpSp>
      <p:grpSp>
        <p:nvGrpSpPr>
          <p:cNvPr id="241" name="Google Shape;241;p30"/>
          <p:cNvGrpSpPr/>
          <p:nvPr/>
        </p:nvGrpSpPr>
        <p:grpSpPr>
          <a:xfrm flipH="1">
            <a:off x="5281447" y="1159296"/>
            <a:ext cx="323289" cy="848033"/>
            <a:chOff x="6316634" y="2923386"/>
            <a:chExt cx="514873" cy="1630833"/>
          </a:xfrm>
        </p:grpSpPr>
        <p:sp>
          <p:nvSpPr>
            <p:cNvPr id="242" name="Google Shape;242;p30"/>
            <p:cNvSpPr/>
            <p:nvPr/>
          </p:nvSpPr>
          <p:spPr>
            <a:xfrm>
              <a:off x="6660258" y="2923394"/>
              <a:ext cx="171250" cy="1630825"/>
            </a:xfrm>
            <a:custGeom>
              <a:avLst/>
              <a:gdLst/>
              <a:ahLst/>
              <a:cxnLst/>
              <a:rect l="l" t="t" r="r" b="b"/>
              <a:pathLst>
                <a:path w="6850" h="65233" extrusionOk="0">
                  <a:moveTo>
                    <a:pt x="6850" y="0"/>
                  </a:moveTo>
                  <a:lnTo>
                    <a:pt x="6850" y="15565"/>
                  </a:lnTo>
                  <a:lnTo>
                    <a:pt x="0" y="15565"/>
                  </a:lnTo>
                  <a:lnTo>
                    <a:pt x="0" y="46019"/>
                  </a:lnTo>
                  <a:lnTo>
                    <a:pt x="6850" y="46019"/>
                  </a:lnTo>
                  <a:lnTo>
                    <a:pt x="6718" y="65233"/>
                  </a:lnTo>
                </a:path>
              </a:pathLst>
            </a:custGeom>
            <a:noFill/>
            <a:ln w="9525" cap="flat" cmpd="sng">
              <a:solidFill>
                <a:schemeClr val="dk2"/>
              </a:solidFill>
              <a:prstDash val="solid"/>
              <a:round/>
              <a:headEnd type="none" w="med" len="med"/>
              <a:tailEnd type="none" w="med" len="med"/>
            </a:ln>
          </p:spPr>
        </p:sp>
        <p:sp>
          <p:nvSpPr>
            <p:cNvPr id="243" name="Google Shape;243;p30"/>
            <p:cNvSpPr/>
            <p:nvPr/>
          </p:nvSpPr>
          <p:spPr>
            <a:xfrm>
              <a:off x="6316634" y="2923386"/>
              <a:ext cx="173450" cy="1542275"/>
            </a:xfrm>
            <a:custGeom>
              <a:avLst/>
              <a:gdLst/>
              <a:ahLst/>
              <a:cxnLst/>
              <a:rect l="l" t="t" r="r" b="b"/>
              <a:pathLst>
                <a:path w="6938" h="61691" extrusionOk="0">
                  <a:moveTo>
                    <a:pt x="88" y="0"/>
                  </a:moveTo>
                  <a:lnTo>
                    <a:pt x="88" y="15565"/>
                  </a:lnTo>
                  <a:lnTo>
                    <a:pt x="6938" y="15565"/>
                  </a:lnTo>
                  <a:lnTo>
                    <a:pt x="6938" y="46019"/>
                  </a:lnTo>
                  <a:lnTo>
                    <a:pt x="88" y="46019"/>
                  </a:lnTo>
                  <a:lnTo>
                    <a:pt x="0" y="61691"/>
                  </a:lnTo>
                </a:path>
              </a:pathLst>
            </a:custGeom>
            <a:noFill/>
            <a:ln w="9525" cap="flat" cmpd="sng">
              <a:solidFill>
                <a:schemeClr val="dk2"/>
              </a:solidFill>
              <a:prstDash val="solid"/>
              <a:round/>
              <a:headEnd type="none" w="med" len="med"/>
              <a:tailEnd type="none" w="med" len="med"/>
            </a:ln>
          </p:spPr>
        </p:sp>
      </p:grpSp>
      <p:sp>
        <p:nvSpPr>
          <p:cNvPr id="244" name="Google Shape;244;p30"/>
          <p:cNvSpPr txBox="1">
            <a:spLocks noGrp="1"/>
          </p:cNvSpPr>
          <p:nvPr>
            <p:ph type="title"/>
          </p:nvPr>
        </p:nvSpPr>
        <p:spPr>
          <a:xfrm>
            <a:off x="304800" y="148590"/>
            <a:ext cx="8534400" cy="548700"/>
          </a:xfrm>
          <a:prstGeom prst="rect">
            <a:avLst/>
          </a:prstGeom>
        </p:spPr>
        <p:txBody>
          <a:bodyPr spcFirstLastPara="1" wrap="square" lIns="91425" tIns="45700" rIns="91425" bIns="45700" anchor="ctr" anchorCtr="0">
            <a:noAutofit/>
          </a:bodyPr>
          <a:lstStyle/>
          <a:p>
            <a:pPr marL="0" lvl="0" indent="0">
              <a:spcBef>
                <a:spcPts val="0"/>
              </a:spcBef>
              <a:spcAft>
                <a:spcPts val="0"/>
              </a:spcAft>
              <a:buNone/>
            </a:pPr>
            <a:r>
              <a:rPr lang="en"/>
              <a:t>Best to Choose Priorities at Receiver</a:t>
            </a:r>
            <a:endParaRPr/>
          </a:p>
        </p:txBody>
      </p:sp>
      <p:grpSp>
        <p:nvGrpSpPr>
          <p:cNvPr id="245" name="Google Shape;245;p30"/>
          <p:cNvGrpSpPr/>
          <p:nvPr/>
        </p:nvGrpSpPr>
        <p:grpSpPr>
          <a:xfrm>
            <a:off x="4164675" y="2312725"/>
            <a:ext cx="735535" cy="2062955"/>
            <a:chOff x="6318574" y="2923393"/>
            <a:chExt cx="513749" cy="1220250"/>
          </a:xfrm>
        </p:grpSpPr>
        <p:sp>
          <p:nvSpPr>
            <p:cNvPr id="246" name="Google Shape;246;p30"/>
            <p:cNvSpPr/>
            <p:nvPr/>
          </p:nvSpPr>
          <p:spPr>
            <a:xfrm>
              <a:off x="6660248" y="2923393"/>
              <a:ext cx="172075" cy="1220250"/>
            </a:xfrm>
            <a:custGeom>
              <a:avLst/>
              <a:gdLst/>
              <a:ahLst/>
              <a:cxnLst/>
              <a:rect l="l" t="t" r="r" b="b"/>
              <a:pathLst>
                <a:path w="6883" h="48810" extrusionOk="0">
                  <a:moveTo>
                    <a:pt x="6850" y="0"/>
                  </a:moveTo>
                  <a:lnTo>
                    <a:pt x="6850" y="15564"/>
                  </a:lnTo>
                  <a:lnTo>
                    <a:pt x="0" y="15564"/>
                  </a:lnTo>
                  <a:lnTo>
                    <a:pt x="0" y="46018"/>
                  </a:lnTo>
                  <a:lnTo>
                    <a:pt x="6850" y="46018"/>
                  </a:lnTo>
                  <a:lnTo>
                    <a:pt x="6883" y="48810"/>
                  </a:lnTo>
                </a:path>
              </a:pathLst>
            </a:custGeom>
            <a:noFill/>
            <a:ln w="9525" cap="flat" cmpd="sng">
              <a:solidFill>
                <a:schemeClr val="dk2"/>
              </a:solidFill>
              <a:prstDash val="solid"/>
              <a:round/>
              <a:headEnd type="none" w="med" len="med"/>
              <a:tailEnd type="none" w="med" len="med"/>
            </a:ln>
          </p:spPr>
        </p:sp>
        <p:sp>
          <p:nvSpPr>
            <p:cNvPr id="247" name="Google Shape;247;p30"/>
            <p:cNvSpPr/>
            <p:nvPr/>
          </p:nvSpPr>
          <p:spPr>
            <a:xfrm>
              <a:off x="6318574" y="2923393"/>
              <a:ext cx="171525" cy="1219050"/>
            </a:xfrm>
            <a:custGeom>
              <a:avLst/>
              <a:gdLst/>
              <a:ahLst/>
              <a:cxnLst/>
              <a:rect l="l" t="t" r="r" b="b"/>
              <a:pathLst>
                <a:path w="6861" h="48762" extrusionOk="0">
                  <a:moveTo>
                    <a:pt x="11" y="0"/>
                  </a:moveTo>
                  <a:lnTo>
                    <a:pt x="11" y="15564"/>
                  </a:lnTo>
                  <a:lnTo>
                    <a:pt x="6861" y="15564"/>
                  </a:lnTo>
                  <a:lnTo>
                    <a:pt x="6861" y="46018"/>
                  </a:lnTo>
                  <a:lnTo>
                    <a:pt x="11" y="46018"/>
                  </a:lnTo>
                  <a:lnTo>
                    <a:pt x="0" y="48762"/>
                  </a:lnTo>
                </a:path>
              </a:pathLst>
            </a:custGeom>
            <a:noFill/>
            <a:ln w="9525" cap="flat" cmpd="sng">
              <a:solidFill>
                <a:schemeClr val="dk2"/>
              </a:solidFill>
              <a:prstDash val="solid"/>
              <a:round/>
              <a:headEnd type="none" w="med" len="med"/>
              <a:tailEnd type="none" w="med" len="med"/>
            </a:ln>
          </p:spPr>
        </p:sp>
      </p:grpSp>
      <p:sp>
        <p:nvSpPr>
          <p:cNvPr id="248" name="Google Shape;248;p30"/>
          <p:cNvSpPr/>
          <p:nvPr/>
        </p:nvSpPr>
        <p:spPr>
          <a:xfrm>
            <a:off x="3171832" y="1861273"/>
            <a:ext cx="2793179" cy="567333"/>
          </a:xfrm>
          <a:custGeom>
            <a:avLst/>
            <a:gdLst/>
            <a:ahLst/>
            <a:cxnLst/>
            <a:rect l="l" t="t" r="r" b="b"/>
            <a:pathLst>
              <a:path w="2450157" h="1274906" extrusionOk="0">
                <a:moveTo>
                  <a:pt x="264567" y="269306"/>
                </a:moveTo>
                <a:cubicBezTo>
                  <a:pt x="254749" y="-25616"/>
                  <a:pt x="549061" y="-104714"/>
                  <a:pt x="617899" y="165525"/>
                </a:cubicBezTo>
                <a:cubicBezTo>
                  <a:pt x="716858" y="-106274"/>
                  <a:pt x="1019569" y="9735"/>
                  <a:pt x="1129928" y="213636"/>
                </a:cubicBezTo>
                <a:cubicBezTo>
                  <a:pt x="1197484" y="-97232"/>
                  <a:pt x="1776995" y="-47746"/>
                  <a:pt x="1786628" y="283002"/>
                </a:cubicBezTo>
                <a:cubicBezTo>
                  <a:pt x="1961562" y="-22879"/>
                  <a:pt x="2231400" y="164564"/>
                  <a:pt x="2171491" y="410506"/>
                </a:cubicBezTo>
                <a:cubicBezTo>
                  <a:pt x="2350664" y="245042"/>
                  <a:pt x="2545267" y="598970"/>
                  <a:pt x="2398514" y="757348"/>
                </a:cubicBezTo>
                <a:cubicBezTo>
                  <a:pt x="2526903" y="1047195"/>
                  <a:pt x="2201405" y="1433193"/>
                  <a:pt x="2009978" y="1060463"/>
                </a:cubicBezTo>
                <a:cubicBezTo>
                  <a:pt x="1911181" y="1356434"/>
                  <a:pt x="1633362" y="1323856"/>
                  <a:pt x="1465196" y="1097883"/>
                </a:cubicBezTo>
                <a:cubicBezTo>
                  <a:pt x="1302297" y="1434245"/>
                  <a:pt x="961231" y="1202173"/>
                  <a:pt x="912883" y="1005630"/>
                </a:cubicBezTo>
                <a:cubicBezTo>
                  <a:pt x="759478" y="1382655"/>
                  <a:pt x="262859" y="1325481"/>
                  <a:pt x="305408" y="992720"/>
                </a:cubicBezTo>
                <a:cubicBezTo>
                  <a:pt x="183881" y="1091787"/>
                  <a:pt x="-86479" y="842603"/>
                  <a:pt x="27380" y="549242"/>
                </a:cubicBezTo>
                <a:cubicBezTo>
                  <a:pt x="-36190" y="285491"/>
                  <a:pt x="181753" y="118288"/>
                  <a:pt x="264567" y="269306"/>
                </a:cubicBezTo>
                <a:close/>
              </a:path>
            </a:pathLst>
          </a:custGeom>
          <a:gradFill>
            <a:gsLst>
              <a:gs pos="0">
                <a:srgbClr val="BEBEBE"/>
              </a:gs>
              <a:gs pos="100000">
                <a:srgbClr val="FAFAFA"/>
              </a:gs>
            </a:gsLst>
            <a:lin ang="16200038" scaled="0"/>
          </a:gra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a:solidFill>
                  <a:srgbClr val="000000"/>
                </a:solidFill>
                <a:latin typeface="Arial"/>
                <a:ea typeface="Arial"/>
                <a:cs typeface="Arial"/>
                <a:sym typeface="Arial"/>
              </a:rPr>
              <a:t>Datacenter Network Fabric</a:t>
            </a:r>
            <a:endParaRPr/>
          </a:p>
        </p:txBody>
      </p:sp>
      <p:sp>
        <p:nvSpPr>
          <p:cNvPr id="249" name="Google Shape;249;p30"/>
          <p:cNvSpPr txBox="1"/>
          <p:nvPr/>
        </p:nvSpPr>
        <p:spPr>
          <a:xfrm>
            <a:off x="3838837" y="4377600"/>
            <a:ext cx="1387200" cy="2769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2200" b="1">
                <a:solidFill>
                  <a:srgbClr val="0C5DA0"/>
                </a:solidFill>
              </a:rPr>
              <a:t>Receiver</a:t>
            </a:r>
            <a:endParaRPr sz="2200" b="1"/>
          </a:p>
        </p:txBody>
      </p:sp>
      <p:grpSp>
        <p:nvGrpSpPr>
          <p:cNvPr id="250" name="Google Shape;250;p30"/>
          <p:cNvGrpSpPr/>
          <p:nvPr/>
        </p:nvGrpSpPr>
        <p:grpSpPr>
          <a:xfrm>
            <a:off x="600025" y="2864156"/>
            <a:ext cx="3600781" cy="1077894"/>
            <a:chOff x="600025" y="2864156"/>
            <a:chExt cx="3600781" cy="1077894"/>
          </a:xfrm>
        </p:grpSpPr>
        <p:sp>
          <p:nvSpPr>
            <p:cNvPr id="251" name="Google Shape;251;p30"/>
            <p:cNvSpPr txBox="1"/>
            <p:nvPr/>
          </p:nvSpPr>
          <p:spPr>
            <a:xfrm>
              <a:off x="600025" y="3336650"/>
              <a:ext cx="2775600" cy="6054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1800" b="1">
                  <a:solidFill>
                    <a:srgbClr val="5B0F00"/>
                  </a:solidFill>
                </a:rPr>
                <a:t>Congestion at TOR-Receiver downlink</a:t>
              </a:r>
              <a:r>
                <a:rPr lang="en" sz="1800">
                  <a:latin typeface="Arial"/>
                  <a:ea typeface="Arial"/>
                  <a:cs typeface="Arial"/>
                  <a:sym typeface="Arial"/>
                </a:rPr>
                <a:t>    </a:t>
              </a:r>
              <a:endParaRPr sz="1800">
                <a:solidFill>
                  <a:srgbClr val="FF0000"/>
                </a:solidFill>
                <a:latin typeface="Arial"/>
                <a:ea typeface="Arial"/>
                <a:cs typeface="Arial"/>
                <a:sym typeface="Arial"/>
              </a:endParaRPr>
            </a:p>
          </p:txBody>
        </p:sp>
        <p:cxnSp>
          <p:nvCxnSpPr>
            <p:cNvPr id="252" name="Google Shape;252;p30"/>
            <p:cNvCxnSpPr>
              <a:endCxn id="253" idx="2"/>
            </p:cNvCxnSpPr>
            <p:nvPr/>
          </p:nvCxnSpPr>
          <p:spPr>
            <a:xfrm rot="10800000" flipH="1">
              <a:off x="2764106" y="2864156"/>
              <a:ext cx="1436700" cy="590700"/>
            </a:xfrm>
            <a:prstGeom prst="straightConnector1">
              <a:avLst/>
            </a:prstGeom>
            <a:noFill/>
            <a:ln w="19050" cap="rnd" cmpd="sng">
              <a:solidFill>
                <a:srgbClr val="9A0C27"/>
              </a:solidFill>
              <a:prstDash val="dot"/>
              <a:round/>
              <a:headEnd type="none" w="sm" len="sm"/>
              <a:tailEnd type="none" w="sm" len="sm"/>
            </a:ln>
          </p:spPr>
        </p:cxnSp>
      </p:grpSp>
      <p:sp>
        <p:nvSpPr>
          <p:cNvPr id="254" name="Google Shape;254;p30"/>
          <p:cNvSpPr txBox="1">
            <a:spLocks noGrp="1"/>
          </p:cNvSpPr>
          <p:nvPr>
            <p:ph type="sldNum" idx="12"/>
          </p:nvPr>
        </p:nvSpPr>
        <p:spPr>
          <a:xfrm>
            <a:off x="8183880" y="4767263"/>
            <a:ext cx="685800" cy="2745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0000"/>
              </a:buClr>
              <a:buFont typeface="Arial"/>
              <a:buNone/>
            </a:pPr>
            <a:r>
              <a:rPr lang="en"/>
              <a:t>Slide </a:t>
            </a:r>
            <a:fld id="{00000000-1234-1234-1234-123412341234}" type="slidenum">
              <a:rPr lang="en"/>
              <a:t>8</a:t>
            </a:fld>
            <a:endParaRPr/>
          </a:p>
        </p:txBody>
      </p:sp>
      <p:cxnSp>
        <p:nvCxnSpPr>
          <p:cNvPr id="255" name="Google Shape;255;p30"/>
          <p:cNvCxnSpPr/>
          <p:nvPr/>
        </p:nvCxnSpPr>
        <p:spPr>
          <a:xfrm>
            <a:off x="5443488" y="1039338"/>
            <a:ext cx="0" cy="315600"/>
          </a:xfrm>
          <a:prstGeom prst="straightConnector1">
            <a:avLst/>
          </a:prstGeom>
          <a:noFill/>
          <a:ln w="19050" cap="rnd" cmpd="sng">
            <a:solidFill>
              <a:srgbClr val="2B7827"/>
            </a:solidFill>
            <a:prstDash val="solid"/>
            <a:round/>
            <a:headEnd type="none" w="sm" len="sm"/>
            <a:tailEnd type="triangle" w="med" len="med"/>
          </a:ln>
        </p:spPr>
      </p:cxnSp>
      <p:sp>
        <p:nvSpPr>
          <p:cNvPr id="256" name="Google Shape;256;p30"/>
          <p:cNvSpPr txBox="1"/>
          <p:nvPr/>
        </p:nvSpPr>
        <p:spPr>
          <a:xfrm>
            <a:off x="4927799" y="765150"/>
            <a:ext cx="981300" cy="2769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1800">
                <a:solidFill>
                  <a:srgbClr val="2B7827"/>
                </a:solidFill>
                <a:latin typeface="Arial"/>
                <a:ea typeface="Arial"/>
                <a:cs typeface="Arial"/>
                <a:sym typeface="Arial"/>
              </a:rPr>
              <a:t>Sender </a:t>
            </a:r>
            <a:r>
              <a:rPr lang="en" sz="1800">
                <a:solidFill>
                  <a:srgbClr val="2B7827"/>
                </a:solidFill>
              </a:rPr>
              <a:t>N</a:t>
            </a:r>
            <a:endParaRPr/>
          </a:p>
        </p:txBody>
      </p:sp>
      <p:sp>
        <p:nvSpPr>
          <p:cNvPr id="253" name="Google Shape;253;p30"/>
          <p:cNvSpPr/>
          <p:nvPr/>
        </p:nvSpPr>
        <p:spPr>
          <a:xfrm rot="5400000">
            <a:off x="4464956" y="2532506"/>
            <a:ext cx="135000" cy="663300"/>
          </a:xfrm>
          <a:prstGeom prst="roundRect">
            <a:avLst>
              <a:gd name="adj" fmla="val 16667"/>
            </a:avLst>
          </a:prstGeom>
          <a:gradFill>
            <a:gsLst>
              <a:gs pos="0">
                <a:srgbClr val="DB0000"/>
              </a:gs>
              <a:gs pos="100000">
                <a:srgbClr val="540303"/>
              </a:gs>
            </a:gsLst>
            <a:lin ang="5400012" scaled="0"/>
          </a:gra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257" name="Google Shape;257;p30"/>
          <p:cNvSpPr/>
          <p:nvPr/>
        </p:nvSpPr>
        <p:spPr>
          <a:xfrm rot="5400000">
            <a:off x="4464956" y="2352923"/>
            <a:ext cx="135000" cy="663300"/>
          </a:xfrm>
          <a:prstGeom prst="roundRect">
            <a:avLst>
              <a:gd name="adj" fmla="val 16667"/>
            </a:avLst>
          </a:prstGeom>
          <a:gradFill>
            <a:gsLst>
              <a:gs pos="0">
                <a:srgbClr val="DB0000"/>
              </a:gs>
              <a:gs pos="100000">
                <a:srgbClr val="540303"/>
              </a:gs>
            </a:gsLst>
            <a:lin ang="5400012" scaled="0"/>
          </a:gra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258" name="Google Shape;258;p30"/>
          <p:cNvSpPr/>
          <p:nvPr/>
        </p:nvSpPr>
        <p:spPr>
          <a:xfrm rot="5400000">
            <a:off x="4464956" y="2173321"/>
            <a:ext cx="135000" cy="663300"/>
          </a:xfrm>
          <a:prstGeom prst="roundRect">
            <a:avLst>
              <a:gd name="adj" fmla="val 16667"/>
            </a:avLst>
          </a:prstGeom>
          <a:gradFill>
            <a:gsLst>
              <a:gs pos="0">
                <a:srgbClr val="DB0000"/>
              </a:gs>
              <a:gs pos="100000">
                <a:srgbClr val="540303"/>
              </a:gs>
            </a:gsLst>
            <a:lin ang="5400012" scaled="0"/>
          </a:gradFill>
          <a:ln>
            <a:noFill/>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cxnSp>
        <p:nvCxnSpPr>
          <p:cNvPr id="259" name="Google Shape;259;p30"/>
          <p:cNvCxnSpPr>
            <a:stCxn id="253" idx="3"/>
          </p:cNvCxnSpPr>
          <p:nvPr/>
        </p:nvCxnSpPr>
        <p:spPr>
          <a:xfrm>
            <a:off x="4532456" y="2931656"/>
            <a:ext cx="0" cy="573900"/>
          </a:xfrm>
          <a:prstGeom prst="straightConnector1">
            <a:avLst/>
          </a:prstGeom>
          <a:noFill/>
          <a:ln w="19050" cap="rnd" cmpd="sng">
            <a:solidFill>
              <a:srgbClr val="0C5DA0"/>
            </a:solidFill>
            <a:prstDash val="solid"/>
            <a:round/>
            <a:headEnd type="none" w="sm" len="sm"/>
            <a:tailEnd type="triangle" w="med" len="med"/>
          </a:ln>
        </p:spPr>
      </p:cxnSp>
      <p:sp>
        <p:nvSpPr>
          <p:cNvPr id="260" name="Google Shape;260;p30"/>
          <p:cNvSpPr txBox="1"/>
          <p:nvPr/>
        </p:nvSpPr>
        <p:spPr>
          <a:xfrm>
            <a:off x="3022799" y="765150"/>
            <a:ext cx="981300" cy="2769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1800">
                <a:solidFill>
                  <a:srgbClr val="2B7827"/>
                </a:solidFill>
                <a:latin typeface="Arial"/>
                <a:ea typeface="Arial"/>
                <a:cs typeface="Arial"/>
                <a:sym typeface="Arial"/>
              </a:rPr>
              <a:t>Sender </a:t>
            </a:r>
            <a:r>
              <a:rPr lang="en" sz="1800">
                <a:solidFill>
                  <a:srgbClr val="2B7827"/>
                </a:solidFill>
              </a:rPr>
              <a:t>1</a:t>
            </a:r>
            <a:endParaRPr/>
          </a:p>
        </p:txBody>
      </p:sp>
      <p:grpSp>
        <p:nvGrpSpPr>
          <p:cNvPr id="261" name="Google Shape;261;p30"/>
          <p:cNvGrpSpPr/>
          <p:nvPr/>
        </p:nvGrpSpPr>
        <p:grpSpPr>
          <a:xfrm>
            <a:off x="6134475" y="2066325"/>
            <a:ext cx="2477050" cy="453900"/>
            <a:chOff x="6134475" y="2066325"/>
            <a:chExt cx="2477050" cy="453900"/>
          </a:xfrm>
        </p:grpSpPr>
        <p:sp>
          <p:nvSpPr>
            <p:cNvPr id="262" name="Google Shape;262;p30"/>
            <p:cNvSpPr txBox="1"/>
            <p:nvPr/>
          </p:nvSpPr>
          <p:spPr>
            <a:xfrm>
              <a:off x="6820525" y="2066325"/>
              <a:ext cx="1791000" cy="4539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a:solidFill>
                    <a:srgbClr val="000000"/>
                  </a:solidFill>
                  <a:latin typeface="Arial"/>
                  <a:ea typeface="Arial"/>
                  <a:cs typeface="Arial"/>
                  <a:sym typeface="Arial"/>
                </a:rPr>
                <a:t>Multi-path core</a:t>
              </a:r>
              <a:endParaRPr/>
            </a:p>
            <a:p>
              <a:pPr marL="0" marR="0" lvl="0" indent="0" algn="ctr" rtl="0">
                <a:spcBef>
                  <a:spcPts val="0"/>
                </a:spcBef>
                <a:spcAft>
                  <a:spcPts val="0"/>
                </a:spcAft>
                <a:buNone/>
              </a:pPr>
              <a:r>
                <a:rPr lang="en">
                  <a:solidFill>
                    <a:srgbClr val="000000"/>
                  </a:solidFill>
                  <a:latin typeface="Arial"/>
                  <a:ea typeface="Arial"/>
                  <a:cs typeface="Arial"/>
                  <a:sym typeface="Arial"/>
                </a:rPr>
                <a:t>fabric: </a:t>
              </a:r>
              <a:r>
                <a:rPr lang="en" i="1">
                  <a:solidFill>
                    <a:srgbClr val="000000"/>
                  </a:solidFill>
                  <a:latin typeface="Arial"/>
                  <a:ea typeface="Arial"/>
                  <a:cs typeface="Arial"/>
                  <a:sym typeface="Arial"/>
                </a:rPr>
                <a:t>congestion rare</a:t>
              </a:r>
              <a:endParaRPr i="1"/>
            </a:p>
          </p:txBody>
        </p:sp>
        <p:grpSp>
          <p:nvGrpSpPr>
            <p:cNvPr id="263" name="Google Shape;263;p30"/>
            <p:cNvGrpSpPr/>
            <p:nvPr/>
          </p:nvGrpSpPr>
          <p:grpSpPr>
            <a:xfrm rot="5400000">
              <a:off x="6581175" y="1714044"/>
              <a:ext cx="0" cy="893400"/>
              <a:chOff x="7266975" y="3619044"/>
              <a:chExt cx="0" cy="893400"/>
            </a:xfrm>
          </p:grpSpPr>
          <p:cxnSp>
            <p:nvCxnSpPr>
              <p:cNvPr id="264" name="Google Shape;264;p30"/>
              <p:cNvCxnSpPr/>
              <p:nvPr/>
            </p:nvCxnSpPr>
            <p:spPr>
              <a:xfrm>
                <a:off x="7266975" y="3619044"/>
                <a:ext cx="0" cy="893400"/>
              </a:xfrm>
              <a:prstGeom prst="straightConnector1">
                <a:avLst/>
              </a:prstGeom>
              <a:noFill/>
              <a:ln w="28575" cap="flat" cmpd="sng">
                <a:solidFill>
                  <a:srgbClr val="B45F06"/>
                </a:solidFill>
                <a:prstDash val="dot"/>
                <a:round/>
                <a:headEnd type="none" w="med" len="med"/>
                <a:tailEnd type="stealth" w="med" len="med"/>
              </a:ln>
            </p:spPr>
          </p:cxnSp>
          <p:cxnSp>
            <p:nvCxnSpPr>
              <p:cNvPr id="265" name="Google Shape;265;p30"/>
              <p:cNvCxnSpPr/>
              <p:nvPr/>
            </p:nvCxnSpPr>
            <p:spPr>
              <a:xfrm>
                <a:off x="7266975" y="3674875"/>
                <a:ext cx="0" cy="759900"/>
              </a:xfrm>
              <a:prstGeom prst="straightConnector1">
                <a:avLst/>
              </a:prstGeom>
              <a:noFill/>
              <a:ln w="28575" cap="flat" cmpd="sng">
                <a:solidFill>
                  <a:srgbClr val="B45F06"/>
                </a:solidFill>
                <a:prstDash val="dot"/>
                <a:round/>
                <a:headEnd type="none" w="med" len="med"/>
                <a:tailEnd type="none" w="med" len="med"/>
              </a:ln>
            </p:spPr>
          </p:cxnSp>
        </p:grpSp>
      </p:grpSp>
      <p:sp>
        <p:nvSpPr>
          <p:cNvPr id="266" name="Google Shape;266;p30"/>
          <p:cNvSpPr txBox="1"/>
          <p:nvPr/>
        </p:nvSpPr>
        <p:spPr>
          <a:xfrm>
            <a:off x="4622125" y="3666525"/>
            <a:ext cx="1213800" cy="274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a:solidFill>
                  <a:srgbClr val="0000FF"/>
                </a:solidFill>
              </a:rPr>
              <a:t>TOR-Receiver Downlink</a:t>
            </a:r>
            <a:endParaRPr>
              <a:solidFill>
                <a:srgbClr val="0000FF"/>
              </a:solidFill>
            </a:endParaRPr>
          </a:p>
        </p:txBody>
      </p:sp>
      <p:cxnSp>
        <p:nvCxnSpPr>
          <p:cNvPr id="267" name="Google Shape;267;p30"/>
          <p:cNvCxnSpPr/>
          <p:nvPr/>
        </p:nvCxnSpPr>
        <p:spPr>
          <a:xfrm>
            <a:off x="3538488" y="1039338"/>
            <a:ext cx="0" cy="315600"/>
          </a:xfrm>
          <a:prstGeom prst="straightConnector1">
            <a:avLst/>
          </a:prstGeom>
          <a:noFill/>
          <a:ln w="19050" cap="rnd" cmpd="sng">
            <a:solidFill>
              <a:srgbClr val="2B7827"/>
            </a:solidFill>
            <a:prstDash val="solid"/>
            <a:round/>
            <a:headEnd type="none" w="sm" len="sm"/>
            <a:tailEnd type="triangle" w="med" len="med"/>
          </a:ln>
        </p:spPr>
      </p:cxnSp>
      <p:grpSp>
        <p:nvGrpSpPr>
          <p:cNvPr id="268" name="Google Shape;268;p30"/>
          <p:cNvGrpSpPr/>
          <p:nvPr/>
        </p:nvGrpSpPr>
        <p:grpSpPr>
          <a:xfrm rot="10800000" flipH="1">
            <a:off x="4274362" y="871238"/>
            <a:ext cx="395304" cy="64300"/>
            <a:chOff x="1609050" y="1468175"/>
            <a:chExt cx="546000" cy="88800"/>
          </a:xfrm>
        </p:grpSpPr>
        <p:sp>
          <p:nvSpPr>
            <p:cNvPr id="269" name="Google Shape;269;p30"/>
            <p:cNvSpPr/>
            <p:nvPr/>
          </p:nvSpPr>
          <p:spPr>
            <a:xfrm>
              <a:off x="1609050" y="1468175"/>
              <a:ext cx="88800" cy="88800"/>
            </a:xfrm>
            <a:prstGeom prst="ellipse">
              <a:avLst/>
            </a:prstGeom>
            <a:solidFill>
              <a:srgbClr val="2B782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 name="Google Shape;270;p30"/>
            <p:cNvSpPr/>
            <p:nvPr/>
          </p:nvSpPr>
          <p:spPr>
            <a:xfrm>
              <a:off x="1837650" y="1468175"/>
              <a:ext cx="88800" cy="88800"/>
            </a:xfrm>
            <a:prstGeom prst="ellipse">
              <a:avLst/>
            </a:prstGeom>
            <a:solidFill>
              <a:srgbClr val="2B782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 name="Google Shape;271;p30"/>
            <p:cNvSpPr/>
            <p:nvPr/>
          </p:nvSpPr>
          <p:spPr>
            <a:xfrm>
              <a:off x="2066250" y="1468175"/>
              <a:ext cx="88800" cy="88800"/>
            </a:xfrm>
            <a:prstGeom prst="ellipse">
              <a:avLst/>
            </a:prstGeom>
            <a:solidFill>
              <a:srgbClr val="2B782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fade">
                                      <p:cBhvr>
                                        <p:cTn id="7" dur="1000"/>
                                        <p:tgtEl>
                                          <p:spTgt spid="2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0"/>
                                        </p:tgtEl>
                                        <p:attrNameLst>
                                          <p:attrName>style.visibility</p:attrName>
                                        </p:attrNameLst>
                                      </p:cBhvr>
                                      <p:to>
                                        <p:strVal val="visible"/>
                                      </p:to>
                                    </p:set>
                                    <p:animEffect transition="in" filter="fade">
                                      <p:cBhvr>
                                        <p:cTn id="12" dur="1000"/>
                                        <p:tgtEl>
                                          <p:spTgt spid="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1"/>
          <p:cNvSpPr txBox="1">
            <a:spLocks noGrp="1"/>
          </p:cNvSpPr>
          <p:nvPr>
            <p:ph type="body" idx="1"/>
          </p:nvPr>
        </p:nvSpPr>
        <p:spPr>
          <a:xfrm>
            <a:off x="320040" y="788670"/>
            <a:ext cx="8503800" cy="3840600"/>
          </a:xfrm>
          <a:prstGeom prst="rect">
            <a:avLst/>
          </a:prstGeom>
          <a:noFill/>
          <a:ln>
            <a:noFill/>
          </a:ln>
        </p:spPr>
        <p:txBody>
          <a:bodyPr spcFirstLastPara="1" wrap="square" lIns="91425" tIns="45700" rIns="91425" bIns="45700" anchor="t" anchorCtr="0">
            <a:noAutofit/>
          </a:bodyPr>
          <a:lstStyle/>
          <a:p>
            <a:pPr marL="274320" lvl="0" indent="-285750" rtl="0">
              <a:spcBef>
                <a:spcPts val="0"/>
              </a:spcBef>
              <a:spcAft>
                <a:spcPts val="0"/>
              </a:spcAft>
              <a:buClr>
                <a:schemeClr val="dk2"/>
              </a:buClr>
              <a:buSzPts val="1800"/>
              <a:buFont typeface="Arial"/>
              <a:buChar char="●"/>
            </a:pPr>
            <a:r>
              <a:rPr lang="en"/>
              <a:t>Homa: using priorities effectively to bypass buffering</a:t>
            </a:r>
            <a:endParaRPr/>
          </a:p>
          <a:p>
            <a:pPr marL="594360" lvl="1" indent="-228600" rtl="0">
              <a:spcBef>
                <a:spcPts val="0"/>
              </a:spcBef>
              <a:spcAft>
                <a:spcPts val="0"/>
              </a:spcAft>
              <a:buClr>
                <a:schemeClr val="dk2"/>
              </a:buClr>
              <a:buSzPts val="1600"/>
              <a:buFont typeface="Noto Sans Symbols"/>
              <a:buChar char="▪"/>
            </a:pPr>
            <a:r>
              <a:rPr lang="en"/>
              <a:t>Schedule messages in shortest-remaining-first order (SRPT)</a:t>
            </a:r>
            <a:endParaRPr/>
          </a:p>
          <a:p>
            <a:pPr marL="594360" lvl="1" indent="-228600" rtl="0">
              <a:spcBef>
                <a:spcPts val="1000"/>
              </a:spcBef>
              <a:spcAft>
                <a:spcPts val="0"/>
              </a:spcAft>
              <a:buClr>
                <a:schemeClr val="dk2"/>
              </a:buClr>
              <a:buSzPts val="1600"/>
              <a:buFont typeface="Noto Sans Symbols"/>
              <a:buChar char="▪"/>
            </a:pPr>
            <a:r>
              <a:rPr lang="en"/>
              <a:t>Near-optimal average latency &amp; good tail latency for short messages</a:t>
            </a:r>
            <a:endParaRPr/>
          </a:p>
          <a:p>
            <a:pPr marL="274320" lvl="0" indent="-285750" rtl="0">
              <a:spcBef>
                <a:spcPts val="1000"/>
              </a:spcBef>
              <a:spcAft>
                <a:spcPts val="0"/>
              </a:spcAft>
              <a:buClr>
                <a:schemeClr val="dk2"/>
              </a:buClr>
              <a:buSzPts val="1800"/>
              <a:buFont typeface="Arial"/>
              <a:buChar char="●"/>
            </a:pPr>
            <a:r>
              <a:rPr lang="en"/>
              <a:t>Combine three mechanisms to use priorities effectively </a:t>
            </a:r>
            <a:endParaRPr/>
          </a:p>
          <a:p>
            <a:pPr marL="708660" lvl="1" indent="-330200" rtl="0">
              <a:lnSpc>
                <a:spcPct val="100000"/>
              </a:lnSpc>
              <a:spcBef>
                <a:spcPts val="0"/>
              </a:spcBef>
              <a:spcAft>
                <a:spcPts val="0"/>
              </a:spcAft>
              <a:buSzPts val="1600"/>
              <a:buFont typeface="Verdana"/>
              <a:buAutoNum type="arabicPeriod"/>
            </a:pPr>
            <a:r>
              <a:rPr lang="en">
                <a:solidFill>
                  <a:srgbClr val="C00000"/>
                </a:solidFill>
              </a:rPr>
              <a:t>Dynamically</a:t>
            </a:r>
            <a:r>
              <a:rPr lang="en"/>
              <a:t> assigned network priorities by receivers</a:t>
            </a:r>
            <a:endParaRPr/>
          </a:p>
          <a:p>
            <a:pPr marL="914400" lvl="2" indent="-180339" rtl="0">
              <a:lnSpc>
                <a:spcPct val="100000"/>
              </a:lnSpc>
              <a:spcBef>
                <a:spcPts val="1000"/>
              </a:spcBef>
              <a:spcAft>
                <a:spcPts val="0"/>
              </a:spcAft>
              <a:buSzPts val="1400"/>
              <a:buChar char="●"/>
            </a:pPr>
            <a:r>
              <a:rPr lang="en"/>
              <a:t>Bypass queues for short messages</a:t>
            </a:r>
            <a:br>
              <a:rPr lang="en"/>
            </a:br>
            <a:endParaRPr b="0">
              <a:solidFill>
                <a:srgbClr val="FF0000"/>
              </a:solidFill>
            </a:endParaRPr>
          </a:p>
          <a:p>
            <a:pPr marL="708660" lvl="1" indent="-330200" rtl="0">
              <a:lnSpc>
                <a:spcPct val="100000"/>
              </a:lnSpc>
              <a:spcBef>
                <a:spcPts val="0"/>
              </a:spcBef>
              <a:spcAft>
                <a:spcPts val="0"/>
              </a:spcAft>
              <a:buSzPts val="1600"/>
              <a:buFont typeface="Verdana"/>
              <a:buAutoNum type="arabicPeriod"/>
            </a:pPr>
            <a:r>
              <a:rPr lang="en">
                <a:solidFill>
                  <a:srgbClr val="C00000"/>
                </a:solidFill>
              </a:rPr>
              <a:t>Receiver-driven</a:t>
            </a:r>
            <a:r>
              <a:rPr lang="en">
                <a:solidFill>
                  <a:srgbClr val="FF0000"/>
                </a:solidFill>
              </a:rPr>
              <a:t> </a:t>
            </a:r>
            <a:r>
              <a:rPr lang="en"/>
              <a:t>packet scheduling</a:t>
            </a:r>
            <a:endParaRPr/>
          </a:p>
          <a:p>
            <a:pPr marL="914400" lvl="2" indent="-180339" rtl="0">
              <a:spcBef>
                <a:spcPts val="1000"/>
              </a:spcBef>
              <a:spcAft>
                <a:spcPts val="0"/>
              </a:spcAft>
              <a:buSzPts val="1400"/>
              <a:buChar char="●"/>
            </a:pPr>
            <a:r>
              <a:rPr lang="en"/>
              <a:t>Reduce buffer occupancy &amp; improve latency</a:t>
            </a:r>
            <a:br>
              <a:rPr lang="en"/>
            </a:br>
            <a:endParaRPr>
              <a:solidFill>
                <a:srgbClr val="C00000"/>
              </a:solidFill>
            </a:endParaRPr>
          </a:p>
          <a:p>
            <a:pPr marL="708660" lvl="1" indent="-330200" rtl="0">
              <a:lnSpc>
                <a:spcPct val="100000"/>
              </a:lnSpc>
              <a:spcBef>
                <a:spcPts val="0"/>
              </a:spcBef>
              <a:spcAft>
                <a:spcPts val="0"/>
              </a:spcAft>
              <a:buSzPts val="1600"/>
              <a:buFont typeface="Verdana"/>
              <a:buAutoNum type="arabicPeriod"/>
            </a:pPr>
            <a:r>
              <a:rPr lang="en">
                <a:solidFill>
                  <a:srgbClr val="C00000"/>
                </a:solidFill>
              </a:rPr>
              <a:t>Controlled overcommitment </a:t>
            </a:r>
            <a:r>
              <a:rPr lang="en"/>
              <a:t>on receiver’s downlink</a:t>
            </a:r>
            <a:endParaRPr/>
          </a:p>
          <a:p>
            <a:pPr marL="914400" lvl="2" indent="-180339" rtl="0">
              <a:lnSpc>
                <a:spcPct val="100000"/>
              </a:lnSpc>
              <a:spcBef>
                <a:spcPts val="1000"/>
              </a:spcBef>
              <a:spcAft>
                <a:spcPts val="0"/>
              </a:spcAft>
              <a:buSzPts val="1400"/>
              <a:buChar char="●"/>
            </a:pPr>
            <a:r>
              <a:rPr lang="en"/>
              <a:t>Avoid bandwidth waste, leads to high bandwidth utilization</a:t>
            </a:r>
            <a:endParaRPr b="0">
              <a:solidFill>
                <a:srgbClr val="C00000"/>
              </a:solidFill>
            </a:endParaRPr>
          </a:p>
        </p:txBody>
      </p:sp>
      <p:sp>
        <p:nvSpPr>
          <p:cNvPr id="278" name="Google Shape;278;p31"/>
          <p:cNvSpPr txBox="1">
            <a:spLocks noGrp="1"/>
          </p:cNvSpPr>
          <p:nvPr>
            <p:ph type="sldNum" idx="12"/>
          </p:nvPr>
        </p:nvSpPr>
        <p:spPr>
          <a:xfrm>
            <a:off x="8183880" y="4767263"/>
            <a:ext cx="685800" cy="2745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0000"/>
              </a:buClr>
              <a:buFont typeface="Arial"/>
              <a:buNone/>
            </a:pPr>
            <a:r>
              <a:rPr lang="en"/>
              <a:t>Slide </a:t>
            </a:r>
            <a:fld id="{00000000-1234-1234-1234-123412341234}" type="slidenum">
              <a:rPr lang="en"/>
              <a:t>9</a:t>
            </a:fld>
            <a:endParaRPr/>
          </a:p>
        </p:txBody>
      </p:sp>
      <p:sp>
        <p:nvSpPr>
          <p:cNvPr id="279" name="Google Shape;279;p31"/>
          <p:cNvSpPr txBox="1">
            <a:spLocks noGrp="1"/>
          </p:cNvSpPr>
          <p:nvPr>
            <p:ph type="title"/>
          </p:nvPr>
        </p:nvSpPr>
        <p:spPr>
          <a:xfrm>
            <a:off x="304800" y="148590"/>
            <a:ext cx="8534400" cy="548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a:t>Priorities, Key To Low Latency</a:t>
            </a:r>
            <a:endParaRPr sz="3000" b="1" i="0" u="none" strike="noStrike" cap="none">
              <a:solidFill>
                <a:schemeClr val="dk2"/>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JO Colors">
      <a:dk1>
        <a:srgbClr val="000000"/>
      </a:dk1>
      <a:lt1>
        <a:srgbClr val="FFFFFF"/>
      </a:lt1>
      <a:dk2>
        <a:srgbClr val="0C5DA0"/>
      </a:dk2>
      <a:lt2>
        <a:srgbClr val="7F7F7F"/>
      </a:lt2>
      <a:accent1>
        <a:srgbClr val="75D071"/>
      </a:accent1>
      <a:accent2>
        <a:srgbClr val="E1FFE1"/>
      </a:accent2>
      <a:accent3>
        <a:srgbClr val="E5F4FF"/>
      </a:accent3>
      <a:accent4>
        <a:srgbClr val="9A0C27"/>
      </a:accent4>
      <a:accent5>
        <a:srgbClr val="FFFFB9"/>
      </a:accent5>
      <a:accent6>
        <a:srgbClr val="844F1A"/>
      </a:accent6>
      <a:hlink>
        <a:srgbClr val="005239"/>
      </a:hlink>
      <a:folHlink>
        <a:srgbClr val="A500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JO Colors">
      <a:dk1>
        <a:srgbClr val="000000"/>
      </a:dk1>
      <a:lt1>
        <a:srgbClr val="FFFFFF"/>
      </a:lt1>
      <a:dk2>
        <a:srgbClr val="0C5DA0"/>
      </a:dk2>
      <a:lt2>
        <a:srgbClr val="7F7F7F"/>
      </a:lt2>
      <a:accent1>
        <a:srgbClr val="75D071"/>
      </a:accent1>
      <a:accent2>
        <a:srgbClr val="E1FFE1"/>
      </a:accent2>
      <a:accent3>
        <a:srgbClr val="E5F4FF"/>
      </a:accent3>
      <a:accent4>
        <a:srgbClr val="9A0C27"/>
      </a:accent4>
      <a:accent5>
        <a:srgbClr val="FFFFB9"/>
      </a:accent5>
      <a:accent6>
        <a:srgbClr val="844F1A"/>
      </a:accent6>
      <a:hlink>
        <a:srgbClr val="005239"/>
      </a:hlink>
      <a:folHlink>
        <a:srgbClr val="A500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3980</Words>
  <Application>Microsoft Office PowerPoint</Application>
  <PresentationFormat>On-screen Show (16:9)</PresentationFormat>
  <Paragraphs>484</Paragraphs>
  <Slides>27</Slides>
  <Notes>27</Notes>
  <HiddenSlides>1</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27</vt:i4>
      </vt:variant>
    </vt:vector>
  </HeadingPairs>
  <TitlesOfParts>
    <vt:vector size="35" baseType="lpstr">
      <vt:lpstr>Arial</vt:lpstr>
      <vt:lpstr>Calibri</vt:lpstr>
      <vt:lpstr>Noto Sans Symbols</vt:lpstr>
      <vt:lpstr>Times</vt:lpstr>
      <vt:lpstr>Verdana</vt:lpstr>
      <vt:lpstr>Simple Light</vt:lpstr>
      <vt:lpstr>Default Design</vt:lpstr>
      <vt:lpstr>Default Design</vt:lpstr>
      <vt:lpstr>Homa: A Receiver-Driven Low-Latency Transport Protocol Using Network Priorities</vt:lpstr>
      <vt:lpstr>Goals &amp; Key Results</vt:lpstr>
      <vt:lpstr>Tiny Messages, Tiny Latency</vt:lpstr>
      <vt:lpstr>Near-Hardware Tail Latency is Hard</vt:lpstr>
      <vt:lpstr>Prior Work   Low Latency</vt:lpstr>
      <vt:lpstr>Some Buffering Is Inevitable</vt:lpstr>
      <vt:lpstr>Low Latency Requires Priorities</vt:lpstr>
      <vt:lpstr>Best to Choose Priorities at Receiver</vt:lpstr>
      <vt:lpstr>Priorities, Key To Low Latency</vt:lpstr>
      <vt:lpstr>Receiver Based Packet Scheduling</vt:lpstr>
      <vt:lpstr>Receiver Based Packet Scheduling</vt:lpstr>
      <vt:lpstr>Packet Scheduling Not Enough!</vt:lpstr>
      <vt:lpstr>Using Network Priorities</vt:lpstr>
      <vt:lpstr>Unscheduled Priority Assignment</vt:lpstr>
      <vt:lpstr>Scheduled Priority Assignment</vt:lpstr>
      <vt:lpstr>Problem: Wasted Bandwidth</vt:lpstr>
      <vt:lpstr>Solution: Controlled Overcommitment</vt:lpstr>
      <vt:lpstr>Testbed Implementation</vt:lpstr>
      <vt:lpstr>Homa Implementation Results</vt:lpstr>
      <vt:lpstr>Infiniband VS. Homa</vt:lpstr>
      <vt:lpstr>No Prios &amp; Uncontrolled Overcommitt.</vt:lpstr>
      <vt:lpstr>Controlled Overcommittment Effect</vt:lpstr>
      <vt:lpstr>Effect Of Priorities</vt:lpstr>
      <vt:lpstr>Simulation Evaluation </vt:lpstr>
      <vt:lpstr>Summary</vt:lpstr>
      <vt:lpstr>Homa Source Code</vt:lpstr>
      <vt:lpstr>Overcommitment For High BW Util.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Homa: A Receiver-Driven Low-Latency Transport Protocol Using Network Priorities</dc:title>
  <cp:lastModifiedBy>Neverhood</cp:lastModifiedBy>
  <cp:revision>2</cp:revision>
  <dcterms:modified xsi:type="dcterms:W3CDTF">2018-08-28T20:00:35Z</dcterms:modified>
</cp:coreProperties>
</file>