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258" r:id="rId4"/>
    <p:sldId id="259" r:id="rId5"/>
    <p:sldId id="316" r:id="rId6"/>
    <p:sldId id="263" r:id="rId7"/>
    <p:sldId id="295" r:id="rId8"/>
    <p:sldId id="286" r:id="rId9"/>
    <p:sldId id="262" r:id="rId10"/>
    <p:sldId id="325" r:id="rId11"/>
    <p:sldId id="291" r:id="rId12"/>
    <p:sldId id="318" r:id="rId13"/>
    <p:sldId id="314" r:id="rId14"/>
    <p:sldId id="269" r:id="rId15"/>
    <p:sldId id="319" r:id="rId16"/>
    <p:sldId id="332" r:id="rId17"/>
    <p:sldId id="315" r:id="rId18"/>
    <p:sldId id="298" r:id="rId19"/>
    <p:sldId id="278" r:id="rId20"/>
    <p:sldId id="274" r:id="rId21"/>
    <p:sldId id="275" r:id="rId22"/>
    <p:sldId id="277" r:id="rId23"/>
    <p:sldId id="33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ehyeok Kim" initials="DK" lastIdx="1" clrIdx="0">
    <p:extLst>
      <p:ext uri="{19B8F6BF-5375-455C-9EA6-DF929625EA0E}">
        <p15:presenceInfo xmlns:p15="http://schemas.microsoft.com/office/powerpoint/2012/main" userId="85c275c028f901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CCCC"/>
    <a:srgbClr val="C40B15"/>
    <a:srgbClr val="E6E6E6"/>
    <a:srgbClr val="B90711"/>
    <a:srgbClr val="106995"/>
    <a:srgbClr val="BE03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6" autoAdjust="0"/>
    <p:restoredTop sz="69969" autoAdjust="0"/>
  </p:normalViewPr>
  <p:slideViewPr>
    <p:cSldViewPr snapToGrid="0" snapToObjects="1">
      <p:cViewPr varScale="1">
        <p:scale>
          <a:sx n="68" d="100"/>
          <a:sy n="68" d="100"/>
        </p:scale>
        <p:origin x="488" y="200"/>
      </p:cViewPr>
      <p:guideLst/>
    </p:cSldViewPr>
  </p:slideViewPr>
  <p:outlineViewPr>
    <p:cViewPr>
      <p:scale>
        <a:sx n="33" d="100"/>
        <a:sy n="33" d="100"/>
      </p:scale>
      <p:origin x="0" y="-14192"/>
    </p:cViewPr>
  </p:outlineViewPr>
  <p:notesTextViewPr>
    <p:cViewPr>
      <p:scale>
        <a:sx n="120" d="100"/>
        <a:sy n="1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-dakim\Google%20Drive\Research\HyperLoop\Talks\SIGCO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-dakim\Google%20Drive\Research\HyperLoop\Talks\SIGCOM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-dakim\Google%20Drive\Research\HyperLoop\Talks\SIGCOM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70174477747694"/>
          <c:y val="0.16183971987872828"/>
          <c:w val="0.82174267440838389"/>
          <c:h val="0.56394523400465557"/>
        </c:manualLayout>
      </c:layout>
      <c:lineChart>
        <c:grouping val="standard"/>
        <c:varyColors val="0"/>
        <c:ser>
          <c:idx val="0"/>
          <c:order val="0"/>
          <c:tx>
            <c:v>Average</c:v>
          </c:tx>
          <c:spPr>
            <a:ln w="73025" cap="rnd">
              <a:solidFill>
                <a:srgbClr val="0000CC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rgbClr val="0000CC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9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21</c:v>
                </c:pt>
                <c:pt idx="5">
                  <c:v>24</c:v>
                </c:pt>
                <c:pt idx="6">
                  <c:v>27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10.23</c:v>
                </c:pt>
                <c:pt idx="1">
                  <c:v>14.34</c:v>
                </c:pt>
                <c:pt idx="2">
                  <c:v>20.170000000000002</c:v>
                </c:pt>
                <c:pt idx="3">
                  <c:v>26.69</c:v>
                </c:pt>
                <c:pt idx="4">
                  <c:v>32.24</c:v>
                </c:pt>
                <c:pt idx="5">
                  <c:v>35.619999999999997</c:v>
                </c:pt>
                <c:pt idx="6">
                  <c:v>42.54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81-40C4-9077-F08B98D9170F}"/>
            </c:ext>
          </c:extLst>
        </c:ser>
        <c:ser>
          <c:idx val="1"/>
          <c:order val="1"/>
          <c:tx>
            <c:v>99th percentile</c:v>
          </c:tx>
          <c:spPr>
            <a:ln w="730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9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21</c:v>
                </c:pt>
                <c:pt idx="5">
                  <c:v>24</c:v>
                </c:pt>
                <c:pt idx="6">
                  <c:v>27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31.17</c:v>
                </c:pt>
                <c:pt idx="1">
                  <c:v>43.104999999999997</c:v>
                </c:pt>
                <c:pt idx="2">
                  <c:v>58.94</c:v>
                </c:pt>
                <c:pt idx="3">
                  <c:v>70.91</c:v>
                </c:pt>
                <c:pt idx="4">
                  <c:v>92.48</c:v>
                </c:pt>
                <c:pt idx="5">
                  <c:v>103.745</c:v>
                </c:pt>
                <c:pt idx="6">
                  <c:v>119.94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0C4-9077-F08B98D91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6569264"/>
        <c:axId val="646567952"/>
      </c:lineChart>
      <c:catAx>
        <c:axId val="64656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  <a:cs typeface="+mn-cs"/>
                  </a:defRPr>
                </a:pPr>
                <a:r>
                  <a:rPr lang="en-US" sz="2400" dirty="0">
                    <a:latin typeface="Helvetica" pitchFamily="2" charset="0"/>
                  </a:rPr>
                  <a:t>Number of tenants</a:t>
                </a:r>
                <a:r>
                  <a:rPr lang="en-US" sz="2400" baseline="0" dirty="0">
                    <a:latin typeface="Helvetica" pitchFamily="2" charset="0"/>
                  </a:rPr>
                  <a:t> </a:t>
                </a:r>
                <a:r>
                  <a:rPr lang="en-US" sz="2400" dirty="0">
                    <a:latin typeface="Helvetica" pitchFamily="2" charset="0"/>
                  </a:rPr>
                  <a:t>on a server</a:t>
                </a:r>
              </a:p>
            </c:rich>
          </c:tx>
          <c:layout>
            <c:manualLayout>
              <c:xMode val="edge"/>
              <c:yMode val="edge"/>
              <c:x val="0.34052158499172558"/>
              <c:y val="0.873268704986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defRPr>
            </a:pPr>
            <a:endParaRPr lang="en-US"/>
          </a:p>
        </c:txPr>
        <c:crossAx val="646567952"/>
        <c:crosses val="autoZero"/>
        <c:auto val="1"/>
        <c:lblAlgn val="ctr"/>
        <c:lblOffset val="100"/>
        <c:noMultiLvlLbl val="0"/>
      </c:catAx>
      <c:valAx>
        <c:axId val="6465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  <a:cs typeface="+mn-cs"/>
                  </a:defRPr>
                </a:pPr>
                <a:r>
                  <a:rPr lang="en-US" sz="2400" dirty="0">
                    <a:latin typeface="Helvetica" pitchFamily="2" charset="0"/>
                  </a:rPr>
                  <a:t>Latency (</a:t>
                </a:r>
                <a:r>
                  <a:rPr lang="en-US" sz="2400" dirty="0" err="1">
                    <a:latin typeface="Helvetica" pitchFamily="2" charset="0"/>
                  </a:rPr>
                  <a:t>ms</a:t>
                </a:r>
                <a:r>
                  <a:rPr lang="en-US" sz="2400" dirty="0">
                    <a:latin typeface="Helvetica" pitchFamily="2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1.2559555520631857E-2"/>
              <c:y val="0.181295856549413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  <a:cs typeface="+mn-cs"/>
              </a:defRPr>
            </a:pPr>
            <a:endParaRPr lang="en-US"/>
          </a:p>
        </c:txPr>
        <c:crossAx val="646569264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534956797884913"/>
          <c:y val="1.0885997321644648E-2"/>
          <c:w val="0.42733329529460989"/>
          <c:h val="0.118083641603253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80076375274487E-2"/>
          <c:y val="0.20136548434135179"/>
          <c:w val="0.96665361696036411"/>
          <c:h val="0.53948647723382404"/>
        </c:manualLayout>
      </c:layout>
      <c:lineChart>
        <c:grouping val="standard"/>
        <c:varyColors val="0"/>
        <c:ser>
          <c:idx val="0"/>
          <c:order val="0"/>
          <c:tx>
            <c:strRef>
              <c:f>Primitive!$I$1</c:f>
              <c:strCache>
                <c:ptCount val="1"/>
                <c:pt idx="0">
                  <c:v>Baseline-99th</c:v>
                </c:pt>
              </c:strCache>
            </c:strRef>
          </c:tx>
          <c:spPr>
            <a:ln w="730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Primitive!$H$2:$H$9</c:f>
              <c:strCach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1K</c:v>
                </c:pt>
                <c:pt idx="4">
                  <c:v>2K</c:v>
                </c:pt>
                <c:pt idx="5">
                  <c:v>4K</c:v>
                </c:pt>
                <c:pt idx="6">
                  <c:v>8K</c:v>
                </c:pt>
              </c:strCache>
            </c:strRef>
          </c:cat>
          <c:val>
            <c:numRef>
              <c:f>Primitive!$I$2:$I$8</c:f>
              <c:numCache>
                <c:formatCode>General</c:formatCode>
                <c:ptCount val="7"/>
                <c:pt idx="0">
                  <c:v>12027</c:v>
                </c:pt>
                <c:pt idx="1">
                  <c:v>5459</c:v>
                </c:pt>
                <c:pt idx="2">
                  <c:v>7947</c:v>
                </c:pt>
                <c:pt idx="3">
                  <c:v>7997</c:v>
                </c:pt>
                <c:pt idx="4">
                  <c:v>5329</c:v>
                </c:pt>
                <c:pt idx="5">
                  <c:v>7948</c:v>
                </c:pt>
                <c:pt idx="6">
                  <c:v>7921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3F-DB48-A0E2-4A7F0A8CD30A}"/>
            </c:ext>
          </c:extLst>
        </c:ser>
        <c:ser>
          <c:idx val="2"/>
          <c:order val="1"/>
          <c:tx>
            <c:strRef>
              <c:f>Primitive!$J$1</c:f>
              <c:strCache>
                <c:ptCount val="1"/>
                <c:pt idx="0">
                  <c:v>HyperLoop-99th</c:v>
                </c:pt>
              </c:strCache>
            </c:strRef>
          </c:tx>
          <c:spPr>
            <a:ln w="73025" cap="rnd">
              <a:solidFill>
                <a:srgbClr val="0000CC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Primitive!$H$2:$H$9</c:f>
              <c:strCach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1K</c:v>
                </c:pt>
                <c:pt idx="4">
                  <c:v>2K</c:v>
                </c:pt>
                <c:pt idx="5">
                  <c:v>4K</c:v>
                </c:pt>
                <c:pt idx="6">
                  <c:v>8K</c:v>
                </c:pt>
              </c:strCache>
            </c:strRef>
          </c:cat>
          <c:val>
            <c:numRef>
              <c:f>Primitive!$J$2:$J$8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17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3F-DB48-A0E2-4A7F0A8CD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135096"/>
        <c:axId val="578134440"/>
      </c:lineChart>
      <c:catAx>
        <c:axId val="578135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size (bytes)</a:t>
                </a:r>
              </a:p>
            </c:rich>
          </c:tx>
          <c:layout>
            <c:manualLayout>
              <c:xMode val="edge"/>
              <c:yMode val="edge"/>
              <c:x val="0.33320063474979716"/>
              <c:y val="0.89206137375120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578134440"/>
        <c:crosses val="autoZero"/>
        <c:auto val="1"/>
        <c:lblAlgn val="ctr"/>
        <c:lblOffset val="100"/>
        <c:noMultiLvlLbl val="0"/>
      </c:catAx>
      <c:valAx>
        <c:axId val="578134440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.00E+00" sourceLinked="0"/>
        <c:majorTickMark val="none"/>
        <c:minorTickMark val="none"/>
        <c:tickLblPos val="nextTo"/>
        <c:crossAx val="5781350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59009947088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ysClr val="windowText" lastClr="00000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ndara" panose="020E05020303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3356156567385"/>
          <c:y val="0.18534790038495139"/>
          <c:w val="0.89066643843432614"/>
          <c:h val="0.55851900510664232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'MongoDB-comparision'!$C$1</c:f>
              <c:strCache>
                <c:ptCount val="1"/>
                <c:pt idx="0">
                  <c:v>Baseline-99th</c:v>
                </c:pt>
              </c:strCache>
            </c:strRef>
          </c:tx>
          <c:spPr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'MongoDB-comparision'!$A$2:$A$6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</c:strCache>
            </c:strRef>
          </c:cat>
          <c:val>
            <c:numRef>
              <c:f>'MongoDB-comparision'!$C$2:$C$6</c:f>
              <c:numCache>
                <c:formatCode>General</c:formatCode>
                <c:ptCount val="5"/>
                <c:pt idx="0">
                  <c:v>5.1630000000000003</c:v>
                </c:pt>
                <c:pt idx="1">
                  <c:v>4.5750000000000002</c:v>
                </c:pt>
                <c:pt idx="2">
                  <c:v>5.4909999999999997</c:v>
                </c:pt>
                <c:pt idx="3">
                  <c:v>4.7389999999999999</c:v>
                </c:pt>
                <c:pt idx="4">
                  <c:v>6.8150000000000004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A9-494F-BBA0-E29E5E11FDF5}"/>
            </c:ext>
          </c:extLst>
        </c:ser>
        <c:ser>
          <c:idx val="3"/>
          <c:order val="1"/>
          <c:tx>
            <c:strRef>
              <c:f>'MongoDB-comparision'!$E$1</c:f>
              <c:strCache>
                <c:ptCount val="1"/>
                <c:pt idx="0">
                  <c:v>HyperLoop-99th</c:v>
                </c:pt>
              </c:strCache>
            </c:strRef>
          </c:tx>
          <c:spPr>
            <a:solidFill>
              <a:srgbClr val="0000CC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'MongoDB-comparision'!$A$2:$A$6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</c:strCache>
            </c:strRef>
          </c:cat>
          <c:val>
            <c:numRef>
              <c:f>'MongoDB-comparision'!$E$2:$E$6</c:f>
              <c:numCache>
                <c:formatCode>General</c:formatCode>
                <c:ptCount val="5"/>
                <c:pt idx="0">
                  <c:v>1.0449999999999999</c:v>
                </c:pt>
                <c:pt idx="1">
                  <c:v>1.2030000000000001</c:v>
                </c:pt>
                <c:pt idx="2">
                  <c:v>1.407</c:v>
                </c:pt>
                <c:pt idx="3">
                  <c:v>1.262</c:v>
                </c:pt>
                <c:pt idx="4">
                  <c:v>1.917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A9-494F-BBA0-E29E5E11F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2"/>
        <c:overlap val="-27"/>
        <c:axId val="657761800"/>
        <c:axId val="657762784"/>
      </c:barChart>
      <c:catAx>
        <c:axId val="657761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800">
                    <a:latin typeface="Helvetica" panose="020B0604020202020204" pitchFamily="34" charset="0"/>
                    <a:cs typeface="Helvetica" panose="020B0604020202020204" pitchFamily="34" charset="0"/>
                  </a:rPr>
                  <a:t>YCSB Workload</a:t>
                </a:r>
              </a:p>
            </c:rich>
          </c:tx>
          <c:layout>
            <c:manualLayout>
              <c:xMode val="edge"/>
              <c:yMode val="edge"/>
              <c:x val="0.41277064551713644"/>
              <c:y val="0.87828095629419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57762784"/>
        <c:crosses val="autoZero"/>
        <c:auto val="1"/>
        <c:lblAlgn val="ctr"/>
        <c:lblOffset val="100"/>
        <c:noMultiLvlLbl val="0"/>
      </c:catAx>
      <c:valAx>
        <c:axId val="65776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800">
                    <a:latin typeface="Helvetica" panose="020B0604020202020204" pitchFamily="34" charset="0"/>
                    <a:cs typeface="Helvetica" panose="020B0604020202020204" pitchFamily="34" charset="0"/>
                  </a:rPr>
                  <a:t>Latency (ms)</a:t>
                </a:r>
              </a:p>
            </c:rich>
          </c:tx>
          <c:layout>
            <c:manualLayout>
              <c:xMode val="edge"/>
              <c:yMode val="edge"/>
              <c:x val="2.9427707406139455E-3"/>
              <c:y val="0.199089112934193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5776180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4390619650804521E-2"/>
          <c:y val="2.4382683389872709E-2"/>
          <c:w val="0.89218733200518607"/>
          <c:h val="0.19670654035062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ysClr val="windowText" lastClr="00000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ndara" panose="020E05020303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37D6-7C0D-3445-8178-DADD236ADB4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9EFF-4C47-F94C-AB09-FE0001B8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51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9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4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2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0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6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EC0E-AB9C-EA42-84DC-106403EE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Helvetica" pitchFamily="2" charset="0"/>
                <a:ea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985B5-4E86-BC44-9D82-7A0ADAB16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  <a:ea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90D9-9092-2B42-9CD3-C21EE8D6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68153CD8-BAF2-2F43-996F-650E70972C2A}" type="datetime1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59E0-5840-284C-B9AA-7C3FE1F0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76ED-2E5C-F047-940A-A3A0987A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F1CD-1109-7846-B4DB-13A75A18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6B9F2-99D4-D64D-8912-6F018752B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3E1C-8766-8D49-8002-2577C2BE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200-476F-3145-BDA8-25A6D920535D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76B3-8D08-6347-8C86-08281D92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9525-0E3B-284C-8E4B-CAA25FFE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EDD5E-6D4C-D74D-96DE-F8746EB1D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2A2ED-608C-9E45-9ED0-A15A5DFC6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3C43-7912-8D4A-B6DE-D6F8895D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880-221E-A647-A2A4-2B1CFF96D6E5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1045-7D1A-6144-ACDF-D312369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AD4A-85FA-234F-B86F-8AF09E4A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80E8-8E73-534E-93A5-DBC50E4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54"/>
            <a:ext cx="10515600" cy="1325563"/>
          </a:xfrm>
        </p:spPr>
        <p:txBody>
          <a:bodyPr/>
          <a:lstStyle>
            <a:lvl1pPr>
              <a:defRPr>
                <a:latin typeface="Helvetica" pitchFamily="2" charset="0"/>
                <a:ea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FD5A-C332-1947-B678-868B2836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754"/>
            <a:ext cx="10515600" cy="4016379"/>
          </a:xfrm>
        </p:spPr>
        <p:txBody>
          <a:bodyPr/>
          <a:lstStyle>
            <a:lvl1pPr>
              <a:defRPr>
                <a:latin typeface="Helvetica" pitchFamily="2" charset="0"/>
                <a:ea typeface="Helvetica" pitchFamily="2" charset="0"/>
              </a:defRPr>
            </a:lvl1pPr>
            <a:lvl2pPr>
              <a:defRPr>
                <a:latin typeface="Helvetica" pitchFamily="2" charset="0"/>
                <a:ea typeface="Helvetica" pitchFamily="2" charset="0"/>
              </a:defRPr>
            </a:lvl2pPr>
            <a:lvl3pPr>
              <a:defRPr>
                <a:latin typeface="Helvetica" pitchFamily="2" charset="0"/>
                <a:ea typeface="Helvetica" pitchFamily="2" charset="0"/>
              </a:defRPr>
            </a:lvl3pPr>
            <a:lvl4pPr>
              <a:defRPr>
                <a:latin typeface="Helvetica" pitchFamily="2" charset="0"/>
                <a:ea typeface="Helvetica" pitchFamily="2" charset="0"/>
              </a:defRPr>
            </a:lvl4pPr>
            <a:lvl5pPr>
              <a:defRPr>
                <a:latin typeface="Helvetica" pitchFamily="2" charset="0"/>
                <a:ea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B782-31E6-E74B-9C18-441E632A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A8F2F281-6A16-2649-BE7D-801AD60F3506}" type="datetime1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7F36-D09D-EA4D-96FC-4E32C1FF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B9323-3CA1-2245-B55A-A174A839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Helvetica" pitchFamily="2" charset="0"/>
                <a:ea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0043-ED08-2348-998B-C3FE7C7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F723-4A6B-E046-80F7-27D41807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BAC9-CFBB-454C-94D5-3E7D6266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55C0D325-63B8-F54A-804E-7EA341F74E94}" type="datetime1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E4C5-0925-9F41-A884-4531F6AA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7F2E-D8C8-924B-874A-CF9BFE11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817C-2710-864A-99D8-F3832853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9105-9D4A-6145-BD3E-E5D6F120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B9112-6A81-B24B-87BA-A6E3C3D5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5244E-89C7-9E4A-8381-C341B262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A716-034E-8746-8126-76534A5AB954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420F0-FB60-4B4B-BC04-5AF4F3B7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57E7-F199-594F-A0AF-66542885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921F-73D3-AB45-8CC0-F5DA0122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901A4-B8F3-0B46-B43D-53C5CD5A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6473-499C-5244-A8E6-9499E9EB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75A5-CFB1-994E-B35C-909F0EC0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EB49F-1374-1247-94E2-38B9FEC1C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37553-56F1-E84D-A20D-2D0CDFF8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61-8ED5-6A47-80B3-BF12AD5C2649}" type="datetime1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1F625-23E3-4A45-A160-6F0C6D0F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83837-DE43-644F-BB5D-6772B843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4268-C609-FC4F-B48A-86CBC1C1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486A0-E838-284D-BE00-D92205B4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5E8-A6DF-EC40-9F93-E5710C7DCC71}" type="datetime1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777FF-9E79-BA4B-A537-04979358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D337-3071-3C4E-9021-CE89C148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96D13-E915-4D41-B303-75BCBDC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D898-F835-CE49-B982-953004B3E75C}" type="datetime1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8E2C2-38CE-CE44-BEDE-942EC25D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FF59-DDA6-DF42-9867-6846D55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7D01-F606-F542-942A-BECBBFFB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AF10-9C93-364E-9852-0353F29A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464B0-7C8D-8747-8D6F-E697ED62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1FAA-9485-E54D-8C91-D7108501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F04-F0E5-DB4A-810E-6F6F74D14791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773B-C54B-9347-A967-923410A7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045F-E841-B748-86D1-B976B56D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0320-2A49-8A46-91CE-93E261D3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A225D-0F4A-2441-9381-85AAF1D8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399C-9D58-C14A-893D-52DC2C56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CD4D-2155-3A4D-AB01-AABFF351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3BFA-5515-DD4A-8F8C-0F40CAEDEF88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E000D-28D0-8845-B88E-2008F5B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FEF0B-B753-8249-8913-DB56D605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2ECE9-B0D3-D841-8ACC-5B084510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1294-AED4-244F-9E86-9904C497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3C71-7534-124C-AA8B-F797D0CFB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75B8213-B532-C046-81CA-A08D2BC46EBC}" type="datetime1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5856-0FBC-D04C-A637-9BC974E1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10F5-FAEA-6D43-A1EF-6ED1F21A7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Helvetica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3B5-88CC-5E41-AA8C-CBB7DC1A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071" y="1122363"/>
            <a:ext cx="9999475" cy="2387600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rgbClr val="106995"/>
                </a:solidFill>
                <a:latin typeface="Helvetica" pitchFamily="2" charset="0"/>
              </a:rPr>
              <a:t>HyperLoop: Group-Based NIC Offloading </a:t>
            </a:r>
            <a:br>
              <a:rPr lang="en-US" sz="4000" dirty="0">
                <a:solidFill>
                  <a:srgbClr val="106995"/>
                </a:solidFill>
                <a:latin typeface="Helvetica" pitchFamily="2" charset="0"/>
              </a:rPr>
            </a:br>
            <a:r>
              <a:rPr lang="en-US" sz="4000" dirty="0">
                <a:solidFill>
                  <a:srgbClr val="106995"/>
                </a:solidFill>
                <a:latin typeface="Helvetica" pitchFamily="2" charset="0"/>
              </a:rPr>
              <a:t>to Accelerate Replicated Transactions </a:t>
            </a:r>
            <a:br>
              <a:rPr lang="en-US" sz="4000" dirty="0">
                <a:solidFill>
                  <a:srgbClr val="106995"/>
                </a:solidFill>
                <a:latin typeface="Helvetica" pitchFamily="2" charset="0"/>
              </a:rPr>
            </a:br>
            <a:r>
              <a:rPr lang="en-US" sz="4000" dirty="0">
                <a:solidFill>
                  <a:srgbClr val="106995"/>
                </a:solidFill>
                <a:latin typeface="Helvetica" pitchFamily="2" charset="0"/>
              </a:rPr>
              <a:t>in Multi-tenant Storage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E4121-DF18-9C4E-BFDB-C1D628ACB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071" y="3665538"/>
            <a:ext cx="10227149" cy="2176462"/>
          </a:xfrm>
        </p:spPr>
        <p:txBody>
          <a:bodyPr>
            <a:normAutofit/>
          </a:bodyPr>
          <a:lstStyle/>
          <a:p>
            <a:r>
              <a:rPr lang="en-US" sz="3000" b="1" dirty="0"/>
              <a:t>Daehyeok Kim</a:t>
            </a:r>
          </a:p>
          <a:p>
            <a:r>
              <a:rPr lang="en-US" dirty="0" err="1"/>
              <a:t>Amirsaman</a:t>
            </a:r>
            <a:r>
              <a:rPr lang="en-US" dirty="0"/>
              <a:t> </a:t>
            </a:r>
            <a:r>
              <a:rPr lang="en-US" dirty="0" err="1"/>
              <a:t>Memaripour</a:t>
            </a:r>
            <a:r>
              <a:rPr lang="en-US" dirty="0"/>
              <a:t>, Anirudh </a:t>
            </a:r>
            <a:r>
              <a:rPr lang="en-US" dirty="0" err="1"/>
              <a:t>Badam</a:t>
            </a:r>
            <a:r>
              <a:rPr lang="en-US" dirty="0"/>
              <a:t>, </a:t>
            </a:r>
            <a:r>
              <a:rPr lang="en-US" dirty="0" err="1"/>
              <a:t>Yibo</a:t>
            </a:r>
            <a:r>
              <a:rPr lang="en-US" dirty="0"/>
              <a:t> Zhu, </a:t>
            </a:r>
            <a:r>
              <a:rPr lang="en-US" dirty="0" err="1"/>
              <a:t>Hongqiang</a:t>
            </a:r>
            <a:r>
              <a:rPr lang="en-US" dirty="0"/>
              <a:t> Harry Liu</a:t>
            </a:r>
          </a:p>
          <a:p>
            <a:r>
              <a:rPr lang="en-US" dirty="0"/>
              <a:t> Jitendra </a:t>
            </a:r>
            <a:r>
              <a:rPr lang="en-US" dirty="0" err="1"/>
              <a:t>Padhye</a:t>
            </a:r>
            <a:r>
              <a:rPr lang="en-US" dirty="0"/>
              <a:t>, </a:t>
            </a:r>
            <a:r>
              <a:rPr lang="en-US" dirty="0" err="1"/>
              <a:t>Shachar</a:t>
            </a:r>
            <a:r>
              <a:rPr lang="en-US" dirty="0"/>
              <a:t> </a:t>
            </a:r>
            <a:r>
              <a:rPr lang="en-US" dirty="0" err="1"/>
              <a:t>Raindel</a:t>
            </a:r>
            <a:r>
              <a:rPr lang="en-US" dirty="0"/>
              <a:t>, Steven Swanson</a:t>
            </a:r>
          </a:p>
          <a:p>
            <a:r>
              <a:rPr lang="en-US" dirty="0"/>
              <a:t>Vyas </a:t>
            </a:r>
            <a:r>
              <a:rPr lang="en-US" dirty="0" err="1"/>
              <a:t>Sekar</a:t>
            </a:r>
            <a:r>
              <a:rPr lang="en-US" dirty="0"/>
              <a:t>, Srinivasan </a:t>
            </a:r>
            <a:r>
              <a:rPr lang="en-US" dirty="0" err="1"/>
              <a:t>Seshan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C50F4-2DD2-EF40-A7D7-C771B8C5B45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71" y="6107065"/>
            <a:ext cx="4569995" cy="401759"/>
          </a:xfrm>
          <a:prstGeom prst="rect">
            <a:avLst/>
          </a:prstGeom>
        </p:spPr>
      </p:pic>
      <p:pic>
        <p:nvPicPr>
          <p:cNvPr id="5" name="Picture 4" descr="https://c.s-microsoft.com/en-us/CMSImages/ImgOne.jpg?version=D418E733-821C-244F-37F9-DC865BDEFEC0">
            <a:extLst>
              <a:ext uri="{FF2B5EF4-FFF2-40B4-BE49-F238E27FC236}">
                <a16:creationId xmlns:a16="http://schemas.microsoft.com/office/drawing/2014/main" id="{93EA2C14-C28A-164D-9AED-C16978C01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90939" y="6075242"/>
            <a:ext cx="1899209" cy="43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0CDA0-3DA2-444D-99E0-0DC692D4E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7022" y="6107066"/>
            <a:ext cx="1936524" cy="3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4201297" y="2170936"/>
            <a:ext cx="6610865" cy="2388507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3BEF0EE5-B6CD-FE42-8776-19A1C490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Roadblock 2: Transactional Operations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730666" y="5571443"/>
            <a:ext cx="10675686" cy="13607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CPUs are involved to </a:t>
            </a:r>
            <a:r>
              <a:rPr lang="en-US" b="1" dirty="0"/>
              <a:t>execute</a:t>
            </a:r>
            <a:r>
              <a:rPr lang="en-US" dirty="0"/>
              <a:t> and </a:t>
            </a:r>
            <a:r>
              <a:rPr lang="en-US" b="1" dirty="0"/>
              <a:t>forward </a:t>
            </a:r>
            <a:r>
              <a:rPr lang="en-US" dirty="0"/>
              <a:t>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RDMA NIC primitives do not support some key transactional operations (</a:t>
            </a:r>
            <a:r>
              <a:rPr lang="en-US" i="1" dirty="0"/>
              <a:t>e.g.,</a:t>
            </a:r>
            <a:r>
              <a:rPr lang="en-US" dirty="0"/>
              <a:t> locking, commit)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9B02-7C4D-F443-BAA9-722B3285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10</a:t>
            </a:fld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1008109" y="326537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364584" y="3916940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780636" y="3631135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4558738" y="326537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5925471" y="391693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4558738" y="391693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4933642" y="3631135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6341523" y="3610675"/>
            <a:ext cx="0" cy="3062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309030" y="326537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675763" y="391693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309030" y="391693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8683934" y="3634896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10091815" y="3610675"/>
            <a:ext cx="0" cy="3062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31" idx="3"/>
            <a:endCxn id="130" idx="1"/>
          </p:cNvCxnSpPr>
          <p:nvPr/>
        </p:nvCxnSpPr>
        <p:spPr>
          <a:xfrm>
            <a:off x="5308546" y="4099817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36" idx="3"/>
            <a:endCxn id="135" idx="1"/>
          </p:cNvCxnSpPr>
          <p:nvPr/>
        </p:nvCxnSpPr>
        <p:spPr>
          <a:xfrm>
            <a:off x="9058838" y="4099817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1008109" y="291247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4558738" y="291247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309030" y="291247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70" name="Rounded Rectangular Callout 169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62172" y="2354704"/>
            <a:ext cx="1247183" cy="550485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Commit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log</a:t>
            </a: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>
            <a:off x="6318541" y="3048889"/>
            <a:ext cx="14987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0067914" y="3036317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780636" y="3036317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ular Callout 56"/>
          <p:cNvSpPr/>
          <p:nvPr/>
        </p:nvSpPr>
        <p:spPr>
          <a:xfrm>
            <a:off x="3975115" y="4667338"/>
            <a:ext cx="1973304" cy="932445"/>
          </a:xfrm>
          <a:prstGeom prst="wedgeRoundRectCallout">
            <a:avLst>
              <a:gd name="adj1" fmla="val -4459"/>
              <a:gd name="adj2" fmla="val -1003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7697282" y="4667338"/>
            <a:ext cx="1361556" cy="932445"/>
          </a:xfrm>
          <a:prstGeom prst="wedgeRoundRectCallout">
            <a:avLst>
              <a:gd name="adj1" fmla="val 16415"/>
              <a:gd name="adj2" fmla="val -1029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4623953" y="5186085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107430" y="5155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665503" y="5234191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014456" y="47229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4614917" y="4720074"/>
            <a:ext cx="1125401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767823" y="4763784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5" name="Straight Arrow Connector 4"/>
          <p:cNvCxnSpPr>
            <a:stCxn id="191" idx="0"/>
            <a:endCxn id="52" idx="2"/>
          </p:cNvCxnSpPr>
          <p:nvPr/>
        </p:nvCxnSpPr>
        <p:spPr>
          <a:xfrm flipV="1">
            <a:off x="5122703" y="5038104"/>
            <a:ext cx="102320" cy="196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7821048" y="5174847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7861568" y="5222953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7812012" y="4708836"/>
            <a:ext cx="1125401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7964918" y="475254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60" name="Straight Arrow Connector 59"/>
          <p:cNvCxnSpPr>
            <a:endCxn id="59" idx="2"/>
          </p:cNvCxnSpPr>
          <p:nvPr/>
        </p:nvCxnSpPr>
        <p:spPr>
          <a:xfrm flipV="1">
            <a:off x="8319798" y="5026866"/>
            <a:ext cx="102320" cy="196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684BFBC-0D94-8344-9854-40BD123028AD}"/>
              </a:ext>
            </a:extLst>
          </p:cNvPr>
          <p:cNvCxnSpPr/>
          <p:nvPr/>
        </p:nvCxnSpPr>
        <p:spPr>
          <a:xfrm rot="5400000" flipH="1" flipV="1">
            <a:off x="4497341" y="2507384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35" idx="2"/>
            <a:endCxn id="125" idx="2"/>
          </p:cNvCxnSpPr>
          <p:nvPr/>
        </p:nvCxnSpPr>
        <p:spPr>
          <a:xfrm rot="5400000">
            <a:off x="6436225" y="627110"/>
            <a:ext cx="2" cy="7311179"/>
          </a:xfrm>
          <a:prstGeom prst="bentConnector3">
            <a:avLst>
              <a:gd name="adj1" fmla="val 11430100000"/>
            </a:avLst>
          </a:prstGeom>
          <a:ln w="57150">
            <a:solidFill>
              <a:srgbClr val="B907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BDAC12D-D438-154D-8ABC-3B0738F13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7187" y="2465328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32157" y="2394622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207278" y="2811555"/>
            <a:ext cx="6604884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505" y="1826735"/>
            <a:ext cx="211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Helvetica" pitchFamily="2" charset="0"/>
              </a:rPr>
              <a:t>Group of replicas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915476" y="3048889"/>
            <a:ext cx="14987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675938" y="3036317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5774318" y="2063690"/>
            <a:ext cx="2364666" cy="83376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Commit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Commit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907668" y="2063690"/>
            <a:ext cx="2368296" cy="851527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Commit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79" name="Oval 78"/>
          <p:cNvSpPr/>
          <p:nvPr/>
        </p:nvSpPr>
        <p:spPr>
          <a:xfrm>
            <a:off x="5914384" y="2039013"/>
            <a:ext cx="1315403" cy="8417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17785181">
            <a:off x="5472698" y="1596471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048322" y="2080051"/>
            <a:ext cx="1315403" cy="8417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 rot="17785181">
            <a:off x="8596938" y="1639938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52" grpId="0" animBg="1"/>
      <p:bldP spid="59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2C58EC2-D6C9-7247-A9A2-34FB493A99EE}"/>
              </a:ext>
            </a:extLst>
          </p:cNvPr>
          <p:cNvSpPr/>
          <p:nvPr/>
        </p:nvSpPr>
        <p:spPr>
          <a:xfrm>
            <a:off x="0" y="3890076"/>
            <a:ext cx="12192000" cy="2967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the Roadblocks?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844647" y="25174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287742" y="3177480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658229" y="2895436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3271553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4709546" y="3158558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3271553" y="3168988"/>
            <a:ext cx="98833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3765720" y="2910719"/>
            <a:ext cx="0" cy="2582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080033" y="2876514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5688802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7142388" y="3168987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5688802" y="3168988"/>
            <a:ext cx="987552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SSD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6174908" y="2876514"/>
            <a:ext cx="7670" cy="2924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512875" y="2886943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844647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3271553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5688802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6" name="Elbow Connector 5"/>
          <p:cNvCxnSpPr>
            <a:stCxn id="54" idx="2"/>
            <a:endCxn id="59" idx="2"/>
          </p:cNvCxnSpPr>
          <p:nvPr/>
        </p:nvCxnSpPr>
        <p:spPr>
          <a:xfrm rot="5400000" flipH="1" flipV="1">
            <a:off x="3859670" y="2322877"/>
            <a:ext cx="18922" cy="2421804"/>
          </a:xfrm>
          <a:prstGeom prst="bentConnector3">
            <a:avLst>
              <a:gd name="adj1" fmla="val -12081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9" idx="2"/>
            <a:endCxn id="64" idx="2"/>
          </p:cNvCxnSpPr>
          <p:nvPr/>
        </p:nvCxnSpPr>
        <p:spPr>
          <a:xfrm rot="16200000" flipH="1">
            <a:off x="6291240" y="2313111"/>
            <a:ext cx="10429" cy="2432842"/>
          </a:xfrm>
          <a:prstGeom prst="bentConnector3">
            <a:avLst>
              <a:gd name="adj1" fmla="val 2291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4" idx="2"/>
            <a:endCxn id="54" idx="2"/>
          </p:cNvCxnSpPr>
          <p:nvPr/>
        </p:nvCxnSpPr>
        <p:spPr>
          <a:xfrm rot="5400000">
            <a:off x="5081306" y="1111670"/>
            <a:ext cx="8493" cy="4854646"/>
          </a:xfrm>
          <a:prstGeom prst="bentConnector3">
            <a:avLst>
              <a:gd name="adj1" fmla="val 27916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B6A1AC3-1D22-554C-AF50-4D1A9C4FFEF9}"/>
              </a:ext>
            </a:extLst>
          </p:cNvPr>
          <p:cNvSpPr txBox="1"/>
          <p:nvPr/>
        </p:nvSpPr>
        <p:spPr>
          <a:xfrm>
            <a:off x="2724931" y="1691866"/>
            <a:ext cx="35622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Today’s storage system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2654508" y="2277433"/>
            <a:ext cx="0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080033" y="2277433"/>
            <a:ext cx="23901" cy="156010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753769" y="2277433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500978" y="2277433"/>
            <a:ext cx="23901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 flipH="1">
            <a:off x="6185383" y="2276575"/>
            <a:ext cx="339" cy="109824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620507" y="3761247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232400" y="3761247"/>
            <a:ext cx="234735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 rot="5400000">
            <a:off x="4011632" y="3780273"/>
            <a:ext cx="651175" cy="1031521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0906" y="4794566"/>
            <a:ext cx="4807132" cy="896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/>
          <p:cNvCxnSpPr>
            <a:stCxn id="5" idx="3"/>
            <a:endCxn id="104" idx="3"/>
          </p:cNvCxnSpPr>
          <p:nvPr/>
        </p:nvCxnSpPr>
        <p:spPr>
          <a:xfrm flipH="1">
            <a:off x="10354672" y="5243007"/>
            <a:ext cx="73366" cy="846068"/>
          </a:xfrm>
          <a:prstGeom prst="curvedConnector3">
            <a:avLst>
              <a:gd name="adj1" fmla="val -31158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4668155" y="590619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084207" y="562039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7105319" y="590619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5738585" y="5906194"/>
            <a:ext cx="93268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6204929" y="5620392"/>
            <a:ext cx="2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7521371" y="5620392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522568" y="590619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155835" y="5906194"/>
            <a:ext cx="93268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8622179" y="562039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9938620" y="5620392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01" idx="3"/>
            <a:endCxn id="100" idx="1"/>
          </p:cNvCxnSpPr>
          <p:nvPr/>
        </p:nvCxnSpPr>
        <p:spPr>
          <a:xfrm>
            <a:off x="6671273" y="6089074"/>
            <a:ext cx="43404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05" idx="3"/>
            <a:endCxn id="104" idx="1"/>
          </p:cNvCxnSpPr>
          <p:nvPr/>
        </p:nvCxnSpPr>
        <p:spPr>
          <a:xfrm>
            <a:off x="9088523" y="6089074"/>
            <a:ext cx="43404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3311680" y="490172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5738586" y="490172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155835" y="490172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113" name="Elbow Connector 112"/>
          <p:cNvCxnSpPr>
            <a:stCxn id="98" idx="2"/>
            <a:endCxn id="100" idx="2"/>
          </p:cNvCxnSpPr>
          <p:nvPr/>
        </p:nvCxnSpPr>
        <p:spPr>
          <a:xfrm rot="5400000" flipH="1" flipV="1">
            <a:off x="6302788" y="5053374"/>
            <a:ext cx="2" cy="2437164"/>
          </a:xfrm>
          <a:prstGeom prst="bent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0" idx="2"/>
            <a:endCxn id="104" idx="2"/>
          </p:cNvCxnSpPr>
          <p:nvPr/>
        </p:nvCxnSpPr>
        <p:spPr>
          <a:xfrm rot="16200000" flipH="1">
            <a:off x="8729995" y="5063330"/>
            <a:ext cx="12700" cy="241724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4" idx="2"/>
            <a:endCxn id="98" idx="2"/>
          </p:cNvCxnSpPr>
          <p:nvPr/>
        </p:nvCxnSpPr>
        <p:spPr>
          <a:xfrm rot="5400000">
            <a:off x="7511413" y="3844750"/>
            <a:ext cx="2" cy="485441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3311680" y="525463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5738586" y="525463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155835" y="525463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2978" y="4087467"/>
            <a:ext cx="627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Pushing replication functionality </a:t>
            </a:r>
            <a:r>
              <a:rPr lang="en-US" sz="24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RNICs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0594" y="5450597"/>
            <a:ext cx="1587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Offload?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C86971B-02E4-644D-A802-442D640413A2}"/>
              </a:ext>
            </a:extLst>
          </p:cNvPr>
          <p:cNvCxnSpPr/>
          <p:nvPr/>
        </p:nvCxnSpPr>
        <p:spPr>
          <a:xfrm flipH="1" flipV="1">
            <a:off x="7503413" y="5907031"/>
            <a:ext cx="13204" cy="59969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36DCFB-49C5-344D-B4DB-72D6C14C3790}"/>
              </a:ext>
            </a:extLst>
          </p:cNvPr>
          <p:cNvCxnSpPr/>
          <p:nvPr/>
        </p:nvCxnSpPr>
        <p:spPr>
          <a:xfrm flipV="1">
            <a:off x="6402220" y="6036860"/>
            <a:ext cx="763153" cy="2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18C56-BDB9-CD47-A475-DF9C507275E9}"/>
              </a:ext>
            </a:extLst>
          </p:cNvPr>
          <p:cNvCxnSpPr>
            <a:cxnSpLocks/>
          </p:cNvCxnSpPr>
          <p:nvPr/>
        </p:nvCxnSpPr>
        <p:spPr>
          <a:xfrm>
            <a:off x="5059920" y="6457835"/>
            <a:ext cx="244349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0E86B5-42C1-0644-B507-AAAC9A01B30C}"/>
              </a:ext>
            </a:extLst>
          </p:cNvPr>
          <p:cNvCxnSpPr>
            <a:cxnSpLocks/>
          </p:cNvCxnSpPr>
          <p:nvPr/>
        </p:nvCxnSpPr>
        <p:spPr>
          <a:xfrm flipV="1">
            <a:off x="7578677" y="6470560"/>
            <a:ext cx="2342455" cy="62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7EE18-CF50-3B44-8BAA-4CAD7CC0823F}"/>
              </a:ext>
            </a:extLst>
          </p:cNvPr>
          <p:cNvCxnSpPr>
            <a:cxnSpLocks/>
          </p:cNvCxnSpPr>
          <p:nvPr/>
        </p:nvCxnSpPr>
        <p:spPr>
          <a:xfrm flipV="1">
            <a:off x="5077858" y="5045113"/>
            <a:ext cx="0" cy="144158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11F440-C69D-AC4E-B41D-D5A2B5EC595E}"/>
              </a:ext>
            </a:extLst>
          </p:cNvPr>
          <p:cNvCxnSpPr/>
          <p:nvPr/>
        </p:nvCxnSpPr>
        <p:spPr>
          <a:xfrm flipV="1">
            <a:off x="8829823" y="6046404"/>
            <a:ext cx="763153" cy="2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F691B4-70F7-A84C-851E-F89C592FF8C3}"/>
              </a:ext>
            </a:extLst>
          </p:cNvPr>
          <p:cNvCxnSpPr/>
          <p:nvPr/>
        </p:nvCxnSpPr>
        <p:spPr>
          <a:xfrm flipH="1" flipV="1">
            <a:off x="9904501" y="5906856"/>
            <a:ext cx="13204" cy="59969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59CA88-1EA0-644F-A6C3-07B856C25DFB}"/>
              </a:ext>
            </a:extLst>
          </p:cNvPr>
          <p:cNvCxnSpPr>
            <a:cxnSpLocks/>
          </p:cNvCxnSpPr>
          <p:nvPr/>
        </p:nvCxnSpPr>
        <p:spPr>
          <a:xfrm flipH="1">
            <a:off x="8550141" y="3557647"/>
            <a:ext cx="736504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3F9DAF-B886-F347-8794-F1D178AC083C}"/>
              </a:ext>
            </a:extLst>
          </p:cNvPr>
          <p:cNvSpPr txBox="1"/>
          <p:nvPr/>
        </p:nvSpPr>
        <p:spPr>
          <a:xfrm>
            <a:off x="9195743" y="3364111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Critical path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52079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2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1" grpId="0" animBg="1"/>
      <p:bldP spid="112" grpId="0" animBg="1"/>
      <p:bldP spid="128" grpId="0" animBg="1"/>
      <p:bldP spid="131" grpId="0" animBg="1"/>
      <p:bldP spid="13" grpId="0"/>
      <p:bldP spid="1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9EF-2DE4-B848-8FAB-1771D24B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85254"/>
            <a:ext cx="115443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Idea 2: </a:t>
            </a:r>
            <a:br>
              <a:rPr lang="en-US" sz="4000" dirty="0"/>
            </a:br>
            <a:r>
              <a:rPr lang="en-US" sz="4000" dirty="0"/>
              <a:t>Leveraging the Programmability of RNICs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7D8C-D8A3-DB47-81D3-D6371ED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811"/>
            <a:ext cx="10515600" cy="3815322"/>
          </a:xfrm>
        </p:spPr>
        <p:txBody>
          <a:bodyPr/>
          <a:lstStyle/>
          <a:p>
            <a:r>
              <a:rPr lang="en-US" dirty="0"/>
              <a:t>Commodity RDMA NICs are not fully programmable</a:t>
            </a:r>
          </a:p>
          <a:p>
            <a:endParaRPr lang="en-US" dirty="0"/>
          </a:p>
          <a:p>
            <a:r>
              <a:rPr lang="en-US" dirty="0"/>
              <a:t>Opportunity: </a:t>
            </a:r>
            <a:r>
              <a:rPr lang="en-US" dirty="0">
                <a:solidFill>
                  <a:srgbClr val="0000CC"/>
                </a:solidFill>
              </a:rPr>
              <a:t>RDMA WAIT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Supported by commodity RDMA NICs</a:t>
            </a:r>
          </a:p>
          <a:p>
            <a:pPr lvl="1"/>
            <a:r>
              <a:rPr lang="en-US" dirty="0"/>
              <a:t>Allows a NIC to wait for a completion of an event (</a:t>
            </a:r>
            <a:r>
              <a:rPr lang="en-US" i="1" dirty="0"/>
              <a:t>e.g.,</a:t>
            </a:r>
            <a:r>
              <a:rPr lang="en-US" dirty="0"/>
              <a:t> receiving)</a:t>
            </a:r>
          </a:p>
          <a:p>
            <a:pPr lvl="1"/>
            <a:r>
              <a:rPr lang="en-US" dirty="0"/>
              <a:t>Triggers the NIC to perform an operation upon the completion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698F-0D46-344C-A50C-7E285FAE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9D10B2E-F431-F546-B1AF-D33D2CB0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79" y="4755753"/>
            <a:ext cx="10462165" cy="1748096"/>
          </a:xfrm>
        </p:spPr>
        <p:txBody>
          <a:bodyPr>
            <a:noAutofit/>
          </a:bodyPr>
          <a:lstStyle/>
          <a:p>
            <a:r>
              <a:rPr lang="en-US" sz="2400" b="1" dirty="0"/>
              <a:t>Step 1: </a:t>
            </a:r>
            <a:r>
              <a:rPr lang="en-US" sz="2400" dirty="0"/>
              <a:t>Frontend library collects the base addresses of memory regions registered to </a:t>
            </a:r>
            <a:r>
              <a:rPr lang="en-US" sz="2400"/>
              <a:t>replica RNICs</a:t>
            </a:r>
            <a:endParaRPr lang="en-US" sz="2400" dirty="0"/>
          </a:p>
          <a:p>
            <a:r>
              <a:rPr lang="en-US" sz="2400" b="1" dirty="0"/>
              <a:t>Step 2: </a:t>
            </a:r>
            <a:r>
              <a:rPr lang="en-US" sz="2400" dirty="0"/>
              <a:t>HyperLoop library programs </a:t>
            </a:r>
            <a:r>
              <a:rPr lang="en-US" sz="2400"/>
              <a:t>replica RNICs </a:t>
            </a:r>
            <a:r>
              <a:rPr lang="en-US" sz="2400" dirty="0"/>
              <a:t>with RDMA WAIT and the template of target operation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EC56EF-1173-3643-9107-38477FB9DD11}"/>
              </a:ext>
            </a:extLst>
          </p:cNvPr>
          <p:cNvSpPr/>
          <p:nvPr/>
        </p:nvSpPr>
        <p:spPr>
          <a:xfrm>
            <a:off x="1008108" y="314565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A9F64E-086E-4B46-89D8-902B36B7D0A4}"/>
              </a:ext>
            </a:extLst>
          </p:cNvPr>
          <p:cNvSpPr/>
          <p:nvPr/>
        </p:nvSpPr>
        <p:spPr>
          <a:xfrm>
            <a:off x="2364932" y="3797219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4F86D0-3D89-544E-9DEE-D0A4ADF96CF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780984" y="3511414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2B2D7B5-14FE-1E44-A8AD-7CBEAA3A2E11}"/>
              </a:ext>
            </a:extLst>
          </p:cNvPr>
          <p:cNvSpPr/>
          <p:nvPr/>
        </p:nvSpPr>
        <p:spPr>
          <a:xfrm>
            <a:off x="4558737" y="314565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9AA51D-1C99-C84C-8DE5-9A6FCC2E2B84}"/>
              </a:ext>
            </a:extLst>
          </p:cNvPr>
          <p:cNvSpPr/>
          <p:nvPr/>
        </p:nvSpPr>
        <p:spPr>
          <a:xfrm>
            <a:off x="5935536" y="379721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2316B5-73A1-0A4A-A204-6361FD1CD4E1}"/>
              </a:ext>
            </a:extLst>
          </p:cNvPr>
          <p:cNvSpPr/>
          <p:nvPr/>
        </p:nvSpPr>
        <p:spPr>
          <a:xfrm>
            <a:off x="4558737" y="3797216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957595-3D91-EF43-8BC4-91FE8A51FDB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4933641" y="3511414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B3F0AF-152C-9F47-9E16-26BFD091C65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351588" y="3511414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6864C6C-C9A3-364D-ADE3-3BB98BFF6857}"/>
              </a:ext>
            </a:extLst>
          </p:cNvPr>
          <p:cNvSpPr/>
          <p:nvPr/>
        </p:nvSpPr>
        <p:spPr>
          <a:xfrm>
            <a:off x="8309029" y="314565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F5685A-7DB5-BD47-B23A-165173931806}"/>
              </a:ext>
            </a:extLst>
          </p:cNvPr>
          <p:cNvSpPr/>
          <p:nvPr/>
        </p:nvSpPr>
        <p:spPr>
          <a:xfrm>
            <a:off x="9692530" y="3797216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804DAB-E59F-7946-A2A9-C7D820E97CFD}"/>
              </a:ext>
            </a:extLst>
          </p:cNvPr>
          <p:cNvSpPr/>
          <p:nvPr/>
        </p:nvSpPr>
        <p:spPr>
          <a:xfrm>
            <a:off x="8309029" y="3797216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685E81-0791-7D4B-AA98-78981565D812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683933" y="3515175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AFA51A-E7FA-AD46-B8D4-1C31BE941AB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108582" y="3511413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75979E-A69D-1F47-89B9-469186BD2E4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5308545" y="3980096"/>
            <a:ext cx="62699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E5CEC5-5238-EF4C-80E4-B210CFB2849A}"/>
              </a:ext>
            </a:extLst>
          </p:cNvPr>
          <p:cNvCxnSpPr>
            <a:stCxn id="85" idx="3"/>
            <a:endCxn id="84" idx="1"/>
          </p:cNvCxnSpPr>
          <p:nvPr/>
        </p:nvCxnSpPr>
        <p:spPr>
          <a:xfrm>
            <a:off x="9058837" y="3980096"/>
            <a:ext cx="6336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B8FEEE8-6BB0-EA45-B752-99B37FFAC36B}"/>
              </a:ext>
            </a:extLst>
          </p:cNvPr>
          <p:cNvSpPr/>
          <p:nvPr/>
        </p:nvSpPr>
        <p:spPr>
          <a:xfrm>
            <a:off x="1008108" y="2792749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4CEA67-1F67-1E4F-8E84-9D94FE11FB48}"/>
              </a:ext>
            </a:extLst>
          </p:cNvPr>
          <p:cNvSpPr/>
          <p:nvPr/>
        </p:nvSpPr>
        <p:spPr>
          <a:xfrm>
            <a:off x="4558737" y="2792749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F9CAAB-CB1D-9A44-B35C-65D93581974F}"/>
              </a:ext>
            </a:extLst>
          </p:cNvPr>
          <p:cNvSpPr/>
          <p:nvPr/>
        </p:nvSpPr>
        <p:spPr>
          <a:xfrm>
            <a:off x="8309029" y="2792749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9813243" y="1864826"/>
            <a:ext cx="2305375" cy="906781"/>
          </a:xfrm>
          <a:prstGeom prst="wedgeRoundRectCallout">
            <a:avLst>
              <a:gd name="adj1" fmla="val -33722"/>
              <a:gd name="adj2" fmla="val 1808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– Program the NICs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6348701" y="1830079"/>
            <a:ext cx="2539029" cy="906781"/>
          </a:xfrm>
          <a:prstGeom prst="wedgeRoundRectCallout">
            <a:avLst>
              <a:gd name="adj1" fmla="val -41632"/>
              <a:gd name="adj2" fmla="val 190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with </a:t>
            </a:r>
          </a:p>
          <a:p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Param (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Src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Dst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Len)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48701" y="3328536"/>
            <a:ext cx="0" cy="65156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092025" y="3328536"/>
            <a:ext cx="0" cy="65156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43420B-3538-AC40-9B4A-8E9744AF5AB0}"/>
              </a:ext>
            </a:extLst>
          </p:cNvPr>
          <p:cNvSpPr txBox="1"/>
          <p:nvPr/>
        </p:nvSpPr>
        <p:spPr>
          <a:xfrm>
            <a:off x="5416208" y="24292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15F22-5B03-2847-B075-7746CDD384F6}"/>
              </a:ext>
            </a:extLst>
          </p:cNvPr>
          <p:cNvSpPr txBox="1"/>
          <p:nvPr/>
        </p:nvSpPr>
        <p:spPr>
          <a:xfrm>
            <a:off x="9212912" y="24224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R2</a:t>
            </a:r>
          </a:p>
        </p:txBody>
      </p:sp>
      <p:cxnSp>
        <p:nvCxnSpPr>
          <p:cNvPr id="13" name="Curved Connector 12"/>
          <p:cNvCxnSpPr>
            <a:stCxn id="58" idx="0"/>
            <a:endCxn id="28" idx="0"/>
          </p:cNvCxnSpPr>
          <p:nvPr/>
        </p:nvCxnSpPr>
        <p:spPr>
          <a:xfrm rot="16200000" flipV="1">
            <a:off x="5952869" y="-369436"/>
            <a:ext cx="4099" cy="7330548"/>
          </a:xfrm>
          <a:prstGeom prst="curvedConnector3">
            <a:avLst>
              <a:gd name="adj1" fmla="val 142283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52455" y="3293788"/>
            <a:ext cx="74377" cy="6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32712" y="3311385"/>
            <a:ext cx="74377" cy="6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583003" y="3297887"/>
            <a:ext cx="74377" cy="6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57" idx="2"/>
            <a:endCxn id="28" idx="2"/>
          </p:cNvCxnSpPr>
          <p:nvPr/>
        </p:nvCxnSpPr>
        <p:spPr>
          <a:xfrm rot="5400000" flipH="1">
            <a:off x="4070974" y="1580833"/>
            <a:ext cx="17597" cy="3580257"/>
          </a:xfrm>
          <a:prstGeom prst="curvedConnector3">
            <a:avLst>
              <a:gd name="adj1" fmla="val -129908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517A689-D64C-0548-A9B0-06F4154B671D}"/>
              </a:ext>
            </a:extLst>
          </p:cNvPr>
          <p:cNvSpPr/>
          <p:nvPr/>
        </p:nvSpPr>
        <p:spPr>
          <a:xfrm>
            <a:off x="4207278" y="2484985"/>
            <a:ext cx="6604884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9D10B2E-F431-F546-B1AF-D33D2CB0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102"/>
            <a:ext cx="10782300" cy="1312619"/>
          </a:xfrm>
        </p:spPr>
        <p:txBody>
          <a:bodyPr>
            <a:normAutofit/>
          </a:bodyPr>
          <a:lstStyle/>
          <a:p>
            <a:r>
              <a:rPr lang="en-US" b="1" dirty="0"/>
              <a:t>Idea: </a:t>
            </a:r>
            <a:r>
              <a:rPr lang="en-US" dirty="0"/>
              <a:t>Manipulating parameter regions of programmed operations</a:t>
            </a:r>
          </a:p>
          <a:p>
            <a:r>
              <a:rPr lang="en-US" dirty="0"/>
              <a:t>Replica NICs can </a:t>
            </a:r>
            <a:r>
              <a:rPr lang="en-US" b="1" dirty="0"/>
              <a:t>forward </a:t>
            </a:r>
            <a:r>
              <a:rPr lang="en-US" dirty="0"/>
              <a:t>operations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/>
              <a:t>proper parameters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EC56EF-1173-3643-9107-38477FB9DD11}"/>
              </a:ext>
            </a:extLst>
          </p:cNvPr>
          <p:cNvSpPr/>
          <p:nvPr/>
        </p:nvSpPr>
        <p:spPr>
          <a:xfrm>
            <a:off x="1008108" y="296370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A9F64E-086E-4B46-89D8-902B36B7D0A4}"/>
              </a:ext>
            </a:extLst>
          </p:cNvPr>
          <p:cNvSpPr/>
          <p:nvPr/>
        </p:nvSpPr>
        <p:spPr>
          <a:xfrm>
            <a:off x="2364932" y="3615270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4F86D0-3D89-544E-9DEE-D0A4ADF96CF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780984" y="3329465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2B2D7B5-14FE-1E44-A8AD-7CBEAA3A2E11}"/>
              </a:ext>
            </a:extLst>
          </p:cNvPr>
          <p:cNvSpPr/>
          <p:nvPr/>
        </p:nvSpPr>
        <p:spPr>
          <a:xfrm>
            <a:off x="4558737" y="296370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9AA51D-1C99-C84C-8DE5-9A6FCC2E2B84}"/>
              </a:ext>
            </a:extLst>
          </p:cNvPr>
          <p:cNvSpPr/>
          <p:nvPr/>
        </p:nvSpPr>
        <p:spPr>
          <a:xfrm>
            <a:off x="5799299" y="361526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2316B5-73A1-0A4A-A204-6361FD1CD4E1}"/>
              </a:ext>
            </a:extLst>
          </p:cNvPr>
          <p:cNvSpPr/>
          <p:nvPr/>
        </p:nvSpPr>
        <p:spPr>
          <a:xfrm>
            <a:off x="4558737" y="361526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957595-3D91-EF43-8BC4-91FE8A51FDB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4933641" y="3329465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B3F0AF-152C-9F47-9E16-26BFD091C65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215351" y="3329465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6864C6C-C9A3-364D-ADE3-3BB98BFF6857}"/>
              </a:ext>
            </a:extLst>
          </p:cNvPr>
          <p:cNvSpPr/>
          <p:nvPr/>
        </p:nvSpPr>
        <p:spPr>
          <a:xfrm>
            <a:off x="8309029" y="296370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F5685A-7DB5-BD47-B23A-165173931806}"/>
              </a:ext>
            </a:extLst>
          </p:cNvPr>
          <p:cNvSpPr/>
          <p:nvPr/>
        </p:nvSpPr>
        <p:spPr>
          <a:xfrm>
            <a:off x="9549591" y="361526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804DAB-E59F-7946-A2A9-C7D820E97CFD}"/>
              </a:ext>
            </a:extLst>
          </p:cNvPr>
          <p:cNvSpPr/>
          <p:nvPr/>
        </p:nvSpPr>
        <p:spPr>
          <a:xfrm>
            <a:off x="8309029" y="361526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685E81-0791-7D4B-AA98-78981565D812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683933" y="3333226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AFA51A-E7FA-AD46-B8D4-1C31BE941AB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965643" y="3329465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34BF74-0007-004E-B3FE-319CE137AD8B}"/>
              </a:ext>
            </a:extLst>
          </p:cNvPr>
          <p:cNvCxnSpPr/>
          <p:nvPr/>
        </p:nvCxnSpPr>
        <p:spPr>
          <a:xfrm rot="5400000" flipH="1" flipV="1">
            <a:off x="4337320" y="2205714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84E64F9F-6AB1-F24B-B08E-A1C2EBDCD1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5736" y="2163658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75979E-A69D-1F47-89B9-469186BD2E4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5308545" y="3798147"/>
            <a:ext cx="490754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E5CEC5-5238-EF4C-80E4-B210CFB2849A}"/>
              </a:ext>
            </a:extLst>
          </p:cNvPr>
          <p:cNvCxnSpPr>
            <a:stCxn id="85" idx="3"/>
            <a:endCxn id="84" idx="1"/>
          </p:cNvCxnSpPr>
          <p:nvPr/>
        </p:nvCxnSpPr>
        <p:spPr>
          <a:xfrm>
            <a:off x="9058837" y="3798147"/>
            <a:ext cx="490754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B8FEEE8-6BB0-EA45-B752-99B37FFAC36B}"/>
              </a:ext>
            </a:extLst>
          </p:cNvPr>
          <p:cNvSpPr/>
          <p:nvPr/>
        </p:nvSpPr>
        <p:spPr>
          <a:xfrm>
            <a:off x="1008108" y="261080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4CEA67-1F67-1E4F-8E84-9D94FE11FB48}"/>
              </a:ext>
            </a:extLst>
          </p:cNvPr>
          <p:cNvSpPr/>
          <p:nvPr/>
        </p:nvSpPr>
        <p:spPr>
          <a:xfrm>
            <a:off x="4558737" y="261080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F9CAAB-CB1D-9A44-B35C-65D93581974F}"/>
              </a:ext>
            </a:extLst>
          </p:cNvPr>
          <p:cNvSpPr/>
          <p:nvPr/>
        </p:nvSpPr>
        <p:spPr>
          <a:xfrm>
            <a:off x="8309029" y="261080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6" name="Rounded Rectangular Callout 95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62171" y="2046540"/>
            <a:ext cx="1502761" cy="550485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Update log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(WRITE)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</a:p>
        </p:txBody>
      </p:sp>
      <p:cxnSp>
        <p:nvCxnSpPr>
          <p:cNvPr id="103" name="Elbow Connector 102"/>
          <p:cNvCxnSpPr>
            <a:stCxn id="84" idx="2"/>
            <a:endCxn id="74" idx="2"/>
          </p:cNvCxnSpPr>
          <p:nvPr/>
        </p:nvCxnSpPr>
        <p:spPr>
          <a:xfrm rot="5400000">
            <a:off x="6373313" y="388700"/>
            <a:ext cx="2" cy="7184659"/>
          </a:xfrm>
          <a:prstGeom prst="bentConnector3">
            <a:avLst>
              <a:gd name="adj1" fmla="val 1143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85254"/>
            <a:ext cx="10782300" cy="1325563"/>
          </a:xfrm>
        </p:spPr>
        <p:txBody>
          <a:bodyPr>
            <a:normAutofit/>
          </a:bodyPr>
          <a:lstStyle/>
          <a:p>
            <a:r>
              <a:rPr lang="en-US" dirty="0"/>
              <a:t>Forwarding Operations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9800886" y="1643674"/>
            <a:ext cx="2305375" cy="906781"/>
          </a:xfrm>
          <a:prstGeom prst="wedgeRoundRectCallout">
            <a:avLst>
              <a:gd name="adj1" fmla="val -33722"/>
              <a:gd name="adj2" fmla="val 1808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36855" y="1788764"/>
            <a:ext cx="230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836855" y="2052300"/>
            <a:ext cx="230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6271337" y="1645998"/>
            <a:ext cx="3043788" cy="906781"/>
          </a:xfrm>
          <a:prstGeom prst="wedgeRoundRectCallout">
            <a:avLst>
              <a:gd name="adj1" fmla="val -41632"/>
              <a:gd name="adj2" fmla="val 190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with </a:t>
            </a:r>
          </a:p>
          <a:p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Param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Src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Dst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Len)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19086" y="1696588"/>
            <a:ext cx="18434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19086" y="1961814"/>
            <a:ext cx="18434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03369" y="2222425"/>
            <a:ext cx="30117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Param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(R1-0xA, R2-0xB, 64)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D8A77-0583-3A45-AC4E-98CCD0979903}"/>
              </a:ext>
            </a:extLst>
          </p:cNvPr>
          <p:cNvSpPr txBox="1"/>
          <p:nvPr/>
        </p:nvSpPr>
        <p:spPr>
          <a:xfrm>
            <a:off x="5416208" y="217518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27306-59E6-D74E-B770-C567F753035F}"/>
              </a:ext>
            </a:extLst>
          </p:cNvPr>
          <p:cNvSpPr txBox="1"/>
          <p:nvPr/>
        </p:nvSpPr>
        <p:spPr>
          <a:xfrm>
            <a:off x="9212912" y="216838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780636" y="3036317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ular Callout 52"/>
          <p:cNvSpPr/>
          <p:nvPr/>
        </p:nvSpPr>
        <p:spPr>
          <a:xfrm>
            <a:off x="4337321" y="4253363"/>
            <a:ext cx="1294552" cy="660835"/>
          </a:xfrm>
          <a:prstGeom prst="wedgeRoundRectCallout">
            <a:avLst>
              <a:gd name="adj1" fmla="val -6864"/>
              <a:gd name="adj2" fmla="val -1161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4426749" y="4481160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468299" y="452926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7321" y="420749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R1-0xA</a:t>
            </a:r>
          </a:p>
        </p:txBody>
      </p:sp>
      <p:sp>
        <p:nvSpPr>
          <p:cNvPr id="58" name="Rounded Rectangular Callout 57"/>
          <p:cNvSpPr/>
          <p:nvPr/>
        </p:nvSpPr>
        <p:spPr>
          <a:xfrm>
            <a:off x="7845560" y="4253363"/>
            <a:ext cx="1294552" cy="660835"/>
          </a:xfrm>
          <a:prstGeom prst="wedgeRoundRectCallout">
            <a:avLst>
              <a:gd name="adj1" fmla="val -6864"/>
              <a:gd name="adj2" fmla="val -1161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7934988" y="4481160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7976538" y="452926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45560" y="420749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R2-0xB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765085" y="3477828"/>
            <a:ext cx="914400" cy="562961"/>
            <a:chOff x="4443943" y="4263421"/>
            <a:chExt cx="914400" cy="56296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263421"/>
              <a:ext cx="914400" cy="2805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552065"/>
              <a:ext cx="914400" cy="274317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97968" y="3544152"/>
            <a:ext cx="914400" cy="554891"/>
            <a:chOff x="2849816" y="4399592"/>
            <a:chExt cx="914400" cy="5548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399592"/>
              <a:ext cx="91440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680163"/>
              <a:ext cx="914400" cy="274320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ACK</a:t>
              </a:r>
            </a:p>
          </p:txBody>
        </p:sp>
      </p:grpSp>
      <p:sp>
        <p:nvSpPr>
          <p:cNvPr id="57" name="Oval 56"/>
          <p:cNvSpPr/>
          <p:nvPr/>
        </p:nvSpPr>
        <p:spPr>
          <a:xfrm>
            <a:off x="6233286" y="1791178"/>
            <a:ext cx="3050544" cy="9675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719763" y="1976394"/>
            <a:ext cx="1419525" cy="4736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12636" y="2080201"/>
            <a:ext cx="3283612" cy="5338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16200000">
            <a:off x="5578501" y="1933513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C3C94-B4A8-5E4B-A450-AC6442C19E40}"/>
              </a:ext>
            </a:extLst>
          </p:cNvPr>
          <p:cNvSpPr txBox="1"/>
          <p:nvPr/>
        </p:nvSpPr>
        <p:spPr>
          <a:xfrm>
            <a:off x="10784830" y="3145876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Idle CPUs</a:t>
            </a:r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CD82EBCF-BAF5-224C-BB58-731376B7CB95}"/>
              </a:ext>
            </a:extLst>
          </p:cNvPr>
          <p:cNvSpPr/>
          <p:nvPr/>
        </p:nvSpPr>
        <p:spPr>
          <a:xfrm rot="2223144">
            <a:off x="6757031" y="2499376"/>
            <a:ext cx="335514" cy="1191018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61209" y="3476867"/>
            <a:ext cx="2663448" cy="560307"/>
            <a:chOff x="1797009" y="2483334"/>
            <a:chExt cx="2503848" cy="56030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1797009" y="2483334"/>
              <a:ext cx="2503848" cy="283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SEND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1797009" y="2769321"/>
              <a:ext cx="2503848" cy="274320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 err="1">
                  <a:solidFill>
                    <a:schemeClr val="bg1"/>
                  </a:solidFill>
                  <a:latin typeface="Helvetica" pitchFamily="2" charset="0"/>
                </a:rPr>
                <a:t>Param</a:t>
              </a:r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(R1-0xA, R2-0xB, 64)</a:t>
              </a:r>
              <a:endParaRPr lang="en-US" sz="2800" baseline="-25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34260" y="3477828"/>
            <a:ext cx="914400" cy="562961"/>
            <a:chOff x="4443943" y="4263421"/>
            <a:chExt cx="914400" cy="562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263421"/>
              <a:ext cx="914400" cy="2805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552065"/>
              <a:ext cx="914400" cy="274317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1667E-6 -5.18519E-6 L 0.00078 0.06735 L 0.28333 0.06897 L 0.28242 0.00763 " pathEditMode="relative" ptsTypes="AA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4.81481E-6 L -0.00078 0.06805 L 0.28308 0.06643 L 0.28125 0.00902 " pathEditMode="relative" rAng="0" ptsTypes="AAAA">
                                      <p:cBhvr>
                                        <p:cTn id="6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00078 0.06481 L 0.30612 0.06643 L 0.30612 0.00856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7 L 3.54167E-6 0.06481 L -0.58881 0.06666 L -0.58802 -0.00185 " pathEditMode="relative" rAng="0" ptsTypes="AAAA">
                                      <p:cBhvr>
                                        <p:cTn id="1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0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5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3" grpId="0" animBg="1"/>
      <p:bldP spid="94" grpId="0" animBg="1"/>
      <p:bldP spid="95" grpId="0" animBg="1"/>
      <p:bldP spid="96" grpId="0" animBg="1"/>
      <p:bldP spid="47" grpId="0" animBg="1"/>
      <p:bldP spid="48" grpId="0" animBg="1"/>
      <p:bldP spid="50" grpId="0" animBg="1"/>
      <p:bldP spid="51" grpId="0" animBg="1"/>
      <p:bldP spid="113" grpId="0" animBg="1"/>
      <p:bldP spid="113" grpId="1" animBg="1"/>
      <p:bldP spid="113" grpId="2" animBg="1"/>
      <p:bldP spid="56" grpId="0" animBg="1"/>
      <p:bldP spid="61" grpId="0" animBg="1"/>
      <p:bldP spid="57" grpId="0" animBg="1"/>
      <p:bldP spid="60" grpId="0" animBg="1"/>
      <p:bldP spid="8" grpId="0" animBg="1"/>
      <p:bldP spid="8" grpId="1" animBg="1"/>
      <p:bldP spid="66" grpId="0" animBg="1"/>
      <p:bldP spid="66" grpId="1" animBg="1"/>
      <p:bldP spid="70" grpId="0" animBg="1"/>
      <p:bldP spid="7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6056-478E-8448-B8E2-E2515E69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Idea 3: </a:t>
            </a:r>
            <a:br>
              <a:rPr lang="en-US" dirty="0"/>
            </a:br>
            <a:r>
              <a:rPr lang="en-US" dirty="0"/>
              <a:t>APIs for Transactional Operations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636433"/>
              </p:ext>
            </p:extLst>
          </p:nvPr>
        </p:nvGraphicFramePr>
        <p:xfrm>
          <a:off x="838200" y="2420216"/>
          <a:ext cx="10515600" cy="33232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6655">
                  <a:extLst>
                    <a:ext uri="{9D8B030D-6E8A-4147-A177-3AD203B41FA5}">
                      <a16:colId xmlns:a16="http://schemas.microsoft.com/office/drawing/2014/main" val="682553214"/>
                    </a:ext>
                  </a:extLst>
                </a:gridCol>
                <a:gridCol w="3794235">
                  <a:extLst>
                    <a:ext uri="{9D8B030D-6E8A-4147-A177-3AD203B41FA5}">
                      <a16:colId xmlns:a16="http://schemas.microsoft.com/office/drawing/2014/main" val="1915254817"/>
                    </a:ext>
                  </a:extLst>
                </a:gridCol>
                <a:gridCol w="3134710">
                  <a:extLst>
                    <a:ext uri="{9D8B030D-6E8A-4147-A177-3AD203B41FA5}">
                      <a16:colId xmlns:a16="http://schemas.microsoft.com/office/drawing/2014/main" val="3259335621"/>
                    </a:ext>
                  </a:extLst>
                </a:gridCol>
              </a:tblGrid>
              <a:tr h="669825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Transactional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Memory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HyperLoop Primitives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550442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Memory write </a:t>
                      </a:r>
                    </a:p>
                    <a:p>
                      <a:pPr algn="ct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 log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Group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22218"/>
                  </a:ext>
                </a:extLst>
              </a:tr>
              <a:tr h="112941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</a:t>
                      </a:r>
                      <a:r>
                        <a:rPr lang="en-US" sz="2200" baseline="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 copy </a:t>
                      </a:r>
                    </a:p>
                    <a:p>
                      <a:pPr algn="ctr"/>
                      <a:r>
                        <a:rPr lang="en-US" sz="22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from log to data region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Group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736432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Locking/Unlocking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Compare and swap </a:t>
                      </a:r>
                    </a:p>
                    <a:p>
                      <a:pPr algn="ct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lock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Group Lock/Unlock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1316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84D0-0A98-FB44-992A-280D1D1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91512" y="53286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91512" y="44142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91512" y="3504008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8753" y="53286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18753" y="44142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18753" y="3504008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370786" y="3111062"/>
            <a:ext cx="1860331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7310" y="4067384"/>
            <a:ext cx="2904202" cy="693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3045" y="5025705"/>
            <a:ext cx="2612732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26563" y="3111062"/>
            <a:ext cx="1860331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26563" y="4067384"/>
            <a:ext cx="1860331" cy="693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58395" y="5023706"/>
            <a:ext cx="2434362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E1BDC-B4AC-DB42-A8B0-9C2718DB5147}"/>
              </a:ext>
            </a:extLst>
          </p:cNvPr>
          <p:cNvSpPr txBox="1"/>
          <p:nvPr/>
        </p:nvSpPr>
        <p:spPr>
          <a:xfrm>
            <a:off x="4060594" y="5936949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Helvetica" pitchFamily="2" charset="0"/>
              </a:rPr>
              <a:t>See the paper for details!</a:t>
            </a:r>
          </a:p>
        </p:txBody>
      </p:sp>
    </p:spTree>
    <p:extLst>
      <p:ext uri="{BB962C8B-B14F-4D97-AF65-F5344CB8AC3E}">
        <p14:creationId xmlns:p14="http://schemas.microsoft.com/office/powerpoint/2010/main" val="10820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4F86D0-3D89-544E-9DEE-D0A4ADF96CF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116729" y="400608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C56EF-1173-3643-9107-38477FB9DD11}"/>
              </a:ext>
            </a:extLst>
          </p:cNvPr>
          <p:cNvSpPr/>
          <p:nvPr/>
        </p:nvSpPr>
        <p:spPr>
          <a:xfrm>
            <a:off x="1338531" y="364032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8FEEE8-6BB0-EA45-B752-99B37FFAC36B}"/>
              </a:ext>
            </a:extLst>
          </p:cNvPr>
          <p:cNvSpPr/>
          <p:nvPr/>
        </p:nvSpPr>
        <p:spPr>
          <a:xfrm>
            <a:off x="1338531" y="328741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B2D7B5-14FE-1E44-A8AD-7CBEAA3A2E11}"/>
              </a:ext>
            </a:extLst>
          </p:cNvPr>
          <p:cNvSpPr/>
          <p:nvPr/>
        </p:nvSpPr>
        <p:spPr>
          <a:xfrm>
            <a:off x="4889160" y="364032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9AA51D-1C99-C84C-8DE5-9A6FCC2E2B84}"/>
              </a:ext>
            </a:extLst>
          </p:cNvPr>
          <p:cNvSpPr/>
          <p:nvPr/>
        </p:nvSpPr>
        <p:spPr>
          <a:xfrm>
            <a:off x="6251306" y="429188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2316B5-73A1-0A4A-A204-6361FD1CD4E1}"/>
              </a:ext>
            </a:extLst>
          </p:cNvPr>
          <p:cNvSpPr/>
          <p:nvPr/>
        </p:nvSpPr>
        <p:spPr>
          <a:xfrm>
            <a:off x="4889160" y="429188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957595-3D91-EF43-8BC4-91FE8A51FDB0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264064" y="400608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B3F0AF-152C-9F47-9E16-26BFD091C6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667358" y="4006082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6864C6C-C9A3-364D-ADE3-3BB98BFF6857}"/>
              </a:ext>
            </a:extLst>
          </p:cNvPr>
          <p:cNvSpPr/>
          <p:nvPr/>
        </p:nvSpPr>
        <p:spPr>
          <a:xfrm>
            <a:off x="8639452" y="364032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F5685A-7DB5-BD47-B23A-165173931806}"/>
              </a:ext>
            </a:extLst>
          </p:cNvPr>
          <p:cNvSpPr/>
          <p:nvPr/>
        </p:nvSpPr>
        <p:spPr>
          <a:xfrm>
            <a:off x="10001365" y="429188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804DAB-E59F-7946-A2A9-C7D820E97CFD}"/>
              </a:ext>
            </a:extLst>
          </p:cNvPr>
          <p:cNvSpPr/>
          <p:nvPr/>
        </p:nvSpPr>
        <p:spPr>
          <a:xfrm>
            <a:off x="8639452" y="429188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685E81-0791-7D4B-AA98-78981565D81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14356" y="4009843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AFA51A-E7FA-AD46-B8D4-1C31BE941AB8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417417" y="4004376"/>
            <a:ext cx="0" cy="2875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75979E-A69D-1F47-89B9-469186BD2E44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5638968" y="4474764"/>
            <a:ext cx="612338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5CEC5-5238-EF4C-80E4-B210CFB2849A}"/>
              </a:ext>
            </a:extLst>
          </p:cNvPr>
          <p:cNvCxnSpPr>
            <a:stCxn id="42" idx="3"/>
            <a:endCxn id="41" idx="1"/>
          </p:cNvCxnSpPr>
          <p:nvPr/>
        </p:nvCxnSpPr>
        <p:spPr>
          <a:xfrm>
            <a:off x="9389260" y="4474764"/>
            <a:ext cx="612105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04CEA67-1F67-1E4F-8E84-9D94FE11FB48}"/>
              </a:ext>
            </a:extLst>
          </p:cNvPr>
          <p:cNvSpPr/>
          <p:nvPr/>
        </p:nvSpPr>
        <p:spPr>
          <a:xfrm>
            <a:off x="4889160" y="328741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9CAAB-CB1D-9A44-B35C-65D93581974F}"/>
              </a:ext>
            </a:extLst>
          </p:cNvPr>
          <p:cNvSpPr/>
          <p:nvPr/>
        </p:nvSpPr>
        <p:spPr>
          <a:xfrm>
            <a:off x="8639452" y="328741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83" name="Rounded Rectangular Callout 82"/>
          <p:cNvSpPr/>
          <p:nvPr/>
        </p:nvSpPr>
        <p:spPr>
          <a:xfrm>
            <a:off x="768822" y="1829875"/>
            <a:ext cx="4011958" cy="1360683"/>
          </a:xfrm>
          <a:prstGeom prst="wedgeRoundRectCallout">
            <a:avLst>
              <a:gd name="adj1" fmla="val -31772"/>
              <a:gd name="adj2" fmla="val 60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Update log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Log)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Grab a lock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Lock)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Commit the log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Commit)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Release the lock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Unlock)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4013423" y="5193711"/>
            <a:ext cx="3454400" cy="982824"/>
          </a:xfrm>
          <a:prstGeom prst="wedgeRoundRectCallout">
            <a:avLst>
              <a:gd name="adj1" fmla="val -13841"/>
              <a:gd name="adj2" fmla="val -1161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23ACEF-B9A1-5A45-85F9-5F967F8E91DC}"/>
              </a:ext>
            </a:extLst>
          </p:cNvPr>
          <p:cNvSpPr/>
          <p:nvPr/>
        </p:nvSpPr>
        <p:spPr>
          <a:xfrm>
            <a:off x="4676313" y="5751461"/>
            <a:ext cx="2646719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4676312" y="5248556"/>
            <a:ext cx="2646719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BF90E2-7193-C242-A92A-B8C23B851FBB}"/>
              </a:ext>
            </a:extLst>
          </p:cNvPr>
          <p:cNvSpPr txBox="1"/>
          <p:nvPr/>
        </p:nvSpPr>
        <p:spPr>
          <a:xfrm>
            <a:off x="4098005" y="57206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AC5443-19CC-8945-A626-FF830A4D72E2}"/>
              </a:ext>
            </a:extLst>
          </p:cNvPr>
          <p:cNvSpPr txBox="1"/>
          <p:nvPr/>
        </p:nvSpPr>
        <p:spPr>
          <a:xfrm>
            <a:off x="4044369" y="52380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4846657" y="580871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5166697" y="580871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5486737" y="580871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4846657" y="530307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5754255" y="5311697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6829441" y="5311697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96" name="Picture 2" descr="https://cdn-images-1.medium.com/max/800/1*X09_RkDbOIhwQHQd4it-Ew.png">
            <a:extLst>
              <a:ext uri="{FF2B5EF4-FFF2-40B4-BE49-F238E27FC236}">
                <a16:creationId xmlns:a16="http://schemas.microsoft.com/office/drawing/2014/main" id="{B234B22D-4FB6-004E-AB8D-2B5628B2C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78488" y="4936279"/>
            <a:ext cx="3754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/>
          <p:cNvCxnSpPr>
            <a:endCxn id="93" idx="2"/>
          </p:cNvCxnSpPr>
          <p:nvPr/>
        </p:nvCxnSpPr>
        <p:spPr>
          <a:xfrm flipV="1">
            <a:off x="4984867" y="5577399"/>
            <a:ext cx="0" cy="231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0"/>
            <a:endCxn id="94" idx="2"/>
          </p:cNvCxnSpPr>
          <p:nvPr/>
        </p:nvCxnSpPr>
        <p:spPr>
          <a:xfrm flipV="1">
            <a:off x="5304907" y="5586017"/>
            <a:ext cx="587558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5" idx="2"/>
          </p:cNvCxnSpPr>
          <p:nvPr/>
        </p:nvCxnSpPr>
        <p:spPr>
          <a:xfrm flipV="1">
            <a:off x="5663967" y="5586017"/>
            <a:ext cx="1303684" cy="21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https://cdn-images-1.medium.com/max/800/1*X09_RkDbOIhwQHQd4it-Ew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0780" y="4941090"/>
            <a:ext cx="45893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ular Callout 62"/>
          <p:cNvSpPr/>
          <p:nvPr/>
        </p:nvSpPr>
        <p:spPr>
          <a:xfrm>
            <a:off x="7776378" y="5193711"/>
            <a:ext cx="2847223" cy="982824"/>
          </a:xfrm>
          <a:prstGeom prst="wedgeRoundRectCallout">
            <a:avLst>
              <a:gd name="adj1" fmla="val -9067"/>
              <a:gd name="adj2" fmla="val -1161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23ACEF-B9A1-5A45-85F9-5F967F8E91DC}"/>
              </a:ext>
            </a:extLst>
          </p:cNvPr>
          <p:cNvSpPr/>
          <p:nvPr/>
        </p:nvSpPr>
        <p:spPr>
          <a:xfrm>
            <a:off x="7904627" y="5757357"/>
            <a:ext cx="2594332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7904626" y="5254452"/>
            <a:ext cx="2594332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8074970" y="581460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8395010" y="581460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8715050" y="581460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8074970" y="5308975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8982568" y="531759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10057754" y="531759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112" name="Picture 2" descr="https://cdn-images-1.medium.com/max/800/1*X09_RkDbOIhwQHQd4it-Ew.png">
            <a:extLst>
              <a:ext uri="{FF2B5EF4-FFF2-40B4-BE49-F238E27FC236}">
                <a16:creationId xmlns:a16="http://schemas.microsoft.com/office/drawing/2014/main" id="{B234B22D-4FB6-004E-AB8D-2B5628B2C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06801" y="4942175"/>
            <a:ext cx="3754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/>
          <p:cNvCxnSpPr>
            <a:endCxn id="109" idx="2"/>
          </p:cNvCxnSpPr>
          <p:nvPr/>
        </p:nvCxnSpPr>
        <p:spPr>
          <a:xfrm flipV="1">
            <a:off x="8213180" y="5583295"/>
            <a:ext cx="0" cy="231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5" idx="0"/>
            <a:endCxn id="110" idx="2"/>
          </p:cNvCxnSpPr>
          <p:nvPr/>
        </p:nvCxnSpPr>
        <p:spPr>
          <a:xfrm flipV="1">
            <a:off x="8533220" y="5591913"/>
            <a:ext cx="587558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1" idx="2"/>
          </p:cNvCxnSpPr>
          <p:nvPr/>
        </p:nvCxnSpPr>
        <p:spPr>
          <a:xfrm flipV="1">
            <a:off x="8892280" y="5591913"/>
            <a:ext cx="1303684" cy="21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 descr="https://cdn-images-1.medium.com/max/800/1*X09_RkDbOIhwQHQd4it-Ew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16830" y="4946986"/>
            <a:ext cx="45893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itle 1"/>
          <p:cNvSpPr txBox="1">
            <a:spLocks/>
          </p:cNvSpPr>
          <p:nvPr/>
        </p:nvSpPr>
        <p:spPr>
          <a:xfrm>
            <a:off x="838200" y="585254"/>
            <a:ext cx="109326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ndara" panose="020E0502030303020204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Transaction with HyperLoop Primitives</a:t>
            </a:r>
          </a:p>
        </p:txBody>
      </p:sp>
      <p:cxnSp>
        <p:nvCxnSpPr>
          <p:cNvPr id="57" name="Elbow Connector 56"/>
          <p:cNvCxnSpPr/>
          <p:nvPr/>
        </p:nvCxnSpPr>
        <p:spPr>
          <a:xfrm rot="5400000">
            <a:off x="6850200" y="1007302"/>
            <a:ext cx="2" cy="7300688"/>
          </a:xfrm>
          <a:prstGeom prst="bentConnector3">
            <a:avLst>
              <a:gd name="adj1" fmla="val 1143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234BF74-0007-004E-B3FE-319CE137AD8B}"/>
              </a:ext>
            </a:extLst>
          </p:cNvPr>
          <p:cNvCxnSpPr/>
          <p:nvPr/>
        </p:nvCxnSpPr>
        <p:spPr>
          <a:xfrm rot="5400000" flipH="1" flipV="1">
            <a:off x="4878189" y="2874565"/>
            <a:ext cx="2" cy="3566160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4E64F9F-6AB1-F24B-B08E-A1C2EBDCD1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9041" y="2885995"/>
            <a:ext cx="12700" cy="356616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DA9F64E-086E-4B46-89D8-902B36B7D0A4}"/>
              </a:ext>
            </a:extLst>
          </p:cNvPr>
          <p:cNvSpPr/>
          <p:nvPr/>
        </p:nvSpPr>
        <p:spPr>
          <a:xfrm>
            <a:off x="2700677" y="429188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116729" y="3501736"/>
            <a:ext cx="0" cy="1384563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68067" y="1838285"/>
            <a:ext cx="7050328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 NICs can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execute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forward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operations!</a:t>
            </a:r>
          </a:p>
        </p:txBody>
      </p:sp>
    </p:spTree>
    <p:extLst>
      <p:ext uri="{BB962C8B-B14F-4D97-AF65-F5344CB8AC3E}">
        <p14:creationId xmlns:p14="http://schemas.microsoft.com/office/powerpoint/2010/main" val="128331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51" grpId="0" animBg="1"/>
      <p:bldP spid="52" grpId="0" animBg="1"/>
      <p:bldP spid="83" grpId="0" uiExpand="1" build="allAtOnce" animBg="1"/>
      <p:bldP spid="84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9" grpId="0" animBg="1"/>
      <p:bldP spid="110" grpId="0" animBg="1"/>
      <p:bldP spid="11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HyperLoop: 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4100947" y="411241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16999" y="3826610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6538111" y="4112413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5171378" y="4112412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546282" y="3826610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6954163" y="3826610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8955360" y="4112413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7588627" y="4112412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63531" y="3830371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371412" y="3826610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5921186" y="4295292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8338435" y="4295292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2744472" y="310794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5171378" y="310794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7588627" y="310794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40" name="Elbow Connector 39"/>
          <p:cNvCxnSpPr>
            <a:stCxn id="25" idx="2"/>
            <a:endCxn id="27" idx="2"/>
          </p:cNvCxnSpPr>
          <p:nvPr/>
        </p:nvCxnSpPr>
        <p:spPr>
          <a:xfrm rot="5400000" flipH="1" flipV="1">
            <a:off x="5735580" y="3259592"/>
            <a:ext cx="2" cy="2437164"/>
          </a:xfrm>
          <a:prstGeom prst="bent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31" idx="2"/>
          </p:cNvCxnSpPr>
          <p:nvPr/>
        </p:nvCxnSpPr>
        <p:spPr>
          <a:xfrm rot="16200000" flipH="1">
            <a:off x="8162787" y="3269548"/>
            <a:ext cx="12700" cy="241724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2"/>
            <a:endCxn id="25" idx="2"/>
          </p:cNvCxnSpPr>
          <p:nvPr/>
        </p:nvCxnSpPr>
        <p:spPr>
          <a:xfrm rot="5400000">
            <a:off x="6944205" y="2050968"/>
            <a:ext cx="2" cy="485441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2744472" y="346085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5171378" y="346085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7588627" y="346085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60045" y="1903157"/>
            <a:ext cx="5779146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 3: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APIs for transactional operations: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Group- Log, Commit, Lock</a:t>
            </a:r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/Unlock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0045" y="5394769"/>
            <a:ext cx="381016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 1: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RDMA NIC + NVM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38110" y="5207082"/>
            <a:ext cx="3919683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 2: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Leveraging the programmability of RNICs</a:t>
            </a:r>
          </a:p>
        </p:txBody>
      </p:sp>
      <p:cxnSp>
        <p:nvCxnSpPr>
          <p:cNvPr id="70" name="Elbow Connector 69"/>
          <p:cNvCxnSpPr>
            <a:cxnSpLocks/>
            <a:endCxn id="45" idx="1"/>
          </p:cNvCxnSpPr>
          <p:nvPr/>
        </p:nvCxnSpPr>
        <p:spPr>
          <a:xfrm rot="16200000" flipH="1">
            <a:off x="1930562" y="2829822"/>
            <a:ext cx="909576" cy="718244"/>
          </a:xfrm>
          <a:prstGeom prst="bentConnector2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3"/>
          </p:cNvCxnSpPr>
          <p:nvPr/>
        </p:nvCxnSpPr>
        <p:spPr>
          <a:xfrm flipV="1">
            <a:off x="4770210" y="4613564"/>
            <a:ext cx="1059090" cy="1012038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0"/>
            <a:endCxn id="27" idx="3"/>
          </p:cNvCxnSpPr>
          <p:nvPr/>
        </p:nvCxnSpPr>
        <p:spPr>
          <a:xfrm flipH="1" flipV="1">
            <a:off x="7370215" y="4295293"/>
            <a:ext cx="1127737" cy="911789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0"/>
            <a:endCxn id="31" idx="3"/>
          </p:cNvCxnSpPr>
          <p:nvPr/>
        </p:nvCxnSpPr>
        <p:spPr>
          <a:xfrm flipV="1">
            <a:off x="8497952" y="4295293"/>
            <a:ext cx="1289512" cy="911789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060373" y="3948545"/>
            <a:ext cx="4873336" cy="66501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6" grpId="0" animBg="1"/>
      <p:bldP spid="47" grpId="0" animBg="1"/>
      <p:bldP spid="66" grpId="0" animBg="1"/>
      <p:bldP spid="67" grpId="0" animBg="1"/>
      <p:bldP spid="68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6406-C1D8-8A4A-9B9F-CBAB256F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7B65-5E5D-4A48-8999-6A6E2CBC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HyperLoop Design</a:t>
            </a:r>
          </a:p>
          <a:p>
            <a:endParaRPr lang="en-US" dirty="0"/>
          </a:p>
          <a:p>
            <a:r>
              <a:rPr lang="en-US" dirty="0"/>
              <a:t>Implementation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7489-F381-3142-B6F6-344D5CF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Case Studies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2045754"/>
            <a:ext cx="10648951" cy="4016379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HyperLoop library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 APIs for HyperLoop group primitives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Modify user-space RDMA verbs library and NIC driver</a:t>
            </a:r>
          </a:p>
          <a:p>
            <a:endParaRPr lang="en-US" sz="2400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Case Studies</a:t>
            </a:r>
          </a:p>
          <a:p>
            <a:pPr lvl="1"/>
            <a:r>
              <a:rPr lang="en-US" b="1" dirty="0" err="1">
                <a:cs typeface="Calibri" panose="020F0502020204030204" pitchFamily="34" charset="0"/>
              </a:rPr>
              <a:t>RocksDB</a:t>
            </a:r>
            <a:r>
              <a:rPr lang="en-US" b="1" dirty="0">
                <a:cs typeface="Calibri" panose="020F0502020204030204" pitchFamily="34" charset="0"/>
              </a:rPr>
              <a:t>:</a:t>
            </a:r>
            <a:r>
              <a:rPr lang="en-US" dirty="0">
                <a:cs typeface="Calibri" panose="020F0502020204030204" pitchFamily="34" charset="0"/>
              </a:rPr>
              <a:t> Add the replication logic using HyperLoop library </a:t>
            </a:r>
          </a:p>
          <a:p>
            <a:pPr marL="457200" lvl="1" indent="0">
              <a:buNone/>
            </a:pPr>
            <a:r>
              <a:rPr lang="en-US" dirty="0">
                <a:cs typeface="Calibri" panose="020F0502020204030204" pitchFamily="34" charset="0"/>
              </a:rPr>
              <a:t>   (</a:t>
            </a:r>
            <a:r>
              <a:rPr lang="en-US" dirty="0"/>
              <a:t>modify 120 LOCs)</a:t>
            </a:r>
          </a:p>
          <a:p>
            <a:pPr lvl="1"/>
            <a:r>
              <a:rPr lang="en-US" b="1" dirty="0">
                <a:cs typeface="Calibri" panose="020F0502020204030204" pitchFamily="34" charset="0"/>
              </a:rPr>
              <a:t>MongoDB:</a:t>
            </a:r>
            <a:r>
              <a:rPr lang="en-US" dirty="0">
                <a:cs typeface="Calibri" panose="020F0502020204030204" pitchFamily="34" charset="0"/>
              </a:rPr>
              <a:t> Replace the existing replication logic with HyperLoop library (modify </a:t>
            </a:r>
            <a:r>
              <a:rPr lang="en-US" dirty="0"/>
              <a:t>866 LOCs)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9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4704E4E-9FA9-3244-BC12-4368F0FB8669}"/>
              </a:ext>
            </a:extLst>
          </p:cNvPr>
          <p:cNvSpPr/>
          <p:nvPr/>
        </p:nvSpPr>
        <p:spPr>
          <a:xfrm>
            <a:off x="581067" y="2247671"/>
            <a:ext cx="5115728" cy="1059141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DC7A-512D-C546-B1A7-2B1F514C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Multi-tenant Storage Systems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5817C8-2BDB-1B47-B1A0-EDF8FE1976C6}"/>
              </a:ext>
            </a:extLst>
          </p:cNvPr>
          <p:cNvSpPr/>
          <p:nvPr/>
        </p:nvSpPr>
        <p:spPr>
          <a:xfrm>
            <a:off x="418642" y="4182159"/>
            <a:ext cx="5442332" cy="1476261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7FDDD-F88B-9246-BB94-DB6C801A6AC9}"/>
              </a:ext>
            </a:extLst>
          </p:cNvPr>
          <p:cNvSpPr txBox="1"/>
          <p:nvPr/>
        </p:nvSpPr>
        <p:spPr>
          <a:xfrm>
            <a:off x="2061945" y="5667516"/>
            <a:ext cx="232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Replica servers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D5933B-A56C-B248-9045-08862547FC1A}"/>
              </a:ext>
            </a:extLst>
          </p:cNvPr>
          <p:cNvSpPr/>
          <p:nvPr/>
        </p:nvSpPr>
        <p:spPr>
          <a:xfrm>
            <a:off x="581066" y="4270576"/>
            <a:ext cx="1309288" cy="12928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321" y="4304745"/>
            <a:ext cx="473798" cy="62792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7DD604B-8470-6540-9942-3ED5D3613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731" y="2378836"/>
            <a:ext cx="842442" cy="84244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37B0DC5-2616-3045-8971-ED3C6636585A}"/>
              </a:ext>
            </a:extLst>
          </p:cNvPr>
          <p:cNvSpPr txBox="1"/>
          <p:nvPr/>
        </p:nvSpPr>
        <p:spPr>
          <a:xfrm>
            <a:off x="1941998" y="1759620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Storage frontend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8114BD2-23FC-0F44-8370-5FD22519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>
                <a:latin typeface="Gadugi" panose="020B0502040204020203" pitchFamily="34" charset="0"/>
                <a:ea typeface="Gadugi" panose="020B0502040204020203" pitchFamily="34" charset="0"/>
              </a:rPr>
              <a:t>2</a:t>
            </a:fld>
            <a:endParaRPr lang="en-US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4D0E100-1114-DD4F-A3E4-40488CF0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4011" y="2378836"/>
            <a:ext cx="842442" cy="84244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9E83950-87D5-C246-AFE6-94654888FB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3020" y="2700086"/>
            <a:ext cx="441833" cy="14719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76C060B-E3BE-0249-AA47-A2CE59FB11C7}"/>
              </a:ext>
            </a:extLst>
          </p:cNvPr>
          <p:cNvSpPr txBox="1"/>
          <p:nvPr/>
        </p:nvSpPr>
        <p:spPr>
          <a:xfrm>
            <a:off x="6100132" y="1937795"/>
            <a:ext cx="53430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ea typeface="Gadugi" panose="020B0502040204020203" pitchFamily="34" charset="0"/>
              </a:rPr>
              <a:t>Replicated transactions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Data availability and integrity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Consistent and atomic updates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Helvetica" pitchFamily="2" charset="0"/>
                <a:ea typeface="Gadugi" panose="020B0502040204020203" pitchFamily="34" charset="0"/>
              </a:rPr>
              <a:t>e.g., </a:t>
            </a:r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Chain replication</a:t>
            </a:r>
          </a:p>
          <a:p>
            <a:pPr lvl="1"/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lvl="1"/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ea typeface="Gadugi" panose="020B0502040204020203" pitchFamily="34" charset="0"/>
              </a:rPr>
              <a:t>Multiple replica instances are co-located on the same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F7925C-6F84-2043-B91C-0D256196EDE9}"/>
              </a:ext>
            </a:extLst>
          </p:cNvPr>
          <p:cNvCxnSpPr>
            <a:cxnSpLocks/>
          </p:cNvCxnSpPr>
          <p:nvPr/>
        </p:nvCxnSpPr>
        <p:spPr>
          <a:xfrm>
            <a:off x="1315793" y="3306812"/>
            <a:ext cx="0" cy="877824"/>
          </a:xfrm>
          <a:prstGeom prst="straightConnector1">
            <a:avLst/>
          </a:prstGeom>
          <a:ln w="7620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2A99D-A5C1-CF4D-878B-10FF34A02C8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>
            <a:off x="3138931" y="3306812"/>
            <a:ext cx="877" cy="875347"/>
          </a:xfrm>
          <a:prstGeom prst="straightConnector1">
            <a:avLst/>
          </a:prstGeom>
          <a:ln w="7620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D827A-CCBD-D541-8BDD-05A77B504CA0}"/>
              </a:ext>
            </a:extLst>
          </p:cNvPr>
          <p:cNvCxnSpPr/>
          <p:nvPr/>
        </p:nvCxnSpPr>
        <p:spPr>
          <a:xfrm>
            <a:off x="4952574" y="3306812"/>
            <a:ext cx="0" cy="877824"/>
          </a:xfrm>
          <a:prstGeom prst="straightConnector1">
            <a:avLst/>
          </a:prstGeom>
          <a:ln w="7620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9E83950-87D5-C246-AFE6-94654888FB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3166" y="2700086"/>
            <a:ext cx="441833" cy="147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4D0E100-1114-DD4F-A3E4-40488CF0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70" y="2378836"/>
            <a:ext cx="842442" cy="8424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7363" y="4307579"/>
            <a:ext cx="473798" cy="62792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366" y="4935505"/>
            <a:ext cx="473798" cy="62792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7363" y="4935505"/>
            <a:ext cx="473798" cy="627926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D5933B-A56C-B248-9045-08862547FC1A}"/>
              </a:ext>
            </a:extLst>
          </p:cNvPr>
          <p:cNvSpPr/>
          <p:nvPr/>
        </p:nvSpPr>
        <p:spPr>
          <a:xfrm>
            <a:off x="2498291" y="4270576"/>
            <a:ext cx="1309288" cy="12928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546" y="4304745"/>
            <a:ext cx="473798" cy="62792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588" y="4307579"/>
            <a:ext cx="473798" cy="6279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591" y="4935505"/>
            <a:ext cx="473798" cy="62792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588" y="4935505"/>
            <a:ext cx="473798" cy="627926"/>
          </a:xfrm>
          <a:prstGeom prst="rect">
            <a:avLst/>
          </a:prstGeom>
        </p:spPr>
      </p:pic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BD5933B-A56C-B248-9045-08862547FC1A}"/>
              </a:ext>
            </a:extLst>
          </p:cNvPr>
          <p:cNvSpPr/>
          <p:nvPr/>
        </p:nvSpPr>
        <p:spPr>
          <a:xfrm>
            <a:off x="4387506" y="4270576"/>
            <a:ext cx="1309288" cy="12928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9761" y="4304745"/>
            <a:ext cx="473798" cy="62792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803" y="4307579"/>
            <a:ext cx="473798" cy="62792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8806" y="4935505"/>
            <a:ext cx="473798" cy="62792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803" y="4935505"/>
            <a:ext cx="473798" cy="627926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F7925C-6F84-2043-B91C-0D256196EDE9}"/>
              </a:ext>
            </a:extLst>
          </p:cNvPr>
          <p:cNvCxnSpPr>
            <a:cxnSpLocks/>
            <a:stCxn id="73" idx="1"/>
            <a:endCxn id="51" idx="3"/>
          </p:cNvCxnSpPr>
          <p:nvPr/>
        </p:nvCxnSpPr>
        <p:spPr>
          <a:xfrm flipH="1">
            <a:off x="1890354" y="4917004"/>
            <a:ext cx="607937" cy="0"/>
          </a:xfrm>
          <a:prstGeom prst="straightConnector1">
            <a:avLst/>
          </a:prstGeom>
          <a:ln w="762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3" idx="3"/>
            <a:endCxn id="78" idx="1"/>
          </p:cNvCxnSpPr>
          <p:nvPr/>
        </p:nvCxnSpPr>
        <p:spPr>
          <a:xfrm>
            <a:off x="3807579" y="4917004"/>
            <a:ext cx="579927" cy="0"/>
          </a:xfrm>
          <a:prstGeom prst="straightConnector1">
            <a:avLst/>
          </a:prstGeom>
          <a:ln w="762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09F4742-BCC4-1C43-9974-63F5102F376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84" y="6126808"/>
            <a:ext cx="1965960" cy="5329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717E6C-5E53-B947-95D4-B47385FFCE0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5679" y="6141252"/>
            <a:ext cx="1966833" cy="4966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91E9AE-BB49-D748-AE71-01228B18E100}"/>
              </a:ext>
            </a:extLst>
          </p:cNvPr>
          <p:cNvSpPr/>
          <p:nvPr/>
        </p:nvSpPr>
        <p:spPr>
          <a:xfrm>
            <a:off x="349473" y="1759620"/>
            <a:ext cx="5606924" cy="436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66C7F2-C83E-E64E-8A9B-97458526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90" y="3607915"/>
            <a:ext cx="551965" cy="7315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A6F5D1-3E29-6D4B-9353-6DB38874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100" y="3607915"/>
            <a:ext cx="551965" cy="7315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5C08E8-FB2D-8A42-BAE9-C2DBEC28BD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8125" y="3607915"/>
            <a:ext cx="731520" cy="7315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357F56-4F0B-3B47-A550-A5B1B145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810" y="3607915"/>
            <a:ext cx="551965" cy="7315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362B9C-D59A-8946-A763-BC661ABF08EA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7489645" y="3973675"/>
            <a:ext cx="547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28BAF1-FED7-684D-919B-76064C79DC6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8589355" y="3973675"/>
            <a:ext cx="547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B52F2-4EFD-F241-AA5B-80A4B6FFB78D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9689065" y="3973675"/>
            <a:ext cx="547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94F3958-7FC9-DA49-95C9-C0D2D57CA73F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8818339" y="2644981"/>
            <a:ext cx="12700" cy="338890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8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817"/>
            <a:ext cx="10515600" cy="4553483"/>
          </a:xfrm>
        </p:spPr>
        <p:txBody>
          <a:bodyPr>
            <a:normAutofit/>
          </a:bodyPr>
          <a:lstStyle/>
          <a:p>
            <a:r>
              <a:rPr lang="en-US" dirty="0"/>
              <a:t>Experimental setup</a:t>
            </a:r>
          </a:p>
          <a:p>
            <a:pPr lvl="1"/>
            <a:r>
              <a:rPr lang="en-US" dirty="0"/>
              <a:t>8 servers with two Intel 8-core CPUs, 64 GB RAM, </a:t>
            </a:r>
            <a:r>
              <a:rPr lang="en-US" dirty="0" err="1"/>
              <a:t>Mellanox</a:t>
            </a:r>
            <a:r>
              <a:rPr lang="en-US" dirty="0"/>
              <a:t> CX-3 NIC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tmpfs</a:t>
            </a:r>
            <a:r>
              <a:rPr lang="en-US" dirty="0"/>
              <a:t> to emulate NVM</a:t>
            </a:r>
          </a:p>
          <a:p>
            <a:pPr lvl="1"/>
            <a:endParaRPr lang="en-US" dirty="0"/>
          </a:p>
          <a:p>
            <a:r>
              <a:rPr lang="en-US" dirty="0"/>
              <a:t>Baseline implementation</a:t>
            </a:r>
          </a:p>
          <a:p>
            <a:pPr lvl="1"/>
            <a:r>
              <a:rPr lang="en-US" dirty="0"/>
              <a:t>Provides the same APIs as HyperLoop, but involve replica CPUs</a:t>
            </a:r>
          </a:p>
          <a:p>
            <a:pPr lvl="1"/>
            <a:endParaRPr lang="en-US" dirty="0"/>
          </a:p>
          <a:p>
            <a:r>
              <a:rPr lang="en-US" dirty="0"/>
              <a:t>Experiments</a:t>
            </a:r>
          </a:p>
          <a:p>
            <a:pPr lvl="1"/>
            <a:r>
              <a:rPr lang="en-US" b="1" dirty="0"/>
              <a:t>Microbenchmark: </a:t>
            </a:r>
            <a:r>
              <a:rPr lang="en-US" dirty="0"/>
              <a:t>Latency reduction in group memory operations</a:t>
            </a:r>
          </a:p>
          <a:p>
            <a:pPr lvl="1"/>
            <a:r>
              <a:rPr lang="en-US" b="1" dirty="0"/>
              <a:t>Application benchmark: </a:t>
            </a:r>
            <a:r>
              <a:rPr lang="en-US" dirty="0"/>
              <a:t>Latency reduction in applications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Microbenchmark</a:t>
            </a:r>
            <a:r>
              <a:rPr lang="en-US" dirty="0"/>
              <a:t> – Write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227985-CFC7-C441-99DE-B234F5FD8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646766"/>
              </p:ext>
            </p:extLst>
          </p:nvPr>
        </p:nvGraphicFramePr>
        <p:xfrm>
          <a:off x="1583353" y="2046288"/>
          <a:ext cx="9439940" cy="401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875F08-A644-174B-A571-6C1091EF869D}"/>
              </a:ext>
            </a:extLst>
          </p:cNvPr>
          <p:cNvSpPr txBox="1"/>
          <p:nvPr/>
        </p:nvSpPr>
        <p:spPr>
          <a:xfrm rot="16200000">
            <a:off x="-194567" y="3529226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Latency (</a:t>
            </a:r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μ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30C8A-C594-204C-9217-E01745310E86}"/>
              </a:ext>
            </a:extLst>
          </p:cNvPr>
          <p:cNvSpPr txBox="1"/>
          <p:nvPr/>
        </p:nvSpPr>
        <p:spPr>
          <a:xfrm>
            <a:off x="1125943" y="3055158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3612-A257-7A4D-BF3B-660E9A499DCB}"/>
              </a:ext>
            </a:extLst>
          </p:cNvPr>
          <p:cNvSpPr txBox="1"/>
          <p:nvPr/>
        </p:nvSpPr>
        <p:spPr>
          <a:xfrm>
            <a:off x="1125943" y="3486191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CC4A0-6477-3E42-B7B9-65F2ACC18785}"/>
              </a:ext>
            </a:extLst>
          </p:cNvPr>
          <p:cNvSpPr txBox="1"/>
          <p:nvPr/>
        </p:nvSpPr>
        <p:spPr>
          <a:xfrm>
            <a:off x="1125943" y="388883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B45F1-30BF-C444-98EB-02BE58A96E73}"/>
              </a:ext>
            </a:extLst>
          </p:cNvPr>
          <p:cNvSpPr txBox="1"/>
          <p:nvPr/>
        </p:nvSpPr>
        <p:spPr>
          <a:xfrm>
            <a:off x="1125943" y="435361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F395E-E17F-6244-B967-B312D96A87A9}"/>
              </a:ext>
            </a:extLst>
          </p:cNvPr>
          <p:cNvSpPr txBox="1"/>
          <p:nvPr/>
        </p:nvSpPr>
        <p:spPr>
          <a:xfrm>
            <a:off x="1243195" y="481419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42C49-4931-3043-A597-1E5C644AA02A}"/>
              </a:ext>
            </a:extLst>
          </p:cNvPr>
          <p:cNvSpPr txBox="1"/>
          <p:nvPr/>
        </p:nvSpPr>
        <p:spPr>
          <a:xfrm>
            <a:off x="1125943" y="2588985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163" y="3623588"/>
            <a:ext cx="12650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419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801.8x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CC725-A1A3-AD4E-ABFC-B906B8D085F3}"/>
              </a:ext>
            </a:extLst>
          </p:cNvPr>
          <p:cNvCxnSpPr>
            <a:cxnSpLocks/>
          </p:cNvCxnSpPr>
          <p:nvPr/>
        </p:nvCxnSpPr>
        <p:spPr>
          <a:xfrm>
            <a:off x="10515600" y="3050650"/>
            <a:ext cx="0" cy="15449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benchmark –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9C900-3A1B-3C4C-9E65-3E731772B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80009"/>
              </p:ext>
            </p:extLst>
          </p:nvPr>
        </p:nvGraphicFramePr>
        <p:xfrm>
          <a:off x="838200" y="1996867"/>
          <a:ext cx="10515600" cy="451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617746-3EC0-FA48-A672-38DDC0107DFC}"/>
              </a:ext>
            </a:extLst>
          </p:cNvPr>
          <p:cNvCxnSpPr>
            <a:cxnSpLocks/>
          </p:cNvCxnSpPr>
          <p:nvPr/>
        </p:nvCxnSpPr>
        <p:spPr>
          <a:xfrm>
            <a:off x="3105150" y="3733800"/>
            <a:ext cx="0" cy="1295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4FA103-7F4E-5A47-84E1-4893326BBFFD}"/>
              </a:ext>
            </a:extLst>
          </p:cNvPr>
          <p:cNvSpPr txBox="1"/>
          <p:nvPr/>
        </p:nvSpPr>
        <p:spPr>
          <a:xfrm>
            <a:off x="3143250" y="4150667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</a:rPr>
              <a:t>4.9x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 reduction for other memory operations on a group:</a:t>
            </a:r>
          </a:p>
          <a:p>
            <a:pPr lvl="1"/>
            <a:r>
              <a:rPr lang="en-US" b="1" dirty="0"/>
              <a:t>Memory copy: </a:t>
            </a:r>
            <a:r>
              <a:rPr lang="en-US" dirty="0"/>
              <a:t>496 – 848x</a:t>
            </a:r>
          </a:p>
          <a:p>
            <a:pPr lvl="1"/>
            <a:r>
              <a:rPr lang="en-US" b="1" dirty="0"/>
              <a:t>Compare-and-Swap:</a:t>
            </a:r>
            <a:r>
              <a:rPr lang="en-US" dirty="0"/>
              <a:t> 849x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Tail latency reduction for </a:t>
            </a:r>
            <a:r>
              <a:rPr lang="en-US" b="1" dirty="0" err="1"/>
              <a:t>RocksDB</a:t>
            </a:r>
            <a:r>
              <a:rPr lang="en-US" dirty="0"/>
              <a:t>: 5.7 – 24.2x</a:t>
            </a:r>
          </a:p>
          <a:p>
            <a:endParaRPr lang="en-US" dirty="0"/>
          </a:p>
          <a:p>
            <a:r>
              <a:rPr lang="en-US" dirty="0"/>
              <a:t>Latency reduction regardless of group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1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2202"/>
            <a:ext cx="10952747" cy="4812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Predictable low latency is lacking in replicated storage systems</a:t>
            </a:r>
          </a:p>
          <a:p>
            <a:pPr lvl="1"/>
            <a:r>
              <a:rPr lang="en-US" dirty="0"/>
              <a:t>Root cause: CPU involvement on the critical path</a:t>
            </a:r>
          </a:p>
          <a:p>
            <a:pPr lvl="1"/>
            <a:endParaRPr lang="en-US" dirty="0"/>
          </a:p>
          <a:p>
            <a:r>
              <a:rPr lang="en-US" dirty="0"/>
              <a:t>Our solution: HyperLoop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Offloads transactional operations to commodity RNICs + NVM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Minimal modifications for existing applications</a:t>
            </a:r>
          </a:p>
          <a:p>
            <a:r>
              <a:rPr lang="en-US" dirty="0"/>
              <a:t>Result: up to 24x tail latency reduction in in-memory storage apps</a:t>
            </a:r>
          </a:p>
          <a:p>
            <a:endParaRPr lang="en-US" dirty="0"/>
          </a:p>
          <a:p>
            <a:r>
              <a:rPr lang="en-US" dirty="0"/>
              <a:t>More opportunities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Other data center workloads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Efficient remote memory utilization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DF5D-10F6-114C-BA33-50F4F521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54"/>
            <a:ext cx="11004395" cy="1325563"/>
          </a:xfrm>
        </p:spPr>
        <p:txBody>
          <a:bodyPr/>
          <a:lstStyle/>
          <a:p>
            <a:r>
              <a:rPr lang="en-US" dirty="0"/>
              <a:t>Problem: Large and Unpredictable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5F-B702-5F43-9E9A-B9FAE531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2319"/>
            <a:ext cx="10515600" cy="1131588"/>
          </a:xfrm>
        </p:spPr>
        <p:txBody>
          <a:bodyPr>
            <a:normAutofit/>
          </a:bodyPr>
          <a:lstStyle/>
          <a:p>
            <a:r>
              <a:rPr lang="en-US" dirty="0"/>
              <a:t>Both average and tail latencies increase</a:t>
            </a:r>
          </a:p>
          <a:p>
            <a:r>
              <a:rPr lang="en-US" dirty="0"/>
              <a:t>Gap between average and tail latencies increases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BC15B-2165-AC49-9C42-5EE25D0A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99765"/>
              </p:ext>
            </p:extLst>
          </p:nvPr>
        </p:nvGraphicFramePr>
        <p:xfrm>
          <a:off x="838200" y="1776846"/>
          <a:ext cx="10515600" cy="3646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9F4742-BCC4-1C43-9974-63F5102F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7552" y="2399280"/>
            <a:ext cx="1787236" cy="461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5025" y="2428597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YCSB on</a:t>
            </a:r>
          </a:p>
        </p:txBody>
      </p:sp>
    </p:spTree>
    <p:extLst>
      <p:ext uri="{BB962C8B-B14F-4D97-AF65-F5344CB8AC3E}">
        <p14:creationId xmlns:p14="http://schemas.microsoft.com/office/powerpoint/2010/main" val="367683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466602" y="2072973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6A98-27C6-7341-B683-CC997A21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Involvement on Replicas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DF047-795D-B141-A289-77A2C438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4</a:t>
            </a:fld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B235350-4E48-3442-97ED-AB4117468A95}"/>
              </a:ext>
            </a:extLst>
          </p:cNvPr>
          <p:cNvSpPr txBox="1">
            <a:spLocks/>
          </p:cNvSpPr>
          <p:nvPr/>
        </p:nvSpPr>
        <p:spPr>
          <a:xfrm>
            <a:off x="838199" y="5082949"/>
            <a:ext cx="10851573" cy="1538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CPU involvement for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executing</a:t>
            </a:r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forwarding</a:t>
            </a:r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transactional operations</a:t>
            </a:r>
          </a:p>
          <a:p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  <a:sym typeface="Wingdings" pitchFamily="2" charset="2"/>
              </a:rPr>
              <a:t>Arbitrary CPU scheduling  U</a:t>
            </a:r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npredictable latency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Replicas’ CPU utilization hits 100%</a:t>
            </a:r>
          </a:p>
          <a:p>
            <a:endParaRPr lang="en-US" dirty="0">
              <a:latin typeface="Helvetica" panose="020B0604020202020204" pitchFamily="34" charset="0"/>
              <a:ea typeface="Gadugi" panose="020B0502040204020203" pitchFamily="34" charset="0"/>
              <a:cs typeface="Helvetica" panose="020B0604020202020204" pitchFamily="34" charset="0"/>
              <a:sym typeface="Wingdings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30701" y="2016746"/>
            <a:ext cx="6789036" cy="2388507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0094" y="2473083"/>
            <a:ext cx="6782894" cy="928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1315683" y="293425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672158" y="358581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088210" y="330001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4866312" y="293425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6233045" y="358581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4866311" y="3585814"/>
            <a:ext cx="1023635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378129" y="330001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649097" y="3303774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616604" y="293425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983337" y="358581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616604" y="3585814"/>
            <a:ext cx="102412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9128668" y="3303774"/>
            <a:ext cx="0" cy="2820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0399389" y="3282177"/>
            <a:ext cx="0" cy="303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1315683" y="258134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4866312" y="258134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616604" y="258134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64079" y="1645351"/>
            <a:ext cx="211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Helvetica" pitchFamily="2" charset="0"/>
              </a:rPr>
              <a:t>Group of replicas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1169745" y="2146682"/>
            <a:ext cx="1502413" cy="427384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Logging DATA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6640327" y="269020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375487" y="2720369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3082075" y="2690204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ular Callout 66"/>
          <p:cNvSpPr/>
          <p:nvPr/>
        </p:nvSpPr>
        <p:spPr>
          <a:xfrm>
            <a:off x="4553671" y="4266043"/>
            <a:ext cx="1774796" cy="520218"/>
          </a:xfrm>
          <a:prstGeom prst="wedgeRoundRectCallout">
            <a:avLst>
              <a:gd name="adj1" fmla="val 6760"/>
              <a:gd name="adj2" fmla="val -1093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8121878" y="4266043"/>
            <a:ext cx="1518854" cy="520218"/>
          </a:xfrm>
          <a:prstGeom prst="wedgeRoundRectCallout">
            <a:avLst>
              <a:gd name="adj1" fmla="val 12633"/>
              <a:gd name="adj2" fmla="val -1073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BDAC12D-D438-154D-8ABC-3B0738F13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4761" y="2134205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3" idx="2"/>
            <a:endCxn id="39" idx="2"/>
          </p:cNvCxnSpPr>
          <p:nvPr/>
        </p:nvCxnSpPr>
        <p:spPr>
          <a:xfrm rot="5400000">
            <a:off x="6743799" y="295987"/>
            <a:ext cx="2" cy="7311179"/>
          </a:xfrm>
          <a:prstGeom prst="bentConnector3">
            <a:avLst>
              <a:gd name="adj1" fmla="val 11430100000"/>
            </a:avLst>
          </a:prstGeom>
          <a:ln w="57150">
            <a:solidFill>
              <a:srgbClr val="B907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5083305" y="4346113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566782" y="43533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5124855" y="4394219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8326540" y="4350775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8367060" y="4398881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4684BFBC-0D94-8344-9854-40BD123028AD}"/>
              </a:ext>
            </a:extLst>
          </p:cNvPr>
          <p:cNvCxnSpPr/>
          <p:nvPr/>
        </p:nvCxnSpPr>
        <p:spPr>
          <a:xfrm rot="5400000" flipH="1" flipV="1">
            <a:off x="4804915" y="2176261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9944211" y="2620640"/>
            <a:ext cx="91440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5374086" y="269020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>
            <a:off x="9124625" y="269020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6147427" y="1748798"/>
            <a:ext cx="2364666" cy="83376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Logging</a:t>
            </a:r>
          </a:p>
        </p:txBody>
      </p:sp>
      <p:sp>
        <p:nvSpPr>
          <p:cNvPr id="86" name="Rounded Rectangular Callout 85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9166473" y="1748798"/>
            <a:ext cx="2368296" cy="851527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 flipH="1">
            <a:off x="838200" y="4607171"/>
            <a:ext cx="791017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29217" y="441962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Critical path of operations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903126" y="2626385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903126" y="362596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633137" y="2504938"/>
            <a:ext cx="914400" cy="554891"/>
            <a:chOff x="2849816" y="4399592"/>
            <a:chExt cx="914400" cy="55489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399592"/>
              <a:ext cx="91440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Logging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680163"/>
              <a:ext cx="914400" cy="274320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8667425" y="2626385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3" name="Oval 2"/>
          <p:cNvSpPr/>
          <p:nvPr/>
        </p:nvSpPr>
        <p:spPr>
          <a:xfrm>
            <a:off x="6270796" y="1699935"/>
            <a:ext cx="1315403" cy="9316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7533064">
            <a:off x="5921200" y="1388474"/>
            <a:ext cx="342836" cy="688939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303994" y="1699935"/>
            <a:ext cx="1315403" cy="9316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17533064">
            <a:off x="8954398" y="1388474"/>
            <a:ext cx="342836" cy="688939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inning beachball gif"/>
          <p:cNvPicPr>
            <a:picLocks noChangeAspect="1" noChangeArrowheads="1" noCrop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6231" y="2582564"/>
            <a:ext cx="341641" cy="3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spinning beachball gif"/>
          <p:cNvPicPr>
            <a:picLocks noChangeAspect="1" noChangeArrowheads="1" noCrop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5615" y="2582564"/>
            <a:ext cx="341641" cy="3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5833E-6 -4.81481E-6 L 0.00051 0.2044 L 0.29622 0.20093 L 0.29491 0.05208 " pathEditMode="relative" ptsTypes="AAAA">
                                      <p:cBhvr>
                                        <p:cTn id="14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93 0.05672 L 0.29193 -0.00833 L 0.18711 -0.00092 " pathEditMode="relative" rAng="0" ptsTypes="AAA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00185 L 0.00052 0.0532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2 0.05324 L 0.00052 0.1462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00091 -0.14398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11 -0.00093 L 0.29193 -0.00232 L 0.29193 0.05208 L 0.29271 0.20532 L 0.6013 0.20208 L 0.5987 -0.00834 L 0.49557 -0.00093 " pathEditMode="relative" rAng="0" ptsTypes="AAAAAAA">
                                      <p:cBhvr>
                                        <p:cTn id="79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3" y="993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92 0.00185 L 0.00052 0.05324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5324 L 0.00052 0.14629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50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0508 0.20903 L -0.5974 0.21366 C -0.59766 0.14329 -0.59792 0.07315 -0.59818 0.00301 " pathEditMode="relative" ptsTypes="AAAA">
                                      <p:cBhvr>
                                        <p:cTn id="1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4" grpId="0" animBg="1"/>
      <p:bldP spid="76" grpId="0" animBg="1"/>
      <p:bldP spid="82" grpId="0" animBg="1"/>
      <p:bldP spid="82" grpId="1" animBg="1"/>
      <p:bldP spid="82" grpId="2" animBg="1"/>
      <p:bldP spid="85" grpId="0" animBg="1"/>
      <p:bldP spid="86" grpId="0" animBg="1"/>
      <p:bldP spid="89" grpId="0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  <p:bldP spid="91" grpId="2" animBg="1"/>
      <p:bldP spid="95" grpId="0" animBg="1"/>
      <p:bldP spid="95" grpId="1" animBg="1"/>
      <p:bldP spid="95" grpId="2" animBg="1"/>
      <p:bldP spid="95" grpId="3" animBg="1"/>
      <p:bldP spid="3" grpId="0" animBg="1"/>
      <p:bldP spid="5" grpId="0" animBg="1"/>
      <p:bldP spid="78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8A58F3-5F63-9845-8488-829CB7C0189E}"/>
              </a:ext>
            </a:extLst>
          </p:cNvPr>
          <p:cNvSpPr/>
          <p:nvPr/>
        </p:nvSpPr>
        <p:spPr>
          <a:xfrm>
            <a:off x="0" y="3890076"/>
            <a:ext cx="12192000" cy="2967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844647" y="25174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287742" y="3177480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658229" y="2895436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3271553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4709546" y="3158558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3271553" y="3168988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3820193" y="2876514"/>
            <a:ext cx="1266" cy="2924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080033" y="2876514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5688802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7142388" y="3168987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5688802" y="3168988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237442" y="2886943"/>
            <a:ext cx="0" cy="2820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512875" y="2886943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844647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3271553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5688802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6" name="Elbow Connector 5"/>
          <p:cNvCxnSpPr>
            <a:stCxn id="54" idx="2"/>
            <a:endCxn id="59" idx="2"/>
          </p:cNvCxnSpPr>
          <p:nvPr/>
        </p:nvCxnSpPr>
        <p:spPr>
          <a:xfrm rot="5400000" flipH="1" flipV="1">
            <a:off x="3859670" y="2322877"/>
            <a:ext cx="18922" cy="2421804"/>
          </a:xfrm>
          <a:prstGeom prst="bentConnector3">
            <a:avLst>
              <a:gd name="adj1" fmla="val -12081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9" idx="2"/>
            <a:endCxn id="64" idx="2"/>
          </p:cNvCxnSpPr>
          <p:nvPr/>
        </p:nvCxnSpPr>
        <p:spPr>
          <a:xfrm rot="16200000" flipH="1">
            <a:off x="6291240" y="2313111"/>
            <a:ext cx="10429" cy="2432842"/>
          </a:xfrm>
          <a:prstGeom prst="bentConnector3">
            <a:avLst>
              <a:gd name="adj1" fmla="val 2291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4" idx="2"/>
            <a:endCxn id="54" idx="2"/>
          </p:cNvCxnSpPr>
          <p:nvPr/>
        </p:nvCxnSpPr>
        <p:spPr>
          <a:xfrm rot="5400000">
            <a:off x="5081306" y="1111670"/>
            <a:ext cx="8493" cy="4854646"/>
          </a:xfrm>
          <a:prstGeom prst="bentConnector3">
            <a:avLst>
              <a:gd name="adj1" fmla="val 27916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5216795" y="5752493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5632847" y="5466688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7653959" y="5752491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6287226" y="5752490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22" idx="0"/>
          </p:cNvCxnSpPr>
          <p:nvPr/>
        </p:nvCxnSpPr>
        <p:spPr>
          <a:xfrm flipH="1" flipV="1">
            <a:off x="6835402" y="5471167"/>
            <a:ext cx="464" cy="2813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8070011" y="5466688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10071208" y="5752491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704475" y="5752490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9253115" y="5471167"/>
            <a:ext cx="0" cy="2813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0487260" y="5466688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22" idx="3"/>
            <a:endCxn id="121" idx="1"/>
          </p:cNvCxnSpPr>
          <p:nvPr/>
        </p:nvCxnSpPr>
        <p:spPr>
          <a:xfrm>
            <a:off x="7384506" y="5935370"/>
            <a:ext cx="26945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27" idx="3"/>
            <a:endCxn id="126" idx="1"/>
          </p:cNvCxnSpPr>
          <p:nvPr/>
        </p:nvCxnSpPr>
        <p:spPr>
          <a:xfrm>
            <a:off x="9801755" y="5935370"/>
            <a:ext cx="26945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3860320" y="4748023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6287226" y="4748023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704475" y="4748023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141" name="Elbow Connector 140"/>
          <p:cNvCxnSpPr>
            <a:stCxn id="116" idx="2"/>
            <a:endCxn id="121" idx="2"/>
          </p:cNvCxnSpPr>
          <p:nvPr/>
        </p:nvCxnSpPr>
        <p:spPr>
          <a:xfrm rot="5400000" flipH="1" flipV="1">
            <a:off x="6851428" y="4899670"/>
            <a:ext cx="2" cy="2437164"/>
          </a:xfrm>
          <a:prstGeom prst="bent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1" idx="2"/>
            <a:endCxn id="126" idx="2"/>
          </p:cNvCxnSpPr>
          <p:nvPr/>
        </p:nvCxnSpPr>
        <p:spPr>
          <a:xfrm rot="16200000" flipH="1">
            <a:off x="9278635" y="4909626"/>
            <a:ext cx="12700" cy="241724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6" idx="2"/>
            <a:endCxn id="116" idx="2"/>
          </p:cNvCxnSpPr>
          <p:nvPr/>
        </p:nvCxnSpPr>
        <p:spPr>
          <a:xfrm rot="5400000">
            <a:off x="8060053" y="3691046"/>
            <a:ext cx="2" cy="485441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B6A1AC3-1D22-554C-AF50-4D1A9C4FFEF9}"/>
              </a:ext>
            </a:extLst>
          </p:cNvPr>
          <p:cNvSpPr txBox="1"/>
          <p:nvPr/>
        </p:nvSpPr>
        <p:spPr>
          <a:xfrm>
            <a:off x="2724931" y="1691866"/>
            <a:ext cx="35622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Today’s storage system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4F40D30-95D0-EB4F-82D7-8CE2AFB1EB74}"/>
              </a:ext>
            </a:extLst>
          </p:cNvPr>
          <p:cNvSpPr txBox="1"/>
          <p:nvPr/>
        </p:nvSpPr>
        <p:spPr>
          <a:xfrm>
            <a:off x="4986531" y="4097364"/>
            <a:ext cx="61640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Removing replica CPUs from the critical path!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3860320" y="510093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6287226" y="51009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704475" y="51009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2654508" y="2277433"/>
            <a:ext cx="0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067416" y="2277433"/>
            <a:ext cx="23901" cy="156010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808396" y="2277433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500978" y="2277433"/>
            <a:ext cx="23901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 flipH="1">
            <a:off x="6242936" y="2276575"/>
            <a:ext cx="339" cy="109824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620507" y="3761247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100132" y="3761247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 rot="5400000">
            <a:off x="4011632" y="3780273"/>
            <a:ext cx="651175" cy="1031521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43788" y="2068434"/>
            <a:ext cx="4926223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32189" y="1945102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 flipH="1">
            <a:off x="8550141" y="3557647"/>
            <a:ext cx="736504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95743" y="3364111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Critical path of operations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EF1463-7DC8-7E4A-9305-2B1820F1E1E4}"/>
              </a:ext>
            </a:extLst>
          </p:cNvPr>
          <p:cNvCxnSpPr/>
          <p:nvPr/>
        </p:nvCxnSpPr>
        <p:spPr>
          <a:xfrm>
            <a:off x="5632847" y="6404218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0485F2A-7624-EC42-9F58-FD8F65587867}"/>
              </a:ext>
            </a:extLst>
          </p:cNvPr>
          <p:cNvCxnSpPr/>
          <p:nvPr/>
        </p:nvCxnSpPr>
        <p:spPr>
          <a:xfrm>
            <a:off x="8112472" y="6404218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369040-DA2C-6A44-BDC5-E1204802111B}"/>
              </a:ext>
            </a:extLst>
          </p:cNvPr>
          <p:cNvCxnSpPr>
            <a:cxnSpLocks/>
          </p:cNvCxnSpPr>
          <p:nvPr/>
        </p:nvCxnSpPr>
        <p:spPr>
          <a:xfrm>
            <a:off x="5632848" y="5996786"/>
            <a:ext cx="8859" cy="54212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B27F040-2C53-EF4B-B8C9-805F6458861D}"/>
              </a:ext>
            </a:extLst>
          </p:cNvPr>
          <p:cNvCxnSpPr>
            <a:cxnSpLocks/>
          </p:cNvCxnSpPr>
          <p:nvPr/>
        </p:nvCxnSpPr>
        <p:spPr>
          <a:xfrm>
            <a:off x="8070984" y="5996786"/>
            <a:ext cx="8859" cy="54212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D4BA2AA-6D92-874A-81EA-E2FFD6B4FCBA}"/>
              </a:ext>
            </a:extLst>
          </p:cNvPr>
          <p:cNvCxnSpPr>
            <a:cxnSpLocks/>
          </p:cNvCxnSpPr>
          <p:nvPr/>
        </p:nvCxnSpPr>
        <p:spPr>
          <a:xfrm>
            <a:off x="10490580" y="5996786"/>
            <a:ext cx="8859" cy="54212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E16876-34D9-5348-8664-FFA9802D16D3}"/>
              </a:ext>
            </a:extLst>
          </p:cNvPr>
          <p:cNvCxnSpPr>
            <a:cxnSpLocks/>
          </p:cNvCxnSpPr>
          <p:nvPr/>
        </p:nvCxnSpPr>
        <p:spPr>
          <a:xfrm flipH="1" flipV="1">
            <a:off x="7227336" y="5929224"/>
            <a:ext cx="532753" cy="1668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789A5-AE4C-2345-A1F5-157296D7E88A}"/>
              </a:ext>
            </a:extLst>
          </p:cNvPr>
          <p:cNvCxnSpPr>
            <a:cxnSpLocks/>
          </p:cNvCxnSpPr>
          <p:nvPr/>
        </p:nvCxnSpPr>
        <p:spPr>
          <a:xfrm flipH="1" flipV="1">
            <a:off x="9715823" y="5949017"/>
            <a:ext cx="532753" cy="1668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D0096FB-BDC3-1E4A-96E3-7ED0E0DDAD8C}"/>
              </a:ext>
            </a:extLst>
          </p:cNvPr>
          <p:cNvSpPr>
            <a:spLocks/>
          </p:cNvSpPr>
          <p:nvPr/>
        </p:nvSpPr>
        <p:spPr>
          <a:xfrm>
            <a:off x="5257222" y="5780518"/>
            <a:ext cx="751249" cy="320040"/>
          </a:xfrm>
          <a:prstGeom prst="rect">
            <a:avLst/>
          </a:prstGeom>
          <a:solidFill>
            <a:srgbClr val="B907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  <a:ea typeface="Gadugi" panose="020B0502040204020203" pitchFamily="34" charset="0"/>
              </a:rPr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0096FB-BDC3-1E4A-96E3-7ED0E0DDAD8C}"/>
              </a:ext>
            </a:extLst>
          </p:cNvPr>
          <p:cNvSpPr>
            <a:spLocks/>
          </p:cNvSpPr>
          <p:nvPr/>
        </p:nvSpPr>
        <p:spPr>
          <a:xfrm>
            <a:off x="6446230" y="5787775"/>
            <a:ext cx="751249" cy="320040"/>
          </a:xfrm>
          <a:prstGeom prst="rect">
            <a:avLst/>
          </a:prstGeom>
          <a:solidFill>
            <a:srgbClr val="B907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  <a:ea typeface="Gadugi" panose="020B0502040204020203" pitchFamily="34" charset="0"/>
              </a:rPr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9A88E-1C87-2C47-B192-29FAD4B79533}"/>
              </a:ext>
            </a:extLst>
          </p:cNvPr>
          <p:cNvSpPr>
            <a:spLocks noChangeAspect="1"/>
          </p:cNvSpPr>
          <p:nvPr/>
        </p:nvSpPr>
        <p:spPr>
          <a:xfrm>
            <a:off x="10178105" y="5783778"/>
            <a:ext cx="631010" cy="316245"/>
          </a:xfrm>
          <a:prstGeom prst="rect">
            <a:avLst/>
          </a:prstGeom>
          <a:solidFill>
            <a:srgbClr val="B907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9076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7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0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3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6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9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2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5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8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-0.00026 0.00439 -0.00039 0.00902 -0.00078 0.01342 C -0.00104 0.01504 -0.00156 0.01643 -0.0017 0.01805 C -0.00209 0.02152 -0.00222 0.02523 -0.00248 0.0287 C -0.0017 0.05856 -0.0017 0.04791 -0.0017 0.06064 L 0.20208 0.0574 L 0.20117 0 L 0.09974 0.00139 " pathEditMode="relative" ptsTypes="AAAAAAAAA">
                                      <p:cBhvr>
                                        <p:cTn id="9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74 0.0014 L 0.09974 0.0014 C 0.13177 0.00325 0.11666 0.00302 0.14479 0.00302 L 0.20273 0.00441 L 0.20364 0.06366 L 0.40143 0.06042 L 0.40143 0.00302 L 0.29908 6.2963E-6 " pathEditMode="relative" ptsTypes="AAAAAAAA">
                                      <p:cBhvr>
                                        <p:cTn id="9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66 0.00833 -0.00066 0.01342 -0.00183 0.02106 C -0.00196 0.02268 -0.00235 0.02407 -0.00261 0.02569 C -0.00235 0.03426 -0.00222 0.04282 -0.00183 0.05139 C -0.00079 0.06967 -0.00092 0.04606 -0.00092 0.05879 L -0.39883 0.06203 L -0.39961 0 " pathEditMode="relative" ptsTypes="AAAAAAAA">
                                      <p:cBhvr>
                                        <p:cTn id="10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1" grpId="0" animBg="1"/>
      <p:bldP spid="122" grpId="0" animBg="1"/>
      <p:bldP spid="126" grpId="0" animBg="1"/>
      <p:bldP spid="127" grpId="0" animBg="1"/>
      <p:bldP spid="136" grpId="0" animBg="1"/>
      <p:bldP spid="138" grpId="0" animBg="1"/>
      <p:bldP spid="138" grpId="1" animBg="1"/>
      <p:bldP spid="140" grpId="0" animBg="1"/>
      <p:bldP spid="140" grpId="1" animBg="1"/>
      <p:bldP spid="153" grpId="0"/>
      <p:bldP spid="115" grpId="0" animBg="1"/>
      <p:bldP spid="120" grpId="0" animBg="1"/>
      <p:bldP spid="120" grpId="1" animBg="1"/>
      <p:bldP spid="125" grpId="0" animBg="1"/>
      <p:bldP spid="125" grpId="1" animBg="1"/>
      <p:bldP spid="175" grpId="0" animBg="1"/>
      <p:bldP spid="70" grpId="0" animBg="1"/>
      <p:bldP spid="70" grpId="1" animBg="1"/>
      <p:bldP spid="70" grpId="2" animBg="1"/>
      <p:bldP spid="72" grpId="0" animBg="1"/>
      <p:bldP spid="71" grpId="0" animBg="1"/>
      <p:bldP spid="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CA4-2BEC-A649-A33C-2B41BA91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Work: HyperLoop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6856-2156-DC4D-A7D5-EF604F90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16"/>
            <a:ext cx="10515600" cy="4718583"/>
          </a:xfrm>
        </p:spPr>
        <p:txBody>
          <a:bodyPr>
            <a:normAutofit/>
          </a:bodyPr>
          <a:lstStyle/>
          <a:p>
            <a:r>
              <a:rPr lang="en-US" dirty="0"/>
              <a:t>Framework for building fast chain replicated transactional storage systems enabled by </a:t>
            </a:r>
            <a:r>
              <a:rPr lang="en-US" dirty="0">
                <a:solidFill>
                  <a:srgbClr val="0000CC"/>
                </a:solidFill>
              </a:rPr>
              <a:t>three key ideas: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RDMA NIC + NVM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Leveraging the programmability with RDMA NICs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APIs covering key transactional operations</a:t>
            </a:r>
          </a:p>
          <a:p>
            <a:endParaRPr lang="en-US" dirty="0"/>
          </a:p>
          <a:p>
            <a:r>
              <a:rPr lang="en-US" dirty="0"/>
              <a:t>Minimal modifications for existing applications</a:t>
            </a:r>
          </a:p>
          <a:p>
            <a:pPr lvl="1"/>
            <a:r>
              <a:rPr lang="en-US" i="1" dirty="0"/>
              <a:t>e.g., </a:t>
            </a:r>
            <a:r>
              <a:rPr lang="en-US" dirty="0"/>
              <a:t>866 lines for MongoDB out of ~500K lines of code</a:t>
            </a:r>
          </a:p>
          <a:p>
            <a:r>
              <a:rPr lang="en-US" dirty="0"/>
              <a:t>Up to 24x tail latency reduction in storage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DA72C-1673-484D-BA78-9027EF6E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6</a:t>
            </a:fld>
            <a:endParaRPr lang="en-US"/>
          </a:p>
        </p:txBody>
      </p:sp>
      <p:pic>
        <p:nvPicPr>
          <p:cNvPr id="50" name="Picture 49" descr="https://qph.ec.quoracdn.net/main-qimg-1b604938af645d738cbbc0b8a0cba03e">
            <a:extLst>
              <a:ext uri="{FF2B5EF4-FFF2-40B4-BE49-F238E27FC236}">
                <a16:creationId xmlns:a16="http://schemas.microsoft.com/office/drawing/2014/main" id="{595B589D-78AC-9340-B99B-4FF8E0A52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4679" y="1432330"/>
            <a:ext cx="731520" cy="4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2AA0AF8A-B58C-F043-B9EA-6222245F7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65234" y="834205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850A14-9D43-D440-AB00-8A11B604702D}"/>
              </a:ext>
            </a:extLst>
          </p:cNvPr>
          <p:cNvCxnSpPr/>
          <p:nvPr/>
        </p:nvCxnSpPr>
        <p:spPr>
          <a:xfrm>
            <a:off x="8565810" y="1249247"/>
            <a:ext cx="0" cy="365760"/>
          </a:xfrm>
          <a:prstGeom prst="straightConnector1">
            <a:avLst/>
          </a:prstGeom>
          <a:ln w="381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https://qph.ec.quoracdn.net/main-qimg-1b604938af645d738cbbc0b8a0cba03e">
            <a:extLst>
              <a:ext uri="{FF2B5EF4-FFF2-40B4-BE49-F238E27FC236}">
                <a16:creationId xmlns:a16="http://schemas.microsoft.com/office/drawing/2014/main" id="{3FABCD81-9D96-C048-90DE-A240FA8E2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83992" y="1413522"/>
            <a:ext cx="731520" cy="4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840FBF31-DB40-A04D-B181-201E5690B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14547" y="815397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https://qph.ec.quoracdn.net/main-qimg-1b604938af645d738cbbc0b8a0cba03e">
            <a:extLst>
              <a:ext uri="{FF2B5EF4-FFF2-40B4-BE49-F238E27FC236}">
                <a16:creationId xmlns:a16="http://schemas.microsoft.com/office/drawing/2014/main" id="{EBDCE148-D955-8049-82F5-63784041F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44058" y="1413522"/>
            <a:ext cx="731520" cy="4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804155E8-0D97-CF4E-A753-1FF72400A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74613" y="815397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C6473F-B7BF-2146-9306-0EA73C9F52FE}"/>
              </a:ext>
            </a:extLst>
          </p:cNvPr>
          <p:cNvCxnSpPr/>
          <p:nvPr/>
        </p:nvCxnSpPr>
        <p:spPr>
          <a:xfrm>
            <a:off x="9775189" y="1230439"/>
            <a:ext cx="0" cy="365760"/>
          </a:xfrm>
          <a:prstGeom prst="straightConnector1">
            <a:avLst/>
          </a:prstGeom>
          <a:ln w="381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06AA1A2B-8170-A64B-B00D-85063C3D5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36325" y="155740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D1A65AA-1C43-2844-AECB-AD89193ECA77}"/>
              </a:ext>
            </a:extLst>
          </p:cNvPr>
          <p:cNvSpPr txBox="1"/>
          <p:nvPr/>
        </p:nvSpPr>
        <p:spPr>
          <a:xfrm>
            <a:off x="12439650" y="2266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1" name="Curved Right Arrow 70">
            <a:extLst>
              <a:ext uri="{FF2B5EF4-FFF2-40B4-BE49-F238E27FC236}">
                <a16:creationId xmlns:a16="http://schemas.microsoft.com/office/drawing/2014/main" id="{1EE1F77E-407C-2544-82CD-34594240ABA1}"/>
              </a:ext>
            </a:extLst>
          </p:cNvPr>
          <p:cNvSpPr>
            <a:spLocks/>
          </p:cNvSpPr>
          <p:nvPr/>
        </p:nvSpPr>
        <p:spPr>
          <a:xfrm>
            <a:off x="8241434" y="512865"/>
            <a:ext cx="1523341" cy="914400"/>
          </a:xfrm>
          <a:prstGeom prst="curvedRightArrow">
            <a:avLst/>
          </a:prstGeom>
          <a:solidFill>
            <a:schemeClr val="accent1">
              <a:alpha val="33000"/>
            </a:schemeClr>
          </a:solidFill>
          <a:ln w="28575">
            <a:solidFill>
              <a:srgbClr val="00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BDC958FA-1D4B-F24C-9890-A7E01B1D7C71}"/>
              </a:ext>
            </a:extLst>
          </p:cNvPr>
          <p:cNvSpPr/>
          <p:nvPr/>
        </p:nvSpPr>
        <p:spPr>
          <a:xfrm rot="16200000">
            <a:off x="10132400" y="104475"/>
            <a:ext cx="914400" cy="1451825"/>
          </a:xfrm>
          <a:prstGeom prst="curvedUpArrow">
            <a:avLst/>
          </a:prstGeom>
          <a:solidFill>
            <a:schemeClr val="accent1">
              <a:alpha val="33000"/>
            </a:schemeClr>
          </a:solidFill>
          <a:ln w="28575">
            <a:solidFill>
              <a:srgbClr val="00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BBACE5-484E-F74D-BDB5-B162B6633274}"/>
              </a:ext>
            </a:extLst>
          </p:cNvPr>
          <p:cNvCxnSpPr/>
          <p:nvPr/>
        </p:nvCxnSpPr>
        <p:spPr>
          <a:xfrm>
            <a:off x="10915123" y="1230439"/>
            <a:ext cx="0" cy="365760"/>
          </a:xfrm>
          <a:prstGeom prst="straightConnector1">
            <a:avLst/>
          </a:prstGeom>
          <a:ln w="381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6406-C1D8-8A4A-9B9F-CBAB256F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7B65-5E5D-4A48-8999-6A6E2CBC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HyperLoop Design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Implementation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7489-F381-3142-B6F6-344D5CF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6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D83A-CF48-3B41-B33E-6F90C991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Idea 1: </a:t>
            </a:r>
            <a:r>
              <a:rPr lang="en-US" dirty="0"/>
              <a:t>RDMA NIC + NVM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B438-72AD-F147-A344-3C3F7BC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2877"/>
            <a:ext cx="10515600" cy="2157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RDMA (Remote Direct Memory Access) NICs</a:t>
            </a:r>
          </a:p>
          <a:p>
            <a:pPr lvl="1"/>
            <a:r>
              <a:rPr lang="en-US" dirty="0"/>
              <a:t>Enables direct </a:t>
            </a:r>
            <a:r>
              <a:rPr lang="en-US" i="1" dirty="0"/>
              <a:t>memory access </a:t>
            </a:r>
            <a:r>
              <a:rPr lang="en-US" dirty="0"/>
              <a:t>from the network</a:t>
            </a:r>
            <a:r>
              <a:rPr lang="en-US" i="1" dirty="0"/>
              <a:t> </a:t>
            </a:r>
            <a:r>
              <a:rPr lang="en-US" dirty="0"/>
              <a:t>without CPUs</a:t>
            </a:r>
          </a:p>
          <a:p>
            <a:pPr lvl="1"/>
            <a:endParaRPr lang="en-US" i="1" dirty="0"/>
          </a:p>
          <a:p>
            <a:r>
              <a:rPr lang="en-US" dirty="0"/>
              <a:t>NVM (Non-Volatile Memory)</a:t>
            </a:r>
          </a:p>
          <a:p>
            <a:pPr lvl="1"/>
            <a:r>
              <a:rPr lang="en-US" dirty="0"/>
              <a:t>Provides a </a:t>
            </a:r>
            <a:r>
              <a:rPr lang="en-US" i="1" dirty="0"/>
              <a:t>durable</a:t>
            </a:r>
            <a:r>
              <a:rPr lang="en-US" dirty="0"/>
              <a:t> storage medium for RDMA 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E27A-F756-8942-A0B1-BC309C5F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6989869" y="20993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3E18C1-863E-7446-A8D4-311AE4979EC3}"/>
              </a:ext>
            </a:extLst>
          </p:cNvPr>
          <p:cNvSpPr/>
          <p:nvPr/>
        </p:nvSpPr>
        <p:spPr>
          <a:xfrm>
            <a:off x="8865696" y="3504100"/>
            <a:ext cx="1214279" cy="624075"/>
          </a:xfrm>
          <a:prstGeom prst="rect">
            <a:avLst/>
          </a:prstGeom>
          <a:solidFill>
            <a:srgbClr val="C40B1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RDMA NIC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50353D-B800-E84D-AF03-EF5F8D99CF0B}"/>
              </a:ext>
            </a:extLst>
          </p:cNvPr>
          <p:cNvSpPr/>
          <p:nvPr/>
        </p:nvSpPr>
        <p:spPr>
          <a:xfrm>
            <a:off x="6989870" y="3511888"/>
            <a:ext cx="1216152" cy="624074"/>
          </a:xfrm>
          <a:prstGeom prst="rect">
            <a:avLst/>
          </a:prstGeom>
          <a:solidFill>
            <a:srgbClr val="C40B1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6989869" y="25565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cxnSp>
        <p:nvCxnSpPr>
          <p:cNvPr id="21" name="Straight Arrow Connector 20"/>
          <p:cNvCxnSpPr>
            <a:stCxn id="15" idx="0"/>
          </p:cNvCxnSpPr>
          <p:nvPr/>
        </p:nvCxnSpPr>
        <p:spPr>
          <a:xfrm flipV="1">
            <a:off x="7597946" y="3013716"/>
            <a:ext cx="0" cy="4981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9472836" y="3013716"/>
            <a:ext cx="0" cy="49038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14" idx="1"/>
          </p:cNvCxnSpPr>
          <p:nvPr/>
        </p:nvCxnSpPr>
        <p:spPr>
          <a:xfrm flipV="1">
            <a:off x="8206022" y="3816138"/>
            <a:ext cx="659674" cy="778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1805254" y="20993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E18C1-863E-7446-A8D4-311AE4979EC3}"/>
              </a:ext>
            </a:extLst>
          </p:cNvPr>
          <p:cNvSpPr/>
          <p:nvPr/>
        </p:nvSpPr>
        <p:spPr>
          <a:xfrm>
            <a:off x="3681081" y="3504100"/>
            <a:ext cx="1214279" cy="624075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0353D-B800-E84D-AF03-EF5F8D99CF0B}"/>
              </a:ext>
            </a:extLst>
          </p:cNvPr>
          <p:cNvSpPr/>
          <p:nvPr/>
        </p:nvSpPr>
        <p:spPr>
          <a:xfrm>
            <a:off x="1805255" y="3511888"/>
            <a:ext cx="1216152" cy="624074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1805254" y="25565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413331" y="3013716"/>
            <a:ext cx="0" cy="4981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</p:cNvCxnSpPr>
          <p:nvPr/>
        </p:nvCxnSpPr>
        <p:spPr>
          <a:xfrm flipV="1">
            <a:off x="4288221" y="3013716"/>
            <a:ext cx="0" cy="49038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92624" y="3399978"/>
            <a:ext cx="3697941" cy="84453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98235" y="3399978"/>
            <a:ext cx="3697941" cy="84453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06908" y="3511888"/>
            <a:ext cx="672353" cy="73262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5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CA4-2BEC-A649-A33C-2B41BA91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Roadblock 1: Operation Forwarding</a:t>
            </a:r>
            <a:endParaRPr lang="en-US" sz="6600" dirty="0"/>
          </a:p>
        </p:txBody>
      </p:sp>
      <p:sp>
        <p:nvSpPr>
          <p:cNvPr id="195" name="Content Placeholder 2"/>
          <p:cNvSpPr>
            <a:spLocks noGrp="1"/>
          </p:cNvSpPr>
          <p:nvPr>
            <p:ph idx="1"/>
          </p:nvPr>
        </p:nvSpPr>
        <p:spPr>
          <a:xfrm>
            <a:off x="838200" y="5620409"/>
            <a:ext cx="10515600" cy="8504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RDMA NICs can execute the logging operation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CPUs are </a:t>
            </a:r>
            <a:r>
              <a:rPr lang="en-US" i="1" dirty="0"/>
              <a:t>still </a:t>
            </a:r>
            <a:r>
              <a:rPr lang="en-US" dirty="0"/>
              <a:t>involved to request the RNICs to </a:t>
            </a:r>
            <a:r>
              <a:rPr lang="en-US" b="1" dirty="0"/>
              <a:t>forward</a:t>
            </a:r>
            <a:r>
              <a:rPr lang="en-US" dirty="0"/>
              <a:t> operations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9B02-7C4D-F443-BAA9-722B3285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9</a:t>
            </a:fld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1008109" y="308844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364584" y="374000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780636" y="345420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4558738" y="308844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5925471" y="374000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4558738" y="374000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4933642" y="345420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6341523" y="3421042"/>
            <a:ext cx="0" cy="3189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309030" y="308844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675763" y="374000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309030" y="374000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8683934" y="3457963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10091815" y="3436367"/>
            <a:ext cx="0" cy="303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31" idx="3"/>
            <a:endCxn id="130" idx="1"/>
          </p:cNvCxnSpPr>
          <p:nvPr/>
        </p:nvCxnSpPr>
        <p:spPr>
          <a:xfrm>
            <a:off x="5308546" y="3922884"/>
            <a:ext cx="616925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36" idx="3"/>
            <a:endCxn id="135" idx="1"/>
          </p:cNvCxnSpPr>
          <p:nvPr/>
        </p:nvCxnSpPr>
        <p:spPr>
          <a:xfrm>
            <a:off x="9058838" y="3922884"/>
            <a:ext cx="616925" cy="1"/>
          </a:xfrm>
          <a:prstGeom prst="straightConnector1">
            <a:avLst/>
          </a:prstGeom>
          <a:ln w="5715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1008109" y="273553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4558738" y="273553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309030" y="273553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201297" y="2170936"/>
            <a:ext cx="6610865" cy="2388507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756505" y="1826735"/>
            <a:ext cx="211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Helvetica" pitchFamily="2" charset="0"/>
              </a:rPr>
              <a:t>Group of replicas</a:t>
            </a:r>
          </a:p>
        </p:txBody>
      </p:sp>
      <p:sp>
        <p:nvSpPr>
          <p:cNvPr id="170" name="Rounded Rectangular Callout 169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62171" y="2300872"/>
            <a:ext cx="2514874" cy="427384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Logging DATA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(WRITE)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334529" y="284439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0067913" y="2874559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</p:cNvCxnSpPr>
          <p:nvPr/>
        </p:nvCxnSpPr>
        <p:spPr>
          <a:xfrm>
            <a:off x="2774501" y="2844394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4029104" y="4775166"/>
            <a:ext cx="1774796" cy="520218"/>
          </a:xfrm>
          <a:prstGeom prst="wedgeRoundRectCallout">
            <a:avLst>
              <a:gd name="adj1" fmla="val -3833"/>
              <a:gd name="adj2" fmla="val -1781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7814304" y="4775166"/>
            <a:ext cx="1589188" cy="520218"/>
          </a:xfrm>
          <a:prstGeom prst="wedgeRoundRectCallout">
            <a:avLst>
              <a:gd name="adj1" fmla="val -3833"/>
              <a:gd name="adj2" fmla="val -1781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BDAC12D-D438-154D-8ABC-3B0738F13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7187" y="2288395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35" idx="2"/>
            <a:endCxn id="125" idx="2"/>
          </p:cNvCxnSpPr>
          <p:nvPr/>
        </p:nvCxnSpPr>
        <p:spPr>
          <a:xfrm rot="5400000">
            <a:off x="6436225" y="450177"/>
            <a:ext cx="2" cy="7311179"/>
          </a:xfrm>
          <a:prstGeom prst="bentConnector3">
            <a:avLst>
              <a:gd name="adj1" fmla="val 11430100000"/>
            </a:avLst>
          </a:prstGeom>
          <a:ln w="57150">
            <a:solidFill>
              <a:srgbClr val="B907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4558738" y="4855236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042215" y="48625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600288" y="4903342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8018966" y="4859898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8059486" y="4908004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684BFBC-0D94-8344-9854-40BD123028AD}"/>
              </a:ext>
            </a:extLst>
          </p:cNvPr>
          <p:cNvCxnSpPr/>
          <p:nvPr/>
        </p:nvCxnSpPr>
        <p:spPr>
          <a:xfrm rot="5400000" flipH="1" flipV="1">
            <a:off x="4497341" y="2330451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07278" y="2628669"/>
            <a:ext cx="6604884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65776" y="2228559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5889535" y="1884826"/>
            <a:ext cx="2364666" cy="83376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Logging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798052" y="1884826"/>
            <a:ext cx="2368296" cy="851527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52" name="Oval 51"/>
          <p:cNvSpPr/>
          <p:nvPr/>
        </p:nvSpPr>
        <p:spPr>
          <a:xfrm>
            <a:off x="6071905" y="2194849"/>
            <a:ext cx="1315403" cy="5262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7785181">
            <a:off x="5537907" y="1692271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967730" y="2194849"/>
            <a:ext cx="1315403" cy="5262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7785181">
            <a:off x="8496158" y="1692271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11625</TotalTime>
  <Words>1278</Words>
  <Application>Microsoft Macintosh PowerPoint</Application>
  <PresentationFormat>Widescreen</PresentationFormat>
  <Paragraphs>420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Gadugi</vt:lpstr>
      <vt:lpstr>Arial</vt:lpstr>
      <vt:lpstr>Calibri</vt:lpstr>
      <vt:lpstr>Candara</vt:lpstr>
      <vt:lpstr>Helvetica</vt:lpstr>
      <vt:lpstr>Wingdings</vt:lpstr>
      <vt:lpstr>Office Theme</vt:lpstr>
      <vt:lpstr>HyperLoop: Group-Based NIC Offloading  to Accelerate Replicated Transactions  in Multi-tenant Storage Systems</vt:lpstr>
      <vt:lpstr>Multi-tenant Storage Systems</vt:lpstr>
      <vt:lpstr>Problem: Large and Unpredictable Latency</vt:lpstr>
      <vt:lpstr>CPU Involvement on Replicas</vt:lpstr>
      <vt:lpstr>Our Goal</vt:lpstr>
      <vt:lpstr>Our Work: HyperLoop</vt:lpstr>
      <vt:lpstr>Outline</vt:lpstr>
      <vt:lpstr>Idea 1: RDMA NIC + NVM</vt:lpstr>
      <vt:lpstr>Roadblock 1: Operation Forwarding</vt:lpstr>
      <vt:lpstr>Roadblock 2: Transactional Operations</vt:lpstr>
      <vt:lpstr>Can We Avoid the Roadblocks?</vt:lpstr>
      <vt:lpstr>Idea 2:  Leveraging the Programmability of RNICs </vt:lpstr>
      <vt:lpstr>Bootstrapping – Program the NICs</vt:lpstr>
      <vt:lpstr>Forwarding Operations</vt:lpstr>
      <vt:lpstr>Idea 3:  APIs for Transactional Operations</vt:lpstr>
      <vt:lpstr>PowerPoint Presentation</vt:lpstr>
      <vt:lpstr>HyperLoop: Putting It All Together</vt:lpstr>
      <vt:lpstr>Outline</vt:lpstr>
      <vt:lpstr>Implementation and Case Studies</vt:lpstr>
      <vt:lpstr>Evaluation</vt:lpstr>
      <vt:lpstr>Microbenchmark – Write Latency</vt:lpstr>
      <vt:lpstr>Application benchmark – MongoDB</vt:lpstr>
      <vt:lpstr>Other Results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daehyeok</dc:creator>
  <cp:lastModifiedBy>daehyeok</cp:lastModifiedBy>
  <cp:revision>1930</cp:revision>
  <dcterms:created xsi:type="dcterms:W3CDTF">2018-08-05T23:05:02Z</dcterms:created>
  <dcterms:modified xsi:type="dcterms:W3CDTF">2018-08-28T19:50:14Z</dcterms:modified>
</cp:coreProperties>
</file>