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91" r:id="rId2"/>
    <p:sldId id="444" r:id="rId3"/>
    <p:sldId id="422" r:id="rId4"/>
    <p:sldId id="458" r:id="rId5"/>
    <p:sldId id="433" r:id="rId6"/>
    <p:sldId id="405" r:id="rId7"/>
    <p:sldId id="408" r:id="rId8"/>
    <p:sldId id="445" r:id="rId9"/>
    <p:sldId id="434" r:id="rId10"/>
    <p:sldId id="468" r:id="rId11"/>
    <p:sldId id="469" r:id="rId12"/>
    <p:sldId id="435" r:id="rId13"/>
    <p:sldId id="460" r:id="rId14"/>
    <p:sldId id="457" r:id="rId15"/>
    <p:sldId id="461" r:id="rId16"/>
    <p:sldId id="451" r:id="rId17"/>
    <p:sldId id="463" r:id="rId18"/>
    <p:sldId id="465" r:id="rId19"/>
    <p:sldId id="464" r:id="rId20"/>
    <p:sldId id="466" r:id="rId21"/>
    <p:sldId id="473" r:id="rId22"/>
    <p:sldId id="462" r:id="rId23"/>
    <p:sldId id="456" r:id="rId24"/>
    <p:sldId id="446" r:id="rId25"/>
    <p:sldId id="437" r:id="rId26"/>
    <p:sldId id="452" r:id="rId27"/>
    <p:sldId id="471" r:id="rId28"/>
    <p:sldId id="441" r:id="rId29"/>
    <p:sldId id="438" r:id="rId30"/>
    <p:sldId id="475" r:id="rId31"/>
    <p:sldId id="431" r:id="rId32"/>
    <p:sldId id="439" r:id="rId33"/>
    <p:sldId id="447" r:id="rId34"/>
    <p:sldId id="467" r:id="rId35"/>
    <p:sldId id="453" r:id="rId36"/>
    <p:sldId id="454" r:id="rId37"/>
    <p:sldId id="472" r:id="rId38"/>
    <p:sldId id="429" r:id="rId39"/>
    <p:sldId id="427" r:id="rId40"/>
    <p:sldId id="428" r:id="rId41"/>
  </p:sldIdLst>
  <p:sldSz cx="12192000" cy="6858000"/>
  <p:notesSz cx="9312275" cy="7026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D61D38-4A32-4481-AA73-1656B1E427DF}">
          <p14:sldIdLst>
            <p14:sldId id="291"/>
            <p14:sldId id="444"/>
            <p14:sldId id="422"/>
            <p14:sldId id="458"/>
            <p14:sldId id="433"/>
            <p14:sldId id="405"/>
            <p14:sldId id="408"/>
            <p14:sldId id="445"/>
            <p14:sldId id="434"/>
            <p14:sldId id="468"/>
            <p14:sldId id="469"/>
            <p14:sldId id="435"/>
            <p14:sldId id="460"/>
            <p14:sldId id="457"/>
            <p14:sldId id="461"/>
            <p14:sldId id="451"/>
            <p14:sldId id="463"/>
            <p14:sldId id="465"/>
            <p14:sldId id="464"/>
            <p14:sldId id="466"/>
            <p14:sldId id="473"/>
            <p14:sldId id="462"/>
            <p14:sldId id="456"/>
          </p14:sldIdLst>
        </p14:section>
        <p14:section name="Untitled Section" id="{3C32E514-495D-4D8E-94C3-5465A79E4682}">
          <p14:sldIdLst>
            <p14:sldId id="446"/>
            <p14:sldId id="437"/>
            <p14:sldId id="452"/>
            <p14:sldId id="471"/>
            <p14:sldId id="441"/>
            <p14:sldId id="438"/>
          </p14:sldIdLst>
        </p14:section>
        <p14:section name="Backup slides" id="{22AD2E9E-A3F4-4AC0-A41B-5A48DAF99A04}">
          <p14:sldIdLst>
            <p14:sldId id="475"/>
            <p14:sldId id="431"/>
            <p14:sldId id="439"/>
            <p14:sldId id="447"/>
            <p14:sldId id="467"/>
            <p14:sldId id="453"/>
            <p14:sldId id="454"/>
            <p14:sldId id="472"/>
            <p14:sldId id="429"/>
            <p14:sldId id="427"/>
            <p14:sldId id="42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FFFF"/>
    <a:srgbClr val="6699FF"/>
    <a:srgbClr val="FF9900"/>
    <a:srgbClr val="CC66FF"/>
    <a:srgbClr val="008800"/>
    <a:srgbClr val="00FA00"/>
    <a:srgbClr val="0000FE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4" autoAdjust="0"/>
    <p:restoredTop sz="83350" autoAdjust="0"/>
  </p:normalViewPr>
  <p:slideViewPr>
    <p:cSldViewPr snapToGrid="0">
      <p:cViewPr varScale="1">
        <p:scale>
          <a:sx n="178" d="100"/>
          <a:sy n="178" d="100"/>
        </p:scale>
        <p:origin x="-1566" y="-84"/>
      </p:cViewPr>
      <p:guideLst>
        <p:guide orient="horz" pos="2160"/>
        <p:guide pos="3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5319" cy="3513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4801" y="0"/>
            <a:ext cx="4035319" cy="3513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866DCF3C-472F-46C1-99B6-DA897ACFFB6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73742"/>
            <a:ext cx="4035319" cy="3513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4801" y="6673742"/>
            <a:ext cx="4035319" cy="3513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F77CACC2-0AC6-4DD3-BE77-7DBCC775A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25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5319" cy="3513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4801" y="0"/>
            <a:ext cx="4035319" cy="3513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AB6A243A-428D-5A41-9FA4-418D379E2D1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527050"/>
            <a:ext cx="3513137" cy="2635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0" tIns="46680" rIns="93360" bIns="466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1228" y="3337481"/>
            <a:ext cx="7449820" cy="3161824"/>
          </a:xfrm>
          <a:prstGeom prst="rect">
            <a:avLst/>
          </a:prstGeom>
        </p:spPr>
        <p:txBody>
          <a:bodyPr vert="horz" lIns="93360" tIns="46680" rIns="93360" bIns="4668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73742"/>
            <a:ext cx="4035319" cy="3513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4801" y="6673742"/>
            <a:ext cx="4035319" cy="3513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3847795E-DD4F-7744-A6B0-98C39CBC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99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4575" y="527050"/>
            <a:ext cx="4684713" cy="2635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7795E-DD4F-7744-A6B0-98C39CBC58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4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4575" y="527050"/>
            <a:ext cx="4684713" cy="2635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7795E-DD4F-7744-A6B0-98C39CBC58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1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99" y="1122363"/>
            <a:ext cx="965986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9" y="3602038"/>
            <a:ext cx="966795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CF8-EAC4-405B-A82B-571434086BE5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CD0E-D300-49BA-9417-3D0FA7CE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CF8-EAC4-405B-A82B-571434086BE5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CD0E-D300-49BA-9417-3D0FA7CE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3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CF8-EAC4-405B-A82B-571434086BE5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CD0E-D300-49BA-9417-3D0FA7CE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0" y="1825625"/>
            <a:ext cx="9618092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CF8-EAC4-405B-A82B-571434086BE5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CD0E-D300-49BA-9417-3D0FA7CE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2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1091535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1092344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CF8-EAC4-405B-A82B-571434086BE5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616360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00552" y="6340167"/>
            <a:ext cx="2057400" cy="365125"/>
          </a:xfrm>
        </p:spPr>
        <p:txBody>
          <a:bodyPr/>
          <a:lstStyle/>
          <a:p>
            <a:fld id="{9FBCCD0E-D300-49BA-9417-3D0FA7CE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4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408" y="1825625"/>
            <a:ext cx="5336569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845" y="1825625"/>
            <a:ext cx="5336569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CF8-EAC4-405B-A82B-571434086BE5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CD0E-D300-49BA-9417-3D0FA7CE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CF8-EAC4-405B-A82B-571434086BE5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CD0E-D300-49BA-9417-3D0FA7CE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6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CF8-EAC4-405B-A82B-571434086BE5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CD0E-D300-49BA-9417-3D0FA7CE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8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CF8-EAC4-405B-A82B-571434086BE5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CD0E-D300-49BA-9417-3D0FA7CE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6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CF8-EAC4-405B-A82B-571434086BE5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CD0E-D300-49BA-9417-3D0FA7CE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CF8-EAC4-405B-A82B-571434086BE5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CD0E-D300-49BA-9417-3D0FA7CE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3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108377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108296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21CF8-EAC4-405B-A82B-571434086BE5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49" y="6356351"/>
            <a:ext cx="59613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34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CCD0E-D300-49BA-9417-3D0FA7CE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1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2650" y="3860800"/>
            <a:ext cx="7886700" cy="164253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Jonathan Perry, </a:t>
            </a:r>
            <a:r>
              <a:rPr lang="en-US" dirty="0" err="1" smtClean="0">
                <a:solidFill>
                  <a:schemeClr val="tx1"/>
                </a:solidFill>
              </a:rPr>
              <a:t>Hari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Balakrishnan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smtClean="0">
                <a:solidFill>
                  <a:schemeClr val="tx1"/>
                </a:solidFill>
              </a:rPr>
              <a:t>Devavrat</a:t>
            </a:r>
            <a:r>
              <a:rPr lang="en-US" dirty="0" smtClean="0">
                <a:solidFill>
                  <a:schemeClr val="tx1"/>
                </a:solidFill>
              </a:rPr>
              <a:t> Shah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894735" y="5019353"/>
            <a:ext cx="8402531" cy="817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latin typeface="+mj-lt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894735" y="1657351"/>
            <a:ext cx="8402531" cy="1936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 smtClean="0">
                <a:solidFill>
                  <a:srgbClr val="000000"/>
                </a:solidFill>
                <a:latin typeface="Avenir Light"/>
                <a:cs typeface="Avenir Light"/>
              </a:rPr>
              <a:t>Flowtune</a:t>
            </a:r>
            <a:r>
              <a:rPr lang="en-US" sz="4000" dirty="0" smtClean="0">
                <a:solidFill>
                  <a:srgbClr val="000000"/>
                </a:solidFill>
                <a:latin typeface="Avenir Light"/>
                <a:cs typeface="Avenir Light"/>
              </a:rPr>
              <a:t/>
            </a:r>
            <a:br>
              <a:rPr lang="en-US" sz="4000" dirty="0" smtClean="0">
                <a:solidFill>
                  <a:srgbClr val="000000"/>
                </a:solidFill>
                <a:latin typeface="Avenir Light"/>
                <a:cs typeface="Avenir Light"/>
              </a:rPr>
            </a:br>
            <a:endParaRPr lang="en-US" sz="4000" dirty="0" smtClean="0">
              <a:solidFill>
                <a:srgbClr val="000000"/>
              </a:solidFill>
              <a:latin typeface="Avenir Light"/>
              <a:cs typeface="Avenir Light"/>
            </a:endParaRPr>
          </a:p>
          <a:p>
            <a:pPr algn="ctr"/>
            <a:r>
              <a:rPr lang="en-US" sz="2800" dirty="0" err="1" smtClean="0">
                <a:solidFill>
                  <a:srgbClr val="000000"/>
                </a:solidFill>
                <a:latin typeface="Avenir Light"/>
                <a:cs typeface="Avenir Light"/>
              </a:rPr>
              <a:t>Flowlet</a:t>
            </a:r>
            <a:r>
              <a:rPr lang="en-US" sz="2800" dirty="0" smtClean="0">
                <a:solidFill>
                  <a:srgbClr val="000000"/>
                </a:solidFill>
                <a:latin typeface="Avenir Light"/>
                <a:cs typeface="Avenir Light"/>
              </a:rPr>
              <a:t> Control for</a:t>
            </a:r>
          </a:p>
          <a:p>
            <a:pPr algn="ctr"/>
            <a:r>
              <a:rPr lang="en-US" sz="2800" dirty="0" smtClean="0">
                <a:solidFill>
                  <a:srgbClr val="000000"/>
                </a:solidFill>
                <a:latin typeface="Avenir Light"/>
                <a:cs typeface="Avenir Light"/>
              </a:rPr>
              <a:t>Datacenter Networks</a:t>
            </a:r>
            <a:endParaRPr lang="en-US" sz="2800" dirty="0">
              <a:solidFill>
                <a:srgbClr val="000000"/>
              </a:solidFill>
              <a:latin typeface="Avenir Light"/>
              <a:cs typeface="Avenir Light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363351" y="4419600"/>
            <a:ext cx="5465298" cy="1630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9" name="Picture 8" descr="mitseal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711" y="4383075"/>
            <a:ext cx="1552579" cy="165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0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Adjusting prices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08" y="1535841"/>
            <a:ext cx="9861810" cy="4930906"/>
          </a:xfrm>
        </p:spPr>
      </p:pic>
      <p:sp>
        <p:nvSpPr>
          <p:cNvPr id="6" name="Oval 5"/>
          <p:cNvSpPr/>
          <p:nvPr/>
        </p:nvSpPr>
        <p:spPr>
          <a:xfrm>
            <a:off x="2577947" y="2633031"/>
            <a:ext cx="143219" cy="1542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21166" y="2939667"/>
            <a:ext cx="143219" cy="1542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75402" y="3224269"/>
            <a:ext cx="143219" cy="1542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29638" y="3475820"/>
            <a:ext cx="143219" cy="1542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83874" y="3683303"/>
            <a:ext cx="143219" cy="1542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38110" y="3846718"/>
            <a:ext cx="143219" cy="1542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92346" y="3986606"/>
            <a:ext cx="143219" cy="1542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46582" y="4107446"/>
            <a:ext cx="143219" cy="1542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800818" y="4204759"/>
            <a:ext cx="143219" cy="1542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955054" y="4324106"/>
            <a:ext cx="143219" cy="1542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09290" y="4410402"/>
            <a:ext cx="143219" cy="1542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263526" y="4485681"/>
            <a:ext cx="143219" cy="1542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17762" y="4560960"/>
            <a:ext cx="143219" cy="1542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71998" y="4625222"/>
            <a:ext cx="143219" cy="1542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726234" y="4700501"/>
            <a:ext cx="143219" cy="1542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880470" y="4753746"/>
            <a:ext cx="143219" cy="1542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034706" y="4784957"/>
            <a:ext cx="143219" cy="1542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1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Adjusting prices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08" y="1535841"/>
            <a:ext cx="9861810" cy="4930906"/>
          </a:xfrm>
        </p:spPr>
      </p:pic>
      <p:grpSp>
        <p:nvGrpSpPr>
          <p:cNvPr id="51" name="Group 50"/>
          <p:cNvGrpSpPr/>
          <p:nvPr/>
        </p:nvGrpSpPr>
        <p:grpSpPr>
          <a:xfrm>
            <a:off x="4442460" y="4620290"/>
            <a:ext cx="551668" cy="266333"/>
            <a:chOff x="4442460" y="4620290"/>
            <a:chExt cx="551668" cy="266333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4442460" y="4620290"/>
              <a:ext cx="480060" cy="2412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4850909" y="4732387"/>
              <a:ext cx="143219" cy="1542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852248" y="1411285"/>
            <a:ext cx="2509494" cy="2371725"/>
            <a:chOff x="9749181" y="1390650"/>
            <a:chExt cx="1966569" cy="1810741"/>
          </a:xfrm>
        </p:grpSpPr>
        <p:sp>
          <p:nvSpPr>
            <p:cNvPr id="47" name="Oval 46"/>
            <p:cNvSpPr/>
            <p:nvPr/>
          </p:nvSpPr>
          <p:spPr>
            <a:xfrm>
              <a:off x="9749181" y="1390650"/>
              <a:ext cx="1966569" cy="1810741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208823" y="1604120"/>
              <a:ext cx="1049060" cy="1296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/>
                <a:t>Newton</a:t>
              </a:r>
            </a:p>
            <a:p>
              <a:pPr algn="ctr"/>
              <a:r>
                <a:rPr lang="en-US" sz="2800" i="1" dirty="0" smtClean="0"/>
                <a:t>Exact</a:t>
              </a:r>
            </a:p>
            <a:p>
              <a:pPr algn="ctr"/>
              <a:r>
                <a:rPr lang="en-US" sz="2800" i="1" dirty="0" smtClean="0"/>
                <a:t>Diagonal</a:t>
              </a:r>
            </a:p>
            <a:p>
              <a:pPr algn="ctr"/>
              <a:r>
                <a:rPr lang="en-US" sz="2800" i="1" dirty="0" smtClean="0"/>
                <a:t>(NED)</a:t>
              </a:r>
              <a:endParaRPr lang="en-US" sz="2800" i="1" dirty="0"/>
            </a:p>
          </p:txBody>
        </p:sp>
      </p:grpSp>
      <p:cxnSp>
        <p:nvCxnSpPr>
          <p:cNvPr id="27" name="Straight Connector 26"/>
          <p:cNvCxnSpPr>
            <a:stCxn id="7" idx="1"/>
          </p:cNvCxnSpPr>
          <p:nvPr/>
        </p:nvCxnSpPr>
        <p:spPr>
          <a:xfrm>
            <a:off x="3599344" y="4060269"/>
            <a:ext cx="843116" cy="801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442460" y="4620290"/>
            <a:ext cx="0" cy="24127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370850" y="4543172"/>
            <a:ext cx="143219" cy="1542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647946" y="2704461"/>
            <a:ext cx="1002033" cy="21570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649980" y="4114800"/>
            <a:ext cx="0" cy="74676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78370" y="4037682"/>
            <a:ext cx="143219" cy="1542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77947" y="2633031"/>
            <a:ext cx="143219" cy="1542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9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 responsiveness</a:t>
            </a:r>
            <a:endParaRPr lang="en-US" dirty="0"/>
          </a:p>
        </p:txBody>
      </p:sp>
      <p:sp>
        <p:nvSpPr>
          <p:cNvPr id="33" name="Content Placeholder 3"/>
          <p:cNvSpPr txBox="1">
            <a:spLocks/>
          </p:cNvSpPr>
          <p:nvPr/>
        </p:nvSpPr>
        <p:spPr>
          <a:xfrm>
            <a:off x="1413956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Solution 1:</a:t>
            </a:r>
          </a:p>
          <a:p>
            <a:pPr>
              <a:buFont typeface="Arial" charset="0"/>
              <a:buChar char="•"/>
            </a:pPr>
            <a:endParaRPr lang="en-US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50" dirty="0" smtClean="0"/>
              <a:t/>
            </a:r>
            <a:br>
              <a:rPr lang="en-US" sz="1050" dirty="0" smtClean="0"/>
            </a:br>
            <a:endParaRPr lang="en-US" sz="105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Solution 2:</a:t>
            </a:r>
          </a:p>
          <a:p>
            <a:pPr>
              <a:buFont typeface="Arial" charset="0"/>
              <a:buChar char="•"/>
            </a:pPr>
            <a:endParaRPr lang="en-US" sz="240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Solution 3:</a:t>
            </a:r>
            <a:endParaRPr lang="en-US" sz="2400" i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3325253" y="1655477"/>
            <a:ext cx="4060380" cy="740817"/>
            <a:chOff x="6010004" y="1746505"/>
            <a:chExt cx="5512934" cy="1005840"/>
          </a:xfrm>
        </p:grpSpPr>
        <p:sp>
          <p:nvSpPr>
            <p:cNvPr id="45" name="Rounded Rectangle 44"/>
            <p:cNvSpPr/>
            <p:nvPr/>
          </p:nvSpPr>
          <p:spPr>
            <a:xfrm>
              <a:off x="6010004" y="1746505"/>
              <a:ext cx="1563624" cy="10058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Update</a:t>
              </a:r>
              <a:br>
                <a:rPr lang="en-US" sz="1600" dirty="0" smtClean="0"/>
              </a:br>
              <a:r>
                <a:rPr lang="en-US" sz="1600" dirty="0" smtClean="0"/>
                <a:t>inputs</a:t>
              </a:r>
              <a:endParaRPr lang="en-US" sz="16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7984659" y="1746505"/>
              <a:ext cx="1563624" cy="10058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Run 100</a:t>
              </a:r>
              <a:br>
                <a:rPr lang="en-US" sz="1600" dirty="0" smtClean="0"/>
              </a:br>
              <a:r>
                <a:rPr lang="en-US" sz="1600" dirty="0" smtClean="0"/>
                <a:t>iterations</a:t>
              </a:r>
              <a:endParaRPr lang="en-US" sz="1600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9959314" y="1746505"/>
              <a:ext cx="1563624" cy="10058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Output</a:t>
              </a:r>
              <a:br>
                <a:rPr lang="en-US" sz="1600" dirty="0" smtClean="0"/>
              </a:br>
              <a:r>
                <a:rPr lang="en-US" sz="1600" dirty="0" smtClean="0"/>
                <a:t>rates</a:t>
              </a:r>
            </a:p>
          </p:txBody>
        </p:sp>
        <p:cxnSp>
          <p:nvCxnSpPr>
            <p:cNvPr id="55" name="Straight Arrow Connector 54"/>
            <p:cNvCxnSpPr>
              <a:stCxn id="45" idx="3"/>
              <a:endCxn id="46" idx="1"/>
            </p:cNvCxnSpPr>
            <p:nvPr/>
          </p:nvCxnSpPr>
          <p:spPr>
            <a:xfrm>
              <a:off x="7573628" y="2249425"/>
              <a:ext cx="411031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Straight Arrow Connector 55"/>
            <p:cNvCxnSpPr>
              <a:stCxn id="46" idx="3"/>
              <a:endCxn id="51" idx="1"/>
            </p:cNvCxnSpPr>
            <p:nvPr/>
          </p:nvCxnSpPr>
          <p:spPr>
            <a:xfrm>
              <a:off x="9548283" y="2249425"/>
              <a:ext cx="411031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7746712" y="2257793"/>
            <a:ext cx="1930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 smtClean="0"/>
              <a:t>But</a:t>
            </a:r>
            <a:r>
              <a:rPr lang="en-US" sz="2400" dirty="0"/>
              <a:t>:</a:t>
            </a:r>
            <a:r>
              <a:rPr lang="en-US" sz="2400" dirty="0" smtClean="0"/>
              <a:t> too </a:t>
            </a:r>
            <a:r>
              <a:rPr lang="en-US" sz="2400" dirty="0"/>
              <a:t>slow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7746712" y="3545438"/>
            <a:ext cx="3785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2pPr marL="0" lvl="1">
              <a:defRPr sz="2400"/>
            </a:lvl2pPr>
          </a:lstStyle>
          <a:p>
            <a:r>
              <a:rPr lang="en-US" sz="2400" dirty="0" smtClean="0"/>
              <a:t>But: </a:t>
            </a:r>
            <a:r>
              <a:rPr lang="en-US" sz="2400" dirty="0" err="1" smtClean="0"/>
              <a:t>queueing</a:t>
            </a:r>
            <a:r>
              <a:rPr lang="en-US" sz="2400" dirty="0" smtClean="0"/>
              <a:t>, packet drops!</a:t>
            </a:r>
            <a:endParaRPr lang="en-US" sz="24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3336513" y="3037741"/>
            <a:ext cx="4081618" cy="1026893"/>
            <a:chOff x="2760757" y="3203347"/>
            <a:chExt cx="4081618" cy="1026893"/>
          </a:xfrm>
        </p:grpSpPr>
        <p:sp>
          <p:nvSpPr>
            <p:cNvPr id="63" name="Rounded Rectangle 62"/>
            <p:cNvSpPr/>
            <p:nvPr/>
          </p:nvSpPr>
          <p:spPr>
            <a:xfrm>
              <a:off x="2760757" y="3203347"/>
              <a:ext cx="1157662" cy="744695"/>
            </a:xfrm>
            <a:prstGeom prst="roundRect">
              <a:avLst/>
            </a:prstGeom>
            <a:noFill/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Update</a:t>
              </a:r>
              <a:br>
                <a:rPr lang="en-US" sz="1600" dirty="0"/>
              </a:br>
              <a:r>
                <a:rPr lang="en-US" sz="1600" dirty="0"/>
                <a:t>inputs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4222735" y="3203347"/>
              <a:ext cx="1157662" cy="744695"/>
            </a:xfrm>
            <a:prstGeom prst="roundRect">
              <a:avLst/>
            </a:prstGeom>
            <a:noFill/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Run 1</a:t>
              </a:r>
              <a:br>
                <a:rPr lang="en-US" sz="1600" dirty="0"/>
              </a:br>
              <a:r>
                <a:rPr lang="en-US" sz="1600" dirty="0"/>
                <a:t>iteration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5684713" y="3203347"/>
              <a:ext cx="1157662" cy="744695"/>
            </a:xfrm>
            <a:prstGeom prst="roundRect">
              <a:avLst/>
            </a:prstGeom>
            <a:noFill/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Output</a:t>
              </a:r>
              <a:br>
                <a:rPr lang="en-US" sz="1600" dirty="0"/>
              </a:br>
              <a:r>
                <a:rPr lang="en-US" sz="1600" dirty="0"/>
                <a:t>rates</a:t>
              </a:r>
            </a:p>
          </p:txBody>
        </p:sp>
        <p:cxnSp>
          <p:nvCxnSpPr>
            <p:cNvPr id="66" name="Straight Arrow Connector 65"/>
            <p:cNvCxnSpPr>
              <a:stCxn id="63" idx="3"/>
              <a:endCxn id="64" idx="1"/>
            </p:cNvCxnSpPr>
            <p:nvPr/>
          </p:nvCxnSpPr>
          <p:spPr>
            <a:xfrm>
              <a:off x="3918419" y="3575695"/>
              <a:ext cx="304316" cy="0"/>
            </a:xfrm>
            <a:prstGeom prst="straightConnector1">
              <a:avLst/>
            </a:prstGeom>
            <a:noFill/>
            <a:ln w="19050"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Straight Arrow Connector 66"/>
            <p:cNvCxnSpPr>
              <a:stCxn id="64" idx="3"/>
              <a:endCxn id="65" idx="1"/>
            </p:cNvCxnSpPr>
            <p:nvPr/>
          </p:nvCxnSpPr>
          <p:spPr>
            <a:xfrm>
              <a:off x="5380397" y="3575695"/>
              <a:ext cx="304316" cy="0"/>
            </a:xfrm>
            <a:prstGeom prst="straightConnector1">
              <a:avLst/>
            </a:prstGeom>
            <a:noFill/>
            <a:ln w="19050"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8" name="Freeform 67"/>
            <p:cNvSpPr/>
            <p:nvPr/>
          </p:nvSpPr>
          <p:spPr>
            <a:xfrm>
              <a:off x="3349598" y="3582226"/>
              <a:ext cx="2106727" cy="648014"/>
            </a:xfrm>
            <a:custGeom>
              <a:avLst/>
              <a:gdLst>
                <a:gd name="connsiteX0" fmla="*/ 3986784 w 4377463"/>
                <a:gd name="connsiteY0" fmla="*/ 0 h 658373"/>
                <a:gd name="connsiteX1" fmla="*/ 3995928 w 4377463"/>
                <a:gd name="connsiteY1" fmla="*/ 658368 h 658373"/>
                <a:gd name="connsiteX2" fmla="*/ 0 w 4377463"/>
                <a:gd name="connsiteY2" fmla="*/ 9144 h 658373"/>
                <a:gd name="connsiteX0" fmla="*/ 3986784 w 4032767"/>
                <a:gd name="connsiteY0" fmla="*/ 0 h 530360"/>
                <a:gd name="connsiteX1" fmla="*/ 2057400 w 4032767"/>
                <a:gd name="connsiteY1" fmla="*/ 530352 h 530360"/>
                <a:gd name="connsiteX2" fmla="*/ 0 w 4032767"/>
                <a:gd name="connsiteY2" fmla="*/ 9144 h 530360"/>
                <a:gd name="connsiteX0" fmla="*/ 3986784 w 4029912"/>
                <a:gd name="connsiteY0" fmla="*/ 0 h 530746"/>
                <a:gd name="connsiteX1" fmla="*/ 2057400 w 4029912"/>
                <a:gd name="connsiteY1" fmla="*/ 530352 h 530746"/>
                <a:gd name="connsiteX2" fmla="*/ 0 w 4029912"/>
                <a:gd name="connsiteY2" fmla="*/ 9144 h 530746"/>
                <a:gd name="connsiteX0" fmla="*/ 3988106 w 4031234"/>
                <a:gd name="connsiteY0" fmla="*/ 0 h 530905"/>
                <a:gd name="connsiteX1" fmla="*/ 2058722 w 4031234"/>
                <a:gd name="connsiteY1" fmla="*/ 530352 h 530905"/>
                <a:gd name="connsiteX2" fmla="*/ 1322 w 4031234"/>
                <a:gd name="connsiteY2" fmla="*/ 9144 h 530905"/>
                <a:gd name="connsiteX0" fmla="*/ 3988106 w 3988106"/>
                <a:gd name="connsiteY0" fmla="*/ 0 h 530905"/>
                <a:gd name="connsiteX1" fmla="*/ 2058722 w 3988106"/>
                <a:gd name="connsiteY1" fmla="*/ 530352 h 530905"/>
                <a:gd name="connsiteX2" fmla="*/ 1322 w 3988106"/>
                <a:gd name="connsiteY2" fmla="*/ 9144 h 530905"/>
                <a:gd name="connsiteX0" fmla="*/ 3988106 w 3988106"/>
                <a:gd name="connsiteY0" fmla="*/ 0 h 530905"/>
                <a:gd name="connsiteX1" fmla="*/ 2058722 w 3988106"/>
                <a:gd name="connsiteY1" fmla="*/ 530352 h 530905"/>
                <a:gd name="connsiteX2" fmla="*/ 1322 w 3988106"/>
                <a:gd name="connsiteY2" fmla="*/ 9144 h 530905"/>
                <a:gd name="connsiteX0" fmla="*/ 3986784 w 3986784"/>
                <a:gd name="connsiteY0" fmla="*/ 0 h 530802"/>
                <a:gd name="connsiteX1" fmla="*/ 2057400 w 3986784"/>
                <a:gd name="connsiteY1" fmla="*/ 530352 h 530802"/>
                <a:gd name="connsiteX2" fmla="*/ 0 w 3986784"/>
                <a:gd name="connsiteY2" fmla="*/ 9144 h 530802"/>
                <a:gd name="connsiteX0" fmla="*/ 3986784 w 3986784"/>
                <a:gd name="connsiteY0" fmla="*/ 0 h 530802"/>
                <a:gd name="connsiteX1" fmla="*/ 2057400 w 3986784"/>
                <a:gd name="connsiteY1" fmla="*/ 530352 h 530802"/>
                <a:gd name="connsiteX2" fmla="*/ 0 w 3986784"/>
                <a:gd name="connsiteY2" fmla="*/ 9144 h 530802"/>
                <a:gd name="connsiteX0" fmla="*/ 3986784 w 3986784"/>
                <a:gd name="connsiteY0" fmla="*/ 0 h 530802"/>
                <a:gd name="connsiteX1" fmla="*/ 2057400 w 3986784"/>
                <a:gd name="connsiteY1" fmla="*/ 530352 h 530802"/>
                <a:gd name="connsiteX2" fmla="*/ 0 w 3986784"/>
                <a:gd name="connsiteY2" fmla="*/ 9144 h 530802"/>
                <a:gd name="connsiteX0" fmla="*/ 3986784 w 3986784"/>
                <a:gd name="connsiteY0" fmla="*/ 0 h 530802"/>
                <a:gd name="connsiteX1" fmla="*/ 2057400 w 3986784"/>
                <a:gd name="connsiteY1" fmla="*/ 530352 h 530802"/>
                <a:gd name="connsiteX2" fmla="*/ 0 w 3986784"/>
                <a:gd name="connsiteY2" fmla="*/ 9144 h 530802"/>
                <a:gd name="connsiteX0" fmla="*/ 3986784 w 3986784"/>
                <a:gd name="connsiteY0" fmla="*/ 0 h 530802"/>
                <a:gd name="connsiteX1" fmla="*/ 2057400 w 3986784"/>
                <a:gd name="connsiteY1" fmla="*/ 530352 h 530802"/>
                <a:gd name="connsiteX2" fmla="*/ 0 w 3986784"/>
                <a:gd name="connsiteY2" fmla="*/ 9144 h 530802"/>
                <a:gd name="connsiteX0" fmla="*/ 3986784 w 3986784"/>
                <a:gd name="connsiteY0" fmla="*/ 0 h 564073"/>
                <a:gd name="connsiteX1" fmla="*/ 2052638 w 3986784"/>
                <a:gd name="connsiteY1" fmla="*/ 563690 h 564073"/>
                <a:gd name="connsiteX2" fmla="*/ 0 w 3986784"/>
                <a:gd name="connsiteY2" fmla="*/ 9144 h 564073"/>
                <a:gd name="connsiteX0" fmla="*/ 3986784 w 3986784"/>
                <a:gd name="connsiteY0" fmla="*/ 0 h 563694"/>
                <a:gd name="connsiteX1" fmla="*/ 2052638 w 3986784"/>
                <a:gd name="connsiteY1" fmla="*/ 563690 h 563694"/>
                <a:gd name="connsiteX2" fmla="*/ 0 w 3986784"/>
                <a:gd name="connsiteY2" fmla="*/ 9144 h 563694"/>
                <a:gd name="connsiteX0" fmla="*/ 3986808 w 3986808"/>
                <a:gd name="connsiteY0" fmla="*/ 0 h 566415"/>
                <a:gd name="connsiteX1" fmla="*/ 2052662 w 3986808"/>
                <a:gd name="connsiteY1" fmla="*/ 563690 h 566415"/>
                <a:gd name="connsiteX2" fmla="*/ 24 w 3986808"/>
                <a:gd name="connsiteY2" fmla="*/ 9144 h 566415"/>
                <a:gd name="connsiteX0" fmla="*/ 3998529 w 3998529"/>
                <a:gd name="connsiteY0" fmla="*/ 0 h 563791"/>
                <a:gd name="connsiteX1" fmla="*/ 2064383 w 3998529"/>
                <a:gd name="connsiteY1" fmla="*/ 563690 h 563791"/>
                <a:gd name="connsiteX2" fmla="*/ 11745 w 3998529"/>
                <a:gd name="connsiteY2" fmla="*/ 9144 h 563791"/>
                <a:gd name="connsiteX0" fmla="*/ 3986846 w 3986846"/>
                <a:gd name="connsiteY0" fmla="*/ 0 h 570012"/>
                <a:gd name="connsiteX1" fmla="*/ 2052700 w 3986846"/>
                <a:gd name="connsiteY1" fmla="*/ 563690 h 570012"/>
                <a:gd name="connsiteX2" fmla="*/ 62 w 3986846"/>
                <a:gd name="connsiteY2" fmla="*/ 9144 h 570012"/>
                <a:gd name="connsiteX0" fmla="*/ 4031978 w 4031978"/>
                <a:gd name="connsiteY0" fmla="*/ 0 h 570057"/>
                <a:gd name="connsiteX1" fmla="*/ 2097832 w 4031978"/>
                <a:gd name="connsiteY1" fmla="*/ 563690 h 570057"/>
                <a:gd name="connsiteX2" fmla="*/ 195118 w 4031978"/>
                <a:gd name="connsiteY2" fmla="*/ 286130 h 570057"/>
                <a:gd name="connsiteX3" fmla="*/ 45194 w 4031978"/>
                <a:gd name="connsiteY3" fmla="*/ 9144 h 570057"/>
                <a:gd name="connsiteX0" fmla="*/ 4036849 w 4036849"/>
                <a:gd name="connsiteY0" fmla="*/ 0 h 570057"/>
                <a:gd name="connsiteX1" fmla="*/ 2102703 w 4036849"/>
                <a:gd name="connsiteY1" fmla="*/ 563690 h 570057"/>
                <a:gd name="connsiteX2" fmla="*/ 199989 w 4036849"/>
                <a:gd name="connsiteY2" fmla="*/ 286130 h 570057"/>
                <a:gd name="connsiteX3" fmla="*/ 50065 w 4036849"/>
                <a:gd name="connsiteY3" fmla="*/ 9144 h 570057"/>
                <a:gd name="connsiteX0" fmla="*/ 3995050 w 3995050"/>
                <a:gd name="connsiteY0" fmla="*/ 0 h 570057"/>
                <a:gd name="connsiteX1" fmla="*/ 2060904 w 3995050"/>
                <a:gd name="connsiteY1" fmla="*/ 563690 h 570057"/>
                <a:gd name="connsiteX2" fmla="*/ 158190 w 3995050"/>
                <a:gd name="connsiteY2" fmla="*/ 286130 h 570057"/>
                <a:gd name="connsiteX3" fmla="*/ 8266 w 3995050"/>
                <a:gd name="connsiteY3" fmla="*/ 9144 h 570057"/>
                <a:gd name="connsiteX0" fmla="*/ 3989701 w 3989701"/>
                <a:gd name="connsiteY0" fmla="*/ 0 h 570057"/>
                <a:gd name="connsiteX1" fmla="*/ 2055555 w 3989701"/>
                <a:gd name="connsiteY1" fmla="*/ 563690 h 570057"/>
                <a:gd name="connsiteX2" fmla="*/ 152841 w 3989701"/>
                <a:gd name="connsiteY2" fmla="*/ 286130 h 570057"/>
                <a:gd name="connsiteX3" fmla="*/ 2917 w 3989701"/>
                <a:gd name="connsiteY3" fmla="*/ 9144 h 570057"/>
                <a:gd name="connsiteX0" fmla="*/ 3986784 w 3986784"/>
                <a:gd name="connsiteY0" fmla="*/ 0 h 575888"/>
                <a:gd name="connsiteX1" fmla="*/ 2052638 w 3986784"/>
                <a:gd name="connsiteY1" fmla="*/ 563690 h 575888"/>
                <a:gd name="connsiteX2" fmla="*/ 188024 w 3986784"/>
                <a:gd name="connsiteY2" fmla="*/ 357568 h 575888"/>
                <a:gd name="connsiteX3" fmla="*/ 0 w 3986784"/>
                <a:gd name="connsiteY3" fmla="*/ 9144 h 575888"/>
                <a:gd name="connsiteX0" fmla="*/ 3986784 w 3986784"/>
                <a:gd name="connsiteY0" fmla="*/ 0 h 572868"/>
                <a:gd name="connsiteX1" fmla="*/ 2052638 w 3986784"/>
                <a:gd name="connsiteY1" fmla="*/ 563690 h 572868"/>
                <a:gd name="connsiteX2" fmla="*/ 188024 w 3986784"/>
                <a:gd name="connsiteY2" fmla="*/ 357568 h 572868"/>
                <a:gd name="connsiteX3" fmla="*/ 0 w 3986784"/>
                <a:gd name="connsiteY3" fmla="*/ 9144 h 572868"/>
                <a:gd name="connsiteX0" fmla="*/ 3986784 w 3986784"/>
                <a:gd name="connsiteY0" fmla="*/ 0 h 592362"/>
                <a:gd name="connsiteX1" fmla="*/ 2052638 w 3986784"/>
                <a:gd name="connsiteY1" fmla="*/ 563690 h 592362"/>
                <a:gd name="connsiteX2" fmla="*/ 845249 w 3986784"/>
                <a:gd name="connsiteY2" fmla="*/ 505205 h 592362"/>
                <a:gd name="connsiteX3" fmla="*/ 0 w 3986784"/>
                <a:gd name="connsiteY3" fmla="*/ 9144 h 592362"/>
                <a:gd name="connsiteX0" fmla="*/ 3986784 w 3986784"/>
                <a:gd name="connsiteY0" fmla="*/ 0 h 649022"/>
                <a:gd name="connsiteX1" fmla="*/ 2052638 w 3986784"/>
                <a:gd name="connsiteY1" fmla="*/ 563690 h 649022"/>
                <a:gd name="connsiteX2" fmla="*/ 845249 w 3986784"/>
                <a:gd name="connsiteY2" fmla="*/ 505205 h 649022"/>
                <a:gd name="connsiteX3" fmla="*/ 0 w 3986784"/>
                <a:gd name="connsiteY3" fmla="*/ 9144 h 649022"/>
                <a:gd name="connsiteX0" fmla="*/ 3986784 w 3986784"/>
                <a:gd name="connsiteY0" fmla="*/ 0 h 598460"/>
                <a:gd name="connsiteX1" fmla="*/ 2052638 w 3986784"/>
                <a:gd name="connsiteY1" fmla="*/ 563690 h 598460"/>
                <a:gd name="connsiteX2" fmla="*/ 845249 w 3986784"/>
                <a:gd name="connsiteY2" fmla="*/ 505205 h 598460"/>
                <a:gd name="connsiteX3" fmla="*/ 0 w 3986784"/>
                <a:gd name="connsiteY3" fmla="*/ 9144 h 598460"/>
                <a:gd name="connsiteX0" fmla="*/ 3986784 w 3986784"/>
                <a:gd name="connsiteY0" fmla="*/ 0 h 602801"/>
                <a:gd name="connsiteX1" fmla="*/ 2052638 w 3986784"/>
                <a:gd name="connsiteY1" fmla="*/ 563690 h 602801"/>
                <a:gd name="connsiteX2" fmla="*/ 850012 w 3986784"/>
                <a:gd name="connsiteY2" fmla="*/ 519493 h 602801"/>
                <a:gd name="connsiteX3" fmla="*/ 0 w 3986784"/>
                <a:gd name="connsiteY3" fmla="*/ 9144 h 602801"/>
                <a:gd name="connsiteX0" fmla="*/ 3986784 w 3986784"/>
                <a:gd name="connsiteY0" fmla="*/ 0 h 563693"/>
                <a:gd name="connsiteX1" fmla="*/ 2052638 w 3986784"/>
                <a:gd name="connsiteY1" fmla="*/ 563690 h 563693"/>
                <a:gd name="connsiteX2" fmla="*/ 0 w 3986784"/>
                <a:gd name="connsiteY2" fmla="*/ 9144 h 563693"/>
                <a:gd name="connsiteX0" fmla="*/ 3986784 w 3986784"/>
                <a:gd name="connsiteY0" fmla="*/ 0 h 565126"/>
                <a:gd name="connsiteX1" fmla="*/ 2052638 w 3986784"/>
                <a:gd name="connsiteY1" fmla="*/ 563690 h 565126"/>
                <a:gd name="connsiteX2" fmla="*/ 0 w 3986784"/>
                <a:gd name="connsiteY2" fmla="*/ 9144 h 565126"/>
                <a:gd name="connsiteX0" fmla="*/ 3986784 w 3986784"/>
                <a:gd name="connsiteY0" fmla="*/ 0 h 563877"/>
                <a:gd name="connsiteX1" fmla="*/ 2052638 w 3986784"/>
                <a:gd name="connsiteY1" fmla="*/ 563690 h 563877"/>
                <a:gd name="connsiteX2" fmla="*/ 0 w 3986784"/>
                <a:gd name="connsiteY2" fmla="*/ 9144 h 563877"/>
                <a:gd name="connsiteX0" fmla="*/ 3986784 w 3986784"/>
                <a:gd name="connsiteY0" fmla="*/ 0 h 564717"/>
                <a:gd name="connsiteX1" fmla="*/ 2052638 w 3986784"/>
                <a:gd name="connsiteY1" fmla="*/ 563690 h 564717"/>
                <a:gd name="connsiteX2" fmla="*/ 0 w 3986784"/>
                <a:gd name="connsiteY2" fmla="*/ 9144 h 564717"/>
                <a:gd name="connsiteX0" fmla="*/ 3986814 w 3986814"/>
                <a:gd name="connsiteY0" fmla="*/ 0 h 565201"/>
                <a:gd name="connsiteX1" fmla="*/ 2052668 w 3986814"/>
                <a:gd name="connsiteY1" fmla="*/ 563690 h 565201"/>
                <a:gd name="connsiteX2" fmla="*/ 30 w 3986814"/>
                <a:gd name="connsiteY2" fmla="*/ 9144 h 565201"/>
                <a:gd name="connsiteX0" fmla="*/ 3986912 w 3986912"/>
                <a:gd name="connsiteY0" fmla="*/ 0 h 564322"/>
                <a:gd name="connsiteX1" fmla="*/ 2052766 w 3986912"/>
                <a:gd name="connsiteY1" fmla="*/ 563690 h 564322"/>
                <a:gd name="connsiteX2" fmla="*/ 128 w 3986912"/>
                <a:gd name="connsiteY2" fmla="*/ 9144 h 564322"/>
                <a:gd name="connsiteX0" fmla="*/ 3987184 w 3987184"/>
                <a:gd name="connsiteY0" fmla="*/ 0 h 565522"/>
                <a:gd name="connsiteX1" fmla="*/ 2053038 w 3987184"/>
                <a:gd name="connsiteY1" fmla="*/ 563690 h 565522"/>
                <a:gd name="connsiteX2" fmla="*/ 400 w 3987184"/>
                <a:gd name="connsiteY2" fmla="*/ 9144 h 565522"/>
                <a:gd name="connsiteX0" fmla="*/ 3987261 w 3987261"/>
                <a:gd name="connsiteY0" fmla="*/ 0 h 406910"/>
                <a:gd name="connsiteX1" fmla="*/ 2016539 w 3987261"/>
                <a:gd name="connsiteY1" fmla="*/ 389954 h 406910"/>
                <a:gd name="connsiteX2" fmla="*/ 477 w 3987261"/>
                <a:gd name="connsiteY2" fmla="*/ 9144 h 406910"/>
                <a:gd name="connsiteX0" fmla="*/ 3987485 w 3987485"/>
                <a:gd name="connsiteY0" fmla="*/ 0 h 355927"/>
                <a:gd name="connsiteX1" fmla="*/ 1952755 w 3987485"/>
                <a:gd name="connsiteY1" fmla="*/ 316802 h 355927"/>
                <a:gd name="connsiteX2" fmla="*/ 701 w 3987485"/>
                <a:gd name="connsiteY2" fmla="*/ 9144 h 355927"/>
                <a:gd name="connsiteX0" fmla="*/ 3936527 w 3936527"/>
                <a:gd name="connsiteY0" fmla="*/ 0 h 895108"/>
                <a:gd name="connsiteX1" fmla="*/ 1952118 w 3936527"/>
                <a:gd name="connsiteY1" fmla="*/ 825823 h 895108"/>
                <a:gd name="connsiteX2" fmla="*/ 64 w 3936527"/>
                <a:gd name="connsiteY2" fmla="*/ 518165 h 895108"/>
                <a:gd name="connsiteX0" fmla="*/ 3936527 w 3937083"/>
                <a:gd name="connsiteY0" fmla="*/ 0 h 895108"/>
                <a:gd name="connsiteX1" fmla="*/ 1952118 w 3937083"/>
                <a:gd name="connsiteY1" fmla="*/ 825823 h 895108"/>
                <a:gd name="connsiteX2" fmla="*/ 64 w 3937083"/>
                <a:gd name="connsiteY2" fmla="*/ 518165 h 895108"/>
                <a:gd name="connsiteX0" fmla="*/ 3936899 w 3939677"/>
                <a:gd name="connsiteY0" fmla="*/ 0 h 879022"/>
                <a:gd name="connsiteX1" fmla="*/ 1952490 w 3939677"/>
                <a:gd name="connsiteY1" fmla="*/ 825823 h 879022"/>
                <a:gd name="connsiteX2" fmla="*/ 436 w 3939677"/>
                <a:gd name="connsiteY2" fmla="*/ 518165 h 879022"/>
                <a:gd name="connsiteX0" fmla="*/ 3936901 w 3939679"/>
                <a:gd name="connsiteY0" fmla="*/ 0 h 879021"/>
                <a:gd name="connsiteX1" fmla="*/ 1952492 w 3939679"/>
                <a:gd name="connsiteY1" fmla="*/ 825823 h 879021"/>
                <a:gd name="connsiteX2" fmla="*/ 438 w 3939679"/>
                <a:gd name="connsiteY2" fmla="*/ 518165 h 879021"/>
                <a:gd name="connsiteX0" fmla="*/ 3936463 w 3939241"/>
                <a:gd name="connsiteY0" fmla="*/ 0 h 859561"/>
                <a:gd name="connsiteX1" fmla="*/ 1952054 w 3939241"/>
                <a:gd name="connsiteY1" fmla="*/ 825823 h 859561"/>
                <a:gd name="connsiteX2" fmla="*/ 0 w 3939241"/>
                <a:gd name="connsiteY2" fmla="*/ 518165 h 859561"/>
                <a:gd name="connsiteX0" fmla="*/ 3936463 w 3939241"/>
                <a:gd name="connsiteY0" fmla="*/ 0 h 871978"/>
                <a:gd name="connsiteX1" fmla="*/ 1952054 w 3939241"/>
                <a:gd name="connsiteY1" fmla="*/ 825823 h 871978"/>
                <a:gd name="connsiteX2" fmla="*/ 0 w 3939241"/>
                <a:gd name="connsiteY2" fmla="*/ 518165 h 871978"/>
                <a:gd name="connsiteX0" fmla="*/ 3852595 w 3853180"/>
                <a:gd name="connsiteY0" fmla="*/ 0 h 901617"/>
                <a:gd name="connsiteX1" fmla="*/ 1952054 w 3853180"/>
                <a:gd name="connsiteY1" fmla="*/ 838238 h 901617"/>
                <a:gd name="connsiteX2" fmla="*/ 0 w 3853180"/>
                <a:gd name="connsiteY2" fmla="*/ 530580 h 901617"/>
                <a:gd name="connsiteX0" fmla="*/ 3852595 w 3852600"/>
                <a:gd name="connsiteY0" fmla="*/ 0 h 901617"/>
                <a:gd name="connsiteX1" fmla="*/ 1952054 w 3852600"/>
                <a:gd name="connsiteY1" fmla="*/ 838238 h 901617"/>
                <a:gd name="connsiteX2" fmla="*/ 0 w 3852600"/>
                <a:gd name="connsiteY2" fmla="*/ 530580 h 901617"/>
                <a:gd name="connsiteX0" fmla="*/ 3852595 w 3852607"/>
                <a:gd name="connsiteY0" fmla="*/ 0 h 907787"/>
                <a:gd name="connsiteX1" fmla="*/ 1952054 w 3852607"/>
                <a:gd name="connsiteY1" fmla="*/ 838238 h 907787"/>
                <a:gd name="connsiteX2" fmla="*/ 0 w 3852607"/>
                <a:gd name="connsiteY2" fmla="*/ 530580 h 907787"/>
                <a:gd name="connsiteX0" fmla="*/ 3852595 w 3855755"/>
                <a:gd name="connsiteY0" fmla="*/ 0 h 862142"/>
                <a:gd name="connsiteX1" fmla="*/ 1952054 w 3855755"/>
                <a:gd name="connsiteY1" fmla="*/ 838238 h 862142"/>
                <a:gd name="connsiteX2" fmla="*/ 0 w 3855755"/>
                <a:gd name="connsiteY2" fmla="*/ 530580 h 862142"/>
                <a:gd name="connsiteX0" fmla="*/ 3852766 w 3855926"/>
                <a:gd name="connsiteY0" fmla="*/ 0 h 938325"/>
                <a:gd name="connsiteX1" fmla="*/ 1952225 w 3855926"/>
                <a:gd name="connsiteY1" fmla="*/ 838238 h 938325"/>
                <a:gd name="connsiteX2" fmla="*/ 171 w 3855926"/>
                <a:gd name="connsiteY2" fmla="*/ 530580 h 938325"/>
                <a:gd name="connsiteX0" fmla="*/ 3852794 w 3855576"/>
                <a:gd name="connsiteY0" fmla="*/ 0 h 987501"/>
                <a:gd name="connsiteX1" fmla="*/ 1870715 w 3855576"/>
                <a:gd name="connsiteY1" fmla="*/ 933076 h 987501"/>
                <a:gd name="connsiteX2" fmla="*/ 199 w 3855576"/>
                <a:gd name="connsiteY2" fmla="*/ 530580 h 987501"/>
                <a:gd name="connsiteX0" fmla="*/ 3852699 w 3854380"/>
                <a:gd name="connsiteY0" fmla="*/ 0 h 994582"/>
                <a:gd name="connsiteX1" fmla="*/ 1870620 w 3854380"/>
                <a:gd name="connsiteY1" fmla="*/ 933076 h 994582"/>
                <a:gd name="connsiteX2" fmla="*/ 104 w 3854380"/>
                <a:gd name="connsiteY2" fmla="*/ 530580 h 994582"/>
                <a:gd name="connsiteX0" fmla="*/ 3852712 w 3854241"/>
                <a:gd name="connsiteY0" fmla="*/ 0 h 1010161"/>
                <a:gd name="connsiteX1" fmla="*/ 1759974 w 3854241"/>
                <a:gd name="connsiteY1" fmla="*/ 958941 h 1010161"/>
                <a:gd name="connsiteX2" fmla="*/ 117 w 3854241"/>
                <a:gd name="connsiteY2" fmla="*/ 530580 h 1010161"/>
                <a:gd name="connsiteX0" fmla="*/ 3852723 w 3854168"/>
                <a:gd name="connsiteY0" fmla="*/ 0 h 1012847"/>
                <a:gd name="connsiteX1" fmla="*/ 1690095 w 3854168"/>
                <a:gd name="connsiteY1" fmla="*/ 963252 h 1012847"/>
                <a:gd name="connsiteX2" fmla="*/ 128 w 3854168"/>
                <a:gd name="connsiteY2" fmla="*/ 530580 h 1012847"/>
                <a:gd name="connsiteX0" fmla="*/ 3852723 w 3852977"/>
                <a:gd name="connsiteY0" fmla="*/ 0 h 1012847"/>
                <a:gd name="connsiteX1" fmla="*/ 1690095 w 3852977"/>
                <a:gd name="connsiteY1" fmla="*/ 963252 h 1012847"/>
                <a:gd name="connsiteX2" fmla="*/ 128 w 3852977"/>
                <a:gd name="connsiteY2" fmla="*/ 530580 h 1012847"/>
                <a:gd name="connsiteX0" fmla="*/ 3855656 w 3855912"/>
                <a:gd name="connsiteY0" fmla="*/ 0 h 994684"/>
                <a:gd name="connsiteX1" fmla="*/ 1693028 w 3855912"/>
                <a:gd name="connsiteY1" fmla="*/ 963252 h 994684"/>
                <a:gd name="connsiteX2" fmla="*/ 3061 w 3855912"/>
                <a:gd name="connsiteY2" fmla="*/ 530580 h 994684"/>
                <a:gd name="connsiteX0" fmla="*/ 3852594 w 3852849"/>
                <a:gd name="connsiteY0" fmla="*/ 0 h 998070"/>
                <a:gd name="connsiteX1" fmla="*/ 1689966 w 3852849"/>
                <a:gd name="connsiteY1" fmla="*/ 963252 h 998070"/>
                <a:gd name="connsiteX2" fmla="*/ -1 w 3852849"/>
                <a:gd name="connsiteY2" fmla="*/ 530580 h 998070"/>
                <a:gd name="connsiteX0" fmla="*/ 3852596 w 3852796"/>
                <a:gd name="connsiteY0" fmla="*/ 0 h 1016180"/>
                <a:gd name="connsiteX1" fmla="*/ 1357989 w 3852796"/>
                <a:gd name="connsiteY1" fmla="*/ 989117 h 1016180"/>
                <a:gd name="connsiteX2" fmla="*/ 1 w 3852796"/>
                <a:gd name="connsiteY2" fmla="*/ 530580 h 1016180"/>
                <a:gd name="connsiteX0" fmla="*/ 3852594 w 3852594"/>
                <a:gd name="connsiteY0" fmla="*/ 0 h 1030597"/>
                <a:gd name="connsiteX1" fmla="*/ 2871756 w 3852594"/>
                <a:gd name="connsiteY1" fmla="*/ 897079 h 1030597"/>
                <a:gd name="connsiteX2" fmla="*/ 1357987 w 3852594"/>
                <a:gd name="connsiteY2" fmla="*/ 989117 h 1030597"/>
                <a:gd name="connsiteX3" fmla="*/ -1 w 3852594"/>
                <a:gd name="connsiteY3" fmla="*/ 530580 h 1030597"/>
                <a:gd name="connsiteX0" fmla="*/ 3852596 w 3887534"/>
                <a:gd name="connsiteY0" fmla="*/ 0 h 1047342"/>
                <a:gd name="connsiteX1" fmla="*/ 3698795 w 3887534"/>
                <a:gd name="connsiteY1" fmla="*/ 931566 h 1047342"/>
                <a:gd name="connsiteX2" fmla="*/ 1357989 w 3887534"/>
                <a:gd name="connsiteY2" fmla="*/ 989117 h 1047342"/>
                <a:gd name="connsiteX3" fmla="*/ 1 w 3887534"/>
                <a:gd name="connsiteY3" fmla="*/ 530580 h 1047342"/>
                <a:gd name="connsiteX0" fmla="*/ 3852594 w 3939695"/>
                <a:gd name="connsiteY0" fmla="*/ 0 h 1047342"/>
                <a:gd name="connsiteX1" fmla="*/ 3698793 w 3939695"/>
                <a:gd name="connsiteY1" fmla="*/ 931566 h 1047342"/>
                <a:gd name="connsiteX2" fmla="*/ 1357987 w 3939695"/>
                <a:gd name="connsiteY2" fmla="*/ 989117 h 1047342"/>
                <a:gd name="connsiteX3" fmla="*/ -1 w 3939695"/>
                <a:gd name="connsiteY3" fmla="*/ 530580 h 1047342"/>
                <a:gd name="connsiteX0" fmla="*/ 3852596 w 3859125"/>
                <a:gd name="connsiteY0" fmla="*/ 0 h 1047342"/>
                <a:gd name="connsiteX1" fmla="*/ 3698795 w 3859125"/>
                <a:gd name="connsiteY1" fmla="*/ 931566 h 1047342"/>
                <a:gd name="connsiteX2" fmla="*/ 1357989 w 3859125"/>
                <a:gd name="connsiteY2" fmla="*/ 989117 h 1047342"/>
                <a:gd name="connsiteX3" fmla="*/ 1 w 3859125"/>
                <a:gd name="connsiteY3" fmla="*/ 530580 h 1047342"/>
                <a:gd name="connsiteX0" fmla="*/ 4048012 w 4054539"/>
                <a:gd name="connsiteY0" fmla="*/ 0 h 1032868"/>
                <a:gd name="connsiteX1" fmla="*/ 3894211 w 4054539"/>
                <a:gd name="connsiteY1" fmla="*/ 931566 h 1032868"/>
                <a:gd name="connsiteX2" fmla="*/ 301202 w 4054539"/>
                <a:gd name="connsiteY2" fmla="*/ 958941 h 1032868"/>
                <a:gd name="connsiteX3" fmla="*/ 195417 w 4054539"/>
                <a:gd name="connsiteY3" fmla="*/ 530580 h 1032868"/>
                <a:gd name="connsiteX0" fmla="*/ 3852596 w 3859125"/>
                <a:gd name="connsiteY0" fmla="*/ 0 h 1012111"/>
                <a:gd name="connsiteX1" fmla="*/ 3698795 w 3859125"/>
                <a:gd name="connsiteY1" fmla="*/ 931566 h 1012111"/>
                <a:gd name="connsiteX2" fmla="*/ 105786 w 3859125"/>
                <a:gd name="connsiteY2" fmla="*/ 958941 h 1012111"/>
                <a:gd name="connsiteX3" fmla="*/ 1 w 3859125"/>
                <a:gd name="connsiteY3" fmla="*/ 530580 h 1012111"/>
                <a:gd name="connsiteX0" fmla="*/ 3853117 w 3859644"/>
                <a:gd name="connsiteY0" fmla="*/ 0 h 1012111"/>
                <a:gd name="connsiteX1" fmla="*/ 3699316 w 3859644"/>
                <a:gd name="connsiteY1" fmla="*/ 931566 h 1012111"/>
                <a:gd name="connsiteX2" fmla="*/ 106307 w 3859644"/>
                <a:gd name="connsiteY2" fmla="*/ 958941 h 1012111"/>
                <a:gd name="connsiteX3" fmla="*/ 522 w 3859644"/>
                <a:gd name="connsiteY3" fmla="*/ 530580 h 1012111"/>
                <a:gd name="connsiteX0" fmla="*/ 3853886 w 3860414"/>
                <a:gd name="connsiteY0" fmla="*/ 0 h 1013247"/>
                <a:gd name="connsiteX1" fmla="*/ 3700085 w 3860414"/>
                <a:gd name="connsiteY1" fmla="*/ 931566 h 1013247"/>
                <a:gd name="connsiteX2" fmla="*/ 107076 w 3860414"/>
                <a:gd name="connsiteY2" fmla="*/ 958941 h 1013247"/>
                <a:gd name="connsiteX3" fmla="*/ 1291 w 3860414"/>
                <a:gd name="connsiteY3" fmla="*/ 530580 h 1013247"/>
                <a:gd name="connsiteX0" fmla="*/ 3858039 w 3864567"/>
                <a:gd name="connsiteY0" fmla="*/ 0 h 1013247"/>
                <a:gd name="connsiteX1" fmla="*/ 3704238 w 3864567"/>
                <a:gd name="connsiteY1" fmla="*/ 931566 h 1013247"/>
                <a:gd name="connsiteX2" fmla="*/ 111229 w 3864567"/>
                <a:gd name="connsiteY2" fmla="*/ 958941 h 1013247"/>
                <a:gd name="connsiteX3" fmla="*/ 1077 w 3864567"/>
                <a:gd name="connsiteY3" fmla="*/ 582706 h 101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4567" h="1013247">
                  <a:moveTo>
                    <a:pt x="3858039" y="0"/>
                  </a:moveTo>
                  <a:cubicBezTo>
                    <a:pt x="3875116" y="270217"/>
                    <a:pt x="3869565" y="870173"/>
                    <a:pt x="3704238" y="931566"/>
                  </a:cubicBezTo>
                  <a:cubicBezTo>
                    <a:pt x="3288470" y="1096419"/>
                    <a:pt x="215166" y="961110"/>
                    <a:pt x="111229" y="958941"/>
                  </a:cubicBezTo>
                  <a:cubicBezTo>
                    <a:pt x="7292" y="956772"/>
                    <a:pt x="-4313" y="764677"/>
                    <a:pt x="1077" y="582706"/>
                  </a:cubicBezTo>
                </a:path>
              </a:pathLst>
            </a:custGeom>
            <a:noFill/>
            <a:ln w="19050"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dk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336513" y="4491719"/>
            <a:ext cx="5541610" cy="1024498"/>
            <a:chOff x="2760757" y="4526179"/>
            <a:chExt cx="5541610" cy="1024498"/>
          </a:xfrm>
        </p:grpSpPr>
        <p:grpSp>
          <p:nvGrpSpPr>
            <p:cNvPr id="70" name="Group 69"/>
            <p:cNvGrpSpPr/>
            <p:nvPr/>
          </p:nvGrpSpPr>
          <p:grpSpPr>
            <a:xfrm>
              <a:off x="2760757" y="4526179"/>
              <a:ext cx="5541610" cy="744696"/>
              <a:chOff x="6020623" y="3471780"/>
              <a:chExt cx="7484908" cy="1005841"/>
            </a:xfrm>
          </p:grpSpPr>
          <p:sp>
            <p:nvSpPr>
              <p:cNvPr id="72" name="Rounded Rectangle 71"/>
              <p:cNvSpPr/>
              <p:nvPr/>
            </p:nvSpPr>
            <p:spPr>
              <a:xfrm>
                <a:off x="6020623" y="3471781"/>
                <a:ext cx="1563624" cy="1005840"/>
              </a:xfrm>
              <a:prstGeom prst="roundRect">
                <a:avLst/>
              </a:prstGeom>
              <a:noFill/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Update</a:t>
                </a:r>
                <a:br>
                  <a:rPr lang="en-US" sz="1600" dirty="0"/>
                </a:br>
                <a:r>
                  <a:rPr lang="en-US" sz="1600" dirty="0"/>
                  <a:t>inputs</a:t>
                </a: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7995279" y="3471781"/>
                <a:ext cx="1563624" cy="1005840"/>
              </a:xfrm>
              <a:prstGeom prst="roundRect">
                <a:avLst/>
              </a:prstGeom>
              <a:noFill/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Run 1</a:t>
                </a:r>
                <a:br>
                  <a:rPr lang="en-US" sz="1600" dirty="0"/>
                </a:br>
                <a:r>
                  <a:rPr lang="en-US" sz="1600" dirty="0"/>
                  <a:t>iteration</a:t>
                </a: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9969933" y="3471781"/>
                <a:ext cx="1563624" cy="1005840"/>
              </a:xfrm>
              <a:prstGeom prst="roundRect">
                <a:avLst/>
              </a:prstGeom>
              <a:noFill/>
              <a:ln>
                <a:tailEnd type="arrow"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Normalize</a:t>
                </a:r>
                <a:br>
                  <a:rPr lang="en-US" sz="1600" dirty="0"/>
                </a:br>
                <a:r>
                  <a:rPr lang="en-US" sz="1600" dirty="0"/>
                  <a:t>rates</a:t>
                </a:r>
              </a:p>
            </p:txBody>
          </p:sp>
          <p:cxnSp>
            <p:nvCxnSpPr>
              <p:cNvPr id="75" name="Straight Arrow Connector 74"/>
              <p:cNvCxnSpPr>
                <a:stCxn id="72" idx="3"/>
                <a:endCxn id="73" idx="1"/>
              </p:cNvCxnSpPr>
              <p:nvPr/>
            </p:nvCxnSpPr>
            <p:spPr>
              <a:xfrm>
                <a:off x="7584247" y="3974701"/>
                <a:ext cx="411031" cy="0"/>
              </a:xfrm>
              <a:prstGeom prst="straightConnector1">
                <a:avLst/>
              </a:prstGeom>
              <a:noFill/>
              <a:ln w="19050"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6" name="Straight Arrow Connector 75"/>
              <p:cNvCxnSpPr>
                <a:stCxn id="73" idx="3"/>
                <a:endCxn id="74" idx="1"/>
              </p:cNvCxnSpPr>
              <p:nvPr/>
            </p:nvCxnSpPr>
            <p:spPr>
              <a:xfrm>
                <a:off x="9558902" y="3974701"/>
                <a:ext cx="411031" cy="0"/>
              </a:xfrm>
              <a:prstGeom prst="straightConnector1">
                <a:avLst/>
              </a:prstGeom>
              <a:noFill/>
              <a:ln w="19050"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7" name="Rounded Rectangle 76"/>
              <p:cNvSpPr/>
              <p:nvPr/>
            </p:nvSpPr>
            <p:spPr>
              <a:xfrm>
                <a:off x="11941907" y="3471780"/>
                <a:ext cx="1563624" cy="1005840"/>
              </a:xfrm>
              <a:prstGeom prst="roundRect">
                <a:avLst/>
              </a:prstGeom>
              <a:noFill/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Output</a:t>
                </a:r>
                <a:br>
                  <a:rPr lang="en-US" sz="1600" dirty="0"/>
                </a:br>
                <a:r>
                  <a:rPr lang="en-US" sz="1600" dirty="0"/>
                  <a:t>rates</a:t>
                </a:r>
              </a:p>
            </p:txBody>
          </p:sp>
          <p:cxnSp>
            <p:nvCxnSpPr>
              <p:cNvPr id="78" name="Straight Arrow Connector 77"/>
              <p:cNvCxnSpPr>
                <a:endCxn id="77" idx="1"/>
              </p:cNvCxnSpPr>
              <p:nvPr/>
            </p:nvCxnSpPr>
            <p:spPr>
              <a:xfrm>
                <a:off x="11530875" y="3974700"/>
                <a:ext cx="411032" cy="0"/>
              </a:xfrm>
              <a:prstGeom prst="straightConnector1">
                <a:avLst/>
              </a:prstGeom>
              <a:noFill/>
              <a:ln w="19050"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71" name="Freeform 70"/>
            <p:cNvSpPr/>
            <p:nvPr/>
          </p:nvSpPr>
          <p:spPr>
            <a:xfrm>
              <a:off x="3344598" y="4902663"/>
              <a:ext cx="2109019" cy="648014"/>
            </a:xfrm>
            <a:custGeom>
              <a:avLst/>
              <a:gdLst>
                <a:gd name="connsiteX0" fmla="*/ 3986784 w 4377463"/>
                <a:gd name="connsiteY0" fmla="*/ 0 h 658373"/>
                <a:gd name="connsiteX1" fmla="*/ 3995928 w 4377463"/>
                <a:gd name="connsiteY1" fmla="*/ 658368 h 658373"/>
                <a:gd name="connsiteX2" fmla="*/ 0 w 4377463"/>
                <a:gd name="connsiteY2" fmla="*/ 9144 h 658373"/>
                <a:gd name="connsiteX0" fmla="*/ 3986784 w 4032767"/>
                <a:gd name="connsiteY0" fmla="*/ 0 h 530360"/>
                <a:gd name="connsiteX1" fmla="*/ 2057400 w 4032767"/>
                <a:gd name="connsiteY1" fmla="*/ 530352 h 530360"/>
                <a:gd name="connsiteX2" fmla="*/ 0 w 4032767"/>
                <a:gd name="connsiteY2" fmla="*/ 9144 h 530360"/>
                <a:gd name="connsiteX0" fmla="*/ 3986784 w 4029912"/>
                <a:gd name="connsiteY0" fmla="*/ 0 h 530746"/>
                <a:gd name="connsiteX1" fmla="*/ 2057400 w 4029912"/>
                <a:gd name="connsiteY1" fmla="*/ 530352 h 530746"/>
                <a:gd name="connsiteX2" fmla="*/ 0 w 4029912"/>
                <a:gd name="connsiteY2" fmla="*/ 9144 h 530746"/>
                <a:gd name="connsiteX0" fmla="*/ 3988106 w 4031234"/>
                <a:gd name="connsiteY0" fmla="*/ 0 h 530905"/>
                <a:gd name="connsiteX1" fmla="*/ 2058722 w 4031234"/>
                <a:gd name="connsiteY1" fmla="*/ 530352 h 530905"/>
                <a:gd name="connsiteX2" fmla="*/ 1322 w 4031234"/>
                <a:gd name="connsiteY2" fmla="*/ 9144 h 530905"/>
                <a:gd name="connsiteX0" fmla="*/ 3988106 w 3988106"/>
                <a:gd name="connsiteY0" fmla="*/ 0 h 530905"/>
                <a:gd name="connsiteX1" fmla="*/ 2058722 w 3988106"/>
                <a:gd name="connsiteY1" fmla="*/ 530352 h 530905"/>
                <a:gd name="connsiteX2" fmla="*/ 1322 w 3988106"/>
                <a:gd name="connsiteY2" fmla="*/ 9144 h 530905"/>
                <a:gd name="connsiteX0" fmla="*/ 3988106 w 3988106"/>
                <a:gd name="connsiteY0" fmla="*/ 0 h 530905"/>
                <a:gd name="connsiteX1" fmla="*/ 2058722 w 3988106"/>
                <a:gd name="connsiteY1" fmla="*/ 530352 h 530905"/>
                <a:gd name="connsiteX2" fmla="*/ 1322 w 3988106"/>
                <a:gd name="connsiteY2" fmla="*/ 9144 h 530905"/>
                <a:gd name="connsiteX0" fmla="*/ 3986784 w 3986784"/>
                <a:gd name="connsiteY0" fmla="*/ 0 h 530802"/>
                <a:gd name="connsiteX1" fmla="*/ 2057400 w 3986784"/>
                <a:gd name="connsiteY1" fmla="*/ 530352 h 530802"/>
                <a:gd name="connsiteX2" fmla="*/ 0 w 3986784"/>
                <a:gd name="connsiteY2" fmla="*/ 9144 h 530802"/>
                <a:gd name="connsiteX0" fmla="*/ 3986784 w 3986784"/>
                <a:gd name="connsiteY0" fmla="*/ 0 h 530802"/>
                <a:gd name="connsiteX1" fmla="*/ 2057400 w 3986784"/>
                <a:gd name="connsiteY1" fmla="*/ 530352 h 530802"/>
                <a:gd name="connsiteX2" fmla="*/ 0 w 3986784"/>
                <a:gd name="connsiteY2" fmla="*/ 9144 h 530802"/>
                <a:gd name="connsiteX0" fmla="*/ 3986784 w 3986784"/>
                <a:gd name="connsiteY0" fmla="*/ 0 h 530802"/>
                <a:gd name="connsiteX1" fmla="*/ 2057400 w 3986784"/>
                <a:gd name="connsiteY1" fmla="*/ 530352 h 530802"/>
                <a:gd name="connsiteX2" fmla="*/ 0 w 3986784"/>
                <a:gd name="connsiteY2" fmla="*/ 9144 h 530802"/>
                <a:gd name="connsiteX0" fmla="*/ 3986784 w 3986784"/>
                <a:gd name="connsiteY0" fmla="*/ 0 h 530802"/>
                <a:gd name="connsiteX1" fmla="*/ 2057400 w 3986784"/>
                <a:gd name="connsiteY1" fmla="*/ 530352 h 530802"/>
                <a:gd name="connsiteX2" fmla="*/ 0 w 3986784"/>
                <a:gd name="connsiteY2" fmla="*/ 9144 h 530802"/>
                <a:gd name="connsiteX0" fmla="*/ 3986784 w 3986784"/>
                <a:gd name="connsiteY0" fmla="*/ 0 h 530802"/>
                <a:gd name="connsiteX1" fmla="*/ 2057400 w 3986784"/>
                <a:gd name="connsiteY1" fmla="*/ 530352 h 530802"/>
                <a:gd name="connsiteX2" fmla="*/ 0 w 3986784"/>
                <a:gd name="connsiteY2" fmla="*/ 9144 h 530802"/>
                <a:gd name="connsiteX0" fmla="*/ 3986784 w 3986784"/>
                <a:gd name="connsiteY0" fmla="*/ 0 h 564073"/>
                <a:gd name="connsiteX1" fmla="*/ 2052638 w 3986784"/>
                <a:gd name="connsiteY1" fmla="*/ 563690 h 564073"/>
                <a:gd name="connsiteX2" fmla="*/ 0 w 3986784"/>
                <a:gd name="connsiteY2" fmla="*/ 9144 h 564073"/>
                <a:gd name="connsiteX0" fmla="*/ 3986784 w 3986784"/>
                <a:gd name="connsiteY0" fmla="*/ 0 h 563694"/>
                <a:gd name="connsiteX1" fmla="*/ 2052638 w 3986784"/>
                <a:gd name="connsiteY1" fmla="*/ 563690 h 563694"/>
                <a:gd name="connsiteX2" fmla="*/ 0 w 3986784"/>
                <a:gd name="connsiteY2" fmla="*/ 9144 h 563694"/>
                <a:gd name="connsiteX0" fmla="*/ 3986808 w 3986808"/>
                <a:gd name="connsiteY0" fmla="*/ 0 h 566415"/>
                <a:gd name="connsiteX1" fmla="*/ 2052662 w 3986808"/>
                <a:gd name="connsiteY1" fmla="*/ 563690 h 566415"/>
                <a:gd name="connsiteX2" fmla="*/ 24 w 3986808"/>
                <a:gd name="connsiteY2" fmla="*/ 9144 h 566415"/>
                <a:gd name="connsiteX0" fmla="*/ 3998529 w 3998529"/>
                <a:gd name="connsiteY0" fmla="*/ 0 h 563791"/>
                <a:gd name="connsiteX1" fmla="*/ 2064383 w 3998529"/>
                <a:gd name="connsiteY1" fmla="*/ 563690 h 563791"/>
                <a:gd name="connsiteX2" fmla="*/ 11745 w 3998529"/>
                <a:gd name="connsiteY2" fmla="*/ 9144 h 563791"/>
                <a:gd name="connsiteX0" fmla="*/ 3986846 w 3986846"/>
                <a:gd name="connsiteY0" fmla="*/ 0 h 570012"/>
                <a:gd name="connsiteX1" fmla="*/ 2052700 w 3986846"/>
                <a:gd name="connsiteY1" fmla="*/ 563690 h 570012"/>
                <a:gd name="connsiteX2" fmla="*/ 62 w 3986846"/>
                <a:gd name="connsiteY2" fmla="*/ 9144 h 570012"/>
                <a:gd name="connsiteX0" fmla="*/ 4031978 w 4031978"/>
                <a:gd name="connsiteY0" fmla="*/ 0 h 570057"/>
                <a:gd name="connsiteX1" fmla="*/ 2097832 w 4031978"/>
                <a:gd name="connsiteY1" fmla="*/ 563690 h 570057"/>
                <a:gd name="connsiteX2" fmla="*/ 195118 w 4031978"/>
                <a:gd name="connsiteY2" fmla="*/ 286130 h 570057"/>
                <a:gd name="connsiteX3" fmla="*/ 45194 w 4031978"/>
                <a:gd name="connsiteY3" fmla="*/ 9144 h 570057"/>
                <a:gd name="connsiteX0" fmla="*/ 4036849 w 4036849"/>
                <a:gd name="connsiteY0" fmla="*/ 0 h 570057"/>
                <a:gd name="connsiteX1" fmla="*/ 2102703 w 4036849"/>
                <a:gd name="connsiteY1" fmla="*/ 563690 h 570057"/>
                <a:gd name="connsiteX2" fmla="*/ 199989 w 4036849"/>
                <a:gd name="connsiteY2" fmla="*/ 286130 h 570057"/>
                <a:gd name="connsiteX3" fmla="*/ 50065 w 4036849"/>
                <a:gd name="connsiteY3" fmla="*/ 9144 h 570057"/>
                <a:gd name="connsiteX0" fmla="*/ 3995050 w 3995050"/>
                <a:gd name="connsiteY0" fmla="*/ 0 h 570057"/>
                <a:gd name="connsiteX1" fmla="*/ 2060904 w 3995050"/>
                <a:gd name="connsiteY1" fmla="*/ 563690 h 570057"/>
                <a:gd name="connsiteX2" fmla="*/ 158190 w 3995050"/>
                <a:gd name="connsiteY2" fmla="*/ 286130 h 570057"/>
                <a:gd name="connsiteX3" fmla="*/ 8266 w 3995050"/>
                <a:gd name="connsiteY3" fmla="*/ 9144 h 570057"/>
                <a:gd name="connsiteX0" fmla="*/ 3989701 w 3989701"/>
                <a:gd name="connsiteY0" fmla="*/ 0 h 570057"/>
                <a:gd name="connsiteX1" fmla="*/ 2055555 w 3989701"/>
                <a:gd name="connsiteY1" fmla="*/ 563690 h 570057"/>
                <a:gd name="connsiteX2" fmla="*/ 152841 w 3989701"/>
                <a:gd name="connsiteY2" fmla="*/ 286130 h 570057"/>
                <a:gd name="connsiteX3" fmla="*/ 2917 w 3989701"/>
                <a:gd name="connsiteY3" fmla="*/ 9144 h 570057"/>
                <a:gd name="connsiteX0" fmla="*/ 3986784 w 3986784"/>
                <a:gd name="connsiteY0" fmla="*/ 0 h 575888"/>
                <a:gd name="connsiteX1" fmla="*/ 2052638 w 3986784"/>
                <a:gd name="connsiteY1" fmla="*/ 563690 h 575888"/>
                <a:gd name="connsiteX2" fmla="*/ 188024 w 3986784"/>
                <a:gd name="connsiteY2" fmla="*/ 357568 h 575888"/>
                <a:gd name="connsiteX3" fmla="*/ 0 w 3986784"/>
                <a:gd name="connsiteY3" fmla="*/ 9144 h 575888"/>
                <a:gd name="connsiteX0" fmla="*/ 3986784 w 3986784"/>
                <a:gd name="connsiteY0" fmla="*/ 0 h 572868"/>
                <a:gd name="connsiteX1" fmla="*/ 2052638 w 3986784"/>
                <a:gd name="connsiteY1" fmla="*/ 563690 h 572868"/>
                <a:gd name="connsiteX2" fmla="*/ 188024 w 3986784"/>
                <a:gd name="connsiteY2" fmla="*/ 357568 h 572868"/>
                <a:gd name="connsiteX3" fmla="*/ 0 w 3986784"/>
                <a:gd name="connsiteY3" fmla="*/ 9144 h 572868"/>
                <a:gd name="connsiteX0" fmla="*/ 3986784 w 3986784"/>
                <a:gd name="connsiteY0" fmla="*/ 0 h 592362"/>
                <a:gd name="connsiteX1" fmla="*/ 2052638 w 3986784"/>
                <a:gd name="connsiteY1" fmla="*/ 563690 h 592362"/>
                <a:gd name="connsiteX2" fmla="*/ 845249 w 3986784"/>
                <a:gd name="connsiteY2" fmla="*/ 505205 h 592362"/>
                <a:gd name="connsiteX3" fmla="*/ 0 w 3986784"/>
                <a:gd name="connsiteY3" fmla="*/ 9144 h 592362"/>
                <a:gd name="connsiteX0" fmla="*/ 3986784 w 3986784"/>
                <a:gd name="connsiteY0" fmla="*/ 0 h 649022"/>
                <a:gd name="connsiteX1" fmla="*/ 2052638 w 3986784"/>
                <a:gd name="connsiteY1" fmla="*/ 563690 h 649022"/>
                <a:gd name="connsiteX2" fmla="*/ 845249 w 3986784"/>
                <a:gd name="connsiteY2" fmla="*/ 505205 h 649022"/>
                <a:gd name="connsiteX3" fmla="*/ 0 w 3986784"/>
                <a:gd name="connsiteY3" fmla="*/ 9144 h 649022"/>
                <a:gd name="connsiteX0" fmla="*/ 3986784 w 3986784"/>
                <a:gd name="connsiteY0" fmla="*/ 0 h 598460"/>
                <a:gd name="connsiteX1" fmla="*/ 2052638 w 3986784"/>
                <a:gd name="connsiteY1" fmla="*/ 563690 h 598460"/>
                <a:gd name="connsiteX2" fmla="*/ 845249 w 3986784"/>
                <a:gd name="connsiteY2" fmla="*/ 505205 h 598460"/>
                <a:gd name="connsiteX3" fmla="*/ 0 w 3986784"/>
                <a:gd name="connsiteY3" fmla="*/ 9144 h 598460"/>
                <a:gd name="connsiteX0" fmla="*/ 3986784 w 3986784"/>
                <a:gd name="connsiteY0" fmla="*/ 0 h 602801"/>
                <a:gd name="connsiteX1" fmla="*/ 2052638 w 3986784"/>
                <a:gd name="connsiteY1" fmla="*/ 563690 h 602801"/>
                <a:gd name="connsiteX2" fmla="*/ 850012 w 3986784"/>
                <a:gd name="connsiteY2" fmla="*/ 519493 h 602801"/>
                <a:gd name="connsiteX3" fmla="*/ 0 w 3986784"/>
                <a:gd name="connsiteY3" fmla="*/ 9144 h 602801"/>
                <a:gd name="connsiteX0" fmla="*/ 3986784 w 3986784"/>
                <a:gd name="connsiteY0" fmla="*/ 0 h 563693"/>
                <a:gd name="connsiteX1" fmla="*/ 2052638 w 3986784"/>
                <a:gd name="connsiteY1" fmla="*/ 563690 h 563693"/>
                <a:gd name="connsiteX2" fmla="*/ 0 w 3986784"/>
                <a:gd name="connsiteY2" fmla="*/ 9144 h 563693"/>
                <a:gd name="connsiteX0" fmla="*/ 3986784 w 3986784"/>
                <a:gd name="connsiteY0" fmla="*/ 0 h 565126"/>
                <a:gd name="connsiteX1" fmla="*/ 2052638 w 3986784"/>
                <a:gd name="connsiteY1" fmla="*/ 563690 h 565126"/>
                <a:gd name="connsiteX2" fmla="*/ 0 w 3986784"/>
                <a:gd name="connsiteY2" fmla="*/ 9144 h 565126"/>
                <a:gd name="connsiteX0" fmla="*/ 3986784 w 3986784"/>
                <a:gd name="connsiteY0" fmla="*/ 0 h 563877"/>
                <a:gd name="connsiteX1" fmla="*/ 2052638 w 3986784"/>
                <a:gd name="connsiteY1" fmla="*/ 563690 h 563877"/>
                <a:gd name="connsiteX2" fmla="*/ 0 w 3986784"/>
                <a:gd name="connsiteY2" fmla="*/ 9144 h 563877"/>
                <a:gd name="connsiteX0" fmla="*/ 3986784 w 3986784"/>
                <a:gd name="connsiteY0" fmla="*/ 0 h 564717"/>
                <a:gd name="connsiteX1" fmla="*/ 2052638 w 3986784"/>
                <a:gd name="connsiteY1" fmla="*/ 563690 h 564717"/>
                <a:gd name="connsiteX2" fmla="*/ 0 w 3986784"/>
                <a:gd name="connsiteY2" fmla="*/ 9144 h 564717"/>
                <a:gd name="connsiteX0" fmla="*/ 3986814 w 3986814"/>
                <a:gd name="connsiteY0" fmla="*/ 0 h 565201"/>
                <a:gd name="connsiteX1" fmla="*/ 2052668 w 3986814"/>
                <a:gd name="connsiteY1" fmla="*/ 563690 h 565201"/>
                <a:gd name="connsiteX2" fmla="*/ 30 w 3986814"/>
                <a:gd name="connsiteY2" fmla="*/ 9144 h 565201"/>
                <a:gd name="connsiteX0" fmla="*/ 3986912 w 3986912"/>
                <a:gd name="connsiteY0" fmla="*/ 0 h 564322"/>
                <a:gd name="connsiteX1" fmla="*/ 2052766 w 3986912"/>
                <a:gd name="connsiteY1" fmla="*/ 563690 h 564322"/>
                <a:gd name="connsiteX2" fmla="*/ 128 w 3986912"/>
                <a:gd name="connsiteY2" fmla="*/ 9144 h 564322"/>
                <a:gd name="connsiteX0" fmla="*/ 3987184 w 3987184"/>
                <a:gd name="connsiteY0" fmla="*/ 0 h 565522"/>
                <a:gd name="connsiteX1" fmla="*/ 2053038 w 3987184"/>
                <a:gd name="connsiteY1" fmla="*/ 563690 h 565522"/>
                <a:gd name="connsiteX2" fmla="*/ 400 w 3987184"/>
                <a:gd name="connsiteY2" fmla="*/ 9144 h 565522"/>
                <a:gd name="connsiteX0" fmla="*/ 3987261 w 3987261"/>
                <a:gd name="connsiteY0" fmla="*/ 0 h 406910"/>
                <a:gd name="connsiteX1" fmla="*/ 2016539 w 3987261"/>
                <a:gd name="connsiteY1" fmla="*/ 389954 h 406910"/>
                <a:gd name="connsiteX2" fmla="*/ 477 w 3987261"/>
                <a:gd name="connsiteY2" fmla="*/ 9144 h 406910"/>
                <a:gd name="connsiteX0" fmla="*/ 3987485 w 3987485"/>
                <a:gd name="connsiteY0" fmla="*/ 0 h 355927"/>
                <a:gd name="connsiteX1" fmla="*/ 1952755 w 3987485"/>
                <a:gd name="connsiteY1" fmla="*/ 316802 h 355927"/>
                <a:gd name="connsiteX2" fmla="*/ 701 w 3987485"/>
                <a:gd name="connsiteY2" fmla="*/ 9144 h 355927"/>
                <a:gd name="connsiteX0" fmla="*/ 3936527 w 3936527"/>
                <a:gd name="connsiteY0" fmla="*/ 0 h 895108"/>
                <a:gd name="connsiteX1" fmla="*/ 1952118 w 3936527"/>
                <a:gd name="connsiteY1" fmla="*/ 825823 h 895108"/>
                <a:gd name="connsiteX2" fmla="*/ 64 w 3936527"/>
                <a:gd name="connsiteY2" fmla="*/ 518165 h 895108"/>
                <a:gd name="connsiteX0" fmla="*/ 3936527 w 3937083"/>
                <a:gd name="connsiteY0" fmla="*/ 0 h 895108"/>
                <a:gd name="connsiteX1" fmla="*/ 1952118 w 3937083"/>
                <a:gd name="connsiteY1" fmla="*/ 825823 h 895108"/>
                <a:gd name="connsiteX2" fmla="*/ 64 w 3937083"/>
                <a:gd name="connsiteY2" fmla="*/ 518165 h 895108"/>
                <a:gd name="connsiteX0" fmla="*/ 3936899 w 3939677"/>
                <a:gd name="connsiteY0" fmla="*/ 0 h 879022"/>
                <a:gd name="connsiteX1" fmla="*/ 1952490 w 3939677"/>
                <a:gd name="connsiteY1" fmla="*/ 825823 h 879022"/>
                <a:gd name="connsiteX2" fmla="*/ 436 w 3939677"/>
                <a:gd name="connsiteY2" fmla="*/ 518165 h 879022"/>
                <a:gd name="connsiteX0" fmla="*/ 3936901 w 3939679"/>
                <a:gd name="connsiteY0" fmla="*/ 0 h 879021"/>
                <a:gd name="connsiteX1" fmla="*/ 1952492 w 3939679"/>
                <a:gd name="connsiteY1" fmla="*/ 825823 h 879021"/>
                <a:gd name="connsiteX2" fmla="*/ 438 w 3939679"/>
                <a:gd name="connsiteY2" fmla="*/ 518165 h 879021"/>
                <a:gd name="connsiteX0" fmla="*/ 3936463 w 3939241"/>
                <a:gd name="connsiteY0" fmla="*/ 0 h 859561"/>
                <a:gd name="connsiteX1" fmla="*/ 1952054 w 3939241"/>
                <a:gd name="connsiteY1" fmla="*/ 825823 h 859561"/>
                <a:gd name="connsiteX2" fmla="*/ 0 w 3939241"/>
                <a:gd name="connsiteY2" fmla="*/ 518165 h 859561"/>
                <a:gd name="connsiteX0" fmla="*/ 3936463 w 3939241"/>
                <a:gd name="connsiteY0" fmla="*/ 0 h 871978"/>
                <a:gd name="connsiteX1" fmla="*/ 1952054 w 3939241"/>
                <a:gd name="connsiteY1" fmla="*/ 825823 h 871978"/>
                <a:gd name="connsiteX2" fmla="*/ 0 w 3939241"/>
                <a:gd name="connsiteY2" fmla="*/ 518165 h 871978"/>
                <a:gd name="connsiteX0" fmla="*/ 3852595 w 3853180"/>
                <a:gd name="connsiteY0" fmla="*/ 0 h 901617"/>
                <a:gd name="connsiteX1" fmla="*/ 1952054 w 3853180"/>
                <a:gd name="connsiteY1" fmla="*/ 838238 h 901617"/>
                <a:gd name="connsiteX2" fmla="*/ 0 w 3853180"/>
                <a:gd name="connsiteY2" fmla="*/ 530580 h 901617"/>
                <a:gd name="connsiteX0" fmla="*/ 3852595 w 3852600"/>
                <a:gd name="connsiteY0" fmla="*/ 0 h 901617"/>
                <a:gd name="connsiteX1" fmla="*/ 1952054 w 3852600"/>
                <a:gd name="connsiteY1" fmla="*/ 838238 h 901617"/>
                <a:gd name="connsiteX2" fmla="*/ 0 w 3852600"/>
                <a:gd name="connsiteY2" fmla="*/ 530580 h 901617"/>
                <a:gd name="connsiteX0" fmla="*/ 3852595 w 3852607"/>
                <a:gd name="connsiteY0" fmla="*/ 0 h 907787"/>
                <a:gd name="connsiteX1" fmla="*/ 1952054 w 3852607"/>
                <a:gd name="connsiteY1" fmla="*/ 838238 h 907787"/>
                <a:gd name="connsiteX2" fmla="*/ 0 w 3852607"/>
                <a:gd name="connsiteY2" fmla="*/ 530580 h 907787"/>
                <a:gd name="connsiteX0" fmla="*/ 3852595 w 3855755"/>
                <a:gd name="connsiteY0" fmla="*/ 0 h 862142"/>
                <a:gd name="connsiteX1" fmla="*/ 1952054 w 3855755"/>
                <a:gd name="connsiteY1" fmla="*/ 838238 h 862142"/>
                <a:gd name="connsiteX2" fmla="*/ 0 w 3855755"/>
                <a:gd name="connsiteY2" fmla="*/ 530580 h 862142"/>
                <a:gd name="connsiteX0" fmla="*/ 3852766 w 3855926"/>
                <a:gd name="connsiteY0" fmla="*/ 0 h 938325"/>
                <a:gd name="connsiteX1" fmla="*/ 1952225 w 3855926"/>
                <a:gd name="connsiteY1" fmla="*/ 838238 h 938325"/>
                <a:gd name="connsiteX2" fmla="*/ 171 w 3855926"/>
                <a:gd name="connsiteY2" fmla="*/ 530580 h 938325"/>
                <a:gd name="connsiteX0" fmla="*/ 3852794 w 3855576"/>
                <a:gd name="connsiteY0" fmla="*/ 0 h 987501"/>
                <a:gd name="connsiteX1" fmla="*/ 1870715 w 3855576"/>
                <a:gd name="connsiteY1" fmla="*/ 933076 h 987501"/>
                <a:gd name="connsiteX2" fmla="*/ 199 w 3855576"/>
                <a:gd name="connsiteY2" fmla="*/ 530580 h 987501"/>
                <a:gd name="connsiteX0" fmla="*/ 3852699 w 3854380"/>
                <a:gd name="connsiteY0" fmla="*/ 0 h 994582"/>
                <a:gd name="connsiteX1" fmla="*/ 1870620 w 3854380"/>
                <a:gd name="connsiteY1" fmla="*/ 933076 h 994582"/>
                <a:gd name="connsiteX2" fmla="*/ 104 w 3854380"/>
                <a:gd name="connsiteY2" fmla="*/ 530580 h 994582"/>
                <a:gd name="connsiteX0" fmla="*/ 3852712 w 3854241"/>
                <a:gd name="connsiteY0" fmla="*/ 0 h 1010161"/>
                <a:gd name="connsiteX1" fmla="*/ 1759974 w 3854241"/>
                <a:gd name="connsiteY1" fmla="*/ 958941 h 1010161"/>
                <a:gd name="connsiteX2" fmla="*/ 117 w 3854241"/>
                <a:gd name="connsiteY2" fmla="*/ 530580 h 1010161"/>
                <a:gd name="connsiteX0" fmla="*/ 3852723 w 3854168"/>
                <a:gd name="connsiteY0" fmla="*/ 0 h 1012847"/>
                <a:gd name="connsiteX1" fmla="*/ 1690095 w 3854168"/>
                <a:gd name="connsiteY1" fmla="*/ 963252 h 1012847"/>
                <a:gd name="connsiteX2" fmla="*/ 128 w 3854168"/>
                <a:gd name="connsiteY2" fmla="*/ 530580 h 1012847"/>
                <a:gd name="connsiteX0" fmla="*/ 3852723 w 3852977"/>
                <a:gd name="connsiteY0" fmla="*/ 0 h 1012847"/>
                <a:gd name="connsiteX1" fmla="*/ 1690095 w 3852977"/>
                <a:gd name="connsiteY1" fmla="*/ 963252 h 1012847"/>
                <a:gd name="connsiteX2" fmla="*/ 128 w 3852977"/>
                <a:gd name="connsiteY2" fmla="*/ 530580 h 1012847"/>
                <a:gd name="connsiteX0" fmla="*/ 3855656 w 3855912"/>
                <a:gd name="connsiteY0" fmla="*/ 0 h 994684"/>
                <a:gd name="connsiteX1" fmla="*/ 1693028 w 3855912"/>
                <a:gd name="connsiteY1" fmla="*/ 963252 h 994684"/>
                <a:gd name="connsiteX2" fmla="*/ 3061 w 3855912"/>
                <a:gd name="connsiteY2" fmla="*/ 530580 h 994684"/>
                <a:gd name="connsiteX0" fmla="*/ 3852594 w 3852849"/>
                <a:gd name="connsiteY0" fmla="*/ 0 h 998070"/>
                <a:gd name="connsiteX1" fmla="*/ 1689966 w 3852849"/>
                <a:gd name="connsiteY1" fmla="*/ 963252 h 998070"/>
                <a:gd name="connsiteX2" fmla="*/ -1 w 3852849"/>
                <a:gd name="connsiteY2" fmla="*/ 530580 h 998070"/>
                <a:gd name="connsiteX0" fmla="*/ 3852596 w 3852796"/>
                <a:gd name="connsiteY0" fmla="*/ 0 h 1016180"/>
                <a:gd name="connsiteX1" fmla="*/ 1357989 w 3852796"/>
                <a:gd name="connsiteY1" fmla="*/ 989117 h 1016180"/>
                <a:gd name="connsiteX2" fmla="*/ 1 w 3852796"/>
                <a:gd name="connsiteY2" fmla="*/ 530580 h 1016180"/>
                <a:gd name="connsiteX0" fmla="*/ 3852594 w 3852594"/>
                <a:gd name="connsiteY0" fmla="*/ 0 h 1030597"/>
                <a:gd name="connsiteX1" fmla="*/ 2871756 w 3852594"/>
                <a:gd name="connsiteY1" fmla="*/ 897079 h 1030597"/>
                <a:gd name="connsiteX2" fmla="*/ 1357987 w 3852594"/>
                <a:gd name="connsiteY2" fmla="*/ 989117 h 1030597"/>
                <a:gd name="connsiteX3" fmla="*/ -1 w 3852594"/>
                <a:gd name="connsiteY3" fmla="*/ 530580 h 1030597"/>
                <a:gd name="connsiteX0" fmla="*/ 3852596 w 3887534"/>
                <a:gd name="connsiteY0" fmla="*/ 0 h 1047342"/>
                <a:gd name="connsiteX1" fmla="*/ 3698795 w 3887534"/>
                <a:gd name="connsiteY1" fmla="*/ 931566 h 1047342"/>
                <a:gd name="connsiteX2" fmla="*/ 1357989 w 3887534"/>
                <a:gd name="connsiteY2" fmla="*/ 989117 h 1047342"/>
                <a:gd name="connsiteX3" fmla="*/ 1 w 3887534"/>
                <a:gd name="connsiteY3" fmla="*/ 530580 h 1047342"/>
                <a:gd name="connsiteX0" fmla="*/ 3852594 w 3939695"/>
                <a:gd name="connsiteY0" fmla="*/ 0 h 1047342"/>
                <a:gd name="connsiteX1" fmla="*/ 3698793 w 3939695"/>
                <a:gd name="connsiteY1" fmla="*/ 931566 h 1047342"/>
                <a:gd name="connsiteX2" fmla="*/ 1357987 w 3939695"/>
                <a:gd name="connsiteY2" fmla="*/ 989117 h 1047342"/>
                <a:gd name="connsiteX3" fmla="*/ -1 w 3939695"/>
                <a:gd name="connsiteY3" fmla="*/ 530580 h 1047342"/>
                <a:gd name="connsiteX0" fmla="*/ 3852596 w 3859125"/>
                <a:gd name="connsiteY0" fmla="*/ 0 h 1047342"/>
                <a:gd name="connsiteX1" fmla="*/ 3698795 w 3859125"/>
                <a:gd name="connsiteY1" fmla="*/ 931566 h 1047342"/>
                <a:gd name="connsiteX2" fmla="*/ 1357989 w 3859125"/>
                <a:gd name="connsiteY2" fmla="*/ 989117 h 1047342"/>
                <a:gd name="connsiteX3" fmla="*/ 1 w 3859125"/>
                <a:gd name="connsiteY3" fmla="*/ 530580 h 1047342"/>
                <a:gd name="connsiteX0" fmla="*/ 4048012 w 4054539"/>
                <a:gd name="connsiteY0" fmla="*/ 0 h 1032868"/>
                <a:gd name="connsiteX1" fmla="*/ 3894211 w 4054539"/>
                <a:gd name="connsiteY1" fmla="*/ 931566 h 1032868"/>
                <a:gd name="connsiteX2" fmla="*/ 301202 w 4054539"/>
                <a:gd name="connsiteY2" fmla="*/ 958941 h 1032868"/>
                <a:gd name="connsiteX3" fmla="*/ 195417 w 4054539"/>
                <a:gd name="connsiteY3" fmla="*/ 530580 h 1032868"/>
                <a:gd name="connsiteX0" fmla="*/ 3852596 w 3859125"/>
                <a:gd name="connsiteY0" fmla="*/ 0 h 1012111"/>
                <a:gd name="connsiteX1" fmla="*/ 3698795 w 3859125"/>
                <a:gd name="connsiteY1" fmla="*/ 931566 h 1012111"/>
                <a:gd name="connsiteX2" fmla="*/ 105786 w 3859125"/>
                <a:gd name="connsiteY2" fmla="*/ 958941 h 1012111"/>
                <a:gd name="connsiteX3" fmla="*/ 1 w 3859125"/>
                <a:gd name="connsiteY3" fmla="*/ 530580 h 1012111"/>
                <a:gd name="connsiteX0" fmla="*/ 3853117 w 3859644"/>
                <a:gd name="connsiteY0" fmla="*/ 0 h 1012111"/>
                <a:gd name="connsiteX1" fmla="*/ 3699316 w 3859644"/>
                <a:gd name="connsiteY1" fmla="*/ 931566 h 1012111"/>
                <a:gd name="connsiteX2" fmla="*/ 106307 w 3859644"/>
                <a:gd name="connsiteY2" fmla="*/ 958941 h 1012111"/>
                <a:gd name="connsiteX3" fmla="*/ 522 w 3859644"/>
                <a:gd name="connsiteY3" fmla="*/ 530580 h 1012111"/>
                <a:gd name="connsiteX0" fmla="*/ 3853886 w 3860414"/>
                <a:gd name="connsiteY0" fmla="*/ 0 h 1013247"/>
                <a:gd name="connsiteX1" fmla="*/ 3700085 w 3860414"/>
                <a:gd name="connsiteY1" fmla="*/ 931566 h 1013247"/>
                <a:gd name="connsiteX2" fmla="*/ 107076 w 3860414"/>
                <a:gd name="connsiteY2" fmla="*/ 958941 h 1013247"/>
                <a:gd name="connsiteX3" fmla="*/ 1291 w 3860414"/>
                <a:gd name="connsiteY3" fmla="*/ 530580 h 1013247"/>
                <a:gd name="connsiteX0" fmla="*/ 3862243 w 3868771"/>
                <a:gd name="connsiteY0" fmla="*/ 0 h 1013247"/>
                <a:gd name="connsiteX1" fmla="*/ 3708442 w 3868771"/>
                <a:gd name="connsiteY1" fmla="*/ 931566 h 1013247"/>
                <a:gd name="connsiteX2" fmla="*/ 115433 w 3868771"/>
                <a:gd name="connsiteY2" fmla="*/ 958941 h 1013247"/>
                <a:gd name="connsiteX3" fmla="*/ 913 w 3868771"/>
                <a:gd name="connsiteY3" fmla="*/ 586429 h 101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8771" h="1013247">
                  <a:moveTo>
                    <a:pt x="3862243" y="0"/>
                  </a:moveTo>
                  <a:cubicBezTo>
                    <a:pt x="3879320" y="270217"/>
                    <a:pt x="3873769" y="870173"/>
                    <a:pt x="3708442" y="931566"/>
                  </a:cubicBezTo>
                  <a:cubicBezTo>
                    <a:pt x="3292674" y="1096419"/>
                    <a:pt x="219370" y="961110"/>
                    <a:pt x="115433" y="958941"/>
                  </a:cubicBezTo>
                  <a:cubicBezTo>
                    <a:pt x="11496" y="956772"/>
                    <a:pt x="-4477" y="768400"/>
                    <a:pt x="913" y="586429"/>
                  </a:cubicBezTo>
                </a:path>
              </a:pathLst>
            </a:custGeom>
            <a:noFill/>
            <a:ln w="19050"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328415" y="5430431"/>
            <a:ext cx="1151331" cy="369332"/>
            <a:chOff x="3300983" y="5165255"/>
            <a:chExt cx="1151331" cy="369332"/>
          </a:xfrm>
        </p:grpSpPr>
        <p:sp>
          <p:nvSpPr>
            <p:cNvPr id="32" name="Right Arrow 31"/>
            <p:cNvSpPr/>
            <p:nvPr/>
          </p:nvSpPr>
          <p:spPr>
            <a:xfrm>
              <a:off x="4121026" y="5235432"/>
              <a:ext cx="331288" cy="2289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0983" y="5165255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$0.01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322742" y="5408081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          </a:t>
            </a:r>
          </a:p>
          <a:p>
            <a:r>
              <a:rPr lang="en-US" dirty="0" smtClean="0"/>
              <a:t>$0.05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4054530" y="4339938"/>
            <a:ext cx="3916239" cy="1984474"/>
            <a:chOff x="4027098" y="4074762"/>
            <a:chExt cx="3916239" cy="1984474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4911397" y="4209724"/>
              <a:ext cx="2052888" cy="8178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4911397" y="4349158"/>
              <a:ext cx="2052888" cy="67844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911396" y="4349159"/>
              <a:ext cx="0" cy="67844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48" idx="0"/>
            </p:cNvCxnSpPr>
            <p:nvPr/>
          </p:nvCxnSpPr>
          <p:spPr>
            <a:xfrm>
              <a:off x="4911396" y="5130456"/>
              <a:ext cx="553836" cy="5562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endCxn id="43" idx="0"/>
            </p:cNvCxnSpPr>
            <p:nvPr/>
          </p:nvCxnSpPr>
          <p:spPr>
            <a:xfrm flipH="1">
              <a:off x="4452314" y="5130456"/>
              <a:ext cx="459082" cy="5562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7098" y="5686702"/>
              <a:ext cx="850432" cy="372534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9801" y="4074763"/>
              <a:ext cx="823190" cy="548793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9801" y="4856060"/>
              <a:ext cx="823190" cy="548793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016" y="5686702"/>
              <a:ext cx="850432" cy="372534"/>
            </a:xfrm>
            <a:prstGeom prst="rect">
              <a:avLst/>
            </a:prstGeom>
          </p:spPr>
        </p:pic>
        <p:cxnSp>
          <p:nvCxnSpPr>
            <p:cNvPr id="49" name="Straight Connector 48"/>
            <p:cNvCxnSpPr/>
            <p:nvPr/>
          </p:nvCxnSpPr>
          <p:spPr>
            <a:xfrm>
              <a:off x="6964285" y="4349158"/>
              <a:ext cx="0" cy="67844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endCxn id="79" idx="0"/>
            </p:cNvCxnSpPr>
            <p:nvPr/>
          </p:nvCxnSpPr>
          <p:spPr>
            <a:xfrm>
              <a:off x="6964285" y="5130455"/>
              <a:ext cx="553836" cy="5562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53" idx="0"/>
            </p:cNvCxnSpPr>
            <p:nvPr/>
          </p:nvCxnSpPr>
          <p:spPr>
            <a:xfrm flipH="1">
              <a:off x="6505203" y="5130455"/>
              <a:ext cx="459082" cy="5562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9987" y="5686701"/>
              <a:ext cx="850432" cy="372534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2690" y="4074762"/>
              <a:ext cx="823190" cy="548793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2690" y="4856059"/>
              <a:ext cx="823190" cy="548793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905" y="5686701"/>
              <a:ext cx="850432" cy="372534"/>
            </a:xfrm>
            <a:prstGeom prst="rect">
              <a:avLst/>
            </a:prstGeom>
          </p:spPr>
        </p:pic>
        <p:sp>
          <p:nvSpPr>
            <p:cNvPr id="80" name="Freeform 79"/>
            <p:cNvSpPr/>
            <p:nvPr/>
          </p:nvSpPr>
          <p:spPr>
            <a:xfrm>
              <a:off x="4340858" y="4235009"/>
              <a:ext cx="3022599" cy="1524116"/>
            </a:xfrm>
            <a:custGeom>
              <a:avLst/>
              <a:gdLst>
                <a:gd name="connsiteX0" fmla="*/ 2283619 w 2297843"/>
                <a:gd name="connsiteY0" fmla="*/ 1609765 h 1609765"/>
                <a:gd name="connsiteX1" fmla="*/ 2028825 w 2297843"/>
                <a:gd name="connsiteY1" fmla="*/ 883484 h 1609765"/>
                <a:gd name="connsiteX2" fmla="*/ 447675 w 2297843"/>
                <a:gd name="connsiteY2" fmla="*/ 7184 h 1609765"/>
                <a:gd name="connsiteX3" fmla="*/ 388144 w 2297843"/>
                <a:gd name="connsiteY3" fmla="*/ 488196 h 1609765"/>
                <a:gd name="connsiteX4" fmla="*/ 381000 w 2297843"/>
                <a:gd name="connsiteY4" fmla="*/ 857290 h 1609765"/>
                <a:gd name="connsiteX5" fmla="*/ 0 w 2297843"/>
                <a:gd name="connsiteY5" fmla="*/ 1609765 h 1609765"/>
                <a:gd name="connsiteX0" fmla="*/ 2283619 w 2283619"/>
                <a:gd name="connsiteY0" fmla="*/ 1609765 h 1609765"/>
                <a:gd name="connsiteX1" fmla="*/ 2028825 w 2283619"/>
                <a:gd name="connsiteY1" fmla="*/ 883484 h 1609765"/>
                <a:gd name="connsiteX2" fmla="*/ 447675 w 2283619"/>
                <a:gd name="connsiteY2" fmla="*/ 7184 h 1609765"/>
                <a:gd name="connsiteX3" fmla="*/ 388144 w 2283619"/>
                <a:gd name="connsiteY3" fmla="*/ 488196 h 1609765"/>
                <a:gd name="connsiteX4" fmla="*/ 381000 w 2283619"/>
                <a:gd name="connsiteY4" fmla="*/ 857290 h 1609765"/>
                <a:gd name="connsiteX5" fmla="*/ 0 w 2283619"/>
                <a:gd name="connsiteY5" fmla="*/ 1609765 h 1609765"/>
                <a:gd name="connsiteX0" fmla="*/ 2283619 w 2283619"/>
                <a:gd name="connsiteY0" fmla="*/ 1609765 h 1609765"/>
                <a:gd name="connsiteX1" fmla="*/ 2028825 w 2283619"/>
                <a:gd name="connsiteY1" fmla="*/ 883484 h 1609765"/>
                <a:gd name="connsiteX2" fmla="*/ 447675 w 2283619"/>
                <a:gd name="connsiteY2" fmla="*/ 7184 h 1609765"/>
                <a:gd name="connsiteX3" fmla="*/ 388144 w 2283619"/>
                <a:gd name="connsiteY3" fmla="*/ 488196 h 1609765"/>
                <a:gd name="connsiteX4" fmla="*/ 381000 w 2283619"/>
                <a:gd name="connsiteY4" fmla="*/ 857290 h 1609765"/>
                <a:gd name="connsiteX5" fmla="*/ 0 w 2283619"/>
                <a:gd name="connsiteY5" fmla="*/ 1609765 h 1609765"/>
                <a:gd name="connsiteX0" fmla="*/ 2283619 w 2283619"/>
                <a:gd name="connsiteY0" fmla="*/ 1602606 h 1602606"/>
                <a:gd name="connsiteX1" fmla="*/ 2028825 w 2283619"/>
                <a:gd name="connsiteY1" fmla="*/ 876325 h 1602606"/>
                <a:gd name="connsiteX2" fmla="*/ 447675 w 2283619"/>
                <a:gd name="connsiteY2" fmla="*/ 25 h 1602606"/>
                <a:gd name="connsiteX3" fmla="*/ 381000 w 2283619"/>
                <a:gd name="connsiteY3" fmla="*/ 850131 h 1602606"/>
                <a:gd name="connsiteX4" fmla="*/ 0 w 2283619"/>
                <a:gd name="connsiteY4" fmla="*/ 1602606 h 1602606"/>
                <a:gd name="connsiteX0" fmla="*/ 2283619 w 2283619"/>
                <a:gd name="connsiteY0" fmla="*/ 1602719 h 1602719"/>
                <a:gd name="connsiteX1" fmla="*/ 2028825 w 2283619"/>
                <a:gd name="connsiteY1" fmla="*/ 876438 h 1602719"/>
                <a:gd name="connsiteX2" fmla="*/ 447675 w 2283619"/>
                <a:gd name="connsiteY2" fmla="*/ 138 h 1602719"/>
                <a:gd name="connsiteX3" fmla="*/ 422023 w 2283619"/>
                <a:gd name="connsiteY3" fmla="*/ 815022 h 1602719"/>
                <a:gd name="connsiteX4" fmla="*/ 0 w 2283619"/>
                <a:gd name="connsiteY4" fmla="*/ 1602719 h 1602719"/>
                <a:gd name="connsiteX0" fmla="*/ 2283619 w 2283619"/>
                <a:gd name="connsiteY0" fmla="*/ 1576310 h 1576310"/>
                <a:gd name="connsiteX1" fmla="*/ 2028825 w 2283619"/>
                <a:gd name="connsiteY1" fmla="*/ 850029 h 1576310"/>
                <a:gd name="connsiteX2" fmla="*/ 495536 w 2283619"/>
                <a:gd name="connsiteY2" fmla="*/ 146 h 1576310"/>
                <a:gd name="connsiteX3" fmla="*/ 422023 w 2283619"/>
                <a:gd name="connsiteY3" fmla="*/ 788613 h 1576310"/>
                <a:gd name="connsiteX4" fmla="*/ 0 w 2283619"/>
                <a:gd name="connsiteY4" fmla="*/ 1576310 h 1576310"/>
                <a:gd name="connsiteX0" fmla="*/ 2379339 w 2379339"/>
                <a:gd name="connsiteY0" fmla="*/ 1532283 h 1576310"/>
                <a:gd name="connsiteX1" fmla="*/ 2028825 w 2379339"/>
                <a:gd name="connsiteY1" fmla="*/ 850029 h 1576310"/>
                <a:gd name="connsiteX2" fmla="*/ 495536 w 2379339"/>
                <a:gd name="connsiteY2" fmla="*/ 146 h 1576310"/>
                <a:gd name="connsiteX3" fmla="*/ 422023 w 2379339"/>
                <a:gd name="connsiteY3" fmla="*/ 788613 h 1576310"/>
                <a:gd name="connsiteX4" fmla="*/ 0 w 2379339"/>
                <a:gd name="connsiteY4" fmla="*/ 1576310 h 1576310"/>
                <a:gd name="connsiteX0" fmla="*/ 2379339 w 2379339"/>
                <a:gd name="connsiteY0" fmla="*/ 1532283 h 1576310"/>
                <a:gd name="connsiteX1" fmla="*/ 2028825 w 2379339"/>
                <a:gd name="connsiteY1" fmla="*/ 850029 h 1576310"/>
                <a:gd name="connsiteX2" fmla="*/ 495536 w 2379339"/>
                <a:gd name="connsiteY2" fmla="*/ 146 h 1576310"/>
                <a:gd name="connsiteX3" fmla="*/ 422023 w 2379339"/>
                <a:gd name="connsiteY3" fmla="*/ 788613 h 1576310"/>
                <a:gd name="connsiteX4" fmla="*/ 0 w 2379339"/>
                <a:gd name="connsiteY4" fmla="*/ 1576310 h 1576310"/>
                <a:gd name="connsiteX0" fmla="*/ 2379339 w 2379339"/>
                <a:gd name="connsiteY0" fmla="*/ 1532283 h 1576310"/>
                <a:gd name="connsiteX1" fmla="*/ 2028825 w 2379339"/>
                <a:gd name="connsiteY1" fmla="*/ 850029 h 1576310"/>
                <a:gd name="connsiteX2" fmla="*/ 495536 w 2379339"/>
                <a:gd name="connsiteY2" fmla="*/ 146 h 1576310"/>
                <a:gd name="connsiteX3" fmla="*/ 422023 w 2379339"/>
                <a:gd name="connsiteY3" fmla="*/ 788613 h 1576310"/>
                <a:gd name="connsiteX4" fmla="*/ 0 w 2379339"/>
                <a:gd name="connsiteY4" fmla="*/ 1576310 h 1576310"/>
                <a:gd name="connsiteX0" fmla="*/ 2440874 w 2440874"/>
                <a:gd name="connsiteY0" fmla="*/ 1585116 h 1585116"/>
                <a:gd name="connsiteX1" fmla="*/ 2028825 w 2440874"/>
                <a:gd name="connsiteY1" fmla="*/ 850029 h 1585116"/>
                <a:gd name="connsiteX2" fmla="*/ 495536 w 2440874"/>
                <a:gd name="connsiteY2" fmla="*/ 146 h 1585116"/>
                <a:gd name="connsiteX3" fmla="*/ 422023 w 2440874"/>
                <a:gd name="connsiteY3" fmla="*/ 788613 h 1585116"/>
                <a:gd name="connsiteX4" fmla="*/ 0 w 2440874"/>
                <a:gd name="connsiteY4" fmla="*/ 1576310 h 1585116"/>
                <a:gd name="connsiteX0" fmla="*/ 2440874 w 2440874"/>
                <a:gd name="connsiteY0" fmla="*/ 1585116 h 1585116"/>
                <a:gd name="connsiteX1" fmla="*/ 2028825 w 2440874"/>
                <a:gd name="connsiteY1" fmla="*/ 850029 h 1585116"/>
                <a:gd name="connsiteX2" fmla="*/ 495536 w 2440874"/>
                <a:gd name="connsiteY2" fmla="*/ 146 h 1585116"/>
                <a:gd name="connsiteX3" fmla="*/ 422023 w 2440874"/>
                <a:gd name="connsiteY3" fmla="*/ 788613 h 1585116"/>
                <a:gd name="connsiteX4" fmla="*/ 0 w 2440874"/>
                <a:gd name="connsiteY4" fmla="*/ 1576310 h 1585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0874" h="1585116">
                  <a:moveTo>
                    <a:pt x="2440874" y="1585116"/>
                  </a:moveTo>
                  <a:cubicBezTo>
                    <a:pt x="2346255" y="1319582"/>
                    <a:pt x="2147933" y="990913"/>
                    <a:pt x="2028825" y="850029"/>
                  </a:cubicBezTo>
                  <a:cubicBezTo>
                    <a:pt x="1909717" y="709145"/>
                    <a:pt x="763336" y="10382"/>
                    <a:pt x="495536" y="146"/>
                  </a:cubicBezTo>
                  <a:cubicBezTo>
                    <a:pt x="227736" y="-10090"/>
                    <a:pt x="496636" y="521516"/>
                    <a:pt x="422023" y="788613"/>
                  </a:cubicBezTo>
                  <a:cubicBezTo>
                    <a:pt x="357332" y="975541"/>
                    <a:pt x="158154" y="1293536"/>
                    <a:pt x="0" y="1576310"/>
                  </a:cubicBezTo>
                </a:path>
              </a:pathLst>
            </a:custGeom>
            <a:ln w="5715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4942321" y="4386080"/>
              <a:ext cx="1870777" cy="1383628"/>
            </a:xfrm>
            <a:custGeom>
              <a:avLst/>
              <a:gdLst>
                <a:gd name="connsiteX0" fmla="*/ 2283619 w 2297843"/>
                <a:gd name="connsiteY0" fmla="*/ 1609765 h 1609765"/>
                <a:gd name="connsiteX1" fmla="*/ 2028825 w 2297843"/>
                <a:gd name="connsiteY1" fmla="*/ 883484 h 1609765"/>
                <a:gd name="connsiteX2" fmla="*/ 447675 w 2297843"/>
                <a:gd name="connsiteY2" fmla="*/ 7184 h 1609765"/>
                <a:gd name="connsiteX3" fmla="*/ 388144 w 2297843"/>
                <a:gd name="connsiteY3" fmla="*/ 488196 h 1609765"/>
                <a:gd name="connsiteX4" fmla="*/ 381000 w 2297843"/>
                <a:gd name="connsiteY4" fmla="*/ 857290 h 1609765"/>
                <a:gd name="connsiteX5" fmla="*/ 0 w 2297843"/>
                <a:gd name="connsiteY5" fmla="*/ 1609765 h 1609765"/>
                <a:gd name="connsiteX0" fmla="*/ 2283619 w 2283619"/>
                <a:gd name="connsiteY0" fmla="*/ 1609765 h 1609765"/>
                <a:gd name="connsiteX1" fmla="*/ 2028825 w 2283619"/>
                <a:gd name="connsiteY1" fmla="*/ 883484 h 1609765"/>
                <a:gd name="connsiteX2" fmla="*/ 447675 w 2283619"/>
                <a:gd name="connsiteY2" fmla="*/ 7184 h 1609765"/>
                <a:gd name="connsiteX3" fmla="*/ 388144 w 2283619"/>
                <a:gd name="connsiteY3" fmla="*/ 488196 h 1609765"/>
                <a:gd name="connsiteX4" fmla="*/ 381000 w 2283619"/>
                <a:gd name="connsiteY4" fmla="*/ 857290 h 1609765"/>
                <a:gd name="connsiteX5" fmla="*/ 0 w 2283619"/>
                <a:gd name="connsiteY5" fmla="*/ 1609765 h 1609765"/>
                <a:gd name="connsiteX0" fmla="*/ 2283619 w 2283619"/>
                <a:gd name="connsiteY0" fmla="*/ 1609765 h 1609765"/>
                <a:gd name="connsiteX1" fmla="*/ 2028825 w 2283619"/>
                <a:gd name="connsiteY1" fmla="*/ 883484 h 1609765"/>
                <a:gd name="connsiteX2" fmla="*/ 447675 w 2283619"/>
                <a:gd name="connsiteY2" fmla="*/ 7184 h 1609765"/>
                <a:gd name="connsiteX3" fmla="*/ 388144 w 2283619"/>
                <a:gd name="connsiteY3" fmla="*/ 488196 h 1609765"/>
                <a:gd name="connsiteX4" fmla="*/ 381000 w 2283619"/>
                <a:gd name="connsiteY4" fmla="*/ 857290 h 1609765"/>
                <a:gd name="connsiteX5" fmla="*/ 0 w 2283619"/>
                <a:gd name="connsiteY5" fmla="*/ 1609765 h 1609765"/>
                <a:gd name="connsiteX0" fmla="*/ 2283619 w 2283619"/>
                <a:gd name="connsiteY0" fmla="*/ 1602606 h 1602606"/>
                <a:gd name="connsiteX1" fmla="*/ 2028825 w 2283619"/>
                <a:gd name="connsiteY1" fmla="*/ 876325 h 1602606"/>
                <a:gd name="connsiteX2" fmla="*/ 447675 w 2283619"/>
                <a:gd name="connsiteY2" fmla="*/ 25 h 1602606"/>
                <a:gd name="connsiteX3" fmla="*/ 381000 w 2283619"/>
                <a:gd name="connsiteY3" fmla="*/ 850131 h 1602606"/>
                <a:gd name="connsiteX4" fmla="*/ 0 w 2283619"/>
                <a:gd name="connsiteY4" fmla="*/ 1602606 h 1602606"/>
                <a:gd name="connsiteX0" fmla="*/ 2283619 w 2283619"/>
                <a:gd name="connsiteY0" fmla="*/ 1602719 h 1602719"/>
                <a:gd name="connsiteX1" fmla="*/ 2028825 w 2283619"/>
                <a:gd name="connsiteY1" fmla="*/ 876438 h 1602719"/>
                <a:gd name="connsiteX2" fmla="*/ 447675 w 2283619"/>
                <a:gd name="connsiteY2" fmla="*/ 138 h 1602719"/>
                <a:gd name="connsiteX3" fmla="*/ 422023 w 2283619"/>
                <a:gd name="connsiteY3" fmla="*/ 815022 h 1602719"/>
                <a:gd name="connsiteX4" fmla="*/ 0 w 2283619"/>
                <a:gd name="connsiteY4" fmla="*/ 1602719 h 1602719"/>
                <a:gd name="connsiteX0" fmla="*/ 2283619 w 2283619"/>
                <a:gd name="connsiteY0" fmla="*/ 1576310 h 1576310"/>
                <a:gd name="connsiteX1" fmla="*/ 2028825 w 2283619"/>
                <a:gd name="connsiteY1" fmla="*/ 850029 h 1576310"/>
                <a:gd name="connsiteX2" fmla="*/ 495536 w 2283619"/>
                <a:gd name="connsiteY2" fmla="*/ 146 h 1576310"/>
                <a:gd name="connsiteX3" fmla="*/ 422023 w 2283619"/>
                <a:gd name="connsiteY3" fmla="*/ 788613 h 1576310"/>
                <a:gd name="connsiteX4" fmla="*/ 0 w 2283619"/>
                <a:gd name="connsiteY4" fmla="*/ 1576310 h 1576310"/>
                <a:gd name="connsiteX0" fmla="*/ 2379339 w 2379339"/>
                <a:gd name="connsiteY0" fmla="*/ 1532283 h 1576310"/>
                <a:gd name="connsiteX1" fmla="*/ 2028825 w 2379339"/>
                <a:gd name="connsiteY1" fmla="*/ 850029 h 1576310"/>
                <a:gd name="connsiteX2" fmla="*/ 495536 w 2379339"/>
                <a:gd name="connsiteY2" fmla="*/ 146 h 1576310"/>
                <a:gd name="connsiteX3" fmla="*/ 422023 w 2379339"/>
                <a:gd name="connsiteY3" fmla="*/ 788613 h 1576310"/>
                <a:gd name="connsiteX4" fmla="*/ 0 w 2379339"/>
                <a:gd name="connsiteY4" fmla="*/ 1576310 h 1576310"/>
                <a:gd name="connsiteX0" fmla="*/ 2379339 w 2379339"/>
                <a:gd name="connsiteY0" fmla="*/ 1532283 h 1576310"/>
                <a:gd name="connsiteX1" fmla="*/ 2028825 w 2379339"/>
                <a:gd name="connsiteY1" fmla="*/ 850029 h 1576310"/>
                <a:gd name="connsiteX2" fmla="*/ 495536 w 2379339"/>
                <a:gd name="connsiteY2" fmla="*/ 146 h 1576310"/>
                <a:gd name="connsiteX3" fmla="*/ 422023 w 2379339"/>
                <a:gd name="connsiteY3" fmla="*/ 788613 h 1576310"/>
                <a:gd name="connsiteX4" fmla="*/ 0 w 2379339"/>
                <a:gd name="connsiteY4" fmla="*/ 1576310 h 1576310"/>
                <a:gd name="connsiteX0" fmla="*/ 2379339 w 2379339"/>
                <a:gd name="connsiteY0" fmla="*/ 1532283 h 1576310"/>
                <a:gd name="connsiteX1" fmla="*/ 2028825 w 2379339"/>
                <a:gd name="connsiteY1" fmla="*/ 850029 h 1576310"/>
                <a:gd name="connsiteX2" fmla="*/ 495536 w 2379339"/>
                <a:gd name="connsiteY2" fmla="*/ 146 h 1576310"/>
                <a:gd name="connsiteX3" fmla="*/ 422023 w 2379339"/>
                <a:gd name="connsiteY3" fmla="*/ 788613 h 1576310"/>
                <a:gd name="connsiteX4" fmla="*/ 0 w 2379339"/>
                <a:gd name="connsiteY4" fmla="*/ 1576310 h 1576310"/>
                <a:gd name="connsiteX0" fmla="*/ 2440874 w 2440874"/>
                <a:gd name="connsiteY0" fmla="*/ 1585116 h 1585116"/>
                <a:gd name="connsiteX1" fmla="*/ 2028825 w 2440874"/>
                <a:gd name="connsiteY1" fmla="*/ 850029 h 1585116"/>
                <a:gd name="connsiteX2" fmla="*/ 495536 w 2440874"/>
                <a:gd name="connsiteY2" fmla="*/ 146 h 1585116"/>
                <a:gd name="connsiteX3" fmla="*/ 422023 w 2440874"/>
                <a:gd name="connsiteY3" fmla="*/ 788613 h 1585116"/>
                <a:gd name="connsiteX4" fmla="*/ 0 w 2440874"/>
                <a:gd name="connsiteY4" fmla="*/ 1576310 h 1585116"/>
                <a:gd name="connsiteX0" fmla="*/ 2440874 w 2440874"/>
                <a:gd name="connsiteY0" fmla="*/ 1585116 h 1585116"/>
                <a:gd name="connsiteX1" fmla="*/ 2028825 w 2440874"/>
                <a:gd name="connsiteY1" fmla="*/ 850029 h 1585116"/>
                <a:gd name="connsiteX2" fmla="*/ 495536 w 2440874"/>
                <a:gd name="connsiteY2" fmla="*/ 146 h 1585116"/>
                <a:gd name="connsiteX3" fmla="*/ 422023 w 2440874"/>
                <a:gd name="connsiteY3" fmla="*/ 788613 h 1585116"/>
                <a:gd name="connsiteX4" fmla="*/ 0 w 2440874"/>
                <a:gd name="connsiteY4" fmla="*/ 1576310 h 1585116"/>
                <a:gd name="connsiteX0" fmla="*/ 2067030 w 2067030"/>
                <a:gd name="connsiteY0" fmla="*/ 1585116 h 1585116"/>
                <a:gd name="connsiteX1" fmla="*/ 1654981 w 2067030"/>
                <a:gd name="connsiteY1" fmla="*/ 850029 h 1585116"/>
                <a:gd name="connsiteX2" fmla="*/ 121692 w 2067030"/>
                <a:gd name="connsiteY2" fmla="*/ 146 h 1585116"/>
                <a:gd name="connsiteX3" fmla="*/ 48179 w 2067030"/>
                <a:gd name="connsiteY3" fmla="*/ 788613 h 1585116"/>
                <a:gd name="connsiteX4" fmla="*/ 426107 w 2067030"/>
                <a:gd name="connsiteY4" fmla="*/ 1417811 h 1585116"/>
                <a:gd name="connsiteX0" fmla="*/ 2061715 w 2061715"/>
                <a:gd name="connsiteY0" fmla="*/ 1589172 h 1589172"/>
                <a:gd name="connsiteX1" fmla="*/ 1649666 w 2061715"/>
                <a:gd name="connsiteY1" fmla="*/ 854085 h 1589172"/>
                <a:gd name="connsiteX2" fmla="*/ 116377 w 2061715"/>
                <a:gd name="connsiteY2" fmla="*/ 4202 h 1589172"/>
                <a:gd name="connsiteX3" fmla="*/ 58247 w 2061715"/>
                <a:gd name="connsiteY3" fmla="*/ 574732 h 1589172"/>
                <a:gd name="connsiteX4" fmla="*/ 420792 w 2061715"/>
                <a:gd name="connsiteY4" fmla="*/ 1421867 h 1589172"/>
                <a:gd name="connsiteX0" fmla="*/ 1284840 w 1686086"/>
                <a:gd name="connsiteY0" fmla="*/ 1519828 h 1519828"/>
                <a:gd name="connsiteX1" fmla="*/ 1649666 w 1686086"/>
                <a:gd name="connsiteY1" fmla="*/ 854085 h 1519828"/>
                <a:gd name="connsiteX2" fmla="*/ 116377 w 1686086"/>
                <a:gd name="connsiteY2" fmla="*/ 4202 h 1519828"/>
                <a:gd name="connsiteX3" fmla="*/ 58247 w 1686086"/>
                <a:gd name="connsiteY3" fmla="*/ 574732 h 1519828"/>
                <a:gd name="connsiteX4" fmla="*/ 420792 w 1686086"/>
                <a:gd name="connsiteY4" fmla="*/ 1421867 h 1519828"/>
                <a:gd name="connsiteX0" fmla="*/ 1284840 w 1703321"/>
                <a:gd name="connsiteY0" fmla="*/ 1519828 h 1519828"/>
                <a:gd name="connsiteX1" fmla="*/ 1649666 w 1703321"/>
                <a:gd name="connsiteY1" fmla="*/ 854085 h 1519828"/>
                <a:gd name="connsiteX2" fmla="*/ 116377 w 1703321"/>
                <a:gd name="connsiteY2" fmla="*/ 4202 h 1519828"/>
                <a:gd name="connsiteX3" fmla="*/ 58247 w 1703321"/>
                <a:gd name="connsiteY3" fmla="*/ 574732 h 1519828"/>
                <a:gd name="connsiteX4" fmla="*/ 420792 w 1703321"/>
                <a:gd name="connsiteY4" fmla="*/ 1421867 h 1519828"/>
                <a:gd name="connsiteX0" fmla="*/ 1270596 w 1524745"/>
                <a:gd name="connsiteY0" fmla="*/ 1517153 h 1517153"/>
                <a:gd name="connsiteX1" fmla="*/ 1443127 w 1524745"/>
                <a:gd name="connsiteY1" fmla="*/ 732536 h 1517153"/>
                <a:gd name="connsiteX2" fmla="*/ 102133 w 1524745"/>
                <a:gd name="connsiteY2" fmla="*/ 1527 h 1517153"/>
                <a:gd name="connsiteX3" fmla="*/ 44003 w 1524745"/>
                <a:gd name="connsiteY3" fmla="*/ 572057 h 1517153"/>
                <a:gd name="connsiteX4" fmla="*/ 406548 w 1524745"/>
                <a:gd name="connsiteY4" fmla="*/ 1419192 h 1517153"/>
                <a:gd name="connsiteX0" fmla="*/ 1270596 w 1555298"/>
                <a:gd name="connsiteY0" fmla="*/ 1517153 h 1517153"/>
                <a:gd name="connsiteX1" fmla="*/ 1443127 w 1555298"/>
                <a:gd name="connsiteY1" fmla="*/ 732536 h 1517153"/>
                <a:gd name="connsiteX2" fmla="*/ 102133 w 1555298"/>
                <a:gd name="connsiteY2" fmla="*/ 1527 h 1517153"/>
                <a:gd name="connsiteX3" fmla="*/ 44003 w 1555298"/>
                <a:gd name="connsiteY3" fmla="*/ 572057 h 1517153"/>
                <a:gd name="connsiteX4" fmla="*/ 406548 w 1555298"/>
                <a:gd name="connsiteY4" fmla="*/ 1419192 h 1517153"/>
                <a:gd name="connsiteX0" fmla="*/ 1216753 w 1510730"/>
                <a:gd name="connsiteY0" fmla="*/ 1378466 h 1419192"/>
                <a:gd name="connsiteX1" fmla="*/ 1443127 w 1510730"/>
                <a:gd name="connsiteY1" fmla="*/ 732536 h 1419192"/>
                <a:gd name="connsiteX2" fmla="*/ 102133 w 1510730"/>
                <a:gd name="connsiteY2" fmla="*/ 1527 h 1419192"/>
                <a:gd name="connsiteX3" fmla="*/ 44003 w 1510730"/>
                <a:gd name="connsiteY3" fmla="*/ 572057 h 1419192"/>
                <a:gd name="connsiteX4" fmla="*/ 406548 w 1510730"/>
                <a:gd name="connsiteY4" fmla="*/ 1419192 h 1419192"/>
                <a:gd name="connsiteX0" fmla="*/ 1216753 w 1510730"/>
                <a:gd name="connsiteY0" fmla="*/ 1378466 h 1419192"/>
                <a:gd name="connsiteX1" fmla="*/ 1443127 w 1510730"/>
                <a:gd name="connsiteY1" fmla="*/ 732536 h 1419192"/>
                <a:gd name="connsiteX2" fmla="*/ 102133 w 1510730"/>
                <a:gd name="connsiteY2" fmla="*/ 1527 h 1419192"/>
                <a:gd name="connsiteX3" fmla="*/ 44003 w 1510730"/>
                <a:gd name="connsiteY3" fmla="*/ 572057 h 1419192"/>
                <a:gd name="connsiteX4" fmla="*/ 406548 w 1510730"/>
                <a:gd name="connsiteY4" fmla="*/ 1419192 h 1419192"/>
                <a:gd name="connsiteX0" fmla="*/ 1216753 w 1510730"/>
                <a:gd name="connsiteY0" fmla="*/ 1378466 h 1419192"/>
                <a:gd name="connsiteX1" fmla="*/ 1443127 w 1510730"/>
                <a:gd name="connsiteY1" fmla="*/ 732536 h 1419192"/>
                <a:gd name="connsiteX2" fmla="*/ 102133 w 1510730"/>
                <a:gd name="connsiteY2" fmla="*/ 1527 h 1419192"/>
                <a:gd name="connsiteX3" fmla="*/ 44003 w 1510730"/>
                <a:gd name="connsiteY3" fmla="*/ 572057 h 1419192"/>
                <a:gd name="connsiteX4" fmla="*/ 406548 w 1510730"/>
                <a:gd name="connsiteY4" fmla="*/ 1419192 h 1419192"/>
                <a:gd name="connsiteX0" fmla="*/ 1216753 w 1510730"/>
                <a:gd name="connsiteY0" fmla="*/ 1378466 h 1439004"/>
                <a:gd name="connsiteX1" fmla="*/ 1443127 w 1510730"/>
                <a:gd name="connsiteY1" fmla="*/ 732536 h 1439004"/>
                <a:gd name="connsiteX2" fmla="*/ 102133 w 1510730"/>
                <a:gd name="connsiteY2" fmla="*/ 1527 h 1439004"/>
                <a:gd name="connsiteX3" fmla="*/ 44003 w 1510730"/>
                <a:gd name="connsiteY3" fmla="*/ 572057 h 1439004"/>
                <a:gd name="connsiteX4" fmla="*/ 468083 w 1510730"/>
                <a:gd name="connsiteY4" fmla="*/ 1439004 h 143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730" h="1439004">
                  <a:moveTo>
                    <a:pt x="1216753" y="1378466"/>
                  </a:moveTo>
                  <a:cubicBezTo>
                    <a:pt x="1391348" y="1063400"/>
                    <a:pt x="1628897" y="962026"/>
                    <a:pt x="1443127" y="732536"/>
                  </a:cubicBezTo>
                  <a:cubicBezTo>
                    <a:pt x="1257357" y="503046"/>
                    <a:pt x="335320" y="28273"/>
                    <a:pt x="102133" y="1527"/>
                  </a:cubicBezTo>
                  <a:cubicBezTo>
                    <a:pt x="-131054" y="-25219"/>
                    <a:pt x="118616" y="304960"/>
                    <a:pt x="44003" y="572057"/>
                  </a:cubicBezTo>
                  <a:cubicBezTo>
                    <a:pt x="125456" y="798609"/>
                    <a:pt x="403174" y="1136418"/>
                    <a:pt x="468083" y="1439004"/>
                  </a:cubicBezTo>
                </a:path>
              </a:pathLst>
            </a:custGeom>
            <a:ln w="5715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5165461" y="4330316"/>
              <a:ext cx="2404748" cy="1420341"/>
            </a:xfrm>
            <a:custGeom>
              <a:avLst/>
              <a:gdLst>
                <a:gd name="connsiteX0" fmla="*/ 2283619 w 2297843"/>
                <a:gd name="connsiteY0" fmla="*/ 1609765 h 1609765"/>
                <a:gd name="connsiteX1" fmla="*/ 2028825 w 2297843"/>
                <a:gd name="connsiteY1" fmla="*/ 883484 h 1609765"/>
                <a:gd name="connsiteX2" fmla="*/ 447675 w 2297843"/>
                <a:gd name="connsiteY2" fmla="*/ 7184 h 1609765"/>
                <a:gd name="connsiteX3" fmla="*/ 388144 w 2297843"/>
                <a:gd name="connsiteY3" fmla="*/ 488196 h 1609765"/>
                <a:gd name="connsiteX4" fmla="*/ 381000 w 2297843"/>
                <a:gd name="connsiteY4" fmla="*/ 857290 h 1609765"/>
                <a:gd name="connsiteX5" fmla="*/ 0 w 2297843"/>
                <a:gd name="connsiteY5" fmla="*/ 1609765 h 1609765"/>
                <a:gd name="connsiteX0" fmla="*/ 2283619 w 2283619"/>
                <a:gd name="connsiteY0" fmla="*/ 1609765 h 1609765"/>
                <a:gd name="connsiteX1" fmla="*/ 2028825 w 2283619"/>
                <a:gd name="connsiteY1" fmla="*/ 883484 h 1609765"/>
                <a:gd name="connsiteX2" fmla="*/ 447675 w 2283619"/>
                <a:gd name="connsiteY2" fmla="*/ 7184 h 1609765"/>
                <a:gd name="connsiteX3" fmla="*/ 388144 w 2283619"/>
                <a:gd name="connsiteY3" fmla="*/ 488196 h 1609765"/>
                <a:gd name="connsiteX4" fmla="*/ 381000 w 2283619"/>
                <a:gd name="connsiteY4" fmla="*/ 857290 h 1609765"/>
                <a:gd name="connsiteX5" fmla="*/ 0 w 2283619"/>
                <a:gd name="connsiteY5" fmla="*/ 1609765 h 1609765"/>
                <a:gd name="connsiteX0" fmla="*/ 2283619 w 2283619"/>
                <a:gd name="connsiteY0" fmla="*/ 1609765 h 1609765"/>
                <a:gd name="connsiteX1" fmla="*/ 2028825 w 2283619"/>
                <a:gd name="connsiteY1" fmla="*/ 883484 h 1609765"/>
                <a:gd name="connsiteX2" fmla="*/ 447675 w 2283619"/>
                <a:gd name="connsiteY2" fmla="*/ 7184 h 1609765"/>
                <a:gd name="connsiteX3" fmla="*/ 388144 w 2283619"/>
                <a:gd name="connsiteY3" fmla="*/ 488196 h 1609765"/>
                <a:gd name="connsiteX4" fmla="*/ 381000 w 2283619"/>
                <a:gd name="connsiteY4" fmla="*/ 857290 h 1609765"/>
                <a:gd name="connsiteX5" fmla="*/ 0 w 2283619"/>
                <a:gd name="connsiteY5" fmla="*/ 1609765 h 1609765"/>
                <a:gd name="connsiteX0" fmla="*/ 2283619 w 2283619"/>
                <a:gd name="connsiteY0" fmla="*/ 1602606 h 1602606"/>
                <a:gd name="connsiteX1" fmla="*/ 2028825 w 2283619"/>
                <a:gd name="connsiteY1" fmla="*/ 876325 h 1602606"/>
                <a:gd name="connsiteX2" fmla="*/ 447675 w 2283619"/>
                <a:gd name="connsiteY2" fmla="*/ 25 h 1602606"/>
                <a:gd name="connsiteX3" fmla="*/ 381000 w 2283619"/>
                <a:gd name="connsiteY3" fmla="*/ 850131 h 1602606"/>
                <a:gd name="connsiteX4" fmla="*/ 0 w 2283619"/>
                <a:gd name="connsiteY4" fmla="*/ 1602606 h 1602606"/>
                <a:gd name="connsiteX0" fmla="*/ 2283619 w 2283619"/>
                <a:gd name="connsiteY0" fmla="*/ 1602719 h 1602719"/>
                <a:gd name="connsiteX1" fmla="*/ 2028825 w 2283619"/>
                <a:gd name="connsiteY1" fmla="*/ 876438 h 1602719"/>
                <a:gd name="connsiteX2" fmla="*/ 447675 w 2283619"/>
                <a:gd name="connsiteY2" fmla="*/ 138 h 1602719"/>
                <a:gd name="connsiteX3" fmla="*/ 422023 w 2283619"/>
                <a:gd name="connsiteY3" fmla="*/ 815022 h 1602719"/>
                <a:gd name="connsiteX4" fmla="*/ 0 w 2283619"/>
                <a:gd name="connsiteY4" fmla="*/ 1602719 h 1602719"/>
                <a:gd name="connsiteX0" fmla="*/ 2283619 w 2283619"/>
                <a:gd name="connsiteY0" fmla="*/ 1576310 h 1576310"/>
                <a:gd name="connsiteX1" fmla="*/ 2028825 w 2283619"/>
                <a:gd name="connsiteY1" fmla="*/ 850029 h 1576310"/>
                <a:gd name="connsiteX2" fmla="*/ 495536 w 2283619"/>
                <a:gd name="connsiteY2" fmla="*/ 146 h 1576310"/>
                <a:gd name="connsiteX3" fmla="*/ 422023 w 2283619"/>
                <a:gd name="connsiteY3" fmla="*/ 788613 h 1576310"/>
                <a:gd name="connsiteX4" fmla="*/ 0 w 2283619"/>
                <a:gd name="connsiteY4" fmla="*/ 1576310 h 1576310"/>
                <a:gd name="connsiteX0" fmla="*/ 2379339 w 2379339"/>
                <a:gd name="connsiteY0" fmla="*/ 1532283 h 1576310"/>
                <a:gd name="connsiteX1" fmla="*/ 2028825 w 2379339"/>
                <a:gd name="connsiteY1" fmla="*/ 850029 h 1576310"/>
                <a:gd name="connsiteX2" fmla="*/ 495536 w 2379339"/>
                <a:gd name="connsiteY2" fmla="*/ 146 h 1576310"/>
                <a:gd name="connsiteX3" fmla="*/ 422023 w 2379339"/>
                <a:gd name="connsiteY3" fmla="*/ 788613 h 1576310"/>
                <a:gd name="connsiteX4" fmla="*/ 0 w 2379339"/>
                <a:gd name="connsiteY4" fmla="*/ 1576310 h 1576310"/>
                <a:gd name="connsiteX0" fmla="*/ 2379339 w 2379339"/>
                <a:gd name="connsiteY0" fmla="*/ 1532283 h 1576310"/>
                <a:gd name="connsiteX1" fmla="*/ 2028825 w 2379339"/>
                <a:gd name="connsiteY1" fmla="*/ 850029 h 1576310"/>
                <a:gd name="connsiteX2" fmla="*/ 495536 w 2379339"/>
                <a:gd name="connsiteY2" fmla="*/ 146 h 1576310"/>
                <a:gd name="connsiteX3" fmla="*/ 422023 w 2379339"/>
                <a:gd name="connsiteY3" fmla="*/ 788613 h 1576310"/>
                <a:gd name="connsiteX4" fmla="*/ 0 w 2379339"/>
                <a:gd name="connsiteY4" fmla="*/ 1576310 h 1576310"/>
                <a:gd name="connsiteX0" fmla="*/ 2379339 w 2379339"/>
                <a:gd name="connsiteY0" fmla="*/ 1532283 h 1576310"/>
                <a:gd name="connsiteX1" fmla="*/ 2028825 w 2379339"/>
                <a:gd name="connsiteY1" fmla="*/ 850029 h 1576310"/>
                <a:gd name="connsiteX2" fmla="*/ 495536 w 2379339"/>
                <a:gd name="connsiteY2" fmla="*/ 146 h 1576310"/>
                <a:gd name="connsiteX3" fmla="*/ 422023 w 2379339"/>
                <a:gd name="connsiteY3" fmla="*/ 788613 h 1576310"/>
                <a:gd name="connsiteX4" fmla="*/ 0 w 2379339"/>
                <a:gd name="connsiteY4" fmla="*/ 1576310 h 1576310"/>
                <a:gd name="connsiteX0" fmla="*/ 2440874 w 2440874"/>
                <a:gd name="connsiteY0" fmla="*/ 1585116 h 1585116"/>
                <a:gd name="connsiteX1" fmla="*/ 2028825 w 2440874"/>
                <a:gd name="connsiteY1" fmla="*/ 850029 h 1585116"/>
                <a:gd name="connsiteX2" fmla="*/ 495536 w 2440874"/>
                <a:gd name="connsiteY2" fmla="*/ 146 h 1585116"/>
                <a:gd name="connsiteX3" fmla="*/ 422023 w 2440874"/>
                <a:gd name="connsiteY3" fmla="*/ 788613 h 1585116"/>
                <a:gd name="connsiteX4" fmla="*/ 0 w 2440874"/>
                <a:gd name="connsiteY4" fmla="*/ 1576310 h 1585116"/>
                <a:gd name="connsiteX0" fmla="*/ 2440874 w 2440874"/>
                <a:gd name="connsiteY0" fmla="*/ 1585116 h 1585116"/>
                <a:gd name="connsiteX1" fmla="*/ 2028825 w 2440874"/>
                <a:gd name="connsiteY1" fmla="*/ 850029 h 1585116"/>
                <a:gd name="connsiteX2" fmla="*/ 495536 w 2440874"/>
                <a:gd name="connsiteY2" fmla="*/ 146 h 1585116"/>
                <a:gd name="connsiteX3" fmla="*/ 422023 w 2440874"/>
                <a:gd name="connsiteY3" fmla="*/ 788613 h 1585116"/>
                <a:gd name="connsiteX4" fmla="*/ 0 w 2440874"/>
                <a:gd name="connsiteY4" fmla="*/ 1576310 h 1585116"/>
                <a:gd name="connsiteX0" fmla="*/ 2067030 w 2067030"/>
                <a:gd name="connsiteY0" fmla="*/ 1585116 h 1585116"/>
                <a:gd name="connsiteX1" fmla="*/ 1654981 w 2067030"/>
                <a:gd name="connsiteY1" fmla="*/ 850029 h 1585116"/>
                <a:gd name="connsiteX2" fmla="*/ 121692 w 2067030"/>
                <a:gd name="connsiteY2" fmla="*/ 146 h 1585116"/>
                <a:gd name="connsiteX3" fmla="*/ 48179 w 2067030"/>
                <a:gd name="connsiteY3" fmla="*/ 788613 h 1585116"/>
                <a:gd name="connsiteX4" fmla="*/ 426107 w 2067030"/>
                <a:gd name="connsiteY4" fmla="*/ 1417811 h 1585116"/>
                <a:gd name="connsiteX0" fmla="*/ 2061715 w 2061715"/>
                <a:gd name="connsiteY0" fmla="*/ 1589172 h 1589172"/>
                <a:gd name="connsiteX1" fmla="*/ 1649666 w 2061715"/>
                <a:gd name="connsiteY1" fmla="*/ 854085 h 1589172"/>
                <a:gd name="connsiteX2" fmla="*/ 116377 w 2061715"/>
                <a:gd name="connsiteY2" fmla="*/ 4202 h 1589172"/>
                <a:gd name="connsiteX3" fmla="*/ 58247 w 2061715"/>
                <a:gd name="connsiteY3" fmla="*/ 574732 h 1589172"/>
                <a:gd name="connsiteX4" fmla="*/ 420792 w 2061715"/>
                <a:gd name="connsiteY4" fmla="*/ 1421867 h 1589172"/>
                <a:gd name="connsiteX0" fmla="*/ 1284840 w 1686086"/>
                <a:gd name="connsiteY0" fmla="*/ 1519828 h 1519828"/>
                <a:gd name="connsiteX1" fmla="*/ 1649666 w 1686086"/>
                <a:gd name="connsiteY1" fmla="*/ 854085 h 1519828"/>
                <a:gd name="connsiteX2" fmla="*/ 116377 w 1686086"/>
                <a:gd name="connsiteY2" fmla="*/ 4202 h 1519828"/>
                <a:gd name="connsiteX3" fmla="*/ 58247 w 1686086"/>
                <a:gd name="connsiteY3" fmla="*/ 574732 h 1519828"/>
                <a:gd name="connsiteX4" fmla="*/ 420792 w 1686086"/>
                <a:gd name="connsiteY4" fmla="*/ 1421867 h 1519828"/>
                <a:gd name="connsiteX0" fmla="*/ 1284840 w 1703321"/>
                <a:gd name="connsiteY0" fmla="*/ 1519828 h 1519828"/>
                <a:gd name="connsiteX1" fmla="*/ 1649666 w 1703321"/>
                <a:gd name="connsiteY1" fmla="*/ 854085 h 1519828"/>
                <a:gd name="connsiteX2" fmla="*/ 116377 w 1703321"/>
                <a:gd name="connsiteY2" fmla="*/ 4202 h 1519828"/>
                <a:gd name="connsiteX3" fmla="*/ 58247 w 1703321"/>
                <a:gd name="connsiteY3" fmla="*/ 574732 h 1519828"/>
                <a:gd name="connsiteX4" fmla="*/ 420792 w 1703321"/>
                <a:gd name="connsiteY4" fmla="*/ 1421867 h 1519828"/>
                <a:gd name="connsiteX0" fmla="*/ 1270596 w 1524745"/>
                <a:gd name="connsiteY0" fmla="*/ 1517153 h 1517153"/>
                <a:gd name="connsiteX1" fmla="*/ 1443127 w 1524745"/>
                <a:gd name="connsiteY1" fmla="*/ 732536 h 1517153"/>
                <a:gd name="connsiteX2" fmla="*/ 102133 w 1524745"/>
                <a:gd name="connsiteY2" fmla="*/ 1527 h 1517153"/>
                <a:gd name="connsiteX3" fmla="*/ 44003 w 1524745"/>
                <a:gd name="connsiteY3" fmla="*/ 572057 h 1517153"/>
                <a:gd name="connsiteX4" fmla="*/ 406548 w 1524745"/>
                <a:gd name="connsiteY4" fmla="*/ 1419192 h 1517153"/>
                <a:gd name="connsiteX0" fmla="*/ 1270596 w 1555298"/>
                <a:gd name="connsiteY0" fmla="*/ 1517153 h 1517153"/>
                <a:gd name="connsiteX1" fmla="*/ 1443127 w 1555298"/>
                <a:gd name="connsiteY1" fmla="*/ 732536 h 1517153"/>
                <a:gd name="connsiteX2" fmla="*/ 102133 w 1555298"/>
                <a:gd name="connsiteY2" fmla="*/ 1527 h 1517153"/>
                <a:gd name="connsiteX3" fmla="*/ 44003 w 1555298"/>
                <a:gd name="connsiteY3" fmla="*/ 572057 h 1517153"/>
                <a:gd name="connsiteX4" fmla="*/ 406548 w 1555298"/>
                <a:gd name="connsiteY4" fmla="*/ 1419192 h 1517153"/>
                <a:gd name="connsiteX0" fmla="*/ 1216753 w 1510730"/>
                <a:gd name="connsiteY0" fmla="*/ 1378466 h 1419192"/>
                <a:gd name="connsiteX1" fmla="*/ 1443127 w 1510730"/>
                <a:gd name="connsiteY1" fmla="*/ 732536 h 1419192"/>
                <a:gd name="connsiteX2" fmla="*/ 102133 w 1510730"/>
                <a:gd name="connsiteY2" fmla="*/ 1527 h 1419192"/>
                <a:gd name="connsiteX3" fmla="*/ 44003 w 1510730"/>
                <a:gd name="connsiteY3" fmla="*/ 572057 h 1419192"/>
                <a:gd name="connsiteX4" fmla="*/ 406548 w 1510730"/>
                <a:gd name="connsiteY4" fmla="*/ 1419192 h 1419192"/>
                <a:gd name="connsiteX0" fmla="*/ 1216753 w 1510730"/>
                <a:gd name="connsiteY0" fmla="*/ 1378466 h 1419192"/>
                <a:gd name="connsiteX1" fmla="*/ 1443127 w 1510730"/>
                <a:gd name="connsiteY1" fmla="*/ 732536 h 1419192"/>
                <a:gd name="connsiteX2" fmla="*/ 102133 w 1510730"/>
                <a:gd name="connsiteY2" fmla="*/ 1527 h 1419192"/>
                <a:gd name="connsiteX3" fmla="*/ 44003 w 1510730"/>
                <a:gd name="connsiteY3" fmla="*/ 572057 h 1419192"/>
                <a:gd name="connsiteX4" fmla="*/ 406548 w 1510730"/>
                <a:gd name="connsiteY4" fmla="*/ 1419192 h 1419192"/>
                <a:gd name="connsiteX0" fmla="*/ 1216753 w 1510730"/>
                <a:gd name="connsiteY0" fmla="*/ 1378466 h 1419192"/>
                <a:gd name="connsiteX1" fmla="*/ 1443127 w 1510730"/>
                <a:gd name="connsiteY1" fmla="*/ 732536 h 1419192"/>
                <a:gd name="connsiteX2" fmla="*/ 102133 w 1510730"/>
                <a:gd name="connsiteY2" fmla="*/ 1527 h 1419192"/>
                <a:gd name="connsiteX3" fmla="*/ 44003 w 1510730"/>
                <a:gd name="connsiteY3" fmla="*/ 572057 h 1419192"/>
                <a:gd name="connsiteX4" fmla="*/ 406548 w 1510730"/>
                <a:gd name="connsiteY4" fmla="*/ 1419192 h 1419192"/>
                <a:gd name="connsiteX0" fmla="*/ 1216753 w 1510730"/>
                <a:gd name="connsiteY0" fmla="*/ 1378466 h 1439004"/>
                <a:gd name="connsiteX1" fmla="*/ 1443127 w 1510730"/>
                <a:gd name="connsiteY1" fmla="*/ 732536 h 1439004"/>
                <a:gd name="connsiteX2" fmla="*/ 102133 w 1510730"/>
                <a:gd name="connsiteY2" fmla="*/ 1527 h 1439004"/>
                <a:gd name="connsiteX3" fmla="*/ 44003 w 1510730"/>
                <a:gd name="connsiteY3" fmla="*/ 572057 h 1439004"/>
                <a:gd name="connsiteX4" fmla="*/ 468083 w 1510730"/>
                <a:gd name="connsiteY4" fmla="*/ 1439004 h 1439004"/>
                <a:gd name="connsiteX0" fmla="*/ 1901327 w 1949592"/>
                <a:gd name="connsiteY0" fmla="*/ 1249686 h 1439004"/>
                <a:gd name="connsiteX1" fmla="*/ 1443127 w 1949592"/>
                <a:gd name="connsiteY1" fmla="*/ 732536 h 1439004"/>
                <a:gd name="connsiteX2" fmla="*/ 102133 w 1949592"/>
                <a:gd name="connsiteY2" fmla="*/ 1527 h 1439004"/>
                <a:gd name="connsiteX3" fmla="*/ 44003 w 1949592"/>
                <a:gd name="connsiteY3" fmla="*/ 572057 h 1439004"/>
                <a:gd name="connsiteX4" fmla="*/ 468083 w 1949592"/>
                <a:gd name="connsiteY4" fmla="*/ 1439004 h 1439004"/>
                <a:gd name="connsiteX0" fmla="*/ 1901327 w 1901327"/>
                <a:gd name="connsiteY0" fmla="*/ 1249686 h 1439004"/>
                <a:gd name="connsiteX1" fmla="*/ 1443127 w 1901327"/>
                <a:gd name="connsiteY1" fmla="*/ 732536 h 1439004"/>
                <a:gd name="connsiteX2" fmla="*/ 102133 w 1901327"/>
                <a:gd name="connsiteY2" fmla="*/ 1527 h 1439004"/>
                <a:gd name="connsiteX3" fmla="*/ 44003 w 1901327"/>
                <a:gd name="connsiteY3" fmla="*/ 572057 h 1439004"/>
                <a:gd name="connsiteX4" fmla="*/ 468083 w 1901327"/>
                <a:gd name="connsiteY4" fmla="*/ 1439004 h 1439004"/>
                <a:gd name="connsiteX0" fmla="*/ 1900187 w 1900187"/>
                <a:gd name="connsiteY0" fmla="*/ 1248459 h 1437777"/>
                <a:gd name="connsiteX1" fmla="*/ 1426603 w 1900187"/>
                <a:gd name="connsiteY1" fmla="*/ 503466 h 1437777"/>
                <a:gd name="connsiteX2" fmla="*/ 100993 w 1900187"/>
                <a:gd name="connsiteY2" fmla="*/ 300 h 1437777"/>
                <a:gd name="connsiteX3" fmla="*/ 42863 w 1900187"/>
                <a:gd name="connsiteY3" fmla="*/ 570830 h 1437777"/>
                <a:gd name="connsiteX4" fmla="*/ 466943 w 1900187"/>
                <a:gd name="connsiteY4" fmla="*/ 1437777 h 1437777"/>
                <a:gd name="connsiteX0" fmla="*/ 1857324 w 1857324"/>
                <a:gd name="connsiteY0" fmla="*/ 1466287 h 1655605"/>
                <a:gd name="connsiteX1" fmla="*/ 1383740 w 1857324"/>
                <a:gd name="connsiteY1" fmla="*/ 721294 h 1655605"/>
                <a:gd name="connsiteX2" fmla="*/ 1334974 w 1857324"/>
                <a:gd name="connsiteY2" fmla="*/ 191 h 1655605"/>
                <a:gd name="connsiteX3" fmla="*/ 0 w 1857324"/>
                <a:gd name="connsiteY3" fmla="*/ 788658 h 1655605"/>
                <a:gd name="connsiteX4" fmla="*/ 424080 w 1857324"/>
                <a:gd name="connsiteY4" fmla="*/ 1655605 h 1655605"/>
                <a:gd name="connsiteX0" fmla="*/ 1941934 w 1941934"/>
                <a:gd name="connsiteY0" fmla="*/ 1466181 h 1655499"/>
                <a:gd name="connsiteX1" fmla="*/ 1468350 w 1941934"/>
                <a:gd name="connsiteY1" fmla="*/ 721188 h 1655499"/>
                <a:gd name="connsiteX2" fmla="*/ 1419584 w 1941934"/>
                <a:gd name="connsiteY2" fmla="*/ 85 h 1655499"/>
                <a:gd name="connsiteX3" fmla="*/ 0 w 1941934"/>
                <a:gd name="connsiteY3" fmla="*/ 679583 h 1655499"/>
                <a:gd name="connsiteX4" fmla="*/ 508690 w 1941934"/>
                <a:gd name="connsiteY4" fmla="*/ 1655499 h 1655499"/>
                <a:gd name="connsiteX0" fmla="*/ 1941934 w 1941934"/>
                <a:gd name="connsiteY0" fmla="*/ 1466181 h 1477187"/>
                <a:gd name="connsiteX1" fmla="*/ 1468350 w 1941934"/>
                <a:gd name="connsiteY1" fmla="*/ 721188 h 1477187"/>
                <a:gd name="connsiteX2" fmla="*/ 1419584 w 1941934"/>
                <a:gd name="connsiteY2" fmla="*/ 85 h 1477187"/>
                <a:gd name="connsiteX3" fmla="*/ 0 w 1941934"/>
                <a:gd name="connsiteY3" fmla="*/ 679583 h 1477187"/>
                <a:gd name="connsiteX4" fmla="*/ 439463 w 1941934"/>
                <a:gd name="connsiteY4" fmla="*/ 1477187 h 147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1934" h="1477187">
                  <a:moveTo>
                    <a:pt x="1941934" y="1466181"/>
                  </a:moveTo>
                  <a:cubicBezTo>
                    <a:pt x="1755013" y="1111490"/>
                    <a:pt x="1555408" y="965537"/>
                    <a:pt x="1468350" y="721188"/>
                  </a:cubicBezTo>
                  <a:cubicBezTo>
                    <a:pt x="1381292" y="476839"/>
                    <a:pt x="1664309" y="7019"/>
                    <a:pt x="1419584" y="85"/>
                  </a:cubicBezTo>
                  <a:cubicBezTo>
                    <a:pt x="1174859" y="-6849"/>
                    <a:pt x="74613" y="412486"/>
                    <a:pt x="0" y="679583"/>
                  </a:cubicBezTo>
                  <a:cubicBezTo>
                    <a:pt x="81453" y="906135"/>
                    <a:pt x="374554" y="1174601"/>
                    <a:pt x="439463" y="1477187"/>
                  </a:cubicBezTo>
                </a:path>
              </a:pathLst>
            </a:custGeom>
            <a:ln w="5715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3319694" y="5651921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          </a:t>
            </a:r>
          </a:p>
          <a:p>
            <a:r>
              <a:rPr lang="en-US" dirty="0" smtClean="0"/>
              <a:t>$0.09</a:t>
            </a:r>
            <a:endParaRPr lang="en-US" dirty="0"/>
          </a:p>
        </p:txBody>
      </p:sp>
      <p:sp>
        <p:nvSpPr>
          <p:cNvPr id="84" name="Freeform 83"/>
          <p:cNvSpPr/>
          <p:nvPr/>
        </p:nvSpPr>
        <p:spPr>
          <a:xfrm>
            <a:off x="4584698" y="5391524"/>
            <a:ext cx="828040" cy="676127"/>
          </a:xfrm>
          <a:custGeom>
            <a:avLst/>
            <a:gdLst>
              <a:gd name="connsiteX0" fmla="*/ 2283619 w 2297843"/>
              <a:gd name="connsiteY0" fmla="*/ 1609765 h 1609765"/>
              <a:gd name="connsiteX1" fmla="*/ 2028825 w 2297843"/>
              <a:gd name="connsiteY1" fmla="*/ 883484 h 1609765"/>
              <a:gd name="connsiteX2" fmla="*/ 447675 w 2297843"/>
              <a:gd name="connsiteY2" fmla="*/ 7184 h 1609765"/>
              <a:gd name="connsiteX3" fmla="*/ 388144 w 2297843"/>
              <a:gd name="connsiteY3" fmla="*/ 488196 h 1609765"/>
              <a:gd name="connsiteX4" fmla="*/ 381000 w 2297843"/>
              <a:gd name="connsiteY4" fmla="*/ 857290 h 1609765"/>
              <a:gd name="connsiteX5" fmla="*/ 0 w 2297843"/>
              <a:gd name="connsiteY5" fmla="*/ 1609765 h 1609765"/>
              <a:gd name="connsiteX0" fmla="*/ 2283619 w 2283619"/>
              <a:gd name="connsiteY0" fmla="*/ 1609765 h 1609765"/>
              <a:gd name="connsiteX1" fmla="*/ 2028825 w 2283619"/>
              <a:gd name="connsiteY1" fmla="*/ 883484 h 1609765"/>
              <a:gd name="connsiteX2" fmla="*/ 447675 w 2283619"/>
              <a:gd name="connsiteY2" fmla="*/ 7184 h 1609765"/>
              <a:gd name="connsiteX3" fmla="*/ 388144 w 2283619"/>
              <a:gd name="connsiteY3" fmla="*/ 488196 h 1609765"/>
              <a:gd name="connsiteX4" fmla="*/ 381000 w 2283619"/>
              <a:gd name="connsiteY4" fmla="*/ 857290 h 1609765"/>
              <a:gd name="connsiteX5" fmla="*/ 0 w 2283619"/>
              <a:gd name="connsiteY5" fmla="*/ 1609765 h 1609765"/>
              <a:gd name="connsiteX0" fmla="*/ 2283619 w 2283619"/>
              <a:gd name="connsiteY0" fmla="*/ 1609765 h 1609765"/>
              <a:gd name="connsiteX1" fmla="*/ 2028825 w 2283619"/>
              <a:gd name="connsiteY1" fmla="*/ 883484 h 1609765"/>
              <a:gd name="connsiteX2" fmla="*/ 447675 w 2283619"/>
              <a:gd name="connsiteY2" fmla="*/ 7184 h 1609765"/>
              <a:gd name="connsiteX3" fmla="*/ 388144 w 2283619"/>
              <a:gd name="connsiteY3" fmla="*/ 488196 h 1609765"/>
              <a:gd name="connsiteX4" fmla="*/ 381000 w 2283619"/>
              <a:gd name="connsiteY4" fmla="*/ 857290 h 1609765"/>
              <a:gd name="connsiteX5" fmla="*/ 0 w 2283619"/>
              <a:gd name="connsiteY5" fmla="*/ 1609765 h 1609765"/>
              <a:gd name="connsiteX0" fmla="*/ 2283619 w 2283619"/>
              <a:gd name="connsiteY0" fmla="*/ 1602606 h 1602606"/>
              <a:gd name="connsiteX1" fmla="*/ 2028825 w 2283619"/>
              <a:gd name="connsiteY1" fmla="*/ 876325 h 1602606"/>
              <a:gd name="connsiteX2" fmla="*/ 447675 w 2283619"/>
              <a:gd name="connsiteY2" fmla="*/ 25 h 1602606"/>
              <a:gd name="connsiteX3" fmla="*/ 381000 w 2283619"/>
              <a:gd name="connsiteY3" fmla="*/ 850131 h 1602606"/>
              <a:gd name="connsiteX4" fmla="*/ 0 w 2283619"/>
              <a:gd name="connsiteY4" fmla="*/ 1602606 h 1602606"/>
              <a:gd name="connsiteX0" fmla="*/ 2283619 w 2283619"/>
              <a:gd name="connsiteY0" fmla="*/ 1602719 h 1602719"/>
              <a:gd name="connsiteX1" fmla="*/ 2028825 w 2283619"/>
              <a:gd name="connsiteY1" fmla="*/ 876438 h 1602719"/>
              <a:gd name="connsiteX2" fmla="*/ 447675 w 2283619"/>
              <a:gd name="connsiteY2" fmla="*/ 138 h 1602719"/>
              <a:gd name="connsiteX3" fmla="*/ 422023 w 2283619"/>
              <a:gd name="connsiteY3" fmla="*/ 815022 h 1602719"/>
              <a:gd name="connsiteX4" fmla="*/ 0 w 2283619"/>
              <a:gd name="connsiteY4" fmla="*/ 1602719 h 1602719"/>
              <a:gd name="connsiteX0" fmla="*/ 2283619 w 2283619"/>
              <a:gd name="connsiteY0" fmla="*/ 1576310 h 1576310"/>
              <a:gd name="connsiteX1" fmla="*/ 2028825 w 2283619"/>
              <a:gd name="connsiteY1" fmla="*/ 850029 h 1576310"/>
              <a:gd name="connsiteX2" fmla="*/ 495536 w 2283619"/>
              <a:gd name="connsiteY2" fmla="*/ 146 h 1576310"/>
              <a:gd name="connsiteX3" fmla="*/ 422023 w 2283619"/>
              <a:gd name="connsiteY3" fmla="*/ 788613 h 1576310"/>
              <a:gd name="connsiteX4" fmla="*/ 0 w 2283619"/>
              <a:gd name="connsiteY4" fmla="*/ 1576310 h 1576310"/>
              <a:gd name="connsiteX0" fmla="*/ 2379339 w 2379339"/>
              <a:gd name="connsiteY0" fmla="*/ 1532283 h 1576310"/>
              <a:gd name="connsiteX1" fmla="*/ 2028825 w 2379339"/>
              <a:gd name="connsiteY1" fmla="*/ 850029 h 1576310"/>
              <a:gd name="connsiteX2" fmla="*/ 495536 w 2379339"/>
              <a:gd name="connsiteY2" fmla="*/ 146 h 1576310"/>
              <a:gd name="connsiteX3" fmla="*/ 422023 w 2379339"/>
              <a:gd name="connsiteY3" fmla="*/ 788613 h 1576310"/>
              <a:gd name="connsiteX4" fmla="*/ 0 w 2379339"/>
              <a:gd name="connsiteY4" fmla="*/ 1576310 h 1576310"/>
              <a:gd name="connsiteX0" fmla="*/ 2379339 w 2379339"/>
              <a:gd name="connsiteY0" fmla="*/ 1532283 h 1576310"/>
              <a:gd name="connsiteX1" fmla="*/ 2028825 w 2379339"/>
              <a:gd name="connsiteY1" fmla="*/ 850029 h 1576310"/>
              <a:gd name="connsiteX2" fmla="*/ 495536 w 2379339"/>
              <a:gd name="connsiteY2" fmla="*/ 146 h 1576310"/>
              <a:gd name="connsiteX3" fmla="*/ 422023 w 2379339"/>
              <a:gd name="connsiteY3" fmla="*/ 788613 h 1576310"/>
              <a:gd name="connsiteX4" fmla="*/ 0 w 2379339"/>
              <a:gd name="connsiteY4" fmla="*/ 1576310 h 1576310"/>
              <a:gd name="connsiteX0" fmla="*/ 2379339 w 2379339"/>
              <a:gd name="connsiteY0" fmla="*/ 1532283 h 1576310"/>
              <a:gd name="connsiteX1" fmla="*/ 2028825 w 2379339"/>
              <a:gd name="connsiteY1" fmla="*/ 850029 h 1576310"/>
              <a:gd name="connsiteX2" fmla="*/ 495536 w 2379339"/>
              <a:gd name="connsiteY2" fmla="*/ 146 h 1576310"/>
              <a:gd name="connsiteX3" fmla="*/ 422023 w 2379339"/>
              <a:gd name="connsiteY3" fmla="*/ 788613 h 1576310"/>
              <a:gd name="connsiteX4" fmla="*/ 0 w 2379339"/>
              <a:gd name="connsiteY4" fmla="*/ 1576310 h 1576310"/>
              <a:gd name="connsiteX0" fmla="*/ 2440874 w 2440874"/>
              <a:gd name="connsiteY0" fmla="*/ 1585116 h 1585116"/>
              <a:gd name="connsiteX1" fmla="*/ 2028825 w 2440874"/>
              <a:gd name="connsiteY1" fmla="*/ 850029 h 1585116"/>
              <a:gd name="connsiteX2" fmla="*/ 495536 w 2440874"/>
              <a:gd name="connsiteY2" fmla="*/ 146 h 1585116"/>
              <a:gd name="connsiteX3" fmla="*/ 422023 w 2440874"/>
              <a:gd name="connsiteY3" fmla="*/ 788613 h 1585116"/>
              <a:gd name="connsiteX4" fmla="*/ 0 w 2440874"/>
              <a:gd name="connsiteY4" fmla="*/ 1576310 h 1585116"/>
              <a:gd name="connsiteX0" fmla="*/ 2440874 w 2440874"/>
              <a:gd name="connsiteY0" fmla="*/ 1585116 h 1585116"/>
              <a:gd name="connsiteX1" fmla="*/ 2028825 w 2440874"/>
              <a:gd name="connsiteY1" fmla="*/ 850029 h 1585116"/>
              <a:gd name="connsiteX2" fmla="*/ 495536 w 2440874"/>
              <a:gd name="connsiteY2" fmla="*/ 146 h 1585116"/>
              <a:gd name="connsiteX3" fmla="*/ 422023 w 2440874"/>
              <a:gd name="connsiteY3" fmla="*/ 788613 h 1585116"/>
              <a:gd name="connsiteX4" fmla="*/ 0 w 2440874"/>
              <a:gd name="connsiteY4" fmla="*/ 1576310 h 1585116"/>
              <a:gd name="connsiteX0" fmla="*/ 2418722 w 2418722"/>
              <a:gd name="connsiteY0" fmla="*/ 1585116 h 1585116"/>
              <a:gd name="connsiteX1" fmla="*/ 2006673 w 2418722"/>
              <a:gd name="connsiteY1" fmla="*/ 850029 h 1585116"/>
              <a:gd name="connsiteX2" fmla="*/ 473384 w 2418722"/>
              <a:gd name="connsiteY2" fmla="*/ 146 h 1585116"/>
              <a:gd name="connsiteX3" fmla="*/ 399871 w 2418722"/>
              <a:gd name="connsiteY3" fmla="*/ 788613 h 1585116"/>
              <a:gd name="connsiteX4" fmla="*/ 0 w 2418722"/>
              <a:gd name="connsiteY4" fmla="*/ 1405131 h 1585116"/>
              <a:gd name="connsiteX0" fmla="*/ 2418722 w 2418722"/>
              <a:gd name="connsiteY0" fmla="*/ 853108 h 853108"/>
              <a:gd name="connsiteX1" fmla="*/ 2006673 w 2418722"/>
              <a:gd name="connsiteY1" fmla="*/ 118021 h 853108"/>
              <a:gd name="connsiteX2" fmla="*/ 399871 w 2418722"/>
              <a:gd name="connsiteY2" fmla="*/ 56605 h 853108"/>
              <a:gd name="connsiteX3" fmla="*/ 0 w 2418722"/>
              <a:gd name="connsiteY3" fmla="*/ 673123 h 853108"/>
              <a:gd name="connsiteX0" fmla="*/ 868049 w 2010024"/>
              <a:gd name="connsiteY0" fmla="*/ 733607 h 733607"/>
              <a:gd name="connsiteX1" fmla="*/ 2006673 w 2010024"/>
              <a:gd name="connsiteY1" fmla="*/ 112640 h 733607"/>
              <a:gd name="connsiteX2" fmla="*/ 399871 w 2010024"/>
              <a:gd name="connsiteY2" fmla="*/ 51224 h 733607"/>
              <a:gd name="connsiteX3" fmla="*/ 0 w 2010024"/>
              <a:gd name="connsiteY3" fmla="*/ 667742 h 733607"/>
              <a:gd name="connsiteX0" fmla="*/ 868049 w 868049"/>
              <a:gd name="connsiteY0" fmla="*/ 682383 h 682383"/>
              <a:gd name="connsiteX1" fmla="*/ 399871 w 868049"/>
              <a:gd name="connsiteY1" fmla="*/ 0 h 682383"/>
              <a:gd name="connsiteX2" fmla="*/ 0 w 868049"/>
              <a:gd name="connsiteY2" fmla="*/ 616518 h 682383"/>
              <a:gd name="connsiteX0" fmla="*/ 868049 w 868049"/>
              <a:gd name="connsiteY0" fmla="*/ 682383 h 682383"/>
              <a:gd name="connsiteX1" fmla="*/ 399871 w 868049"/>
              <a:gd name="connsiteY1" fmla="*/ 0 h 682383"/>
              <a:gd name="connsiteX2" fmla="*/ 0 w 868049"/>
              <a:gd name="connsiteY2" fmla="*/ 616518 h 682383"/>
              <a:gd name="connsiteX0" fmla="*/ 838512 w 838512"/>
              <a:gd name="connsiteY0" fmla="*/ 682383 h 683088"/>
              <a:gd name="connsiteX1" fmla="*/ 370334 w 838512"/>
              <a:gd name="connsiteY1" fmla="*/ 0 h 683088"/>
              <a:gd name="connsiteX2" fmla="*/ 0 w 838512"/>
              <a:gd name="connsiteY2" fmla="*/ 683088 h 683088"/>
              <a:gd name="connsiteX0" fmla="*/ 838512 w 838512"/>
              <a:gd name="connsiteY0" fmla="*/ 663363 h 664068"/>
              <a:gd name="connsiteX1" fmla="*/ 281724 w 838512"/>
              <a:gd name="connsiteY1" fmla="*/ 0 h 664068"/>
              <a:gd name="connsiteX2" fmla="*/ 0 w 838512"/>
              <a:gd name="connsiteY2" fmla="*/ 664068 h 664068"/>
              <a:gd name="connsiteX0" fmla="*/ 838512 w 838512"/>
              <a:gd name="connsiteY0" fmla="*/ 663363 h 664068"/>
              <a:gd name="connsiteX1" fmla="*/ 340797 w 838512"/>
              <a:gd name="connsiteY1" fmla="*/ 0 h 664068"/>
              <a:gd name="connsiteX2" fmla="*/ 0 w 838512"/>
              <a:gd name="connsiteY2" fmla="*/ 664068 h 664068"/>
              <a:gd name="connsiteX0" fmla="*/ 698213 w 698213"/>
              <a:gd name="connsiteY0" fmla="*/ 615813 h 664068"/>
              <a:gd name="connsiteX1" fmla="*/ 340797 w 698213"/>
              <a:gd name="connsiteY1" fmla="*/ 0 h 664068"/>
              <a:gd name="connsiteX2" fmla="*/ 0 w 698213"/>
              <a:gd name="connsiteY2" fmla="*/ 664068 h 664068"/>
              <a:gd name="connsiteX0" fmla="*/ 698213 w 698213"/>
              <a:gd name="connsiteY0" fmla="*/ 615813 h 664068"/>
              <a:gd name="connsiteX1" fmla="*/ 340797 w 698213"/>
              <a:gd name="connsiteY1" fmla="*/ 0 h 664068"/>
              <a:gd name="connsiteX2" fmla="*/ 0 w 698213"/>
              <a:gd name="connsiteY2" fmla="*/ 664068 h 664068"/>
              <a:gd name="connsiteX0" fmla="*/ 698213 w 698213"/>
              <a:gd name="connsiteY0" fmla="*/ 617513 h 665768"/>
              <a:gd name="connsiteX1" fmla="*/ 340797 w 698213"/>
              <a:gd name="connsiteY1" fmla="*/ 1700 h 665768"/>
              <a:gd name="connsiteX2" fmla="*/ 0 w 698213"/>
              <a:gd name="connsiteY2" fmla="*/ 665768 h 665768"/>
              <a:gd name="connsiteX0" fmla="*/ 698213 w 698213"/>
              <a:gd name="connsiteY0" fmla="*/ 598557 h 646812"/>
              <a:gd name="connsiteX1" fmla="*/ 274339 w 698213"/>
              <a:gd name="connsiteY1" fmla="*/ 1764 h 646812"/>
              <a:gd name="connsiteX2" fmla="*/ 0 w 698213"/>
              <a:gd name="connsiteY2" fmla="*/ 646812 h 646812"/>
              <a:gd name="connsiteX0" fmla="*/ 698213 w 698213"/>
              <a:gd name="connsiteY0" fmla="*/ 655440 h 703695"/>
              <a:gd name="connsiteX1" fmla="*/ 326028 w 698213"/>
              <a:gd name="connsiteY1" fmla="*/ 1587 h 703695"/>
              <a:gd name="connsiteX2" fmla="*/ 0 w 698213"/>
              <a:gd name="connsiteY2" fmla="*/ 703695 h 703695"/>
              <a:gd name="connsiteX0" fmla="*/ 616987 w 616987"/>
              <a:gd name="connsiteY0" fmla="*/ 625567 h 702352"/>
              <a:gd name="connsiteX1" fmla="*/ 326028 w 616987"/>
              <a:gd name="connsiteY1" fmla="*/ 244 h 702352"/>
              <a:gd name="connsiteX2" fmla="*/ 0 w 616987"/>
              <a:gd name="connsiteY2" fmla="*/ 702352 h 702352"/>
              <a:gd name="connsiteX0" fmla="*/ 616987 w 616987"/>
              <a:gd name="connsiteY0" fmla="*/ 625591 h 702376"/>
              <a:gd name="connsiteX1" fmla="*/ 326028 w 616987"/>
              <a:gd name="connsiteY1" fmla="*/ 268 h 702376"/>
              <a:gd name="connsiteX2" fmla="*/ 0 w 616987"/>
              <a:gd name="connsiteY2" fmla="*/ 702376 h 702376"/>
              <a:gd name="connsiteX0" fmla="*/ 631755 w 631755"/>
              <a:gd name="connsiteY0" fmla="*/ 682400 h 702125"/>
              <a:gd name="connsiteX1" fmla="*/ 326028 w 631755"/>
              <a:gd name="connsiteY1" fmla="*/ 17 h 702125"/>
              <a:gd name="connsiteX2" fmla="*/ 0 w 631755"/>
              <a:gd name="connsiteY2" fmla="*/ 702125 h 702125"/>
              <a:gd name="connsiteX0" fmla="*/ 631755 w 631755"/>
              <a:gd name="connsiteY0" fmla="*/ 682620 h 702345"/>
              <a:gd name="connsiteX1" fmla="*/ 326028 w 631755"/>
              <a:gd name="connsiteY1" fmla="*/ 237 h 702345"/>
              <a:gd name="connsiteX2" fmla="*/ 0 w 631755"/>
              <a:gd name="connsiteY2" fmla="*/ 702345 h 702345"/>
              <a:gd name="connsiteX0" fmla="*/ 668676 w 668676"/>
              <a:gd name="connsiteY0" fmla="*/ 644491 h 702256"/>
              <a:gd name="connsiteX1" fmla="*/ 326028 w 668676"/>
              <a:gd name="connsiteY1" fmla="*/ 148 h 702256"/>
              <a:gd name="connsiteX2" fmla="*/ 0 w 668676"/>
              <a:gd name="connsiteY2" fmla="*/ 702256 h 702256"/>
              <a:gd name="connsiteX0" fmla="*/ 668676 w 668676"/>
              <a:gd name="connsiteY0" fmla="*/ 644637 h 702402"/>
              <a:gd name="connsiteX1" fmla="*/ 326028 w 668676"/>
              <a:gd name="connsiteY1" fmla="*/ 294 h 702402"/>
              <a:gd name="connsiteX2" fmla="*/ 0 w 668676"/>
              <a:gd name="connsiteY2" fmla="*/ 702402 h 702402"/>
              <a:gd name="connsiteX0" fmla="*/ 668676 w 668676"/>
              <a:gd name="connsiteY0" fmla="*/ 645422 h 703187"/>
              <a:gd name="connsiteX1" fmla="*/ 326028 w 668676"/>
              <a:gd name="connsiteY1" fmla="*/ 1079 h 703187"/>
              <a:gd name="connsiteX2" fmla="*/ 0 w 668676"/>
              <a:gd name="connsiteY2" fmla="*/ 703187 h 703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8676" h="703187">
                <a:moveTo>
                  <a:pt x="668676" y="645422"/>
                </a:moveTo>
                <a:cubicBezTo>
                  <a:pt x="438225" y="217961"/>
                  <a:pt x="378401" y="-18059"/>
                  <a:pt x="326028" y="1079"/>
                </a:cubicBezTo>
                <a:cubicBezTo>
                  <a:pt x="273655" y="20217"/>
                  <a:pt x="158154" y="420413"/>
                  <a:pt x="0" y="703187"/>
                </a:cubicBezTo>
              </a:path>
            </a:pathLst>
          </a:custGeom>
          <a:ln w="57150">
            <a:solidFill>
              <a:srgbClr val="FF0000"/>
            </a:solidFill>
            <a:headEnd type="none" w="med" len="med"/>
            <a:tailEnd type="arrow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8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0" grpId="0"/>
      <p:bldP spid="36" grpId="0"/>
      <p:bldP spid="36" grpId="1"/>
      <p:bldP spid="83" grpId="0"/>
      <p:bldP spid="83" grpId="1"/>
      <p:bldP spid="84" grpId="0" animBg="1"/>
      <p:bldP spid="8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Flowtune</a:t>
            </a:r>
            <a:r>
              <a:rPr lang="en-US" dirty="0" smtClean="0"/>
              <a:t> normalizes rates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375" y="4069151"/>
            <a:ext cx="6417734" cy="25151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8763799">
            <a:off x="4235410" y="285182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110%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170969" y="1868860"/>
            <a:ext cx="2052888" cy="8178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170969" y="2008294"/>
            <a:ext cx="2052888" cy="6784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70968" y="2008295"/>
            <a:ext cx="0" cy="6784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9" idx="0"/>
          </p:cNvCxnSpPr>
          <p:nvPr/>
        </p:nvCxnSpPr>
        <p:spPr>
          <a:xfrm>
            <a:off x="5170968" y="2789592"/>
            <a:ext cx="553836" cy="556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6" idx="0"/>
          </p:cNvCxnSpPr>
          <p:nvPr/>
        </p:nvCxnSpPr>
        <p:spPr>
          <a:xfrm flipH="1">
            <a:off x="4711886" y="2789592"/>
            <a:ext cx="459082" cy="556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670" y="3345838"/>
            <a:ext cx="850432" cy="37253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373" y="1733899"/>
            <a:ext cx="823190" cy="5487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373" y="2515196"/>
            <a:ext cx="823190" cy="54879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588" y="3345838"/>
            <a:ext cx="850432" cy="372534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7223857" y="2008294"/>
            <a:ext cx="0" cy="6784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26" idx="0"/>
          </p:cNvCxnSpPr>
          <p:nvPr/>
        </p:nvCxnSpPr>
        <p:spPr>
          <a:xfrm>
            <a:off x="7223857" y="2789591"/>
            <a:ext cx="553836" cy="556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23" idx="0"/>
          </p:cNvCxnSpPr>
          <p:nvPr/>
        </p:nvCxnSpPr>
        <p:spPr>
          <a:xfrm flipH="1">
            <a:off x="6764775" y="2789591"/>
            <a:ext cx="459082" cy="556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559" y="3345837"/>
            <a:ext cx="850432" cy="37253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62" y="1733898"/>
            <a:ext cx="823190" cy="54879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62" y="2515195"/>
            <a:ext cx="823190" cy="54879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477" y="3345837"/>
            <a:ext cx="850432" cy="372534"/>
          </a:xfrm>
          <a:prstGeom prst="rect">
            <a:avLst/>
          </a:prstGeom>
        </p:spPr>
      </p:pic>
      <p:sp>
        <p:nvSpPr>
          <p:cNvPr id="27" name="Freeform 26"/>
          <p:cNvSpPr/>
          <p:nvPr/>
        </p:nvSpPr>
        <p:spPr>
          <a:xfrm>
            <a:off x="4600430" y="1894145"/>
            <a:ext cx="3022599" cy="1524116"/>
          </a:xfrm>
          <a:custGeom>
            <a:avLst/>
            <a:gdLst>
              <a:gd name="connsiteX0" fmla="*/ 2283619 w 2297843"/>
              <a:gd name="connsiteY0" fmla="*/ 1609765 h 1609765"/>
              <a:gd name="connsiteX1" fmla="*/ 2028825 w 2297843"/>
              <a:gd name="connsiteY1" fmla="*/ 883484 h 1609765"/>
              <a:gd name="connsiteX2" fmla="*/ 447675 w 2297843"/>
              <a:gd name="connsiteY2" fmla="*/ 7184 h 1609765"/>
              <a:gd name="connsiteX3" fmla="*/ 388144 w 2297843"/>
              <a:gd name="connsiteY3" fmla="*/ 488196 h 1609765"/>
              <a:gd name="connsiteX4" fmla="*/ 381000 w 2297843"/>
              <a:gd name="connsiteY4" fmla="*/ 857290 h 1609765"/>
              <a:gd name="connsiteX5" fmla="*/ 0 w 2297843"/>
              <a:gd name="connsiteY5" fmla="*/ 1609765 h 1609765"/>
              <a:gd name="connsiteX0" fmla="*/ 2283619 w 2283619"/>
              <a:gd name="connsiteY0" fmla="*/ 1609765 h 1609765"/>
              <a:gd name="connsiteX1" fmla="*/ 2028825 w 2283619"/>
              <a:gd name="connsiteY1" fmla="*/ 883484 h 1609765"/>
              <a:gd name="connsiteX2" fmla="*/ 447675 w 2283619"/>
              <a:gd name="connsiteY2" fmla="*/ 7184 h 1609765"/>
              <a:gd name="connsiteX3" fmla="*/ 388144 w 2283619"/>
              <a:gd name="connsiteY3" fmla="*/ 488196 h 1609765"/>
              <a:gd name="connsiteX4" fmla="*/ 381000 w 2283619"/>
              <a:gd name="connsiteY4" fmla="*/ 857290 h 1609765"/>
              <a:gd name="connsiteX5" fmla="*/ 0 w 2283619"/>
              <a:gd name="connsiteY5" fmla="*/ 1609765 h 1609765"/>
              <a:gd name="connsiteX0" fmla="*/ 2283619 w 2283619"/>
              <a:gd name="connsiteY0" fmla="*/ 1609765 h 1609765"/>
              <a:gd name="connsiteX1" fmla="*/ 2028825 w 2283619"/>
              <a:gd name="connsiteY1" fmla="*/ 883484 h 1609765"/>
              <a:gd name="connsiteX2" fmla="*/ 447675 w 2283619"/>
              <a:gd name="connsiteY2" fmla="*/ 7184 h 1609765"/>
              <a:gd name="connsiteX3" fmla="*/ 388144 w 2283619"/>
              <a:gd name="connsiteY3" fmla="*/ 488196 h 1609765"/>
              <a:gd name="connsiteX4" fmla="*/ 381000 w 2283619"/>
              <a:gd name="connsiteY4" fmla="*/ 857290 h 1609765"/>
              <a:gd name="connsiteX5" fmla="*/ 0 w 2283619"/>
              <a:gd name="connsiteY5" fmla="*/ 1609765 h 1609765"/>
              <a:gd name="connsiteX0" fmla="*/ 2283619 w 2283619"/>
              <a:gd name="connsiteY0" fmla="*/ 1602606 h 1602606"/>
              <a:gd name="connsiteX1" fmla="*/ 2028825 w 2283619"/>
              <a:gd name="connsiteY1" fmla="*/ 876325 h 1602606"/>
              <a:gd name="connsiteX2" fmla="*/ 447675 w 2283619"/>
              <a:gd name="connsiteY2" fmla="*/ 25 h 1602606"/>
              <a:gd name="connsiteX3" fmla="*/ 381000 w 2283619"/>
              <a:gd name="connsiteY3" fmla="*/ 850131 h 1602606"/>
              <a:gd name="connsiteX4" fmla="*/ 0 w 2283619"/>
              <a:gd name="connsiteY4" fmla="*/ 1602606 h 1602606"/>
              <a:gd name="connsiteX0" fmla="*/ 2283619 w 2283619"/>
              <a:gd name="connsiteY0" fmla="*/ 1602719 h 1602719"/>
              <a:gd name="connsiteX1" fmla="*/ 2028825 w 2283619"/>
              <a:gd name="connsiteY1" fmla="*/ 876438 h 1602719"/>
              <a:gd name="connsiteX2" fmla="*/ 447675 w 2283619"/>
              <a:gd name="connsiteY2" fmla="*/ 138 h 1602719"/>
              <a:gd name="connsiteX3" fmla="*/ 422023 w 2283619"/>
              <a:gd name="connsiteY3" fmla="*/ 815022 h 1602719"/>
              <a:gd name="connsiteX4" fmla="*/ 0 w 2283619"/>
              <a:gd name="connsiteY4" fmla="*/ 1602719 h 1602719"/>
              <a:gd name="connsiteX0" fmla="*/ 2283619 w 2283619"/>
              <a:gd name="connsiteY0" fmla="*/ 1576310 h 1576310"/>
              <a:gd name="connsiteX1" fmla="*/ 2028825 w 2283619"/>
              <a:gd name="connsiteY1" fmla="*/ 850029 h 1576310"/>
              <a:gd name="connsiteX2" fmla="*/ 495536 w 2283619"/>
              <a:gd name="connsiteY2" fmla="*/ 146 h 1576310"/>
              <a:gd name="connsiteX3" fmla="*/ 422023 w 2283619"/>
              <a:gd name="connsiteY3" fmla="*/ 788613 h 1576310"/>
              <a:gd name="connsiteX4" fmla="*/ 0 w 2283619"/>
              <a:gd name="connsiteY4" fmla="*/ 1576310 h 1576310"/>
              <a:gd name="connsiteX0" fmla="*/ 2379339 w 2379339"/>
              <a:gd name="connsiteY0" fmla="*/ 1532283 h 1576310"/>
              <a:gd name="connsiteX1" fmla="*/ 2028825 w 2379339"/>
              <a:gd name="connsiteY1" fmla="*/ 850029 h 1576310"/>
              <a:gd name="connsiteX2" fmla="*/ 495536 w 2379339"/>
              <a:gd name="connsiteY2" fmla="*/ 146 h 1576310"/>
              <a:gd name="connsiteX3" fmla="*/ 422023 w 2379339"/>
              <a:gd name="connsiteY3" fmla="*/ 788613 h 1576310"/>
              <a:gd name="connsiteX4" fmla="*/ 0 w 2379339"/>
              <a:gd name="connsiteY4" fmla="*/ 1576310 h 1576310"/>
              <a:gd name="connsiteX0" fmla="*/ 2379339 w 2379339"/>
              <a:gd name="connsiteY0" fmla="*/ 1532283 h 1576310"/>
              <a:gd name="connsiteX1" fmla="*/ 2028825 w 2379339"/>
              <a:gd name="connsiteY1" fmla="*/ 850029 h 1576310"/>
              <a:gd name="connsiteX2" fmla="*/ 495536 w 2379339"/>
              <a:gd name="connsiteY2" fmla="*/ 146 h 1576310"/>
              <a:gd name="connsiteX3" fmla="*/ 422023 w 2379339"/>
              <a:gd name="connsiteY3" fmla="*/ 788613 h 1576310"/>
              <a:gd name="connsiteX4" fmla="*/ 0 w 2379339"/>
              <a:gd name="connsiteY4" fmla="*/ 1576310 h 1576310"/>
              <a:gd name="connsiteX0" fmla="*/ 2379339 w 2379339"/>
              <a:gd name="connsiteY0" fmla="*/ 1532283 h 1576310"/>
              <a:gd name="connsiteX1" fmla="*/ 2028825 w 2379339"/>
              <a:gd name="connsiteY1" fmla="*/ 850029 h 1576310"/>
              <a:gd name="connsiteX2" fmla="*/ 495536 w 2379339"/>
              <a:gd name="connsiteY2" fmla="*/ 146 h 1576310"/>
              <a:gd name="connsiteX3" fmla="*/ 422023 w 2379339"/>
              <a:gd name="connsiteY3" fmla="*/ 788613 h 1576310"/>
              <a:gd name="connsiteX4" fmla="*/ 0 w 2379339"/>
              <a:gd name="connsiteY4" fmla="*/ 1576310 h 1576310"/>
              <a:gd name="connsiteX0" fmla="*/ 2440874 w 2440874"/>
              <a:gd name="connsiteY0" fmla="*/ 1585116 h 1585116"/>
              <a:gd name="connsiteX1" fmla="*/ 2028825 w 2440874"/>
              <a:gd name="connsiteY1" fmla="*/ 850029 h 1585116"/>
              <a:gd name="connsiteX2" fmla="*/ 495536 w 2440874"/>
              <a:gd name="connsiteY2" fmla="*/ 146 h 1585116"/>
              <a:gd name="connsiteX3" fmla="*/ 422023 w 2440874"/>
              <a:gd name="connsiteY3" fmla="*/ 788613 h 1585116"/>
              <a:gd name="connsiteX4" fmla="*/ 0 w 2440874"/>
              <a:gd name="connsiteY4" fmla="*/ 1576310 h 1585116"/>
              <a:gd name="connsiteX0" fmla="*/ 2440874 w 2440874"/>
              <a:gd name="connsiteY0" fmla="*/ 1585116 h 1585116"/>
              <a:gd name="connsiteX1" fmla="*/ 2028825 w 2440874"/>
              <a:gd name="connsiteY1" fmla="*/ 850029 h 1585116"/>
              <a:gd name="connsiteX2" fmla="*/ 495536 w 2440874"/>
              <a:gd name="connsiteY2" fmla="*/ 146 h 1585116"/>
              <a:gd name="connsiteX3" fmla="*/ 422023 w 2440874"/>
              <a:gd name="connsiteY3" fmla="*/ 788613 h 1585116"/>
              <a:gd name="connsiteX4" fmla="*/ 0 w 2440874"/>
              <a:gd name="connsiteY4" fmla="*/ 1576310 h 1585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0874" h="1585116">
                <a:moveTo>
                  <a:pt x="2440874" y="1585116"/>
                </a:moveTo>
                <a:cubicBezTo>
                  <a:pt x="2346255" y="1319582"/>
                  <a:pt x="2147933" y="990913"/>
                  <a:pt x="2028825" y="850029"/>
                </a:cubicBezTo>
                <a:cubicBezTo>
                  <a:pt x="1909717" y="709145"/>
                  <a:pt x="763336" y="10382"/>
                  <a:pt x="495536" y="146"/>
                </a:cubicBezTo>
                <a:cubicBezTo>
                  <a:pt x="227736" y="-10090"/>
                  <a:pt x="496636" y="521516"/>
                  <a:pt x="422023" y="788613"/>
                </a:cubicBezTo>
                <a:cubicBezTo>
                  <a:pt x="357332" y="975541"/>
                  <a:pt x="158154" y="1293536"/>
                  <a:pt x="0" y="1576310"/>
                </a:cubicBezTo>
              </a:path>
            </a:pathLst>
          </a:custGeom>
          <a:ln w="571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5201893" y="2045216"/>
            <a:ext cx="1870777" cy="1383628"/>
          </a:xfrm>
          <a:custGeom>
            <a:avLst/>
            <a:gdLst>
              <a:gd name="connsiteX0" fmla="*/ 2283619 w 2297843"/>
              <a:gd name="connsiteY0" fmla="*/ 1609765 h 1609765"/>
              <a:gd name="connsiteX1" fmla="*/ 2028825 w 2297843"/>
              <a:gd name="connsiteY1" fmla="*/ 883484 h 1609765"/>
              <a:gd name="connsiteX2" fmla="*/ 447675 w 2297843"/>
              <a:gd name="connsiteY2" fmla="*/ 7184 h 1609765"/>
              <a:gd name="connsiteX3" fmla="*/ 388144 w 2297843"/>
              <a:gd name="connsiteY3" fmla="*/ 488196 h 1609765"/>
              <a:gd name="connsiteX4" fmla="*/ 381000 w 2297843"/>
              <a:gd name="connsiteY4" fmla="*/ 857290 h 1609765"/>
              <a:gd name="connsiteX5" fmla="*/ 0 w 2297843"/>
              <a:gd name="connsiteY5" fmla="*/ 1609765 h 1609765"/>
              <a:gd name="connsiteX0" fmla="*/ 2283619 w 2283619"/>
              <a:gd name="connsiteY0" fmla="*/ 1609765 h 1609765"/>
              <a:gd name="connsiteX1" fmla="*/ 2028825 w 2283619"/>
              <a:gd name="connsiteY1" fmla="*/ 883484 h 1609765"/>
              <a:gd name="connsiteX2" fmla="*/ 447675 w 2283619"/>
              <a:gd name="connsiteY2" fmla="*/ 7184 h 1609765"/>
              <a:gd name="connsiteX3" fmla="*/ 388144 w 2283619"/>
              <a:gd name="connsiteY3" fmla="*/ 488196 h 1609765"/>
              <a:gd name="connsiteX4" fmla="*/ 381000 w 2283619"/>
              <a:gd name="connsiteY4" fmla="*/ 857290 h 1609765"/>
              <a:gd name="connsiteX5" fmla="*/ 0 w 2283619"/>
              <a:gd name="connsiteY5" fmla="*/ 1609765 h 1609765"/>
              <a:gd name="connsiteX0" fmla="*/ 2283619 w 2283619"/>
              <a:gd name="connsiteY0" fmla="*/ 1609765 h 1609765"/>
              <a:gd name="connsiteX1" fmla="*/ 2028825 w 2283619"/>
              <a:gd name="connsiteY1" fmla="*/ 883484 h 1609765"/>
              <a:gd name="connsiteX2" fmla="*/ 447675 w 2283619"/>
              <a:gd name="connsiteY2" fmla="*/ 7184 h 1609765"/>
              <a:gd name="connsiteX3" fmla="*/ 388144 w 2283619"/>
              <a:gd name="connsiteY3" fmla="*/ 488196 h 1609765"/>
              <a:gd name="connsiteX4" fmla="*/ 381000 w 2283619"/>
              <a:gd name="connsiteY4" fmla="*/ 857290 h 1609765"/>
              <a:gd name="connsiteX5" fmla="*/ 0 w 2283619"/>
              <a:gd name="connsiteY5" fmla="*/ 1609765 h 1609765"/>
              <a:gd name="connsiteX0" fmla="*/ 2283619 w 2283619"/>
              <a:gd name="connsiteY0" fmla="*/ 1602606 h 1602606"/>
              <a:gd name="connsiteX1" fmla="*/ 2028825 w 2283619"/>
              <a:gd name="connsiteY1" fmla="*/ 876325 h 1602606"/>
              <a:gd name="connsiteX2" fmla="*/ 447675 w 2283619"/>
              <a:gd name="connsiteY2" fmla="*/ 25 h 1602606"/>
              <a:gd name="connsiteX3" fmla="*/ 381000 w 2283619"/>
              <a:gd name="connsiteY3" fmla="*/ 850131 h 1602606"/>
              <a:gd name="connsiteX4" fmla="*/ 0 w 2283619"/>
              <a:gd name="connsiteY4" fmla="*/ 1602606 h 1602606"/>
              <a:gd name="connsiteX0" fmla="*/ 2283619 w 2283619"/>
              <a:gd name="connsiteY0" fmla="*/ 1602719 h 1602719"/>
              <a:gd name="connsiteX1" fmla="*/ 2028825 w 2283619"/>
              <a:gd name="connsiteY1" fmla="*/ 876438 h 1602719"/>
              <a:gd name="connsiteX2" fmla="*/ 447675 w 2283619"/>
              <a:gd name="connsiteY2" fmla="*/ 138 h 1602719"/>
              <a:gd name="connsiteX3" fmla="*/ 422023 w 2283619"/>
              <a:gd name="connsiteY3" fmla="*/ 815022 h 1602719"/>
              <a:gd name="connsiteX4" fmla="*/ 0 w 2283619"/>
              <a:gd name="connsiteY4" fmla="*/ 1602719 h 1602719"/>
              <a:gd name="connsiteX0" fmla="*/ 2283619 w 2283619"/>
              <a:gd name="connsiteY0" fmla="*/ 1576310 h 1576310"/>
              <a:gd name="connsiteX1" fmla="*/ 2028825 w 2283619"/>
              <a:gd name="connsiteY1" fmla="*/ 850029 h 1576310"/>
              <a:gd name="connsiteX2" fmla="*/ 495536 w 2283619"/>
              <a:gd name="connsiteY2" fmla="*/ 146 h 1576310"/>
              <a:gd name="connsiteX3" fmla="*/ 422023 w 2283619"/>
              <a:gd name="connsiteY3" fmla="*/ 788613 h 1576310"/>
              <a:gd name="connsiteX4" fmla="*/ 0 w 2283619"/>
              <a:gd name="connsiteY4" fmla="*/ 1576310 h 1576310"/>
              <a:gd name="connsiteX0" fmla="*/ 2379339 w 2379339"/>
              <a:gd name="connsiteY0" fmla="*/ 1532283 h 1576310"/>
              <a:gd name="connsiteX1" fmla="*/ 2028825 w 2379339"/>
              <a:gd name="connsiteY1" fmla="*/ 850029 h 1576310"/>
              <a:gd name="connsiteX2" fmla="*/ 495536 w 2379339"/>
              <a:gd name="connsiteY2" fmla="*/ 146 h 1576310"/>
              <a:gd name="connsiteX3" fmla="*/ 422023 w 2379339"/>
              <a:gd name="connsiteY3" fmla="*/ 788613 h 1576310"/>
              <a:gd name="connsiteX4" fmla="*/ 0 w 2379339"/>
              <a:gd name="connsiteY4" fmla="*/ 1576310 h 1576310"/>
              <a:gd name="connsiteX0" fmla="*/ 2379339 w 2379339"/>
              <a:gd name="connsiteY0" fmla="*/ 1532283 h 1576310"/>
              <a:gd name="connsiteX1" fmla="*/ 2028825 w 2379339"/>
              <a:gd name="connsiteY1" fmla="*/ 850029 h 1576310"/>
              <a:gd name="connsiteX2" fmla="*/ 495536 w 2379339"/>
              <a:gd name="connsiteY2" fmla="*/ 146 h 1576310"/>
              <a:gd name="connsiteX3" fmla="*/ 422023 w 2379339"/>
              <a:gd name="connsiteY3" fmla="*/ 788613 h 1576310"/>
              <a:gd name="connsiteX4" fmla="*/ 0 w 2379339"/>
              <a:gd name="connsiteY4" fmla="*/ 1576310 h 1576310"/>
              <a:gd name="connsiteX0" fmla="*/ 2379339 w 2379339"/>
              <a:gd name="connsiteY0" fmla="*/ 1532283 h 1576310"/>
              <a:gd name="connsiteX1" fmla="*/ 2028825 w 2379339"/>
              <a:gd name="connsiteY1" fmla="*/ 850029 h 1576310"/>
              <a:gd name="connsiteX2" fmla="*/ 495536 w 2379339"/>
              <a:gd name="connsiteY2" fmla="*/ 146 h 1576310"/>
              <a:gd name="connsiteX3" fmla="*/ 422023 w 2379339"/>
              <a:gd name="connsiteY3" fmla="*/ 788613 h 1576310"/>
              <a:gd name="connsiteX4" fmla="*/ 0 w 2379339"/>
              <a:gd name="connsiteY4" fmla="*/ 1576310 h 1576310"/>
              <a:gd name="connsiteX0" fmla="*/ 2440874 w 2440874"/>
              <a:gd name="connsiteY0" fmla="*/ 1585116 h 1585116"/>
              <a:gd name="connsiteX1" fmla="*/ 2028825 w 2440874"/>
              <a:gd name="connsiteY1" fmla="*/ 850029 h 1585116"/>
              <a:gd name="connsiteX2" fmla="*/ 495536 w 2440874"/>
              <a:gd name="connsiteY2" fmla="*/ 146 h 1585116"/>
              <a:gd name="connsiteX3" fmla="*/ 422023 w 2440874"/>
              <a:gd name="connsiteY3" fmla="*/ 788613 h 1585116"/>
              <a:gd name="connsiteX4" fmla="*/ 0 w 2440874"/>
              <a:gd name="connsiteY4" fmla="*/ 1576310 h 1585116"/>
              <a:gd name="connsiteX0" fmla="*/ 2440874 w 2440874"/>
              <a:gd name="connsiteY0" fmla="*/ 1585116 h 1585116"/>
              <a:gd name="connsiteX1" fmla="*/ 2028825 w 2440874"/>
              <a:gd name="connsiteY1" fmla="*/ 850029 h 1585116"/>
              <a:gd name="connsiteX2" fmla="*/ 495536 w 2440874"/>
              <a:gd name="connsiteY2" fmla="*/ 146 h 1585116"/>
              <a:gd name="connsiteX3" fmla="*/ 422023 w 2440874"/>
              <a:gd name="connsiteY3" fmla="*/ 788613 h 1585116"/>
              <a:gd name="connsiteX4" fmla="*/ 0 w 2440874"/>
              <a:gd name="connsiteY4" fmla="*/ 1576310 h 1585116"/>
              <a:gd name="connsiteX0" fmla="*/ 2067030 w 2067030"/>
              <a:gd name="connsiteY0" fmla="*/ 1585116 h 1585116"/>
              <a:gd name="connsiteX1" fmla="*/ 1654981 w 2067030"/>
              <a:gd name="connsiteY1" fmla="*/ 850029 h 1585116"/>
              <a:gd name="connsiteX2" fmla="*/ 121692 w 2067030"/>
              <a:gd name="connsiteY2" fmla="*/ 146 h 1585116"/>
              <a:gd name="connsiteX3" fmla="*/ 48179 w 2067030"/>
              <a:gd name="connsiteY3" fmla="*/ 788613 h 1585116"/>
              <a:gd name="connsiteX4" fmla="*/ 426107 w 2067030"/>
              <a:gd name="connsiteY4" fmla="*/ 1417811 h 1585116"/>
              <a:gd name="connsiteX0" fmla="*/ 2061715 w 2061715"/>
              <a:gd name="connsiteY0" fmla="*/ 1589172 h 1589172"/>
              <a:gd name="connsiteX1" fmla="*/ 1649666 w 2061715"/>
              <a:gd name="connsiteY1" fmla="*/ 854085 h 1589172"/>
              <a:gd name="connsiteX2" fmla="*/ 116377 w 2061715"/>
              <a:gd name="connsiteY2" fmla="*/ 4202 h 1589172"/>
              <a:gd name="connsiteX3" fmla="*/ 58247 w 2061715"/>
              <a:gd name="connsiteY3" fmla="*/ 574732 h 1589172"/>
              <a:gd name="connsiteX4" fmla="*/ 420792 w 2061715"/>
              <a:gd name="connsiteY4" fmla="*/ 1421867 h 1589172"/>
              <a:gd name="connsiteX0" fmla="*/ 1284840 w 1686086"/>
              <a:gd name="connsiteY0" fmla="*/ 1519828 h 1519828"/>
              <a:gd name="connsiteX1" fmla="*/ 1649666 w 1686086"/>
              <a:gd name="connsiteY1" fmla="*/ 854085 h 1519828"/>
              <a:gd name="connsiteX2" fmla="*/ 116377 w 1686086"/>
              <a:gd name="connsiteY2" fmla="*/ 4202 h 1519828"/>
              <a:gd name="connsiteX3" fmla="*/ 58247 w 1686086"/>
              <a:gd name="connsiteY3" fmla="*/ 574732 h 1519828"/>
              <a:gd name="connsiteX4" fmla="*/ 420792 w 1686086"/>
              <a:gd name="connsiteY4" fmla="*/ 1421867 h 1519828"/>
              <a:gd name="connsiteX0" fmla="*/ 1284840 w 1703321"/>
              <a:gd name="connsiteY0" fmla="*/ 1519828 h 1519828"/>
              <a:gd name="connsiteX1" fmla="*/ 1649666 w 1703321"/>
              <a:gd name="connsiteY1" fmla="*/ 854085 h 1519828"/>
              <a:gd name="connsiteX2" fmla="*/ 116377 w 1703321"/>
              <a:gd name="connsiteY2" fmla="*/ 4202 h 1519828"/>
              <a:gd name="connsiteX3" fmla="*/ 58247 w 1703321"/>
              <a:gd name="connsiteY3" fmla="*/ 574732 h 1519828"/>
              <a:gd name="connsiteX4" fmla="*/ 420792 w 1703321"/>
              <a:gd name="connsiteY4" fmla="*/ 1421867 h 1519828"/>
              <a:gd name="connsiteX0" fmla="*/ 1270596 w 1524745"/>
              <a:gd name="connsiteY0" fmla="*/ 1517153 h 1517153"/>
              <a:gd name="connsiteX1" fmla="*/ 1443127 w 1524745"/>
              <a:gd name="connsiteY1" fmla="*/ 732536 h 1517153"/>
              <a:gd name="connsiteX2" fmla="*/ 102133 w 1524745"/>
              <a:gd name="connsiteY2" fmla="*/ 1527 h 1517153"/>
              <a:gd name="connsiteX3" fmla="*/ 44003 w 1524745"/>
              <a:gd name="connsiteY3" fmla="*/ 572057 h 1517153"/>
              <a:gd name="connsiteX4" fmla="*/ 406548 w 1524745"/>
              <a:gd name="connsiteY4" fmla="*/ 1419192 h 1517153"/>
              <a:gd name="connsiteX0" fmla="*/ 1270596 w 1555298"/>
              <a:gd name="connsiteY0" fmla="*/ 1517153 h 1517153"/>
              <a:gd name="connsiteX1" fmla="*/ 1443127 w 1555298"/>
              <a:gd name="connsiteY1" fmla="*/ 732536 h 1517153"/>
              <a:gd name="connsiteX2" fmla="*/ 102133 w 1555298"/>
              <a:gd name="connsiteY2" fmla="*/ 1527 h 1517153"/>
              <a:gd name="connsiteX3" fmla="*/ 44003 w 1555298"/>
              <a:gd name="connsiteY3" fmla="*/ 572057 h 1517153"/>
              <a:gd name="connsiteX4" fmla="*/ 406548 w 1555298"/>
              <a:gd name="connsiteY4" fmla="*/ 1419192 h 1517153"/>
              <a:gd name="connsiteX0" fmla="*/ 1216753 w 1510730"/>
              <a:gd name="connsiteY0" fmla="*/ 1378466 h 1419192"/>
              <a:gd name="connsiteX1" fmla="*/ 1443127 w 1510730"/>
              <a:gd name="connsiteY1" fmla="*/ 732536 h 1419192"/>
              <a:gd name="connsiteX2" fmla="*/ 102133 w 1510730"/>
              <a:gd name="connsiteY2" fmla="*/ 1527 h 1419192"/>
              <a:gd name="connsiteX3" fmla="*/ 44003 w 1510730"/>
              <a:gd name="connsiteY3" fmla="*/ 572057 h 1419192"/>
              <a:gd name="connsiteX4" fmla="*/ 406548 w 1510730"/>
              <a:gd name="connsiteY4" fmla="*/ 1419192 h 1419192"/>
              <a:gd name="connsiteX0" fmla="*/ 1216753 w 1510730"/>
              <a:gd name="connsiteY0" fmla="*/ 1378466 h 1419192"/>
              <a:gd name="connsiteX1" fmla="*/ 1443127 w 1510730"/>
              <a:gd name="connsiteY1" fmla="*/ 732536 h 1419192"/>
              <a:gd name="connsiteX2" fmla="*/ 102133 w 1510730"/>
              <a:gd name="connsiteY2" fmla="*/ 1527 h 1419192"/>
              <a:gd name="connsiteX3" fmla="*/ 44003 w 1510730"/>
              <a:gd name="connsiteY3" fmla="*/ 572057 h 1419192"/>
              <a:gd name="connsiteX4" fmla="*/ 406548 w 1510730"/>
              <a:gd name="connsiteY4" fmla="*/ 1419192 h 1419192"/>
              <a:gd name="connsiteX0" fmla="*/ 1216753 w 1510730"/>
              <a:gd name="connsiteY0" fmla="*/ 1378466 h 1419192"/>
              <a:gd name="connsiteX1" fmla="*/ 1443127 w 1510730"/>
              <a:gd name="connsiteY1" fmla="*/ 732536 h 1419192"/>
              <a:gd name="connsiteX2" fmla="*/ 102133 w 1510730"/>
              <a:gd name="connsiteY2" fmla="*/ 1527 h 1419192"/>
              <a:gd name="connsiteX3" fmla="*/ 44003 w 1510730"/>
              <a:gd name="connsiteY3" fmla="*/ 572057 h 1419192"/>
              <a:gd name="connsiteX4" fmla="*/ 406548 w 1510730"/>
              <a:gd name="connsiteY4" fmla="*/ 1419192 h 1419192"/>
              <a:gd name="connsiteX0" fmla="*/ 1216753 w 1510730"/>
              <a:gd name="connsiteY0" fmla="*/ 1378466 h 1439004"/>
              <a:gd name="connsiteX1" fmla="*/ 1443127 w 1510730"/>
              <a:gd name="connsiteY1" fmla="*/ 732536 h 1439004"/>
              <a:gd name="connsiteX2" fmla="*/ 102133 w 1510730"/>
              <a:gd name="connsiteY2" fmla="*/ 1527 h 1439004"/>
              <a:gd name="connsiteX3" fmla="*/ 44003 w 1510730"/>
              <a:gd name="connsiteY3" fmla="*/ 572057 h 1439004"/>
              <a:gd name="connsiteX4" fmla="*/ 468083 w 1510730"/>
              <a:gd name="connsiteY4" fmla="*/ 1439004 h 143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730" h="1439004">
                <a:moveTo>
                  <a:pt x="1216753" y="1378466"/>
                </a:moveTo>
                <a:cubicBezTo>
                  <a:pt x="1391348" y="1063400"/>
                  <a:pt x="1628897" y="962026"/>
                  <a:pt x="1443127" y="732536"/>
                </a:cubicBezTo>
                <a:cubicBezTo>
                  <a:pt x="1257357" y="503046"/>
                  <a:pt x="335320" y="28273"/>
                  <a:pt x="102133" y="1527"/>
                </a:cubicBezTo>
                <a:cubicBezTo>
                  <a:pt x="-131054" y="-25219"/>
                  <a:pt x="118616" y="304960"/>
                  <a:pt x="44003" y="572057"/>
                </a:cubicBezTo>
                <a:cubicBezTo>
                  <a:pt x="125456" y="798609"/>
                  <a:pt x="403174" y="1136418"/>
                  <a:pt x="468083" y="1439004"/>
                </a:cubicBezTo>
              </a:path>
            </a:pathLst>
          </a:custGeom>
          <a:ln w="571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5425033" y="1989452"/>
            <a:ext cx="2404748" cy="1420341"/>
          </a:xfrm>
          <a:custGeom>
            <a:avLst/>
            <a:gdLst>
              <a:gd name="connsiteX0" fmla="*/ 2283619 w 2297843"/>
              <a:gd name="connsiteY0" fmla="*/ 1609765 h 1609765"/>
              <a:gd name="connsiteX1" fmla="*/ 2028825 w 2297843"/>
              <a:gd name="connsiteY1" fmla="*/ 883484 h 1609765"/>
              <a:gd name="connsiteX2" fmla="*/ 447675 w 2297843"/>
              <a:gd name="connsiteY2" fmla="*/ 7184 h 1609765"/>
              <a:gd name="connsiteX3" fmla="*/ 388144 w 2297843"/>
              <a:gd name="connsiteY3" fmla="*/ 488196 h 1609765"/>
              <a:gd name="connsiteX4" fmla="*/ 381000 w 2297843"/>
              <a:gd name="connsiteY4" fmla="*/ 857290 h 1609765"/>
              <a:gd name="connsiteX5" fmla="*/ 0 w 2297843"/>
              <a:gd name="connsiteY5" fmla="*/ 1609765 h 1609765"/>
              <a:gd name="connsiteX0" fmla="*/ 2283619 w 2283619"/>
              <a:gd name="connsiteY0" fmla="*/ 1609765 h 1609765"/>
              <a:gd name="connsiteX1" fmla="*/ 2028825 w 2283619"/>
              <a:gd name="connsiteY1" fmla="*/ 883484 h 1609765"/>
              <a:gd name="connsiteX2" fmla="*/ 447675 w 2283619"/>
              <a:gd name="connsiteY2" fmla="*/ 7184 h 1609765"/>
              <a:gd name="connsiteX3" fmla="*/ 388144 w 2283619"/>
              <a:gd name="connsiteY3" fmla="*/ 488196 h 1609765"/>
              <a:gd name="connsiteX4" fmla="*/ 381000 w 2283619"/>
              <a:gd name="connsiteY4" fmla="*/ 857290 h 1609765"/>
              <a:gd name="connsiteX5" fmla="*/ 0 w 2283619"/>
              <a:gd name="connsiteY5" fmla="*/ 1609765 h 1609765"/>
              <a:gd name="connsiteX0" fmla="*/ 2283619 w 2283619"/>
              <a:gd name="connsiteY0" fmla="*/ 1609765 h 1609765"/>
              <a:gd name="connsiteX1" fmla="*/ 2028825 w 2283619"/>
              <a:gd name="connsiteY1" fmla="*/ 883484 h 1609765"/>
              <a:gd name="connsiteX2" fmla="*/ 447675 w 2283619"/>
              <a:gd name="connsiteY2" fmla="*/ 7184 h 1609765"/>
              <a:gd name="connsiteX3" fmla="*/ 388144 w 2283619"/>
              <a:gd name="connsiteY3" fmla="*/ 488196 h 1609765"/>
              <a:gd name="connsiteX4" fmla="*/ 381000 w 2283619"/>
              <a:gd name="connsiteY4" fmla="*/ 857290 h 1609765"/>
              <a:gd name="connsiteX5" fmla="*/ 0 w 2283619"/>
              <a:gd name="connsiteY5" fmla="*/ 1609765 h 1609765"/>
              <a:gd name="connsiteX0" fmla="*/ 2283619 w 2283619"/>
              <a:gd name="connsiteY0" fmla="*/ 1602606 h 1602606"/>
              <a:gd name="connsiteX1" fmla="*/ 2028825 w 2283619"/>
              <a:gd name="connsiteY1" fmla="*/ 876325 h 1602606"/>
              <a:gd name="connsiteX2" fmla="*/ 447675 w 2283619"/>
              <a:gd name="connsiteY2" fmla="*/ 25 h 1602606"/>
              <a:gd name="connsiteX3" fmla="*/ 381000 w 2283619"/>
              <a:gd name="connsiteY3" fmla="*/ 850131 h 1602606"/>
              <a:gd name="connsiteX4" fmla="*/ 0 w 2283619"/>
              <a:gd name="connsiteY4" fmla="*/ 1602606 h 1602606"/>
              <a:gd name="connsiteX0" fmla="*/ 2283619 w 2283619"/>
              <a:gd name="connsiteY0" fmla="*/ 1602719 h 1602719"/>
              <a:gd name="connsiteX1" fmla="*/ 2028825 w 2283619"/>
              <a:gd name="connsiteY1" fmla="*/ 876438 h 1602719"/>
              <a:gd name="connsiteX2" fmla="*/ 447675 w 2283619"/>
              <a:gd name="connsiteY2" fmla="*/ 138 h 1602719"/>
              <a:gd name="connsiteX3" fmla="*/ 422023 w 2283619"/>
              <a:gd name="connsiteY3" fmla="*/ 815022 h 1602719"/>
              <a:gd name="connsiteX4" fmla="*/ 0 w 2283619"/>
              <a:gd name="connsiteY4" fmla="*/ 1602719 h 1602719"/>
              <a:gd name="connsiteX0" fmla="*/ 2283619 w 2283619"/>
              <a:gd name="connsiteY0" fmla="*/ 1576310 h 1576310"/>
              <a:gd name="connsiteX1" fmla="*/ 2028825 w 2283619"/>
              <a:gd name="connsiteY1" fmla="*/ 850029 h 1576310"/>
              <a:gd name="connsiteX2" fmla="*/ 495536 w 2283619"/>
              <a:gd name="connsiteY2" fmla="*/ 146 h 1576310"/>
              <a:gd name="connsiteX3" fmla="*/ 422023 w 2283619"/>
              <a:gd name="connsiteY3" fmla="*/ 788613 h 1576310"/>
              <a:gd name="connsiteX4" fmla="*/ 0 w 2283619"/>
              <a:gd name="connsiteY4" fmla="*/ 1576310 h 1576310"/>
              <a:gd name="connsiteX0" fmla="*/ 2379339 w 2379339"/>
              <a:gd name="connsiteY0" fmla="*/ 1532283 h 1576310"/>
              <a:gd name="connsiteX1" fmla="*/ 2028825 w 2379339"/>
              <a:gd name="connsiteY1" fmla="*/ 850029 h 1576310"/>
              <a:gd name="connsiteX2" fmla="*/ 495536 w 2379339"/>
              <a:gd name="connsiteY2" fmla="*/ 146 h 1576310"/>
              <a:gd name="connsiteX3" fmla="*/ 422023 w 2379339"/>
              <a:gd name="connsiteY3" fmla="*/ 788613 h 1576310"/>
              <a:gd name="connsiteX4" fmla="*/ 0 w 2379339"/>
              <a:gd name="connsiteY4" fmla="*/ 1576310 h 1576310"/>
              <a:gd name="connsiteX0" fmla="*/ 2379339 w 2379339"/>
              <a:gd name="connsiteY0" fmla="*/ 1532283 h 1576310"/>
              <a:gd name="connsiteX1" fmla="*/ 2028825 w 2379339"/>
              <a:gd name="connsiteY1" fmla="*/ 850029 h 1576310"/>
              <a:gd name="connsiteX2" fmla="*/ 495536 w 2379339"/>
              <a:gd name="connsiteY2" fmla="*/ 146 h 1576310"/>
              <a:gd name="connsiteX3" fmla="*/ 422023 w 2379339"/>
              <a:gd name="connsiteY3" fmla="*/ 788613 h 1576310"/>
              <a:gd name="connsiteX4" fmla="*/ 0 w 2379339"/>
              <a:gd name="connsiteY4" fmla="*/ 1576310 h 1576310"/>
              <a:gd name="connsiteX0" fmla="*/ 2379339 w 2379339"/>
              <a:gd name="connsiteY0" fmla="*/ 1532283 h 1576310"/>
              <a:gd name="connsiteX1" fmla="*/ 2028825 w 2379339"/>
              <a:gd name="connsiteY1" fmla="*/ 850029 h 1576310"/>
              <a:gd name="connsiteX2" fmla="*/ 495536 w 2379339"/>
              <a:gd name="connsiteY2" fmla="*/ 146 h 1576310"/>
              <a:gd name="connsiteX3" fmla="*/ 422023 w 2379339"/>
              <a:gd name="connsiteY3" fmla="*/ 788613 h 1576310"/>
              <a:gd name="connsiteX4" fmla="*/ 0 w 2379339"/>
              <a:gd name="connsiteY4" fmla="*/ 1576310 h 1576310"/>
              <a:gd name="connsiteX0" fmla="*/ 2440874 w 2440874"/>
              <a:gd name="connsiteY0" fmla="*/ 1585116 h 1585116"/>
              <a:gd name="connsiteX1" fmla="*/ 2028825 w 2440874"/>
              <a:gd name="connsiteY1" fmla="*/ 850029 h 1585116"/>
              <a:gd name="connsiteX2" fmla="*/ 495536 w 2440874"/>
              <a:gd name="connsiteY2" fmla="*/ 146 h 1585116"/>
              <a:gd name="connsiteX3" fmla="*/ 422023 w 2440874"/>
              <a:gd name="connsiteY3" fmla="*/ 788613 h 1585116"/>
              <a:gd name="connsiteX4" fmla="*/ 0 w 2440874"/>
              <a:gd name="connsiteY4" fmla="*/ 1576310 h 1585116"/>
              <a:gd name="connsiteX0" fmla="*/ 2440874 w 2440874"/>
              <a:gd name="connsiteY0" fmla="*/ 1585116 h 1585116"/>
              <a:gd name="connsiteX1" fmla="*/ 2028825 w 2440874"/>
              <a:gd name="connsiteY1" fmla="*/ 850029 h 1585116"/>
              <a:gd name="connsiteX2" fmla="*/ 495536 w 2440874"/>
              <a:gd name="connsiteY2" fmla="*/ 146 h 1585116"/>
              <a:gd name="connsiteX3" fmla="*/ 422023 w 2440874"/>
              <a:gd name="connsiteY3" fmla="*/ 788613 h 1585116"/>
              <a:gd name="connsiteX4" fmla="*/ 0 w 2440874"/>
              <a:gd name="connsiteY4" fmla="*/ 1576310 h 1585116"/>
              <a:gd name="connsiteX0" fmla="*/ 2067030 w 2067030"/>
              <a:gd name="connsiteY0" fmla="*/ 1585116 h 1585116"/>
              <a:gd name="connsiteX1" fmla="*/ 1654981 w 2067030"/>
              <a:gd name="connsiteY1" fmla="*/ 850029 h 1585116"/>
              <a:gd name="connsiteX2" fmla="*/ 121692 w 2067030"/>
              <a:gd name="connsiteY2" fmla="*/ 146 h 1585116"/>
              <a:gd name="connsiteX3" fmla="*/ 48179 w 2067030"/>
              <a:gd name="connsiteY3" fmla="*/ 788613 h 1585116"/>
              <a:gd name="connsiteX4" fmla="*/ 426107 w 2067030"/>
              <a:gd name="connsiteY4" fmla="*/ 1417811 h 1585116"/>
              <a:gd name="connsiteX0" fmla="*/ 2061715 w 2061715"/>
              <a:gd name="connsiteY0" fmla="*/ 1589172 h 1589172"/>
              <a:gd name="connsiteX1" fmla="*/ 1649666 w 2061715"/>
              <a:gd name="connsiteY1" fmla="*/ 854085 h 1589172"/>
              <a:gd name="connsiteX2" fmla="*/ 116377 w 2061715"/>
              <a:gd name="connsiteY2" fmla="*/ 4202 h 1589172"/>
              <a:gd name="connsiteX3" fmla="*/ 58247 w 2061715"/>
              <a:gd name="connsiteY3" fmla="*/ 574732 h 1589172"/>
              <a:gd name="connsiteX4" fmla="*/ 420792 w 2061715"/>
              <a:gd name="connsiteY4" fmla="*/ 1421867 h 1589172"/>
              <a:gd name="connsiteX0" fmla="*/ 1284840 w 1686086"/>
              <a:gd name="connsiteY0" fmla="*/ 1519828 h 1519828"/>
              <a:gd name="connsiteX1" fmla="*/ 1649666 w 1686086"/>
              <a:gd name="connsiteY1" fmla="*/ 854085 h 1519828"/>
              <a:gd name="connsiteX2" fmla="*/ 116377 w 1686086"/>
              <a:gd name="connsiteY2" fmla="*/ 4202 h 1519828"/>
              <a:gd name="connsiteX3" fmla="*/ 58247 w 1686086"/>
              <a:gd name="connsiteY3" fmla="*/ 574732 h 1519828"/>
              <a:gd name="connsiteX4" fmla="*/ 420792 w 1686086"/>
              <a:gd name="connsiteY4" fmla="*/ 1421867 h 1519828"/>
              <a:gd name="connsiteX0" fmla="*/ 1284840 w 1703321"/>
              <a:gd name="connsiteY0" fmla="*/ 1519828 h 1519828"/>
              <a:gd name="connsiteX1" fmla="*/ 1649666 w 1703321"/>
              <a:gd name="connsiteY1" fmla="*/ 854085 h 1519828"/>
              <a:gd name="connsiteX2" fmla="*/ 116377 w 1703321"/>
              <a:gd name="connsiteY2" fmla="*/ 4202 h 1519828"/>
              <a:gd name="connsiteX3" fmla="*/ 58247 w 1703321"/>
              <a:gd name="connsiteY3" fmla="*/ 574732 h 1519828"/>
              <a:gd name="connsiteX4" fmla="*/ 420792 w 1703321"/>
              <a:gd name="connsiteY4" fmla="*/ 1421867 h 1519828"/>
              <a:gd name="connsiteX0" fmla="*/ 1270596 w 1524745"/>
              <a:gd name="connsiteY0" fmla="*/ 1517153 h 1517153"/>
              <a:gd name="connsiteX1" fmla="*/ 1443127 w 1524745"/>
              <a:gd name="connsiteY1" fmla="*/ 732536 h 1517153"/>
              <a:gd name="connsiteX2" fmla="*/ 102133 w 1524745"/>
              <a:gd name="connsiteY2" fmla="*/ 1527 h 1517153"/>
              <a:gd name="connsiteX3" fmla="*/ 44003 w 1524745"/>
              <a:gd name="connsiteY3" fmla="*/ 572057 h 1517153"/>
              <a:gd name="connsiteX4" fmla="*/ 406548 w 1524745"/>
              <a:gd name="connsiteY4" fmla="*/ 1419192 h 1517153"/>
              <a:gd name="connsiteX0" fmla="*/ 1270596 w 1555298"/>
              <a:gd name="connsiteY0" fmla="*/ 1517153 h 1517153"/>
              <a:gd name="connsiteX1" fmla="*/ 1443127 w 1555298"/>
              <a:gd name="connsiteY1" fmla="*/ 732536 h 1517153"/>
              <a:gd name="connsiteX2" fmla="*/ 102133 w 1555298"/>
              <a:gd name="connsiteY2" fmla="*/ 1527 h 1517153"/>
              <a:gd name="connsiteX3" fmla="*/ 44003 w 1555298"/>
              <a:gd name="connsiteY3" fmla="*/ 572057 h 1517153"/>
              <a:gd name="connsiteX4" fmla="*/ 406548 w 1555298"/>
              <a:gd name="connsiteY4" fmla="*/ 1419192 h 1517153"/>
              <a:gd name="connsiteX0" fmla="*/ 1216753 w 1510730"/>
              <a:gd name="connsiteY0" fmla="*/ 1378466 h 1419192"/>
              <a:gd name="connsiteX1" fmla="*/ 1443127 w 1510730"/>
              <a:gd name="connsiteY1" fmla="*/ 732536 h 1419192"/>
              <a:gd name="connsiteX2" fmla="*/ 102133 w 1510730"/>
              <a:gd name="connsiteY2" fmla="*/ 1527 h 1419192"/>
              <a:gd name="connsiteX3" fmla="*/ 44003 w 1510730"/>
              <a:gd name="connsiteY3" fmla="*/ 572057 h 1419192"/>
              <a:gd name="connsiteX4" fmla="*/ 406548 w 1510730"/>
              <a:gd name="connsiteY4" fmla="*/ 1419192 h 1419192"/>
              <a:gd name="connsiteX0" fmla="*/ 1216753 w 1510730"/>
              <a:gd name="connsiteY0" fmla="*/ 1378466 h 1419192"/>
              <a:gd name="connsiteX1" fmla="*/ 1443127 w 1510730"/>
              <a:gd name="connsiteY1" fmla="*/ 732536 h 1419192"/>
              <a:gd name="connsiteX2" fmla="*/ 102133 w 1510730"/>
              <a:gd name="connsiteY2" fmla="*/ 1527 h 1419192"/>
              <a:gd name="connsiteX3" fmla="*/ 44003 w 1510730"/>
              <a:gd name="connsiteY3" fmla="*/ 572057 h 1419192"/>
              <a:gd name="connsiteX4" fmla="*/ 406548 w 1510730"/>
              <a:gd name="connsiteY4" fmla="*/ 1419192 h 1419192"/>
              <a:gd name="connsiteX0" fmla="*/ 1216753 w 1510730"/>
              <a:gd name="connsiteY0" fmla="*/ 1378466 h 1419192"/>
              <a:gd name="connsiteX1" fmla="*/ 1443127 w 1510730"/>
              <a:gd name="connsiteY1" fmla="*/ 732536 h 1419192"/>
              <a:gd name="connsiteX2" fmla="*/ 102133 w 1510730"/>
              <a:gd name="connsiteY2" fmla="*/ 1527 h 1419192"/>
              <a:gd name="connsiteX3" fmla="*/ 44003 w 1510730"/>
              <a:gd name="connsiteY3" fmla="*/ 572057 h 1419192"/>
              <a:gd name="connsiteX4" fmla="*/ 406548 w 1510730"/>
              <a:gd name="connsiteY4" fmla="*/ 1419192 h 1419192"/>
              <a:gd name="connsiteX0" fmla="*/ 1216753 w 1510730"/>
              <a:gd name="connsiteY0" fmla="*/ 1378466 h 1439004"/>
              <a:gd name="connsiteX1" fmla="*/ 1443127 w 1510730"/>
              <a:gd name="connsiteY1" fmla="*/ 732536 h 1439004"/>
              <a:gd name="connsiteX2" fmla="*/ 102133 w 1510730"/>
              <a:gd name="connsiteY2" fmla="*/ 1527 h 1439004"/>
              <a:gd name="connsiteX3" fmla="*/ 44003 w 1510730"/>
              <a:gd name="connsiteY3" fmla="*/ 572057 h 1439004"/>
              <a:gd name="connsiteX4" fmla="*/ 468083 w 1510730"/>
              <a:gd name="connsiteY4" fmla="*/ 1439004 h 1439004"/>
              <a:gd name="connsiteX0" fmla="*/ 1901327 w 1949592"/>
              <a:gd name="connsiteY0" fmla="*/ 1249686 h 1439004"/>
              <a:gd name="connsiteX1" fmla="*/ 1443127 w 1949592"/>
              <a:gd name="connsiteY1" fmla="*/ 732536 h 1439004"/>
              <a:gd name="connsiteX2" fmla="*/ 102133 w 1949592"/>
              <a:gd name="connsiteY2" fmla="*/ 1527 h 1439004"/>
              <a:gd name="connsiteX3" fmla="*/ 44003 w 1949592"/>
              <a:gd name="connsiteY3" fmla="*/ 572057 h 1439004"/>
              <a:gd name="connsiteX4" fmla="*/ 468083 w 1949592"/>
              <a:gd name="connsiteY4" fmla="*/ 1439004 h 1439004"/>
              <a:gd name="connsiteX0" fmla="*/ 1901327 w 1901327"/>
              <a:gd name="connsiteY0" fmla="*/ 1249686 h 1439004"/>
              <a:gd name="connsiteX1" fmla="*/ 1443127 w 1901327"/>
              <a:gd name="connsiteY1" fmla="*/ 732536 h 1439004"/>
              <a:gd name="connsiteX2" fmla="*/ 102133 w 1901327"/>
              <a:gd name="connsiteY2" fmla="*/ 1527 h 1439004"/>
              <a:gd name="connsiteX3" fmla="*/ 44003 w 1901327"/>
              <a:gd name="connsiteY3" fmla="*/ 572057 h 1439004"/>
              <a:gd name="connsiteX4" fmla="*/ 468083 w 1901327"/>
              <a:gd name="connsiteY4" fmla="*/ 1439004 h 1439004"/>
              <a:gd name="connsiteX0" fmla="*/ 1900187 w 1900187"/>
              <a:gd name="connsiteY0" fmla="*/ 1248459 h 1437777"/>
              <a:gd name="connsiteX1" fmla="*/ 1426603 w 1900187"/>
              <a:gd name="connsiteY1" fmla="*/ 503466 h 1437777"/>
              <a:gd name="connsiteX2" fmla="*/ 100993 w 1900187"/>
              <a:gd name="connsiteY2" fmla="*/ 300 h 1437777"/>
              <a:gd name="connsiteX3" fmla="*/ 42863 w 1900187"/>
              <a:gd name="connsiteY3" fmla="*/ 570830 h 1437777"/>
              <a:gd name="connsiteX4" fmla="*/ 466943 w 1900187"/>
              <a:gd name="connsiteY4" fmla="*/ 1437777 h 1437777"/>
              <a:gd name="connsiteX0" fmla="*/ 1857324 w 1857324"/>
              <a:gd name="connsiteY0" fmla="*/ 1466287 h 1655605"/>
              <a:gd name="connsiteX1" fmla="*/ 1383740 w 1857324"/>
              <a:gd name="connsiteY1" fmla="*/ 721294 h 1655605"/>
              <a:gd name="connsiteX2" fmla="*/ 1334974 w 1857324"/>
              <a:gd name="connsiteY2" fmla="*/ 191 h 1655605"/>
              <a:gd name="connsiteX3" fmla="*/ 0 w 1857324"/>
              <a:gd name="connsiteY3" fmla="*/ 788658 h 1655605"/>
              <a:gd name="connsiteX4" fmla="*/ 424080 w 1857324"/>
              <a:gd name="connsiteY4" fmla="*/ 1655605 h 1655605"/>
              <a:gd name="connsiteX0" fmla="*/ 1941934 w 1941934"/>
              <a:gd name="connsiteY0" fmla="*/ 1466181 h 1655499"/>
              <a:gd name="connsiteX1" fmla="*/ 1468350 w 1941934"/>
              <a:gd name="connsiteY1" fmla="*/ 721188 h 1655499"/>
              <a:gd name="connsiteX2" fmla="*/ 1419584 w 1941934"/>
              <a:gd name="connsiteY2" fmla="*/ 85 h 1655499"/>
              <a:gd name="connsiteX3" fmla="*/ 0 w 1941934"/>
              <a:gd name="connsiteY3" fmla="*/ 679583 h 1655499"/>
              <a:gd name="connsiteX4" fmla="*/ 508690 w 1941934"/>
              <a:gd name="connsiteY4" fmla="*/ 1655499 h 1655499"/>
              <a:gd name="connsiteX0" fmla="*/ 1941934 w 1941934"/>
              <a:gd name="connsiteY0" fmla="*/ 1466181 h 1477187"/>
              <a:gd name="connsiteX1" fmla="*/ 1468350 w 1941934"/>
              <a:gd name="connsiteY1" fmla="*/ 721188 h 1477187"/>
              <a:gd name="connsiteX2" fmla="*/ 1419584 w 1941934"/>
              <a:gd name="connsiteY2" fmla="*/ 85 h 1477187"/>
              <a:gd name="connsiteX3" fmla="*/ 0 w 1941934"/>
              <a:gd name="connsiteY3" fmla="*/ 679583 h 1477187"/>
              <a:gd name="connsiteX4" fmla="*/ 439463 w 1941934"/>
              <a:gd name="connsiteY4" fmla="*/ 1477187 h 147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1934" h="1477187">
                <a:moveTo>
                  <a:pt x="1941934" y="1466181"/>
                </a:moveTo>
                <a:cubicBezTo>
                  <a:pt x="1755013" y="1111490"/>
                  <a:pt x="1555408" y="965537"/>
                  <a:pt x="1468350" y="721188"/>
                </a:cubicBezTo>
                <a:cubicBezTo>
                  <a:pt x="1381292" y="476839"/>
                  <a:pt x="1664309" y="7019"/>
                  <a:pt x="1419584" y="85"/>
                </a:cubicBezTo>
                <a:cubicBezTo>
                  <a:pt x="1174859" y="-6849"/>
                  <a:pt x="74613" y="412486"/>
                  <a:pt x="0" y="679583"/>
                </a:cubicBezTo>
                <a:cubicBezTo>
                  <a:pt x="81453" y="906135"/>
                  <a:pt x="374554" y="1174601"/>
                  <a:pt x="439463" y="1477187"/>
                </a:cubicBezTo>
              </a:path>
            </a:pathLst>
          </a:custGeom>
          <a:ln w="571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4816838" y="2785484"/>
            <a:ext cx="828040" cy="676127"/>
          </a:xfrm>
          <a:custGeom>
            <a:avLst/>
            <a:gdLst>
              <a:gd name="connsiteX0" fmla="*/ 2283619 w 2297843"/>
              <a:gd name="connsiteY0" fmla="*/ 1609765 h 1609765"/>
              <a:gd name="connsiteX1" fmla="*/ 2028825 w 2297843"/>
              <a:gd name="connsiteY1" fmla="*/ 883484 h 1609765"/>
              <a:gd name="connsiteX2" fmla="*/ 447675 w 2297843"/>
              <a:gd name="connsiteY2" fmla="*/ 7184 h 1609765"/>
              <a:gd name="connsiteX3" fmla="*/ 388144 w 2297843"/>
              <a:gd name="connsiteY3" fmla="*/ 488196 h 1609765"/>
              <a:gd name="connsiteX4" fmla="*/ 381000 w 2297843"/>
              <a:gd name="connsiteY4" fmla="*/ 857290 h 1609765"/>
              <a:gd name="connsiteX5" fmla="*/ 0 w 2297843"/>
              <a:gd name="connsiteY5" fmla="*/ 1609765 h 1609765"/>
              <a:gd name="connsiteX0" fmla="*/ 2283619 w 2283619"/>
              <a:gd name="connsiteY0" fmla="*/ 1609765 h 1609765"/>
              <a:gd name="connsiteX1" fmla="*/ 2028825 w 2283619"/>
              <a:gd name="connsiteY1" fmla="*/ 883484 h 1609765"/>
              <a:gd name="connsiteX2" fmla="*/ 447675 w 2283619"/>
              <a:gd name="connsiteY2" fmla="*/ 7184 h 1609765"/>
              <a:gd name="connsiteX3" fmla="*/ 388144 w 2283619"/>
              <a:gd name="connsiteY3" fmla="*/ 488196 h 1609765"/>
              <a:gd name="connsiteX4" fmla="*/ 381000 w 2283619"/>
              <a:gd name="connsiteY4" fmla="*/ 857290 h 1609765"/>
              <a:gd name="connsiteX5" fmla="*/ 0 w 2283619"/>
              <a:gd name="connsiteY5" fmla="*/ 1609765 h 1609765"/>
              <a:gd name="connsiteX0" fmla="*/ 2283619 w 2283619"/>
              <a:gd name="connsiteY0" fmla="*/ 1609765 h 1609765"/>
              <a:gd name="connsiteX1" fmla="*/ 2028825 w 2283619"/>
              <a:gd name="connsiteY1" fmla="*/ 883484 h 1609765"/>
              <a:gd name="connsiteX2" fmla="*/ 447675 w 2283619"/>
              <a:gd name="connsiteY2" fmla="*/ 7184 h 1609765"/>
              <a:gd name="connsiteX3" fmla="*/ 388144 w 2283619"/>
              <a:gd name="connsiteY3" fmla="*/ 488196 h 1609765"/>
              <a:gd name="connsiteX4" fmla="*/ 381000 w 2283619"/>
              <a:gd name="connsiteY4" fmla="*/ 857290 h 1609765"/>
              <a:gd name="connsiteX5" fmla="*/ 0 w 2283619"/>
              <a:gd name="connsiteY5" fmla="*/ 1609765 h 1609765"/>
              <a:gd name="connsiteX0" fmla="*/ 2283619 w 2283619"/>
              <a:gd name="connsiteY0" fmla="*/ 1602606 h 1602606"/>
              <a:gd name="connsiteX1" fmla="*/ 2028825 w 2283619"/>
              <a:gd name="connsiteY1" fmla="*/ 876325 h 1602606"/>
              <a:gd name="connsiteX2" fmla="*/ 447675 w 2283619"/>
              <a:gd name="connsiteY2" fmla="*/ 25 h 1602606"/>
              <a:gd name="connsiteX3" fmla="*/ 381000 w 2283619"/>
              <a:gd name="connsiteY3" fmla="*/ 850131 h 1602606"/>
              <a:gd name="connsiteX4" fmla="*/ 0 w 2283619"/>
              <a:gd name="connsiteY4" fmla="*/ 1602606 h 1602606"/>
              <a:gd name="connsiteX0" fmla="*/ 2283619 w 2283619"/>
              <a:gd name="connsiteY0" fmla="*/ 1602719 h 1602719"/>
              <a:gd name="connsiteX1" fmla="*/ 2028825 w 2283619"/>
              <a:gd name="connsiteY1" fmla="*/ 876438 h 1602719"/>
              <a:gd name="connsiteX2" fmla="*/ 447675 w 2283619"/>
              <a:gd name="connsiteY2" fmla="*/ 138 h 1602719"/>
              <a:gd name="connsiteX3" fmla="*/ 422023 w 2283619"/>
              <a:gd name="connsiteY3" fmla="*/ 815022 h 1602719"/>
              <a:gd name="connsiteX4" fmla="*/ 0 w 2283619"/>
              <a:gd name="connsiteY4" fmla="*/ 1602719 h 1602719"/>
              <a:gd name="connsiteX0" fmla="*/ 2283619 w 2283619"/>
              <a:gd name="connsiteY0" fmla="*/ 1576310 h 1576310"/>
              <a:gd name="connsiteX1" fmla="*/ 2028825 w 2283619"/>
              <a:gd name="connsiteY1" fmla="*/ 850029 h 1576310"/>
              <a:gd name="connsiteX2" fmla="*/ 495536 w 2283619"/>
              <a:gd name="connsiteY2" fmla="*/ 146 h 1576310"/>
              <a:gd name="connsiteX3" fmla="*/ 422023 w 2283619"/>
              <a:gd name="connsiteY3" fmla="*/ 788613 h 1576310"/>
              <a:gd name="connsiteX4" fmla="*/ 0 w 2283619"/>
              <a:gd name="connsiteY4" fmla="*/ 1576310 h 1576310"/>
              <a:gd name="connsiteX0" fmla="*/ 2379339 w 2379339"/>
              <a:gd name="connsiteY0" fmla="*/ 1532283 h 1576310"/>
              <a:gd name="connsiteX1" fmla="*/ 2028825 w 2379339"/>
              <a:gd name="connsiteY1" fmla="*/ 850029 h 1576310"/>
              <a:gd name="connsiteX2" fmla="*/ 495536 w 2379339"/>
              <a:gd name="connsiteY2" fmla="*/ 146 h 1576310"/>
              <a:gd name="connsiteX3" fmla="*/ 422023 w 2379339"/>
              <a:gd name="connsiteY3" fmla="*/ 788613 h 1576310"/>
              <a:gd name="connsiteX4" fmla="*/ 0 w 2379339"/>
              <a:gd name="connsiteY4" fmla="*/ 1576310 h 1576310"/>
              <a:gd name="connsiteX0" fmla="*/ 2379339 w 2379339"/>
              <a:gd name="connsiteY0" fmla="*/ 1532283 h 1576310"/>
              <a:gd name="connsiteX1" fmla="*/ 2028825 w 2379339"/>
              <a:gd name="connsiteY1" fmla="*/ 850029 h 1576310"/>
              <a:gd name="connsiteX2" fmla="*/ 495536 w 2379339"/>
              <a:gd name="connsiteY2" fmla="*/ 146 h 1576310"/>
              <a:gd name="connsiteX3" fmla="*/ 422023 w 2379339"/>
              <a:gd name="connsiteY3" fmla="*/ 788613 h 1576310"/>
              <a:gd name="connsiteX4" fmla="*/ 0 w 2379339"/>
              <a:gd name="connsiteY4" fmla="*/ 1576310 h 1576310"/>
              <a:gd name="connsiteX0" fmla="*/ 2379339 w 2379339"/>
              <a:gd name="connsiteY0" fmla="*/ 1532283 h 1576310"/>
              <a:gd name="connsiteX1" fmla="*/ 2028825 w 2379339"/>
              <a:gd name="connsiteY1" fmla="*/ 850029 h 1576310"/>
              <a:gd name="connsiteX2" fmla="*/ 495536 w 2379339"/>
              <a:gd name="connsiteY2" fmla="*/ 146 h 1576310"/>
              <a:gd name="connsiteX3" fmla="*/ 422023 w 2379339"/>
              <a:gd name="connsiteY3" fmla="*/ 788613 h 1576310"/>
              <a:gd name="connsiteX4" fmla="*/ 0 w 2379339"/>
              <a:gd name="connsiteY4" fmla="*/ 1576310 h 1576310"/>
              <a:gd name="connsiteX0" fmla="*/ 2440874 w 2440874"/>
              <a:gd name="connsiteY0" fmla="*/ 1585116 h 1585116"/>
              <a:gd name="connsiteX1" fmla="*/ 2028825 w 2440874"/>
              <a:gd name="connsiteY1" fmla="*/ 850029 h 1585116"/>
              <a:gd name="connsiteX2" fmla="*/ 495536 w 2440874"/>
              <a:gd name="connsiteY2" fmla="*/ 146 h 1585116"/>
              <a:gd name="connsiteX3" fmla="*/ 422023 w 2440874"/>
              <a:gd name="connsiteY3" fmla="*/ 788613 h 1585116"/>
              <a:gd name="connsiteX4" fmla="*/ 0 w 2440874"/>
              <a:gd name="connsiteY4" fmla="*/ 1576310 h 1585116"/>
              <a:gd name="connsiteX0" fmla="*/ 2440874 w 2440874"/>
              <a:gd name="connsiteY0" fmla="*/ 1585116 h 1585116"/>
              <a:gd name="connsiteX1" fmla="*/ 2028825 w 2440874"/>
              <a:gd name="connsiteY1" fmla="*/ 850029 h 1585116"/>
              <a:gd name="connsiteX2" fmla="*/ 495536 w 2440874"/>
              <a:gd name="connsiteY2" fmla="*/ 146 h 1585116"/>
              <a:gd name="connsiteX3" fmla="*/ 422023 w 2440874"/>
              <a:gd name="connsiteY3" fmla="*/ 788613 h 1585116"/>
              <a:gd name="connsiteX4" fmla="*/ 0 w 2440874"/>
              <a:gd name="connsiteY4" fmla="*/ 1576310 h 1585116"/>
              <a:gd name="connsiteX0" fmla="*/ 2418722 w 2418722"/>
              <a:gd name="connsiteY0" fmla="*/ 1585116 h 1585116"/>
              <a:gd name="connsiteX1" fmla="*/ 2006673 w 2418722"/>
              <a:gd name="connsiteY1" fmla="*/ 850029 h 1585116"/>
              <a:gd name="connsiteX2" fmla="*/ 473384 w 2418722"/>
              <a:gd name="connsiteY2" fmla="*/ 146 h 1585116"/>
              <a:gd name="connsiteX3" fmla="*/ 399871 w 2418722"/>
              <a:gd name="connsiteY3" fmla="*/ 788613 h 1585116"/>
              <a:gd name="connsiteX4" fmla="*/ 0 w 2418722"/>
              <a:gd name="connsiteY4" fmla="*/ 1405131 h 1585116"/>
              <a:gd name="connsiteX0" fmla="*/ 2418722 w 2418722"/>
              <a:gd name="connsiteY0" fmla="*/ 853108 h 853108"/>
              <a:gd name="connsiteX1" fmla="*/ 2006673 w 2418722"/>
              <a:gd name="connsiteY1" fmla="*/ 118021 h 853108"/>
              <a:gd name="connsiteX2" fmla="*/ 399871 w 2418722"/>
              <a:gd name="connsiteY2" fmla="*/ 56605 h 853108"/>
              <a:gd name="connsiteX3" fmla="*/ 0 w 2418722"/>
              <a:gd name="connsiteY3" fmla="*/ 673123 h 853108"/>
              <a:gd name="connsiteX0" fmla="*/ 868049 w 2010024"/>
              <a:gd name="connsiteY0" fmla="*/ 733607 h 733607"/>
              <a:gd name="connsiteX1" fmla="*/ 2006673 w 2010024"/>
              <a:gd name="connsiteY1" fmla="*/ 112640 h 733607"/>
              <a:gd name="connsiteX2" fmla="*/ 399871 w 2010024"/>
              <a:gd name="connsiteY2" fmla="*/ 51224 h 733607"/>
              <a:gd name="connsiteX3" fmla="*/ 0 w 2010024"/>
              <a:gd name="connsiteY3" fmla="*/ 667742 h 733607"/>
              <a:gd name="connsiteX0" fmla="*/ 868049 w 868049"/>
              <a:gd name="connsiteY0" fmla="*/ 682383 h 682383"/>
              <a:gd name="connsiteX1" fmla="*/ 399871 w 868049"/>
              <a:gd name="connsiteY1" fmla="*/ 0 h 682383"/>
              <a:gd name="connsiteX2" fmla="*/ 0 w 868049"/>
              <a:gd name="connsiteY2" fmla="*/ 616518 h 682383"/>
              <a:gd name="connsiteX0" fmla="*/ 868049 w 868049"/>
              <a:gd name="connsiteY0" fmla="*/ 682383 h 682383"/>
              <a:gd name="connsiteX1" fmla="*/ 399871 w 868049"/>
              <a:gd name="connsiteY1" fmla="*/ 0 h 682383"/>
              <a:gd name="connsiteX2" fmla="*/ 0 w 868049"/>
              <a:gd name="connsiteY2" fmla="*/ 616518 h 682383"/>
              <a:gd name="connsiteX0" fmla="*/ 838512 w 838512"/>
              <a:gd name="connsiteY0" fmla="*/ 682383 h 683088"/>
              <a:gd name="connsiteX1" fmla="*/ 370334 w 838512"/>
              <a:gd name="connsiteY1" fmla="*/ 0 h 683088"/>
              <a:gd name="connsiteX2" fmla="*/ 0 w 838512"/>
              <a:gd name="connsiteY2" fmla="*/ 683088 h 683088"/>
              <a:gd name="connsiteX0" fmla="*/ 838512 w 838512"/>
              <a:gd name="connsiteY0" fmla="*/ 663363 h 664068"/>
              <a:gd name="connsiteX1" fmla="*/ 281724 w 838512"/>
              <a:gd name="connsiteY1" fmla="*/ 0 h 664068"/>
              <a:gd name="connsiteX2" fmla="*/ 0 w 838512"/>
              <a:gd name="connsiteY2" fmla="*/ 664068 h 664068"/>
              <a:gd name="connsiteX0" fmla="*/ 838512 w 838512"/>
              <a:gd name="connsiteY0" fmla="*/ 663363 h 664068"/>
              <a:gd name="connsiteX1" fmla="*/ 340797 w 838512"/>
              <a:gd name="connsiteY1" fmla="*/ 0 h 664068"/>
              <a:gd name="connsiteX2" fmla="*/ 0 w 838512"/>
              <a:gd name="connsiteY2" fmla="*/ 664068 h 664068"/>
              <a:gd name="connsiteX0" fmla="*/ 698213 w 698213"/>
              <a:gd name="connsiteY0" fmla="*/ 615813 h 664068"/>
              <a:gd name="connsiteX1" fmla="*/ 340797 w 698213"/>
              <a:gd name="connsiteY1" fmla="*/ 0 h 664068"/>
              <a:gd name="connsiteX2" fmla="*/ 0 w 698213"/>
              <a:gd name="connsiteY2" fmla="*/ 664068 h 664068"/>
              <a:gd name="connsiteX0" fmla="*/ 698213 w 698213"/>
              <a:gd name="connsiteY0" fmla="*/ 615813 h 664068"/>
              <a:gd name="connsiteX1" fmla="*/ 340797 w 698213"/>
              <a:gd name="connsiteY1" fmla="*/ 0 h 664068"/>
              <a:gd name="connsiteX2" fmla="*/ 0 w 698213"/>
              <a:gd name="connsiteY2" fmla="*/ 664068 h 664068"/>
              <a:gd name="connsiteX0" fmla="*/ 698213 w 698213"/>
              <a:gd name="connsiteY0" fmla="*/ 617513 h 665768"/>
              <a:gd name="connsiteX1" fmla="*/ 340797 w 698213"/>
              <a:gd name="connsiteY1" fmla="*/ 1700 h 665768"/>
              <a:gd name="connsiteX2" fmla="*/ 0 w 698213"/>
              <a:gd name="connsiteY2" fmla="*/ 665768 h 665768"/>
              <a:gd name="connsiteX0" fmla="*/ 698213 w 698213"/>
              <a:gd name="connsiteY0" fmla="*/ 598557 h 646812"/>
              <a:gd name="connsiteX1" fmla="*/ 274339 w 698213"/>
              <a:gd name="connsiteY1" fmla="*/ 1764 h 646812"/>
              <a:gd name="connsiteX2" fmla="*/ 0 w 698213"/>
              <a:gd name="connsiteY2" fmla="*/ 646812 h 646812"/>
              <a:gd name="connsiteX0" fmla="*/ 698213 w 698213"/>
              <a:gd name="connsiteY0" fmla="*/ 655440 h 703695"/>
              <a:gd name="connsiteX1" fmla="*/ 326028 w 698213"/>
              <a:gd name="connsiteY1" fmla="*/ 1587 h 703695"/>
              <a:gd name="connsiteX2" fmla="*/ 0 w 698213"/>
              <a:gd name="connsiteY2" fmla="*/ 703695 h 703695"/>
              <a:gd name="connsiteX0" fmla="*/ 616987 w 616987"/>
              <a:gd name="connsiteY0" fmla="*/ 625567 h 702352"/>
              <a:gd name="connsiteX1" fmla="*/ 326028 w 616987"/>
              <a:gd name="connsiteY1" fmla="*/ 244 h 702352"/>
              <a:gd name="connsiteX2" fmla="*/ 0 w 616987"/>
              <a:gd name="connsiteY2" fmla="*/ 702352 h 702352"/>
              <a:gd name="connsiteX0" fmla="*/ 616987 w 616987"/>
              <a:gd name="connsiteY0" fmla="*/ 625591 h 702376"/>
              <a:gd name="connsiteX1" fmla="*/ 326028 w 616987"/>
              <a:gd name="connsiteY1" fmla="*/ 268 h 702376"/>
              <a:gd name="connsiteX2" fmla="*/ 0 w 616987"/>
              <a:gd name="connsiteY2" fmla="*/ 702376 h 702376"/>
              <a:gd name="connsiteX0" fmla="*/ 631755 w 631755"/>
              <a:gd name="connsiteY0" fmla="*/ 682400 h 702125"/>
              <a:gd name="connsiteX1" fmla="*/ 326028 w 631755"/>
              <a:gd name="connsiteY1" fmla="*/ 17 h 702125"/>
              <a:gd name="connsiteX2" fmla="*/ 0 w 631755"/>
              <a:gd name="connsiteY2" fmla="*/ 702125 h 702125"/>
              <a:gd name="connsiteX0" fmla="*/ 631755 w 631755"/>
              <a:gd name="connsiteY0" fmla="*/ 682620 h 702345"/>
              <a:gd name="connsiteX1" fmla="*/ 326028 w 631755"/>
              <a:gd name="connsiteY1" fmla="*/ 237 h 702345"/>
              <a:gd name="connsiteX2" fmla="*/ 0 w 631755"/>
              <a:gd name="connsiteY2" fmla="*/ 702345 h 702345"/>
              <a:gd name="connsiteX0" fmla="*/ 668676 w 668676"/>
              <a:gd name="connsiteY0" fmla="*/ 644491 h 702256"/>
              <a:gd name="connsiteX1" fmla="*/ 326028 w 668676"/>
              <a:gd name="connsiteY1" fmla="*/ 148 h 702256"/>
              <a:gd name="connsiteX2" fmla="*/ 0 w 668676"/>
              <a:gd name="connsiteY2" fmla="*/ 702256 h 702256"/>
              <a:gd name="connsiteX0" fmla="*/ 668676 w 668676"/>
              <a:gd name="connsiteY0" fmla="*/ 644637 h 702402"/>
              <a:gd name="connsiteX1" fmla="*/ 326028 w 668676"/>
              <a:gd name="connsiteY1" fmla="*/ 294 h 702402"/>
              <a:gd name="connsiteX2" fmla="*/ 0 w 668676"/>
              <a:gd name="connsiteY2" fmla="*/ 702402 h 702402"/>
              <a:gd name="connsiteX0" fmla="*/ 668676 w 668676"/>
              <a:gd name="connsiteY0" fmla="*/ 645422 h 703187"/>
              <a:gd name="connsiteX1" fmla="*/ 326028 w 668676"/>
              <a:gd name="connsiteY1" fmla="*/ 1079 h 703187"/>
              <a:gd name="connsiteX2" fmla="*/ 0 w 668676"/>
              <a:gd name="connsiteY2" fmla="*/ 703187 h 703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8676" h="703187">
                <a:moveTo>
                  <a:pt x="668676" y="645422"/>
                </a:moveTo>
                <a:cubicBezTo>
                  <a:pt x="438225" y="217961"/>
                  <a:pt x="378401" y="-18059"/>
                  <a:pt x="326028" y="1079"/>
                </a:cubicBezTo>
                <a:cubicBezTo>
                  <a:pt x="273655" y="20217"/>
                  <a:pt x="158154" y="420413"/>
                  <a:pt x="0" y="703187"/>
                </a:cubicBezTo>
              </a:path>
            </a:pathLst>
          </a:custGeom>
          <a:ln w="571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 rot="17029077">
            <a:off x="4595095" y="211936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93%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1166410">
            <a:off x="5597241" y="1771477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102%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2691665">
            <a:off x="7485786" y="287932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87%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9015986" y="2480431"/>
            <a:ext cx="2552061" cy="1698377"/>
            <a:chOff x="9015986" y="2480431"/>
            <a:chExt cx="2552061" cy="1698377"/>
          </a:xfrm>
        </p:grpSpPr>
        <p:sp>
          <p:nvSpPr>
            <p:cNvPr id="35" name="TextBox 34"/>
            <p:cNvSpPr txBox="1"/>
            <p:nvPr/>
          </p:nvSpPr>
          <p:spPr>
            <a:xfrm>
              <a:off x="9479398" y="2480431"/>
              <a:ext cx="208864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smtClean="0"/>
                <a:t>99.7% of </a:t>
              </a:r>
            </a:p>
            <a:p>
              <a:pPr algn="ctr"/>
              <a:r>
                <a:rPr lang="en-US" sz="3200" dirty="0" smtClean="0"/>
                <a:t>optimal</a:t>
              </a:r>
              <a:br>
                <a:rPr lang="en-US" sz="3200" dirty="0" smtClean="0"/>
              </a:br>
              <a:r>
                <a:rPr lang="en-US" sz="3200" dirty="0" smtClean="0"/>
                <a:t>throughput</a:t>
              </a:r>
              <a:endParaRPr lang="en-US" sz="3200" dirty="0"/>
            </a:p>
          </p:txBody>
        </p:sp>
        <p:cxnSp>
          <p:nvCxnSpPr>
            <p:cNvPr id="37" name="Curved Connector 36"/>
            <p:cNvCxnSpPr/>
            <p:nvPr/>
          </p:nvCxnSpPr>
          <p:spPr>
            <a:xfrm rot="10800000" flipV="1">
              <a:off x="9015986" y="3965333"/>
              <a:ext cx="1507738" cy="213475"/>
            </a:xfrm>
            <a:prstGeom prst="curvedConnector3">
              <a:avLst>
                <a:gd name="adj1" fmla="val 433"/>
              </a:avLst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Oval 2"/>
          <p:cNvSpPr/>
          <p:nvPr/>
        </p:nvSpPr>
        <p:spPr>
          <a:xfrm rot="18900000">
            <a:off x="4250165" y="2854343"/>
            <a:ext cx="657588" cy="3862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88622" y="2856426"/>
                <a:ext cx="1992597" cy="787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ar-AE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ℓ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4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622" y="2856426"/>
                <a:ext cx="1992597" cy="7870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28700" y="1709768"/>
                <a:ext cx="2254976" cy="857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ℓ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>
                              <a:latin typeface="Cambria Math"/>
                            </a:rPr>
                            <m:t>allocation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>
                              <a:latin typeface="Cambria Math"/>
                            </a:rPr>
                            <m:t>capacity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1709768"/>
                <a:ext cx="2254976" cy="85709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55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7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2" grpId="0"/>
      <p:bldP spid="33" grpId="0"/>
      <p:bldP spid="34" grpId="0"/>
      <p:bldP spid="3" grpId="0" animBg="1"/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Architecture</a:t>
            </a:r>
            <a:endParaRPr lang="en-US" dirty="0"/>
          </a:p>
        </p:txBody>
      </p:sp>
      <p:sp>
        <p:nvSpPr>
          <p:cNvPr id="19" name="Cloud 18"/>
          <p:cNvSpPr/>
          <p:nvPr/>
        </p:nvSpPr>
        <p:spPr>
          <a:xfrm>
            <a:off x="5427190" y="1888402"/>
            <a:ext cx="1965960" cy="3718560"/>
          </a:xfrm>
          <a:prstGeom prst="cloud">
            <a:avLst/>
          </a:prstGeom>
          <a:solidFill>
            <a:schemeClr val="tx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64650" y="3686722"/>
            <a:ext cx="11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Endpoints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78630" y="2829906"/>
            <a:ext cx="1422780" cy="68235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Optimizer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478630" y="3918768"/>
            <a:ext cx="1422780" cy="68235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Normalizer</a:t>
            </a:r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3202786" y="2627542"/>
            <a:ext cx="420822" cy="1029606"/>
          </a:xfrm>
          <a:custGeom>
            <a:avLst/>
            <a:gdLst>
              <a:gd name="connsiteX0" fmla="*/ 739354 w 739354"/>
              <a:gd name="connsiteY0" fmla="*/ 1239591 h 1671558"/>
              <a:gd name="connsiteX1" fmla="*/ 312634 w 739354"/>
              <a:gd name="connsiteY1" fmla="*/ 1658691 h 1671558"/>
              <a:gd name="connsiteX2" fmla="*/ 214 w 739354"/>
              <a:gd name="connsiteY2" fmla="*/ 805251 h 1671558"/>
              <a:gd name="connsiteX3" fmla="*/ 358354 w 739354"/>
              <a:gd name="connsiteY3" fmla="*/ 5151 h 1671558"/>
              <a:gd name="connsiteX4" fmla="*/ 739354 w 739354"/>
              <a:gd name="connsiteY4" fmla="*/ 523311 h 1671558"/>
              <a:gd name="connsiteX0" fmla="*/ 739354 w 739354"/>
              <a:gd name="connsiteY0" fmla="*/ 1303886 h 1678350"/>
              <a:gd name="connsiteX1" fmla="*/ 312634 w 739354"/>
              <a:gd name="connsiteY1" fmla="*/ 1658691 h 1678350"/>
              <a:gd name="connsiteX2" fmla="*/ 214 w 739354"/>
              <a:gd name="connsiteY2" fmla="*/ 805251 h 1678350"/>
              <a:gd name="connsiteX3" fmla="*/ 358354 w 739354"/>
              <a:gd name="connsiteY3" fmla="*/ 5151 h 1678350"/>
              <a:gd name="connsiteX4" fmla="*/ 739354 w 739354"/>
              <a:gd name="connsiteY4" fmla="*/ 523311 h 1678350"/>
              <a:gd name="connsiteX0" fmla="*/ 739354 w 739354"/>
              <a:gd name="connsiteY0" fmla="*/ 1307049 h 1681513"/>
              <a:gd name="connsiteX1" fmla="*/ 312634 w 739354"/>
              <a:gd name="connsiteY1" fmla="*/ 1661854 h 1681513"/>
              <a:gd name="connsiteX2" fmla="*/ 214 w 739354"/>
              <a:gd name="connsiteY2" fmla="*/ 808414 h 1681513"/>
              <a:gd name="connsiteX3" fmla="*/ 358354 w 739354"/>
              <a:gd name="connsiteY3" fmla="*/ 8314 h 1681513"/>
              <a:gd name="connsiteX4" fmla="*/ 731734 w 739354"/>
              <a:gd name="connsiteY4" fmla="*/ 471364 h 1681513"/>
              <a:gd name="connsiteX0" fmla="*/ 739354 w 739354"/>
              <a:gd name="connsiteY0" fmla="*/ 1337292 h 1711756"/>
              <a:gd name="connsiteX1" fmla="*/ 312634 w 739354"/>
              <a:gd name="connsiteY1" fmla="*/ 1692097 h 1711756"/>
              <a:gd name="connsiteX2" fmla="*/ 214 w 739354"/>
              <a:gd name="connsiteY2" fmla="*/ 838657 h 1711756"/>
              <a:gd name="connsiteX3" fmla="*/ 358354 w 739354"/>
              <a:gd name="connsiteY3" fmla="*/ 38557 h 1711756"/>
              <a:gd name="connsiteX4" fmla="*/ 669048 w 739354"/>
              <a:gd name="connsiteY4" fmla="*/ 293850 h 1711756"/>
              <a:gd name="connsiteX0" fmla="*/ 739354 w 1057707"/>
              <a:gd name="connsiteY0" fmla="*/ 1328700 h 1703164"/>
              <a:gd name="connsiteX1" fmla="*/ 312634 w 1057707"/>
              <a:gd name="connsiteY1" fmla="*/ 1683505 h 1703164"/>
              <a:gd name="connsiteX2" fmla="*/ 214 w 1057707"/>
              <a:gd name="connsiteY2" fmla="*/ 830065 h 1703164"/>
              <a:gd name="connsiteX3" fmla="*/ 358354 w 1057707"/>
              <a:gd name="connsiteY3" fmla="*/ 29965 h 1703164"/>
              <a:gd name="connsiteX4" fmla="*/ 1057707 w 1057707"/>
              <a:gd name="connsiteY4" fmla="*/ 321921 h 1703164"/>
              <a:gd name="connsiteX0" fmla="*/ 739354 w 756810"/>
              <a:gd name="connsiteY0" fmla="*/ 1328700 h 1703164"/>
              <a:gd name="connsiteX1" fmla="*/ 312634 w 756810"/>
              <a:gd name="connsiteY1" fmla="*/ 1683505 h 1703164"/>
              <a:gd name="connsiteX2" fmla="*/ 214 w 756810"/>
              <a:gd name="connsiteY2" fmla="*/ 830065 h 1703164"/>
              <a:gd name="connsiteX3" fmla="*/ 358354 w 756810"/>
              <a:gd name="connsiteY3" fmla="*/ 29965 h 1703164"/>
              <a:gd name="connsiteX4" fmla="*/ 756810 w 756810"/>
              <a:gd name="connsiteY4" fmla="*/ 321922 h 1703164"/>
              <a:gd name="connsiteX0" fmla="*/ 726815 w 756808"/>
              <a:gd name="connsiteY0" fmla="*/ 1499794 h 1740095"/>
              <a:gd name="connsiteX1" fmla="*/ 312632 w 756808"/>
              <a:gd name="connsiteY1" fmla="*/ 1683505 h 1740095"/>
              <a:gd name="connsiteX2" fmla="*/ 212 w 756808"/>
              <a:gd name="connsiteY2" fmla="*/ 830065 h 1740095"/>
              <a:gd name="connsiteX3" fmla="*/ 358352 w 756808"/>
              <a:gd name="connsiteY3" fmla="*/ 29965 h 1740095"/>
              <a:gd name="connsiteX4" fmla="*/ 756808 w 756808"/>
              <a:gd name="connsiteY4" fmla="*/ 321922 h 1740095"/>
              <a:gd name="connsiteX0" fmla="*/ 726815 w 731733"/>
              <a:gd name="connsiteY0" fmla="*/ 1495061 h 1735362"/>
              <a:gd name="connsiteX1" fmla="*/ 312632 w 731733"/>
              <a:gd name="connsiteY1" fmla="*/ 1678772 h 1735362"/>
              <a:gd name="connsiteX2" fmla="*/ 212 w 731733"/>
              <a:gd name="connsiteY2" fmla="*/ 825332 h 1735362"/>
              <a:gd name="connsiteX3" fmla="*/ 358352 w 731733"/>
              <a:gd name="connsiteY3" fmla="*/ 25232 h 1735362"/>
              <a:gd name="connsiteX4" fmla="*/ 731733 w 731733"/>
              <a:gd name="connsiteY4" fmla="*/ 341631 h 1735362"/>
              <a:gd name="connsiteX0" fmla="*/ 726815 w 726815"/>
              <a:gd name="connsiteY0" fmla="*/ 1493085 h 1733386"/>
              <a:gd name="connsiteX1" fmla="*/ 312632 w 726815"/>
              <a:gd name="connsiteY1" fmla="*/ 1676796 h 1733386"/>
              <a:gd name="connsiteX2" fmla="*/ 212 w 726815"/>
              <a:gd name="connsiteY2" fmla="*/ 823356 h 1733386"/>
              <a:gd name="connsiteX3" fmla="*/ 358352 w 726815"/>
              <a:gd name="connsiteY3" fmla="*/ 23256 h 1733386"/>
              <a:gd name="connsiteX4" fmla="*/ 719979 w 726815"/>
              <a:gd name="connsiteY4" fmla="*/ 351112 h 173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815" h="1733386">
                <a:moveTo>
                  <a:pt x="726815" y="1493085"/>
                </a:moveTo>
                <a:cubicBezTo>
                  <a:pt x="575050" y="1738830"/>
                  <a:pt x="433732" y="1788417"/>
                  <a:pt x="312632" y="1676796"/>
                </a:cubicBezTo>
                <a:cubicBezTo>
                  <a:pt x="191532" y="1565175"/>
                  <a:pt x="-7408" y="1098946"/>
                  <a:pt x="212" y="823356"/>
                </a:cubicBezTo>
                <a:cubicBezTo>
                  <a:pt x="7832" y="547766"/>
                  <a:pt x="238391" y="101963"/>
                  <a:pt x="358352" y="23256"/>
                </a:cubicBezTo>
                <a:cubicBezTo>
                  <a:pt x="478313" y="-55451"/>
                  <a:pt x="591074" y="68537"/>
                  <a:pt x="719979" y="351112"/>
                </a:cubicBezTo>
              </a:path>
            </a:pathLst>
          </a:cu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6" idx="2"/>
            <a:endCxn id="27" idx="0"/>
          </p:cNvCxnSpPr>
          <p:nvPr/>
        </p:nvCxnSpPr>
        <p:spPr>
          <a:xfrm>
            <a:off x="4190020" y="3512260"/>
            <a:ext cx="0" cy="40650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3876" y="3538370"/>
            <a:ext cx="65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rates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30327" y="3162907"/>
            <a:ext cx="95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0000"/>
                </a:solidFill>
              </a:rPr>
              <a:t>flowlet</a:t>
            </a:r>
            <a:endParaRPr lang="en-US" sz="1600" dirty="0" smtClean="0">
              <a:solidFill>
                <a:srgbClr val="FF0000"/>
              </a:solidFill>
            </a:endParaRP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start/end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4901410" y="3152996"/>
            <a:ext cx="3032760" cy="602306"/>
          </a:xfrm>
          <a:custGeom>
            <a:avLst/>
            <a:gdLst>
              <a:gd name="connsiteX0" fmla="*/ 3017520 w 3017520"/>
              <a:gd name="connsiteY0" fmla="*/ 602306 h 602306"/>
              <a:gd name="connsiteX1" fmla="*/ 1798320 w 3017520"/>
              <a:gd name="connsiteY1" fmla="*/ 68906 h 602306"/>
              <a:gd name="connsiteX2" fmla="*/ 0 w 3017520"/>
              <a:gd name="connsiteY2" fmla="*/ 23186 h 6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7520" h="602306">
                <a:moveTo>
                  <a:pt x="3017520" y="602306"/>
                </a:moveTo>
                <a:cubicBezTo>
                  <a:pt x="2659380" y="383866"/>
                  <a:pt x="2301240" y="165426"/>
                  <a:pt x="1798320" y="68906"/>
                </a:cubicBezTo>
                <a:cubicBezTo>
                  <a:pt x="1295400" y="-27614"/>
                  <a:pt x="647700" y="-2214"/>
                  <a:pt x="0" y="23186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Freeform 32"/>
          <p:cNvSpPr/>
          <p:nvPr/>
        </p:nvSpPr>
        <p:spPr>
          <a:xfrm rot="20626053" flipH="1" flipV="1">
            <a:off x="4939510" y="3785456"/>
            <a:ext cx="3032760" cy="602306"/>
          </a:xfrm>
          <a:custGeom>
            <a:avLst/>
            <a:gdLst>
              <a:gd name="connsiteX0" fmla="*/ 3017520 w 3017520"/>
              <a:gd name="connsiteY0" fmla="*/ 602306 h 602306"/>
              <a:gd name="connsiteX1" fmla="*/ 1798320 w 3017520"/>
              <a:gd name="connsiteY1" fmla="*/ 68906 h 602306"/>
              <a:gd name="connsiteX2" fmla="*/ 0 w 3017520"/>
              <a:gd name="connsiteY2" fmla="*/ 23186 h 6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7520" h="602306">
                <a:moveTo>
                  <a:pt x="3017520" y="602306"/>
                </a:moveTo>
                <a:cubicBezTo>
                  <a:pt x="2659380" y="383866"/>
                  <a:pt x="2301240" y="165426"/>
                  <a:pt x="1798320" y="68906"/>
                </a:cubicBezTo>
                <a:cubicBezTo>
                  <a:pt x="1295400" y="-27614"/>
                  <a:pt x="647700" y="-2214"/>
                  <a:pt x="0" y="23186"/>
                </a:cubicBezTo>
              </a:path>
            </a:pathLst>
          </a:custGeom>
          <a:noFill/>
          <a:ln w="38100">
            <a:solidFill>
              <a:srgbClr val="0088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798600" y="3815964"/>
            <a:ext cx="1114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8800"/>
                </a:solidFill>
              </a:rPr>
              <a:t>normalized</a:t>
            </a:r>
            <a:br>
              <a:rPr lang="en-US" sz="1600" dirty="0" smtClean="0">
                <a:solidFill>
                  <a:srgbClr val="008800"/>
                </a:solidFill>
              </a:rPr>
            </a:br>
            <a:r>
              <a:rPr lang="en-US" sz="1600" dirty="0" smtClean="0">
                <a:solidFill>
                  <a:srgbClr val="008800"/>
                </a:solidFill>
              </a:rPr>
              <a:t>rates</a:t>
            </a:r>
            <a:endParaRPr lang="en-US" sz="1600" dirty="0">
              <a:solidFill>
                <a:srgbClr val="0088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346930" y="2741842"/>
            <a:ext cx="1737360" cy="1943100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702616" y="4753522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Allocator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80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936457" y="5720136"/>
                <a:ext cx="5970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For each flow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/>
                  <a:t> 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𝑔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</a:rPr>
                      <m:t>links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</a:rPr>
                      <m:t>traverses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457" y="5720136"/>
                <a:ext cx="5970994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63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923698" y="5173363"/>
                <a:ext cx="5123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For each link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ℓ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</a:rPr>
                      <m:t>flows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</a:rPr>
                      <m:t>on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ℓ)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698" y="5173363"/>
                <a:ext cx="5123775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90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15875" y="2503211"/>
                <a:ext cx="3135025" cy="1142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Core 1: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   </m:t>
                        </m:r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 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Core 2:	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  </m:t>
                        </m:r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   </m:t>
                        </m:r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 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8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75" y="2503211"/>
                <a:ext cx="3135025" cy="1142108"/>
              </a:xfrm>
              <a:prstGeom prst="rect">
                <a:avLst/>
              </a:prstGeom>
              <a:blipFill rotWithShape="1">
                <a:blip r:embed="rId4"/>
                <a:stretch>
                  <a:fillRect l="-291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9209626" y="2657016"/>
            <a:ext cx="1514527" cy="1042082"/>
            <a:chOff x="4464542" y="3658218"/>
            <a:chExt cx="1514527" cy="1042082"/>
          </a:xfrm>
        </p:grpSpPr>
        <p:sp>
          <p:nvSpPr>
            <p:cNvPr id="25" name="Oval 24"/>
            <p:cNvSpPr/>
            <p:nvPr/>
          </p:nvSpPr>
          <p:spPr>
            <a:xfrm>
              <a:off x="5463716" y="4201276"/>
              <a:ext cx="499024" cy="499024"/>
            </a:xfrm>
            <a:prstGeom prst="ellipse">
              <a:avLst/>
            </a:prstGeom>
            <a:noFill/>
            <a:ln w="28575">
              <a:solidFill>
                <a:srgbClr val="CC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464542" y="3682673"/>
              <a:ext cx="499024" cy="499024"/>
            </a:xfrm>
            <a:prstGeom prst="ellipse">
              <a:avLst/>
            </a:prstGeom>
            <a:noFill/>
            <a:ln w="28575">
              <a:solidFill>
                <a:srgbClr val="CC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480045" y="3658218"/>
              <a:ext cx="499024" cy="499024"/>
            </a:xfrm>
            <a:prstGeom prst="ellipse">
              <a:avLst/>
            </a:prstGeom>
            <a:noFill/>
            <a:ln w="28575">
              <a:solidFill>
                <a:srgbClr val="CC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948131" y="4191796"/>
              <a:ext cx="499024" cy="499024"/>
            </a:xfrm>
            <a:prstGeom prst="ellipse">
              <a:avLst/>
            </a:prstGeom>
            <a:noFill/>
            <a:ln w="28575">
              <a:solidFill>
                <a:srgbClr val="CC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714326" y="2657016"/>
            <a:ext cx="2022563" cy="1042082"/>
            <a:chOff x="3969242" y="3658218"/>
            <a:chExt cx="2022563" cy="1042082"/>
          </a:xfrm>
        </p:grpSpPr>
        <p:sp>
          <p:nvSpPr>
            <p:cNvPr id="50" name="Oval 49"/>
            <p:cNvSpPr/>
            <p:nvPr/>
          </p:nvSpPr>
          <p:spPr>
            <a:xfrm>
              <a:off x="4490359" y="4201276"/>
              <a:ext cx="499024" cy="499024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492781" y="3658218"/>
              <a:ext cx="499024" cy="499024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993290" y="4191796"/>
              <a:ext cx="499024" cy="499024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969242" y="3677446"/>
              <a:ext cx="499024" cy="499024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717369" y="2657016"/>
            <a:ext cx="1492547" cy="1054166"/>
            <a:chOff x="5449814" y="3691546"/>
            <a:chExt cx="1492547" cy="1054166"/>
          </a:xfrm>
        </p:grpSpPr>
        <p:sp>
          <p:nvSpPr>
            <p:cNvPr id="19" name="Oval 18"/>
            <p:cNvSpPr/>
            <p:nvPr/>
          </p:nvSpPr>
          <p:spPr>
            <a:xfrm>
              <a:off x="5449814" y="4225124"/>
              <a:ext cx="499024" cy="49902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967888" y="4246688"/>
              <a:ext cx="499024" cy="49902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43337" y="3691546"/>
              <a:ext cx="499024" cy="49902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948838" y="3710596"/>
              <a:ext cx="499024" cy="49902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77222" y="1983194"/>
            <a:ext cx="5158270" cy="2613848"/>
            <a:chOff x="1577222" y="3592919"/>
            <a:chExt cx="5158270" cy="2613848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741975" y="3770684"/>
              <a:ext cx="2703959" cy="10772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741975" y="3954340"/>
              <a:ext cx="2703959" cy="89361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741974" y="3954341"/>
              <a:ext cx="0" cy="89361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38" idx="0"/>
            </p:cNvCxnSpPr>
            <p:nvPr/>
          </p:nvCxnSpPr>
          <p:spPr>
            <a:xfrm>
              <a:off x="2741974" y="4983425"/>
              <a:ext cx="729484" cy="73265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endCxn id="35" idx="0"/>
            </p:cNvCxnSpPr>
            <p:nvPr/>
          </p:nvCxnSpPr>
          <p:spPr>
            <a:xfrm flipH="1">
              <a:off x="2137295" y="4983425"/>
              <a:ext cx="604679" cy="73265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7222" y="5716084"/>
              <a:ext cx="1120146" cy="490683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9842" y="3592920"/>
              <a:ext cx="1084264" cy="722842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9842" y="4622005"/>
              <a:ext cx="1084264" cy="72284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1386" y="5716084"/>
              <a:ext cx="1120146" cy="490683"/>
            </a:xfrm>
            <a:prstGeom prst="rect">
              <a:avLst/>
            </a:prstGeom>
          </p:spPr>
        </p:pic>
        <p:cxnSp>
          <p:nvCxnSpPr>
            <p:cNvPr id="39" name="Straight Connector 38"/>
            <p:cNvCxnSpPr/>
            <p:nvPr/>
          </p:nvCxnSpPr>
          <p:spPr>
            <a:xfrm>
              <a:off x="5445935" y="3954340"/>
              <a:ext cx="0" cy="89361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45" idx="0"/>
            </p:cNvCxnSpPr>
            <p:nvPr/>
          </p:nvCxnSpPr>
          <p:spPr>
            <a:xfrm>
              <a:off x="5445935" y="4983424"/>
              <a:ext cx="729484" cy="73265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42" idx="0"/>
            </p:cNvCxnSpPr>
            <p:nvPr/>
          </p:nvCxnSpPr>
          <p:spPr>
            <a:xfrm flipH="1">
              <a:off x="4841255" y="4983424"/>
              <a:ext cx="604679" cy="73265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183" y="5716083"/>
              <a:ext cx="1120146" cy="490683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3803" y="3592919"/>
              <a:ext cx="1084264" cy="722842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3803" y="4622004"/>
              <a:ext cx="1084264" cy="722842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5346" y="5716083"/>
              <a:ext cx="1120146" cy="490683"/>
            </a:xfrm>
            <a:prstGeom prst="rect">
              <a:avLst/>
            </a:prstGeom>
          </p:spPr>
        </p:pic>
      </p:grpSp>
      <p:sp>
        <p:nvSpPr>
          <p:cNvPr id="49" name="Freeform 48"/>
          <p:cNvSpPr/>
          <p:nvPr/>
        </p:nvSpPr>
        <p:spPr>
          <a:xfrm>
            <a:off x="1990491" y="2194324"/>
            <a:ext cx="4209813" cy="1996275"/>
          </a:xfrm>
          <a:custGeom>
            <a:avLst/>
            <a:gdLst>
              <a:gd name="connsiteX0" fmla="*/ 2283619 w 2297843"/>
              <a:gd name="connsiteY0" fmla="*/ 1609765 h 1609765"/>
              <a:gd name="connsiteX1" fmla="*/ 2028825 w 2297843"/>
              <a:gd name="connsiteY1" fmla="*/ 883484 h 1609765"/>
              <a:gd name="connsiteX2" fmla="*/ 447675 w 2297843"/>
              <a:gd name="connsiteY2" fmla="*/ 7184 h 1609765"/>
              <a:gd name="connsiteX3" fmla="*/ 388144 w 2297843"/>
              <a:gd name="connsiteY3" fmla="*/ 488196 h 1609765"/>
              <a:gd name="connsiteX4" fmla="*/ 381000 w 2297843"/>
              <a:gd name="connsiteY4" fmla="*/ 857290 h 1609765"/>
              <a:gd name="connsiteX5" fmla="*/ 0 w 2297843"/>
              <a:gd name="connsiteY5" fmla="*/ 1609765 h 1609765"/>
              <a:gd name="connsiteX0" fmla="*/ 2283619 w 2283619"/>
              <a:gd name="connsiteY0" fmla="*/ 1609765 h 1609765"/>
              <a:gd name="connsiteX1" fmla="*/ 2028825 w 2283619"/>
              <a:gd name="connsiteY1" fmla="*/ 883484 h 1609765"/>
              <a:gd name="connsiteX2" fmla="*/ 447675 w 2283619"/>
              <a:gd name="connsiteY2" fmla="*/ 7184 h 1609765"/>
              <a:gd name="connsiteX3" fmla="*/ 388144 w 2283619"/>
              <a:gd name="connsiteY3" fmla="*/ 488196 h 1609765"/>
              <a:gd name="connsiteX4" fmla="*/ 381000 w 2283619"/>
              <a:gd name="connsiteY4" fmla="*/ 857290 h 1609765"/>
              <a:gd name="connsiteX5" fmla="*/ 0 w 2283619"/>
              <a:gd name="connsiteY5" fmla="*/ 1609765 h 1609765"/>
              <a:gd name="connsiteX0" fmla="*/ 2283619 w 2283619"/>
              <a:gd name="connsiteY0" fmla="*/ 1609765 h 1609765"/>
              <a:gd name="connsiteX1" fmla="*/ 2028825 w 2283619"/>
              <a:gd name="connsiteY1" fmla="*/ 883484 h 1609765"/>
              <a:gd name="connsiteX2" fmla="*/ 447675 w 2283619"/>
              <a:gd name="connsiteY2" fmla="*/ 7184 h 1609765"/>
              <a:gd name="connsiteX3" fmla="*/ 388144 w 2283619"/>
              <a:gd name="connsiteY3" fmla="*/ 488196 h 1609765"/>
              <a:gd name="connsiteX4" fmla="*/ 381000 w 2283619"/>
              <a:gd name="connsiteY4" fmla="*/ 857290 h 1609765"/>
              <a:gd name="connsiteX5" fmla="*/ 0 w 2283619"/>
              <a:gd name="connsiteY5" fmla="*/ 1609765 h 1609765"/>
              <a:gd name="connsiteX0" fmla="*/ 2283619 w 2283619"/>
              <a:gd name="connsiteY0" fmla="*/ 1602606 h 1602606"/>
              <a:gd name="connsiteX1" fmla="*/ 2028825 w 2283619"/>
              <a:gd name="connsiteY1" fmla="*/ 876325 h 1602606"/>
              <a:gd name="connsiteX2" fmla="*/ 447675 w 2283619"/>
              <a:gd name="connsiteY2" fmla="*/ 25 h 1602606"/>
              <a:gd name="connsiteX3" fmla="*/ 381000 w 2283619"/>
              <a:gd name="connsiteY3" fmla="*/ 850131 h 1602606"/>
              <a:gd name="connsiteX4" fmla="*/ 0 w 2283619"/>
              <a:gd name="connsiteY4" fmla="*/ 1602606 h 1602606"/>
              <a:gd name="connsiteX0" fmla="*/ 2283619 w 2283619"/>
              <a:gd name="connsiteY0" fmla="*/ 1602719 h 1602719"/>
              <a:gd name="connsiteX1" fmla="*/ 2028825 w 2283619"/>
              <a:gd name="connsiteY1" fmla="*/ 876438 h 1602719"/>
              <a:gd name="connsiteX2" fmla="*/ 447675 w 2283619"/>
              <a:gd name="connsiteY2" fmla="*/ 138 h 1602719"/>
              <a:gd name="connsiteX3" fmla="*/ 422023 w 2283619"/>
              <a:gd name="connsiteY3" fmla="*/ 815022 h 1602719"/>
              <a:gd name="connsiteX4" fmla="*/ 0 w 2283619"/>
              <a:gd name="connsiteY4" fmla="*/ 1602719 h 1602719"/>
              <a:gd name="connsiteX0" fmla="*/ 2283619 w 2283619"/>
              <a:gd name="connsiteY0" fmla="*/ 1576310 h 1576310"/>
              <a:gd name="connsiteX1" fmla="*/ 2028825 w 2283619"/>
              <a:gd name="connsiteY1" fmla="*/ 850029 h 1576310"/>
              <a:gd name="connsiteX2" fmla="*/ 495536 w 2283619"/>
              <a:gd name="connsiteY2" fmla="*/ 146 h 1576310"/>
              <a:gd name="connsiteX3" fmla="*/ 422023 w 2283619"/>
              <a:gd name="connsiteY3" fmla="*/ 788613 h 1576310"/>
              <a:gd name="connsiteX4" fmla="*/ 0 w 2283619"/>
              <a:gd name="connsiteY4" fmla="*/ 1576310 h 1576310"/>
              <a:gd name="connsiteX0" fmla="*/ 2379339 w 2379339"/>
              <a:gd name="connsiteY0" fmla="*/ 1532283 h 1576310"/>
              <a:gd name="connsiteX1" fmla="*/ 2028825 w 2379339"/>
              <a:gd name="connsiteY1" fmla="*/ 850029 h 1576310"/>
              <a:gd name="connsiteX2" fmla="*/ 495536 w 2379339"/>
              <a:gd name="connsiteY2" fmla="*/ 146 h 1576310"/>
              <a:gd name="connsiteX3" fmla="*/ 422023 w 2379339"/>
              <a:gd name="connsiteY3" fmla="*/ 788613 h 1576310"/>
              <a:gd name="connsiteX4" fmla="*/ 0 w 2379339"/>
              <a:gd name="connsiteY4" fmla="*/ 1576310 h 1576310"/>
              <a:gd name="connsiteX0" fmla="*/ 2379339 w 2379339"/>
              <a:gd name="connsiteY0" fmla="*/ 1532283 h 1576310"/>
              <a:gd name="connsiteX1" fmla="*/ 2028825 w 2379339"/>
              <a:gd name="connsiteY1" fmla="*/ 850029 h 1576310"/>
              <a:gd name="connsiteX2" fmla="*/ 495536 w 2379339"/>
              <a:gd name="connsiteY2" fmla="*/ 146 h 1576310"/>
              <a:gd name="connsiteX3" fmla="*/ 422023 w 2379339"/>
              <a:gd name="connsiteY3" fmla="*/ 788613 h 1576310"/>
              <a:gd name="connsiteX4" fmla="*/ 0 w 2379339"/>
              <a:gd name="connsiteY4" fmla="*/ 1576310 h 1576310"/>
              <a:gd name="connsiteX0" fmla="*/ 2379339 w 2379339"/>
              <a:gd name="connsiteY0" fmla="*/ 1532283 h 1576310"/>
              <a:gd name="connsiteX1" fmla="*/ 2028825 w 2379339"/>
              <a:gd name="connsiteY1" fmla="*/ 850029 h 1576310"/>
              <a:gd name="connsiteX2" fmla="*/ 495536 w 2379339"/>
              <a:gd name="connsiteY2" fmla="*/ 146 h 1576310"/>
              <a:gd name="connsiteX3" fmla="*/ 422023 w 2379339"/>
              <a:gd name="connsiteY3" fmla="*/ 788613 h 1576310"/>
              <a:gd name="connsiteX4" fmla="*/ 0 w 2379339"/>
              <a:gd name="connsiteY4" fmla="*/ 1576310 h 1576310"/>
              <a:gd name="connsiteX0" fmla="*/ 2440874 w 2440874"/>
              <a:gd name="connsiteY0" fmla="*/ 1585116 h 1585116"/>
              <a:gd name="connsiteX1" fmla="*/ 2028825 w 2440874"/>
              <a:gd name="connsiteY1" fmla="*/ 850029 h 1585116"/>
              <a:gd name="connsiteX2" fmla="*/ 495536 w 2440874"/>
              <a:gd name="connsiteY2" fmla="*/ 146 h 1585116"/>
              <a:gd name="connsiteX3" fmla="*/ 422023 w 2440874"/>
              <a:gd name="connsiteY3" fmla="*/ 788613 h 1585116"/>
              <a:gd name="connsiteX4" fmla="*/ 0 w 2440874"/>
              <a:gd name="connsiteY4" fmla="*/ 1576310 h 1585116"/>
              <a:gd name="connsiteX0" fmla="*/ 2440874 w 2440874"/>
              <a:gd name="connsiteY0" fmla="*/ 1585116 h 1585116"/>
              <a:gd name="connsiteX1" fmla="*/ 2028825 w 2440874"/>
              <a:gd name="connsiteY1" fmla="*/ 850029 h 1585116"/>
              <a:gd name="connsiteX2" fmla="*/ 495536 w 2440874"/>
              <a:gd name="connsiteY2" fmla="*/ 146 h 1585116"/>
              <a:gd name="connsiteX3" fmla="*/ 422023 w 2440874"/>
              <a:gd name="connsiteY3" fmla="*/ 788613 h 1585116"/>
              <a:gd name="connsiteX4" fmla="*/ 0 w 2440874"/>
              <a:gd name="connsiteY4" fmla="*/ 1576310 h 1585116"/>
              <a:gd name="connsiteX0" fmla="*/ 2440874 w 2440874"/>
              <a:gd name="connsiteY0" fmla="*/ 1585035 h 1585035"/>
              <a:gd name="connsiteX1" fmla="*/ 2028825 w 2440874"/>
              <a:gd name="connsiteY1" fmla="*/ 849948 h 1585035"/>
              <a:gd name="connsiteX2" fmla="*/ 495536 w 2440874"/>
              <a:gd name="connsiteY2" fmla="*/ 65 h 1585035"/>
              <a:gd name="connsiteX3" fmla="*/ 484314 w 2440874"/>
              <a:gd name="connsiteY3" fmla="*/ 808588 h 1585035"/>
              <a:gd name="connsiteX4" fmla="*/ 0 w 2440874"/>
              <a:gd name="connsiteY4" fmla="*/ 1576229 h 1585035"/>
              <a:gd name="connsiteX0" fmla="*/ 2581028 w 2581028"/>
              <a:gd name="connsiteY0" fmla="*/ 1575007 h 1576229"/>
              <a:gd name="connsiteX1" fmla="*/ 2028825 w 2581028"/>
              <a:gd name="connsiteY1" fmla="*/ 849948 h 1576229"/>
              <a:gd name="connsiteX2" fmla="*/ 495536 w 2581028"/>
              <a:gd name="connsiteY2" fmla="*/ 65 h 1576229"/>
              <a:gd name="connsiteX3" fmla="*/ 484314 w 2581028"/>
              <a:gd name="connsiteY3" fmla="*/ 808588 h 1576229"/>
              <a:gd name="connsiteX4" fmla="*/ 0 w 2581028"/>
              <a:gd name="connsiteY4" fmla="*/ 1576229 h 1576229"/>
              <a:gd name="connsiteX0" fmla="*/ 2581028 w 2581028"/>
              <a:gd name="connsiteY0" fmla="*/ 1575007 h 1576229"/>
              <a:gd name="connsiteX1" fmla="*/ 2028825 w 2581028"/>
              <a:gd name="connsiteY1" fmla="*/ 849948 h 1576229"/>
              <a:gd name="connsiteX2" fmla="*/ 495536 w 2581028"/>
              <a:gd name="connsiteY2" fmla="*/ 65 h 1576229"/>
              <a:gd name="connsiteX3" fmla="*/ 484314 w 2581028"/>
              <a:gd name="connsiteY3" fmla="*/ 808588 h 1576229"/>
              <a:gd name="connsiteX4" fmla="*/ 0 w 2581028"/>
              <a:gd name="connsiteY4" fmla="*/ 1576229 h 1576229"/>
              <a:gd name="connsiteX0" fmla="*/ 2581028 w 2581028"/>
              <a:gd name="connsiteY0" fmla="*/ 1575040 h 1576262"/>
              <a:gd name="connsiteX1" fmla="*/ 2114475 w 2581028"/>
              <a:gd name="connsiteY1" fmla="*/ 860009 h 1576262"/>
              <a:gd name="connsiteX2" fmla="*/ 495536 w 2581028"/>
              <a:gd name="connsiteY2" fmla="*/ 98 h 1576262"/>
              <a:gd name="connsiteX3" fmla="*/ 484314 w 2581028"/>
              <a:gd name="connsiteY3" fmla="*/ 808621 h 1576262"/>
              <a:gd name="connsiteX4" fmla="*/ 0 w 2581028"/>
              <a:gd name="connsiteY4" fmla="*/ 1576262 h 1576262"/>
              <a:gd name="connsiteX0" fmla="*/ 2581028 w 2581028"/>
              <a:gd name="connsiteY0" fmla="*/ 1575040 h 1576262"/>
              <a:gd name="connsiteX1" fmla="*/ 2114475 w 2581028"/>
              <a:gd name="connsiteY1" fmla="*/ 860009 h 1576262"/>
              <a:gd name="connsiteX2" fmla="*/ 495536 w 2581028"/>
              <a:gd name="connsiteY2" fmla="*/ 98 h 1576262"/>
              <a:gd name="connsiteX3" fmla="*/ 484314 w 2581028"/>
              <a:gd name="connsiteY3" fmla="*/ 808621 h 1576262"/>
              <a:gd name="connsiteX4" fmla="*/ 0 w 2581028"/>
              <a:gd name="connsiteY4" fmla="*/ 1576262 h 157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1028" h="1576262">
                <a:moveTo>
                  <a:pt x="2581028" y="1575040"/>
                </a:moveTo>
                <a:cubicBezTo>
                  <a:pt x="2447477" y="1349618"/>
                  <a:pt x="2337475" y="972080"/>
                  <a:pt x="2114475" y="860009"/>
                </a:cubicBezTo>
                <a:cubicBezTo>
                  <a:pt x="1891475" y="747938"/>
                  <a:pt x="767229" y="8663"/>
                  <a:pt x="495536" y="98"/>
                </a:cubicBezTo>
                <a:cubicBezTo>
                  <a:pt x="223843" y="-8467"/>
                  <a:pt x="558927" y="541524"/>
                  <a:pt x="484314" y="808621"/>
                </a:cubicBezTo>
                <a:cubicBezTo>
                  <a:pt x="419623" y="995549"/>
                  <a:pt x="158154" y="1293488"/>
                  <a:pt x="0" y="1576262"/>
                </a:cubicBezTo>
              </a:path>
            </a:pathLst>
          </a:custGeom>
          <a:ln w="571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2660186" y="2255475"/>
            <a:ext cx="2752953" cy="1904337"/>
          </a:xfrm>
          <a:custGeom>
            <a:avLst/>
            <a:gdLst>
              <a:gd name="connsiteX0" fmla="*/ 2283619 w 2297843"/>
              <a:gd name="connsiteY0" fmla="*/ 1609765 h 1609765"/>
              <a:gd name="connsiteX1" fmla="*/ 2028825 w 2297843"/>
              <a:gd name="connsiteY1" fmla="*/ 883484 h 1609765"/>
              <a:gd name="connsiteX2" fmla="*/ 447675 w 2297843"/>
              <a:gd name="connsiteY2" fmla="*/ 7184 h 1609765"/>
              <a:gd name="connsiteX3" fmla="*/ 388144 w 2297843"/>
              <a:gd name="connsiteY3" fmla="*/ 488196 h 1609765"/>
              <a:gd name="connsiteX4" fmla="*/ 381000 w 2297843"/>
              <a:gd name="connsiteY4" fmla="*/ 857290 h 1609765"/>
              <a:gd name="connsiteX5" fmla="*/ 0 w 2297843"/>
              <a:gd name="connsiteY5" fmla="*/ 1609765 h 1609765"/>
              <a:gd name="connsiteX0" fmla="*/ 2283619 w 2283619"/>
              <a:gd name="connsiteY0" fmla="*/ 1609765 h 1609765"/>
              <a:gd name="connsiteX1" fmla="*/ 2028825 w 2283619"/>
              <a:gd name="connsiteY1" fmla="*/ 883484 h 1609765"/>
              <a:gd name="connsiteX2" fmla="*/ 447675 w 2283619"/>
              <a:gd name="connsiteY2" fmla="*/ 7184 h 1609765"/>
              <a:gd name="connsiteX3" fmla="*/ 388144 w 2283619"/>
              <a:gd name="connsiteY3" fmla="*/ 488196 h 1609765"/>
              <a:gd name="connsiteX4" fmla="*/ 381000 w 2283619"/>
              <a:gd name="connsiteY4" fmla="*/ 857290 h 1609765"/>
              <a:gd name="connsiteX5" fmla="*/ 0 w 2283619"/>
              <a:gd name="connsiteY5" fmla="*/ 1609765 h 1609765"/>
              <a:gd name="connsiteX0" fmla="*/ 2283619 w 2283619"/>
              <a:gd name="connsiteY0" fmla="*/ 1609765 h 1609765"/>
              <a:gd name="connsiteX1" fmla="*/ 2028825 w 2283619"/>
              <a:gd name="connsiteY1" fmla="*/ 883484 h 1609765"/>
              <a:gd name="connsiteX2" fmla="*/ 447675 w 2283619"/>
              <a:gd name="connsiteY2" fmla="*/ 7184 h 1609765"/>
              <a:gd name="connsiteX3" fmla="*/ 388144 w 2283619"/>
              <a:gd name="connsiteY3" fmla="*/ 488196 h 1609765"/>
              <a:gd name="connsiteX4" fmla="*/ 381000 w 2283619"/>
              <a:gd name="connsiteY4" fmla="*/ 857290 h 1609765"/>
              <a:gd name="connsiteX5" fmla="*/ 0 w 2283619"/>
              <a:gd name="connsiteY5" fmla="*/ 1609765 h 1609765"/>
              <a:gd name="connsiteX0" fmla="*/ 2283619 w 2283619"/>
              <a:gd name="connsiteY0" fmla="*/ 1602606 h 1602606"/>
              <a:gd name="connsiteX1" fmla="*/ 2028825 w 2283619"/>
              <a:gd name="connsiteY1" fmla="*/ 876325 h 1602606"/>
              <a:gd name="connsiteX2" fmla="*/ 447675 w 2283619"/>
              <a:gd name="connsiteY2" fmla="*/ 25 h 1602606"/>
              <a:gd name="connsiteX3" fmla="*/ 381000 w 2283619"/>
              <a:gd name="connsiteY3" fmla="*/ 850131 h 1602606"/>
              <a:gd name="connsiteX4" fmla="*/ 0 w 2283619"/>
              <a:gd name="connsiteY4" fmla="*/ 1602606 h 1602606"/>
              <a:gd name="connsiteX0" fmla="*/ 2283619 w 2283619"/>
              <a:gd name="connsiteY0" fmla="*/ 1602719 h 1602719"/>
              <a:gd name="connsiteX1" fmla="*/ 2028825 w 2283619"/>
              <a:gd name="connsiteY1" fmla="*/ 876438 h 1602719"/>
              <a:gd name="connsiteX2" fmla="*/ 447675 w 2283619"/>
              <a:gd name="connsiteY2" fmla="*/ 138 h 1602719"/>
              <a:gd name="connsiteX3" fmla="*/ 422023 w 2283619"/>
              <a:gd name="connsiteY3" fmla="*/ 815022 h 1602719"/>
              <a:gd name="connsiteX4" fmla="*/ 0 w 2283619"/>
              <a:gd name="connsiteY4" fmla="*/ 1602719 h 1602719"/>
              <a:gd name="connsiteX0" fmla="*/ 2283619 w 2283619"/>
              <a:gd name="connsiteY0" fmla="*/ 1576310 h 1576310"/>
              <a:gd name="connsiteX1" fmla="*/ 2028825 w 2283619"/>
              <a:gd name="connsiteY1" fmla="*/ 850029 h 1576310"/>
              <a:gd name="connsiteX2" fmla="*/ 495536 w 2283619"/>
              <a:gd name="connsiteY2" fmla="*/ 146 h 1576310"/>
              <a:gd name="connsiteX3" fmla="*/ 422023 w 2283619"/>
              <a:gd name="connsiteY3" fmla="*/ 788613 h 1576310"/>
              <a:gd name="connsiteX4" fmla="*/ 0 w 2283619"/>
              <a:gd name="connsiteY4" fmla="*/ 1576310 h 1576310"/>
              <a:gd name="connsiteX0" fmla="*/ 2379339 w 2379339"/>
              <a:gd name="connsiteY0" fmla="*/ 1532283 h 1576310"/>
              <a:gd name="connsiteX1" fmla="*/ 2028825 w 2379339"/>
              <a:gd name="connsiteY1" fmla="*/ 850029 h 1576310"/>
              <a:gd name="connsiteX2" fmla="*/ 495536 w 2379339"/>
              <a:gd name="connsiteY2" fmla="*/ 146 h 1576310"/>
              <a:gd name="connsiteX3" fmla="*/ 422023 w 2379339"/>
              <a:gd name="connsiteY3" fmla="*/ 788613 h 1576310"/>
              <a:gd name="connsiteX4" fmla="*/ 0 w 2379339"/>
              <a:gd name="connsiteY4" fmla="*/ 1576310 h 1576310"/>
              <a:gd name="connsiteX0" fmla="*/ 2379339 w 2379339"/>
              <a:gd name="connsiteY0" fmla="*/ 1532283 h 1576310"/>
              <a:gd name="connsiteX1" fmla="*/ 2028825 w 2379339"/>
              <a:gd name="connsiteY1" fmla="*/ 850029 h 1576310"/>
              <a:gd name="connsiteX2" fmla="*/ 495536 w 2379339"/>
              <a:gd name="connsiteY2" fmla="*/ 146 h 1576310"/>
              <a:gd name="connsiteX3" fmla="*/ 422023 w 2379339"/>
              <a:gd name="connsiteY3" fmla="*/ 788613 h 1576310"/>
              <a:gd name="connsiteX4" fmla="*/ 0 w 2379339"/>
              <a:gd name="connsiteY4" fmla="*/ 1576310 h 1576310"/>
              <a:gd name="connsiteX0" fmla="*/ 2379339 w 2379339"/>
              <a:gd name="connsiteY0" fmla="*/ 1532283 h 1576310"/>
              <a:gd name="connsiteX1" fmla="*/ 2028825 w 2379339"/>
              <a:gd name="connsiteY1" fmla="*/ 850029 h 1576310"/>
              <a:gd name="connsiteX2" fmla="*/ 495536 w 2379339"/>
              <a:gd name="connsiteY2" fmla="*/ 146 h 1576310"/>
              <a:gd name="connsiteX3" fmla="*/ 422023 w 2379339"/>
              <a:gd name="connsiteY3" fmla="*/ 788613 h 1576310"/>
              <a:gd name="connsiteX4" fmla="*/ 0 w 2379339"/>
              <a:gd name="connsiteY4" fmla="*/ 1576310 h 1576310"/>
              <a:gd name="connsiteX0" fmla="*/ 2440874 w 2440874"/>
              <a:gd name="connsiteY0" fmla="*/ 1585116 h 1585116"/>
              <a:gd name="connsiteX1" fmla="*/ 2028825 w 2440874"/>
              <a:gd name="connsiteY1" fmla="*/ 850029 h 1585116"/>
              <a:gd name="connsiteX2" fmla="*/ 495536 w 2440874"/>
              <a:gd name="connsiteY2" fmla="*/ 146 h 1585116"/>
              <a:gd name="connsiteX3" fmla="*/ 422023 w 2440874"/>
              <a:gd name="connsiteY3" fmla="*/ 788613 h 1585116"/>
              <a:gd name="connsiteX4" fmla="*/ 0 w 2440874"/>
              <a:gd name="connsiteY4" fmla="*/ 1576310 h 1585116"/>
              <a:gd name="connsiteX0" fmla="*/ 2440874 w 2440874"/>
              <a:gd name="connsiteY0" fmla="*/ 1585116 h 1585116"/>
              <a:gd name="connsiteX1" fmla="*/ 2028825 w 2440874"/>
              <a:gd name="connsiteY1" fmla="*/ 850029 h 1585116"/>
              <a:gd name="connsiteX2" fmla="*/ 495536 w 2440874"/>
              <a:gd name="connsiteY2" fmla="*/ 146 h 1585116"/>
              <a:gd name="connsiteX3" fmla="*/ 422023 w 2440874"/>
              <a:gd name="connsiteY3" fmla="*/ 788613 h 1585116"/>
              <a:gd name="connsiteX4" fmla="*/ 0 w 2440874"/>
              <a:gd name="connsiteY4" fmla="*/ 1576310 h 1585116"/>
              <a:gd name="connsiteX0" fmla="*/ 2067030 w 2067030"/>
              <a:gd name="connsiteY0" fmla="*/ 1585116 h 1585116"/>
              <a:gd name="connsiteX1" fmla="*/ 1654981 w 2067030"/>
              <a:gd name="connsiteY1" fmla="*/ 850029 h 1585116"/>
              <a:gd name="connsiteX2" fmla="*/ 121692 w 2067030"/>
              <a:gd name="connsiteY2" fmla="*/ 146 h 1585116"/>
              <a:gd name="connsiteX3" fmla="*/ 48179 w 2067030"/>
              <a:gd name="connsiteY3" fmla="*/ 788613 h 1585116"/>
              <a:gd name="connsiteX4" fmla="*/ 426107 w 2067030"/>
              <a:gd name="connsiteY4" fmla="*/ 1417811 h 1585116"/>
              <a:gd name="connsiteX0" fmla="*/ 2061715 w 2061715"/>
              <a:gd name="connsiteY0" fmla="*/ 1589172 h 1589172"/>
              <a:gd name="connsiteX1" fmla="*/ 1649666 w 2061715"/>
              <a:gd name="connsiteY1" fmla="*/ 854085 h 1589172"/>
              <a:gd name="connsiteX2" fmla="*/ 116377 w 2061715"/>
              <a:gd name="connsiteY2" fmla="*/ 4202 h 1589172"/>
              <a:gd name="connsiteX3" fmla="*/ 58247 w 2061715"/>
              <a:gd name="connsiteY3" fmla="*/ 574732 h 1589172"/>
              <a:gd name="connsiteX4" fmla="*/ 420792 w 2061715"/>
              <a:gd name="connsiteY4" fmla="*/ 1421867 h 1589172"/>
              <a:gd name="connsiteX0" fmla="*/ 1284840 w 1686086"/>
              <a:gd name="connsiteY0" fmla="*/ 1519828 h 1519828"/>
              <a:gd name="connsiteX1" fmla="*/ 1649666 w 1686086"/>
              <a:gd name="connsiteY1" fmla="*/ 854085 h 1519828"/>
              <a:gd name="connsiteX2" fmla="*/ 116377 w 1686086"/>
              <a:gd name="connsiteY2" fmla="*/ 4202 h 1519828"/>
              <a:gd name="connsiteX3" fmla="*/ 58247 w 1686086"/>
              <a:gd name="connsiteY3" fmla="*/ 574732 h 1519828"/>
              <a:gd name="connsiteX4" fmla="*/ 420792 w 1686086"/>
              <a:gd name="connsiteY4" fmla="*/ 1421867 h 1519828"/>
              <a:gd name="connsiteX0" fmla="*/ 1284840 w 1703321"/>
              <a:gd name="connsiteY0" fmla="*/ 1519828 h 1519828"/>
              <a:gd name="connsiteX1" fmla="*/ 1649666 w 1703321"/>
              <a:gd name="connsiteY1" fmla="*/ 854085 h 1519828"/>
              <a:gd name="connsiteX2" fmla="*/ 116377 w 1703321"/>
              <a:gd name="connsiteY2" fmla="*/ 4202 h 1519828"/>
              <a:gd name="connsiteX3" fmla="*/ 58247 w 1703321"/>
              <a:gd name="connsiteY3" fmla="*/ 574732 h 1519828"/>
              <a:gd name="connsiteX4" fmla="*/ 420792 w 1703321"/>
              <a:gd name="connsiteY4" fmla="*/ 1421867 h 1519828"/>
              <a:gd name="connsiteX0" fmla="*/ 1270596 w 1524745"/>
              <a:gd name="connsiteY0" fmla="*/ 1517153 h 1517153"/>
              <a:gd name="connsiteX1" fmla="*/ 1443127 w 1524745"/>
              <a:gd name="connsiteY1" fmla="*/ 732536 h 1517153"/>
              <a:gd name="connsiteX2" fmla="*/ 102133 w 1524745"/>
              <a:gd name="connsiteY2" fmla="*/ 1527 h 1517153"/>
              <a:gd name="connsiteX3" fmla="*/ 44003 w 1524745"/>
              <a:gd name="connsiteY3" fmla="*/ 572057 h 1517153"/>
              <a:gd name="connsiteX4" fmla="*/ 406548 w 1524745"/>
              <a:gd name="connsiteY4" fmla="*/ 1419192 h 1517153"/>
              <a:gd name="connsiteX0" fmla="*/ 1270596 w 1555298"/>
              <a:gd name="connsiteY0" fmla="*/ 1517153 h 1517153"/>
              <a:gd name="connsiteX1" fmla="*/ 1443127 w 1555298"/>
              <a:gd name="connsiteY1" fmla="*/ 732536 h 1517153"/>
              <a:gd name="connsiteX2" fmla="*/ 102133 w 1555298"/>
              <a:gd name="connsiteY2" fmla="*/ 1527 h 1517153"/>
              <a:gd name="connsiteX3" fmla="*/ 44003 w 1555298"/>
              <a:gd name="connsiteY3" fmla="*/ 572057 h 1517153"/>
              <a:gd name="connsiteX4" fmla="*/ 406548 w 1555298"/>
              <a:gd name="connsiteY4" fmla="*/ 1419192 h 1517153"/>
              <a:gd name="connsiteX0" fmla="*/ 1216753 w 1510730"/>
              <a:gd name="connsiteY0" fmla="*/ 1378466 h 1419192"/>
              <a:gd name="connsiteX1" fmla="*/ 1443127 w 1510730"/>
              <a:gd name="connsiteY1" fmla="*/ 732536 h 1419192"/>
              <a:gd name="connsiteX2" fmla="*/ 102133 w 1510730"/>
              <a:gd name="connsiteY2" fmla="*/ 1527 h 1419192"/>
              <a:gd name="connsiteX3" fmla="*/ 44003 w 1510730"/>
              <a:gd name="connsiteY3" fmla="*/ 572057 h 1419192"/>
              <a:gd name="connsiteX4" fmla="*/ 406548 w 1510730"/>
              <a:gd name="connsiteY4" fmla="*/ 1419192 h 1419192"/>
              <a:gd name="connsiteX0" fmla="*/ 1216753 w 1510730"/>
              <a:gd name="connsiteY0" fmla="*/ 1378466 h 1419192"/>
              <a:gd name="connsiteX1" fmla="*/ 1443127 w 1510730"/>
              <a:gd name="connsiteY1" fmla="*/ 732536 h 1419192"/>
              <a:gd name="connsiteX2" fmla="*/ 102133 w 1510730"/>
              <a:gd name="connsiteY2" fmla="*/ 1527 h 1419192"/>
              <a:gd name="connsiteX3" fmla="*/ 44003 w 1510730"/>
              <a:gd name="connsiteY3" fmla="*/ 572057 h 1419192"/>
              <a:gd name="connsiteX4" fmla="*/ 406548 w 1510730"/>
              <a:gd name="connsiteY4" fmla="*/ 1419192 h 1419192"/>
              <a:gd name="connsiteX0" fmla="*/ 1216753 w 1510730"/>
              <a:gd name="connsiteY0" fmla="*/ 1378466 h 1419192"/>
              <a:gd name="connsiteX1" fmla="*/ 1443127 w 1510730"/>
              <a:gd name="connsiteY1" fmla="*/ 732536 h 1419192"/>
              <a:gd name="connsiteX2" fmla="*/ 102133 w 1510730"/>
              <a:gd name="connsiteY2" fmla="*/ 1527 h 1419192"/>
              <a:gd name="connsiteX3" fmla="*/ 44003 w 1510730"/>
              <a:gd name="connsiteY3" fmla="*/ 572057 h 1419192"/>
              <a:gd name="connsiteX4" fmla="*/ 406548 w 1510730"/>
              <a:gd name="connsiteY4" fmla="*/ 1419192 h 1419192"/>
              <a:gd name="connsiteX0" fmla="*/ 1216753 w 1510730"/>
              <a:gd name="connsiteY0" fmla="*/ 1378466 h 1439004"/>
              <a:gd name="connsiteX1" fmla="*/ 1443127 w 1510730"/>
              <a:gd name="connsiteY1" fmla="*/ 732536 h 1439004"/>
              <a:gd name="connsiteX2" fmla="*/ 102133 w 1510730"/>
              <a:gd name="connsiteY2" fmla="*/ 1527 h 1439004"/>
              <a:gd name="connsiteX3" fmla="*/ 44003 w 1510730"/>
              <a:gd name="connsiteY3" fmla="*/ 572057 h 1439004"/>
              <a:gd name="connsiteX4" fmla="*/ 468083 w 1510730"/>
              <a:gd name="connsiteY4" fmla="*/ 1439004 h 1439004"/>
              <a:gd name="connsiteX0" fmla="*/ 1212336 w 1506313"/>
              <a:gd name="connsiteY0" fmla="*/ 1377072 h 1437610"/>
              <a:gd name="connsiteX1" fmla="*/ 1438710 w 1506313"/>
              <a:gd name="connsiteY1" fmla="*/ 731142 h 1437610"/>
              <a:gd name="connsiteX2" fmla="*/ 97716 w 1506313"/>
              <a:gd name="connsiteY2" fmla="*/ 133 h 1437610"/>
              <a:gd name="connsiteX3" fmla="*/ 53087 w 1506313"/>
              <a:gd name="connsiteY3" fmla="*/ 678965 h 1437610"/>
              <a:gd name="connsiteX4" fmla="*/ 463666 w 1506313"/>
              <a:gd name="connsiteY4" fmla="*/ 1437610 h 1437610"/>
              <a:gd name="connsiteX0" fmla="*/ 1219837 w 1513814"/>
              <a:gd name="connsiteY0" fmla="*/ 1376977 h 1437515"/>
              <a:gd name="connsiteX1" fmla="*/ 1446211 w 1513814"/>
              <a:gd name="connsiteY1" fmla="*/ 731047 h 1437515"/>
              <a:gd name="connsiteX2" fmla="*/ 105217 w 1513814"/>
              <a:gd name="connsiteY2" fmla="*/ 38 h 1437515"/>
              <a:gd name="connsiteX3" fmla="*/ 38086 w 1513814"/>
              <a:gd name="connsiteY3" fmla="*/ 702937 h 1437515"/>
              <a:gd name="connsiteX4" fmla="*/ 471167 w 1513814"/>
              <a:gd name="connsiteY4" fmla="*/ 1437515 h 1437515"/>
              <a:gd name="connsiteX0" fmla="*/ 1187882 w 1481859"/>
              <a:gd name="connsiteY0" fmla="*/ 1377127 h 1437665"/>
              <a:gd name="connsiteX1" fmla="*/ 1414256 w 1481859"/>
              <a:gd name="connsiteY1" fmla="*/ 731197 h 1437665"/>
              <a:gd name="connsiteX2" fmla="*/ 73262 w 1481859"/>
              <a:gd name="connsiteY2" fmla="*/ 188 h 1437665"/>
              <a:gd name="connsiteX3" fmla="*/ 6131 w 1481859"/>
              <a:gd name="connsiteY3" fmla="*/ 703087 h 1437665"/>
              <a:gd name="connsiteX4" fmla="*/ 439212 w 1481859"/>
              <a:gd name="connsiteY4" fmla="*/ 1437665 h 1437665"/>
              <a:gd name="connsiteX0" fmla="*/ 1187882 w 1481859"/>
              <a:gd name="connsiteY0" fmla="*/ 1377127 h 1443682"/>
              <a:gd name="connsiteX1" fmla="*/ 1414256 w 1481859"/>
              <a:gd name="connsiteY1" fmla="*/ 731197 h 1443682"/>
              <a:gd name="connsiteX2" fmla="*/ 73262 w 1481859"/>
              <a:gd name="connsiteY2" fmla="*/ 188 h 1443682"/>
              <a:gd name="connsiteX3" fmla="*/ 6131 w 1481859"/>
              <a:gd name="connsiteY3" fmla="*/ 703087 h 1443682"/>
              <a:gd name="connsiteX4" fmla="*/ 326705 w 1481859"/>
              <a:gd name="connsiteY4" fmla="*/ 1443682 h 1443682"/>
              <a:gd name="connsiteX0" fmla="*/ 1222108 w 1519284"/>
              <a:gd name="connsiteY0" fmla="*/ 1487398 h 1553953"/>
              <a:gd name="connsiteX1" fmla="*/ 1448482 w 1519284"/>
              <a:gd name="connsiteY1" fmla="*/ 841468 h 1553953"/>
              <a:gd name="connsiteX2" fmla="*/ 62485 w 1519284"/>
              <a:gd name="connsiteY2" fmla="*/ 152 h 1553953"/>
              <a:gd name="connsiteX3" fmla="*/ 40357 w 1519284"/>
              <a:gd name="connsiteY3" fmla="*/ 813358 h 1553953"/>
              <a:gd name="connsiteX4" fmla="*/ 360931 w 1519284"/>
              <a:gd name="connsiteY4" fmla="*/ 1553953 h 1553953"/>
              <a:gd name="connsiteX0" fmla="*/ 1266502 w 1715361"/>
              <a:gd name="connsiteY0" fmla="*/ 1487252 h 1553807"/>
              <a:gd name="connsiteX1" fmla="*/ 1665387 w 1715361"/>
              <a:gd name="connsiteY1" fmla="*/ 801211 h 1553807"/>
              <a:gd name="connsiteX2" fmla="*/ 106879 w 1715361"/>
              <a:gd name="connsiteY2" fmla="*/ 6 h 1553807"/>
              <a:gd name="connsiteX3" fmla="*/ 84751 w 1715361"/>
              <a:gd name="connsiteY3" fmla="*/ 813212 h 1553807"/>
              <a:gd name="connsiteX4" fmla="*/ 405325 w 1715361"/>
              <a:gd name="connsiteY4" fmla="*/ 1553807 h 1553807"/>
              <a:gd name="connsiteX0" fmla="*/ 1266502 w 1699500"/>
              <a:gd name="connsiteY0" fmla="*/ 1487251 h 1553806"/>
              <a:gd name="connsiteX1" fmla="*/ 1665387 w 1699500"/>
              <a:gd name="connsiteY1" fmla="*/ 801210 h 1553806"/>
              <a:gd name="connsiteX2" fmla="*/ 106879 w 1699500"/>
              <a:gd name="connsiteY2" fmla="*/ 5 h 1553806"/>
              <a:gd name="connsiteX3" fmla="*/ 84751 w 1699500"/>
              <a:gd name="connsiteY3" fmla="*/ 813211 h 1553806"/>
              <a:gd name="connsiteX4" fmla="*/ 405325 w 1699500"/>
              <a:gd name="connsiteY4" fmla="*/ 1553806 h 1553806"/>
              <a:gd name="connsiteX0" fmla="*/ 1262084 w 1639736"/>
              <a:gd name="connsiteY0" fmla="*/ 1487251 h 1553806"/>
              <a:gd name="connsiteX1" fmla="*/ 1600965 w 1639736"/>
              <a:gd name="connsiteY1" fmla="*/ 801210 h 1553806"/>
              <a:gd name="connsiteX2" fmla="*/ 102461 w 1639736"/>
              <a:gd name="connsiteY2" fmla="*/ 5 h 1553806"/>
              <a:gd name="connsiteX3" fmla="*/ 80333 w 1639736"/>
              <a:gd name="connsiteY3" fmla="*/ 813211 h 1553806"/>
              <a:gd name="connsiteX4" fmla="*/ 400907 w 1639736"/>
              <a:gd name="connsiteY4" fmla="*/ 1553806 h 1553806"/>
              <a:gd name="connsiteX0" fmla="*/ 1233648 w 1625862"/>
              <a:gd name="connsiteY0" fmla="*/ 1467196 h 1533751"/>
              <a:gd name="connsiteX1" fmla="*/ 1572529 w 1625862"/>
              <a:gd name="connsiteY1" fmla="*/ 781155 h 1533751"/>
              <a:gd name="connsiteX2" fmla="*/ 111528 w 1625862"/>
              <a:gd name="connsiteY2" fmla="*/ 6 h 1533751"/>
              <a:gd name="connsiteX3" fmla="*/ 51897 w 1625862"/>
              <a:gd name="connsiteY3" fmla="*/ 793156 h 1533751"/>
              <a:gd name="connsiteX4" fmla="*/ 372471 w 1625862"/>
              <a:gd name="connsiteY4" fmla="*/ 1533751 h 1533751"/>
              <a:gd name="connsiteX0" fmla="*/ 1207059 w 1596878"/>
              <a:gd name="connsiteY0" fmla="*/ 1507306 h 1573861"/>
              <a:gd name="connsiteX1" fmla="*/ 1545940 w 1596878"/>
              <a:gd name="connsiteY1" fmla="*/ 821265 h 1573861"/>
              <a:gd name="connsiteX2" fmla="*/ 122441 w 1596878"/>
              <a:gd name="connsiteY2" fmla="*/ 5 h 1573861"/>
              <a:gd name="connsiteX3" fmla="*/ 25308 w 1596878"/>
              <a:gd name="connsiteY3" fmla="*/ 833266 h 1573861"/>
              <a:gd name="connsiteX4" fmla="*/ 345882 w 1596878"/>
              <a:gd name="connsiteY4" fmla="*/ 1573861 h 1573861"/>
              <a:gd name="connsiteX0" fmla="*/ 1233648 w 1625862"/>
              <a:gd name="connsiteY0" fmla="*/ 1487251 h 1553806"/>
              <a:gd name="connsiteX1" fmla="*/ 1572529 w 1625862"/>
              <a:gd name="connsiteY1" fmla="*/ 801210 h 1553806"/>
              <a:gd name="connsiteX2" fmla="*/ 111527 w 1625862"/>
              <a:gd name="connsiteY2" fmla="*/ 6 h 1553806"/>
              <a:gd name="connsiteX3" fmla="*/ 51897 w 1625862"/>
              <a:gd name="connsiteY3" fmla="*/ 813211 h 1553806"/>
              <a:gd name="connsiteX4" fmla="*/ 372471 w 1625862"/>
              <a:gd name="connsiteY4" fmla="*/ 1553806 h 1553806"/>
              <a:gd name="connsiteX0" fmla="*/ 1233648 w 1625862"/>
              <a:gd name="connsiteY0" fmla="*/ 1487251 h 1503666"/>
              <a:gd name="connsiteX1" fmla="*/ 1572529 w 1625862"/>
              <a:gd name="connsiteY1" fmla="*/ 801210 h 1503666"/>
              <a:gd name="connsiteX2" fmla="*/ 111527 w 1625862"/>
              <a:gd name="connsiteY2" fmla="*/ 6 h 1503666"/>
              <a:gd name="connsiteX3" fmla="*/ 51897 w 1625862"/>
              <a:gd name="connsiteY3" fmla="*/ 813211 h 1503666"/>
              <a:gd name="connsiteX4" fmla="*/ 454976 w 1625862"/>
              <a:gd name="connsiteY4" fmla="*/ 1503666 h 1503666"/>
              <a:gd name="connsiteX0" fmla="*/ 1233648 w 1625862"/>
              <a:gd name="connsiteY0" fmla="*/ 1487251 h 1503666"/>
              <a:gd name="connsiteX1" fmla="*/ 1572529 w 1625862"/>
              <a:gd name="connsiteY1" fmla="*/ 801210 h 1503666"/>
              <a:gd name="connsiteX2" fmla="*/ 111527 w 1625862"/>
              <a:gd name="connsiteY2" fmla="*/ 6 h 1503666"/>
              <a:gd name="connsiteX3" fmla="*/ 51897 w 1625862"/>
              <a:gd name="connsiteY3" fmla="*/ 813211 h 1503666"/>
              <a:gd name="connsiteX4" fmla="*/ 454976 w 1625862"/>
              <a:gd name="connsiteY4" fmla="*/ 1503666 h 1503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862" h="1503666">
                <a:moveTo>
                  <a:pt x="1233648" y="1487251"/>
                </a:moveTo>
                <a:cubicBezTo>
                  <a:pt x="1408243" y="1172185"/>
                  <a:pt x="1759549" y="1049084"/>
                  <a:pt x="1572529" y="801210"/>
                </a:cubicBezTo>
                <a:cubicBezTo>
                  <a:pt x="1385509" y="553336"/>
                  <a:pt x="364966" y="-1994"/>
                  <a:pt x="111527" y="6"/>
                </a:cubicBezTo>
                <a:cubicBezTo>
                  <a:pt x="-141912" y="2006"/>
                  <a:pt x="126510" y="546114"/>
                  <a:pt x="51897" y="813211"/>
                </a:cubicBezTo>
                <a:cubicBezTo>
                  <a:pt x="133350" y="1039763"/>
                  <a:pt x="330063" y="1231164"/>
                  <a:pt x="454976" y="1503666"/>
                </a:cubicBezTo>
              </a:path>
            </a:pathLst>
          </a:custGeom>
          <a:ln w="571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2758986" y="2407579"/>
            <a:ext cx="3485041" cy="1770728"/>
          </a:xfrm>
          <a:custGeom>
            <a:avLst/>
            <a:gdLst>
              <a:gd name="connsiteX0" fmla="*/ 2283619 w 2297843"/>
              <a:gd name="connsiteY0" fmla="*/ 1609765 h 1609765"/>
              <a:gd name="connsiteX1" fmla="*/ 2028825 w 2297843"/>
              <a:gd name="connsiteY1" fmla="*/ 883484 h 1609765"/>
              <a:gd name="connsiteX2" fmla="*/ 447675 w 2297843"/>
              <a:gd name="connsiteY2" fmla="*/ 7184 h 1609765"/>
              <a:gd name="connsiteX3" fmla="*/ 388144 w 2297843"/>
              <a:gd name="connsiteY3" fmla="*/ 488196 h 1609765"/>
              <a:gd name="connsiteX4" fmla="*/ 381000 w 2297843"/>
              <a:gd name="connsiteY4" fmla="*/ 857290 h 1609765"/>
              <a:gd name="connsiteX5" fmla="*/ 0 w 2297843"/>
              <a:gd name="connsiteY5" fmla="*/ 1609765 h 1609765"/>
              <a:gd name="connsiteX0" fmla="*/ 2283619 w 2283619"/>
              <a:gd name="connsiteY0" fmla="*/ 1609765 h 1609765"/>
              <a:gd name="connsiteX1" fmla="*/ 2028825 w 2283619"/>
              <a:gd name="connsiteY1" fmla="*/ 883484 h 1609765"/>
              <a:gd name="connsiteX2" fmla="*/ 447675 w 2283619"/>
              <a:gd name="connsiteY2" fmla="*/ 7184 h 1609765"/>
              <a:gd name="connsiteX3" fmla="*/ 388144 w 2283619"/>
              <a:gd name="connsiteY3" fmla="*/ 488196 h 1609765"/>
              <a:gd name="connsiteX4" fmla="*/ 381000 w 2283619"/>
              <a:gd name="connsiteY4" fmla="*/ 857290 h 1609765"/>
              <a:gd name="connsiteX5" fmla="*/ 0 w 2283619"/>
              <a:gd name="connsiteY5" fmla="*/ 1609765 h 1609765"/>
              <a:gd name="connsiteX0" fmla="*/ 2283619 w 2283619"/>
              <a:gd name="connsiteY0" fmla="*/ 1609765 h 1609765"/>
              <a:gd name="connsiteX1" fmla="*/ 2028825 w 2283619"/>
              <a:gd name="connsiteY1" fmla="*/ 883484 h 1609765"/>
              <a:gd name="connsiteX2" fmla="*/ 447675 w 2283619"/>
              <a:gd name="connsiteY2" fmla="*/ 7184 h 1609765"/>
              <a:gd name="connsiteX3" fmla="*/ 388144 w 2283619"/>
              <a:gd name="connsiteY3" fmla="*/ 488196 h 1609765"/>
              <a:gd name="connsiteX4" fmla="*/ 381000 w 2283619"/>
              <a:gd name="connsiteY4" fmla="*/ 857290 h 1609765"/>
              <a:gd name="connsiteX5" fmla="*/ 0 w 2283619"/>
              <a:gd name="connsiteY5" fmla="*/ 1609765 h 1609765"/>
              <a:gd name="connsiteX0" fmla="*/ 2283619 w 2283619"/>
              <a:gd name="connsiteY0" fmla="*/ 1602606 h 1602606"/>
              <a:gd name="connsiteX1" fmla="*/ 2028825 w 2283619"/>
              <a:gd name="connsiteY1" fmla="*/ 876325 h 1602606"/>
              <a:gd name="connsiteX2" fmla="*/ 447675 w 2283619"/>
              <a:gd name="connsiteY2" fmla="*/ 25 h 1602606"/>
              <a:gd name="connsiteX3" fmla="*/ 381000 w 2283619"/>
              <a:gd name="connsiteY3" fmla="*/ 850131 h 1602606"/>
              <a:gd name="connsiteX4" fmla="*/ 0 w 2283619"/>
              <a:gd name="connsiteY4" fmla="*/ 1602606 h 1602606"/>
              <a:gd name="connsiteX0" fmla="*/ 2283619 w 2283619"/>
              <a:gd name="connsiteY0" fmla="*/ 1602719 h 1602719"/>
              <a:gd name="connsiteX1" fmla="*/ 2028825 w 2283619"/>
              <a:gd name="connsiteY1" fmla="*/ 876438 h 1602719"/>
              <a:gd name="connsiteX2" fmla="*/ 447675 w 2283619"/>
              <a:gd name="connsiteY2" fmla="*/ 138 h 1602719"/>
              <a:gd name="connsiteX3" fmla="*/ 422023 w 2283619"/>
              <a:gd name="connsiteY3" fmla="*/ 815022 h 1602719"/>
              <a:gd name="connsiteX4" fmla="*/ 0 w 2283619"/>
              <a:gd name="connsiteY4" fmla="*/ 1602719 h 1602719"/>
              <a:gd name="connsiteX0" fmla="*/ 2283619 w 2283619"/>
              <a:gd name="connsiteY0" fmla="*/ 1576310 h 1576310"/>
              <a:gd name="connsiteX1" fmla="*/ 2028825 w 2283619"/>
              <a:gd name="connsiteY1" fmla="*/ 850029 h 1576310"/>
              <a:gd name="connsiteX2" fmla="*/ 495536 w 2283619"/>
              <a:gd name="connsiteY2" fmla="*/ 146 h 1576310"/>
              <a:gd name="connsiteX3" fmla="*/ 422023 w 2283619"/>
              <a:gd name="connsiteY3" fmla="*/ 788613 h 1576310"/>
              <a:gd name="connsiteX4" fmla="*/ 0 w 2283619"/>
              <a:gd name="connsiteY4" fmla="*/ 1576310 h 1576310"/>
              <a:gd name="connsiteX0" fmla="*/ 2379339 w 2379339"/>
              <a:gd name="connsiteY0" fmla="*/ 1532283 h 1576310"/>
              <a:gd name="connsiteX1" fmla="*/ 2028825 w 2379339"/>
              <a:gd name="connsiteY1" fmla="*/ 850029 h 1576310"/>
              <a:gd name="connsiteX2" fmla="*/ 495536 w 2379339"/>
              <a:gd name="connsiteY2" fmla="*/ 146 h 1576310"/>
              <a:gd name="connsiteX3" fmla="*/ 422023 w 2379339"/>
              <a:gd name="connsiteY3" fmla="*/ 788613 h 1576310"/>
              <a:gd name="connsiteX4" fmla="*/ 0 w 2379339"/>
              <a:gd name="connsiteY4" fmla="*/ 1576310 h 1576310"/>
              <a:gd name="connsiteX0" fmla="*/ 2379339 w 2379339"/>
              <a:gd name="connsiteY0" fmla="*/ 1532283 h 1576310"/>
              <a:gd name="connsiteX1" fmla="*/ 2028825 w 2379339"/>
              <a:gd name="connsiteY1" fmla="*/ 850029 h 1576310"/>
              <a:gd name="connsiteX2" fmla="*/ 495536 w 2379339"/>
              <a:gd name="connsiteY2" fmla="*/ 146 h 1576310"/>
              <a:gd name="connsiteX3" fmla="*/ 422023 w 2379339"/>
              <a:gd name="connsiteY3" fmla="*/ 788613 h 1576310"/>
              <a:gd name="connsiteX4" fmla="*/ 0 w 2379339"/>
              <a:gd name="connsiteY4" fmla="*/ 1576310 h 1576310"/>
              <a:gd name="connsiteX0" fmla="*/ 2379339 w 2379339"/>
              <a:gd name="connsiteY0" fmla="*/ 1532283 h 1576310"/>
              <a:gd name="connsiteX1" fmla="*/ 2028825 w 2379339"/>
              <a:gd name="connsiteY1" fmla="*/ 850029 h 1576310"/>
              <a:gd name="connsiteX2" fmla="*/ 495536 w 2379339"/>
              <a:gd name="connsiteY2" fmla="*/ 146 h 1576310"/>
              <a:gd name="connsiteX3" fmla="*/ 422023 w 2379339"/>
              <a:gd name="connsiteY3" fmla="*/ 788613 h 1576310"/>
              <a:gd name="connsiteX4" fmla="*/ 0 w 2379339"/>
              <a:gd name="connsiteY4" fmla="*/ 1576310 h 1576310"/>
              <a:gd name="connsiteX0" fmla="*/ 2440874 w 2440874"/>
              <a:gd name="connsiteY0" fmla="*/ 1585116 h 1585116"/>
              <a:gd name="connsiteX1" fmla="*/ 2028825 w 2440874"/>
              <a:gd name="connsiteY1" fmla="*/ 850029 h 1585116"/>
              <a:gd name="connsiteX2" fmla="*/ 495536 w 2440874"/>
              <a:gd name="connsiteY2" fmla="*/ 146 h 1585116"/>
              <a:gd name="connsiteX3" fmla="*/ 422023 w 2440874"/>
              <a:gd name="connsiteY3" fmla="*/ 788613 h 1585116"/>
              <a:gd name="connsiteX4" fmla="*/ 0 w 2440874"/>
              <a:gd name="connsiteY4" fmla="*/ 1576310 h 1585116"/>
              <a:gd name="connsiteX0" fmla="*/ 2440874 w 2440874"/>
              <a:gd name="connsiteY0" fmla="*/ 1585116 h 1585116"/>
              <a:gd name="connsiteX1" fmla="*/ 2028825 w 2440874"/>
              <a:gd name="connsiteY1" fmla="*/ 850029 h 1585116"/>
              <a:gd name="connsiteX2" fmla="*/ 495536 w 2440874"/>
              <a:gd name="connsiteY2" fmla="*/ 146 h 1585116"/>
              <a:gd name="connsiteX3" fmla="*/ 422023 w 2440874"/>
              <a:gd name="connsiteY3" fmla="*/ 788613 h 1585116"/>
              <a:gd name="connsiteX4" fmla="*/ 0 w 2440874"/>
              <a:gd name="connsiteY4" fmla="*/ 1576310 h 1585116"/>
              <a:gd name="connsiteX0" fmla="*/ 2067030 w 2067030"/>
              <a:gd name="connsiteY0" fmla="*/ 1585116 h 1585116"/>
              <a:gd name="connsiteX1" fmla="*/ 1654981 w 2067030"/>
              <a:gd name="connsiteY1" fmla="*/ 850029 h 1585116"/>
              <a:gd name="connsiteX2" fmla="*/ 121692 w 2067030"/>
              <a:gd name="connsiteY2" fmla="*/ 146 h 1585116"/>
              <a:gd name="connsiteX3" fmla="*/ 48179 w 2067030"/>
              <a:gd name="connsiteY3" fmla="*/ 788613 h 1585116"/>
              <a:gd name="connsiteX4" fmla="*/ 426107 w 2067030"/>
              <a:gd name="connsiteY4" fmla="*/ 1417811 h 1585116"/>
              <a:gd name="connsiteX0" fmla="*/ 2061715 w 2061715"/>
              <a:gd name="connsiteY0" fmla="*/ 1589172 h 1589172"/>
              <a:gd name="connsiteX1" fmla="*/ 1649666 w 2061715"/>
              <a:gd name="connsiteY1" fmla="*/ 854085 h 1589172"/>
              <a:gd name="connsiteX2" fmla="*/ 116377 w 2061715"/>
              <a:gd name="connsiteY2" fmla="*/ 4202 h 1589172"/>
              <a:gd name="connsiteX3" fmla="*/ 58247 w 2061715"/>
              <a:gd name="connsiteY3" fmla="*/ 574732 h 1589172"/>
              <a:gd name="connsiteX4" fmla="*/ 420792 w 2061715"/>
              <a:gd name="connsiteY4" fmla="*/ 1421867 h 1589172"/>
              <a:gd name="connsiteX0" fmla="*/ 1284840 w 1686086"/>
              <a:gd name="connsiteY0" fmla="*/ 1519828 h 1519828"/>
              <a:gd name="connsiteX1" fmla="*/ 1649666 w 1686086"/>
              <a:gd name="connsiteY1" fmla="*/ 854085 h 1519828"/>
              <a:gd name="connsiteX2" fmla="*/ 116377 w 1686086"/>
              <a:gd name="connsiteY2" fmla="*/ 4202 h 1519828"/>
              <a:gd name="connsiteX3" fmla="*/ 58247 w 1686086"/>
              <a:gd name="connsiteY3" fmla="*/ 574732 h 1519828"/>
              <a:gd name="connsiteX4" fmla="*/ 420792 w 1686086"/>
              <a:gd name="connsiteY4" fmla="*/ 1421867 h 1519828"/>
              <a:gd name="connsiteX0" fmla="*/ 1284840 w 1703321"/>
              <a:gd name="connsiteY0" fmla="*/ 1519828 h 1519828"/>
              <a:gd name="connsiteX1" fmla="*/ 1649666 w 1703321"/>
              <a:gd name="connsiteY1" fmla="*/ 854085 h 1519828"/>
              <a:gd name="connsiteX2" fmla="*/ 116377 w 1703321"/>
              <a:gd name="connsiteY2" fmla="*/ 4202 h 1519828"/>
              <a:gd name="connsiteX3" fmla="*/ 58247 w 1703321"/>
              <a:gd name="connsiteY3" fmla="*/ 574732 h 1519828"/>
              <a:gd name="connsiteX4" fmla="*/ 420792 w 1703321"/>
              <a:gd name="connsiteY4" fmla="*/ 1421867 h 1519828"/>
              <a:gd name="connsiteX0" fmla="*/ 1270596 w 1524745"/>
              <a:gd name="connsiteY0" fmla="*/ 1517153 h 1517153"/>
              <a:gd name="connsiteX1" fmla="*/ 1443127 w 1524745"/>
              <a:gd name="connsiteY1" fmla="*/ 732536 h 1517153"/>
              <a:gd name="connsiteX2" fmla="*/ 102133 w 1524745"/>
              <a:gd name="connsiteY2" fmla="*/ 1527 h 1517153"/>
              <a:gd name="connsiteX3" fmla="*/ 44003 w 1524745"/>
              <a:gd name="connsiteY3" fmla="*/ 572057 h 1517153"/>
              <a:gd name="connsiteX4" fmla="*/ 406548 w 1524745"/>
              <a:gd name="connsiteY4" fmla="*/ 1419192 h 1517153"/>
              <a:gd name="connsiteX0" fmla="*/ 1270596 w 1555298"/>
              <a:gd name="connsiteY0" fmla="*/ 1517153 h 1517153"/>
              <a:gd name="connsiteX1" fmla="*/ 1443127 w 1555298"/>
              <a:gd name="connsiteY1" fmla="*/ 732536 h 1517153"/>
              <a:gd name="connsiteX2" fmla="*/ 102133 w 1555298"/>
              <a:gd name="connsiteY2" fmla="*/ 1527 h 1517153"/>
              <a:gd name="connsiteX3" fmla="*/ 44003 w 1555298"/>
              <a:gd name="connsiteY3" fmla="*/ 572057 h 1517153"/>
              <a:gd name="connsiteX4" fmla="*/ 406548 w 1555298"/>
              <a:gd name="connsiteY4" fmla="*/ 1419192 h 1517153"/>
              <a:gd name="connsiteX0" fmla="*/ 1216753 w 1510730"/>
              <a:gd name="connsiteY0" fmla="*/ 1378466 h 1419192"/>
              <a:gd name="connsiteX1" fmla="*/ 1443127 w 1510730"/>
              <a:gd name="connsiteY1" fmla="*/ 732536 h 1419192"/>
              <a:gd name="connsiteX2" fmla="*/ 102133 w 1510730"/>
              <a:gd name="connsiteY2" fmla="*/ 1527 h 1419192"/>
              <a:gd name="connsiteX3" fmla="*/ 44003 w 1510730"/>
              <a:gd name="connsiteY3" fmla="*/ 572057 h 1419192"/>
              <a:gd name="connsiteX4" fmla="*/ 406548 w 1510730"/>
              <a:gd name="connsiteY4" fmla="*/ 1419192 h 1419192"/>
              <a:gd name="connsiteX0" fmla="*/ 1216753 w 1510730"/>
              <a:gd name="connsiteY0" fmla="*/ 1378466 h 1419192"/>
              <a:gd name="connsiteX1" fmla="*/ 1443127 w 1510730"/>
              <a:gd name="connsiteY1" fmla="*/ 732536 h 1419192"/>
              <a:gd name="connsiteX2" fmla="*/ 102133 w 1510730"/>
              <a:gd name="connsiteY2" fmla="*/ 1527 h 1419192"/>
              <a:gd name="connsiteX3" fmla="*/ 44003 w 1510730"/>
              <a:gd name="connsiteY3" fmla="*/ 572057 h 1419192"/>
              <a:gd name="connsiteX4" fmla="*/ 406548 w 1510730"/>
              <a:gd name="connsiteY4" fmla="*/ 1419192 h 1419192"/>
              <a:gd name="connsiteX0" fmla="*/ 1216753 w 1510730"/>
              <a:gd name="connsiteY0" fmla="*/ 1378466 h 1419192"/>
              <a:gd name="connsiteX1" fmla="*/ 1443127 w 1510730"/>
              <a:gd name="connsiteY1" fmla="*/ 732536 h 1419192"/>
              <a:gd name="connsiteX2" fmla="*/ 102133 w 1510730"/>
              <a:gd name="connsiteY2" fmla="*/ 1527 h 1419192"/>
              <a:gd name="connsiteX3" fmla="*/ 44003 w 1510730"/>
              <a:gd name="connsiteY3" fmla="*/ 572057 h 1419192"/>
              <a:gd name="connsiteX4" fmla="*/ 406548 w 1510730"/>
              <a:gd name="connsiteY4" fmla="*/ 1419192 h 1419192"/>
              <a:gd name="connsiteX0" fmla="*/ 1216753 w 1510730"/>
              <a:gd name="connsiteY0" fmla="*/ 1378466 h 1439004"/>
              <a:gd name="connsiteX1" fmla="*/ 1443127 w 1510730"/>
              <a:gd name="connsiteY1" fmla="*/ 732536 h 1439004"/>
              <a:gd name="connsiteX2" fmla="*/ 102133 w 1510730"/>
              <a:gd name="connsiteY2" fmla="*/ 1527 h 1439004"/>
              <a:gd name="connsiteX3" fmla="*/ 44003 w 1510730"/>
              <a:gd name="connsiteY3" fmla="*/ 572057 h 1439004"/>
              <a:gd name="connsiteX4" fmla="*/ 468083 w 1510730"/>
              <a:gd name="connsiteY4" fmla="*/ 1439004 h 1439004"/>
              <a:gd name="connsiteX0" fmla="*/ 1901327 w 1949592"/>
              <a:gd name="connsiteY0" fmla="*/ 1249686 h 1439004"/>
              <a:gd name="connsiteX1" fmla="*/ 1443127 w 1949592"/>
              <a:gd name="connsiteY1" fmla="*/ 732536 h 1439004"/>
              <a:gd name="connsiteX2" fmla="*/ 102133 w 1949592"/>
              <a:gd name="connsiteY2" fmla="*/ 1527 h 1439004"/>
              <a:gd name="connsiteX3" fmla="*/ 44003 w 1949592"/>
              <a:gd name="connsiteY3" fmla="*/ 572057 h 1439004"/>
              <a:gd name="connsiteX4" fmla="*/ 468083 w 1949592"/>
              <a:gd name="connsiteY4" fmla="*/ 1439004 h 1439004"/>
              <a:gd name="connsiteX0" fmla="*/ 1901327 w 1901327"/>
              <a:gd name="connsiteY0" fmla="*/ 1249686 h 1439004"/>
              <a:gd name="connsiteX1" fmla="*/ 1443127 w 1901327"/>
              <a:gd name="connsiteY1" fmla="*/ 732536 h 1439004"/>
              <a:gd name="connsiteX2" fmla="*/ 102133 w 1901327"/>
              <a:gd name="connsiteY2" fmla="*/ 1527 h 1439004"/>
              <a:gd name="connsiteX3" fmla="*/ 44003 w 1901327"/>
              <a:gd name="connsiteY3" fmla="*/ 572057 h 1439004"/>
              <a:gd name="connsiteX4" fmla="*/ 468083 w 1901327"/>
              <a:gd name="connsiteY4" fmla="*/ 1439004 h 1439004"/>
              <a:gd name="connsiteX0" fmla="*/ 1900187 w 1900187"/>
              <a:gd name="connsiteY0" fmla="*/ 1248459 h 1437777"/>
              <a:gd name="connsiteX1" fmla="*/ 1426603 w 1900187"/>
              <a:gd name="connsiteY1" fmla="*/ 503466 h 1437777"/>
              <a:gd name="connsiteX2" fmla="*/ 100993 w 1900187"/>
              <a:gd name="connsiteY2" fmla="*/ 300 h 1437777"/>
              <a:gd name="connsiteX3" fmla="*/ 42863 w 1900187"/>
              <a:gd name="connsiteY3" fmla="*/ 570830 h 1437777"/>
              <a:gd name="connsiteX4" fmla="*/ 466943 w 1900187"/>
              <a:gd name="connsiteY4" fmla="*/ 1437777 h 1437777"/>
              <a:gd name="connsiteX0" fmla="*/ 1857324 w 1857324"/>
              <a:gd name="connsiteY0" fmla="*/ 1466287 h 1655605"/>
              <a:gd name="connsiteX1" fmla="*/ 1383740 w 1857324"/>
              <a:gd name="connsiteY1" fmla="*/ 721294 h 1655605"/>
              <a:gd name="connsiteX2" fmla="*/ 1334974 w 1857324"/>
              <a:gd name="connsiteY2" fmla="*/ 191 h 1655605"/>
              <a:gd name="connsiteX3" fmla="*/ 0 w 1857324"/>
              <a:gd name="connsiteY3" fmla="*/ 788658 h 1655605"/>
              <a:gd name="connsiteX4" fmla="*/ 424080 w 1857324"/>
              <a:gd name="connsiteY4" fmla="*/ 1655605 h 1655605"/>
              <a:gd name="connsiteX0" fmla="*/ 1941934 w 1941934"/>
              <a:gd name="connsiteY0" fmla="*/ 1466181 h 1655499"/>
              <a:gd name="connsiteX1" fmla="*/ 1468350 w 1941934"/>
              <a:gd name="connsiteY1" fmla="*/ 721188 h 1655499"/>
              <a:gd name="connsiteX2" fmla="*/ 1419584 w 1941934"/>
              <a:gd name="connsiteY2" fmla="*/ 85 h 1655499"/>
              <a:gd name="connsiteX3" fmla="*/ 0 w 1941934"/>
              <a:gd name="connsiteY3" fmla="*/ 679583 h 1655499"/>
              <a:gd name="connsiteX4" fmla="*/ 508690 w 1941934"/>
              <a:gd name="connsiteY4" fmla="*/ 1655499 h 1655499"/>
              <a:gd name="connsiteX0" fmla="*/ 1941934 w 1941934"/>
              <a:gd name="connsiteY0" fmla="*/ 1466181 h 1477187"/>
              <a:gd name="connsiteX1" fmla="*/ 1468350 w 1941934"/>
              <a:gd name="connsiteY1" fmla="*/ 721188 h 1477187"/>
              <a:gd name="connsiteX2" fmla="*/ 1419584 w 1941934"/>
              <a:gd name="connsiteY2" fmla="*/ 85 h 1477187"/>
              <a:gd name="connsiteX3" fmla="*/ 0 w 1941934"/>
              <a:gd name="connsiteY3" fmla="*/ 679583 h 1477187"/>
              <a:gd name="connsiteX4" fmla="*/ 439463 w 1941934"/>
              <a:gd name="connsiteY4" fmla="*/ 1477187 h 1477187"/>
              <a:gd name="connsiteX0" fmla="*/ 1986336 w 1986336"/>
              <a:gd name="connsiteY0" fmla="*/ 1466249 h 1477255"/>
              <a:gd name="connsiteX1" fmla="*/ 1512752 w 1986336"/>
              <a:gd name="connsiteY1" fmla="*/ 721256 h 1477255"/>
              <a:gd name="connsiteX2" fmla="*/ 1463986 w 1986336"/>
              <a:gd name="connsiteY2" fmla="*/ 153 h 1477255"/>
              <a:gd name="connsiteX3" fmla="*/ 0 w 1986336"/>
              <a:gd name="connsiteY3" fmla="*/ 666005 h 1477255"/>
              <a:gd name="connsiteX4" fmla="*/ 483865 w 1986336"/>
              <a:gd name="connsiteY4" fmla="*/ 1477255 h 1477255"/>
              <a:gd name="connsiteX0" fmla="*/ 1986336 w 1986336"/>
              <a:gd name="connsiteY0" fmla="*/ 1466249 h 1470432"/>
              <a:gd name="connsiteX1" fmla="*/ 1512752 w 1986336"/>
              <a:gd name="connsiteY1" fmla="*/ 721256 h 1470432"/>
              <a:gd name="connsiteX2" fmla="*/ 1463986 w 1986336"/>
              <a:gd name="connsiteY2" fmla="*/ 153 h 1470432"/>
              <a:gd name="connsiteX3" fmla="*/ 0 w 1986336"/>
              <a:gd name="connsiteY3" fmla="*/ 666005 h 1470432"/>
              <a:gd name="connsiteX4" fmla="*/ 417262 w 1986336"/>
              <a:gd name="connsiteY4" fmla="*/ 1470432 h 1470432"/>
              <a:gd name="connsiteX0" fmla="*/ 1986336 w 1986336"/>
              <a:gd name="connsiteY0" fmla="*/ 1585618 h 1589801"/>
              <a:gd name="connsiteX1" fmla="*/ 1512752 w 1986336"/>
              <a:gd name="connsiteY1" fmla="*/ 840625 h 1589801"/>
              <a:gd name="connsiteX2" fmla="*/ 1463986 w 1986336"/>
              <a:gd name="connsiteY2" fmla="*/ 119 h 1589801"/>
              <a:gd name="connsiteX3" fmla="*/ 0 w 1986336"/>
              <a:gd name="connsiteY3" fmla="*/ 785374 h 1589801"/>
              <a:gd name="connsiteX4" fmla="*/ 417262 w 1986336"/>
              <a:gd name="connsiteY4" fmla="*/ 1589801 h 1589801"/>
              <a:gd name="connsiteX0" fmla="*/ 1986336 w 1986336"/>
              <a:gd name="connsiteY0" fmla="*/ 1585533 h 1589716"/>
              <a:gd name="connsiteX1" fmla="*/ 1580412 w 1986336"/>
              <a:gd name="connsiteY1" fmla="*/ 814547 h 1589716"/>
              <a:gd name="connsiteX2" fmla="*/ 1463986 w 1986336"/>
              <a:gd name="connsiteY2" fmla="*/ 34 h 1589716"/>
              <a:gd name="connsiteX3" fmla="*/ 0 w 1986336"/>
              <a:gd name="connsiteY3" fmla="*/ 785289 h 1589716"/>
              <a:gd name="connsiteX4" fmla="*/ 417262 w 1986336"/>
              <a:gd name="connsiteY4" fmla="*/ 1589716 h 1589716"/>
              <a:gd name="connsiteX0" fmla="*/ 1986336 w 1986336"/>
              <a:gd name="connsiteY0" fmla="*/ 1585533 h 1589716"/>
              <a:gd name="connsiteX1" fmla="*/ 1580412 w 1986336"/>
              <a:gd name="connsiteY1" fmla="*/ 814547 h 1589716"/>
              <a:gd name="connsiteX2" fmla="*/ 1463986 w 1986336"/>
              <a:gd name="connsiteY2" fmla="*/ 34 h 1589716"/>
              <a:gd name="connsiteX3" fmla="*/ 0 w 1986336"/>
              <a:gd name="connsiteY3" fmla="*/ 785289 h 1589716"/>
              <a:gd name="connsiteX4" fmla="*/ 417262 w 1986336"/>
              <a:gd name="connsiteY4" fmla="*/ 1589716 h 1589716"/>
              <a:gd name="connsiteX0" fmla="*/ 2104741 w 2104741"/>
              <a:gd name="connsiteY0" fmla="*/ 1585501 h 1589684"/>
              <a:gd name="connsiteX1" fmla="*/ 1698817 w 2104741"/>
              <a:gd name="connsiteY1" fmla="*/ 814515 h 1589684"/>
              <a:gd name="connsiteX2" fmla="*/ 1582391 w 2104741"/>
              <a:gd name="connsiteY2" fmla="*/ 2 h 1589684"/>
              <a:gd name="connsiteX3" fmla="*/ 0 w 2104741"/>
              <a:gd name="connsiteY3" fmla="*/ 808000 h 1589684"/>
              <a:gd name="connsiteX4" fmla="*/ 535667 w 2104741"/>
              <a:gd name="connsiteY4" fmla="*/ 1589684 h 1589684"/>
              <a:gd name="connsiteX0" fmla="*/ 2104741 w 2104741"/>
              <a:gd name="connsiteY0" fmla="*/ 1585501 h 1589684"/>
              <a:gd name="connsiteX1" fmla="*/ 1698817 w 2104741"/>
              <a:gd name="connsiteY1" fmla="*/ 814515 h 1589684"/>
              <a:gd name="connsiteX2" fmla="*/ 1582391 w 2104741"/>
              <a:gd name="connsiteY2" fmla="*/ 2 h 1589684"/>
              <a:gd name="connsiteX3" fmla="*/ 0 w 2104741"/>
              <a:gd name="connsiteY3" fmla="*/ 808000 h 1589684"/>
              <a:gd name="connsiteX4" fmla="*/ 535667 w 2104741"/>
              <a:gd name="connsiteY4" fmla="*/ 1589684 h 1589684"/>
              <a:gd name="connsiteX0" fmla="*/ 2104741 w 2104741"/>
              <a:gd name="connsiteY0" fmla="*/ 1585501 h 1589684"/>
              <a:gd name="connsiteX1" fmla="*/ 1698817 w 2104741"/>
              <a:gd name="connsiteY1" fmla="*/ 814515 h 1589684"/>
              <a:gd name="connsiteX2" fmla="*/ 1582391 w 2104741"/>
              <a:gd name="connsiteY2" fmla="*/ 2 h 1589684"/>
              <a:gd name="connsiteX3" fmla="*/ 0 w 2104741"/>
              <a:gd name="connsiteY3" fmla="*/ 808000 h 1589684"/>
              <a:gd name="connsiteX4" fmla="*/ 372860 w 2104741"/>
              <a:gd name="connsiteY4" fmla="*/ 1589684 h 1589684"/>
              <a:gd name="connsiteX0" fmla="*/ 2030738 w 2030738"/>
              <a:gd name="connsiteY0" fmla="*/ 1585552 h 1589735"/>
              <a:gd name="connsiteX1" fmla="*/ 1624814 w 2030738"/>
              <a:gd name="connsiteY1" fmla="*/ 814566 h 1589735"/>
              <a:gd name="connsiteX2" fmla="*/ 1508388 w 2030738"/>
              <a:gd name="connsiteY2" fmla="*/ 53 h 1589735"/>
              <a:gd name="connsiteX3" fmla="*/ 0 w 2030738"/>
              <a:gd name="connsiteY3" fmla="*/ 773936 h 1589735"/>
              <a:gd name="connsiteX4" fmla="*/ 298857 w 2030738"/>
              <a:gd name="connsiteY4" fmla="*/ 1589735 h 1589735"/>
              <a:gd name="connsiteX0" fmla="*/ 2030738 w 2030738"/>
              <a:gd name="connsiteY0" fmla="*/ 1585528 h 1589711"/>
              <a:gd name="connsiteX1" fmla="*/ 1624814 w 2030738"/>
              <a:gd name="connsiteY1" fmla="*/ 814542 h 1589711"/>
              <a:gd name="connsiteX2" fmla="*/ 1508388 w 2030738"/>
              <a:gd name="connsiteY2" fmla="*/ 29 h 1589711"/>
              <a:gd name="connsiteX3" fmla="*/ 0 w 2030738"/>
              <a:gd name="connsiteY3" fmla="*/ 773912 h 1589711"/>
              <a:gd name="connsiteX4" fmla="*/ 298857 w 2030738"/>
              <a:gd name="connsiteY4" fmla="*/ 1589711 h 1589711"/>
              <a:gd name="connsiteX0" fmla="*/ 2030738 w 2030738"/>
              <a:gd name="connsiteY0" fmla="*/ 1585528 h 1585528"/>
              <a:gd name="connsiteX1" fmla="*/ 1624814 w 2030738"/>
              <a:gd name="connsiteY1" fmla="*/ 814542 h 1585528"/>
              <a:gd name="connsiteX2" fmla="*/ 1508388 w 2030738"/>
              <a:gd name="connsiteY2" fmla="*/ 29 h 1585528"/>
              <a:gd name="connsiteX3" fmla="*/ 0 w 2030738"/>
              <a:gd name="connsiteY3" fmla="*/ 773912 h 1585528"/>
              <a:gd name="connsiteX4" fmla="*/ 395061 w 2030738"/>
              <a:gd name="connsiteY4" fmla="*/ 1566968 h 1585528"/>
              <a:gd name="connsiteX0" fmla="*/ 2030738 w 2030738"/>
              <a:gd name="connsiteY0" fmla="*/ 1585528 h 1585528"/>
              <a:gd name="connsiteX1" fmla="*/ 1624814 w 2030738"/>
              <a:gd name="connsiteY1" fmla="*/ 814542 h 1585528"/>
              <a:gd name="connsiteX2" fmla="*/ 1508388 w 2030738"/>
              <a:gd name="connsiteY2" fmla="*/ 29 h 1585528"/>
              <a:gd name="connsiteX3" fmla="*/ 0 w 2030738"/>
              <a:gd name="connsiteY3" fmla="*/ 773912 h 1585528"/>
              <a:gd name="connsiteX4" fmla="*/ 395061 w 2030738"/>
              <a:gd name="connsiteY4" fmla="*/ 1566968 h 158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0738" h="1585528">
                <a:moveTo>
                  <a:pt x="2030738" y="1585528"/>
                </a:moveTo>
                <a:cubicBezTo>
                  <a:pt x="1843817" y="1230837"/>
                  <a:pt x="1711872" y="1078792"/>
                  <a:pt x="1624814" y="814542"/>
                </a:cubicBezTo>
                <a:cubicBezTo>
                  <a:pt x="1537756" y="550292"/>
                  <a:pt x="1638584" y="-4571"/>
                  <a:pt x="1508388" y="29"/>
                </a:cubicBezTo>
                <a:cubicBezTo>
                  <a:pt x="1378192" y="4629"/>
                  <a:pt x="45012" y="631904"/>
                  <a:pt x="0" y="773912"/>
                </a:cubicBezTo>
                <a:cubicBezTo>
                  <a:pt x="81453" y="1000464"/>
                  <a:pt x="278350" y="1298497"/>
                  <a:pt x="395061" y="1566968"/>
                </a:cubicBezTo>
              </a:path>
            </a:pathLst>
          </a:custGeom>
          <a:ln w="571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952379" y="1997853"/>
            <a:ext cx="4325578" cy="2025701"/>
            <a:chOff x="1952379" y="3607578"/>
            <a:chExt cx="4325578" cy="2025701"/>
          </a:xfrm>
        </p:grpSpPr>
        <p:sp>
          <p:nvSpPr>
            <p:cNvPr id="6" name="TextBox 5"/>
            <p:cNvSpPr txBox="1"/>
            <p:nvPr/>
          </p:nvSpPr>
          <p:spPr>
            <a:xfrm>
              <a:off x="1952379" y="5110059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1</a:t>
              </a:r>
              <a:endParaRPr lang="en-US" sz="28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10416" y="5110059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2</a:t>
              </a:r>
              <a:endParaRPr lang="en-US" sz="28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19310" y="5110059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3</a:t>
              </a:r>
              <a:endParaRPr lang="en-US" sz="28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910549" y="5110059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</a:t>
              </a:r>
              <a:endParaRPr lang="en-US" sz="28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77779" y="416490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554546" y="369273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406820" y="360757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6</a:t>
              </a:r>
              <a:endParaRPr lang="en-US" sz="28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324165" y="416490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5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0375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" grpId="0"/>
      <p:bldP spid="49" grpId="0" animBg="1"/>
      <p:bldP spid="49" grpId="1" animBg="1"/>
      <p:bldP spid="54" grpId="0" animBg="1"/>
      <p:bldP spid="55" grpId="0" animBg="1"/>
      <p:bldP spid="5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586004"/>
              </p:ext>
            </p:extLst>
          </p:nvPr>
        </p:nvGraphicFramePr>
        <p:xfrm>
          <a:off x="6588644" y="1462806"/>
          <a:ext cx="4381320" cy="4632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6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37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19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39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304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8058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Source</a:t>
                      </a:r>
                      <a:endParaRPr lang="en-US" b="1" dirty="0"/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core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lang="en-US" sz="36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 3</a:t>
                      </a:r>
                      <a:endParaRPr lang="en-US" dirty="0"/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 4</a:t>
                      </a:r>
                      <a:endParaRPr lang="en-US" dirty="0"/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90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 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61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Destination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6624320" y="1481084"/>
            <a:ext cx="765476" cy="3636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389796" y="5270215"/>
            <a:ext cx="3725244" cy="724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54" y="2572343"/>
            <a:ext cx="4701154" cy="193121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987736" y="4567987"/>
            <a:ext cx="4729992" cy="549828"/>
            <a:chOff x="1382234" y="5706849"/>
            <a:chExt cx="6379533" cy="711913"/>
          </a:xfrm>
        </p:grpSpPr>
        <p:grpSp>
          <p:nvGrpSpPr>
            <p:cNvPr id="12" name="Group 11"/>
            <p:cNvGrpSpPr/>
            <p:nvPr/>
          </p:nvGrpSpPr>
          <p:grpSpPr>
            <a:xfrm>
              <a:off x="1382234" y="5706849"/>
              <a:ext cx="1539593" cy="711913"/>
              <a:chOff x="1373728" y="5733075"/>
              <a:chExt cx="1539593" cy="711913"/>
            </a:xfrm>
          </p:grpSpPr>
          <p:sp>
            <p:nvSpPr>
              <p:cNvPr id="22" name="Left Brace 21"/>
              <p:cNvSpPr/>
              <p:nvPr/>
            </p:nvSpPr>
            <p:spPr>
              <a:xfrm rot="16200000">
                <a:off x="2055274" y="5051529"/>
                <a:ext cx="176501" cy="1539593"/>
              </a:xfrm>
              <a:prstGeom prst="leftBrace">
                <a:avLst>
                  <a:gd name="adj1" fmla="val 102308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626046" y="5926929"/>
                <a:ext cx="1256575" cy="518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Block 1</a:t>
                </a:r>
                <a:endParaRPr lang="en-US" sz="20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005471" y="5706849"/>
              <a:ext cx="1539593" cy="711913"/>
              <a:chOff x="1373728" y="5733075"/>
              <a:chExt cx="1539593" cy="711913"/>
            </a:xfrm>
          </p:grpSpPr>
          <p:sp>
            <p:nvSpPr>
              <p:cNvPr id="20" name="Left Brace 19"/>
              <p:cNvSpPr/>
              <p:nvPr/>
            </p:nvSpPr>
            <p:spPr>
              <a:xfrm rot="16200000">
                <a:off x="2055274" y="5051529"/>
                <a:ext cx="176501" cy="1539593"/>
              </a:xfrm>
              <a:prstGeom prst="leftBrace">
                <a:avLst>
                  <a:gd name="adj1" fmla="val 102308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626046" y="5926929"/>
                <a:ext cx="1256575" cy="518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Block 2</a:t>
                </a:r>
                <a:endParaRPr lang="en-US" sz="20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611696" y="5706849"/>
              <a:ext cx="1539593" cy="711913"/>
              <a:chOff x="1373728" y="5733075"/>
              <a:chExt cx="1539593" cy="711913"/>
            </a:xfrm>
          </p:grpSpPr>
          <p:sp>
            <p:nvSpPr>
              <p:cNvPr id="18" name="Left Brace 17"/>
              <p:cNvSpPr/>
              <p:nvPr/>
            </p:nvSpPr>
            <p:spPr>
              <a:xfrm rot="16200000">
                <a:off x="2055274" y="5051529"/>
                <a:ext cx="176501" cy="1539593"/>
              </a:xfrm>
              <a:prstGeom prst="leftBrace">
                <a:avLst>
                  <a:gd name="adj1" fmla="val 102308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626046" y="5926929"/>
                <a:ext cx="1256575" cy="518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Block 3</a:t>
                </a:r>
                <a:endParaRPr lang="en-US" sz="20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222174" y="5706849"/>
              <a:ext cx="1539593" cy="711913"/>
              <a:chOff x="1373728" y="5733075"/>
              <a:chExt cx="1539593" cy="711913"/>
            </a:xfrm>
          </p:grpSpPr>
          <p:sp>
            <p:nvSpPr>
              <p:cNvPr id="16" name="Left Brace 15"/>
              <p:cNvSpPr/>
              <p:nvPr/>
            </p:nvSpPr>
            <p:spPr>
              <a:xfrm rot="16200000">
                <a:off x="2055274" y="5051529"/>
                <a:ext cx="176501" cy="1539593"/>
              </a:xfrm>
              <a:prstGeom prst="leftBrace">
                <a:avLst>
                  <a:gd name="adj1" fmla="val 102308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626046" y="5926929"/>
                <a:ext cx="1256575" cy="518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Block 4</a:t>
                </a:r>
                <a:endParaRPr lang="en-US" sz="20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4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297439"/>
              </p:ext>
            </p:extLst>
          </p:nvPr>
        </p:nvGraphicFramePr>
        <p:xfrm>
          <a:off x="6588644" y="1462806"/>
          <a:ext cx="4381320" cy="4632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6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37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19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39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304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8058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core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lang="en-US" sz="36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 3</a:t>
                      </a:r>
                      <a:endParaRPr lang="en-US" dirty="0"/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 4</a:t>
                      </a:r>
                      <a:endParaRPr lang="en-US" dirty="0"/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90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 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61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Destination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85" y="2572343"/>
            <a:ext cx="4672491" cy="193121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987736" y="4567987"/>
            <a:ext cx="4729992" cy="549828"/>
            <a:chOff x="1382234" y="5706849"/>
            <a:chExt cx="6379533" cy="711913"/>
          </a:xfrm>
        </p:grpSpPr>
        <p:grpSp>
          <p:nvGrpSpPr>
            <p:cNvPr id="12" name="Group 11"/>
            <p:cNvGrpSpPr/>
            <p:nvPr/>
          </p:nvGrpSpPr>
          <p:grpSpPr>
            <a:xfrm>
              <a:off x="1382234" y="5706849"/>
              <a:ext cx="1539593" cy="711913"/>
              <a:chOff x="1373728" y="5733075"/>
              <a:chExt cx="1539593" cy="711913"/>
            </a:xfrm>
          </p:grpSpPr>
          <p:sp>
            <p:nvSpPr>
              <p:cNvPr id="22" name="Left Brace 21"/>
              <p:cNvSpPr/>
              <p:nvPr/>
            </p:nvSpPr>
            <p:spPr>
              <a:xfrm rot="16200000">
                <a:off x="2055274" y="5051529"/>
                <a:ext cx="176501" cy="1539593"/>
              </a:xfrm>
              <a:prstGeom prst="leftBrace">
                <a:avLst>
                  <a:gd name="adj1" fmla="val 102308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626046" y="5926929"/>
                <a:ext cx="1256575" cy="518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Block 1</a:t>
                </a:r>
                <a:endParaRPr lang="en-US" sz="20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005471" y="5706849"/>
              <a:ext cx="1539593" cy="711913"/>
              <a:chOff x="1373728" y="5733075"/>
              <a:chExt cx="1539593" cy="711913"/>
            </a:xfrm>
          </p:grpSpPr>
          <p:sp>
            <p:nvSpPr>
              <p:cNvPr id="20" name="Left Brace 19"/>
              <p:cNvSpPr/>
              <p:nvPr/>
            </p:nvSpPr>
            <p:spPr>
              <a:xfrm rot="16200000">
                <a:off x="2055274" y="5051529"/>
                <a:ext cx="176501" cy="1539593"/>
              </a:xfrm>
              <a:prstGeom prst="leftBrace">
                <a:avLst>
                  <a:gd name="adj1" fmla="val 102308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626046" y="5926929"/>
                <a:ext cx="1256575" cy="518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Block 2</a:t>
                </a:r>
                <a:endParaRPr lang="en-US" sz="20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611696" y="5706849"/>
              <a:ext cx="1539593" cy="711913"/>
              <a:chOff x="1373728" y="5733075"/>
              <a:chExt cx="1539593" cy="711913"/>
            </a:xfrm>
          </p:grpSpPr>
          <p:sp>
            <p:nvSpPr>
              <p:cNvPr id="18" name="Left Brace 17"/>
              <p:cNvSpPr/>
              <p:nvPr/>
            </p:nvSpPr>
            <p:spPr>
              <a:xfrm rot="16200000">
                <a:off x="2055274" y="5051529"/>
                <a:ext cx="176501" cy="1539593"/>
              </a:xfrm>
              <a:prstGeom prst="leftBrace">
                <a:avLst>
                  <a:gd name="adj1" fmla="val 102308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626046" y="5926929"/>
                <a:ext cx="1256575" cy="518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Block 3</a:t>
                </a:r>
                <a:endParaRPr lang="en-US" sz="20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222174" y="5706849"/>
              <a:ext cx="1539593" cy="711913"/>
              <a:chOff x="1373728" y="5733075"/>
              <a:chExt cx="1539593" cy="711913"/>
            </a:xfrm>
          </p:grpSpPr>
          <p:sp>
            <p:nvSpPr>
              <p:cNvPr id="16" name="Left Brace 15"/>
              <p:cNvSpPr/>
              <p:nvPr/>
            </p:nvSpPr>
            <p:spPr>
              <a:xfrm rot="16200000">
                <a:off x="2055274" y="5051529"/>
                <a:ext cx="176501" cy="1539593"/>
              </a:xfrm>
              <a:prstGeom prst="leftBrace">
                <a:avLst>
                  <a:gd name="adj1" fmla="val 102308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626046" y="5926929"/>
                <a:ext cx="1256575" cy="518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Block 4</a:t>
                </a:r>
                <a:endParaRPr lang="en-US" sz="20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Multicore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1207518" y="1481084"/>
            <a:ext cx="7096716" cy="2961363"/>
            <a:chOff x="1512318" y="1359164"/>
            <a:chExt cx="7096716" cy="2961363"/>
          </a:xfrm>
        </p:grpSpPr>
        <p:sp>
          <p:nvSpPr>
            <p:cNvPr id="3" name="Curved Down Arrow 2"/>
            <p:cNvSpPr/>
            <p:nvPr/>
          </p:nvSpPr>
          <p:spPr>
            <a:xfrm>
              <a:off x="1512318" y="3416029"/>
              <a:ext cx="819801" cy="904498"/>
            </a:xfrm>
            <a:prstGeom prst="curvedDownArrow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694596" y="1359164"/>
              <a:ext cx="914438" cy="850636"/>
            </a:xfrm>
            <a:prstGeom prst="ellipse">
              <a:avLst/>
            </a:prstGeom>
            <a:noFill/>
            <a:ln w="571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34653" y="1497726"/>
            <a:ext cx="9535311" cy="2953185"/>
            <a:chOff x="1739453" y="1375806"/>
            <a:chExt cx="9535311" cy="2953185"/>
          </a:xfrm>
        </p:grpSpPr>
        <p:sp>
          <p:nvSpPr>
            <p:cNvPr id="34" name="Curved Down Arrow 33"/>
            <p:cNvSpPr/>
            <p:nvPr/>
          </p:nvSpPr>
          <p:spPr>
            <a:xfrm>
              <a:off x="1739453" y="2800761"/>
              <a:ext cx="4072466" cy="1528230"/>
            </a:xfrm>
            <a:prstGeom prst="curvedDownArrow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10360326" y="1375806"/>
              <a:ext cx="914438" cy="850636"/>
            </a:xfrm>
            <a:prstGeom prst="ellipse">
              <a:avLst/>
            </a:prstGeom>
            <a:noFill/>
            <a:ln w="571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434645" y="1481084"/>
            <a:ext cx="8620881" cy="2969824"/>
            <a:chOff x="1739445" y="1359164"/>
            <a:chExt cx="8620881" cy="2969824"/>
          </a:xfrm>
        </p:grpSpPr>
        <p:sp>
          <p:nvSpPr>
            <p:cNvPr id="31" name="Curved Down Arrow 30"/>
            <p:cNvSpPr/>
            <p:nvPr/>
          </p:nvSpPr>
          <p:spPr>
            <a:xfrm>
              <a:off x="1739445" y="3025876"/>
              <a:ext cx="2878673" cy="1303112"/>
            </a:xfrm>
            <a:prstGeom prst="curvedDownArrow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9445888" y="1359164"/>
              <a:ext cx="914438" cy="850636"/>
            </a:xfrm>
            <a:prstGeom prst="ellipse">
              <a:avLst/>
            </a:prstGeom>
            <a:noFill/>
            <a:ln w="571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434651" y="1483492"/>
            <a:ext cx="7744537" cy="2958955"/>
            <a:chOff x="1739451" y="1361572"/>
            <a:chExt cx="7744537" cy="2958955"/>
          </a:xfrm>
        </p:grpSpPr>
        <p:sp>
          <p:nvSpPr>
            <p:cNvPr id="28" name="Curved Down Arrow 27"/>
            <p:cNvSpPr/>
            <p:nvPr/>
          </p:nvSpPr>
          <p:spPr>
            <a:xfrm>
              <a:off x="1739451" y="3242007"/>
              <a:ext cx="1684868" cy="1078520"/>
            </a:xfrm>
            <a:prstGeom prst="curvedDownArrow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8569550" y="1361572"/>
              <a:ext cx="914438" cy="850636"/>
            </a:xfrm>
            <a:prstGeom prst="ellipse">
              <a:avLst/>
            </a:prstGeom>
            <a:noFill/>
            <a:ln w="571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50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621556"/>
              </p:ext>
            </p:extLst>
          </p:nvPr>
        </p:nvGraphicFramePr>
        <p:xfrm>
          <a:off x="6588644" y="1462806"/>
          <a:ext cx="4381320" cy="4632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6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37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19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39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304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8058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Block</a:t>
                      </a:r>
                      <a:r>
                        <a:rPr lang="en-US" baseline="0" dirty="0" smtClean="0">
                          <a:solidFill>
                            <a:srgbClr val="0000FF"/>
                          </a:solidFill>
                        </a:rPr>
                        <a:t> 1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core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</a:rPr>
                        <a:t/>
                      </a:r>
                      <a:br>
                        <a:rPr lang="en-US" sz="1600" dirty="0" smtClean="0">
                          <a:solidFill>
                            <a:srgbClr val="0000FF"/>
                          </a:solidFill>
                        </a:rPr>
                      </a:br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Block</a:t>
                      </a:r>
                      <a:r>
                        <a:rPr lang="en-US" baseline="0" dirty="0" smtClean="0">
                          <a:solidFill>
                            <a:srgbClr val="0000FF"/>
                          </a:solidFill>
                        </a:rPr>
                        <a:t> 2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core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/>
                      </a:r>
                      <a:br>
                        <a:rPr lang="en-US" dirty="0" smtClean="0">
                          <a:solidFill>
                            <a:srgbClr val="0000FF"/>
                          </a:solidFill>
                        </a:rPr>
                      </a:br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Block 3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core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/>
                      </a:r>
                      <a:br>
                        <a:rPr lang="en-US" dirty="0" smtClean="0">
                          <a:solidFill>
                            <a:srgbClr val="0000FF"/>
                          </a:solidFill>
                        </a:rPr>
                      </a:br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Block 4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core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/>
                      </a:r>
                      <a:br>
                        <a:rPr lang="en-US" dirty="0" smtClean="0">
                          <a:solidFill>
                            <a:srgbClr val="0000FF"/>
                          </a:solidFill>
                        </a:rPr>
                      </a:br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90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 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61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Destination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85" y="2572343"/>
            <a:ext cx="4672491" cy="193121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987736" y="4567987"/>
            <a:ext cx="4729992" cy="549828"/>
            <a:chOff x="1382234" y="5706849"/>
            <a:chExt cx="6379533" cy="711913"/>
          </a:xfrm>
        </p:grpSpPr>
        <p:grpSp>
          <p:nvGrpSpPr>
            <p:cNvPr id="12" name="Group 11"/>
            <p:cNvGrpSpPr/>
            <p:nvPr/>
          </p:nvGrpSpPr>
          <p:grpSpPr>
            <a:xfrm>
              <a:off x="1382234" y="5706849"/>
              <a:ext cx="1539593" cy="711913"/>
              <a:chOff x="1373728" y="5733075"/>
              <a:chExt cx="1539593" cy="711913"/>
            </a:xfrm>
          </p:grpSpPr>
          <p:sp>
            <p:nvSpPr>
              <p:cNvPr id="22" name="Left Brace 21"/>
              <p:cNvSpPr/>
              <p:nvPr/>
            </p:nvSpPr>
            <p:spPr>
              <a:xfrm rot="16200000">
                <a:off x="2055274" y="5051529"/>
                <a:ext cx="176501" cy="1539593"/>
              </a:xfrm>
              <a:prstGeom prst="leftBrace">
                <a:avLst>
                  <a:gd name="adj1" fmla="val 102308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626046" y="5926929"/>
                <a:ext cx="1256575" cy="518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Block 1</a:t>
                </a:r>
                <a:endParaRPr lang="en-US" sz="20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005471" y="5706849"/>
              <a:ext cx="1539593" cy="711913"/>
              <a:chOff x="1373728" y="5733075"/>
              <a:chExt cx="1539593" cy="711913"/>
            </a:xfrm>
          </p:grpSpPr>
          <p:sp>
            <p:nvSpPr>
              <p:cNvPr id="20" name="Left Brace 19"/>
              <p:cNvSpPr/>
              <p:nvPr/>
            </p:nvSpPr>
            <p:spPr>
              <a:xfrm rot="16200000">
                <a:off x="2055274" y="5051529"/>
                <a:ext cx="176501" cy="1539593"/>
              </a:xfrm>
              <a:prstGeom prst="leftBrace">
                <a:avLst>
                  <a:gd name="adj1" fmla="val 102308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626046" y="5926929"/>
                <a:ext cx="1256575" cy="518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Block 2</a:t>
                </a:r>
                <a:endParaRPr lang="en-US" sz="20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611696" y="5706849"/>
              <a:ext cx="1539593" cy="711913"/>
              <a:chOff x="1373728" y="5733075"/>
              <a:chExt cx="1539593" cy="711913"/>
            </a:xfrm>
          </p:grpSpPr>
          <p:sp>
            <p:nvSpPr>
              <p:cNvPr id="18" name="Left Brace 17"/>
              <p:cNvSpPr/>
              <p:nvPr/>
            </p:nvSpPr>
            <p:spPr>
              <a:xfrm rot="16200000">
                <a:off x="2055274" y="5051529"/>
                <a:ext cx="176501" cy="1539593"/>
              </a:xfrm>
              <a:prstGeom prst="leftBrace">
                <a:avLst>
                  <a:gd name="adj1" fmla="val 102308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626046" y="5926929"/>
                <a:ext cx="1256575" cy="518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Block 3</a:t>
                </a:r>
                <a:endParaRPr lang="en-US" sz="20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222174" y="5706849"/>
              <a:ext cx="1539593" cy="711913"/>
              <a:chOff x="1373728" y="5733075"/>
              <a:chExt cx="1539593" cy="711913"/>
            </a:xfrm>
          </p:grpSpPr>
          <p:sp>
            <p:nvSpPr>
              <p:cNvPr id="16" name="Left Brace 15"/>
              <p:cNvSpPr/>
              <p:nvPr/>
            </p:nvSpPr>
            <p:spPr>
              <a:xfrm rot="16200000">
                <a:off x="2055274" y="5051529"/>
                <a:ext cx="176501" cy="1539593"/>
              </a:xfrm>
              <a:prstGeom prst="leftBrace">
                <a:avLst>
                  <a:gd name="adj1" fmla="val 102308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626046" y="5926929"/>
                <a:ext cx="1256575" cy="518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Block 4</a:t>
                </a:r>
                <a:endParaRPr lang="en-US" sz="20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1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635803"/>
              </p:ext>
            </p:extLst>
          </p:nvPr>
        </p:nvGraphicFramePr>
        <p:xfrm>
          <a:off x="6588644" y="1462806"/>
          <a:ext cx="4381320" cy="4632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6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37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19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39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304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8058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core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lang="en-US" sz="36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 3</a:t>
                      </a:r>
                      <a:endParaRPr lang="en-US" dirty="0"/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 4</a:t>
                      </a:r>
                      <a:endParaRPr lang="en-US" dirty="0"/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90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 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61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Destination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85" y="2572343"/>
            <a:ext cx="4672491" cy="193121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987736" y="4567987"/>
            <a:ext cx="4729992" cy="549828"/>
            <a:chOff x="1382234" y="5706849"/>
            <a:chExt cx="6379533" cy="711913"/>
          </a:xfrm>
        </p:grpSpPr>
        <p:grpSp>
          <p:nvGrpSpPr>
            <p:cNvPr id="12" name="Group 11"/>
            <p:cNvGrpSpPr/>
            <p:nvPr/>
          </p:nvGrpSpPr>
          <p:grpSpPr>
            <a:xfrm>
              <a:off x="1382234" y="5706849"/>
              <a:ext cx="1539593" cy="711913"/>
              <a:chOff x="1373728" y="5733075"/>
              <a:chExt cx="1539593" cy="711913"/>
            </a:xfrm>
          </p:grpSpPr>
          <p:sp>
            <p:nvSpPr>
              <p:cNvPr id="22" name="Left Brace 21"/>
              <p:cNvSpPr/>
              <p:nvPr/>
            </p:nvSpPr>
            <p:spPr>
              <a:xfrm rot="16200000">
                <a:off x="2055274" y="5051529"/>
                <a:ext cx="176501" cy="1539593"/>
              </a:xfrm>
              <a:prstGeom prst="leftBrace">
                <a:avLst>
                  <a:gd name="adj1" fmla="val 102308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626046" y="5926929"/>
                <a:ext cx="1256575" cy="518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Block 1</a:t>
                </a:r>
                <a:endParaRPr lang="en-US" sz="20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005471" y="5706849"/>
              <a:ext cx="1539593" cy="711913"/>
              <a:chOff x="1373728" y="5733075"/>
              <a:chExt cx="1539593" cy="711913"/>
            </a:xfrm>
          </p:grpSpPr>
          <p:sp>
            <p:nvSpPr>
              <p:cNvPr id="20" name="Left Brace 19"/>
              <p:cNvSpPr/>
              <p:nvPr/>
            </p:nvSpPr>
            <p:spPr>
              <a:xfrm rot="16200000">
                <a:off x="2055274" y="5051529"/>
                <a:ext cx="176501" cy="1539593"/>
              </a:xfrm>
              <a:prstGeom prst="leftBrace">
                <a:avLst>
                  <a:gd name="adj1" fmla="val 102308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626046" y="5926929"/>
                <a:ext cx="1256575" cy="518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Block 2</a:t>
                </a:r>
                <a:endParaRPr lang="en-US" sz="20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611696" y="5706849"/>
              <a:ext cx="1539593" cy="711913"/>
              <a:chOff x="1373728" y="5733075"/>
              <a:chExt cx="1539593" cy="711913"/>
            </a:xfrm>
          </p:grpSpPr>
          <p:sp>
            <p:nvSpPr>
              <p:cNvPr id="18" name="Left Brace 17"/>
              <p:cNvSpPr/>
              <p:nvPr/>
            </p:nvSpPr>
            <p:spPr>
              <a:xfrm rot="16200000">
                <a:off x="2055274" y="5051529"/>
                <a:ext cx="176501" cy="1539593"/>
              </a:xfrm>
              <a:prstGeom prst="leftBrace">
                <a:avLst>
                  <a:gd name="adj1" fmla="val 102308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626046" y="5926929"/>
                <a:ext cx="1256575" cy="518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Block 3</a:t>
                </a:r>
                <a:endParaRPr lang="en-US" sz="20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222174" y="5706849"/>
              <a:ext cx="1539593" cy="711913"/>
              <a:chOff x="1373728" y="5733075"/>
              <a:chExt cx="1539593" cy="711913"/>
            </a:xfrm>
          </p:grpSpPr>
          <p:sp>
            <p:nvSpPr>
              <p:cNvPr id="16" name="Left Brace 15"/>
              <p:cNvSpPr/>
              <p:nvPr/>
            </p:nvSpPr>
            <p:spPr>
              <a:xfrm rot="16200000">
                <a:off x="2055274" y="5051529"/>
                <a:ext cx="176501" cy="1539593"/>
              </a:xfrm>
              <a:prstGeom prst="leftBrace">
                <a:avLst>
                  <a:gd name="adj1" fmla="val 102308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626046" y="5926929"/>
                <a:ext cx="1256575" cy="518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Block 4</a:t>
                </a:r>
                <a:endParaRPr lang="en-US" sz="20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Multicore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1434653" y="1497726"/>
            <a:ext cx="9535311" cy="2953185"/>
            <a:chOff x="1739453" y="1375806"/>
            <a:chExt cx="9535311" cy="2953185"/>
          </a:xfrm>
        </p:grpSpPr>
        <p:sp>
          <p:nvSpPr>
            <p:cNvPr id="34" name="Curved Down Arrow 33"/>
            <p:cNvSpPr/>
            <p:nvPr/>
          </p:nvSpPr>
          <p:spPr>
            <a:xfrm>
              <a:off x="1739453" y="2800761"/>
              <a:ext cx="4072466" cy="1528230"/>
            </a:xfrm>
            <a:prstGeom prst="curvedDownArrow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10360326" y="1375806"/>
              <a:ext cx="914438" cy="850636"/>
            </a:xfrm>
            <a:prstGeom prst="ellipse">
              <a:avLst/>
            </a:prstGeom>
            <a:noFill/>
            <a:ln w="571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539545" y="2408177"/>
            <a:ext cx="8430419" cy="2023681"/>
            <a:chOff x="2844345" y="2286257"/>
            <a:chExt cx="8430419" cy="2023681"/>
          </a:xfrm>
        </p:grpSpPr>
        <p:sp>
          <p:nvSpPr>
            <p:cNvPr id="38" name="Oval 37"/>
            <p:cNvSpPr/>
            <p:nvPr/>
          </p:nvSpPr>
          <p:spPr>
            <a:xfrm>
              <a:off x="10360326" y="2286257"/>
              <a:ext cx="914438" cy="850636"/>
            </a:xfrm>
            <a:prstGeom prst="ellipse">
              <a:avLst/>
            </a:prstGeom>
            <a:noFill/>
            <a:ln w="571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urved Down Arrow 42"/>
            <p:cNvSpPr/>
            <p:nvPr/>
          </p:nvSpPr>
          <p:spPr>
            <a:xfrm>
              <a:off x="2844345" y="3006826"/>
              <a:ext cx="2878673" cy="1303112"/>
            </a:xfrm>
            <a:prstGeom prst="curvedDownArrow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701601" y="3338948"/>
            <a:ext cx="7268363" cy="1103499"/>
            <a:chOff x="4006401" y="3217028"/>
            <a:chExt cx="7268363" cy="1103499"/>
          </a:xfrm>
        </p:grpSpPr>
        <p:sp>
          <p:nvSpPr>
            <p:cNvPr id="37" name="Oval 36"/>
            <p:cNvSpPr/>
            <p:nvPr/>
          </p:nvSpPr>
          <p:spPr>
            <a:xfrm>
              <a:off x="10360326" y="3217028"/>
              <a:ext cx="914438" cy="850636"/>
            </a:xfrm>
            <a:prstGeom prst="ellipse">
              <a:avLst/>
            </a:prstGeom>
            <a:noFill/>
            <a:ln w="571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urved Down Arrow 43"/>
            <p:cNvSpPr/>
            <p:nvPr/>
          </p:nvSpPr>
          <p:spPr>
            <a:xfrm>
              <a:off x="4006401" y="3242007"/>
              <a:ext cx="1684868" cy="1078520"/>
            </a:xfrm>
            <a:prstGeom prst="curvedDownArrow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712718" y="3518899"/>
            <a:ext cx="6257246" cy="1581136"/>
            <a:chOff x="5017518" y="3396979"/>
            <a:chExt cx="6257246" cy="1581136"/>
          </a:xfrm>
        </p:grpSpPr>
        <p:sp>
          <p:nvSpPr>
            <p:cNvPr id="36" name="Oval 35"/>
            <p:cNvSpPr/>
            <p:nvPr/>
          </p:nvSpPr>
          <p:spPr>
            <a:xfrm>
              <a:off x="10360326" y="4127479"/>
              <a:ext cx="914438" cy="850636"/>
            </a:xfrm>
            <a:prstGeom prst="ellipse">
              <a:avLst/>
            </a:prstGeom>
            <a:noFill/>
            <a:ln w="571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rved Down Arrow 44"/>
            <p:cNvSpPr/>
            <p:nvPr/>
          </p:nvSpPr>
          <p:spPr>
            <a:xfrm>
              <a:off x="5017518" y="3396979"/>
              <a:ext cx="819801" cy="904498"/>
            </a:xfrm>
            <a:prstGeom prst="curvedDownArrow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044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Response Time: Productivity, Revenue</a:t>
            </a:r>
            <a:r>
              <a:rPr lang="en-US" smtClean="0"/>
              <a:t>, Reputation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microservices</a:t>
            </a:r>
            <a:r>
              <a:rPr lang="en-US" dirty="0" smtClean="0"/>
              <a:t>   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develop     network is central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				deploy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				scale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2E2E2E">
                  <a:alpha val="27843"/>
                </a:srgbClr>
              </a:clrFrom>
              <a:clrTo>
                <a:srgbClr val="2E2E2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267" y="1416756"/>
            <a:ext cx="3437466" cy="458328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in the Datacenter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83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942732"/>
              </p:ext>
            </p:extLst>
          </p:nvPr>
        </p:nvGraphicFramePr>
        <p:xfrm>
          <a:off x="6588644" y="1462806"/>
          <a:ext cx="4381320" cy="4632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6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37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19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39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304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8058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core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lang="en-US" sz="36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core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US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core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US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 3</a:t>
                      </a:r>
                      <a:endParaRPr lang="en-US" dirty="0"/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core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US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 4</a:t>
                      </a:r>
                      <a:endParaRPr lang="en-US" dirty="0"/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core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US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90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Block 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Block 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Block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Block 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61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Destination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85" y="2572343"/>
            <a:ext cx="4672491" cy="193121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987736" y="4567987"/>
            <a:ext cx="4729992" cy="549828"/>
            <a:chOff x="1382234" y="5706849"/>
            <a:chExt cx="6379533" cy="711913"/>
          </a:xfrm>
        </p:grpSpPr>
        <p:grpSp>
          <p:nvGrpSpPr>
            <p:cNvPr id="12" name="Group 11"/>
            <p:cNvGrpSpPr/>
            <p:nvPr/>
          </p:nvGrpSpPr>
          <p:grpSpPr>
            <a:xfrm>
              <a:off x="1382234" y="5706849"/>
              <a:ext cx="1539593" cy="711913"/>
              <a:chOff x="1373728" y="5733075"/>
              <a:chExt cx="1539593" cy="711913"/>
            </a:xfrm>
          </p:grpSpPr>
          <p:sp>
            <p:nvSpPr>
              <p:cNvPr id="22" name="Left Brace 21"/>
              <p:cNvSpPr/>
              <p:nvPr/>
            </p:nvSpPr>
            <p:spPr>
              <a:xfrm rot="16200000">
                <a:off x="2055274" y="5051529"/>
                <a:ext cx="176501" cy="1539593"/>
              </a:xfrm>
              <a:prstGeom prst="leftBrace">
                <a:avLst>
                  <a:gd name="adj1" fmla="val 102308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626046" y="5926929"/>
                <a:ext cx="1256575" cy="518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Block 1</a:t>
                </a:r>
                <a:endParaRPr lang="en-US" sz="20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005471" y="5706849"/>
              <a:ext cx="1539593" cy="711913"/>
              <a:chOff x="1373728" y="5733075"/>
              <a:chExt cx="1539593" cy="711913"/>
            </a:xfrm>
          </p:grpSpPr>
          <p:sp>
            <p:nvSpPr>
              <p:cNvPr id="20" name="Left Brace 19"/>
              <p:cNvSpPr/>
              <p:nvPr/>
            </p:nvSpPr>
            <p:spPr>
              <a:xfrm rot="16200000">
                <a:off x="2055274" y="5051529"/>
                <a:ext cx="176501" cy="1539593"/>
              </a:xfrm>
              <a:prstGeom prst="leftBrace">
                <a:avLst>
                  <a:gd name="adj1" fmla="val 102308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626046" y="5926929"/>
                <a:ext cx="1256575" cy="518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Block 2</a:t>
                </a:r>
                <a:endParaRPr lang="en-US" sz="20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611696" y="5706849"/>
              <a:ext cx="1539593" cy="711913"/>
              <a:chOff x="1373728" y="5733075"/>
              <a:chExt cx="1539593" cy="711913"/>
            </a:xfrm>
          </p:grpSpPr>
          <p:sp>
            <p:nvSpPr>
              <p:cNvPr id="18" name="Left Brace 17"/>
              <p:cNvSpPr/>
              <p:nvPr/>
            </p:nvSpPr>
            <p:spPr>
              <a:xfrm rot="16200000">
                <a:off x="2055274" y="5051529"/>
                <a:ext cx="176501" cy="1539593"/>
              </a:xfrm>
              <a:prstGeom prst="leftBrace">
                <a:avLst>
                  <a:gd name="adj1" fmla="val 102308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626046" y="5926929"/>
                <a:ext cx="1256575" cy="518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Block 3</a:t>
                </a:r>
                <a:endParaRPr lang="en-US" sz="20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222174" y="5706849"/>
              <a:ext cx="1539593" cy="711913"/>
              <a:chOff x="1373728" y="5733075"/>
              <a:chExt cx="1539593" cy="711913"/>
            </a:xfrm>
          </p:grpSpPr>
          <p:sp>
            <p:nvSpPr>
              <p:cNvPr id="16" name="Left Brace 15"/>
              <p:cNvSpPr/>
              <p:nvPr/>
            </p:nvSpPr>
            <p:spPr>
              <a:xfrm rot="16200000">
                <a:off x="2055274" y="5051529"/>
                <a:ext cx="176501" cy="1539593"/>
              </a:xfrm>
              <a:prstGeom prst="leftBrace">
                <a:avLst>
                  <a:gd name="adj1" fmla="val 102308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626046" y="5926929"/>
                <a:ext cx="1256575" cy="518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Block 4</a:t>
                </a:r>
                <a:endParaRPr lang="en-US" sz="20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45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724432"/>
              </p:ext>
            </p:extLst>
          </p:nvPr>
        </p:nvGraphicFramePr>
        <p:xfrm>
          <a:off x="6588644" y="1462806"/>
          <a:ext cx="4381320" cy="4632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6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37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19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39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304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8058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Block</a:t>
                      </a:r>
                      <a:r>
                        <a:rPr lang="en-US" baseline="0" dirty="0" smtClean="0">
                          <a:solidFill>
                            <a:srgbClr val="0000FF"/>
                          </a:solidFill>
                        </a:rPr>
                        <a:t> 1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core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</a:rPr>
                        <a:t/>
                      </a:r>
                      <a:br>
                        <a:rPr lang="en-US" sz="1600" dirty="0" smtClean="0">
                          <a:solidFill>
                            <a:srgbClr val="0000FF"/>
                          </a:solidFill>
                        </a:rPr>
                      </a:br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core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US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Block</a:t>
                      </a:r>
                      <a:r>
                        <a:rPr lang="en-US" baseline="0" dirty="0" smtClean="0">
                          <a:solidFill>
                            <a:srgbClr val="0000FF"/>
                          </a:solidFill>
                        </a:rPr>
                        <a:t> 2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core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/>
                      </a:r>
                      <a:br>
                        <a:rPr lang="en-US" dirty="0" smtClean="0">
                          <a:solidFill>
                            <a:srgbClr val="0000FF"/>
                          </a:solidFill>
                        </a:rPr>
                      </a:br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core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US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Block 3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core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US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core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/>
                      </a:r>
                      <a:br>
                        <a:rPr lang="en-US" dirty="0" smtClean="0">
                          <a:solidFill>
                            <a:srgbClr val="0000FF"/>
                          </a:solidFill>
                        </a:rPr>
                      </a:br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Block 4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core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US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3600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core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/>
                      </a:r>
                      <a:br>
                        <a:rPr lang="en-US" dirty="0" smtClean="0">
                          <a:solidFill>
                            <a:srgbClr val="0000FF"/>
                          </a:solidFill>
                        </a:rPr>
                      </a:br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90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Block 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Block 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Block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Block 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61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Destination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85" y="2572343"/>
            <a:ext cx="4672491" cy="193121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987736" y="4567987"/>
            <a:ext cx="4729992" cy="549828"/>
            <a:chOff x="1382234" y="5706849"/>
            <a:chExt cx="6379533" cy="711913"/>
          </a:xfrm>
        </p:grpSpPr>
        <p:grpSp>
          <p:nvGrpSpPr>
            <p:cNvPr id="12" name="Group 11"/>
            <p:cNvGrpSpPr/>
            <p:nvPr/>
          </p:nvGrpSpPr>
          <p:grpSpPr>
            <a:xfrm>
              <a:off x="1382234" y="5706849"/>
              <a:ext cx="1539593" cy="711913"/>
              <a:chOff x="1373728" y="5733075"/>
              <a:chExt cx="1539593" cy="711913"/>
            </a:xfrm>
          </p:grpSpPr>
          <p:sp>
            <p:nvSpPr>
              <p:cNvPr id="22" name="Left Brace 21"/>
              <p:cNvSpPr/>
              <p:nvPr/>
            </p:nvSpPr>
            <p:spPr>
              <a:xfrm rot="16200000">
                <a:off x="2055274" y="5051529"/>
                <a:ext cx="176501" cy="1539593"/>
              </a:xfrm>
              <a:prstGeom prst="leftBrace">
                <a:avLst>
                  <a:gd name="adj1" fmla="val 102308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626046" y="5926929"/>
                <a:ext cx="1256575" cy="518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Block 1</a:t>
                </a:r>
                <a:endParaRPr lang="en-US" sz="20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005471" y="5706849"/>
              <a:ext cx="1539593" cy="711913"/>
              <a:chOff x="1373728" y="5733075"/>
              <a:chExt cx="1539593" cy="711913"/>
            </a:xfrm>
          </p:grpSpPr>
          <p:sp>
            <p:nvSpPr>
              <p:cNvPr id="20" name="Left Brace 19"/>
              <p:cNvSpPr/>
              <p:nvPr/>
            </p:nvSpPr>
            <p:spPr>
              <a:xfrm rot="16200000">
                <a:off x="2055274" y="5051529"/>
                <a:ext cx="176501" cy="1539593"/>
              </a:xfrm>
              <a:prstGeom prst="leftBrace">
                <a:avLst>
                  <a:gd name="adj1" fmla="val 102308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626046" y="5926929"/>
                <a:ext cx="1256575" cy="518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Block 2</a:t>
                </a:r>
                <a:endParaRPr lang="en-US" sz="20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611696" y="5706849"/>
              <a:ext cx="1539593" cy="711913"/>
              <a:chOff x="1373728" y="5733075"/>
              <a:chExt cx="1539593" cy="711913"/>
            </a:xfrm>
          </p:grpSpPr>
          <p:sp>
            <p:nvSpPr>
              <p:cNvPr id="18" name="Left Brace 17"/>
              <p:cNvSpPr/>
              <p:nvPr/>
            </p:nvSpPr>
            <p:spPr>
              <a:xfrm rot="16200000">
                <a:off x="2055274" y="5051529"/>
                <a:ext cx="176501" cy="1539593"/>
              </a:xfrm>
              <a:prstGeom prst="leftBrace">
                <a:avLst>
                  <a:gd name="adj1" fmla="val 102308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626046" y="5926929"/>
                <a:ext cx="1256575" cy="518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Block 3</a:t>
                </a:r>
                <a:endParaRPr lang="en-US" sz="20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222174" y="5706849"/>
              <a:ext cx="1539593" cy="711913"/>
              <a:chOff x="1373728" y="5733075"/>
              <a:chExt cx="1539593" cy="711913"/>
            </a:xfrm>
          </p:grpSpPr>
          <p:sp>
            <p:nvSpPr>
              <p:cNvPr id="16" name="Left Brace 15"/>
              <p:cNvSpPr/>
              <p:nvPr/>
            </p:nvSpPr>
            <p:spPr>
              <a:xfrm rot="16200000">
                <a:off x="2055274" y="5051529"/>
                <a:ext cx="176501" cy="1539593"/>
              </a:xfrm>
              <a:prstGeom prst="leftBrace">
                <a:avLst>
                  <a:gd name="adj1" fmla="val 102308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626046" y="5926929"/>
                <a:ext cx="1256575" cy="518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Block 4</a:t>
                </a:r>
                <a:endParaRPr lang="en-US" sz="20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689" y="3052142"/>
            <a:ext cx="2250828" cy="22508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7411894" y="2711827"/>
            <a:ext cx="1122511" cy="112251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602" y="3082038"/>
            <a:ext cx="2250828" cy="2250828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 rot="16200000" flipH="1">
            <a:off x="3318407" y="2609621"/>
            <a:ext cx="1290941" cy="1326925"/>
            <a:chOff x="799023" y="2562445"/>
            <a:chExt cx="2417884" cy="2417885"/>
          </a:xfrm>
        </p:grpSpPr>
        <p:sp>
          <p:nvSpPr>
            <p:cNvPr id="23" name="Rectangle 22"/>
            <p:cNvSpPr/>
            <p:nvPr/>
          </p:nvSpPr>
          <p:spPr>
            <a:xfrm>
              <a:off x="799023" y="2562445"/>
              <a:ext cx="2417884" cy="2417885"/>
            </a:xfrm>
            <a:prstGeom prst="rect">
              <a:avLst/>
            </a:prstGeom>
            <a:solidFill>
              <a:srgbClr val="FFFFFF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551" y="2597616"/>
              <a:ext cx="2250828" cy="225082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paper…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468825"/>
              </p:ext>
            </p:extLst>
          </p:nvPr>
        </p:nvGraphicFramePr>
        <p:xfrm>
          <a:off x="8909937" y="3085842"/>
          <a:ext cx="2206085" cy="21939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0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58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70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6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682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rgbClr val="0000FF"/>
                          </a:solidFill>
                        </a:rPr>
                        <a:t>core</a:t>
                      </a:r>
                      <a:r>
                        <a:rPr lang="en-US" sz="1000" dirty="0" smtClean="0">
                          <a:solidFill>
                            <a:srgbClr val="0000FF"/>
                          </a:solidFill>
                        </a:rPr>
                        <a:t/>
                      </a:r>
                      <a:br>
                        <a:rPr lang="en-US" sz="1000" dirty="0" smtClean="0">
                          <a:solidFill>
                            <a:srgbClr val="0000FF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bg2"/>
                          </a:solidFill>
                        </a:rPr>
                        <a:t>core</a:t>
                      </a:r>
                      <a:br>
                        <a:rPr lang="en-US" sz="1050" dirty="0" smtClean="0">
                          <a:solidFill>
                            <a:schemeClr val="bg2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bg2"/>
                          </a:solidFill>
                        </a:rPr>
                        <a:t>core</a:t>
                      </a:r>
                      <a:br>
                        <a:rPr lang="en-US" sz="1050" dirty="0" smtClean="0">
                          <a:solidFill>
                            <a:schemeClr val="bg2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rgbClr val="FF0000"/>
                          </a:solidFill>
                        </a:rPr>
                        <a:t>core</a:t>
                      </a:r>
                      <a:br>
                        <a:rPr lang="en-US" sz="105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51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bg2"/>
                          </a:solidFill>
                        </a:rPr>
                        <a:t>core</a:t>
                      </a:r>
                      <a:br>
                        <a:rPr lang="en-US" sz="1050" dirty="0" smtClean="0">
                          <a:solidFill>
                            <a:schemeClr val="bg2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rgbClr val="0000FF"/>
                          </a:solidFill>
                        </a:rPr>
                        <a:t>core</a:t>
                      </a:r>
                      <a:br>
                        <a:rPr lang="en-US" sz="1050" dirty="0" smtClean="0">
                          <a:solidFill>
                            <a:srgbClr val="0000FF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rgbClr val="FF0000"/>
                          </a:solidFill>
                        </a:rPr>
                        <a:t>core</a:t>
                      </a:r>
                      <a:br>
                        <a:rPr lang="en-US" sz="105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2"/>
                          </a:solidFill>
                        </a:rPr>
                        <a:t>core</a:t>
                      </a:r>
                      <a:br>
                        <a:rPr lang="en-US" sz="1050" dirty="0" smtClean="0">
                          <a:solidFill>
                            <a:schemeClr val="bg2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391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2"/>
                          </a:solidFill>
                        </a:rPr>
                        <a:t>core</a:t>
                      </a:r>
                      <a:br>
                        <a:rPr lang="en-US" sz="1050" dirty="0" smtClean="0">
                          <a:solidFill>
                            <a:schemeClr val="bg2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rgbClr val="FF0000"/>
                          </a:solidFill>
                        </a:rPr>
                        <a:t>core</a:t>
                      </a:r>
                      <a:br>
                        <a:rPr lang="en-US" sz="105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rgbClr val="0000FF"/>
                          </a:solidFill>
                        </a:rPr>
                        <a:t>core</a:t>
                      </a:r>
                      <a:br>
                        <a:rPr lang="en-US" sz="1050" dirty="0" smtClean="0">
                          <a:solidFill>
                            <a:srgbClr val="0000FF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en-US" sz="105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2"/>
                          </a:solidFill>
                        </a:rPr>
                        <a:t>core</a:t>
                      </a:r>
                      <a:br>
                        <a:rPr lang="en-US" sz="1050" dirty="0" smtClean="0">
                          <a:solidFill>
                            <a:schemeClr val="bg2"/>
                          </a:solidFill>
                        </a:rPr>
                      </a:b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6717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rgbClr val="FF0000"/>
                          </a:solidFill>
                        </a:rPr>
                        <a:t>core</a:t>
                      </a:r>
                      <a:br>
                        <a:rPr lang="en-US" sz="105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2"/>
                          </a:solidFill>
                        </a:rPr>
                        <a:t>core</a:t>
                      </a:r>
                      <a:br>
                        <a:rPr lang="en-US" sz="1050" dirty="0" smtClean="0">
                          <a:solidFill>
                            <a:schemeClr val="bg2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2"/>
                          </a:solidFill>
                        </a:rPr>
                        <a:t>core</a:t>
                      </a:r>
                      <a:br>
                        <a:rPr lang="en-US" sz="1050" dirty="0" smtClean="0">
                          <a:solidFill>
                            <a:schemeClr val="bg2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rgbClr val="0000FF"/>
                          </a:solidFill>
                        </a:rPr>
                        <a:t>core</a:t>
                      </a:r>
                      <a:br>
                        <a:rPr lang="en-US" sz="1050" dirty="0" smtClean="0">
                          <a:solidFill>
                            <a:srgbClr val="0000FF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15</a:t>
                      </a:r>
                      <a:endParaRPr lang="en-US" sz="105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185885"/>
              </p:ext>
            </p:extLst>
          </p:nvPr>
        </p:nvGraphicFramePr>
        <p:xfrm>
          <a:off x="4845280" y="3152373"/>
          <a:ext cx="2228150" cy="2204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40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3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80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694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187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rgbClr val="0000FF"/>
                          </a:solidFill>
                        </a:rPr>
                        <a:t>core</a:t>
                      </a:r>
                      <a:r>
                        <a:rPr lang="en-US" sz="1000" dirty="0" smtClean="0">
                          <a:solidFill>
                            <a:srgbClr val="0000FF"/>
                          </a:solidFill>
                        </a:rPr>
                        <a:t/>
                      </a:r>
                      <a:br>
                        <a:rPr lang="en-US" sz="1000" dirty="0" smtClean="0">
                          <a:solidFill>
                            <a:srgbClr val="0000FF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rgbClr val="FF0000"/>
                          </a:solidFill>
                        </a:rPr>
                        <a:t>core</a:t>
                      </a:r>
                      <a:br>
                        <a:rPr lang="en-US" sz="105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>
                        <a:solidFill>
                          <a:srgbClr val="0000FF"/>
                        </a:solidFill>
                      </a:endParaRPr>
                    </a:p>
                    <a:p>
                      <a:pPr algn="ctr"/>
                      <a:endParaRPr lang="en-US" sz="8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rgbClr val="0000FF"/>
                          </a:solidFill>
                        </a:rPr>
                        <a:t>core</a:t>
                      </a:r>
                      <a:br>
                        <a:rPr lang="en-US" sz="1050" dirty="0" smtClean="0">
                          <a:solidFill>
                            <a:srgbClr val="0000FF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rgbClr val="FF0000"/>
                          </a:solidFill>
                        </a:rPr>
                        <a:t>core</a:t>
                      </a:r>
                      <a:br>
                        <a:rPr lang="en-US" sz="105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01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rgbClr val="FF0000"/>
                          </a:solidFill>
                        </a:rPr>
                        <a:t>core</a:t>
                      </a:r>
                      <a:br>
                        <a:rPr lang="en-US" sz="105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rgbClr val="0000FF"/>
                          </a:solidFill>
                        </a:rPr>
                        <a:t>core</a:t>
                      </a:r>
                      <a:br>
                        <a:rPr lang="en-US" sz="1050" dirty="0" smtClean="0">
                          <a:solidFill>
                            <a:srgbClr val="0000FF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rgbClr val="FF0000"/>
                          </a:solidFill>
                        </a:rPr>
                        <a:t>core</a:t>
                      </a:r>
                      <a:br>
                        <a:rPr lang="en-US" sz="105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rgbClr val="0000FF"/>
                          </a:solidFill>
                        </a:rPr>
                        <a:t>core</a:t>
                      </a:r>
                      <a:br>
                        <a:rPr lang="en-US" sz="1050" dirty="0" smtClean="0">
                          <a:solidFill>
                            <a:srgbClr val="0000FF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en-US" sz="105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2901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633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rgbClr val="0000FF"/>
                          </a:solidFill>
                        </a:rPr>
                        <a:t>core</a:t>
                      </a:r>
                      <a:br>
                        <a:rPr lang="en-US" sz="1050" dirty="0" smtClean="0">
                          <a:solidFill>
                            <a:srgbClr val="0000FF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en-US" sz="105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rgbClr val="FF0000"/>
                          </a:solidFill>
                        </a:rPr>
                        <a:t>core</a:t>
                      </a:r>
                      <a:br>
                        <a:rPr lang="en-US" sz="105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rgbClr val="0000FF"/>
                          </a:solidFill>
                        </a:rPr>
                        <a:t>core</a:t>
                      </a:r>
                      <a:br>
                        <a:rPr lang="en-US" sz="1050" dirty="0" smtClean="0">
                          <a:solidFill>
                            <a:srgbClr val="0000FF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en-US" sz="105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rgbClr val="FF0000"/>
                          </a:solidFill>
                        </a:rPr>
                        <a:t>core</a:t>
                      </a:r>
                      <a:br>
                        <a:rPr lang="en-US" sz="105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658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rgbClr val="FF0000"/>
                          </a:solidFill>
                        </a:rPr>
                        <a:t>core</a:t>
                      </a:r>
                      <a:br>
                        <a:rPr lang="en-US" sz="105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rgbClr val="0000FF"/>
                          </a:solidFill>
                        </a:rPr>
                        <a:t>core</a:t>
                      </a:r>
                      <a:br>
                        <a:rPr lang="en-US" sz="1050" dirty="0" smtClean="0">
                          <a:solidFill>
                            <a:srgbClr val="0000FF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13</a:t>
                      </a:r>
                      <a:endParaRPr lang="en-US" sz="105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rgbClr val="FF0000"/>
                          </a:solidFill>
                        </a:rPr>
                        <a:t>core</a:t>
                      </a:r>
                      <a:br>
                        <a:rPr lang="en-US" sz="105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rgbClr val="0000FF"/>
                          </a:solidFill>
                        </a:rPr>
                        <a:t>core</a:t>
                      </a:r>
                      <a:br>
                        <a:rPr lang="en-US" sz="1050" dirty="0" smtClean="0">
                          <a:solidFill>
                            <a:srgbClr val="0000FF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15</a:t>
                      </a:r>
                      <a:endParaRPr lang="en-US" sz="105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83" y="3051778"/>
            <a:ext cx="2250828" cy="2250828"/>
          </a:xfrm>
          <a:prstGeom prst="rect">
            <a:avLst/>
          </a:prstGeom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817672"/>
              </p:ext>
            </p:extLst>
          </p:nvPr>
        </p:nvGraphicFramePr>
        <p:xfrm>
          <a:off x="801231" y="3085478"/>
          <a:ext cx="2206085" cy="21939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0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58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70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6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682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core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core</a:t>
                      </a:r>
                      <a:br>
                        <a:rPr lang="en-US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core</a:t>
                      </a:r>
                      <a:br>
                        <a:rPr lang="en-US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core</a:t>
                      </a:r>
                      <a:br>
                        <a:rPr lang="en-US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51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core</a:t>
                      </a:r>
                      <a:br>
                        <a:rPr lang="en-US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core</a:t>
                      </a:r>
                      <a:br>
                        <a:rPr lang="en-US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core</a:t>
                      </a:r>
                      <a:br>
                        <a:rPr lang="en-US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core</a:t>
                      </a:r>
                      <a:br>
                        <a:rPr lang="en-US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391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core</a:t>
                      </a:r>
                      <a:br>
                        <a:rPr lang="en-US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core</a:t>
                      </a:r>
                      <a:br>
                        <a:rPr lang="en-US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core</a:t>
                      </a:r>
                      <a:br>
                        <a:rPr lang="en-US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core</a:t>
                      </a:r>
                      <a:br>
                        <a:rPr lang="en-US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6717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core</a:t>
                      </a:r>
                      <a:br>
                        <a:rPr lang="en-US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core</a:t>
                      </a:r>
                      <a:br>
                        <a:rPr lang="en-US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core</a:t>
                      </a:r>
                      <a:br>
                        <a:rPr lang="en-US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core</a:t>
                      </a:r>
                      <a:br>
                        <a:rPr lang="en-US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3138488" y="4027782"/>
            <a:ext cx="1538287" cy="26193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7204005" y="4027781"/>
            <a:ext cx="1538287" cy="26193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81930" y="5323175"/>
            <a:ext cx="1427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Flow view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9364955" y="5332866"/>
            <a:ext cx="1337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Link view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181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4" grpId="0" animBg="1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4608 servers in &lt; 31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364" y="2525346"/>
            <a:ext cx="6413297" cy="317513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662135" y="5181793"/>
            <a:ext cx="6973314" cy="4228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572582" y="4833935"/>
                <a:ext cx="2163477" cy="135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Communication</a:t>
                </a:r>
                <a:endParaRPr lang="en-US" sz="2400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b="0" dirty="0" smtClean="0"/>
                  <a:t> of time</a:t>
                </a:r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2582" y="4833935"/>
                <a:ext cx="2163477" cy="1352550"/>
              </a:xfrm>
              <a:prstGeom prst="rect">
                <a:avLst/>
              </a:prstGeom>
              <a:blipFill rotWithShape="1">
                <a:blip r:embed="rId4"/>
                <a:stretch>
                  <a:fillRect l="-3662" t="-3604" r="-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3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158" y="3599277"/>
            <a:ext cx="7540244" cy="280933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EC2: Resource Allocation</a:t>
            </a:r>
            <a:endParaRPr lang="en-US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184" y="2445219"/>
            <a:ext cx="700354" cy="306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Straight Arrow Connector 57"/>
          <p:cNvCxnSpPr/>
          <p:nvPr/>
        </p:nvCxnSpPr>
        <p:spPr>
          <a:xfrm>
            <a:off x="1517805" y="1875489"/>
            <a:ext cx="1004379" cy="602746"/>
          </a:xfrm>
          <a:prstGeom prst="straightConnector1">
            <a:avLst/>
          </a:prstGeom>
          <a:ln w="28575">
            <a:solidFill>
              <a:srgbClr val="DA5B5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517805" y="2120757"/>
            <a:ext cx="1004379" cy="408809"/>
          </a:xfrm>
          <a:prstGeom prst="straightConnector1">
            <a:avLst/>
          </a:prstGeom>
          <a:ln w="28575">
            <a:solidFill>
              <a:srgbClr val="B67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541617" y="2363645"/>
            <a:ext cx="1009143" cy="213541"/>
          </a:xfrm>
          <a:prstGeom prst="straightConnector1">
            <a:avLst/>
          </a:prstGeom>
          <a:ln w="28575">
            <a:solidFill>
              <a:srgbClr val="798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541617" y="2614903"/>
            <a:ext cx="1025812" cy="0"/>
          </a:xfrm>
          <a:prstGeom prst="straightConnector1">
            <a:avLst/>
          </a:prstGeom>
          <a:ln w="28575">
            <a:solidFill>
              <a:srgbClr val="3898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1560667" y="2660149"/>
            <a:ext cx="1037720" cy="206228"/>
          </a:xfrm>
          <a:prstGeom prst="straightConnector1">
            <a:avLst/>
          </a:prstGeom>
          <a:ln w="28575">
            <a:solidFill>
              <a:srgbClr val="00A68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1541617" y="2692488"/>
            <a:ext cx="1075821" cy="416539"/>
          </a:xfrm>
          <a:prstGeom prst="straightConnector1">
            <a:avLst/>
          </a:prstGeom>
          <a:ln w="28575">
            <a:solidFill>
              <a:srgbClr val="009FC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1541617" y="2714958"/>
            <a:ext cx="1088229" cy="636722"/>
          </a:xfrm>
          <a:prstGeom prst="straightConnector1">
            <a:avLst/>
          </a:prstGeom>
          <a:ln w="28575">
            <a:solidFill>
              <a:srgbClr val="3A82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1541617" y="2747231"/>
            <a:ext cx="1104644" cy="823708"/>
          </a:xfrm>
          <a:prstGeom prst="straightConnector1">
            <a:avLst/>
          </a:prstGeom>
          <a:ln w="28575">
            <a:solidFill>
              <a:srgbClr val="C252E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82" y="3351680"/>
            <a:ext cx="700354" cy="306792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82" y="3109027"/>
            <a:ext cx="700354" cy="306792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82" y="2866377"/>
            <a:ext cx="700354" cy="306792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82" y="2623727"/>
            <a:ext cx="700354" cy="306792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82" y="2381077"/>
            <a:ext cx="700354" cy="306792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82" y="2138427"/>
            <a:ext cx="700354" cy="306792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82" y="1895777"/>
            <a:ext cx="700354" cy="306792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82" y="1653127"/>
            <a:ext cx="700354" cy="306792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834858" y="3672023"/>
            <a:ext cx="83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senders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2521648" y="2729535"/>
            <a:ext cx="857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receiver</a:t>
            </a:r>
            <a:endParaRPr lang="en-US" sz="1600" dirty="0"/>
          </a:p>
        </p:txBody>
      </p:sp>
      <p:sp>
        <p:nvSpPr>
          <p:cNvPr id="81" name="Rectangle 80"/>
          <p:cNvSpPr/>
          <p:nvPr/>
        </p:nvSpPr>
        <p:spPr>
          <a:xfrm>
            <a:off x="6571026" y="3931806"/>
            <a:ext cx="3323860" cy="2010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107908" y="3920438"/>
            <a:ext cx="3319607" cy="2010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657511" y="2414848"/>
            <a:ext cx="3540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8 senders, every 50 milliseconds</a:t>
            </a:r>
            <a:endParaRPr lang="en-US" sz="2000" dirty="0"/>
          </a:p>
        </p:txBody>
      </p:sp>
      <p:sp>
        <p:nvSpPr>
          <p:cNvPr id="2" name="Oval 1"/>
          <p:cNvSpPr/>
          <p:nvPr/>
        </p:nvSpPr>
        <p:spPr>
          <a:xfrm>
            <a:off x="3572043" y="4881385"/>
            <a:ext cx="2240546" cy="1049279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5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Ns-2: </a:t>
            </a:r>
            <a:r>
              <a:rPr lang="en-US" dirty="0" err="1" smtClean="0"/>
              <a:t>Flowtune</a:t>
            </a:r>
            <a:r>
              <a:rPr lang="en-US" dirty="0" smtClean="0"/>
              <a:t> converges quickly to a fair allocation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994191"/>
            <a:ext cx="10829925" cy="2418833"/>
          </a:xfrm>
        </p:spPr>
      </p:pic>
      <p:sp>
        <p:nvSpPr>
          <p:cNvPr id="7" name="TextBox 6"/>
          <p:cNvSpPr txBox="1"/>
          <p:nvPr/>
        </p:nvSpPr>
        <p:spPr>
          <a:xfrm>
            <a:off x="2978463" y="2374759"/>
            <a:ext cx="2478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Every 10 milliseconds: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201" y="2496424"/>
            <a:ext cx="525266" cy="306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6427918" y="1926694"/>
            <a:ext cx="753284" cy="602746"/>
          </a:xfrm>
          <a:prstGeom prst="straightConnector1">
            <a:avLst/>
          </a:prstGeom>
          <a:ln w="28575">
            <a:solidFill>
              <a:srgbClr val="DA5B5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45777" y="2268927"/>
            <a:ext cx="756857" cy="359464"/>
          </a:xfrm>
          <a:prstGeom prst="straightConnector1">
            <a:avLst/>
          </a:prstGeom>
          <a:ln w="28575">
            <a:solidFill>
              <a:srgbClr val="798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445776" y="2602302"/>
            <a:ext cx="769359" cy="63806"/>
          </a:xfrm>
          <a:prstGeom prst="straightConnector1">
            <a:avLst/>
          </a:prstGeom>
          <a:ln w="28575">
            <a:solidFill>
              <a:srgbClr val="3898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445776" y="2743695"/>
            <a:ext cx="800256" cy="213942"/>
          </a:xfrm>
          <a:prstGeom prst="straightConnector1">
            <a:avLst/>
          </a:prstGeom>
          <a:ln w="28575">
            <a:solidFill>
              <a:srgbClr val="009FC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445776" y="2798437"/>
            <a:ext cx="828483" cy="499191"/>
          </a:xfrm>
          <a:prstGeom prst="straightConnector1">
            <a:avLst/>
          </a:prstGeom>
          <a:ln w="28575">
            <a:solidFill>
              <a:srgbClr val="C252E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25" y="3056894"/>
            <a:ext cx="525266" cy="3067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25" y="2718753"/>
            <a:ext cx="525266" cy="30679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25" y="2380612"/>
            <a:ext cx="525266" cy="3067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25" y="2042472"/>
            <a:ext cx="525266" cy="30679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25" y="1704332"/>
            <a:ext cx="525266" cy="30679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914681" y="3363686"/>
            <a:ext cx="99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senders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7157940" y="2788360"/>
            <a:ext cx="1026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receiver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1207294" y="4193380"/>
            <a:ext cx="1997869" cy="1804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271851" y="4193380"/>
            <a:ext cx="1997869" cy="1804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331645" y="4193380"/>
            <a:ext cx="1997869" cy="1804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96202" y="4193380"/>
            <a:ext cx="1997869" cy="1804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455996" y="4193380"/>
            <a:ext cx="1997869" cy="1804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6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is 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235075" y="2116828"/>
            <a:ext cx="9617075" cy="3768931"/>
          </a:xfrm>
        </p:spPr>
      </p:pic>
      <p:sp>
        <p:nvSpPr>
          <p:cNvPr id="12" name="TextBox 11"/>
          <p:cNvSpPr txBox="1"/>
          <p:nvPr/>
        </p:nvSpPr>
        <p:spPr>
          <a:xfrm rot="16200000">
            <a:off x="-351115" y="3602509"/>
            <a:ext cx="3547894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400" dirty="0"/>
              <a:t>Fraction of network capacity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782" y="6351814"/>
            <a:ext cx="4798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i="1" dirty="0" smtClean="0">
                <a:solidFill>
                  <a:schemeClr val="bg2">
                    <a:lumMod val="25000"/>
                  </a:schemeClr>
                </a:solidFill>
              </a:rPr>
              <a:t>Inside the Social Network’s (Datacenter) Network, Roy et al., SIGCOMM’15</a:t>
            </a:r>
            <a:endParaRPr lang="en-US" sz="1200" i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513675" y="1392693"/>
            <a:ext cx="5848128" cy="3507977"/>
            <a:chOff x="2513675" y="1392693"/>
            <a:chExt cx="5848128" cy="3507977"/>
          </a:xfrm>
        </p:grpSpPr>
        <p:sp>
          <p:nvSpPr>
            <p:cNvPr id="5" name="Freeform 4"/>
            <p:cNvSpPr/>
            <p:nvPr/>
          </p:nvSpPr>
          <p:spPr>
            <a:xfrm>
              <a:off x="2513675" y="1393969"/>
              <a:ext cx="5848128" cy="3497520"/>
            </a:xfrm>
            <a:custGeom>
              <a:avLst/>
              <a:gdLst>
                <a:gd name="connsiteX0" fmla="*/ 4759287 w 4759287"/>
                <a:gd name="connsiteY0" fmla="*/ 517266 h 3568938"/>
                <a:gd name="connsiteX1" fmla="*/ 1156771 w 4759287"/>
                <a:gd name="connsiteY1" fmla="*/ 241844 h 3568938"/>
                <a:gd name="connsiteX2" fmla="*/ 0 w 4759287"/>
                <a:gd name="connsiteY2" fmla="*/ 3568938 h 3568938"/>
                <a:gd name="connsiteX0" fmla="*/ 4836405 w 4836405"/>
                <a:gd name="connsiteY0" fmla="*/ 353022 h 3689261"/>
                <a:gd name="connsiteX1" fmla="*/ 1156771 w 4836405"/>
                <a:gd name="connsiteY1" fmla="*/ 362167 h 3689261"/>
                <a:gd name="connsiteX2" fmla="*/ 0 w 4836405"/>
                <a:gd name="connsiteY2" fmla="*/ 3689261 h 3689261"/>
                <a:gd name="connsiteX0" fmla="*/ 4836405 w 4836405"/>
                <a:gd name="connsiteY0" fmla="*/ 359673 h 3695912"/>
                <a:gd name="connsiteX1" fmla="*/ 870332 w 4836405"/>
                <a:gd name="connsiteY1" fmla="*/ 356961 h 3695912"/>
                <a:gd name="connsiteX2" fmla="*/ 0 w 4836405"/>
                <a:gd name="connsiteY2" fmla="*/ 3695912 h 3695912"/>
                <a:gd name="connsiteX0" fmla="*/ 4814371 w 4814371"/>
                <a:gd name="connsiteY0" fmla="*/ 364480 h 3771860"/>
                <a:gd name="connsiteX1" fmla="*/ 848298 w 4814371"/>
                <a:gd name="connsiteY1" fmla="*/ 361768 h 3771860"/>
                <a:gd name="connsiteX2" fmla="*/ 0 w 4814371"/>
                <a:gd name="connsiteY2" fmla="*/ 3771860 h 3771860"/>
                <a:gd name="connsiteX0" fmla="*/ 5794873 w 5794873"/>
                <a:gd name="connsiteY0" fmla="*/ 236538 h 3964056"/>
                <a:gd name="connsiteX1" fmla="*/ 848298 w 5794873"/>
                <a:gd name="connsiteY1" fmla="*/ 553964 h 3964056"/>
                <a:gd name="connsiteX2" fmla="*/ 0 w 5794873"/>
                <a:gd name="connsiteY2" fmla="*/ 3964056 h 3964056"/>
                <a:gd name="connsiteX0" fmla="*/ 5794873 w 5794873"/>
                <a:gd name="connsiteY0" fmla="*/ 150662 h 3878180"/>
                <a:gd name="connsiteX1" fmla="*/ 848298 w 5794873"/>
                <a:gd name="connsiteY1" fmla="*/ 468088 h 3878180"/>
                <a:gd name="connsiteX2" fmla="*/ 0 w 5794873"/>
                <a:gd name="connsiteY2" fmla="*/ 3878180 h 3878180"/>
                <a:gd name="connsiteX0" fmla="*/ 5838940 w 5838940"/>
                <a:gd name="connsiteY0" fmla="*/ 150662 h 3878180"/>
                <a:gd name="connsiteX1" fmla="*/ 892365 w 5838940"/>
                <a:gd name="connsiteY1" fmla="*/ 468088 h 3878180"/>
                <a:gd name="connsiteX2" fmla="*/ 0 w 5838940"/>
                <a:gd name="connsiteY2" fmla="*/ 3878180 h 3878180"/>
                <a:gd name="connsiteX0" fmla="*/ 5898136 w 5898136"/>
                <a:gd name="connsiteY0" fmla="*/ 51189 h 3778707"/>
                <a:gd name="connsiteX1" fmla="*/ 541986 w 5898136"/>
                <a:gd name="connsiteY1" fmla="*/ 840176 h 3778707"/>
                <a:gd name="connsiteX2" fmla="*/ 59196 w 5898136"/>
                <a:gd name="connsiteY2" fmla="*/ 3778707 h 3778707"/>
                <a:gd name="connsiteX0" fmla="*/ 5838940 w 5838940"/>
                <a:gd name="connsiteY0" fmla="*/ 34910 h 3762428"/>
                <a:gd name="connsiteX1" fmla="*/ 482790 w 5838940"/>
                <a:gd name="connsiteY1" fmla="*/ 823897 h 3762428"/>
                <a:gd name="connsiteX2" fmla="*/ 0 w 5838940"/>
                <a:gd name="connsiteY2" fmla="*/ 3762428 h 3762428"/>
                <a:gd name="connsiteX0" fmla="*/ 5838940 w 5838940"/>
                <a:gd name="connsiteY0" fmla="*/ 31419 h 3758937"/>
                <a:gd name="connsiteX1" fmla="*/ 482790 w 5838940"/>
                <a:gd name="connsiteY1" fmla="*/ 820406 h 3758937"/>
                <a:gd name="connsiteX2" fmla="*/ 0 w 5838940"/>
                <a:gd name="connsiteY2" fmla="*/ 3758937 h 3758937"/>
                <a:gd name="connsiteX0" fmla="*/ 5838940 w 5838940"/>
                <a:gd name="connsiteY0" fmla="*/ 36699 h 3764217"/>
                <a:gd name="connsiteX1" fmla="*/ 482790 w 5838940"/>
                <a:gd name="connsiteY1" fmla="*/ 825686 h 3764217"/>
                <a:gd name="connsiteX2" fmla="*/ 0 w 5838940"/>
                <a:gd name="connsiteY2" fmla="*/ 3764217 h 3764217"/>
                <a:gd name="connsiteX0" fmla="*/ 5848128 w 5848128"/>
                <a:gd name="connsiteY0" fmla="*/ 36699 h 3764217"/>
                <a:gd name="connsiteX1" fmla="*/ 491978 w 5848128"/>
                <a:gd name="connsiteY1" fmla="*/ 825686 h 3764217"/>
                <a:gd name="connsiteX2" fmla="*/ 9188 w 5848128"/>
                <a:gd name="connsiteY2" fmla="*/ 3764217 h 376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8128" h="3764217">
                  <a:moveTo>
                    <a:pt x="5848128" y="36699"/>
                  </a:moveTo>
                  <a:cubicBezTo>
                    <a:pt x="4410427" y="-153750"/>
                    <a:pt x="1093660" y="440214"/>
                    <a:pt x="491978" y="825686"/>
                  </a:cubicBezTo>
                  <a:cubicBezTo>
                    <a:pt x="-109704" y="1211158"/>
                    <a:pt x="9991" y="2642013"/>
                    <a:pt x="9188" y="3764217"/>
                  </a:cubicBezTo>
                </a:path>
              </a:pathLst>
            </a:cu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827924" y="1392693"/>
              <a:ext cx="2521024" cy="3507977"/>
            </a:xfrm>
            <a:custGeom>
              <a:avLst/>
              <a:gdLst>
                <a:gd name="connsiteX0" fmla="*/ 4759287 w 4759287"/>
                <a:gd name="connsiteY0" fmla="*/ 517266 h 3568938"/>
                <a:gd name="connsiteX1" fmla="*/ 1156771 w 4759287"/>
                <a:gd name="connsiteY1" fmla="*/ 241844 h 3568938"/>
                <a:gd name="connsiteX2" fmla="*/ 0 w 4759287"/>
                <a:gd name="connsiteY2" fmla="*/ 3568938 h 3568938"/>
                <a:gd name="connsiteX0" fmla="*/ 4836405 w 4836405"/>
                <a:gd name="connsiteY0" fmla="*/ 353022 h 3689261"/>
                <a:gd name="connsiteX1" fmla="*/ 1156771 w 4836405"/>
                <a:gd name="connsiteY1" fmla="*/ 362167 h 3689261"/>
                <a:gd name="connsiteX2" fmla="*/ 0 w 4836405"/>
                <a:gd name="connsiteY2" fmla="*/ 3689261 h 3689261"/>
                <a:gd name="connsiteX0" fmla="*/ 4616330 w 4616330"/>
                <a:gd name="connsiteY0" fmla="*/ 204217 h 3953582"/>
                <a:gd name="connsiteX1" fmla="*/ 1156771 w 4616330"/>
                <a:gd name="connsiteY1" fmla="*/ 626488 h 3953582"/>
                <a:gd name="connsiteX2" fmla="*/ 0 w 4616330"/>
                <a:gd name="connsiteY2" fmla="*/ 3953582 h 3953582"/>
                <a:gd name="connsiteX0" fmla="*/ 4616330 w 4616330"/>
                <a:gd name="connsiteY0" fmla="*/ 198310 h 3947675"/>
                <a:gd name="connsiteX1" fmla="*/ 1156771 w 4616330"/>
                <a:gd name="connsiteY1" fmla="*/ 620581 h 3947675"/>
                <a:gd name="connsiteX2" fmla="*/ 0 w 4616330"/>
                <a:gd name="connsiteY2" fmla="*/ 3947675 h 3947675"/>
                <a:gd name="connsiteX0" fmla="*/ 4239057 w 4239057"/>
                <a:gd name="connsiteY0" fmla="*/ 166854 h 4062812"/>
                <a:gd name="connsiteX1" fmla="*/ 1156771 w 4239057"/>
                <a:gd name="connsiteY1" fmla="*/ 735718 h 4062812"/>
                <a:gd name="connsiteX2" fmla="*/ 0 w 4239057"/>
                <a:gd name="connsiteY2" fmla="*/ 4062812 h 4062812"/>
                <a:gd name="connsiteX0" fmla="*/ 4239057 w 4239057"/>
                <a:gd name="connsiteY0" fmla="*/ 131611 h 4027569"/>
                <a:gd name="connsiteX1" fmla="*/ 1156771 w 4239057"/>
                <a:gd name="connsiteY1" fmla="*/ 700475 h 4027569"/>
                <a:gd name="connsiteX2" fmla="*/ 0 w 4239057"/>
                <a:gd name="connsiteY2" fmla="*/ 4027569 h 4027569"/>
                <a:gd name="connsiteX0" fmla="*/ 4176178 w 4176178"/>
                <a:gd name="connsiteY0" fmla="*/ 128370 h 3917716"/>
                <a:gd name="connsiteX1" fmla="*/ 1093892 w 4176178"/>
                <a:gd name="connsiteY1" fmla="*/ 697234 h 3917716"/>
                <a:gd name="connsiteX2" fmla="*/ 0 w 4176178"/>
                <a:gd name="connsiteY2" fmla="*/ 3917716 h 3917716"/>
                <a:gd name="connsiteX0" fmla="*/ 4270494 w 4270494"/>
                <a:gd name="connsiteY0" fmla="*/ 128769 h 3931441"/>
                <a:gd name="connsiteX1" fmla="*/ 1188208 w 4270494"/>
                <a:gd name="connsiteY1" fmla="*/ 697633 h 3931441"/>
                <a:gd name="connsiteX2" fmla="*/ 0 w 4270494"/>
                <a:gd name="connsiteY2" fmla="*/ 3931441 h 3931441"/>
                <a:gd name="connsiteX0" fmla="*/ 7194343 w 7194343"/>
                <a:gd name="connsiteY0" fmla="*/ 81557 h 4284028"/>
                <a:gd name="connsiteX1" fmla="*/ 1188208 w 7194343"/>
                <a:gd name="connsiteY1" fmla="*/ 1050220 h 4284028"/>
                <a:gd name="connsiteX2" fmla="*/ 0 w 7194343"/>
                <a:gd name="connsiteY2" fmla="*/ 4284028 h 4284028"/>
                <a:gd name="connsiteX0" fmla="*/ 7194343 w 7194343"/>
                <a:gd name="connsiteY0" fmla="*/ 27017 h 4229488"/>
                <a:gd name="connsiteX1" fmla="*/ 1188208 w 7194343"/>
                <a:gd name="connsiteY1" fmla="*/ 995680 h 4229488"/>
                <a:gd name="connsiteX2" fmla="*/ 0 w 7194343"/>
                <a:gd name="connsiteY2" fmla="*/ 4229488 h 4229488"/>
                <a:gd name="connsiteX0" fmla="*/ 7194343 w 7194343"/>
                <a:gd name="connsiteY0" fmla="*/ 57483 h 4259954"/>
                <a:gd name="connsiteX1" fmla="*/ 1188208 w 7194343"/>
                <a:gd name="connsiteY1" fmla="*/ 1026146 h 4259954"/>
                <a:gd name="connsiteX2" fmla="*/ 0 w 7194343"/>
                <a:gd name="connsiteY2" fmla="*/ 4259954 h 4259954"/>
                <a:gd name="connsiteX0" fmla="*/ 7194343 w 7194343"/>
                <a:gd name="connsiteY0" fmla="*/ 45182 h 4247653"/>
                <a:gd name="connsiteX1" fmla="*/ 1188208 w 7194343"/>
                <a:gd name="connsiteY1" fmla="*/ 1013845 h 4247653"/>
                <a:gd name="connsiteX2" fmla="*/ 0 w 7194343"/>
                <a:gd name="connsiteY2" fmla="*/ 4247653 h 4247653"/>
                <a:gd name="connsiteX0" fmla="*/ 7194343 w 7194343"/>
                <a:gd name="connsiteY0" fmla="*/ 39274 h 4241745"/>
                <a:gd name="connsiteX1" fmla="*/ 481480 w 7194343"/>
                <a:gd name="connsiteY1" fmla="*/ 1146202 h 4241745"/>
                <a:gd name="connsiteX2" fmla="*/ 0 w 7194343"/>
                <a:gd name="connsiteY2" fmla="*/ 4241745 h 4241745"/>
                <a:gd name="connsiteX0" fmla="*/ 7194343 w 7194343"/>
                <a:gd name="connsiteY0" fmla="*/ 40986 h 4243457"/>
                <a:gd name="connsiteX1" fmla="*/ 481480 w 7194343"/>
                <a:gd name="connsiteY1" fmla="*/ 1147914 h 4243457"/>
                <a:gd name="connsiteX2" fmla="*/ 0 w 7194343"/>
                <a:gd name="connsiteY2" fmla="*/ 4243457 h 4243457"/>
                <a:gd name="connsiteX0" fmla="*/ 7194343 w 7194343"/>
                <a:gd name="connsiteY0" fmla="*/ 40986 h 4243457"/>
                <a:gd name="connsiteX1" fmla="*/ 481480 w 7194343"/>
                <a:gd name="connsiteY1" fmla="*/ 1147914 h 4243457"/>
                <a:gd name="connsiteX2" fmla="*/ 0 w 7194343"/>
                <a:gd name="connsiteY2" fmla="*/ 4243457 h 424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94343" h="4243457">
                  <a:moveTo>
                    <a:pt x="7194343" y="40986"/>
                  </a:moveTo>
                  <a:cubicBezTo>
                    <a:pt x="3400312" y="-191109"/>
                    <a:pt x="1077298" y="614641"/>
                    <a:pt x="481480" y="1147914"/>
                  </a:cubicBezTo>
                  <a:cubicBezTo>
                    <a:pt x="-114338" y="1681187"/>
                    <a:pt x="100232" y="2834216"/>
                    <a:pt x="0" y="4243457"/>
                  </a:cubicBezTo>
                </a:path>
              </a:pathLst>
            </a:cu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5305425" y="2400300"/>
            <a:ext cx="323850" cy="3238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8335912" y="547914"/>
            <a:ext cx="3275866" cy="1677906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99% of links</a:t>
            </a:r>
          </a:p>
          <a:p>
            <a:pPr algn="ctr"/>
            <a:r>
              <a:rPr lang="en-US" sz="2800" dirty="0" smtClean="0"/>
              <a:t>&lt; 10% utilized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606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Handling mice</a:t>
            </a:r>
          </a:p>
          <a:p>
            <a:pPr lvl="1"/>
            <a:r>
              <a:rPr lang="en-US" dirty="0" smtClean="0"/>
              <a:t>Bypass the allocator? </a:t>
            </a:r>
            <a:r>
              <a:rPr lang="en-US" dirty="0" err="1" smtClean="0"/>
              <a:t>Fastpass</a:t>
            </a:r>
            <a:r>
              <a:rPr lang="en-US" dirty="0" smtClean="0"/>
              <a:t>?</a:t>
            </a:r>
          </a:p>
          <a:p>
            <a:r>
              <a:rPr lang="en-US" dirty="0" smtClean="0"/>
              <a:t>External traffic</a:t>
            </a:r>
          </a:p>
          <a:p>
            <a:pPr lvl="1"/>
            <a:r>
              <a:rPr lang="en-US" dirty="0" smtClean="0"/>
              <a:t>Measure &amp; react?</a:t>
            </a:r>
          </a:p>
          <a:p>
            <a:r>
              <a:rPr lang="en-US" dirty="0" smtClean="0"/>
              <a:t>Deadlines, Co-flow</a:t>
            </a:r>
          </a:p>
          <a:p>
            <a:pPr lvl="1"/>
            <a:r>
              <a:rPr lang="en-US" dirty="0" smtClean="0"/>
              <a:t>Market?</a:t>
            </a:r>
          </a:p>
          <a:p>
            <a:r>
              <a:rPr lang="en-US" dirty="0" smtClean="0"/>
              <a:t>Multicore: 3-tier Clos, WAN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3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Flowtune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95762" y="4573732"/>
            <a:ext cx="70004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Give application developers </a:t>
            </a:r>
          </a:p>
          <a:p>
            <a:pPr algn="ctr"/>
            <a:r>
              <a:rPr lang="en-US" sz="3200" dirty="0" smtClean="0"/>
              <a:t>control over network transport</a:t>
            </a:r>
            <a:endParaRPr lang="en-US" sz="32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882148" y="2864148"/>
            <a:ext cx="2427706" cy="734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Explicit Policy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708466" y="2626216"/>
            <a:ext cx="8406097" cy="1047441"/>
            <a:chOff x="1708466" y="2626216"/>
            <a:chExt cx="8406097" cy="1047441"/>
          </a:xfrm>
        </p:grpSpPr>
        <p:sp>
          <p:nvSpPr>
            <p:cNvPr id="5" name="Content Placeholder 6"/>
            <p:cNvSpPr txBox="1">
              <a:spLocks/>
            </p:cNvSpPr>
            <p:nvPr/>
          </p:nvSpPr>
          <p:spPr>
            <a:xfrm>
              <a:off x="1708466" y="2626216"/>
              <a:ext cx="2473162" cy="10474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 smtClean="0"/>
                <a:t>Application</a:t>
              </a:r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 smtClean="0"/>
                <a:t>Developers</a:t>
              </a:r>
              <a:endParaRPr lang="en-US" dirty="0"/>
            </a:p>
          </p:txBody>
        </p:sp>
        <p:sp>
          <p:nvSpPr>
            <p:cNvPr id="7" name="Content Placeholder 6"/>
            <p:cNvSpPr txBox="1">
              <a:spLocks/>
            </p:cNvSpPr>
            <p:nvPr/>
          </p:nvSpPr>
          <p:spPr>
            <a:xfrm>
              <a:off x="8272375" y="2626216"/>
              <a:ext cx="1842188" cy="10474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 smtClean="0"/>
                <a:t>Network</a:t>
              </a:r>
              <a:br>
                <a:rPr lang="en-US" dirty="0" smtClean="0"/>
              </a:br>
              <a:r>
                <a:rPr lang="en-US" dirty="0" smtClean="0"/>
                <a:t>Engineers</a:t>
              </a:r>
              <a:endParaRPr lang="en-US" dirty="0"/>
            </a:p>
          </p:txBody>
        </p:sp>
        <p:sp>
          <p:nvSpPr>
            <p:cNvPr id="4" name="Left-Right Arrow 3"/>
            <p:cNvSpPr/>
            <p:nvPr/>
          </p:nvSpPr>
          <p:spPr>
            <a:xfrm>
              <a:off x="4181628" y="3031958"/>
              <a:ext cx="470583" cy="199491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-Right Arrow 8"/>
            <p:cNvSpPr/>
            <p:nvPr/>
          </p:nvSpPr>
          <p:spPr>
            <a:xfrm>
              <a:off x="7585229" y="3031957"/>
              <a:ext cx="470583" cy="199491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209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approach is packet-centric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078326" y="1921700"/>
            <a:ext cx="3669845" cy="2360367"/>
            <a:chOff x="6078326" y="1921700"/>
            <a:chExt cx="3669845" cy="2360367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7043488" y="2082226"/>
              <a:ext cx="1831305" cy="9728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7043489" y="2248071"/>
              <a:ext cx="1831305" cy="80695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043488" y="2248072"/>
              <a:ext cx="0" cy="80695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18" idx="0"/>
            </p:cNvCxnSpPr>
            <p:nvPr/>
          </p:nvCxnSpPr>
          <p:spPr>
            <a:xfrm>
              <a:off x="7043487" y="3177360"/>
              <a:ext cx="405902" cy="6616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3" idx="0"/>
            </p:cNvCxnSpPr>
            <p:nvPr/>
          </p:nvCxnSpPr>
          <p:spPr>
            <a:xfrm flipH="1">
              <a:off x="6545802" y="3177360"/>
              <a:ext cx="497686" cy="6616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8326" y="3838969"/>
              <a:ext cx="934952" cy="44309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5655" y="1921701"/>
              <a:ext cx="905002" cy="65274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5655" y="2850989"/>
              <a:ext cx="905002" cy="65274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1913" y="3838969"/>
              <a:ext cx="934952" cy="443098"/>
            </a:xfrm>
            <a:prstGeom prst="rect">
              <a:avLst/>
            </a:prstGeom>
          </p:spPr>
        </p:pic>
        <p:cxnSp>
          <p:nvCxnSpPr>
            <p:cNvPr id="27" name="Straight Connector 26"/>
            <p:cNvCxnSpPr/>
            <p:nvPr/>
          </p:nvCxnSpPr>
          <p:spPr>
            <a:xfrm>
              <a:off x="8874794" y="2248071"/>
              <a:ext cx="0" cy="80695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33" idx="0"/>
            </p:cNvCxnSpPr>
            <p:nvPr/>
          </p:nvCxnSpPr>
          <p:spPr>
            <a:xfrm>
              <a:off x="8874794" y="3177359"/>
              <a:ext cx="405901" cy="6616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30" idx="0"/>
            </p:cNvCxnSpPr>
            <p:nvPr/>
          </p:nvCxnSpPr>
          <p:spPr>
            <a:xfrm flipH="1">
              <a:off x="8377108" y="3177359"/>
              <a:ext cx="497686" cy="6616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9632" y="3838968"/>
              <a:ext cx="934952" cy="443098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962" y="1921700"/>
              <a:ext cx="905002" cy="652744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962" y="2850988"/>
              <a:ext cx="905002" cy="652744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3219" y="3838968"/>
              <a:ext cx="934952" cy="44309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2628708" y="2420715"/>
            <a:ext cx="2646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Switch Mechanisms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644673" y="3781834"/>
            <a:ext cx="2630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Server Mechanisms</a:t>
            </a:r>
            <a:endParaRPr lang="en-US" sz="2400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6499957" y="2082227"/>
            <a:ext cx="2722033" cy="1319629"/>
            <a:chOff x="7524988" y="2582328"/>
            <a:chExt cx="2944951" cy="1319629"/>
          </a:xfrm>
          <a:solidFill>
            <a:srgbClr val="7030A0"/>
          </a:solidFill>
        </p:grpSpPr>
        <p:sp>
          <p:nvSpPr>
            <p:cNvPr id="8" name="5-Point Star 7"/>
            <p:cNvSpPr/>
            <p:nvPr/>
          </p:nvSpPr>
          <p:spPr>
            <a:xfrm>
              <a:off x="7524988" y="2582328"/>
              <a:ext cx="489557" cy="403476"/>
            </a:xfrm>
            <a:prstGeom prst="star5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5-Point Star 40"/>
            <p:cNvSpPr/>
            <p:nvPr/>
          </p:nvSpPr>
          <p:spPr>
            <a:xfrm>
              <a:off x="9957539" y="2582328"/>
              <a:ext cx="489557" cy="403476"/>
            </a:xfrm>
            <a:prstGeom prst="star5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5-Point Star 42"/>
            <p:cNvSpPr/>
            <p:nvPr/>
          </p:nvSpPr>
          <p:spPr>
            <a:xfrm>
              <a:off x="9980382" y="3498481"/>
              <a:ext cx="489557" cy="403476"/>
            </a:xfrm>
            <a:prstGeom prst="star5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5-Point Star 93"/>
            <p:cNvSpPr/>
            <p:nvPr/>
          </p:nvSpPr>
          <p:spPr>
            <a:xfrm>
              <a:off x="7547831" y="3498481"/>
              <a:ext cx="489557" cy="403476"/>
            </a:xfrm>
            <a:prstGeom prst="star5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967783" y="4007893"/>
            <a:ext cx="3799718" cy="403476"/>
            <a:chOff x="7086397" y="4507995"/>
            <a:chExt cx="4110890" cy="403476"/>
          </a:xfrm>
          <a:solidFill>
            <a:srgbClr val="7030A0"/>
          </a:solidFill>
        </p:grpSpPr>
        <p:sp>
          <p:nvSpPr>
            <p:cNvPr id="42" name="5-Point Star 41"/>
            <p:cNvSpPr/>
            <p:nvPr/>
          </p:nvSpPr>
          <p:spPr>
            <a:xfrm>
              <a:off x="7086397" y="4507995"/>
              <a:ext cx="489557" cy="403476"/>
            </a:xfrm>
            <a:prstGeom prst="star5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5-Point Star 98"/>
            <p:cNvSpPr/>
            <p:nvPr/>
          </p:nvSpPr>
          <p:spPr>
            <a:xfrm>
              <a:off x="8293508" y="4507995"/>
              <a:ext cx="489557" cy="403476"/>
            </a:xfrm>
            <a:prstGeom prst="star5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5-Point Star 99"/>
            <p:cNvSpPr/>
            <p:nvPr/>
          </p:nvSpPr>
          <p:spPr>
            <a:xfrm>
              <a:off x="9500619" y="4507995"/>
              <a:ext cx="489557" cy="403476"/>
            </a:xfrm>
            <a:prstGeom prst="star5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5-Point Star 100"/>
            <p:cNvSpPr/>
            <p:nvPr/>
          </p:nvSpPr>
          <p:spPr>
            <a:xfrm>
              <a:off x="10707730" y="4507995"/>
              <a:ext cx="489557" cy="403476"/>
            </a:xfrm>
            <a:prstGeom prst="star5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2719731" y="5096934"/>
            <a:ext cx="6873535" cy="1265767"/>
            <a:chOff x="2171700" y="5181600"/>
            <a:chExt cx="8666138" cy="1181100"/>
          </a:xfrm>
          <a:noFill/>
        </p:grpSpPr>
        <p:sp>
          <p:nvSpPr>
            <p:cNvPr id="104" name="Rounded Rectangle 103"/>
            <p:cNvSpPr/>
            <p:nvPr/>
          </p:nvSpPr>
          <p:spPr>
            <a:xfrm>
              <a:off x="2171700" y="5181600"/>
              <a:ext cx="2733675" cy="1181100"/>
            </a:xfrm>
            <a:prstGeom prst="roundRect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Implicit </a:t>
              </a:r>
              <a:endParaRPr lang="en-US" sz="2400" dirty="0" smtClean="0"/>
            </a:p>
            <a:p>
              <a:pPr algn="ctr"/>
              <a:r>
                <a:rPr lang="en-US" sz="2400" dirty="0" smtClean="0"/>
                <a:t>Allocation</a:t>
              </a:r>
              <a:endParaRPr lang="en-US" sz="2400" dirty="0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5137931" y="5181600"/>
              <a:ext cx="2733675" cy="1181100"/>
            </a:xfrm>
            <a:prstGeom prst="roundRect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Several RTT</a:t>
              </a:r>
              <a:br>
                <a:rPr lang="en-US" sz="2400" dirty="0" smtClean="0"/>
              </a:br>
              <a:r>
                <a:rPr lang="en-US" sz="2400" dirty="0" smtClean="0"/>
                <a:t>to converge</a:t>
              </a: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8104163" y="5181600"/>
              <a:ext cx="2733675" cy="1181100"/>
            </a:xfrm>
            <a:prstGeom prst="roundRect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Changes many</a:t>
              </a:r>
              <a:br>
                <a:rPr lang="en-US" sz="2400" dirty="0" smtClean="0"/>
              </a:br>
              <a:r>
                <a:rPr lang="en-US" sz="2400" dirty="0" smtClean="0"/>
                <a:t>components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326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Over-allocation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83" y="1906588"/>
            <a:ext cx="9385060" cy="4189412"/>
          </a:xfrm>
        </p:spPr>
      </p:pic>
    </p:spTree>
    <p:extLst>
      <p:ext uri="{BB962C8B-B14F-4D97-AF65-F5344CB8AC3E}">
        <p14:creationId xmlns:p14="http://schemas.microsoft.com/office/powerpoint/2010/main" val="294438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Setup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2882910" y="4071350"/>
            <a:ext cx="6426180" cy="2260928"/>
            <a:chOff x="2096681" y="3752850"/>
            <a:chExt cx="7814831" cy="2749498"/>
          </a:xfrm>
        </p:grpSpPr>
        <p:cxnSp>
          <p:nvCxnSpPr>
            <p:cNvPr id="64" name="Straight Connector 63"/>
            <p:cNvCxnSpPr>
              <a:endCxn id="68" idx="0"/>
            </p:cNvCxnSpPr>
            <p:nvPr/>
          </p:nvCxnSpPr>
          <p:spPr>
            <a:xfrm>
              <a:off x="4478279" y="4984524"/>
              <a:ext cx="337843" cy="83388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67" idx="0"/>
            </p:cNvCxnSpPr>
            <p:nvPr/>
          </p:nvCxnSpPr>
          <p:spPr>
            <a:xfrm flipH="1">
              <a:off x="4232207" y="4992792"/>
              <a:ext cx="246072" cy="82176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2971" y="5814559"/>
              <a:ext cx="398472" cy="174552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5670" y="5818406"/>
              <a:ext cx="380903" cy="166856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377266" y="5724459"/>
              <a:ext cx="298032" cy="320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</a:p>
          </p:txBody>
        </p:sp>
        <p:cxnSp>
          <p:nvCxnSpPr>
            <p:cNvPr id="72" name="Straight Connector 71"/>
            <p:cNvCxnSpPr>
              <a:endCxn id="76" idx="0"/>
            </p:cNvCxnSpPr>
            <p:nvPr/>
          </p:nvCxnSpPr>
          <p:spPr>
            <a:xfrm>
              <a:off x="5850180" y="4984524"/>
              <a:ext cx="337843" cy="83388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endCxn id="74" idx="0"/>
            </p:cNvCxnSpPr>
            <p:nvPr/>
          </p:nvCxnSpPr>
          <p:spPr>
            <a:xfrm flipH="1">
              <a:off x="5604108" y="4992792"/>
              <a:ext cx="246072" cy="82176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4872" y="5814559"/>
              <a:ext cx="398472" cy="174552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7571" y="5818406"/>
              <a:ext cx="380903" cy="166856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5749167" y="5724459"/>
              <a:ext cx="298032" cy="320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</a:p>
          </p:txBody>
        </p:sp>
        <p:cxnSp>
          <p:nvCxnSpPr>
            <p:cNvPr id="78" name="Straight Connector 77"/>
            <p:cNvCxnSpPr>
              <a:endCxn id="82" idx="0"/>
            </p:cNvCxnSpPr>
            <p:nvPr/>
          </p:nvCxnSpPr>
          <p:spPr>
            <a:xfrm>
              <a:off x="7203031" y="4984524"/>
              <a:ext cx="337843" cy="83388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81" idx="0"/>
            </p:cNvCxnSpPr>
            <p:nvPr/>
          </p:nvCxnSpPr>
          <p:spPr>
            <a:xfrm flipH="1">
              <a:off x="6956959" y="4992792"/>
              <a:ext cx="246072" cy="82176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7723" y="5814559"/>
              <a:ext cx="398472" cy="174552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0422" y="5818406"/>
              <a:ext cx="380903" cy="166856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7102018" y="5724459"/>
              <a:ext cx="298032" cy="320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</a:p>
          </p:txBody>
        </p:sp>
        <p:cxnSp>
          <p:nvCxnSpPr>
            <p:cNvPr id="88" name="Straight Connector 87"/>
            <p:cNvCxnSpPr>
              <a:endCxn id="91" idx="0"/>
            </p:cNvCxnSpPr>
            <p:nvPr/>
          </p:nvCxnSpPr>
          <p:spPr>
            <a:xfrm>
              <a:off x="9251207" y="4984524"/>
              <a:ext cx="337843" cy="83388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endCxn id="90" idx="0"/>
            </p:cNvCxnSpPr>
            <p:nvPr/>
          </p:nvCxnSpPr>
          <p:spPr>
            <a:xfrm flipH="1">
              <a:off x="9005135" y="4992792"/>
              <a:ext cx="246072" cy="82176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5899" y="5814559"/>
              <a:ext cx="398472" cy="174552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8598" y="5818406"/>
              <a:ext cx="380903" cy="166856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9150194" y="5724459"/>
              <a:ext cx="298032" cy="320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5016842" y="3972997"/>
              <a:ext cx="2173169" cy="103086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8048024" y="4942216"/>
              <a:ext cx="406558" cy="507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</a:t>
              </a:r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6240428" y="3972997"/>
              <a:ext cx="949582" cy="103086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4478279" y="3972997"/>
              <a:ext cx="3001996" cy="9692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4478279" y="3981265"/>
              <a:ext cx="4209321" cy="9609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7190011" y="3972997"/>
              <a:ext cx="1497590" cy="103086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7190011" y="3972997"/>
              <a:ext cx="274004" cy="103086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4526282" y="3972997"/>
              <a:ext cx="1714146" cy="9692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4478279" y="3972997"/>
              <a:ext cx="538563" cy="9415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5016842" y="3972997"/>
              <a:ext cx="4223502" cy="103086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6240428" y="3912727"/>
              <a:ext cx="3024117" cy="10994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8687600" y="3972997"/>
              <a:ext cx="552744" cy="104739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7464014" y="3972997"/>
              <a:ext cx="1776330" cy="103086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5016842" y="3972997"/>
              <a:ext cx="817303" cy="9692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5882148" y="3912727"/>
              <a:ext cx="358281" cy="10294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5834145" y="3989532"/>
              <a:ext cx="2853455" cy="95268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5834145" y="3972997"/>
              <a:ext cx="1646131" cy="9692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8638" y="3774194"/>
              <a:ext cx="596410" cy="397606"/>
            </a:xfrm>
            <a:prstGeom prst="rect">
              <a:avLst/>
            </a:prstGeom>
          </p:spPr>
        </p:pic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224" y="3782461"/>
              <a:ext cx="596410" cy="397606"/>
            </a:xfrm>
            <a:prstGeom prst="rect">
              <a:avLst/>
            </a:prstGeom>
          </p:spPr>
        </p:pic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5810" y="3790729"/>
              <a:ext cx="596410" cy="397606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9396" y="3798996"/>
              <a:ext cx="596410" cy="397606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7921" y="4843621"/>
              <a:ext cx="480716" cy="320478"/>
            </a:xfrm>
            <a:prstGeom prst="rect">
              <a:avLst/>
            </a:prstGeom>
          </p:spPr>
        </p:pic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3787" y="4851888"/>
              <a:ext cx="480716" cy="320478"/>
            </a:xfrm>
            <a:prstGeom prst="rect">
              <a:avLst/>
            </a:prstGeom>
          </p:spPr>
        </p:pic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9652" y="4860156"/>
              <a:ext cx="480716" cy="320478"/>
            </a:xfrm>
            <a:prstGeom prst="rect">
              <a:avLst/>
            </a:prstGeom>
          </p:spPr>
        </p:pic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9986" y="4868423"/>
              <a:ext cx="480716" cy="320478"/>
            </a:xfrm>
            <a:prstGeom prst="rect">
              <a:avLst/>
            </a:prstGeom>
          </p:spPr>
        </p:pic>
        <p:sp>
          <p:nvSpPr>
            <p:cNvPr id="131" name="TextBox 130"/>
            <p:cNvSpPr txBox="1"/>
            <p:nvPr/>
          </p:nvSpPr>
          <p:spPr>
            <a:xfrm>
              <a:off x="2096681" y="5738061"/>
              <a:ext cx="1462260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16 servers/rack</a:t>
              </a:r>
              <a:endParaRPr lang="en-US" sz="16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307585" y="5241759"/>
              <a:ext cx="102701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10 </a:t>
              </a:r>
              <a:r>
                <a:rPr lang="en-US" sz="1600" dirty="0" err="1" smtClean="0"/>
                <a:t>Gbits</a:t>
              </a:r>
              <a:r>
                <a:rPr lang="en-US" sz="1600" dirty="0" smtClean="0"/>
                <a:t>/s</a:t>
              </a:r>
              <a:endParaRPr lang="en-US" sz="16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439865" y="4745456"/>
              <a:ext cx="758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9 racks</a:t>
              </a:r>
              <a:endParaRPr lang="en-US" sz="16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307934" y="4249153"/>
              <a:ext cx="102701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40 </a:t>
              </a:r>
              <a:r>
                <a:rPr lang="en-US" sz="1600" dirty="0" err="1" smtClean="0"/>
                <a:t>Gbits</a:t>
              </a:r>
              <a:r>
                <a:rPr lang="en-US" sz="1600" dirty="0" smtClean="0"/>
                <a:t>/s</a:t>
              </a:r>
              <a:endParaRPr lang="en-US" sz="16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389118" y="3752850"/>
              <a:ext cx="8595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4 spines</a:t>
              </a:r>
              <a:endParaRPr lang="en-US" sz="16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959184" y="6165492"/>
              <a:ext cx="2952328" cy="3368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i="1" dirty="0" err="1" smtClean="0">
                  <a:solidFill>
                    <a:schemeClr val="bg2">
                      <a:lumMod val="25000"/>
                    </a:schemeClr>
                  </a:solidFill>
                </a:rPr>
                <a:t>pFabric</a:t>
              </a:r>
              <a:r>
                <a:rPr lang="en-US" sz="1200" i="1" dirty="0" smtClean="0">
                  <a:solidFill>
                    <a:schemeClr val="bg2">
                      <a:lumMod val="25000"/>
                    </a:schemeClr>
                  </a:solidFill>
                </a:rPr>
                <a:t>, </a:t>
              </a:r>
              <a:r>
                <a:rPr lang="en-US" sz="1200" i="1" dirty="0" err="1">
                  <a:solidFill>
                    <a:schemeClr val="bg2">
                      <a:lumMod val="25000"/>
                    </a:schemeClr>
                  </a:solidFill>
                </a:rPr>
                <a:t>Alizade</a:t>
              </a:r>
              <a:r>
                <a:rPr lang="en-US" sz="1200" i="1" dirty="0">
                  <a:solidFill>
                    <a:schemeClr val="bg2">
                      <a:lumMod val="25000"/>
                    </a:schemeClr>
                  </a:solidFill>
                </a:rPr>
                <a:t> et </a:t>
              </a:r>
              <a:r>
                <a:rPr lang="en-US" sz="1200" i="1" dirty="0" smtClean="0">
                  <a:solidFill>
                    <a:schemeClr val="bg2">
                      <a:lumMod val="25000"/>
                    </a:schemeClr>
                  </a:solidFill>
                </a:rPr>
                <a:t>al., SIGCOMM’13</a:t>
              </a:r>
              <a:endParaRPr lang="en-US" sz="1200" i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3529817" y="1537131"/>
            <a:ext cx="5132366" cy="2017976"/>
            <a:chOff x="3375926" y="666748"/>
            <a:chExt cx="7104131" cy="2793247"/>
          </a:xfrm>
        </p:grpSpPr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926" y="666748"/>
              <a:ext cx="4119494" cy="2390778"/>
            </a:xfrm>
            <a:prstGeom prst="rect">
              <a:avLst/>
            </a:prstGeom>
          </p:spPr>
        </p:pic>
        <p:pic>
          <p:nvPicPr>
            <p:cNvPr id="140" name="Picture 13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4145" y="666748"/>
              <a:ext cx="2471696" cy="2390778"/>
            </a:xfrm>
            <a:prstGeom prst="rect">
              <a:avLst/>
            </a:prstGeom>
          </p:spPr>
        </p:pic>
        <p:cxnSp>
          <p:nvCxnSpPr>
            <p:cNvPr id="141" name="Straight Connector 140"/>
            <p:cNvCxnSpPr/>
            <p:nvPr/>
          </p:nvCxnSpPr>
          <p:spPr>
            <a:xfrm>
              <a:off x="7591420" y="754856"/>
              <a:ext cx="456604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7591420" y="831850"/>
              <a:ext cx="481018" cy="188277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ight Brace 143"/>
            <p:cNvSpPr/>
            <p:nvPr/>
          </p:nvSpPr>
          <p:spPr>
            <a:xfrm>
              <a:off x="7545421" y="754856"/>
              <a:ext cx="45999" cy="7699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838158" y="3076578"/>
              <a:ext cx="6641899" cy="383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i="1" dirty="0" smtClean="0">
                  <a:solidFill>
                    <a:schemeClr val="bg2">
                      <a:lumMod val="25000"/>
                    </a:schemeClr>
                  </a:solidFill>
                </a:rPr>
                <a:t>Inside the Social Network’s (Datacenter) Network, Roy et al., SIGCOMM’15</a:t>
              </a:r>
              <a:endParaRPr lang="en-US" sz="1200" i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67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Flowtune reduces p99 FCT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98" y="2532888"/>
            <a:ext cx="10122628" cy="2936812"/>
          </a:xfrm>
        </p:spPr>
      </p:pic>
    </p:spTree>
    <p:extLst>
      <p:ext uri="{BB962C8B-B14F-4D97-AF65-F5344CB8AC3E}">
        <p14:creationId xmlns:p14="http://schemas.microsoft.com/office/powerpoint/2010/main" val="13663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547" y="3947025"/>
            <a:ext cx="7120109" cy="233452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547" y="3947025"/>
            <a:ext cx="7120109" cy="2334520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3549920" y="3967162"/>
            <a:ext cx="5246607" cy="1866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EC2: Response Time is Reduced 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67" y="2440655"/>
            <a:ext cx="700354" cy="306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Straight Arrow Connector 27"/>
          <p:cNvCxnSpPr/>
          <p:nvPr/>
        </p:nvCxnSpPr>
        <p:spPr>
          <a:xfrm>
            <a:off x="1516588" y="1870925"/>
            <a:ext cx="1004379" cy="60274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516588" y="2116193"/>
            <a:ext cx="1004379" cy="408809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540400" y="2359081"/>
            <a:ext cx="1009143" cy="21354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540400" y="2610339"/>
            <a:ext cx="1025812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559450" y="2655585"/>
            <a:ext cx="1037720" cy="20622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540400" y="2687924"/>
            <a:ext cx="1075821" cy="416539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540400" y="2710394"/>
            <a:ext cx="1088229" cy="63672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540400" y="2742667"/>
            <a:ext cx="1104644" cy="82370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5" y="3347116"/>
            <a:ext cx="700354" cy="30679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5" y="3104463"/>
            <a:ext cx="700354" cy="30679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5" y="2861813"/>
            <a:ext cx="700354" cy="30679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5" y="2619163"/>
            <a:ext cx="700354" cy="30679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5" y="2376513"/>
            <a:ext cx="700354" cy="30679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5" y="2133863"/>
            <a:ext cx="700354" cy="306792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5" y="1891213"/>
            <a:ext cx="700354" cy="30679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5" y="1648563"/>
            <a:ext cx="700354" cy="3067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833641" y="3667459"/>
            <a:ext cx="83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senders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2520907" y="2730210"/>
            <a:ext cx="857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receiver</a:t>
            </a:r>
            <a:endParaRPr lang="en-US" sz="16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4727701" y="3881069"/>
            <a:ext cx="3496732" cy="383469"/>
            <a:chOff x="6435018" y="4086325"/>
            <a:chExt cx="3405246" cy="383469"/>
          </a:xfrm>
        </p:grpSpPr>
        <p:cxnSp>
          <p:nvCxnSpPr>
            <p:cNvPr id="31" name="Straight Arrow Connector 30"/>
            <p:cNvCxnSpPr/>
            <p:nvPr/>
          </p:nvCxnSpPr>
          <p:spPr>
            <a:xfrm flipH="1">
              <a:off x="6435018" y="4274301"/>
              <a:ext cx="3405246" cy="37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7547234" y="4086325"/>
              <a:ext cx="1315779" cy="383469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/>
                <a:t>1.61x p95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9479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Flowtune</a:t>
            </a:r>
            <a:r>
              <a:rPr lang="en-US" smtClean="0"/>
              <a:t>, 0.6 load, web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89" y="1499616"/>
            <a:ext cx="11200848" cy="5003356"/>
          </a:xfrm>
        </p:spPr>
      </p:pic>
    </p:spTree>
    <p:extLst>
      <p:ext uri="{BB962C8B-B14F-4D97-AF65-F5344CB8AC3E}">
        <p14:creationId xmlns:p14="http://schemas.microsoft.com/office/powerpoint/2010/main" val="16015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Overhead is constant with scale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75" y="2116828"/>
            <a:ext cx="9617075" cy="3768931"/>
          </a:xfrm>
        </p:spPr>
      </p:pic>
    </p:spTree>
    <p:extLst>
      <p:ext uri="{BB962C8B-B14F-4D97-AF65-F5344CB8AC3E}">
        <p14:creationId xmlns:p14="http://schemas.microsoft.com/office/powerpoint/2010/main" val="386078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Flowtune achieves low drop rate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75" y="2116828"/>
            <a:ext cx="9617075" cy="3768931"/>
          </a:xfrm>
        </p:spPr>
      </p:pic>
    </p:spTree>
    <p:extLst>
      <p:ext uri="{BB962C8B-B14F-4D97-AF65-F5344CB8AC3E}">
        <p14:creationId xmlns:p14="http://schemas.microsoft.com/office/powerpoint/2010/main" val="69880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Flowtune</a:t>
            </a:r>
            <a:r>
              <a:rPr lang="en-US" dirty="0" smtClean="0"/>
              <a:t> is more fair to flows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75" y="2116828"/>
            <a:ext cx="9617075" cy="3768931"/>
          </a:xfrm>
        </p:spPr>
      </p:pic>
    </p:spTree>
    <p:extLst>
      <p:ext uri="{BB962C8B-B14F-4D97-AF65-F5344CB8AC3E}">
        <p14:creationId xmlns:p14="http://schemas.microsoft.com/office/powerpoint/2010/main" val="4835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Flowtune has low (p99) queuing delay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75" y="2116828"/>
            <a:ext cx="9617075" cy="3768931"/>
          </a:xfrm>
        </p:spPr>
      </p:pic>
    </p:spTree>
    <p:extLst>
      <p:ext uri="{BB962C8B-B14F-4D97-AF65-F5344CB8AC3E}">
        <p14:creationId xmlns:p14="http://schemas.microsoft.com/office/powerpoint/2010/main" val="384776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“Off-line” mode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558" y="1825625"/>
            <a:ext cx="9568108" cy="4351338"/>
          </a:xfrm>
        </p:spPr>
      </p:pic>
    </p:spTree>
    <p:extLst>
      <p:ext uri="{BB962C8B-B14F-4D97-AF65-F5344CB8AC3E}">
        <p14:creationId xmlns:p14="http://schemas.microsoft.com/office/powerpoint/2010/main" val="216107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28650" y="365126"/>
            <a:ext cx="10837764" cy="5997575"/>
            <a:chOff x="628650" y="365126"/>
            <a:chExt cx="10837764" cy="5997575"/>
          </a:xfrm>
        </p:grpSpPr>
        <p:grpSp>
          <p:nvGrpSpPr>
            <p:cNvPr id="5" name="Group 4"/>
            <p:cNvGrpSpPr/>
            <p:nvPr/>
          </p:nvGrpSpPr>
          <p:grpSpPr>
            <a:xfrm>
              <a:off x="2628708" y="1921700"/>
              <a:ext cx="7119463" cy="4441001"/>
              <a:chOff x="2628708" y="1921700"/>
              <a:chExt cx="7119463" cy="4441001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6078326" y="1921700"/>
                <a:ext cx="3669845" cy="2360367"/>
                <a:chOff x="6078326" y="1921700"/>
                <a:chExt cx="3669845" cy="2360367"/>
              </a:xfrm>
            </p:grpSpPr>
            <p:cxnSp>
              <p:nvCxnSpPr>
                <p:cNvPr id="38" name="Straight Connector 37"/>
                <p:cNvCxnSpPr/>
                <p:nvPr/>
              </p:nvCxnSpPr>
              <p:spPr>
                <a:xfrm>
                  <a:off x="7043488" y="2082226"/>
                  <a:ext cx="1831305" cy="9728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7043489" y="2248071"/>
                  <a:ext cx="1831305" cy="8069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7043488" y="2248072"/>
                  <a:ext cx="0" cy="8069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endCxn id="18" idx="0"/>
                </p:cNvCxnSpPr>
                <p:nvPr/>
              </p:nvCxnSpPr>
              <p:spPr>
                <a:xfrm>
                  <a:off x="7043487" y="3177360"/>
                  <a:ext cx="405902" cy="66160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>
                  <a:endCxn id="3" idx="0"/>
                </p:cNvCxnSpPr>
                <p:nvPr/>
              </p:nvCxnSpPr>
              <p:spPr>
                <a:xfrm flipH="1">
                  <a:off x="6545802" y="3177360"/>
                  <a:ext cx="497686" cy="66160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78326" y="3838969"/>
                  <a:ext cx="934952" cy="443098"/>
                </a:xfrm>
                <a:prstGeom prst="rect">
                  <a:avLst/>
                </a:prstGeom>
              </p:spPr>
            </p:pic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5655" y="1921701"/>
                  <a:ext cx="905002" cy="652744"/>
                </a:xfrm>
                <a:prstGeom prst="rect">
                  <a:avLst/>
                </a:prstGeom>
              </p:spPr>
            </p:pic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5655" y="2850989"/>
                  <a:ext cx="905002" cy="652744"/>
                </a:xfrm>
                <a:prstGeom prst="rect">
                  <a:avLst/>
                </a:prstGeom>
              </p:spPr>
            </p:pic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81913" y="3838969"/>
                  <a:ext cx="934952" cy="443098"/>
                </a:xfrm>
                <a:prstGeom prst="rect">
                  <a:avLst/>
                </a:prstGeom>
              </p:spPr>
            </p:pic>
            <p:cxnSp>
              <p:nvCxnSpPr>
                <p:cNvPr id="27" name="Straight Connector 26"/>
                <p:cNvCxnSpPr/>
                <p:nvPr/>
              </p:nvCxnSpPr>
              <p:spPr>
                <a:xfrm>
                  <a:off x="8874794" y="2248071"/>
                  <a:ext cx="0" cy="8069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endCxn id="33" idx="0"/>
                </p:cNvCxnSpPr>
                <p:nvPr/>
              </p:nvCxnSpPr>
              <p:spPr>
                <a:xfrm>
                  <a:off x="8874794" y="3177359"/>
                  <a:ext cx="405901" cy="66160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endCxn id="30" idx="0"/>
                </p:cNvCxnSpPr>
                <p:nvPr/>
              </p:nvCxnSpPr>
              <p:spPr>
                <a:xfrm flipH="1">
                  <a:off x="8377108" y="3177359"/>
                  <a:ext cx="497686" cy="66160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09632" y="3838968"/>
                  <a:ext cx="934952" cy="443098"/>
                </a:xfrm>
                <a:prstGeom prst="rect">
                  <a:avLst/>
                </a:prstGeom>
              </p:spPr>
            </p:pic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36962" y="1921700"/>
                  <a:ext cx="905002" cy="65274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36962" y="2850988"/>
                  <a:ext cx="905002" cy="652744"/>
                </a:xfrm>
                <a:prstGeom prst="rect">
                  <a:avLst/>
                </a:prstGeom>
              </p:spPr>
            </p:pic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13219" y="3838968"/>
                  <a:ext cx="934952" cy="443098"/>
                </a:xfrm>
                <a:prstGeom prst="rect">
                  <a:avLst/>
                </a:prstGeom>
              </p:spPr>
            </p:pic>
          </p:grpSp>
          <p:sp>
            <p:nvSpPr>
              <p:cNvPr id="9" name="TextBox 8"/>
              <p:cNvSpPr txBox="1"/>
              <p:nvPr/>
            </p:nvSpPr>
            <p:spPr>
              <a:xfrm>
                <a:off x="2628708" y="2420715"/>
                <a:ext cx="26466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Switch Mechanisms</a:t>
                </a:r>
                <a:endParaRPr lang="en-US" sz="24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644673" y="3781834"/>
                <a:ext cx="26307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Server Mechanisms</a:t>
                </a:r>
                <a:endParaRPr lang="en-US" sz="2400" dirty="0"/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2719731" y="5096934"/>
                <a:ext cx="6873535" cy="1265767"/>
                <a:chOff x="2171700" y="5181600"/>
                <a:chExt cx="8666138" cy="1181100"/>
              </a:xfrm>
              <a:noFill/>
            </p:grpSpPr>
            <p:sp>
              <p:nvSpPr>
                <p:cNvPr id="104" name="Rounded Rectangle 103"/>
                <p:cNvSpPr/>
                <p:nvPr/>
              </p:nvSpPr>
              <p:spPr>
                <a:xfrm>
                  <a:off x="2171700" y="5181600"/>
                  <a:ext cx="2733675" cy="1181100"/>
                </a:xfrm>
                <a:prstGeom prst="roundRect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Implicit </a:t>
                  </a:r>
                  <a:endParaRPr lang="en-US" sz="2400" dirty="0" smtClean="0"/>
                </a:p>
                <a:p>
                  <a:pPr algn="ctr"/>
                  <a:r>
                    <a:rPr lang="en-US" sz="2400" dirty="0" smtClean="0"/>
                    <a:t>Allocation</a:t>
                  </a:r>
                  <a:endParaRPr lang="en-US" sz="2400" dirty="0"/>
                </a:p>
              </p:txBody>
            </p:sp>
            <p:sp>
              <p:nvSpPr>
                <p:cNvPr id="105" name="Rounded Rectangle 104"/>
                <p:cNvSpPr/>
                <p:nvPr/>
              </p:nvSpPr>
              <p:spPr>
                <a:xfrm>
                  <a:off x="5137931" y="5181600"/>
                  <a:ext cx="2733675" cy="1181100"/>
                </a:xfrm>
                <a:prstGeom prst="roundRect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/>
                    <a:t>Several RTT</a:t>
                  </a:r>
                  <a:br>
                    <a:rPr lang="en-US" sz="2400" dirty="0" smtClean="0"/>
                  </a:br>
                  <a:r>
                    <a:rPr lang="en-US" sz="2400" dirty="0" smtClean="0"/>
                    <a:t>to converge</a:t>
                  </a:r>
                </a:p>
              </p:txBody>
            </p:sp>
            <p:sp>
              <p:nvSpPr>
                <p:cNvPr id="106" name="Rounded Rectangle 105"/>
                <p:cNvSpPr/>
                <p:nvPr/>
              </p:nvSpPr>
              <p:spPr>
                <a:xfrm>
                  <a:off x="8104163" y="5181600"/>
                  <a:ext cx="2733675" cy="1181100"/>
                </a:xfrm>
                <a:prstGeom prst="roundRect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/>
                    <a:t>Changes many</a:t>
                  </a:r>
                  <a:br>
                    <a:rPr lang="en-US" sz="2400" dirty="0" smtClean="0"/>
                  </a:br>
                  <a:r>
                    <a:rPr lang="en-US" sz="2400" dirty="0" smtClean="0"/>
                    <a:t>components</a:t>
                  </a:r>
                </a:p>
              </p:txBody>
            </p:sp>
          </p:grpSp>
        </p:grpSp>
        <p:sp>
          <p:nvSpPr>
            <p:cNvPr id="71" name="Title 1"/>
            <p:cNvSpPr txBox="1">
              <a:spLocks/>
            </p:cNvSpPr>
            <p:nvPr/>
          </p:nvSpPr>
          <p:spPr>
            <a:xfrm>
              <a:off x="628650" y="365126"/>
              <a:ext cx="10837764" cy="1325563"/>
            </a:xfrm>
            <a:prstGeom prst="rect">
              <a:avLst/>
            </a:prstGeom>
          </p:spPr>
          <p:txBody>
            <a:bodyPr anchor="ctr" anchorCtr="0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Traditional approach is packet-centric</a:t>
              </a:r>
              <a:endParaRPr lang="en-US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265176" y="0"/>
            <a:ext cx="11268897" cy="795528"/>
          </a:xfrm>
          <a:prstGeom prst="rect">
            <a:avLst/>
          </a:prstGeom>
          <a:gradFill>
            <a:gsLst>
              <a:gs pos="83000">
                <a:srgbClr val="FFFFFF">
                  <a:alpha val="8400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ontent Placeholder 6"/>
          <p:cNvSpPr txBox="1">
            <a:spLocks/>
          </p:cNvSpPr>
          <p:nvPr/>
        </p:nvSpPr>
        <p:spPr>
          <a:xfrm>
            <a:off x="3720984" y="3333745"/>
            <a:ext cx="4750032" cy="1958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Allocate network resources</a:t>
            </a:r>
          </a:p>
          <a:p>
            <a:pPr lvl="1"/>
            <a:r>
              <a:rPr lang="en-US" dirty="0" smtClean="0"/>
              <a:t>Explicitly (maximize utility)</a:t>
            </a:r>
          </a:p>
          <a:p>
            <a:pPr lvl="1"/>
            <a:r>
              <a:rPr lang="en-US" dirty="0" smtClean="0"/>
              <a:t>Quickly, </a:t>
            </a:r>
            <a:r>
              <a:rPr lang="en-US" dirty="0" err="1" smtClean="0"/>
              <a:t>Consitently</a:t>
            </a:r>
            <a:endParaRPr lang="en-US" dirty="0" smtClean="0"/>
          </a:p>
          <a:p>
            <a:pPr lvl="1"/>
            <a:r>
              <a:rPr lang="en-US" dirty="0" smtClean="0"/>
              <a:t>Flexibly (in software)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5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3248E-6 7.40741E-7 L -0.00234 -0.541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2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“On-line” – overallocation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558" y="1825625"/>
            <a:ext cx="9568108" cy="4351338"/>
          </a:xfrm>
        </p:spPr>
      </p:pic>
    </p:spTree>
    <p:extLst>
      <p:ext uri="{BB962C8B-B14F-4D97-AF65-F5344CB8AC3E}">
        <p14:creationId xmlns:p14="http://schemas.microsoft.com/office/powerpoint/2010/main" val="385480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Flowtune’s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Flowlet</a:t>
            </a:r>
            <a:r>
              <a:rPr lang="en-US" dirty="0" smtClean="0"/>
              <a:t> control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send() </a:t>
            </a:r>
            <a:r>
              <a:rPr lang="en-US" sz="2800" dirty="0" smtClean="0">
                <a:latin typeface="Consolas" pitchFamily="49" charset="0"/>
                <a:cs typeface="Consolas" pitchFamily="49" charset="0"/>
                <a:sym typeface="Symbol"/>
              </a:rPr>
              <a:t>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/>
              <a:t>flowlet</a:t>
            </a:r>
            <a:endParaRPr lang="en-US" sz="2800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Logically centralized</a:t>
            </a:r>
          </a:p>
          <a:p>
            <a:pPr lvl="1"/>
            <a:r>
              <a:rPr lang="en-US" dirty="0" smtClean="0"/>
              <a:t>Reduce RTT dependence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705836" y="2908968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397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6926207" y="4264059"/>
            <a:ext cx="1385799" cy="4537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907185" y="4213257"/>
            <a:ext cx="2052888" cy="8178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907185" y="4352691"/>
            <a:ext cx="2052888" cy="6784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907184" y="4352692"/>
            <a:ext cx="0" cy="6784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63" idx="0"/>
          </p:cNvCxnSpPr>
          <p:nvPr/>
        </p:nvCxnSpPr>
        <p:spPr>
          <a:xfrm>
            <a:off x="4907184" y="5133989"/>
            <a:ext cx="553836" cy="556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60" idx="0"/>
          </p:cNvCxnSpPr>
          <p:nvPr/>
        </p:nvCxnSpPr>
        <p:spPr>
          <a:xfrm flipH="1">
            <a:off x="4448102" y="5133989"/>
            <a:ext cx="459082" cy="556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8645851"/>
              </p:ext>
            </p:extLst>
          </p:nvPr>
        </p:nvGraphicFramePr>
        <p:xfrm>
          <a:off x="3285500" y="1995942"/>
          <a:ext cx="6373797" cy="396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2606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31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493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A </a:t>
                      </a:r>
                      <a:r>
                        <a:rPr lang="en-US" sz="2000" b="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 Allocator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“</a:t>
                      </a:r>
                      <a:r>
                        <a:rPr lang="en-US" sz="2000" dirty="0" err="1" smtClean="0"/>
                        <a:t>Hadoop</a:t>
                      </a:r>
                      <a:r>
                        <a:rPr lang="en-US" sz="2000" dirty="0" smtClean="0"/>
                        <a:t> on A has data for B”</a:t>
                      </a:r>
                      <a:endParaRPr lang="en-US" sz="2000" dirty="0"/>
                    </a:p>
                  </a:txBody>
                  <a:tcPr marL="121920" marR="12192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18988"/>
              </p:ext>
            </p:extLst>
          </p:nvPr>
        </p:nvGraphicFramePr>
        <p:xfrm>
          <a:off x="3282872" y="2389293"/>
          <a:ext cx="6373797" cy="396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2606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31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493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C000"/>
                          </a:solidFill>
                        </a:rPr>
                        <a:t>Allocator</a:t>
                      </a:r>
                      <a:endParaRPr lang="en-US" sz="2000" b="0" dirty="0">
                        <a:solidFill>
                          <a:srgbClr val="FFC000"/>
                        </a:solidFill>
                      </a:endParaRPr>
                    </a:p>
                  </a:txBody>
                  <a:tcPr marL="121920" marR="12192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Assign rates</a:t>
                      </a:r>
                      <a:endParaRPr lang="en-US" sz="2000" dirty="0"/>
                    </a:p>
                  </a:txBody>
                  <a:tcPr marL="121920" marR="12192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104383"/>
              </p:ext>
            </p:extLst>
          </p:nvPr>
        </p:nvGraphicFramePr>
        <p:xfrm>
          <a:off x="3290892" y="2789076"/>
          <a:ext cx="6373797" cy="396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2606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31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493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CC00"/>
                          </a:solidFill>
                        </a:rPr>
                        <a:t>Allocator </a:t>
                      </a:r>
                      <a:r>
                        <a:rPr lang="en-US" sz="2000" b="0" dirty="0" smtClean="0">
                          <a:solidFill>
                            <a:srgbClr val="00CC00"/>
                          </a:solidFill>
                          <a:sym typeface="Wingdings"/>
                        </a:rPr>
                        <a:t> A</a:t>
                      </a:r>
                      <a:endParaRPr lang="en-US" sz="2000" b="0" dirty="0">
                        <a:solidFill>
                          <a:srgbClr val="00CC00"/>
                        </a:solidFill>
                      </a:endParaRPr>
                    </a:p>
                  </a:txBody>
                  <a:tcPr marL="121920" marR="12192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“Send at 40Gbps”</a:t>
                      </a:r>
                      <a:endParaRPr lang="en-US" sz="2000" dirty="0"/>
                    </a:p>
                  </a:txBody>
                  <a:tcPr marL="121920" marR="12192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0" name="Picture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886" y="5690235"/>
            <a:ext cx="850432" cy="372534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89" y="4078296"/>
            <a:ext cx="823190" cy="548793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89" y="4859593"/>
            <a:ext cx="823190" cy="548793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04" y="5690235"/>
            <a:ext cx="850432" cy="372534"/>
          </a:xfrm>
          <a:prstGeom prst="rect">
            <a:avLst/>
          </a:prstGeom>
        </p:spPr>
      </p:pic>
      <p:cxnSp>
        <p:nvCxnSpPr>
          <p:cNvPr id="64" name="Straight Connector 63"/>
          <p:cNvCxnSpPr/>
          <p:nvPr/>
        </p:nvCxnSpPr>
        <p:spPr>
          <a:xfrm>
            <a:off x="6960073" y="4352691"/>
            <a:ext cx="0" cy="6784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70" idx="0"/>
          </p:cNvCxnSpPr>
          <p:nvPr/>
        </p:nvCxnSpPr>
        <p:spPr>
          <a:xfrm>
            <a:off x="6960073" y="5133988"/>
            <a:ext cx="553836" cy="556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67" idx="0"/>
          </p:cNvCxnSpPr>
          <p:nvPr/>
        </p:nvCxnSpPr>
        <p:spPr>
          <a:xfrm flipH="1">
            <a:off x="6500991" y="5133988"/>
            <a:ext cx="459082" cy="556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775" y="5690234"/>
            <a:ext cx="850432" cy="37253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78" y="4078295"/>
            <a:ext cx="823190" cy="548793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78" y="4859592"/>
            <a:ext cx="823190" cy="548793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93" y="5690234"/>
            <a:ext cx="850432" cy="372534"/>
          </a:xfrm>
          <a:prstGeom prst="rect">
            <a:avLst/>
          </a:prstGeom>
        </p:spPr>
      </p:pic>
      <p:sp>
        <p:nvSpPr>
          <p:cNvPr id="71" name="Freeform 70"/>
          <p:cNvSpPr/>
          <p:nvPr/>
        </p:nvSpPr>
        <p:spPr>
          <a:xfrm>
            <a:off x="4336646" y="4238542"/>
            <a:ext cx="3022599" cy="1524116"/>
          </a:xfrm>
          <a:custGeom>
            <a:avLst/>
            <a:gdLst>
              <a:gd name="connsiteX0" fmla="*/ 2283619 w 2297843"/>
              <a:gd name="connsiteY0" fmla="*/ 1609765 h 1609765"/>
              <a:gd name="connsiteX1" fmla="*/ 2028825 w 2297843"/>
              <a:gd name="connsiteY1" fmla="*/ 883484 h 1609765"/>
              <a:gd name="connsiteX2" fmla="*/ 447675 w 2297843"/>
              <a:gd name="connsiteY2" fmla="*/ 7184 h 1609765"/>
              <a:gd name="connsiteX3" fmla="*/ 388144 w 2297843"/>
              <a:gd name="connsiteY3" fmla="*/ 488196 h 1609765"/>
              <a:gd name="connsiteX4" fmla="*/ 381000 w 2297843"/>
              <a:gd name="connsiteY4" fmla="*/ 857290 h 1609765"/>
              <a:gd name="connsiteX5" fmla="*/ 0 w 2297843"/>
              <a:gd name="connsiteY5" fmla="*/ 1609765 h 1609765"/>
              <a:gd name="connsiteX0" fmla="*/ 2283619 w 2283619"/>
              <a:gd name="connsiteY0" fmla="*/ 1609765 h 1609765"/>
              <a:gd name="connsiteX1" fmla="*/ 2028825 w 2283619"/>
              <a:gd name="connsiteY1" fmla="*/ 883484 h 1609765"/>
              <a:gd name="connsiteX2" fmla="*/ 447675 w 2283619"/>
              <a:gd name="connsiteY2" fmla="*/ 7184 h 1609765"/>
              <a:gd name="connsiteX3" fmla="*/ 388144 w 2283619"/>
              <a:gd name="connsiteY3" fmla="*/ 488196 h 1609765"/>
              <a:gd name="connsiteX4" fmla="*/ 381000 w 2283619"/>
              <a:gd name="connsiteY4" fmla="*/ 857290 h 1609765"/>
              <a:gd name="connsiteX5" fmla="*/ 0 w 2283619"/>
              <a:gd name="connsiteY5" fmla="*/ 1609765 h 1609765"/>
              <a:gd name="connsiteX0" fmla="*/ 2283619 w 2283619"/>
              <a:gd name="connsiteY0" fmla="*/ 1609765 h 1609765"/>
              <a:gd name="connsiteX1" fmla="*/ 2028825 w 2283619"/>
              <a:gd name="connsiteY1" fmla="*/ 883484 h 1609765"/>
              <a:gd name="connsiteX2" fmla="*/ 447675 w 2283619"/>
              <a:gd name="connsiteY2" fmla="*/ 7184 h 1609765"/>
              <a:gd name="connsiteX3" fmla="*/ 388144 w 2283619"/>
              <a:gd name="connsiteY3" fmla="*/ 488196 h 1609765"/>
              <a:gd name="connsiteX4" fmla="*/ 381000 w 2283619"/>
              <a:gd name="connsiteY4" fmla="*/ 857290 h 1609765"/>
              <a:gd name="connsiteX5" fmla="*/ 0 w 2283619"/>
              <a:gd name="connsiteY5" fmla="*/ 1609765 h 1609765"/>
              <a:gd name="connsiteX0" fmla="*/ 2283619 w 2283619"/>
              <a:gd name="connsiteY0" fmla="*/ 1602606 h 1602606"/>
              <a:gd name="connsiteX1" fmla="*/ 2028825 w 2283619"/>
              <a:gd name="connsiteY1" fmla="*/ 876325 h 1602606"/>
              <a:gd name="connsiteX2" fmla="*/ 447675 w 2283619"/>
              <a:gd name="connsiteY2" fmla="*/ 25 h 1602606"/>
              <a:gd name="connsiteX3" fmla="*/ 381000 w 2283619"/>
              <a:gd name="connsiteY3" fmla="*/ 850131 h 1602606"/>
              <a:gd name="connsiteX4" fmla="*/ 0 w 2283619"/>
              <a:gd name="connsiteY4" fmla="*/ 1602606 h 1602606"/>
              <a:gd name="connsiteX0" fmla="*/ 2283619 w 2283619"/>
              <a:gd name="connsiteY0" fmla="*/ 1602719 h 1602719"/>
              <a:gd name="connsiteX1" fmla="*/ 2028825 w 2283619"/>
              <a:gd name="connsiteY1" fmla="*/ 876438 h 1602719"/>
              <a:gd name="connsiteX2" fmla="*/ 447675 w 2283619"/>
              <a:gd name="connsiteY2" fmla="*/ 138 h 1602719"/>
              <a:gd name="connsiteX3" fmla="*/ 422023 w 2283619"/>
              <a:gd name="connsiteY3" fmla="*/ 815022 h 1602719"/>
              <a:gd name="connsiteX4" fmla="*/ 0 w 2283619"/>
              <a:gd name="connsiteY4" fmla="*/ 1602719 h 1602719"/>
              <a:gd name="connsiteX0" fmla="*/ 2283619 w 2283619"/>
              <a:gd name="connsiteY0" fmla="*/ 1576310 h 1576310"/>
              <a:gd name="connsiteX1" fmla="*/ 2028825 w 2283619"/>
              <a:gd name="connsiteY1" fmla="*/ 850029 h 1576310"/>
              <a:gd name="connsiteX2" fmla="*/ 495536 w 2283619"/>
              <a:gd name="connsiteY2" fmla="*/ 146 h 1576310"/>
              <a:gd name="connsiteX3" fmla="*/ 422023 w 2283619"/>
              <a:gd name="connsiteY3" fmla="*/ 788613 h 1576310"/>
              <a:gd name="connsiteX4" fmla="*/ 0 w 2283619"/>
              <a:gd name="connsiteY4" fmla="*/ 1576310 h 1576310"/>
              <a:gd name="connsiteX0" fmla="*/ 2379339 w 2379339"/>
              <a:gd name="connsiteY0" fmla="*/ 1532283 h 1576310"/>
              <a:gd name="connsiteX1" fmla="*/ 2028825 w 2379339"/>
              <a:gd name="connsiteY1" fmla="*/ 850029 h 1576310"/>
              <a:gd name="connsiteX2" fmla="*/ 495536 w 2379339"/>
              <a:gd name="connsiteY2" fmla="*/ 146 h 1576310"/>
              <a:gd name="connsiteX3" fmla="*/ 422023 w 2379339"/>
              <a:gd name="connsiteY3" fmla="*/ 788613 h 1576310"/>
              <a:gd name="connsiteX4" fmla="*/ 0 w 2379339"/>
              <a:gd name="connsiteY4" fmla="*/ 1576310 h 1576310"/>
              <a:gd name="connsiteX0" fmla="*/ 2379339 w 2379339"/>
              <a:gd name="connsiteY0" fmla="*/ 1532283 h 1576310"/>
              <a:gd name="connsiteX1" fmla="*/ 2028825 w 2379339"/>
              <a:gd name="connsiteY1" fmla="*/ 850029 h 1576310"/>
              <a:gd name="connsiteX2" fmla="*/ 495536 w 2379339"/>
              <a:gd name="connsiteY2" fmla="*/ 146 h 1576310"/>
              <a:gd name="connsiteX3" fmla="*/ 422023 w 2379339"/>
              <a:gd name="connsiteY3" fmla="*/ 788613 h 1576310"/>
              <a:gd name="connsiteX4" fmla="*/ 0 w 2379339"/>
              <a:gd name="connsiteY4" fmla="*/ 1576310 h 1576310"/>
              <a:gd name="connsiteX0" fmla="*/ 2379339 w 2379339"/>
              <a:gd name="connsiteY0" fmla="*/ 1532283 h 1576310"/>
              <a:gd name="connsiteX1" fmla="*/ 2028825 w 2379339"/>
              <a:gd name="connsiteY1" fmla="*/ 850029 h 1576310"/>
              <a:gd name="connsiteX2" fmla="*/ 495536 w 2379339"/>
              <a:gd name="connsiteY2" fmla="*/ 146 h 1576310"/>
              <a:gd name="connsiteX3" fmla="*/ 422023 w 2379339"/>
              <a:gd name="connsiteY3" fmla="*/ 788613 h 1576310"/>
              <a:gd name="connsiteX4" fmla="*/ 0 w 2379339"/>
              <a:gd name="connsiteY4" fmla="*/ 1576310 h 1576310"/>
              <a:gd name="connsiteX0" fmla="*/ 2440874 w 2440874"/>
              <a:gd name="connsiteY0" fmla="*/ 1585116 h 1585116"/>
              <a:gd name="connsiteX1" fmla="*/ 2028825 w 2440874"/>
              <a:gd name="connsiteY1" fmla="*/ 850029 h 1585116"/>
              <a:gd name="connsiteX2" fmla="*/ 495536 w 2440874"/>
              <a:gd name="connsiteY2" fmla="*/ 146 h 1585116"/>
              <a:gd name="connsiteX3" fmla="*/ 422023 w 2440874"/>
              <a:gd name="connsiteY3" fmla="*/ 788613 h 1585116"/>
              <a:gd name="connsiteX4" fmla="*/ 0 w 2440874"/>
              <a:gd name="connsiteY4" fmla="*/ 1576310 h 1585116"/>
              <a:gd name="connsiteX0" fmla="*/ 2440874 w 2440874"/>
              <a:gd name="connsiteY0" fmla="*/ 1585116 h 1585116"/>
              <a:gd name="connsiteX1" fmla="*/ 2028825 w 2440874"/>
              <a:gd name="connsiteY1" fmla="*/ 850029 h 1585116"/>
              <a:gd name="connsiteX2" fmla="*/ 495536 w 2440874"/>
              <a:gd name="connsiteY2" fmla="*/ 146 h 1585116"/>
              <a:gd name="connsiteX3" fmla="*/ 422023 w 2440874"/>
              <a:gd name="connsiteY3" fmla="*/ 788613 h 1585116"/>
              <a:gd name="connsiteX4" fmla="*/ 0 w 2440874"/>
              <a:gd name="connsiteY4" fmla="*/ 1576310 h 1585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0874" h="1585116">
                <a:moveTo>
                  <a:pt x="2440874" y="1585116"/>
                </a:moveTo>
                <a:cubicBezTo>
                  <a:pt x="2346255" y="1319582"/>
                  <a:pt x="2147933" y="990913"/>
                  <a:pt x="2028825" y="850029"/>
                </a:cubicBezTo>
                <a:cubicBezTo>
                  <a:pt x="1909717" y="709145"/>
                  <a:pt x="763336" y="10382"/>
                  <a:pt x="495536" y="146"/>
                </a:cubicBezTo>
                <a:cubicBezTo>
                  <a:pt x="227736" y="-10090"/>
                  <a:pt x="496636" y="521516"/>
                  <a:pt x="422023" y="788613"/>
                </a:cubicBezTo>
                <a:cubicBezTo>
                  <a:pt x="357332" y="975541"/>
                  <a:pt x="158154" y="1293536"/>
                  <a:pt x="0" y="1576310"/>
                </a:cubicBezTo>
              </a:path>
            </a:pathLst>
          </a:custGeom>
          <a:ln w="571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530" y="4531504"/>
            <a:ext cx="850432" cy="37253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Freeform 72"/>
          <p:cNvSpPr/>
          <p:nvPr/>
        </p:nvSpPr>
        <p:spPr>
          <a:xfrm>
            <a:off x="8312006" y="4196326"/>
            <a:ext cx="559853" cy="404048"/>
          </a:xfrm>
          <a:custGeom>
            <a:avLst/>
            <a:gdLst>
              <a:gd name="connsiteX0" fmla="*/ 15520 w 419890"/>
              <a:gd name="connsiteY0" fmla="*/ 338399 h 404048"/>
              <a:gd name="connsiteX1" fmla="*/ 48345 w 419890"/>
              <a:gd name="connsiteY1" fmla="*/ 5463 h 404048"/>
              <a:gd name="connsiteX2" fmla="*/ 418794 w 419890"/>
              <a:gd name="connsiteY2" fmla="*/ 150830 h 404048"/>
              <a:gd name="connsiteX3" fmla="*/ 170265 w 419890"/>
              <a:gd name="connsiteY3" fmla="*/ 404048 h 404048"/>
              <a:gd name="connsiteX4" fmla="*/ 170265 w 419890"/>
              <a:gd name="connsiteY4" fmla="*/ 404048 h 404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890" h="404048">
                <a:moveTo>
                  <a:pt x="15520" y="338399"/>
                </a:moveTo>
                <a:cubicBezTo>
                  <a:pt x="-1674" y="187562"/>
                  <a:pt x="-18867" y="36725"/>
                  <a:pt x="48345" y="5463"/>
                </a:cubicBezTo>
                <a:cubicBezTo>
                  <a:pt x="115557" y="-25799"/>
                  <a:pt x="398474" y="84399"/>
                  <a:pt x="418794" y="150830"/>
                </a:cubicBezTo>
                <a:cubicBezTo>
                  <a:pt x="439114" y="217261"/>
                  <a:pt x="170265" y="404048"/>
                  <a:pt x="170265" y="404048"/>
                </a:cubicBezTo>
                <a:lnTo>
                  <a:pt x="170265" y="404048"/>
                </a:lnTo>
              </a:path>
            </a:pathLst>
          </a:custGeom>
          <a:ln w="571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6949872" y="4167437"/>
            <a:ext cx="1098155" cy="1548200"/>
          </a:xfrm>
          <a:custGeom>
            <a:avLst/>
            <a:gdLst>
              <a:gd name="connsiteX0" fmla="*/ 360280 w 1298127"/>
              <a:gd name="connsiteY0" fmla="*/ 1599001 h 1599001"/>
              <a:gd name="connsiteX1" fmla="*/ 102373 w 1298127"/>
              <a:gd name="connsiteY1" fmla="*/ 928441 h 1599001"/>
              <a:gd name="connsiteX2" fmla="*/ 97683 w 1298127"/>
              <a:gd name="connsiteY2" fmla="*/ 14041 h 1599001"/>
              <a:gd name="connsiteX3" fmla="*/ 1298127 w 1298127"/>
              <a:gd name="connsiteY3" fmla="*/ 459518 h 1599001"/>
              <a:gd name="connsiteX0" fmla="*/ 507956 w 1304371"/>
              <a:gd name="connsiteY0" fmla="*/ 1556668 h 1556668"/>
              <a:gd name="connsiteX1" fmla="*/ 108617 w 1304371"/>
              <a:gd name="connsiteY1" fmla="*/ 928441 h 1556668"/>
              <a:gd name="connsiteX2" fmla="*/ 103927 w 1304371"/>
              <a:gd name="connsiteY2" fmla="*/ 14041 h 1556668"/>
              <a:gd name="connsiteX3" fmla="*/ 1304371 w 1304371"/>
              <a:gd name="connsiteY3" fmla="*/ 459518 h 1556668"/>
              <a:gd name="connsiteX0" fmla="*/ 523108 w 1319523"/>
              <a:gd name="connsiteY0" fmla="*/ 1556668 h 1556668"/>
              <a:gd name="connsiteX1" fmla="*/ 83359 w 1319523"/>
              <a:gd name="connsiteY1" fmla="*/ 962308 h 1556668"/>
              <a:gd name="connsiteX2" fmla="*/ 119079 w 1319523"/>
              <a:gd name="connsiteY2" fmla="*/ 14041 h 1556668"/>
              <a:gd name="connsiteX3" fmla="*/ 1319523 w 1319523"/>
              <a:gd name="connsiteY3" fmla="*/ 459518 h 1556668"/>
              <a:gd name="connsiteX0" fmla="*/ 511423 w 1307838"/>
              <a:gd name="connsiteY0" fmla="*/ 1556668 h 1556668"/>
              <a:gd name="connsiteX1" fmla="*/ 101981 w 1307838"/>
              <a:gd name="connsiteY1" fmla="*/ 953841 h 1556668"/>
              <a:gd name="connsiteX2" fmla="*/ 107394 w 1307838"/>
              <a:gd name="connsiteY2" fmla="*/ 14041 h 1556668"/>
              <a:gd name="connsiteX3" fmla="*/ 1307838 w 1307838"/>
              <a:gd name="connsiteY3" fmla="*/ 459518 h 1556668"/>
              <a:gd name="connsiteX0" fmla="*/ 564394 w 1310298"/>
              <a:gd name="connsiteY0" fmla="*/ 1514334 h 1514334"/>
              <a:gd name="connsiteX1" fmla="*/ 104441 w 1310298"/>
              <a:gd name="connsiteY1" fmla="*/ 953841 h 1514334"/>
              <a:gd name="connsiteX2" fmla="*/ 109854 w 1310298"/>
              <a:gd name="connsiteY2" fmla="*/ 14041 h 1514334"/>
              <a:gd name="connsiteX3" fmla="*/ 1310298 w 1310298"/>
              <a:gd name="connsiteY3" fmla="*/ 459518 h 1514334"/>
              <a:gd name="connsiteX0" fmla="*/ 564394 w 1310298"/>
              <a:gd name="connsiteY0" fmla="*/ 1548200 h 1548200"/>
              <a:gd name="connsiteX1" fmla="*/ 104441 w 1310298"/>
              <a:gd name="connsiteY1" fmla="*/ 953841 h 1548200"/>
              <a:gd name="connsiteX2" fmla="*/ 109854 w 1310298"/>
              <a:gd name="connsiteY2" fmla="*/ 14041 h 1548200"/>
              <a:gd name="connsiteX3" fmla="*/ 1310298 w 1310298"/>
              <a:gd name="connsiteY3" fmla="*/ 459518 h 15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0298" h="1548200">
                <a:moveTo>
                  <a:pt x="564394" y="1548200"/>
                </a:moveTo>
                <a:cubicBezTo>
                  <a:pt x="457323" y="1345000"/>
                  <a:pt x="180198" y="1209534"/>
                  <a:pt x="104441" y="953841"/>
                </a:cubicBezTo>
                <a:cubicBezTo>
                  <a:pt x="28684" y="698148"/>
                  <a:pt x="-89438" y="92195"/>
                  <a:pt x="109854" y="14041"/>
                </a:cubicBezTo>
                <a:cubicBezTo>
                  <a:pt x="309146" y="-64113"/>
                  <a:pt x="809722" y="197702"/>
                  <a:pt x="1310298" y="459518"/>
                </a:cubicBezTo>
              </a:path>
            </a:pathLst>
          </a:cu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7027134" y="4280246"/>
            <a:ext cx="936227" cy="1470542"/>
          </a:xfrm>
          <a:custGeom>
            <a:avLst/>
            <a:gdLst>
              <a:gd name="connsiteX0" fmla="*/ 991566 w 991566"/>
              <a:gd name="connsiteY0" fmla="*/ 501298 h 1582579"/>
              <a:gd name="connsiteX1" fmla="*/ 81855 w 991566"/>
              <a:gd name="connsiteY1" fmla="*/ 4239 h 1582579"/>
              <a:gd name="connsiteX2" fmla="*/ 72477 w 991566"/>
              <a:gd name="connsiteY2" fmla="*/ 749827 h 1582579"/>
              <a:gd name="connsiteX3" fmla="*/ 339763 w 991566"/>
              <a:gd name="connsiteY3" fmla="*/ 1509482 h 1582579"/>
              <a:gd name="connsiteX4" fmla="*/ 330384 w 991566"/>
              <a:gd name="connsiteY4" fmla="*/ 1509482 h 1582579"/>
              <a:gd name="connsiteX0" fmla="*/ 991566 w 991566"/>
              <a:gd name="connsiteY0" fmla="*/ 501298 h 1694416"/>
              <a:gd name="connsiteX1" fmla="*/ 81855 w 991566"/>
              <a:gd name="connsiteY1" fmla="*/ 4239 h 1694416"/>
              <a:gd name="connsiteX2" fmla="*/ 72477 w 991566"/>
              <a:gd name="connsiteY2" fmla="*/ 749827 h 1694416"/>
              <a:gd name="connsiteX3" fmla="*/ 339763 w 991566"/>
              <a:gd name="connsiteY3" fmla="*/ 1509482 h 1694416"/>
              <a:gd name="connsiteX4" fmla="*/ 330384 w 991566"/>
              <a:gd name="connsiteY4" fmla="*/ 1671407 h 1694416"/>
              <a:gd name="connsiteX0" fmla="*/ 991566 w 991566"/>
              <a:gd name="connsiteY0" fmla="*/ 501298 h 1785880"/>
              <a:gd name="connsiteX1" fmla="*/ 81855 w 991566"/>
              <a:gd name="connsiteY1" fmla="*/ 4239 h 1785880"/>
              <a:gd name="connsiteX2" fmla="*/ 72477 w 991566"/>
              <a:gd name="connsiteY2" fmla="*/ 749827 h 1785880"/>
              <a:gd name="connsiteX3" fmla="*/ 339763 w 991566"/>
              <a:gd name="connsiteY3" fmla="*/ 1509482 h 1785880"/>
              <a:gd name="connsiteX4" fmla="*/ 413728 w 991566"/>
              <a:gd name="connsiteY4" fmla="*/ 1771420 h 1785880"/>
              <a:gd name="connsiteX0" fmla="*/ 991566 w 991566"/>
              <a:gd name="connsiteY0" fmla="*/ 501298 h 1616730"/>
              <a:gd name="connsiteX1" fmla="*/ 81855 w 991566"/>
              <a:gd name="connsiteY1" fmla="*/ 4239 h 1616730"/>
              <a:gd name="connsiteX2" fmla="*/ 72477 w 991566"/>
              <a:gd name="connsiteY2" fmla="*/ 749827 h 1616730"/>
              <a:gd name="connsiteX3" fmla="*/ 339763 w 991566"/>
              <a:gd name="connsiteY3" fmla="*/ 1509482 h 1616730"/>
              <a:gd name="connsiteX4" fmla="*/ 354197 w 991566"/>
              <a:gd name="connsiteY4" fmla="*/ 1571395 h 1616730"/>
              <a:gd name="connsiteX0" fmla="*/ 984956 w 984956"/>
              <a:gd name="connsiteY0" fmla="*/ 501298 h 1578753"/>
              <a:gd name="connsiteX1" fmla="*/ 75245 w 984956"/>
              <a:gd name="connsiteY1" fmla="*/ 4239 h 1578753"/>
              <a:gd name="connsiteX2" fmla="*/ 65867 w 984956"/>
              <a:gd name="connsiteY2" fmla="*/ 749827 h 1578753"/>
              <a:gd name="connsiteX3" fmla="*/ 187897 w 984956"/>
              <a:gd name="connsiteY3" fmla="*/ 1135625 h 1578753"/>
              <a:gd name="connsiteX4" fmla="*/ 347587 w 984956"/>
              <a:gd name="connsiteY4" fmla="*/ 1571395 h 1578753"/>
              <a:gd name="connsiteX0" fmla="*/ 984956 w 984956"/>
              <a:gd name="connsiteY0" fmla="*/ 501298 h 1471345"/>
              <a:gd name="connsiteX1" fmla="*/ 75245 w 984956"/>
              <a:gd name="connsiteY1" fmla="*/ 4239 h 1471345"/>
              <a:gd name="connsiteX2" fmla="*/ 65867 w 984956"/>
              <a:gd name="connsiteY2" fmla="*/ 749827 h 1471345"/>
              <a:gd name="connsiteX3" fmla="*/ 187897 w 984956"/>
              <a:gd name="connsiteY3" fmla="*/ 1135625 h 1471345"/>
              <a:gd name="connsiteX4" fmla="*/ 504057 w 984956"/>
              <a:gd name="connsiteY4" fmla="*/ 1461328 h 1471345"/>
              <a:gd name="connsiteX0" fmla="*/ 1003973 w 1003973"/>
              <a:gd name="connsiteY0" fmla="*/ 498374 h 1468421"/>
              <a:gd name="connsiteX1" fmla="*/ 94262 w 1003973"/>
              <a:gd name="connsiteY1" fmla="*/ 1315 h 1468421"/>
              <a:gd name="connsiteX2" fmla="*/ 41420 w 1003973"/>
              <a:gd name="connsiteY2" fmla="*/ 628370 h 1468421"/>
              <a:gd name="connsiteX3" fmla="*/ 206914 w 1003973"/>
              <a:gd name="connsiteY3" fmla="*/ 1132701 h 1468421"/>
              <a:gd name="connsiteX4" fmla="*/ 523074 w 1003973"/>
              <a:gd name="connsiteY4" fmla="*/ 1458404 h 1468421"/>
              <a:gd name="connsiteX0" fmla="*/ 1006950 w 1006950"/>
              <a:gd name="connsiteY0" fmla="*/ 498374 h 1468421"/>
              <a:gd name="connsiteX1" fmla="*/ 97239 w 1006950"/>
              <a:gd name="connsiteY1" fmla="*/ 1315 h 1468421"/>
              <a:gd name="connsiteX2" fmla="*/ 44397 w 1006950"/>
              <a:gd name="connsiteY2" fmla="*/ 628370 h 1468421"/>
              <a:gd name="connsiteX3" fmla="*/ 209891 w 1006950"/>
              <a:gd name="connsiteY3" fmla="*/ 1132701 h 1468421"/>
              <a:gd name="connsiteX4" fmla="*/ 526051 w 1006950"/>
              <a:gd name="connsiteY4" fmla="*/ 1458404 h 1468421"/>
              <a:gd name="connsiteX0" fmla="*/ 987249 w 987249"/>
              <a:gd name="connsiteY0" fmla="*/ 505340 h 1475387"/>
              <a:gd name="connsiteX1" fmla="*/ 77538 w 987249"/>
              <a:gd name="connsiteY1" fmla="*/ 8281 h 1475387"/>
              <a:gd name="connsiteX2" fmla="*/ 68160 w 987249"/>
              <a:gd name="connsiteY2" fmla="*/ 872403 h 1475387"/>
              <a:gd name="connsiteX3" fmla="*/ 190190 w 987249"/>
              <a:gd name="connsiteY3" fmla="*/ 1139667 h 1475387"/>
              <a:gd name="connsiteX4" fmla="*/ 506350 w 987249"/>
              <a:gd name="connsiteY4" fmla="*/ 1465370 h 1475387"/>
              <a:gd name="connsiteX0" fmla="*/ 988428 w 988428"/>
              <a:gd name="connsiteY0" fmla="*/ 505340 h 1480888"/>
              <a:gd name="connsiteX1" fmla="*/ 78717 w 988428"/>
              <a:gd name="connsiteY1" fmla="*/ 8281 h 1480888"/>
              <a:gd name="connsiteX2" fmla="*/ 69339 w 988428"/>
              <a:gd name="connsiteY2" fmla="*/ 872403 h 1480888"/>
              <a:gd name="connsiteX3" fmla="*/ 269604 w 988428"/>
              <a:gd name="connsiteY3" fmla="*/ 1249733 h 1480888"/>
              <a:gd name="connsiteX4" fmla="*/ 507529 w 988428"/>
              <a:gd name="connsiteY4" fmla="*/ 1465370 h 1480888"/>
              <a:gd name="connsiteX0" fmla="*/ 990447 w 990447"/>
              <a:gd name="connsiteY0" fmla="*/ 505340 h 1475387"/>
              <a:gd name="connsiteX1" fmla="*/ 80736 w 990447"/>
              <a:gd name="connsiteY1" fmla="*/ 8281 h 1475387"/>
              <a:gd name="connsiteX2" fmla="*/ 71358 w 990447"/>
              <a:gd name="connsiteY2" fmla="*/ 872403 h 1475387"/>
              <a:gd name="connsiteX3" fmla="*/ 315088 w 990447"/>
              <a:gd name="connsiteY3" fmla="*/ 1139667 h 1475387"/>
              <a:gd name="connsiteX4" fmla="*/ 509548 w 990447"/>
              <a:gd name="connsiteY4" fmla="*/ 1465370 h 1475387"/>
              <a:gd name="connsiteX0" fmla="*/ 990447 w 990447"/>
              <a:gd name="connsiteY0" fmla="*/ 505340 h 1475387"/>
              <a:gd name="connsiteX1" fmla="*/ 80736 w 990447"/>
              <a:gd name="connsiteY1" fmla="*/ 8281 h 1475387"/>
              <a:gd name="connsiteX2" fmla="*/ 71358 w 990447"/>
              <a:gd name="connsiteY2" fmla="*/ 872403 h 1475387"/>
              <a:gd name="connsiteX3" fmla="*/ 315088 w 990447"/>
              <a:gd name="connsiteY3" fmla="*/ 1139667 h 1475387"/>
              <a:gd name="connsiteX4" fmla="*/ 509548 w 990447"/>
              <a:gd name="connsiteY4" fmla="*/ 1465370 h 1475387"/>
              <a:gd name="connsiteX0" fmla="*/ 1000227 w 1000227"/>
              <a:gd name="connsiteY0" fmla="*/ 505340 h 1465370"/>
              <a:gd name="connsiteX1" fmla="*/ 90516 w 1000227"/>
              <a:gd name="connsiteY1" fmla="*/ 8281 h 1465370"/>
              <a:gd name="connsiteX2" fmla="*/ 81138 w 1000227"/>
              <a:gd name="connsiteY2" fmla="*/ 872403 h 1465370"/>
              <a:gd name="connsiteX3" fmla="*/ 519328 w 1000227"/>
              <a:gd name="connsiteY3" fmla="*/ 1465370 h 1465370"/>
              <a:gd name="connsiteX0" fmla="*/ 1043515 w 1043515"/>
              <a:gd name="connsiteY0" fmla="*/ 505340 h 1465370"/>
              <a:gd name="connsiteX1" fmla="*/ 72954 w 1043515"/>
              <a:gd name="connsiteY1" fmla="*/ 8281 h 1465370"/>
              <a:gd name="connsiteX2" fmla="*/ 124426 w 1043515"/>
              <a:gd name="connsiteY2" fmla="*/ 872403 h 1465370"/>
              <a:gd name="connsiteX3" fmla="*/ 562616 w 1043515"/>
              <a:gd name="connsiteY3" fmla="*/ 1465370 h 1465370"/>
              <a:gd name="connsiteX0" fmla="*/ 1043515 w 1043515"/>
              <a:gd name="connsiteY0" fmla="*/ 480589 h 1440619"/>
              <a:gd name="connsiteX1" fmla="*/ 72954 w 1043515"/>
              <a:gd name="connsiteY1" fmla="*/ 8930 h 1440619"/>
              <a:gd name="connsiteX2" fmla="*/ 124426 w 1043515"/>
              <a:gd name="connsiteY2" fmla="*/ 847652 h 1440619"/>
              <a:gd name="connsiteX3" fmla="*/ 562616 w 1043515"/>
              <a:gd name="connsiteY3" fmla="*/ 1440619 h 1440619"/>
              <a:gd name="connsiteX0" fmla="*/ 959493 w 959493"/>
              <a:gd name="connsiteY0" fmla="*/ 418523 h 1446287"/>
              <a:gd name="connsiteX1" fmla="*/ 67167 w 959493"/>
              <a:gd name="connsiteY1" fmla="*/ 14598 h 1446287"/>
              <a:gd name="connsiteX2" fmla="*/ 118639 w 959493"/>
              <a:gd name="connsiteY2" fmla="*/ 853320 h 1446287"/>
              <a:gd name="connsiteX3" fmla="*/ 556829 w 959493"/>
              <a:gd name="connsiteY3" fmla="*/ 1446287 h 1446287"/>
              <a:gd name="connsiteX0" fmla="*/ 959493 w 959493"/>
              <a:gd name="connsiteY0" fmla="*/ 417378 h 1445142"/>
              <a:gd name="connsiteX1" fmla="*/ 67167 w 959493"/>
              <a:gd name="connsiteY1" fmla="*/ 13453 h 1445142"/>
              <a:gd name="connsiteX2" fmla="*/ 118639 w 959493"/>
              <a:gd name="connsiteY2" fmla="*/ 852175 h 1445142"/>
              <a:gd name="connsiteX3" fmla="*/ 556829 w 959493"/>
              <a:gd name="connsiteY3" fmla="*/ 1445142 h 1445142"/>
              <a:gd name="connsiteX0" fmla="*/ 961231 w 961231"/>
              <a:gd name="connsiteY0" fmla="*/ 417378 h 1470542"/>
              <a:gd name="connsiteX1" fmla="*/ 68905 w 961231"/>
              <a:gd name="connsiteY1" fmla="*/ 13453 h 1470542"/>
              <a:gd name="connsiteX2" fmla="*/ 120377 w 961231"/>
              <a:gd name="connsiteY2" fmla="*/ 852175 h 1470542"/>
              <a:gd name="connsiteX3" fmla="*/ 602030 w 961231"/>
              <a:gd name="connsiteY3" fmla="*/ 1470542 h 1470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1231" h="1470542">
                <a:moveTo>
                  <a:pt x="961231" y="417378"/>
                </a:moveTo>
                <a:cubicBezTo>
                  <a:pt x="548196" y="173538"/>
                  <a:pt x="209047" y="-59013"/>
                  <a:pt x="68905" y="13453"/>
                </a:cubicBezTo>
                <a:cubicBezTo>
                  <a:pt x="-71237" y="85919"/>
                  <a:pt x="31523" y="609327"/>
                  <a:pt x="120377" y="852175"/>
                </a:cubicBezTo>
                <a:cubicBezTo>
                  <a:pt x="209231" y="1095023"/>
                  <a:pt x="510741" y="1347007"/>
                  <a:pt x="602030" y="1470542"/>
                </a:cubicBezTo>
              </a:path>
            </a:pathLst>
          </a:custGeom>
          <a:ln w="57150">
            <a:solidFill>
              <a:srgbClr val="00CC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393020" y="606276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77" name="TextBox 76"/>
          <p:cNvSpPr txBox="1"/>
          <p:nvPr/>
        </p:nvSpPr>
        <p:spPr>
          <a:xfrm>
            <a:off x="4281229" y="606276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78" name="TextBox 77"/>
          <p:cNvSpPr txBox="1"/>
          <p:nvPr/>
        </p:nvSpPr>
        <p:spPr>
          <a:xfrm>
            <a:off x="7821217" y="4893531"/>
            <a:ext cx="1123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Allocator</a:t>
            </a:r>
            <a:endParaRPr lang="en-US" sz="2000" dirty="0"/>
          </a:p>
        </p:txBody>
      </p:sp>
      <p:sp>
        <p:nvSpPr>
          <p:cNvPr id="79" name="TextBox 78"/>
          <p:cNvSpPr txBox="1"/>
          <p:nvPr/>
        </p:nvSpPr>
        <p:spPr>
          <a:xfrm>
            <a:off x="6733089" y="3678185"/>
            <a:ext cx="453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R2</a:t>
            </a:r>
            <a:endParaRPr lang="en-US" sz="2000" dirty="0"/>
          </a:p>
        </p:txBody>
      </p:sp>
      <p:sp>
        <p:nvSpPr>
          <p:cNvPr id="80" name="TextBox 79"/>
          <p:cNvSpPr txBox="1"/>
          <p:nvPr/>
        </p:nvSpPr>
        <p:spPr>
          <a:xfrm>
            <a:off x="4680200" y="3678186"/>
            <a:ext cx="453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R1</a:t>
            </a:r>
            <a:endParaRPr lang="en-US" sz="2000" dirty="0"/>
          </a:p>
        </p:txBody>
      </p:sp>
      <p:sp>
        <p:nvSpPr>
          <p:cNvPr id="81" name="TextBox 80"/>
          <p:cNvSpPr txBox="1"/>
          <p:nvPr/>
        </p:nvSpPr>
        <p:spPr>
          <a:xfrm>
            <a:off x="5294147" y="6068864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3550093" y="1574122"/>
            <a:ext cx="4663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Hadoop</a:t>
            </a:r>
            <a:r>
              <a:rPr lang="en-US" sz="2000" dirty="0" smtClean="0"/>
              <a:t> on Server A has data for B:</a:t>
            </a:r>
          </a:p>
        </p:txBody>
      </p:sp>
    </p:spTree>
    <p:extLst>
      <p:ext uri="{BB962C8B-B14F-4D97-AF65-F5344CB8AC3E}">
        <p14:creationId xmlns:p14="http://schemas.microsoft.com/office/powerpoint/2010/main" val="189352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 animBg="1"/>
      <p:bldP spid="74" grpId="0" animBg="1"/>
      <p:bldP spid="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816569" y="1506122"/>
            <a:ext cx="5180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Now say </a:t>
            </a:r>
            <a:r>
              <a:rPr lang="en-US" sz="2000" dirty="0" err="1" smtClean="0"/>
              <a:t>ad_server</a:t>
            </a:r>
            <a:r>
              <a:rPr lang="en-US" sz="2000" dirty="0" smtClean="0"/>
              <a:t> on Server C has data for B: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6928699" y="4262915"/>
            <a:ext cx="1385799" cy="4537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909677" y="4212113"/>
            <a:ext cx="2052888" cy="8178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909677" y="4351547"/>
            <a:ext cx="2052888" cy="6784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09676" y="4351548"/>
            <a:ext cx="0" cy="6784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63" idx="0"/>
          </p:cNvCxnSpPr>
          <p:nvPr/>
        </p:nvCxnSpPr>
        <p:spPr>
          <a:xfrm>
            <a:off x="4909676" y="5132845"/>
            <a:ext cx="553836" cy="556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60" idx="0"/>
          </p:cNvCxnSpPr>
          <p:nvPr/>
        </p:nvCxnSpPr>
        <p:spPr>
          <a:xfrm flipH="1">
            <a:off x="4450594" y="5132845"/>
            <a:ext cx="459082" cy="556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5984767"/>
              </p:ext>
            </p:extLst>
          </p:nvPr>
        </p:nvGraphicFramePr>
        <p:xfrm>
          <a:off x="3287992" y="2003942"/>
          <a:ext cx="6373797" cy="396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2606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31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493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C </a:t>
                      </a:r>
                      <a:r>
                        <a:rPr lang="en-US" sz="2000" b="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 Allocator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“</a:t>
                      </a:r>
                      <a:r>
                        <a:rPr lang="en-US" sz="2000" dirty="0" err="1" smtClean="0"/>
                        <a:t>ad_server</a:t>
                      </a:r>
                      <a:r>
                        <a:rPr lang="en-US" sz="2000" dirty="0" smtClean="0"/>
                        <a:t> on C has data for B”</a:t>
                      </a:r>
                      <a:endParaRPr lang="en-US" sz="2000" dirty="0"/>
                    </a:p>
                  </a:txBody>
                  <a:tcPr marL="121920" marR="12192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531973"/>
              </p:ext>
            </p:extLst>
          </p:nvPr>
        </p:nvGraphicFramePr>
        <p:xfrm>
          <a:off x="3285364" y="2397293"/>
          <a:ext cx="6373797" cy="396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2606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31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493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C000"/>
                          </a:solidFill>
                        </a:rPr>
                        <a:t>Allocator</a:t>
                      </a:r>
                      <a:endParaRPr lang="en-US" sz="2000" b="0" dirty="0">
                        <a:solidFill>
                          <a:srgbClr val="FFC000"/>
                        </a:solidFill>
                      </a:endParaRPr>
                    </a:p>
                  </a:txBody>
                  <a:tcPr marL="121920" marR="12192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Assign rates</a:t>
                      </a:r>
                      <a:endParaRPr lang="en-US" sz="2000" dirty="0"/>
                    </a:p>
                  </a:txBody>
                  <a:tcPr marL="121920" marR="12192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69259"/>
              </p:ext>
            </p:extLst>
          </p:nvPr>
        </p:nvGraphicFramePr>
        <p:xfrm>
          <a:off x="3293384" y="2797076"/>
          <a:ext cx="6373797" cy="7924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2606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31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493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CC00"/>
                          </a:solidFill>
                        </a:rPr>
                        <a:t>Allocator </a:t>
                      </a:r>
                      <a:r>
                        <a:rPr lang="en-US" sz="2000" b="0" dirty="0" smtClean="0">
                          <a:solidFill>
                            <a:srgbClr val="00CC00"/>
                          </a:solidFill>
                          <a:sym typeface="Wingdings"/>
                        </a:rPr>
                        <a:t> A</a:t>
                      </a:r>
                      <a:endParaRPr lang="en-US" sz="2000" b="0" dirty="0">
                        <a:solidFill>
                          <a:srgbClr val="00CC00"/>
                        </a:solidFill>
                      </a:endParaRPr>
                    </a:p>
                  </a:txBody>
                  <a:tcPr marL="121920" marR="12192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“Send at 5Gbps”</a:t>
                      </a:r>
                      <a:endParaRPr lang="en-US" sz="2000" dirty="0"/>
                    </a:p>
                  </a:txBody>
                  <a:tcPr marL="121920" marR="12192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9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00CC00"/>
                          </a:solidFill>
                        </a:rPr>
                        <a:t>Allocator </a:t>
                      </a:r>
                      <a:r>
                        <a:rPr lang="en-US" sz="2000" b="0" dirty="0" smtClean="0">
                          <a:solidFill>
                            <a:srgbClr val="00CC00"/>
                          </a:solidFill>
                          <a:sym typeface="Wingdings"/>
                        </a:rPr>
                        <a:t> C</a:t>
                      </a:r>
                      <a:endParaRPr lang="en-US" sz="2000" b="0" dirty="0" smtClean="0">
                        <a:solidFill>
                          <a:srgbClr val="00CC00"/>
                        </a:solidFill>
                      </a:endParaRPr>
                    </a:p>
                  </a:txBody>
                  <a:tcPr marL="121920" marR="12192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“Send at 35Gbps”</a:t>
                      </a:r>
                      <a:endParaRPr lang="en-US" sz="2000" dirty="0"/>
                    </a:p>
                  </a:txBody>
                  <a:tcPr marL="121920" marR="12192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0" name="Picture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378" y="5689091"/>
            <a:ext cx="850432" cy="372534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081" y="4077152"/>
            <a:ext cx="823190" cy="548793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081" y="4858449"/>
            <a:ext cx="823190" cy="548793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296" y="5689091"/>
            <a:ext cx="850432" cy="372534"/>
          </a:xfrm>
          <a:prstGeom prst="rect">
            <a:avLst/>
          </a:prstGeom>
        </p:spPr>
      </p:pic>
      <p:cxnSp>
        <p:nvCxnSpPr>
          <p:cNvPr id="64" name="Straight Connector 63"/>
          <p:cNvCxnSpPr/>
          <p:nvPr/>
        </p:nvCxnSpPr>
        <p:spPr>
          <a:xfrm>
            <a:off x="6962565" y="4351547"/>
            <a:ext cx="0" cy="6784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70" idx="0"/>
          </p:cNvCxnSpPr>
          <p:nvPr/>
        </p:nvCxnSpPr>
        <p:spPr>
          <a:xfrm>
            <a:off x="6962565" y="5132844"/>
            <a:ext cx="553836" cy="556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67" idx="0"/>
          </p:cNvCxnSpPr>
          <p:nvPr/>
        </p:nvCxnSpPr>
        <p:spPr>
          <a:xfrm flipH="1">
            <a:off x="6503483" y="5132844"/>
            <a:ext cx="459082" cy="556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267" y="5689090"/>
            <a:ext cx="850432" cy="37253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70" y="4077151"/>
            <a:ext cx="823190" cy="548793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70" y="4858448"/>
            <a:ext cx="823190" cy="548793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185" y="5689090"/>
            <a:ext cx="850432" cy="372534"/>
          </a:xfrm>
          <a:prstGeom prst="rect">
            <a:avLst/>
          </a:prstGeom>
        </p:spPr>
      </p:pic>
      <p:sp>
        <p:nvSpPr>
          <p:cNvPr id="71" name="Freeform 70"/>
          <p:cNvSpPr/>
          <p:nvPr/>
        </p:nvSpPr>
        <p:spPr>
          <a:xfrm>
            <a:off x="4339138" y="4237398"/>
            <a:ext cx="3022599" cy="1524116"/>
          </a:xfrm>
          <a:custGeom>
            <a:avLst/>
            <a:gdLst>
              <a:gd name="connsiteX0" fmla="*/ 2283619 w 2297843"/>
              <a:gd name="connsiteY0" fmla="*/ 1609765 h 1609765"/>
              <a:gd name="connsiteX1" fmla="*/ 2028825 w 2297843"/>
              <a:gd name="connsiteY1" fmla="*/ 883484 h 1609765"/>
              <a:gd name="connsiteX2" fmla="*/ 447675 w 2297843"/>
              <a:gd name="connsiteY2" fmla="*/ 7184 h 1609765"/>
              <a:gd name="connsiteX3" fmla="*/ 388144 w 2297843"/>
              <a:gd name="connsiteY3" fmla="*/ 488196 h 1609765"/>
              <a:gd name="connsiteX4" fmla="*/ 381000 w 2297843"/>
              <a:gd name="connsiteY4" fmla="*/ 857290 h 1609765"/>
              <a:gd name="connsiteX5" fmla="*/ 0 w 2297843"/>
              <a:gd name="connsiteY5" fmla="*/ 1609765 h 1609765"/>
              <a:gd name="connsiteX0" fmla="*/ 2283619 w 2283619"/>
              <a:gd name="connsiteY0" fmla="*/ 1609765 h 1609765"/>
              <a:gd name="connsiteX1" fmla="*/ 2028825 w 2283619"/>
              <a:gd name="connsiteY1" fmla="*/ 883484 h 1609765"/>
              <a:gd name="connsiteX2" fmla="*/ 447675 w 2283619"/>
              <a:gd name="connsiteY2" fmla="*/ 7184 h 1609765"/>
              <a:gd name="connsiteX3" fmla="*/ 388144 w 2283619"/>
              <a:gd name="connsiteY3" fmla="*/ 488196 h 1609765"/>
              <a:gd name="connsiteX4" fmla="*/ 381000 w 2283619"/>
              <a:gd name="connsiteY4" fmla="*/ 857290 h 1609765"/>
              <a:gd name="connsiteX5" fmla="*/ 0 w 2283619"/>
              <a:gd name="connsiteY5" fmla="*/ 1609765 h 1609765"/>
              <a:gd name="connsiteX0" fmla="*/ 2283619 w 2283619"/>
              <a:gd name="connsiteY0" fmla="*/ 1609765 h 1609765"/>
              <a:gd name="connsiteX1" fmla="*/ 2028825 w 2283619"/>
              <a:gd name="connsiteY1" fmla="*/ 883484 h 1609765"/>
              <a:gd name="connsiteX2" fmla="*/ 447675 w 2283619"/>
              <a:gd name="connsiteY2" fmla="*/ 7184 h 1609765"/>
              <a:gd name="connsiteX3" fmla="*/ 388144 w 2283619"/>
              <a:gd name="connsiteY3" fmla="*/ 488196 h 1609765"/>
              <a:gd name="connsiteX4" fmla="*/ 381000 w 2283619"/>
              <a:gd name="connsiteY4" fmla="*/ 857290 h 1609765"/>
              <a:gd name="connsiteX5" fmla="*/ 0 w 2283619"/>
              <a:gd name="connsiteY5" fmla="*/ 1609765 h 1609765"/>
              <a:gd name="connsiteX0" fmla="*/ 2283619 w 2283619"/>
              <a:gd name="connsiteY0" fmla="*/ 1602606 h 1602606"/>
              <a:gd name="connsiteX1" fmla="*/ 2028825 w 2283619"/>
              <a:gd name="connsiteY1" fmla="*/ 876325 h 1602606"/>
              <a:gd name="connsiteX2" fmla="*/ 447675 w 2283619"/>
              <a:gd name="connsiteY2" fmla="*/ 25 h 1602606"/>
              <a:gd name="connsiteX3" fmla="*/ 381000 w 2283619"/>
              <a:gd name="connsiteY3" fmla="*/ 850131 h 1602606"/>
              <a:gd name="connsiteX4" fmla="*/ 0 w 2283619"/>
              <a:gd name="connsiteY4" fmla="*/ 1602606 h 1602606"/>
              <a:gd name="connsiteX0" fmla="*/ 2283619 w 2283619"/>
              <a:gd name="connsiteY0" fmla="*/ 1602719 h 1602719"/>
              <a:gd name="connsiteX1" fmla="*/ 2028825 w 2283619"/>
              <a:gd name="connsiteY1" fmla="*/ 876438 h 1602719"/>
              <a:gd name="connsiteX2" fmla="*/ 447675 w 2283619"/>
              <a:gd name="connsiteY2" fmla="*/ 138 h 1602719"/>
              <a:gd name="connsiteX3" fmla="*/ 422023 w 2283619"/>
              <a:gd name="connsiteY3" fmla="*/ 815022 h 1602719"/>
              <a:gd name="connsiteX4" fmla="*/ 0 w 2283619"/>
              <a:gd name="connsiteY4" fmla="*/ 1602719 h 1602719"/>
              <a:gd name="connsiteX0" fmla="*/ 2283619 w 2283619"/>
              <a:gd name="connsiteY0" fmla="*/ 1576310 h 1576310"/>
              <a:gd name="connsiteX1" fmla="*/ 2028825 w 2283619"/>
              <a:gd name="connsiteY1" fmla="*/ 850029 h 1576310"/>
              <a:gd name="connsiteX2" fmla="*/ 495536 w 2283619"/>
              <a:gd name="connsiteY2" fmla="*/ 146 h 1576310"/>
              <a:gd name="connsiteX3" fmla="*/ 422023 w 2283619"/>
              <a:gd name="connsiteY3" fmla="*/ 788613 h 1576310"/>
              <a:gd name="connsiteX4" fmla="*/ 0 w 2283619"/>
              <a:gd name="connsiteY4" fmla="*/ 1576310 h 1576310"/>
              <a:gd name="connsiteX0" fmla="*/ 2379339 w 2379339"/>
              <a:gd name="connsiteY0" fmla="*/ 1532283 h 1576310"/>
              <a:gd name="connsiteX1" fmla="*/ 2028825 w 2379339"/>
              <a:gd name="connsiteY1" fmla="*/ 850029 h 1576310"/>
              <a:gd name="connsiteX2" fmla="*/ 495536 w 2379339"/>
              <a:gd name="connsiteY2" fmla="*/ 146 h 1576310"/>
              <a:gd name="connsiteX3" fmla="*/ 422023 w 2379339"/>
              <a:gd name="connsiteY3" fmla="*/ 788613 h 1576310"/>
              <a:gd name="connsiteX4" fmla="*/ 0 w 2379339"/>
              <a:gd name="connsiteY4" fmla="*/ 1576310 h 1576310"/>
              <a:gd name="connsiteX0" fmla="*/ 2379339 w 2379339"/>
              <a:gd name="connsiteY0" fmla="*/ 1532283 h 1576310"/>
              <a:gd name="connsiteX1" fmla="*/ 2028825 w 2379339"/>
              <a:gd name="connsiteY1" fmla="*/ 850029 h 1576310"/>
              <a:gd name="connsiteX2" fmla="*/ 495536 w 2379339"/>
              <a:gd name="connsiteY2" fmla="*/ 146 h 1576310"/>
              <a:gd name="connsiteX3" fmla="*/ 422023 w 2379339"/>
              <a:gd name="connsiteY3" fmla="*/ 788613 h 1576310"/>
              <a:gd name="connsiteX4" fmla="*/ 0 w 2379339"/>
              <a:gd name="connsiteY4" fmla="*/ 1576310 h 1576310"/>
              <a:gd name="connsiteX0" fmla="*/ 2379339 w 2379339"/>
              <a:gd name="connsiteY0" fmla="*/ 1532283 h 1576310"/>
              <a:gd name="connsiteX1" fmla="*/ 2028825 w 2379339"/>
              <a:gd name="connsiteY1" fmla="*/ 850029 h 1576310"/>
              <a:gd name="connsiteX2" fmla="*/ 495536 w 2379339"/>
              <a:gd name="connsiteY2" fmla="*/ 146 h 1576310"/>
              <a:gd name="connsiteX3" fmla="*/ 422023 w 2379339"/>
              <a:gd name="connsiteY3" fmla="*/ 788613 h 1576310"/>
              <a:gd name="connsiteX4" fmla="*/ 0 w 2379339"/>
              <a:gd name="connsiteY4" fmla="*/ 1576310 h 1576310"/>
              <a:gd name="connsiteX0" fmla="*/ 2440874 w 2440874"/>
              <a:gd name="connsiteY0" fmla="*/ 1585116 h 1585116"/>
              <a:gd name="connsiteX1" fmla="*/ 2028825 w 2440874"/>
              <a:gd name="connsiteY1" fmla="*/ 850029 h 1585116"/>
              <a:gd name="connsiteX2" fmla="*/ 495536 w 2440874"/>
              <a:gd name="connsiteY2" fmla="*/ 146 h 1585116"/>
              <a:gd name="connsiteX3" fmla="*/ 422023 w 2440874"/>
              <a:gd name="connsiteY3" fmla="*/ 788613 h 1585116"/>
              <a:gd name="connsiteX4" fmla="*/ 0 w 2440874"/>
              <a:gd name="connsiteY4" fmla="*/ 1576310 h 1585116"/>
              <a:gd name="connsiteX0" fmla="*/ 2440874 w 2440874"/>
              <a:gd name="connsiteY0" fmla="*/ 1585116 h 1585116"/>
              <a:gd name="connsiteX1" fmla="*/ 2028825 w 2440874"/>
              <a:gd name="connsiteY1" fmla="*/ 850029 h 1585116"/>
              <a:gd name="connsiteX2" fmla="*/ 495536 w 2440874"/>
              <a:gd name="connsiteY2" fmla="*/ 146 h 1585116"/>
              <a:gd name="connsiteX3" fmla="*/ 422023 w 2440874"/>
              <a:gd name="connsiteY3" fmla="*/ 788613 h 1585116"/>
              <a:gd name="connsiteX4" fmla="*/ 0 w 2440874"/>
              <a:gd name="connsiteY4" fmla="*/ 1576310 h 1585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0874" h="1585116">
                <a:moveTo>
                  <a:pt x="2440874" y="1585116"/>
                </a:moveTo>
                <a:cubicBezTo>
                  <a:pt x="2346255" y="1319582"/>
                  <a:pt x="2147933" y="990913"/>
                  <a:pt x="2028825" y="850029"/>
                </a:cubicBezTo>
                <a:cubicBezTo>
                  <a:pt x="1909717" y="709145"/>
                  <a:pt x="763336" y="10382"/>
                  <a:pt x="495536" y="146"/>
                </a:cubicBezTo>
                <a:cubicBezTo>
                  <a:pt x="227736" y="-10090"/>
                  <a:pt x="496636" y="521516"/>
                  <a:pt x="422023" y="788613"/>
                </a:cubicBezTo>
                <a:cubicBezTo>
                  <a:pt x="357332" y="975541"/>
                  <a:pt x="158154" y="1293536"/>
                  <a:pt x="0" y="1576310"/>
                </a:cubicBezTo>
              </a:path>
            </a:pathLst>
          </a:custGeom>
          <a:ln w="571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022" y="4530360"/>
            <a:ext cx="850432" cy="37253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Freeform 72"/>
          <p:cNvSpPr/>
          <p:nvPr/>
        </p:nvSpPr>
        <p:spPr>
          <a:xfrm>
            <a:off x="8314498" y="4195182"/>
            <a:ext cx="559853" cy="404048"/>
          </a:xfrm>
          <a:custGeom>
            <a:avLst/>
            <a:gdLst>
              <a:gd name="connsiteX0" fmla="*/ 15520 w 419890"/>
              <a:gd name="connsiteY0" fmla="*/ 338399 h 404048"/>
              <a:gd name="connsiteX1" fmla="*/ 48345 w 419890"/>
              <a:gd name="connsiteY1" fmla="*/ 5463 h 404048"/>
              <a:gd name="connsiteX2" fmla="*/ 418794 w 419890"/>
              <a:gd name="connsiteY2" fmla="*/ 150830 h 404048"/>
              <a:gd name="connsiteX3" fmla="*/ 170265 w 419890"/>
              <a:gd name="connsiteY3" fmla="*/ 404048 h 404048"/>
              <a:gd name="connsiteX4" fmla="*/ 170265 w 419890"/>
              <a:gd name="connsiteY4" fmla="*/ 404048 h 404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890" h="404048">
                <a:moveTo>
                  <a:pt x="15520" y="338399"/>
                </a:moveTo>
                <a:cubicBezTo>
                  <a:pt x="-1674" y="187562"/>
                  <a:pt x="-18867" y="36725"/>
                  <a:pt x="48345" y="5463"/>
                </a:cubicBezTo>
                <a:cubicBezTo>
                  <a:pt x="115557" y="-25799"/>
                  <a:pt x="398474" y="84399"/>
                  <a:pt x="418794" y="150830"/>
                </a:cubicBezTo>
                <a:cubicBezTo>
                  <a:pt x="439114" y="217261"/>
                  <a:pt x="170265" y="404048"/>
                  <a:pt x="170265" y="404048"/>
                </a:cubicBezTo>
                <a:lnTo>
                  <a:pt x="170265" y="404048"/>
                </a:lnTo>
              </a:path>
            </a:pathLst>
          </a:custGeom>
          <a:ln w="571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5056110" y="4131085"/>
            <a:ext cx="2994409" cy="1610839"/>
          </a:xfrm>
          <a:custGeom>
            <a:avLst/>
            <a:gdLst>
              <a:gd name="connsiteX0" fmla="*/ 360280 w 1298127"/>
              <a:gd name="connsiteY0" fmla="*/ 1599001 h 1599001"/>
              <a:gd name="connsiteX1" fmla="*/ 102373 w 1298127"/>
              <a:gd name="connsiteY1" fmla="*/ 928441 h 1599001"/>
              <a:gd name="connsiteX2" fmla="*/ 97683 w 1298127"/>
              <a:gd name="connsiteY2" fmla="*/ 14041 h 1599001"/>
              <a:gd name="connsiteX3" fmla="*/ 1298127 w 1298127"/>
              <a:gd name="connsiteY3" fmla="*/ 459518 h 1599001"/>
              <a:gd name="connsiteX0" fmla="*/ 507956 w 1304371"/>
              <a:gd name="connsiteY0" fmla="*/ 1556668 h 1556668"/>
              <a:gd name="connsiteX1" fmla="*/ 108617 w 1304371"/>
              <a:gd name="connsiteY1" fmla="*/ 928441 h 1556668"/>
              <a:gd name="connsiteX2" fmla="*/ 103927 w 1304371"/>
              <a:gd name="connsiteY2" fmla="*/ 14041 h 1556668"/>
              <a:gd name="connsiteX3" fmla="*/ 1304371 w 1304371"/>
              <a:gd name="connsiteY3" fmla="*/ 459518 h 1556668"/>
              <a:gd name="connsiteX0" fmla="*/ 523108 w 1319523"/>
              <a:gd name="connsiteY0" fmla="*/ 1556668 h 1556668"/>
              <a:gd name="connsiteX1" fmla="*/ 83359 w 1319523"/>
              <a:gd name="connsiteY1" fmla="*/ 962308 h 1556668"/>
              <a:gd name="connsiteX2" fmla="*/ 119079 w 1319523"/>
              <a:gd name="connsiteY2" fmla="*/ 14041 h 1556668"/>
              <a:gd name="connsiteX3" fmla="*/ 1319523 w 1319523"/>
              <a:gd name="connsiteY3" fmla="*/ 459518 h 1556668"/>
              <a:gd name="connsiteX0" fmla="*/ 511423 w 1307838"/>
              <a:gd name="connsiteY0" fmla="*/ 1556668 h 1556668"/>
              <a:gd name="connsiteX1" fmla="*/ 101981 w 1307838"/>
              <a:gd name="connsiteY1" fmla="*/ 953841 h 1556668"/>
              <a:gd name="connsiteX2" fmla="*/ 107394 w 1307838"/>
              <a:gd name="connsiteY2" fmla="*/ 14041 h 1556668"/>
              <a:gd name="connsiteX3" fmla="*/ 1307838 w 1307838"/>
              <a:gd name="connsiteY3" fmla="*/ 459518 h 1556668"/>
              <a:gd name="connsiteX0" fmla="*/ 564394 w 1310298"/>
              <a:gd name="connsiteY0" fmla="*/ 1514334 h 1514334"/>
              <a:gd name="connsiteX1" fmla="*/ 104441 w 1310298"/>
              <a:gd name="connsiteY1" fmla="*/ 953841 h 1514334"/>
              <a:gd name="connsiteX2" fmla="*/ 109854 w 1310298"/>
              <a:gd name="connsiteY2" fmla="*/ 14041 h 1514334"/>
              <a:gd name="connsiteX3" fmla="*/ 1310298 w 1310298"/>
              <a:gd name="connsiteY3" fmla="*/ 459518 h 1514334"/>
              <a:gd name="connsiteX0" fmla="*/ 564394 w 1310298"/>
              <a:gd name="connsiteY0" fmla="*/ 1548200 h 1548200"/>
              <a:gd name="connsiteX1" fmla="*/ 104441 w 1310298"/>
              <a:gd name="connsiteY1" fmla="*/ 953841 h 1548200"/>
              <a:gd name="connsiteX2" fmla="*/ 109854 w 1310298"/>
              <a:gd name="connsiteY2" fmla="*/ 14041 h 1548200"/>
              <a:gd name="connsiteX3" fmla="*/ 1310298 w 1310298"/>
              <a:gd name="connsiteY3" fmla="*/ 459518 h 1548200"/>
              <a:gd name="connsiteX0" fmla="*/ 4983 w 3063902"/>
              <a:gd name="connsiteY0" fmla="*/ 1529912 h 1529912"/>
              <a:gd name="connsiteX1" fmla="*/ 1858045 w 3063902"/>
              <a:gd name="connsiteY1" fmla="*/ 953841 h 1529912"/>
              <a:gd name="connsiteX2" fmla="*/ 1863458 w 3063902"/>
              <a:gd name="connsiteY2" fmla="*/ 14041 h 1529912"/>
              <a:gd name="connsiteX3" fmla="*/ 3063902 w 3063902"/>
              <a:gd name="connsiteY3" fmla="*/ 459518 h 1529912"/>
              <a:gd name="connsiteX0" fmla="*/ 434333 w 3493252"/>
              <a:gd name="connsiteY0" fmla="*/ 1529912 h 1529912"/>
              <a:gd name="connsiteX1" fmla="*/ 94395 w 3493252"/>
              <a:gd name="connsiteY1" fmla="*/ 752673 h 1529912"/>
              <a:gd name="connsiteX2" fmla="*/ 2292808 w 3493252"/>
              <a:gd name="connsiteY2" fmla="*/ 14041 h 1529912"/>
              <a:gd name="connsiteX3" fmla="*/ 3493252 w 3493252"/>
              <a:gd name="connsiteY3" fmla="*/ 459518 h 1529912"/>
              <a:gd name="connsiteX0" fmla="*/ 417105 w 3476024"/>
              <a:gd name="connsiteY0" fmla="*/ 1529912 h 1529912"/>
              <a:gd name="connsiteX1" fmla="*/ 77167 w 3476024"/>
              <a:gd name="connsiteY1" fmla="*/ 752673 h 1529912"/>
              <a:gd name="connsiteX2" fmla="*/ 2275580 w 3476024"/>
              <a:gd name="connsiteY2" fmla="*/ 14041 h 1529912"/>
              <a:gd name="connsiteX3" fmla="*/ 3476024 w 3476024"/>
              <a:gd name="connsiteY3" fmla="*/ 459518 h 1529912"/>
              <a:gd name="connsiteX0" fmla="*/ 545936 w 3604855"/>
              <a:gd name="connsiteY0" fmla="*/ 1529912 h 1529912"/>
              <a:gd name="connsiteX1" fmla="*/ 64162 w 3604855"/>
              <a:gd name="connsiteY1" fmla="*/ 761817 h 1529912"/>
              <a:gd name="connsiteX2" fmla="*/ 2404411 w 3604855"/>
              <a:gd name="connsiteY2" fmla="*/ 14041 h 1529912"/>
              <a:gd name="connsiteX3" fmla="*/ 3604855 w 3604855"/>
              <a:gd name="connsiteY3" fmla="*/ 459518 h 1529912"/>
              <a:gd name="connsiteX0" fmla="*/ 495841 w 3554760"/>
              <a:gd name="connsiteY0" fmla="*/ 1529912 h 1529912"/>
              <a:gd name="connsiteX1" fmla="*/ 68619 w 3554760"/>
              <a:gd name="connsiteY1" fmla="*/ 734385 h 1529912"/>
              <a:gd name="connsiteX2" fmla="*/ 2354316 w 3554760"/>
              <a:gd name="connsiteY2" fmla="*/ 14041 h 1529912"/>
              <a:gd name="connsiteX3" fmla="*/ 3554760 w 3554760"/>
              <a:gd name="connsiteY3" fmla="*/ 459518 h 1529912"/>
              <a:gd name="connsiteX0" fmla="*/ 510020 w 3568939"/>
              <a:gd name="connsiteY0" fmla="*/ 1565119 h 1565119"/>
              <a:gd name="connsiteX1" fmla="*/ 82798 w 3568939"/>
              <a:gd name="connsiteY1" fmla="*/ 769592 h 1565119"/>
              <a:gd name="connsiteX2" fmla="*/ 2335764 w 3568939"/>
              <a:gd name="connsiteY2" fmla="*/ 12672 h 1565119"/>
              <a:gd name="connsiteX3" fmla="*/ 3568939 w 3568939"/>
              <a:gd name="connsiteY3" fmla="*/ 494725 h 1565119"/>
              <a:gd name="connsiteX0" fmla="*/ 474624 w 3533543"/>
              <a:gd name="connsiteY0" fmla="*/ 1565119 h 1565119"/>
              <a:gd name="connsiteX1" fmla="*/ 47402 w 3533543"/>
              <a:gd name="connsiteY1" fmla="*/ 769592 h 1565119"/>
              <a:gd name="connsiteX2" fmla="*/ 2300368 w 3533543"/>
              <a:gd name="connsiteY2" fmla="*/ 12672 h 1565119"/>
              <a:gd name="connsiteX3" fmla="*/ 3533543 w 3533543"/>
              <a:gd name="connsiteY3" fmla="*/ 494725 h 1565119"/>
              <a:gd name="connsiteX0" fmla="*/ 491763 w 3572503"/>
              <a:gd name="connsiteY0" fmla="*/ 1610839 h 1610839"/>
              <a:gd name="connsiteX1" fmla="*/ 86362 w 3572503"/>
              <a:gd name="connsiteY1" fmla="*/ 769592 h 1610839"/>
              <a:gd name="connsiteX2" fmla="*/ 2339328 w 3572503"/>
              <a:gd name="connsiteY2" fmla="*/ 12672 h 1610839"/>
              <a:gd name="connsiteX3" fmla="*/ 3572503 w 3572503"/>
              <a:gd name="connsiteY3" fmla="*/ 494725 h 1610839"/>
              <a:gd name="connsiteX0" fmla="*/ 475304 w 3556044"/>
              <a:gd name="connsiteY0" fmla="*/ 1610839 h 1610839"/>
              <a:gd name="connsiteX1" fmla="*/ 69903 w 3556044"/>
              <a:gd name="connsiteY1" fmla="*/ 769592 h 1610839"/>
              <a:gd name="connsiteX2" fmla="*/ 2322869 w 3556044"/>
              <a:gd name="connsiteY2" fmla="*/ 12672 h 1610839"/>
              <a:gd name="connsiteX3" fmla="*/ 3556044 w 3556044"/>
              <a:gd name="connsiteY3" fmla="*/ 494725 h 1610839"/>
              <a:gd name="connsiteX0" fmla="*/ 470918 w 3551658"/>
              <a:gd name="connsiteY0" fmla="*/ 1610839 h 1610839"/>
              <a:gd name="connsiteX1" fmla="*/ 65517 w 3551658"/>
              <a:gd name="connsiteY1" fmla="*/ 769592 h 1610839"/>
              <a:gd name="connsiteX2" fmla="*/ 2318483 w 3551658"/>
              <a:gd name="connsiteY2" fmla="*/ 12672 h 1610839"/>
              <a:gd name="connsiteX3" fmla="*/ 3551658 w 3551658"/>
              <a:gd name="connsiteY3" fmla="*/ 494725 h 1610839"/>
              <a:gd name="connsiteX0" fmla="*/ 492133 w 3572873"/>
              <a:gd name="connsiteY0" fmla="*/ 1610839 h 1610839"/>
              <a:gd name="connsiteX1" fmla="*/ 86732 w 3572873"/>
              <a:gd name="connsiteY1" fmla="*/ 769592 h 1610839"/>
              <a:gd name="connsiteX2" fmla="*/ 2339698 w 3572873"/>
              <a:gd name="connsiteY2" fmla="*/ 12672 h 1610839"/>
              <a:gd name="connsiteX3" fmla="*/ 3572873 w 3572873"/>
              <a:gd name="connsiteY3" fmla="*/ 494725 h 161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2873" h="1610839">
                <a:moveTo>
                  <a:pt x="492133" y="1610839"/>
                </a:moveTo>
                <a:cubicBezTo>
                  <a:pt x="221405" y="1188183"/>
                  <a:pt x="-177554" y="962801"/>
                  <a:pt x="86732" y="769592"/>
                </a:cubicBezTo>
                <a:cubicBezTo>
                  <a:pt x="351018" y="576383"/>
                  <a:pt x="2140406" y="90826"/>
                  <a:pt x="2339698" y="12672"/>
                </a:cubicBezTo>
                <a:cubicBezTo>
                  <a:pt x="2538990" y="-65482"/>
                  <a:pt x="3072297" y="232909"/>
                  <a:pt x="3572873" y="494725"/>
                </a:cubicBezTo>
              </a:path>
            </a:pathLst>
          </a:cu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7029626" y="4279102"/>
            <a:ext cx="936227" cy="1470542"/>
          </a:xfrm>
          <a:custGeom>
            <a:avLst/>
            <a:gdLst>
              <a:gd name="connsiteX0" fmla="*/ 991566 w 991566"/>
              <a:gd name="connsiteY0" fmla="*/ 501298 h 1582579"/>
              <a:gd name="connsiteX1" fmla="*/ 81855 w 991566"/>
              <a:gd name="connsiteY1" fmla="*/ 4239 h 1582579"/>
              <a:gd name="connsiteX2" fmla="*/ 72477 w 991566"/>
              <a:gd name="connsiteY2" fmla="*/ 749827 h 1582579"/>
              <a:gd name="connsiteX3" fmla="*/ 339763 w 991566"/>
              <a:gd name="connsiteY3" fmla="*/ 1509482 h 1582579"/>
              <a:gd name="connsiteX4" fmla="*/ 330384 w 991566"/>
              <a:gd name="connsiteY4" fmla="*/ 1509482 h 1582579"/>
              <a:gd name="connsiteX0" fmla="*/ 991566 w 991566"/>
              <a:gd name="connsiteY0" fmla="*/ 501298 h 1694416"/>
              <a:gd name="connsiteX1" fmla="*/ 81855 w 991566"/>
              <a:gd name="connsiteY1" fmla="*/ 4239 h 1694416"/>
              <a:gd name="connsiteX2" fmla="*/ 72477 w 991566"/>
              <a:gd name="connsiteY2" fmla="*/ 749827 h 1694416"/>
              <a:gd name="connsiteX3" fmla="*/ 339763 w 991566"/>
              <a:gd name="connsiteY3" fmla="*/ 1509482 h 1694416"/>
              <a:gd name="connsiteX4" fmla="*/ 330384 w 991566"/>
              <a:gd name="connsiteY4" fmla="*/ 1671407 h 1694416"/>
              <a:gd name="connsiteX0" fmla="*/ 991566 w 991566"/>
              <a:gd name="connsiteY0" fmla="*/ 501298 h 1785880"/>
              <a:gd name="connsiteX1" fmla="*/ 81855 w 991566"/>
              <a:gd name="connsiteY1" fmla="*/ 4239 h 1785880"/>
              <a:gd name="connsiteX2" fmla="*/ 72477 w 991566"/>
              <a:gd name="connsiteY2" fmla="*/ 749827 h 1785880"/>
              <a:gd name="connsiteX3" fmla="*/ 339763 w 991566"/>
              <a:gd name="connsiteY3" fmla="*/ 1509482 h 1785880"/>
              <a:gd name="connsiteX4" fmla="*/ 413728 w 991566"/>
              <a:gd name="connsiteY4" fmla="*/ 1771420 h 1785880"/>
              <a:gd name="connsiteX0" fmla="*/ 991566 w 991566"/>
              <a:gd name="connsiteY0" fmla="*/ 501298 h 1616730"/>
              <a:gd name="connsiteX1" fmla="*/ 81855 w 991566"/>
              <a:gd name="connsiteY1" fmla="*/ 4239 h 1616730"/>
              <a:gd name="connsiteX2" fmla="*/ 72477 w 991566"/>
              <a:gd name="connsiteY2" fmla="*/ 749827 h 1616730"/>
              <a:gd name="connsiteX3" fmla="*/ 339763 w 991566"/>
              <a:gd name="connsiteY3" fmla="*/ 1509482 h 1616730"/>
              <a:gd name="connsiteX4" fmla="*/ 354197 w 991566"/>
              <a:gd name="connsiteY4" fmla="*/ 1571395 h 1616730"/>
              <a:gd name="connsiteX0" fmla="*/ 984956 w 984956"/>
              <a:gd name="connsiteY0" fmla="*/ 501298 h 1578753"/>
              <a:gd name="connsiteX1" fmla="*/ 75245 w 984956"/>
              <a:gd name="connsiteY1" fmla="*/ 4239 h 1578753"/>
              <a:gd name="connsiteX2" fmla="*/ 65867 w 984956"/>
              <a:gd name="connsiteY2" fmla="*/ 749827 h 1578753"/>
              <a:gd name="connsiteX3" fmla="*/ 187897 w 984956"/>
              <a:gd name="connsiteY3" fmla="*/ 1135625 h 1578753"/>
              <a:gd name="connsiteX4" fmla="*/ 347587 w 984956"/>
              <a:gd name="connsiteY4" fmla="*/ 1571395 h 1578753"/>
              <a:gd name="connsiteX0" fmla="*/ 984956 w 984956"/>
              <a:gd name="connsiteY0" fmla="*/ 501298 h 1471345"/>
              <a:gd name="connsiteX1" fmla="*/ 75245 w 984956"/>
              <a:gd name="connsiteY1" fmla="*/ 4239 h 1471345"/>
              <a:gd name="connsiteX2" fmla="*/ 65867 w 984956"/>
              <a:gd name="connsiteY2" fmla="*/ 749827 h 1471345"/>
              <a:gd name="connsiteX3" fmla="*/ 187897 w 984956"/>
              <a:gd name="connsiteY3" fmla="*/ 1135625 h 1471345"/>
              <a:gd name="connsiteX4" fmla="*/ 504057 w 984956"/>
              <a:gd name="connsiteY4" fmla="*/ 1461328 h 1471345"/>
              <a:gd name="connsiteX0" fmla="*/ 1003973 w 1003973"/>
              <a:gd name="connsiteY0" fmla="*/ 498374 h 1468421"/>
              <a:gd name="connsiteX1" fmla="*/ 94262 w 1003973"/>
              <a:gd name="connsiteY1" fmla="*/ 1315 h 1468421"/>
              <a:gd name="connsiteX2" fmla="*/ 41420 w 1003973"/>
              <a:gd name="connsiteY2" fmla="*/ 628370 h 1468421"/>
              <a:gd name="connsiteX3" fmla="*/ 206914 w 1003973"/>
              <a:gd name="connsiteY3" fmla="*/ 1132701 h 1468421"/>
              <a:gd name="connsiteX4" fmla="*/ 523074 w 1003973"/>
              <a:gd name="connsiteY4" fmla="*/ 1458404 h 1468421"/>
              <a:gd name="connsiteX0" fmla="*/ 1006950 w 1006950"/>
              <a:gd name="connsiteY0" fmla="*/ 498374 h 1468421"/>
              <a:gd name="connsiteX1" fmla="*/ 97239 w 1006950"/>
              <a:gd name="connsiteY1" fmla="*/ 1315 h 1468421"/>
              <a:gd name="connsiteX2" fmla="*/ 44397 w 1006950"/>
              <a:gd name="connsiteY2" fmla="*/ 628370 h 1468421"/>
              <a:gd name="connsiteX3" fmla="*/ 209891 w 1006950"/>
              <a:gd name="connsiteY3" fmla="*/ 1132701 h 1468421"/>
              <a:gd name="connsiteX4" fmla="*/ 526051 w 1006950"/>
              <a:gd name="connsiteY4" fmla="*/ 1458404 h 1468421"/>
              <a:gd name="connsiteX0" fmla="*/ 987249 w 987249"/>
              <a:gd name="connsiteY0" fmla="*/ 505340 h 1475387"/>
              <a:gd name="connsiteX1" fmla="*/ 77538 w 987249"/>
              <a:gd name="connsiteY1" fmla="*/ 8281 h 1475387"/>
              <a:gd name="connsiteX2" fmla="*/ 68160 w 987249"/>
              <a:gd name="connsiteY2" fmla="*/ 872403 h 1475387"/>
              <a:gd name="connsiteX3" fmla="*/ 190190 w 987249"/>
              <a:gd name="connsiteY3" fmla="*/ 1139667 h 1475387"/>
              <a:gd name="connsiteX4" fmla="*/ 506350 w 987249"/>
              <a:gd name="connsiteY4" fmla="*/ 1465370 h 1475387"/>
              <a:gd name="connsiteX0" fmla="*/ 988428 w 988428"/>
              <a:gd name="connsiteY0" fmla="*/ 505340 h 1480888"/>
              <a:gd name="connsiteX1" fmla="*/ 78717 w 988428"/>
              <a:gd name="connsiteY1" fmla="*/ 8281 h 1480888"/>
              <a:gd name="connsiteX2" fmla="*/ 69339 w 988428"/>
              <a:gd name="connsiteY2" fmla="*/ 872403 h 1480888"/>
              <a:gd name="connsiteX3" fmla="*/ 269604 w 988428"/>
              <a:gd name="connsiteY3" fmla="*/ 1249733 h 1480888"/>
              <a:gd name="connsiteX4" fmla="*/ 507529 w 988428"/>
              <a:gd name="connsiteY4" fmla="*/ 1465370 h 1480888"/>
              <a:gd name="connsiteX0" fmla="*/ 990447 w 990447"/>
              <a:gd name="connsiteY0" fmla="*/ 505340 h 1475387"/>
              <a:gd name="connsiteX1" fmla="*/ 80736 w 990447"/>
              <a:gd name="connsiteY1" fmla="*/ 8281 h 1475387"/>
              <a:gd name="connsiteX2" fmla="*/ 71358 w 990447"/>
              <a:gd name="connsiteY2" fmla="*/ 872403 h 1475387"/>
              <a:gd name="connsiteX3" fmla="*/ 315088 w 990447"/>
              <a:gd name="connsiteY3" fmla="*/ 1139667 h 1475387"/>
              <a:gd name="connsiteX4" fmla="*/ 509548 w 990447"/>
              <a:gd name="connsiteY4" fmla="*/ 1465370 h 1475387"/>
              <a:gd name="connsiteX0" fmla="*/ 990447 w 990447"/>
              <a:gd name="connsiteY0" fmla="*/ 505340 h 1475387"/>
              <a:gd name="connsiteX1" fmla="*/ 80736 w 990447"/>
              <a:gd name="connsiteY1" fmla="*/ 8281 h 1475387"/>
              <a:gd name="connsiteX2" fmla="*/ 71358 w 990447"/>
              <a:gd name="connsiteY2" fmla="*/ 872403 h 1475387"/>
              <a:gd name="connsiteX3" fmla="*/ 315088 w 990447"/>
              <a:gd name="connsiteY3" fmla="*/ 1139667 h 1475387"/>
              <a:gd name="connsiteX4" fmla="*/ 509548 w 990447"/>
              <a:gd name="connsiteY4" fmla="*/ 1465370 h 1475387"/>
              <a:gd name="connsiteX0" fmla="*/ 1000227 w 1000227"/>
              <a:gd name="connsiteY0" fmla="*/ 505340 h 1465370"/>
              <a:gd name="connsiteX1" fmla="*/ 90516 w 1000227"/>
              <a:gd name="connsiteY1" fmla="*/ 8281 h 1465370"/>
              <a:gd name="connsiteX2" fmla="*/ 81138 w 1000227"/>
              <a:gd name="connsiteY2" fmla="*/ 872403 h 1465370"/>
              <a:gd name="connsiteX3" fmla="*/ 519328 w 1000227"/>
              <a:gd name="connsiteY3" fmla="*/ 1465370 h 1465370"/>
              <a:gd name="connsiteX0" fmla="*/ 1043515 w 1043515"/>
              <a:gd name="connsiteY0" fmla="*/ 505340 h 1465370"/>
              <a:gd name="connsiteX1" fmla="*/ 72954 w 1043515"/>
              <a:gd name="connsiteY1" fmla="*/ 8281 h 1465370"/>
              <a:gd name="connsiteX2" fmla="*/ 124426 w 1043515"/>
              <a:gd name="connsiteY2" fmla="*/ 872403 h 1465370"/>
              <a:gd name="connsiteX3" fmla="*/ 562616 w 1043515"/>
              <a:gd name="connsiteY3" fmla="*/ 1465370 h 1465370"/>
              <a:gd name="connsiteX0" fmla="*/ 1043515 w 1043515"/>
              <a:gd name="connsiteY0" fmla="*/ 480589 h 1440619"/>
              <a:gd name="connsiteX1" fmla="*/ 72954 w 1043515"/>
              <a:gd name="connsiteY1" fmla="*/ 8930 h 1440619"/>
              <a:gd name="connsiteX2" fmla="*/ 124426 w 1043515"/>
              <a:gd name="connsiteY2" fmla="*/ 847652 h 1440619"/>
              <a:gd name="connsiteX3" fmla="*/ 562616 w 1043515"/>
              <a:gd name="connsiteY3" fmla="*/ 1440619 h 1440619"/>
              <a:gd name="connsiteX0" fmla="*/ 959493 w 959493"/>
              <a:gd name="connsiteY0" fmla="*/ 418523 h 1446287"/>
              <a:gd name="connsiteX1" fmla="*/ 67167 w 959493"/>
              <a:gd name="connsiteY1" fmla="*/ 14598 h 1446287"/>
              <a:gd name="connsiteX2" fmla="*/ 118639 w 959493"/>
              <a:gd name="connsiteY2" fmla="*/ 853320 h 1446287"/>
              <a:gd name="connsiteX3" fmla="*/ 556829 w 959493"/>
              <a:gd name="connsiteY3" fmla="*/ 1446287 h 1446287"/>
              <a:gd name="connsiteX0" fmla="*/ 959493 w 959493"/>
              <a:gd name="connsiteY0" fmla="*/ 417378 h 1445142"/>
              <a:gd name="connsiteX1" fmla="*/ 67167 w 959493"/>
              <a:gd name="connsiteY1" fmla="*/ 13453 h 1445142"/>
              <a:gd name="connsiteX2" fmla="*/ 118639 w 959493"/>
              <a:gd name="connsiteY2" fmla="*/ 852175 h 1445142"/>
              <a:gd name="connsiteX3" fmla="*/ 556829 w 959493"/>
              <a:gd name="connsiteY3" fmla="*/ 1445142 h 1445142"/>
              <a:gd name="connsiteX0" fmla="*/ 961231 w 961231"/>
              <a:gd name="connsiteY0" fmla="*/ 417378 h 1470542"/>
              <a:gd name="connsiteX1" fmla="*/ 68905 w 961231"/>
              <a:gd name="connsiteY1" fmla="*/ 13453 h 1470542"/>
              <a:gd name="connsiteX2" fmla="*/ 120377 w 961231"/>
              <a:gd name="connsiteY2" fmla="*/ 852175 h 1470542"/>
              <a:gd name="connsiteX3" fmla="*/ 602030 w 961231"/>
              <a:gd name="connsiteY3" fmla="*/ 1470542 h 1470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1231" h="1470542">
                <a:moveTo>
                  <a:pt x="961231" y="417378"/>
                </a:moveTo>
                <a:cubicBezTo>
                  <a:pt x="548196" y="173538"/>
                  <a:pt x="209047" y="-59013"/>
                  <a:pt x="68905" y="13453"/>
                </a:cubicBezTo>
                <a:cubicBezTo>
                  <a:pt x="-71237" y="85919"/>
                  <a:pt x="31523" y="609327"/>
                  <a:pt x="120377" y="852175"/>
                </a:cubicBezTo>
                <a:cubicBezTo>
                  <a:pt x="209231" y="1095023"/>
                  <a:pt x="510741" y="1347007"/>
                  <a:pt x="602030" y="1470542"/>
                </a:cubicBezTo>
              </a:path>
            </a:pathLst>
          </a:custGeom>
          <a:ln w="57150">
            <a:solidFill>
              <a:srgbClr val="00CC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395512" y="60616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77" name="TextBox 76"/>
          <p:cNvSpPr txBox="1"/>
          <p:nvPr/>
        </p:nvSpPr>
        <p:spPr>
          <a:xfrm>
            <a:off x="4283721" y="60616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78" name="TextBox 77"/>
          <p:cNvSpPr txBox="1"/>
          <p:nvPr/>
        </p:nvSpPr>
        <p:spPr>
          <a:xfrm>
            <a:off x="7823709" y="4892387"/>
            <a:ext cx="1123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Allocator</a:t>
            </a:r>
            <a:endParaRPr lang="en-US" sz="2000" dirty="0"/>
          </a:p>
        </p:txBody>
      </p:sp>
      <p:sp>
        <p:nvSpPr>
          <p:cNvPr id="79" name="TextBox 78"/>
          <p:cNvSpPr txBox="1"/>
          <p:nvPr/>
        </p:nvSpPr>
        <p:spPr>
          <a:xfrm>
            <a:off x="6735581" y="3677041"/>
            <a:ext cx="453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R2</a:t>
            </a:r>
            <a:endParaRPr lang="en-US" sz="2000" dirty="0"/>
          </a:p>
        </p:txBody>
      </p:sp>
      <p:sp>
        <p:nvSpPr>
          <p:cNvPr id="80" name="TextBox 79"/>
          <p:cNvSpPr txBox="1"/>
          <p:nvPr/>
        </p:nvSpPr>
        <p:spPr>
          <a:xfrm>
            <a:off x="4682692" y="3677042"/>
            <a:ext cx="453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R1</a:t>
            </a:r>
            <a:endParaRPr lang="en-US" sz="2000" dirty="0"/>
          </a:p>
        </p:txBody>
      </p:sp>
      <p:sp>
        <p:nvSpPr>
          <p:cNvPr id="81" name="TextBox 80"/>
          <p:cNvSpPr txBox="1"/>
          <p:nvPr/>
        </p:nvSpPr>
        <p:spPr>
          <a:xfrm>
            <a:off x="5296639" y="606772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82" name="Freeform 81"/>
          <p:cNvSpPr/>
          <p:nvPr/>
        </p:nvSpPr>
        <p:spPr>
          <a:xfrm>
            <a:off x="4555546" y="5128737"/>
            <a:ext cx="828040" cy="676127"/>
          </a:xfrm>
          <a:custGeom>
            <a:avLst/>
            <a:gdLst>
              <a:gd name="connsiteX0" fmla="*/ 2283619 w 2297843"/>
              <a:gd name="connsiteY0" fmla="*/ 1609765 h 1609765"/>
              <a:gd name="connsiteX1" fmla="*/ 2028825 w 2297843"/>
              <a:gd name="connsiteY1" fmla="*/ 883484 h 1609765"/>
              <a:gd name="connsiteX2" fmla="*/ 447675 w 2297843"/>
              <a:gd name="connsiteY2" fmla="*/ 7184 h 1609765"/>
              <a:gd name="connsiteX3" fmla="*/ 388144 w 2297843"/>
              <a:gd name="connsiteY3" fmla="*/ 488196 h 1609765"/>
              <a:gd name="connsiteX4" fmla="*/ 381000 w 2297843"/>
              <a:gd name="connsiteY4" fmla="*/ 857290 h 1609765"/>
              <a:gd name="connsiteX5" fmla="*/ 0 w 2297843"/>
              <a:gd name="connsiteY5" fmla="*/ 1609765 h 1609765"/>
              <a:gd name="connsiteX0" fmla="*/ 2283619 w 2283619"/>
              <a:gd name="connsiteY0" fmla="*/ 1609765 h 1609765"/>
              <a:gd name="connsiteX1" fmla="*/ 2028825 w 2283619"/>
              <a:gd name="connsiteY1" fmla="*/ 883484 h 1609765"/>
              <a:gd name="connsiteX2" fmla="*/ 447675 w 2283619"/>
              <a:gd name="connsiteY2" fmla="*/ 7184 h 1609765"/>
              <a:gd name="connsiteX3" fmla="*/ 388144 w 2283619"/>
              <a:gd name="connsiteY3" fmla="*/ 488196 h 1609765"/>
              <a:gd name="connsiteX4" fmla="*/ 381000 w 2283619"/>
              <a:gd name="connsiteY4" fmla="*/ 857290 h 1609765"/>
              <a:gd name="connsiteX5" fmla="*/ 0 w 2283619"/>
              <a:gd name="connsiteY5" fmla="*/ 1609765 h 1609765"/>
              <a:gd name="connsiteX0" fmla="*/ 2283619 w 2283619"/>
              <a:gd name="connsiteY0" fmla="*/ 1609765 h 1609765"/>
              <a:gd name="connsiteX1" fmla="*/ 2028825 w 2283619"/>
              <a:gd name="connsiteY1" fmla="*/ 883484 h 1609765"/>
              <a:gd name="connsiteX2" fmla="*/ 447675 w 2283619"/>
              <a:gd name="connsiteY2" fmla="*/ 7184 h 1609765"/>
              <a:gd name="connsiteX3" fmla="*/ 388144 w 2283619"/>
              <a:gd name="connsiteY3" fmla="*/ 488196 h 1609765"/>
              <a:gd name="connsiteX4" fmla="*/ 381000 w 2283619"/>
              <a:gd name="connsiteY4" fmla="*/ 857290 h 1609765"/>
              <a:gd name="connsiteX5" fmla="*/ 0 w 2283619"/>
              <a:gd name="connsiteY5" fmla="*/ 1609765 h 1609765"/>
              <a:gd name="connsiteX0" fmla="*/ 2283619 w 2283619"/>
              <a:gd name="connsiteY0" fmla="*/ 1602606 h 1602606"/>
              <a:gd name="connsiteX1" fmla="*/ 2028825 w 2283619"/>
              <a:gd name="connsiteY1" fmla="*/ 876325 h 1602606"/>
              <a:gd name="connsiteX2" fmla="*/ 447675 w 2283619"/>
              <a:gd name="connsiteY2" fmla="*/ 25 h 1602606"/>
              <a:gd name="connsiteX3" fmla="*/ 381000 w 2283619"/>
              <a:gd name="connsiteY3" fmla="*/ 850131 h 1602606"/>
              <a:gd name="connsiteX4" fmla="*/ 0 w 2283619"/>
              <a:gd name="connsiteY4" fmla="*/ 1602606 h 1602606"/>
              <a:gd name="connsiteX0" fmla="*/ 2283619 w 2283619"/>
              <a:gd name="connsiteY0" fmla="*/ 1602719 h 1602719"/>
              <a:gd name="connsiteX1" fmla="*/ 2028825 w 2283619"/>
              <a:gd name="connsiteY1" fmla="*/ 876438 h 1602719"/>
              <a:gd name="connsiteX2" fmla="*/ 447675 w 2283619"/>
              <a:gd name="connsiteY2" fmla="*/ 138 h 1602719"/>
              <a:gd name="connsiteX3" fmla="*/ 422023 w 2283619"/>
              <a:gd name="connsiteY3" fmla="*/ 815022 h 1602719"/>
              <a:gd name="connsiteX4" fmla="*/ 0 w 2283619"/>
              <a:gd name="connsiteY4" fmla="*/ 1602719 h 1602719"/>
              <a:gd name="connsiteX0" fmla="*/ 2283619 w 2283619"/>
              <a:gd name="connsiteY0" fmla="*/ 1576310 h 1576310"/>
              <a:gd name="connsiteX1" fmla="*/ 2028825 w 2283619"/>
              <a:gd name="connsiteY1" fmla="*/ 850029 h 1576310"/>
              <a:gd name="connsiteX2" fmla="*/ 495536 w 2283619"/>
              <a:gd name="connsiteY2" fmla="*/ 146 h 1576310"/>
              <a:gd name="connsiteX3" fmla="*/ 422023 w 2283619"/>
              <a:gd name="connsiteY3" fmla="*/ 788613 h 1576310"/>
              <a:gd name="connsiteX4" fmla="*/ 0 w 2283619"/>
              <a:gd name="connsiteY4" fmla="*/ 1576310 h 1576310"/>
              <a:gd name="connsiteX0" fmla="*/ 2379339 w 2379339"/>
              <a:gd name="connsiteY0" fmla="*/ 1532283 h 1576310"/>
              <a:gd name="connsiteX1" fmla="*/ 2028825 w 2379339"/>
              <a:gd name="connsiteY1" fmla="*/ 850029 h 1576310"/>
              <a:gd name="connsiteX2" fmla="*/ 495536 w 2379339"/>
              <a:gd name="connsiteY2" fmla="*/ 146 h 1576310"/>
              <a:gd name="connsiteX3" fmla="*/ 422023 w 2379339"/>
              <a:gd name="connsiteY3" fmla="*/ 788613 h 1576310"/>
              <a:gd name="connsiteX4" fmla="*/ 0 w 2379339"/>
              <a:gd name="connsiteY4" fmla="*/ 1576310 h 1576310"/>
              <a:gd name="connsiteX0" fmla="*/ 2379339 w 2379339"/>
              <a:gd name="connsiteY0" fmla="*/ 1532283 h 1576310"/>
              <a:gd name="connsiteX1" fmla="*/ 2028825 w 2379339"/>
              <a:gd name="connsiteY1" fmla="*/ 850029 h 1576310"/>
              <a:gd name="connsiteX2" fmla="*/ 495536 w 2379339"/>
              <a:gd name="connsiteY2" fmla="*/ 146 h 1576310"/>
              <a:gd name="connsiteX3" fmla="*/ 422023 w 2379339"/>
              <a:gd name="connsiteY3" fmla="*/ 788613 h 1576310"/>
              <a:gd name="connsiteX4" fmla="*/ 0 w 2379339"/>
              <a:gd name="connsiteY4" fmla="*/ 1576310 h 1576310"/>
              <a:gd name="connsiteX0" fmla="*/ 2379339 w 2379339"/>
              <a:gd name="connsiteY0" fmla="*/ 1532283 h 1576310"/>
              <a:gd name="connsiteX1" fmla="*/ 2028825 w 2379339"/>
              <a:gd name="connsiteY1" fmla="*/ 850029 h 1576310"/>
              <a:gd name="connsiteX2" fmla="*/ 495536 w 2379339"/>
              <a:gd name="connsiteY2" fmla="*/ 146 h 1576310"/>
              <a:gd name="connsiteX3" fmla="*/ 422023 w 2379339"/>
              <a:gd name="connsiteY3" fmla="*/ 788613 h 1576310"/>
              <a:gd name="connsiteX4" fmla="*/ 0 w 2379339"/>
              <a:gd name="connsiteY4" fmla="*/ 1576310 h 1576310"/>
              <a:gd name="connsiteX0" fmla="*/ 2440874 w 2440874"/>
              <a:gd name="connsiteY0" fmla="*/ 1585116 h 1585116"/>
              <a:gd name="connsiteX1" fmla="*/ 2028825 w 2440874"/>
              <a:gd name="connsiteY1" fmla="*/ 850029 h 1585116"/>
              <a:gd name="connsiteX2" fmla="*/ 495536 w 2440874"/>
              <a:gd name="connsiteY2" fmla="*/ 146 h 1585116"/>
              <a:gd name="connsiteX3" fmla="*/ 422023 w 2440874"/>
              <a:gd name="connsiteY3" fmla="*/ 788613 h 1585116"/>
              <a:gd name="connsiteX4" fmla="*/ 0 w 2440874"/>
              <a:gd name="connsiteY4" fmla="*/ 1576310 h 1585116"/>
              <a:gd name="connsiteX0" fmla="*/ 2440874 w 2440874"/>
              <a:gd name="connsiteY0" fmla="*/ 1585116 h 1585116"/>
              <a:gd name="connsiteX1" fmla="*/ 2028825 w 2440874"/>
              <a:gd name="connsiteY1" fmla="*/ 850029 h 1585116"/>
              <a:gd name="connsiteX2" fmla="*/ 495536 w 2440874"/>
              <a:gd name="connsiteY2" fmla="*/ 146 h 1585116"/>
              <a:gd name="connsiteX3" fmla="*/ 422023 w 2440874"/>
              <a:gd name="connsiteY3" fmla="*/ 788613 h 1585116"/>
              <a:gd name="connsiteX4" fmla="*/ 0 w 2440874"/>
              <a:gd name="connsiteY4" fmla="*/ 1576310 h 1585116"/>
              <a:gd name="connsiteX0" fmla="*/ 2418722 w 2418722"/>
              <a:gd name="connsiteY0" fmla="*/ 1585116 h 1585116"/>
              <a:gd name="connsiteX1" fmla="*/ 2006673 w 2418722"/>
              <a:gd name="connsiteY1" fmla="*/ 850029 h 1585116"/>
              <a:gd name="connsiteX2" fmla="*/ 473384 w 2418722"/>
              <a:gd name="connsiteY2" fmla="*/ 146 h 1585116"/>
              <a:gd name="connsiteX3" fmla="*/ 399871 w 2418722"/>
              <a:gd name="connsiteY3" fmla="*/ 788613 h 1585116"/>
              <a:gd name="connsiteX4" fmla="*/ 0 w 2418722"/>
              <a:gd name="connsiteY4" fmla="*/ 1405131 h 1585116"/>
              <a:gd name="connsiteX0" fmla="*/ 2418722 w 2418722"/>
              <a:gd name="connsiteY0" fmla="*/ 853108 h 853108"/>
              <a:gd name="connsiteX1" fmla="*/ 2006673 w 2418722"/>
              <a:gd name="connsiteY1" fmla="*/ 118021 h 853108"/>
              <a:gd name="connsiteX2" fmla="*/ 399871 w 2418722"/>
              <a:gd name="connsiteY2" fmla="*/ 56605 h 853108"/>
              <a:gd name="connsiteX3" fmla="*/ 0 w 2418722"/>
              <a:gd name="connsiteY3" fmla="*/ 673123 h 853108"/>
              <a:gd name="connsiteX0" fmla="*/ 868049 w 2010024"/>
              <a:gd name="connsiteY0" fmla="*/ 733607 h 733607"/>
              <a:gd name="connsiteX1" fmla="*/ 2006673 w 2010024"/>
              <a:gd name="connsiteY1" fmla="*/ 112640 h 733607"/>
              <a:gd name="connsiteX2" fmla="*/ 399871 w 2010024"/>
              <a:gd name="connsiteY2" fmla="*/ 51224 h 733607"/>
              <a:gd name="connsiteX3" fmla="*/ 0 w 2010024"/>
              <a:gd name="connsiteY3" fmla="*/ 667742 h 733607"/>
              <a:gd name="connsiteX0" fmla="*/ 868049 w 868049"/>
              <a:gd name="connsiteY0" fmla="*/ 682383 h 682383"/>
              <a:gd name="connsiteX1" fmla="*/ 399871 w 868049"/>
              <a:gd name="connsiteY1" fmla="*/ 0 h 682383"/>
              <a:gd name="connsiteX2" fmla="*/ 0 w 868049"/>
              <a:gd name="connsiteY2" fmla="*/ 616518 h 682383"/>
              <a:gd name="connsiteX0" fmla="*/ 868049 w 868049"/>
              <a:gd name="connsiteY0" fmla="*/ 682383 h 682383"/>
              <a:gd name="connsiteX1" fmla="*/ 399871 w 868049"/>
              <a:gd name="connsiteY1" fmla="*/ 0 h 682383"/>
              <a:gd name="connsiteX2" fmla="*/ 0 w 868049"/>
              <a:gd name="connsiteY2" fmla="*/ 616518 h 682383"/>
              <a:gd name="connsiteX0" fmla="*/ 838512 w 838512"/>
              <a:gd name="connsiteY0" fmla="*/ 682383 h 683088"/>
              <a:gd name="connsiteX1" fmla="*/ 370334 w 838512"/>
              <a:gd name="connsiteY1" fmla="*/ 0 h 683088"/>
              <a:gd name="connsiteX2" fmla="*/ 0 w 838512"/>
              <a:gd name="connsiteY2" fmla="*/ 683088 h 683088"/>
              <a:gd name="connsiteX0" fmla="*/ 838512 w 838512"/>
              <a:gd name="connsiteY0" fmla="*/ 663363 h 664068"/>
              <a:gd name="connsiteX1" fmla="*/ 281724 w 838512"/>
              <a:gd name="connsiteY1" fmla="*/ 0 h 664068"/>
              <a:gd name="connsiteX2" fmla="*/ 0 w 838512"/>
              <a:gd name="connsiteY2" fmla="*/ 664068 h 664068"/>
              <a:gd name="connsiteX0" fmla="*/ 838512 w 838512"/>
              <a:gd name="connsiteY0" fmla="*/ 663363 h 664068"/>
              <a:gd name="connsiteX1" fmla="*/ 340797 w 838512"/>
              <a:gd name="connsiteY1" fmla="*/ 0 h 664068"/>
              <a:gd name="connsiteX2" fmla="*/ 0 w 838512"/>
              <a:gd name="connsiteY2" fmla="*/ 664068 h 664068"/>
              <a:gd name="connsiteX0" fmla="*/ 698213 w 698213"/>
              <a:gd name="connsiteY0" fmla="*/ 615813 h 664068"/>
              <a:gd name="connsiteX1" fmla="*/ 340797 w 698213"/>
              <a:gd name="connsiteY1" fmla="*/ 0 h 664068"/>
              <a:gd name="connsiteX2" fmla="*/ 0 w 698213"/>
              <a:gd name="connsiteY2" fmla="*/ 664068 h 664068"/>
              <a:gd name="connsiteX0" fmla="*/ 698213 w 698213"/>
              <a:gd name="connsiteY0" fmla="*/ 615813 h 664068"/>
              <a:gd name="connsiteX1" fmla="*/ 340797 w 698213"/>
              <a:gd name="connsiteY1" fmla="*/ 0 h 664068"/>
              <a:gd name="connsiteX2" fmla="*/ 0 w 698213"/>
              <a:gd name="connsiteY2" fmla="*/ 664068 h 664068"/>
              <a:gd name="connsiteX0" fmla="*/ 698213 w 698213"/>
              <a:gd name="connsiteY0" fmla="*/ 617513 h 665768"/>
              <a:gd name="connsiteX1" fmla="*/ 340797 w 698213"/>
              <a:gd name="connsiteY1" fmla="*/ 1700 h 665768"/>
              <a:gd name="connsiteX2" fmla="*/ 0 w 698213"/>
              <a:gd name="connsiteY2" fmla="*/ 665768 h 665768"/>
              <a:gd name="connsiteX0" fmla="*/ 698213 w 698213"/>
              <a:gd name="connsiteY0" fmla="*/ 598557 h 646812"/>
              <a:gd name="connsiteX1" fmla="*/ 274339 w 698213"/>
              <a:gd name="connsiteY1" fmla="*/ 1764 h 646812"/>
              <a:gd name="connsiteX2" fmla="*/ 0 w 698213"/>
              <a:gd name="connsiteY2" fmla="*/ 646812 h 646812"/>
              <a:gd name="connsiteX0" fmla="*/ 698213 w 698213"/>
              <a:gd name="connsiteY0" fmla="*/ 655440 h 703695"/>
              <a:gd name="connsiteX1" fmla="*/ 326028 w 698213"/>
              <a:gd name="connsiteY1" fmla="*/ 1587 h 703695"/>
              <a:gd name="connsiteX2" fmla="*/ 0 w 698213"/>
              <a:gd name="connsiteY2" fmla="*/ 703695 h 703695"/>
              <a:gd name="connsiteX0" fmla="*/ 616987 w 616987"/>
              <a:gd name="connsiteY0" fmla="*/ 625567 h 702352"/>
              <a:gd name="connsiteX1" fmla="*/ 326028 w 616987"/>
              <a:gd name="connsiteY1" fmla="*/ 244 h 702352"/>
              <a:gd name="connsiteX2" fmla="*/ 0 w 616987"/>
              <a:gd name="connsiteY2" fmla="*/ 702352 h 702352"/>
              <a:gd name="connsiteX0" fmla="*/ 616987 w 616987"/>
              <a:gd name="connsiteY0" fmla="*/ 625591 h 702376"/>
              <a:gd name="connsiteX1" fmla="*/ 326028 w 616987"/>
              <a:gd name="connsiteY1" fmla="*/ 268 h 702376"/>
              <a:gd name="connsiteX2" fmla="*/ 0 w 616987"/>
              <a:gd name="connsiteY2" fmla="*/ 702376 h 702376"/>
              <a:gd name="connsiteX0" fmla="*/ 631755 w 631755"/>
              <a:gd name="connsiteY0" fmla="*/ 682400 h 702125"/>
              <a:gd name="connsiteX1" fmla="*/ 326028 w 631755"/>
              <a:gd name="connsiteY1" fmla="*/ 17 h 702125"/>
              <a:gd name="connsiteX2" fmla="*/ 0 w 631755"/>
              <a:gd name="connsiteY2" fmla="*/ 702125 h 702125"/>
              <a:gd name="connsiteX0" fmla="*/ 631755 w 631755"/>
              <a:gd name="connsiteY0" fmla="*/ 682620 h 702345"/>
              <a:gd name="connsiteX1" fmla="*/ 326028 w 631755"/>
              <a:gd name="connsiteY1" fmla="*/ 237 h 702345"/>
              <a:gd name="connsiteX2" fmla="*/ 0 w 631755"/>
              <a:gd name="connsiteY2" fmla="*/ 702345 h 702345"/>
              <a:gd name="connsiteX0" fmla="*/ 668676 w 668676"/>
              <a:gd name="connsiteY0" fmla="*/ 644491 h 702256"/>
              <a:gd name="connsiteX1" fmla="*/ 326028 w 668676"/>
              <a:gd name="connsiteY1" fmla="*/ 148 h 702256"/>
              <a:gd name="connsiteX2" fmla="*/ 0 w 668676"/>
              <a:gd name="connsiteY2" fmla="*/ 702256 h 702256"/>
              <a:gd name="connsiteX0" fmla="*/ 668676 w 668676"/>
              <a:gd name="connsiteY0" fmla="*/ 644637 h 702402"/>
              <a:gd name="connsiteX1" fmla="*/ 326028 w 668676"/>
              <a:gd name="connsiteY1" fmla="*/ 294 h 702402"/>
              <a:gd name="connsiteX2" fmla="*/ 0 w 668676"/>
              <a:gd name="connsiteY2" fmla="*/ 702402 h 702402"/>
              <a:gd name="connsiteX0" fmla="*/ 668676 w 668676"/>
              <a:gd name="connsiteY0" fmla="*/ 645422 h 703187"/>
              <a:gd name="connsiteX1" fmla="*/ 326028 w 668676"/>
              <a:gd name="connsiteY1" fmla="*/ 1079 h 703187"/>
              <a:gd name="connsiteX2" fmla="*/ 0 w 668676"/>
              <a:gd name="connsiteY2" fmla="*/ 703187 h 703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8676" h="703187">
                <a:moveTo>
                  <a:pt x="668676" y="645422"/>
                </a:moveTo>
                <a:cubicBezTo>
                  <a:pt x="438225" y="217961"/>
                  <a:pt x="378401" y="-18059"/>
                  <a:pt x="326028" y="1079"/>
                </a:cubicBezTo>
                <a:cubicBezTo>
                  <a:pt x="273655" y="20217"/>
                  <a:pt x="158154" y="420413"/>
                  <a:pt x="0" y="703187"/>
                </a:cubicBezTo>
              </a:path>
            </a:pathLst>
          </a:custGeom>
          <a:ln w="571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5128973" y="4287682"/>
            <a:ext cx="2842975" cy="1458914"/>
          </a:xfrm>
          <a:custGeom>
            <a:avLst/>
            <a:gdLst>
              <a:gd name="connsiteX0" fmla="*/ 991566 w 991566"/>
              <a:gd name="connsiteY0" fmla="*/ 501298 h 1582579"/>
              <a:gd name="connsiteX1" fmla="*/ 81855 w 991566"/>
              <a:gd name="connsiteY1" fmla="*/ 4239 h 1582579"/>
              <a:gd name="connsiteX2" fmla="*/ 72477 w 991566"/>
              <a:gd name="connsiteY2" fmla="*/ 749827 h 1582579"/>
              <a:gd name="connsiteX3" fmla="*/ 339763 w 991566"/>
              <a:gd name="connsiteY3" fmla="*/ 1509482 h 1582579"/>
              <a:gd name="connsiteX4" fmla="*/ 330384 w 991566"/>
              <a:gd name="connsiteY4" fmla="*/ 1509482 h 1582579"/>
              <a:gd name="connsiteX0" fmla="*/ 991566 w 991566"/>
              <a:gd name="connsiteY0" fmla="*/ 501298 h 1694416"/>
              <a:gd name="connsiteX1" fmla="*/ 81855 w 991566"/>
              <a:gd name="connsiteY1" fmla="*/ 4239 h 1694416"/>
              <a:gd name="connsiteX2" fmla="*/ 72477 w 991566"/>
              <a:gd name="connsiteY2" fmla="*/ 749827 h 1694416"/>
              <a:gd name="connsiteX3" fmla="*/ 339763 w 991566"/>
              <a:gd name="connsiteY3" fmla="*/ 1509482 h 1694416"/>
              <a:gd name="connsiteX4" fmla="*/ 330384 w 991566"/>
              <a:gd name="connsiteY4" fmla="*/ 1671407 h 1694416"/>
              <a:gd name="connsiteX0" fmla="*/ 991566 w 991566"/>
              <a:gd name="connsiteY0" fmla="*/ 501298 h 1785880"/>
              <a:gd name="connsiteX1" fmla="*/ 81855 w 991566"/>
              <a:gd name="connsiteY1" fmla="*/ 4239 h 1785880"/>
              <a:gd name="connsiteX2" fmla="*/ 72477 w 991566"/>
              <a:gd name="connsiteY2" fmla="*/ 749827 h 1785880"/>
              <a:gd name="connsiteX3" fmla="*/ 339763 w 991566"/>
              <a:gd name="connsiteY3" fmla="*/ 1509482 h 1785880"/>
              <a:gd name="connsiteX4" fmla="*/ 413728 w 991566"/>
              <a:gd name="connsiteY4" fmla="*/ 1771420 h 1785880"/>
              <a:gd name="connsiteX0" fmla="*/ 991566 w 991566"/>
              <a:gd name="connsiteY0" fmla="*/ 501298 h 1616730"/>
              <a:gd name="connsiteX1" fmla="*/ 81855 w 991566"/>
              <a:gd name="connsiteY1" fmla="*/ 4239 h 1616730"/>
              <a:gd name="connsiteX2" fmla="*/ 72477 w 991566"/>
              <a:gd name="connsiteY2" fmla="*/ 749827 h 1616730"/>
              <a:gd name="connsiteX3" fmla="*/ 339763 w 991566"/>
              <a:gd name="connsiteY3" fmla="*/ 1509482 h 1616730"/>
              <a:gd name="connsiteX4" fmla="*/ 354197 w 991566"/>
              <a:gd name="connsiteY4" fmla="*/ 1571395 h 1616730"/>
              <a:gd name="connsiteX0" fmla="*/ 984956 w 984956"/>
              <a:gd name="connsiteY0" fmla="*/ 501298 h 1578753"/>
              <a:gd name="connsiteX1" fmla="*/ 75245 w 984956"/>
              <a:gd name="connsiteY1" fmla="*/ 4239 h 1578753"/>
              <a:gd name="connsiteX2" fmla="*/ 65867 w 984956"/>
              <a:gd name="connsiteY2" fmla="*/ 749827 h 1578753"/>
              <a:gd name="connsiteX3" fmla="*/ 187897 w 984956"/>
              <a:gd name="connsiteY3" fmla="*/ 1135625 h 1578753"/>
              <a:gd name="connsiteX4" fmla="*/ 347587 w 984956"/>
              <a:gd name="connsiteY4" fmla="*/ 1571395 h 1578753"/>
              <a:gd name="connsiteX0" fmla="*/ 984956 w 984956"/>
              <a:gd name="connsiteY0" fmla="*/ 501298 h 1471345"/>
              <a:gd name="connsiteX1" fmla="*/ 75245 w 984956"/>
              <a:gd name="connsiteY1" fmla="*/ 4239 h 1471345"/>
              <a:gd name="connsiteX2" fmla="*/ 65867 w 984956"/>
              <a:gd name="connsiteY2" fmla="*/ 749827 h 1471345"/>
              <a:gd name="connsiteX3" fmla="*/ 187897 w 984956"/>
              <a:gd name="connsiteY3" fmla="*/ 1135625 h 1471345"/>
              <a:gd name="connsiteX4" fmla="*/ 504057 w 984956"/>
              <a:gd name="connsiteY4" fmla="*/ 1461328 h 1471345"/>
              <a:gd name="connsiteX0" fmla="*/ 1003973 w 1003973"/>
              <a:gd name="connsiteY0" fmla="*/ 498374 h 1468421"/>
              <a:gd name="connsiteX1" fmla="*/ 94262 w 1003973"/>
              <a:gd name="connsiteY1" fmla="*/ 1315 h 1468421"/>
              <a:gd name="connsiteX2" fmla="*/ 41420 w 1003973"/>
              <a:gd name="connsiteY2" fmla="*/ 628370 h 1468421"/>
              <a:gd name="connsiteX3" fmla="*/ 206914 w 1003973"/>
              <a:gd name="connsiteY3" fmla="*/ 1132701 h 1468421"/>
              <a:gd name="connsiteX4" fmla="*/ 523074 w 1003973"/>
              <a:gd name="connsiteY4" fmla="*/ 1458404 h 1468421"/>
              <a:gd name="connsiteX0" fmla="*/ 1006950 w 1006950"/>
              <a:gd name="connsiteY0" fmla="*/ 498374 h 1468421"/>
              <a:gd name="connsiteX1" fmla="*/ 97239 w 1006950"/>
              <a:gd name="connsiteY1" fmla="*/ 1315 h 1468421"/>
              <a:gd name="connsiteX2" fmla="*/ 44397 w 1006950"/>
              <a:gd name="connsiteY2" fmla="*/ 628370 h 1468421"/>
              <a:gd name="connsiteX3" fmla="*/ 209891 w 1006950"/>
              <a:gd name="connsiteY3" fmla="*/ 1132701 h 1468421"/>
              <a:gd name="connsiteX4" fmla="*/ 526051 w 1006950"/>
              <a:gd name="connsiteY4" fmla="*/ 1458404 h 1468421"/>
              <a:gd name="connsiteX0" fmla="*/ 987249 w 987249"/>
              <a:gd name="connsiteY0" fmla="*/ 505340 h 1475387"/>
              <a:gd name="connsiteX1" fmla="*/ 77538 w 987249"/>
              <a:gd name="connsiteY1" fmla="*/ 8281 h 1475387"/>
              <a:gd name="connsiteX2" fmla="*/ 68160 w 987249"/>
              <a:gd name="connsiteY2" fmla="*/ 872403 h 1475387"/>
              <a:gd name="connsiteX3" fmla="*/ 190190 w 987249"/>
              <a:gd name="connsiteY3" fmla="*/ 1139667 h 1475387"/>
              <a:gd name="connsiteX4" fmla="*/ 506350 w 987249"/>
              <a:gd name="connsiteY4" fmla="*/ 1465370 h 1475387"/>
              <a:gd name="connsiteX0" fmla="*/ 988428 w 988428"/>
              <a:gd name="connsiteY0" fmla="*/ 505340 h 1480888"/>
              <a:gd name="connsiteX1" fmla="*/ 78717 w 988428"/>
              <a:gd name="connsiteY1" fmla="*/ 8281 h 1480888"/>
              <a:gd name="connsiteX2" fmla="*/ 69339 w 988428"/>
              <a:gd name="connsiteY2" fmla="*/ 872403 h 1480888"/>
              <a:gd name="connsiteX3" fmla="*/ 269604 w 988428"/>
              <a:gd name="connsiteY3" fmla="*/ 1249733 h 1480888"/>
              <a:gd name="connsiteX4" fmla="*/ 507529 w 988428"/>
              <a:gd name="connsiteY4" fmla="*/ 1465370 h 1480888"/>
              <a:gd name="connsiteX0" fmla="*/ 990447 w 990447"/>
              <a:gd name="connsiteY0" fmla="*/ 505340 h 1475387"/>
              <a:gd name="connsiteX1" fmla="*/ 80736 w 990447"/>
              <a:gd name="connsiteY1" fmla="*/ 8281 h 1475387"/>
              <a:gd name="connsiteX2" fmla="*/ 71358 w 990447"/>
              <a:gd name="connsiteY2" fmla="*/ 872403 h 1475387"/>
              <a:gd name="connsiteX3" fmla="*/ 315088 w 990447"/>
              <a:gd name="connsiteY3" fmla="*/ 1139667 h 1475387"/>
              <a:gd name="connsiteX4" fmla="*/ 509548 w 990447"/>
              <a:gd name="connsiteY4" fmla="*/ 1465370 h 1475387"/>
              <a:gd name="connsiteX0" fmla="*/ 990447 w 990447"/>
              <a:gd name="connsiteY0" fmla="*/ 505340 h 1475387"/>
              <a:gd name="connsiteX1" fmla="*/ 80736 w 990447"/>
              <a:gd name="connsiteY1" fmla="*/ 8281 h 1475387"/>
              <a:gd name="connsiteX2" fmla="*/ 71358 w 990447"/>
              <a:gd name="connsiteY2" fmla="*/ 872403 h 1475387"/>
              <a:gd name="connsiteX3" fmla="*/ 315088 w 990447"/>
              <a:gd name="connsiteY3" fmla="*/ 1139667 h 1475387"/>
              <a:gd name="connsiteX4" fmla="*/ 509548 w 990447"/>
              <a:gd name="connsiteY4" fmla="*/ 1465370 h 1475387"/>
              <a:gd name="connsiteX0" fmla="*/ 1000227 w 1000227"/>
              <a:gd name="connsiteY0" fmla="*/ 505340 h 1465370"/>
              <a:gd name="connsiteX1" fmla="*/ 90516 w 1000227"/>
              <a:gd name="connsiteY1" fmla="*/ 8281 h 1465370"/>
              <a:gd name="connsiteX2" fmla="*/ 81138 w 1000227"/>
              <a:gd name="connsiteY2" fmla="*/ 872403 h 1465370"/>
              <a:gd name="connsiteX3" fmla="*/ 519328 w 1000227"/>
              <a:gd name="connsiteY3" fmla="*/ 1465370 h 1465370"/>
              <a:gd name="connsiteX0" fmla="*/ 1043515 w 1043515"/>
              <a:gd name="connsiteY0" fmla="*/ 505340 h 1465370"/>
              <a:gd name="connsiteX1" fmla="*/ 72954 w 1043515"/>
              <a:gd name="connsiteY1" fmla="*/ 8281 h 1465370"/>
              <a:gd name="connsiteX2" fmla="*/ 124426 w 1043515"/>
              <a:gd name="connsiteY2" fmla="*/ 872403 h 1465370"/>
              <a:gd name="connsiteX3" fmla="*/ 562616 w 1043515"/>
              <a:gd name="connsiteY3" fmla="*/ 1465370 h 1465370"/>
              <a:gd name="connsiteX0" fmla="*/ 1043515 w 1043515"/>
              <a:gd name="connsiteY0" fmla="*/ 480589 h 1440619"/>
              <a:gd name="connsiteX1" fmla="*/ 72954 w 1043515"/>
              <a:gd name="connsiteY1" fmla="*/ 8930 h 1440619"/>
              <a:gd name="connsiteX2" fmla="*/ 124426 w 1043515"/>
              <a:gd name="connsiteY2" fmla="*/ 847652 h 1440619"/>
              <a:gd name="connsiteX3" fmla="*/ 562616 w 1043515"/>
              <a:gd name="connsiteY3" fmla="*/ 1440619 h 1440619"/>
              <a:gd name="connsiteX0" fmla="*/ 959493 w 959493"/>
              <a:gd name="connsiteY0" fmla="*/ 418523 h 1446287"/>
              <a:gd name="connsiteX1" fmla="*/ 67167 w 959493"/>
              <a:gd name="connsiteY1" fmla="*/ 14598 h 1446287"/>
              <a:gd name="connsiteX2" fmla="*/ 118639 w 959493"/>
              <a:gd name="connsiteY2" fmla="*/ 853320 h 1446287"/>
              <a:gd name="connsiteX3" fmla="*/ 556829 w 959493"/>
              <a:gd name="connsiteY3" fmla="*/ 1446287 h 1446287"/>
              <a:gd name="connsiteX0" fmla="*/ 959493 w 959493"/>
              <a:gd name="connsiteY0" fmla="*/ 417378 h 1445142"/>
              <a:gd name="connsiteX1" fmla="*/ 67167 w 959493"/>
              <a:gd name="connsiteY1" fmla="*/ 13453 h 1445142"/>
              <a:gd name="connsiteX2" fmla="*/ 118639 w 959493"/>
              <a:gd name="connsiteY2" fmla="*/ 852175 h 1445142"/>
              <a:gd name="connsiteX3" fmla="*/ 556829 w 959493"/>
              <a:gd name="connsiteY3" fmla="*/ 1445142 h 1445142"/>
              <a:gd name="connsiteX0" fmla="*/ 961231 w 961231"/>
              <a:gd name="connsiteY0" fmla="*/ 417378 h 1470542"/>
              <a:gd name="connsiteX1" fmla="*/ 68905 w 961231"/>
              <a:gd name="connsiteY1" fmla="*/ 13453 h 1470542"/>
              <a:gd name="connsiteX2" fmla="*/ 120377 w 961231"/>
              <a:gd name="connsiteY2" fmla="*/ 852175 h 1470542"/>
              <a:gd name="connsiteX3" fmla="*/ 602030 w 961231"/>
              <a:gd name="connsiteY3" fmla="*/ 1470542 h 1470542"/>
              <a:gd name="connsiteX0" fmla="*/ 2494388 w 2494388"/>
              <a:gd name="connsiteY0" fmla="*/ 417378 h 1433966"/>
              <a:gd name="connsiteX1" fmla="*/ 1602062 w 2494388"/>
              <a:gd name="connsiteY1" fmla="*/ 13453 h 1433966"/>
              <a:gd name="connsiteX2" fmla="*/ 1653534 w 2494388"/>
              <a:gd name="connsiteY2" fmla="*/ 852175 h 1433966"/>
              <a:gd name="connsiteX3" fmla="*/ 4063 w 2494388"/>
              <a:gd name="connsiteY3" fmla="*/ 1433966 h 1433966"/>
              <a:gd name="connsiteX0" fmla="*/ 2931585 w 2931585"/>
              <a:gd name="connsiteY0" fmla="*/ 417378 h 1433966"/>
              <a:gd name="connsiteX1" fmla="*/ 2039259 w 2931585"/>
              <a:gd name="connsiteY1" fmla="*/ 13453 h 1433966"/>
              <a:gd name="connsiteX2" fmla="*/ 2090731 w 2931585"/>
              <a:gd name="connsiteY2" fmla="*/ 852175 h 1433966"/>
              <a:gd name="connsiteX3" fmla="*/ 51043 w 2931585"/>
              <a:gd name="connsiteY3" fmla="*/ 678511 h 1433966"/>
              <a:gd name="connsiteX4" fmla="*/ 441260 w 2931585"/>
              <a:gd name="connsiteY4" fmla="*/ 1433966 h 1433966"/>
              <a:gd name="connsiteX0" fmla="*/ 2931585 w 2931585"/>
              <a:gd name="connsiteY0" fmla="*/ 409824 h 1426412"/>
              <a:gd name="connsiteX1" fmla="*/ 2039259 w 2931585"/>
              <a:gd name="connsiteY1" fmla="*/ 5899 h 1426412"/>
              <a:gd name="connsiteX2" fmla="*/ 51043 w 2931585"/>
              <a:gd name="connsiteY2" fmla="*/ 670957 h 1426412"/>
              <a:gd name="connsiteX3" fmla="*/ 441260 w 2931585"/>
              <a:gd name="connsiteY3" fmla="*/ 1426412 h 1426412"/>
              <a:gd name="connsiteX0" fmla="*/ 2954622 w 2954622"/>
              <a:gd name="connsiteY0" fmla="*/ 409824 h 1426412"/>
              <a:gd name="connsiteX1" fmla="*/ 2062296 w 2954622"/>
              <a:gd name="connsiteY1" fmla="*/ 5899 h 1426412"/>
              <a:gd name="connsiteX2" fmla="*/ 74080 w 2954622"/>
              <a:gd name="connsiteY2" fmla="*/ 670957 h 1426412"/>
              <a:gd name="connsiteX3" fmla="*/ 464297 w 2954622"/>
              <a:gd name="connsiteY3" fmla="*/ 1426412 h 1426412"/>
              <a:gd name="connsiteX0" fmla="*/ 2971590 w 2971590"/>
              <a:gd name="connsiteY0" fmla="*/ 407878 h 1424466"/>
              <a:gd name="connsiteX1" fmla="*/ 2079264 w 2971590"/>
              <a:gd name="connsiteY1" fmla="*/ 3953 h 1424466"/>
              <a:gd name="connsiteX2" fmla="*/ 203707 w 2971590"/>
              <a:gd name="connsiteY2" fmla="*/ 614147 h 1424466"/>
              <a:gd name="connsiteX3" fmla="*/ 91048 w 2971590"/>
              <a:gd name="connsiteY3" fmla="*/ 669011 h 1424466"/>
              <a:gd name="connsiteX4" fmla="*/ 481265 w 2971590"/>
              <a:gd name="connsiteY4" fmla="*/ 1424466 h 1424466"/>
              <a:gd name="connsiteX0" fmla="*/ 2954623 w 2954623"/>
              <a:gd name="connsiteY0" fmla="*/ 412392 h 1428980"/>
              <a:gd name="connsiteX1" fmla="*/ 2062297 w 2954623"/>
              <a:gd name="connsiteY1" fmla="*/ 8467 h 1428980"/>
              <a:gd name="connsiteX2" fmla="*/ 721868 w 2954623"/>
              <a:gd name="connsiteY2" fmla="*/ 737533 h 1428980"/>
              <a:gd name="connsiteX3" fmla="*/ 74081 w 2954623"/>
              <a:gd name="connsiteY3" fmla="*/ 673525 h 1428980"/>
              <a:gd name="connsiteX4" fmla="*/ 464298 w 2954623"/>
              <a:gd name="connsiteY4" fmla="*/ 1428980 h 1428980"/>
              <a:gd name="connsiteX0" fmla="*/ 2954623 w 2954623"/>
              <a:gd name="connsiteY0" fmla="*/ 412392 h 1428980"/>
              <a:gd name="connsiteX1" fmla="*/ 2062297 w 2954623"/>
              <a:gd name="connsiteY1" fmla="*/ 8467 h 1428980"/>
              <a:gd name="connsiteX2" fmla="*/ 721868 w 2954623"/>
              <a:gd name="connsiteY2" fmla="*/ 737533 h 1428980"/>
              <a:gd name="connsiteX3" fmla="*/ 74081 w 2954623"/>
              <a:gd name="connsiteY3" fmla="*/ 673525 h 1428980"/>
              <a:gd name="connsiteX4" fmla="*/ 464298 w 2954623"/>
              <a:gd name="connsiteY4" fmla="*/ 1428980 h 1428980"/>
              <a:gd name="connsiteX0" fmla="*/ 2954623 w 2954623"/>
              <a:gd name="connsiteY0" fmla="*/ 409824 h 1426412"/>
              <a:gd name="connsiteX1" fmla="*/ 2062297 w 2954623"/>
              <a:gd name="connsiteY1" fmla="*/ 5899 h 1426412"/>
              <a:gd name="connsiteX2" fmla="*/ 74081 w 2954623"/>
              <a:gd name="connsiteY2" fmla="*/ 670957 h 1426412"/>
              <a:gd name="connsiteX3" fmla="*/ 464298 w 2954623"/>
              <a:gd name="connsiteY3" fmla="*/ 1426412 h 1426412"/>
              <a:gd name="connsiteX0" fmla="*/ 2887425 w 2887425"/>
              <a:gd name="connsiteY0" fmla="*/ 409482 h 1426070"/>
              <a:gd name="connsiteX1" fmla="*/ 1995099 w 2887425"/>
              <a:gd name="connsiteY1" fmla="*/ 5557 h 1426070"/>
              <a:gd name="connsiteX2" fmla="*/ 81989 w 2887425"/>
              <a:gd name="connsiteY2" fmla="*/ 661471 h 1426070"/>
              <a:gd name="connsiteX3" fmla="*/ 397100 w 2887425"/>
              <a:gd name="connsiteY3" fmla="*/ 1426070 h 1426070"/>
              <a:gd name="connsiteX0" fmla="*/ 2920827 w 2920827"/>
              <a:gd name="connsiteY0" fmla="*/ 409823 h 1426411"/>
              <a:gd name="connsiteX1" fmla="*/ 2028501 w 2920827"/>
              <a:gd name="connsiteY1" fmla="*/ 5898 h 1426411"/>
              <a:gd name="connsiteX2" fmla="*/ 77838 w 2920827"/>
              <a:gd name="connsiteY2" fmla="*/ 670956 h 1426411"/>
              <a:gd name="connsiteX3" fmla="*/ 430502 w 2920827"/>
              <a:gd name="connsiteY3" fmla="*/ 1426411 h 1426411"/>
              <a:gd name="connsiteX0" fmla="*/ 2918903 w 2918903"/>
              <a:gd name="connsiteY0" fmla="*/ 409823 h 1444699"/>
              <a:gd name="connsiteX1" fmla="*/ 2026577 w 2918903"/>
              <a:gd name="connsiteY1" fmla="*/ 5898 h 1444699"/>
              <a:gd name="connsiteX2" fmla="*/ 75914 w 2918903"/>
              <a:gd name="connsiteY2" fmla="*/ 670956 h 1444699"/>
              <a:gd name="connsiteX3" fmla="*/ 447355 w 2918903"/>
              <a:gd name="connsiteY3" fmla="*/ 1444699 h 1444699"/>
              <a:gd name="connsiteX0" fmla="*/ 2918903 w 2918903"/>
              <a:gd name="connsiteY0" fmla="*/ 410517 h 1445393"/>
              <a:gd name="connsiteX1" fmla="*/ 2026577 w 2918903"/>
              <a:gd name="connsiteY1" fmla="*/ 6592 h 1445393"/>
              <a:gd name="connsiteX2" fmla="*/ 75914 w 2918903"/>
              <a:gd name="connsiteY2" fmla="*/ 671650 h 1445393"/>
              <a:gd name="connsiteX3" fmla="*/ 447355 w 2918903"/>
              <a:gd name="connsiteY3" fmla="*/ 1445393 h 1445393"/>
              <a:gd name="connsiteX0" fmla="*/ 2918903 w 2918903"/>
              <a:gd name="connsiteY0" fmla="*/ 405108 h 1439984"/>
              <a:gd name="connsiteX1" fmla="*/ 2026577 w 2918903"/>
              <a:gd name="connsiteY1" fmla="*/ 1183 h 1439984"/>
              <a:gd name="connsiteX2" fmla="*/ 75914 w 2918903"/>
              <a:gd name="connsiteY2" fmla="*/ 666241 h 1439984"/>
              <a:gd name="connsiteX3" fmla="*/ 447355 w 2918903"/>
              <a:gd name="connsiteY3" fmla="*/ 1439984 h 1439984"/>
              <a:gd name="connsiteX0" fmla="*/ 2918903 w 2918903"/>
              <a:gd name="connsiteY0" fmla="*/ 405108 h 1439984"/>
              <a:gd name="connsiteX1" fmla="*/ 2045354 w 2918903"/>
              <a:gd name="connsiteY1" fmla="*/ 1183 h 1439984"/>
              <a:gd name="connsiteX2" fmla="*/ 75914 w 2918903"/>
              <a:gd name="connsiteY2" fmla="*/ 666241 h 1439984"/>
              <a:gd name="connsiteX3" fmla="*/ 447355 w 2918903"/>
              <a:gd name="connsiteY3" fmla="*/ 1439984 h 1439984"/>
              <a:gd name="connsiteX0" fmla="*/ 2918903 w 2918903"/>
              <a:gd name="connsiteY0" fmla="*/ 439829 h 1474705"/>
              <a:gd name="connsiteX1" fmla="*/ 2061653 w 2918903"/>
              <a:gd name="connsiteY1" fmla="*/ 979 h 1474705"/>
              <a:gd name="connsiteX2" fmla="*/ 75914 w 2918903"/>
              <a:gd name="connsiteY2" fmla="*/ 700962 h 1474705"/>
              <a:gd name="connsiteX3" fmla="*/ 447355 w 2918903"/>
              <a:gd name="connsiteY3" fmla="*/ 1474705 h 1474705"/>
              <a:gd name="connsiteX0" fmla="*/ 2918903 w 2918903"/>
              <a:gd name="connsiteY0" fmla="*/ 424038 h 1458914"/>
              <a:gd name="connsiteX1" fmla="*/ 2061653 w 2918903"/>
              <a:gd name="connsiteY1" fmla="*/ 1063 h 1458914"/>
              <a:gd name="connsiteX2" fmla="*/ 75914 w 2918903"/>
              <a:gd name="connsiteY2" fmla="*/ 685171 h 1458914"/>
              <a:gd name="connsiteX3" fmla="*/ 447355 w 2918903"/>
              <a:gd name="connsiteY3" fmla="*/ 1458914 h 14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8903" h="1458914">
                <a:moveTo>
                  <a:pt x="2918903" y="424038"/>
                </a:moveTo>
                <a:cubicBezTo>
                  <a:pt x="2458927" y="152766"/>
                  <a:pt x="2263227" y="-15027"/>
                  <a:pt x="2061653" y="1063"/>
                </a:cubicBezTo>
                <a:cubicBezTo>
                  <a:pt x="1860079" y="17153"/>
                  <a:pt x="342247" y="448419"/>
                  <a:pt x="75914" y="685171"/>
                </a:cubicBezTo>
                <a:cubicBezTo>
                  <a:pt x="-198998" y="782136"/>
                  <a:pt x="354155" y="1192797"/>
                  <a:pt x="447355" y="1458914"/>
                </a:cubicBezTo>
              </a:path>
            </a:pathLst>
          </a:custGeom>
          <a:ln w="57150">
            <a:solidFill>
              <a:srgbClr val="00CC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1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82" grpId="0" animBg="1"/>
      <p:bldP spid="8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0724" y="4931616"/>
            <a:ext cx="631856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Hadoop</a:t>
            </a:r>
            <a:r>
              <a:rPr lang="en-US" sz="2800" dirty="0" smtClean="0"/>
              <a:t> </a:t>
            </a:r>
            <a:r>
              <a:rPr lang="en-US" sz="2800" dirty="0" err="1" smtClean="0"/>
              <a:t>flowlet</a:t>
            </a:r>
            <a:r>
              <a:rPr lang="en-US" sz="2800" dirty="0" smtClean="0"/>
              <a:t> rate 2x   		</a:t>
            </a:r>
            <a:r>
              <a:rPr lang="en-US" sz="2800" dirty="0" smtClean="0">
                <a:sym typeface="Wingdings" pitchFamily="2" charset="2"/>
              </a:rPr>
              <a:t>  $0.05</a:t>
            </a:r>
          </a:p>
          <a:p>
            <a:r>
              <a:rPr lang="en-US" sz="2800" dirty="0" smtClean="0"/>
              <a:t>Ads </a:t>
            </a:r>
            <a:r>
              <a:rPr lang="en-US" sz="2800" dirty="0" err="1" smtClean="0"/>
              <a:t>flowlet</a:t>
            </a:r>
            <a:r>
              <a:rPr lang="en-US" sz="2800" dirty="0" smtClean="0"/>
              <a:t> </a:t>
            </a:r>
            <a:r>
              <a:rPr lang="en-US" sz="2800" dirty="0"/>
              <a:t>rate 2x   </a:t>
            </a:r>
            <a:r>
              <a:rPr lang="en-US" sz="2800" dirty="0" smtClean="0"/>
              <a:t>		</a:t>
            </a:r>
            <a:r>
              <a:rPr lang="en-US" sz="2800" dirty="0" smtClean="0">
                <a:sym typeface="Wingdings" pitchFamily="2" charset="2"/>
              </a:rPr>
              <a:t>  </a:t>
            </a:r>
            <a:r>
              <a:rPr lang="en-US" sz="2800" dirty="0">
                <a:sym typeface="Wingdings" pitchFamily="2" charset="2"/>
              </a:rPr>
              <a:t>$</a:t>
            </a:r>
            <a:r>
              <a:rPr lang="en-US" sz="2800" dirty="0" smtClean="0">
                <a:sym typeface="Wingdings" pitchFamily="2" charset="2"/>
              </a:rPr>
              <a:t>0.20</a:t>
            </a:r>
            <a:endParaRPr lang="en-US" sz="2800" dirty="0"/>
          </a:p>
          <a:p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679177" y="6582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Utility Maximization (NUM)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136524" y="1982172"/>
            <a:ext cx="5918952" cy="2583574"/>
            <a:chOff x="2499704" y="3391872"/>
            <a:chExt cx="5918952" cy="2583574"/>
          </a:xfrm>
        </p:grpSpPr>
        <p:grpSp>
          <p:nvGrpSpPr>
            <p:cNvPr id="12" name="Group 11"/>
            <p:cNvGrpSpPr/>
            <p:nvPr/>
          </p:nvGrpSpPr>
          <p:grpSpPr>
            <a:xfrm>
              <a:off x="2499704" y="3853537"/>
              <a:ext cx="5918952" cy="2121909"/>
              <a:chOff x="2191458" y="2337385"/>
              <a:chExt cx="2878061" cy="773826"/>
            </a:xfrm>
          </p:grpSpPr>
          <p:pic>
            <p:nvPicPr>
              <p:cNvPr id="50" name="Content Placeholder 3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5190" y="2337386"/>
                <a:ext cx="1374329" cy="773825"/>
              </a:xfrm>
              <a:prstGeom prst="rect">
                <a:avLst/>
              </a:prstGeom>
            </p:spPr>
          </p:pic>
          <p:pic>
            <p:nvPicPr>
              <p:cNvPr id="54" name="Content Placeholder 3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1458" y="2337385"/>
                <a:ext cx="1374329" cy="773825"/>
              </a:xfrm>
              <a:prstGeom prst="rect">
                <a:avLst/>
              </a:prstGeom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5592244" y="3391875"/>
              <a:ext cx="16659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Ads </a:t>
              </a:r>
              <a:r>
                <a:rPr lang="en-US" sz="2400" dirty="0" err="1" smtClean="0"/>
                <a:t>flowlet</a:t>
              </a:r>
              <a:r>
                <a:rPr lang="en-US" sz="2400" dirty="0" smtClean="0"/>
                <a:t>: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16286" y="3391872"/>
              <a:ext cx="21932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Hadoop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flowlet</a:t>
              </a:r>
              <a:r>
                <a:rPr lang="en-US" sz="2400" dirty="0" smtClean="0"/>
                <a:t>:</a:t>
              </a:r>
              <a:endParaRPr lang="en-US" sz="24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76122" y="6413548"/>
            <a:ext cx="5170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 smtClean="0">
                <a:solidFill>
                  <a:schemeClr val="bg2">
                    <a:lumMod val="25000"/>
                  </a:schemeClr>
                </a:solidFill>
              </a:rPr>
              <a:t>Kelly et al., Journal of the Operational Research Society, 1998</a:t>
            </a:r>
            <a:endParaRPr lang="en-US" sz="1200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05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 Iterative Optimizer</a:t>
            </a:r>
            <a:endParaRPr lang="en-US" dirty="0"/>
          </a:p>
        </p:txBody>
      </p:sp>
      <p:pic>
        <p:nvPicPr>
          <p:cNvPr id="2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411" y="3657420"/>
            <a:ext cx="1857465" cy="185746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774" y="3657421"/>
            <a:ext cx="1857465" cy="185746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716" y="3657421"/>
            <a:ext cx="1857465" cy="185746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791181" y="3853861"/>
            <a:ext cx="379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-</a:t>
            </a:r>
            <a:endParaRPr lang="en-US" sz="7200" dirty="0"/>
          </a:p>
        </p:txBody>
      </p:sp>
      <p:sp>
        <p:nvSpPr>
          <p:cNvPr id="31" name="TextBox 30"/>
          <p:cNvSpPr txBox="1"/>
          <p:nvPr/>
        </p:nvSpPr>
        <p:spPr>
          <a:xfrm>
            <a:off x="7254544" y="3853861"/>
            <a:ext cx="523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=</a:t>
            </a:r>
            <a:endParaRPr lang="en-US" sz="7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819017" y="3136817"/>
                <a:ext cx="39047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2. Each flow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z="2400" dirty="0" smtClean="0"/>
                  <a:t> chooses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017" y="3136817"/>
                <a:ext cx="3904723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34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819017" y="1769258"/>
                <a:ext cx="46692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1. Each link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ℓ</m:t>
                    </m:r>
                  </m:oMath>
                </a14:m>
                <a:r>
                  <a:rPr lang="en-US" sz="2400" dirty="0"/>
                  <a:t> chooses price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400" dirty="0" smtClean="0"/>
                  <a:t> using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017" y="1769258"/>
                <a:ext cx="4669227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958" t="-10526" r="-1044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8664429" y="4183084"/>
            <a:ext cx="250169" cy="954656"/>
            <a:chOff x="9998106" y="2702729"/>
            <a:chExt cx="250169" cy="954656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0125069" y="2831311"/>
              <a:ext cx="0" cy="82607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9998106" y="2702729"/>
              <a:ext cx="2501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×</a:t>
              </a:r>
              <a:endParaRPr lang="en-US" sz="1100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819017" y="5435381"/>
            <a:ext cx="1327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3. </a:t>
            </a:r>
            <a:r>
              <a:rPr lang="en-US" sz="2400" dirty="0" err="1" smtClean="0"/>
              <a:t>Goto</a:t>
            </a:r>
            <a:r>
              <a:rPr lang="en-US" sz="2400" dirty="0" smtClean="0"/>
              <a:t> 1</a:t>
            </a:r>
            <a:endParaRPr lang="en-US" sz="24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10518165" y="2184404"/>
            <a:ext cx="1087896" cy="841296"/>
            <a:chOff x="7026368" y="4886325"/>
            <a:chExt cx="1087896" cy="841296"/>
          </a:xfrm>
        </p:grpSpPr>
        <p:sp>
          <p:nvSpPr>
            <p:cNvPr id="40" name="TextBox 39"/>
            <p:cNvSpPr txBox="1"/>
            <p:nvPr/>
          </p:nvSpPr>
          <p:spPr>
            <a:xfrm>
              <a:off x="7232291" y="5327511"/>
              <a:ext cx="8819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Supply</a:t>
              </a:r>
              <a:endParaRPr lang="en-US" sz="2000" dirty="0"/>
            </a:p>
          </p:txBody>
        </p:sp>
        <p:sp>
          <p:nvSpPr>
            <p:cNvPr id="41" name="Freeform 40"/>
            <p:cNvSpPr/>
            <p:nvPr/>
          </p:nvSpPr>
          <p:spPr>
            <a:xfrm flipH="1" flipV="1">
              <a:off x="7026368" y="4886325"/>
              <a:ext cx="586774" cy="545967"/>
            </a:xfrm>
            <a:custGeom>
              <a:avLst/>
              <a:gdLst>
                <a:gd name="connsiteX0" fmla="*/ 24431 w 424481"/>
                <a:gd name="connsiteY0" fmla="*/ 0 h 828675"/>
                <a:gd name="connsiteX1" fmla="*/ 43481 w 424481"/>
                <a:gd name="connsiteY1" fmla="*/ 409575 h 828675"/>
                <a:gd name="connsiteX2" fmla="*/ 424481 w 424481"/>
                <a:gd name="connsiteY2" fmla="*/ 828675 h 828675"/>
                <a:gd name="connsiteX0" fmla="*/ 2095 w 402145"/>
                <a:gd name="connsiteY0" fmla="*/ 0 h 828675"/>
                <a:gd name="connsiteX1" fmla="*/ 230695 w 402145"/>
                <a:gd name="connsiteY1" fmla="*/ 409575 h 828675"/>
                <a:gd name="connsiteX2" fmla="*/ 402145 w 402145"/>
                <a:gd name="connsiteY2" fmla="*/ 828675 h 828675"/>
                <a:gd name="connsiteX0" fmla="*/ 2095 w 402145"/>
                <a:gd name="connsiteY0" fmla="*/ 0 h 828675"/>
                <a:gd name="connsiteX1" fmla="*/ 230695 w 402145"/>
                <a:gd name="connsiteY1" fmla="*/ 409575 h 828675"/>
                <a:gd name="connsiteX2" fmla="*/ 402145 w 402145"/>
                <a:gd name="connsiteY2" fmla="*/ 828675 h 828675"/>
                <a:gd name="connsiteX0" fmla="*/ 0 w 400050"/>
                <a:gd name="connsiteY0" fmla="*/ 0 h 828675"/>
                <a:gd name="connsiteX1" fmla="*/ 400050 w 400050"/>
                <a:gd name="connsiteY1" fmla="*/ 828675 h 828675"/>
                <a:gd name="connsiteX0" fmla="*/ 0 w 400050"/>
                <a:gd name="connsiteY0" fmla="*/ 0 h 828675"/>
                <a:gd name="connsiteX1" fmla="*/ 400050 w 400050"/>
                <a:gd name="connsiteY1" fmla="*/ 828675 h 828675"/>
                <a:gd name="connsiteX0" fmla="*/ 0 w 400050"/>
                <a:gd name="connsiteY0" fmla="*/ 0 h 828675"/>
                <a:gd name="connsiteX1" fmla="*/ 400050 w 400050"/>
                <a:gd name="connsiteY1" fmla="*/ 828675 h 828675"/>
                <a:gd name="connsiteX0" fmla="*/ 0 w 400050"/>
                <a:gd name="connsiteY0" fmla="*/ 0 h 828675"/>
                <a:gd name="connsiteX1" fmla="*/ 400050 w 400050"/>
                <a:gd name="connsiteY1" fmla="*/ 828675 h 828675"/>
                <a:gd name="connsiteX0" fmla="*/ 0 w 401578"/>
                <a:gd name="connsiteY0" fmla="*/ 0 h 828675"/>
                <a:gd name="connsiteX1" fmla="*/ 400050 w 401578"/>
                <a:gd name="connsiteY1" fmla="*/ 828675 h 828675"/>
                <a:gd name="connsiteX0" fmla="*/ 0 w 400050"/>
                <a:gd name="connsiteY0" fmla="*/ 0 h 828675"/>
                <a:gd name="connsiteX1" fmla="*/ 400050 w 400050"/>
                <a:gd name="connsiteY1" fmla="*/ 828675 h 828675"/>
                <a:gd name="connsiteX0" fmla="*/ 0 w 476250"/>
                <a:gd name="connsiteY0" fmla="*/ 0 h 857250"/>
                <a:gd name="connsiteX1" fmla="*/ 476250 w 476250"/>
                <a:gd name="connsiteY1" fmla="*/ 857250 h 857250"/>
                <a:gd name="connsiteX0" fmla="*/ 0 w 438150"/>
                <a:gd name="connsiteY0" fmla="*/ 0 h 904875"/>
                <a:gd name="connsiteX1" fmla="*/ 438150 w 438150"/>
                <a:gd name="connsiteY1" fmla="*/ 904875 h 904875"/>
                <a:gd name="connsiteX0" fmla="*/ 0 w 438150"/>
                <a:gd name="connsiteY0" fmla="*/ 0 h 904875"/>
                <a:gd name="connsiteX1" fmla="*/ 438150 w 438150"/>
                <a:gd name="connsiteY1" fmla="*/ 904875 h 904875"/>
                <a:gd name="connsiteX0" fmla="*/ 0 w 441911"/>
                <a:gd name="connsiteY0" fmla="*/ 0 h 904875"/>
                <a:gd name="connsiteX1" fmla="*/ 438150 w 441911"/>
                <a:gd name="connsiteY1" fmla="*/ 904875 h 904875"/>
                <a:gd name="connsiteX0" fmla="*/ 0 w 441558"/>
                <a:gd name="connsiteY0" fmla="*/ 0 h 904875"/>
                <a:gd name="connsiteX1" fmla="*/ 438150 w 441558"/>
                <a:gd name="connsiteY1" fmla="*/ 904875 h 904875"/>
                <a:gd name="connsiteX0" fmla="*/ 0 w 438150"/>
                <a:gd name="connsiteY0" fmla="*/ 0 h 904875"/>
                <a:gd name="connsiteX1" fmla="*/ 438150 w 438150"/>
                <a:gd name="connsiteY1" fmla="*/ 904875 h 904875"/>
                <a:gd name="connsiteX0" fmla="*/ 0 w 438457"/>
                <a:gd name="connsiteY0" fmla="*/ 0 h 904875"/>
                <a:gd name="connsiteX1" fmla="*/ 438150 w 438457"/>
                <a:gd name="connsiteY1" fmla="*/ 904875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8457" h="904875">
                  <a:moveTo>
                    <a:pt x="0" y="0"/>
                  </a:moveTo>
                  <a:cubicBezTo>
                    <a:pt x="18846" y="616541"/>
                    <a:pt x="451611" y="-68022"/>
                    <a:pt x="438150" y="904875"/>
                  </a:cubicBezTo>
                </a:path>
              </a:pathLst>
            </a:cu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875961" y="2184404"/>
            <a:ext cx="1178337" cy="869958"/>
            <a:chOff x="6227783" y="5193276"/>
            <a:chExt cx="1178337" cy="869958"/>
          </a:xfrm>
        </p:grpSpPr>
        <p:sp>
          <p:nvSpPr>
            <p:cNvPr id="43" name="TextBox 42"/>
            <p:cNvSpPr txBox="1"/>
            <p:nvPr/>
          </p:nvSpPr>
          <p:spPr>
            <a:xfrm>
              <a:off x="6315021" y="5663124"/>
              <a:ext cx="1091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Demand</a:t>
              </a:r>
              <a:endParaRPr lang="en-US" sz="2000" dirty="0"/>
            </a:p>
          </p:txBody>
        </p:sp>
        <p:sp>
          <p:nvSpPr>
            <p:cNvPr id="44" name="Freeform 43"/>
            <p:cNvSpPr/>
            <p:nvPr/>
          </p:nvSpPr>
          <p:spPr>
            <a:xfrm flipH="1" flipV="1">
              <a:off x="6227783" y="5193276"/>
              <a:ext cx="547303" cy="576585"/>
            </a:xfrm>
            <a:custGeom>
              <a:avLst/>
              <a:gdLst>
                <a:gd name="connsiteX0" fmla="*/ 24431 w 424481"/>
                <a:gd name="connsiteY0" fmla="*/ 0 h 828675"/>
                <a:gd name="connsiteX1" fmla="*/ 43481 w 424481"/>
                <a:gd name="connsiteY1" fmla="*/ 409575 h 828675"/>
                <a:gd name="connsiteX2" fmla="*/ 424481 w 424481"/>
                <a:gd name="connsiteY2" fmla="*/ 828675 h 828675"/>
                <a:gd name="connsiteX0" fmla="*/ 2095 w 402145"/>
                <a:gd name="connsiteY0" fmla="*/ 0 h 828675"/>
                <a:gd name="connsiteX1" fmla="*/ 230695 w 402145"/>
                <a:gd name="connsiteY1" fmla="*/ 409575 h 828675"/>
                <a:gd name="connsiteX2" fmla="*/ 402145 w 402145"/>
                <a:gd name="connsiteY2" fmla="*/ 828675 h 828675"/>
                <a:gd name="connsiteX0" fmla="*/ 2095 w 402145"/>
                <a:gd name="connsiteY0" fmla="*/ 0 h 828675"/>
                <a:gd name="connsiteX1" fmla="*/ 230695 w 402145"/>
                <a:gd name="connsiteY1" fmla="*/ 409575 h 828675"/>
                <a:gd name="connsiteX2" fmla="*/ 402145 w 402145"/>
                <a:gd name="connsiteY2" fmla="*/ 828675 h 828675"/>
                <a:gd name="connsiteX0" fmla="*/ 0 w 400050"/>
                <a:gd name="connsiteY0" fmla="*/ 0 h 828675"/>
                <a:gd name="connsiteX1" fmla="*/ 400050 w 400050"/>
                <a:gd name="connsiteY1" fmla="*/ 828675 h 828675"/>
                <a:gd name="connsiteX0" fmla="*/ 0 w 400050"/>
                <a:gd name="connsiteY0" fmla="*/ 0 h 828675"/>
                <a:gd name="connsiteX1" fmla="*/ 400050 w 400050"/>
                <a:gd name="connsiteY1" fmla="*/ 828675 h 828675"/>
                <a:gd name="connsiteX0" fmla="*/ 0 w 400050"/>
                <a:gd name="connsiteY0" fmla="*/ 0 h 828675"/>
                <a:gd name="connsiteX1" fmla="*/ 400050 w 400050"/>
                <a:gd name="connsiteY1" fmla="*/ 828675 h 828675"/>
                <a:gd name="connsiteX0" fmla="*/ 0 w 400050"/>
                <a:gd name="connsiteY0" fmla="*/ 0 h 828675"/>
                <a:gd name="connsiteX1" fmla="*/ 400050 w 400050"/>
                <a:gd name="connsiteY1" fmla="*/ 828675 h 828675"/>
                <a:gd name="connsiteX0" fmla="*/ 0 w 401578"/>
                <a:gd name="connsiteY0" fmla="*/ 0 h 828675"/>
                <a:gd name="connsiteX1" fmla="*/ 400050 w 401578"/>
                <a:gd name="connsiteY1" fmla="*/ 828675 h 828675"/>
                <a:gd name="connsiteX0" fmla="*/ 0 w 400050"/>
                <a:gd name="connsiteY0" fmla="*/ 0 h 828675"/>
                <a:gd name="connsiteX1" fmla="*/ 400050 w 400050"/>
                <a:gd name="connsiteY1" fmla="*/ 828675 h 828675"/>
                <a:gd name="connsiteX0" fmla="*/ 0 w 476250"/>
                <a:gd name="connsiteY0" fmla="*/ 0 h 857250"/>
                <a:gd name="connsiteX1" fmla="*/ 476250 w 476250"/>
                <a:gd name="connsiteY1" fmla="*/ 857250 h 857250"/>
                <a:gd name="connsiteX0" fmla="*/ 0 w 438150"/>
                <a:gd name="connsiteY0" fmla="*/ 0 h 904875"/>
                <a:gd name="connsiteX1" fmla="*/ 438150 w 438150"/>
                <a:gd name="connsiteY1" fmla="*/ 904875 h 904875"/>
                <a:gd name="connsiteX0" fmla="*/ 0 w 438150"/>
                <a:gd name="connsiteY0" fmla="*/ 0 h 904875"/>
                <a:gd name="connsiteX1" fmla="*/ 438150 w 438150"/>
                <a:gd name="connsiteY1" fmla="*/ 904875 h 904875"/>
                <a:gd name="connsiteX0" fmla="*/ 0 w 441911"/>
                <a:gd name="connsiteY0" fmla="*/ 0 h 904875"/>
                <a:gd name="connsiteX1" fmla="*/ 438150 w 441911"/>
                <a:gd name="connsiteY1" fmla="*/ 904875 h 904875"/>
                <a:gd name="connsiteX0" fmla="*/ 0 w 441558"/>
                <a:gd name="connsiteY0" fmla="*/ 0 h 904875"/>
                <a:gd name="connsiteX1" fmla="*/ 438150 w 441558"/>
                <a:gd name="connsiteY1" fmla="*/ 904875 h 904875"/>
                <a:gd name="connsiteX0" fmla="*/ 0 w 438150"/>
                <a:gd name="connsiteY0" fmla="*/ 0 h 904875"/>
                <a:gd name="connsiteX1" fmla="*/ 438150 w 438150"/>
                <a:gd name="connsiteY1" fmla="*/ 904875 h 904875"/>
                <a:gd name="connsiteX0" fmla="*/ 0 w 438457"/>
                <a:gd name="connsiteY0" fmla="*/ 0 h 904875"/>
                <a:gd name="connsiteX1" fmla="*/ 438150 w 438457"/>
                <a:gd name="connsiteY1" fmla="*/ 904875 h 904875"/>
                <a:gd name="connsiteX0" fmla="*/ 0 w 438150"/>
                <a:gd name="connsiteY0" fmla="*/ 0 h 904875"/>
                <a:gd name="connsiteX1" fmla="*/ 438150 w 438150"/>
                <a:gd name="connsiteY1" fmla="*/ 904875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8150" h="904875">
                  <a:moveTo>
                    <a:pt x="0" y="0"/>
                  </a:moveTo>
                  <a:cubicBezTo>
                    <a:pt x="18846" y="616541"/>
                    <a:pt x="407689" y="-206558"/>
                    <a:pt x="438150" y="904875"/>
                  </a:cubicBezTo>
                </a:path>
              </a:pathLst>
            </a:cu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07958" y="1566322"/>
                <a:ext cx="4955010" cy="9866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flow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rates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on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ℓ</m:t>
                          </m:r>
                        </m:e>
                      </m:nary>
                      <m:r>
                        <a:rPr lang="en-US" sz="2400" b="0" i="1" smtClean="0">
                          <a:latin typeface="Cambria Math"/>
                        </a:rPr>
                        <m:t>   −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/>
                        </a:rPr>
                        <m:t>link</m:t>
                      </m:r>
                      <m:r>
                        <m:rPr>
                          <m:nor/>
                        </m:rPr>
                        <a:rPr lang="en-US" sz="2400" i="0" dirty="0"/>
                        <m:t> </m:t>
                      </m:r>
                      <m:r>
                        <m:rPr>
                          <m:nor/>
                        </m:rPr>
                        <a:rPr lang="en-US" sz="2400" i="0" dirty="0"/>
                        <m:t>capacity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958" y="1566322"/>
                <a:ext cx="4955010" cy="9866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942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31098</TotalTime>
  <Words>885</Words>
  <Application>Microsoft Office PowerPoint</Application>
  <PresentationFormat>Custom</PresentationFormat>
  <Paragraphs>437</Paragraphs>
  <Slides>40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PowerPoint Presentation</vt:lpstr>
      <vt:lpstr>Software in the Datacenter</vt:lpstr>
      <vt:lpstr>Traditional approach is packet-centric</vt:lpstr>
      <vt:lpstr>PowerPoint Presentation</vt:lpstr>
      <vt:lpstr>Flowtune’s approach</vt:lpstr>
      <vt:lpstr>Example</vt:lpstr>
      <vt:lpstr>Example</vt:lpstr>
      <vt:lpstr>Network Utility Maximization (NUM)</vt:lpstr>
      <vt:lpstr>NUM Iterative Optimizer</vt:lpstr>
      <vt:lpstr>Adjusting prices</vt:lpstr>
      <vt:lpstr>Adjusting prices</vt:lpstr>
      <vt:lpstr>Increasing responsiveness</vt:lpstr>
      <vt:lpstr>Flowtune normalizes rates</vt:lpstr>
      <vt:lpstr>Architecture</vt:lpstr>
      <vt:lpstr>Multicore</vt:lpstr>
      <vt:lpstr>Multicore</vt:lpstr>
      <vt:lpstr>Multicore</vt:lpstr>
      <vt:lpstr>Multicore</vt:lpstr>
      <vt:lpstr>Multicore</vt:lpstr>
      <vt:lpstr>Multicore</vt:lpstr>
      <vt:lpstr>Multicore</vt:lpstr>
      <vt:lpstr>In the paper…</vt:lpstr>
      <vt:lpstr>4608 servers in &lt; 31μs</vt:lpstr>
      <vt:lpstr>EC2: Resource Allocation</vt:lpstr>
      <vt:lpstr>Ns-2: Flowtune converges quickly to a fair allocation</vt:lpstr>
      <vt:lpstr>Overhead is low</vt:lpstr>
      <vt:lpstr>Open Questions</vt:lpstr>
      <vt:lpstr>Flowtune</vt:lpstr>
      <vt:lpstr>PowerPoint Presentation</vt:lpstr>
      <vt:lpstr>Over-allocation</vt:lpstr>
      <vt:lpstr>Setup</vt:lpstr>
      <vt:lpstr>Flowtune reduces p99 FCT</vt:lpstr>
      <vt:lpstr>EC2: Response Time is Reduced </vt:lpstr>
      <vt:lpstr>Flowtune, 0.6 load, web</vt:lpstr>
      <vt:lpstr>Overhead is constant with scale</vt:lpstr>
      <vt:lpstr>Flowtune achieves low drop rate</vt:lpstr>
      <vt:lpstr>Flowtune is more fair to flows</vt:lpstr>
      <vt:lpstr>Flowtune has low (p99) queuing delay</vt:lpstr>
      <vt:lpstr>“Off-line” mode</vt:lpstr>
      <vt:lpstr>“On-line” – overallocation problem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Elmore</dc:creator>
  <cp:lastModifiedBy>Jonathan Perry</cp:lastModifiedBy>
  <cp:revision>1028</cp:revision>
  <cp:lastPrinted>2016-05-25T17:47:56Z</cp:lastPrinted>
  <dcterms:created xsi:type="dcterms:W3CDTF">2014-09-18T17:12:42Z</dcterms:created>
  <dcterms:modified xsi:type="dcterms:W3CDTF">2017-03-29T21:25:05Z</dcterms:modified>
</cp:coreProperties>
</file>