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1100" r:id="rId3"/>
    <p:sldId id="1101" r:id="rId4"/>
    <p:sldId id="1102" r:id="rId5"/>
    <p:sldId id="1103" r:id="rId6"/>
    <p:sldId id="1104" r:id="rId7"/>
    <p:sldId id="1105" r:id="rId8"/>
    <p:sldId id="1109" r:id="rId9"/>
    <p:sldId id="1118" r:id="rId10"/>
    <p:sldId id="1120" r:id="rId11"/>
    <p:sldId id="1121" r:id="rId12"/>
    <p:sldId id="1114" r:id="rId13"/>
    <p:sldId id="1122" r:id="rId14"/>
    <p:sldId id="1123" r:id="rId15"/>
    <p:sldId id="1124" r:id="rId16"/>
    <p:sldId id="1125" r:id="rId17"/>
    <p:sldId id="1137" r:id="rId18"/>
    <p:sldId id="1126" r:id="rId19"/>
    <p:sldId id="1127" r:id="rId20"/>
    <p:sldId id="1128" r:id="rId21"/>
    <p:sldId id="1129" r:id="rId22"/>
    <p:sldId id="1130" r:id="rId23"/>
    <p:sldId id="1131" r:id="rId24"/>
    <p:sldId id="1132" r:id="rId25"/>
    <p:sldId id="1133" r:id="rId26"/>
    <p:sldId id="1134" r:id="rId27"/>
    <p:sldId id="1135" r:id="rId28"/>
    <p:sldId id="1136" r:id="rId29"/>
    <p:sldId id="111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89"/>
    <a:srgbClr val="FFFF66"/>
    <a:srgbClr val="B41B1D"/>
    <a:srgbClr val="575757"/>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94" autoAdjust="0"/>
    <p:restoredTop sz="81576" autoAdjust="0"/>
  </p:normalViewPr>
  <p:slideViewPr>
    <p:cSldViewPr snapToGrid="0" snapToObjects="1">
      <p:cViewPr varScale="1">
        <p:scale>
          <a:sx n="55" d="100"/>
          <a:sy n="55" d="100"/>
        </p:scale>
        <p:origin x="909" y="66"/>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6E8772-0606-C348-9152-88923EF61D77}" type="datetimeFigureOut">
              <a:rPr lang="en-US" smtClean="0"/>
              <a:t>4/9/2017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819041-1A58-5848-983A-F7DEF26E5118}" type="slidenum">
              <a:rPr lang="en-US" smtClean="0"/>
              <a:t>‹#›</a:t>
            </a:fld>
            <a:endParaRPr lang="en-US"/>
          </a:p>
        </p:txBody>
      </p:sp>
    </p:spTree>
    <p:extLst>
      <p:ext uri="{BB962C8B-B14F-4D97-AF65-F5344CB8AC3E}">
        <p14:creationId xmlns:p14="http://schemas.microsoft.com/office/powerpoint/2010/main" val="10112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217959E-2FDA-47DB-A73E-F8802EF0A47E}" type="slidenum">
              <a:rPr lang="en-US" altLang="en-US" sz="1200"/>
              <a:pPr eaLnBrk="1" hangingPunct="1"/>
              <a:t>10</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0750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1F81E5A-6D8F-42F7-983B-B750446C63CE}" type="slidenum">
              <a:rPr lang="en-US" altLang="en-US" sz="1200"/>
              <a:pPr eaLnBrk="1" hangingPunct="1"/>
              <a:t>15</a:t>
            </a:fld>
            <a:endParaRPr lang="en-US" altLang="en-US" sz="1200"/>
          </a:p>
        </p:txBody>
      </p:sp>
    </p:spTree>
    <p:extLst>
      <p:ext uri="{BB962C8B-B14F-4D97-AF65-F5344CB8AC3E}">
        <p14:creationId xmlns:p14="http://schemas.microsoft.com/office/powerpoint/2010/main" val="148037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899B3CD9-2462-4D86-964D-7BCB2DEAE5C1}" type="slidenum">
              <a:rPr lang="en-US" altLang="en-US" sz="1200"/>
              <a:pPr eaLnBrk="1" hangingPunct="1"/>
              <a:t>16</a:t>
            </a:fld>
            <a:endParaRPr lang="en-US" altLang="en-US" sz="1200"/>
          </a:p>
        </p:txBody>
      </p:sp>
    </p:spTree>
    <p:extLst>
      <p:ext uri="{BB962C8B-B14F-4D97-AF65-F5344CB8AC3E}">
        <p14:creationId xmlns:p14="http://schemas.microsoft.com/office/powerpoint/2010/main" val="330219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D/2 ports facing up, and D/2 ports facing down…</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panose="020B0604020202020204" pitchFamily="34" charset="0"/>
                <a:cs typeface="Arial" panose="020B0604020202020204" pitchFamily="34" charset="0"/>
              </a:defRPr>
            </a:lvl1pPr>
            <a:lvl2pPr marL="37931725" indent="-37474525" defTabSz="957263"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fld id="{737A354B-EBB0-418C-BBE9-3A303641282A}" type="slidenum">
              <a:rPr lang="en-US" altLang="en-US" sz="1300" b="0">
                <a:latin typeface="Times New Roman" panose="02020603050405020304" pitchFamily="18" charset="0"/>
              </a:rPr>
              <a:pPr eaLnBrk="1" hangingPunct="1"/>
              <a:t>17</a:t>
            </a:fld>
            <a:endParaRPr lang="en-US" altLang="en-US" sz="1300" b="0">
              <a:latin typeface="Times New Roman" panose="02020603050405020304" pitchFamily="18" charset="0"/>
            </a:endParaRPr>
          </a:p>
        </p:txBody>
      </p:sp>
    </p:spTree>
    <p:extLst>
      <p:ext uri="{BB962C8B-B14F-4D97-AF65-F5344CB8AC3E}">
        <p14:creationId xmlns:p14="http://schemas.microsoft.com/office/powerpoint/2010/main" val="159261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000099"/>
                </a:solidFill>
                <a:latin typeface="Comic Sans MS" panose="030F0702030302020204" pitchFamily="66" charset="0"/>
              </a:defRPr>
            </a:lvl1pPr>
            <a:lvl2pPr marL="742950" indent="-285750">
              <a:defRPr sz="4000">
                <a:solidFill>
                  <a:srgbClr val="000099"/>
                </a:solidFill>
                <a:latin typeface="Comic Sans MS" panose="030F0702030302020204" pitchFamily="66" charset="0"/>
              </a:defRPr>
            </a:lvl2pPr>
            <a:lvl3pPr marL="1143000" indent="-228600">
              <a:defRPr sz="4000">
                <a:solidFill>
                  <a:srgbClr val="000099"/>
                </a:solidFill>
                <a:latin typeface="Comic Sans MS" panose="030F0702030302020204" pitchFamily="66" charset="0"/>
              </a:defRPr>
            </a:lvl3pPr>
            <a:lvl4pPr marL="1600200" indent="-228600">
              <a:defRPr sz="4000">
                <a:solidFill>
                  <a:srgbClr val="000099"/>
                </a:solidFill>
                <a:latin typeface="Comic Sans MS" panose="030F0702030302020204" pitchFamily="66" charset="0"/>
              </a:defRPr>
            </a:lvl4pPr>
            <a:lvl5pPr marL="2057400" indent="-228600">
              <a:defRPr sz="4000">
                <a:solidFill>
                  <a:srgbClr val="000099"/>
                </a:solidFill>
                <a:latin typeface="Comic Sans MS" panose="030F0702030302020204" pitchFamily="66" charset="0"/>
              </a:defRPr>
            </a:lvl5pPr>
            <a:lvl6pPr marL="2514600" indent="-228600" algn="ctr" eaLnBrk="0" fontAlgn="base" hangingPunct="0">
              <a:spcBef>
                <a:spcPct val="0"/>
              </a:spcBef>
              <a:spcAft>
                <a:spcPct val="0"/>
              </a:spcAft>
              <a:defRPr sz="4000">
                <a:solidFill>
                  <a:srgbClr val="000099"/>
                </a:solidFill>
                <a:latin typeface="Comic Sans MS" panose="030F0702030302020204" pitchFamily="66" charset="0"/>
              </a:defRPr>
            </a:lvl6pPr>
            <a:lvl7pPr marL="2971800" indent="-228600" algn="ctr" eaLnBrk="0" fontAlgn="base" hangingPunct="0">
              <a:spcBef>
                <a:spcPct val="0"/>
              </a:spcBef>
              <a:spcAft>
                <a:spcPct val="0"/>
              </a:spcAft>
              <a:defRPr sz="4000">
                <a:solidFill>
                  <a:srgbClr val="000099"/>
                </a:solidFill>
                <a:latin typeface="Comic Sans MS" panose="030F0702030302020204" pitchFamily="66" charset="0"/>
              </a:defRPr>
            </a:lvl7pPr>
            <a:lvl8pPr marL="3429000" indent="-228600" algn="ctr" eaLnBrk="0" fontAlgn="base" hangingPunct="0">
              <a:spcBef>
                <a:spcPct val="0"/>
              </a:spcBef>
              <a:spcAft>
                <a:spcPct val="0"/>
              </a:spcAft>
              <a:defRPr sz="4000">
                <a:solidFill>
                  <a:srgbClr val="000099"/>
                </a:solidFill>
                <a:latin typeface="Comic Sans MS" panose="030F0702030302020204" pitchFamily="66" charset="0"/>
              </a:defRPr>
            </a:lvl8pPr>
            <a:lvl9pPr marL="3886200" indent="-228600" algn="ctr" eaLnBrk="0" fontAlgn="base" hangingPunct="0">
              <a:spcBef>
                <a:spcPct val="0"/>
              </a:spcBef>
              <a:spcAft>
                <a:spcPct val="0"/>
              </a:spcAft>
              <a:defRPr sz="4000">
                <a:solidFill>
                  <a:srgbClr val="000099"/>
                </a:solidFill>
                <a:latin typeface="Comic Sans MS" panose="030F0702030302020204" pitchFamily="66" charset="0"/>
              </a:defRPr>
            </a:lvl9pPr>
          </a:lstStyle>
          <a:p>
            <a:fld id="{7D3F52F6-5A06-4226-A398-CD4EDB8AC13E}" type="slidenum">
              <a:rPr lang="en-US" altLang="en-US" sz="1200">
                <a:solidFill>
                  <a:schemeClr val="tx1"/>
                </a:solidFill>
                <a:latin typeface="Times New Roman" panose="02020603050405020304" pitchFamily="18" charset="0"/>
              </a:rPr>
              <a:pPr/>
              <a:t>18</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3951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EFA3F64-AF31-4D3E-AE27-00A446F4929C}" type="slidenum">
              <a:rPr lang="en-US" altLang="en-US" sz="1200"/>
              <a:pPr eaLnBrk="1" hangingPunct="1"/>
              <a:t>20</a:t>
            </a:fld>
            <a:endParaRPr lang="en-US" altLang="en-US" sz="1200"/>
          </a:p>
        </p:txBody>
      </p:sp>
    </p:spTree>
    <p:extLst>
      <p:ext uri="{BB962C8B-B14F-4D97-AF65-F5344CB8AC3E}">
        <p14:creationId xmlns:p14="http://schemas.microsoft.com/office/powerpoint/2010/main" val="346644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1600">
                <a:solidFill>
                  <a:schemeClr val="tx1"/>
                </a:solidFill>
                <a:latin typeface="Arial" panose="020B0604020202020204" pitchFamily="34" charset="0"/>
              </a:defRPr>
            </a:lvl1pPr>
            <a:lvl2pPr marL="742950" indent="-285750" defTabSz="930275" eaLnBrk="0" hangingPunct="0">
              <a:defRPr sz="1600">
                <a:solidFill>
                  <a:schemeClr val="tx1"/>
                </a:solidFill>
                <a:latin typeface="Arial" panose="020B0604020202020204" pitchFamily="34" charset="0"/>
              </a:defRPr>
            </a:lvl2pPr>
            <a:lvl3pPr marL="1143000" indent="-228600" defTabSz="930275" eaLnBrk="0" hangingPunct="0">
              <a:defRPr sz="1600">
                <a:solidFill>
                  <a:schemeClr val="tx1"/>
                </a:solidFill>
                <a:latin typeface="Arial" panose="020B0604020202020204" pitchFamily="34" charset="0"/>
              </a:defRPr>
            </a:lvl3pPr>
            <a:lvl4pPr marL="1600200" indent="-228600" defTabSz="930275" eaLnBrk="0" hangingPunct="0">
              <a:defRPr sz="1600">
                <a:solidFill>
                  <a:schemeClr val="tx1"/>
                </a:solidFill>
                <a:latin typeface="Arial" panose="020B0604020202020204" pitchFamily="34" charset="0"/>
              </a:defRPr>
            </a:lvl4pPr>
            <a:lvl5pPr marL="2057400" indent="-228600" defTabSz="930275" eaLnBrk="0" hangingPunct="0">
              <a:defRPr sz="16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ED17C9CF-015F-4385-AA76-BF3E3E25B90A}" type="slidenum">
              <a:rPr lang="en-US" altLang="en-US" sz="1200"/>
              <a:pPr eaLnBrk="1" hangingPunct="1"/>
              <a:t>21</a:t>
            </a:fld>
            <a:endParaRPr lang="en-US" altLang="en-US" sz="1200"/>
          </a:p>
        </p:txBody>
      </p:sp>
    </p:spTree>
    <p:extLst>
      <p:ext uri="{BB962C8B-B14F-4D97-AF65-F5344CB8AC3E}">
        <p14:creationId xmlns:p14="http://schemas.microsoft.com/office/powerpoint/2010/main" val="100622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000099"/>
                </a:solidFill>
                <a:latin typeface="Comic Sans MS" panose="030F0702030302020204" pitchFamily="66" charset="0"/>
              </a:defRPr>
            </a:lvl1pPr>
            <a:lvl2pPr marL="742950" indent="-285750">
              <a:defRPr sz="4000">
                <a:solidFill>
                  <a:srgbClr val="000099"/>
                </a:solidFill>
                <a:latin typeface="Comic Sans MS" panose="030F0702030302020204" pitchFamily="66" charset="0"/>
              </a:defRPr>
            </a:lvl2pPr>
            <a:lvl3pPr marL="1143000" indent="-228600">
              <a:defRPr sz="4000">
                <a:solidFill>
                  <a:srgbClr val="000099"/>
                </a:solidFill>
                <a:latin typeface="Comic Sans MS" panose="030F0702030302020204" pitchFamily="66" charset="0"/>
              </a:defRPr>
            </a:lvl3pPr>
            <a:lvl4pPr marL="1600200" indent="-228600">
              <a:defRPr sz="4000">
                <a:solidFill>
                  <a:srgbClr val="000099"/>
                </a:solidFill>
                <a:latin typeface="Comic Sans MS" panose="030F0702030302020204" pitchFamily="66" charset="0"/>
              </a:defRPr>
            </a:lvl4pPr>
            <a:lvl5pPr marL="2057400" indent="-228600">
              <a:defRPr sz="4000">
                <a:solidFill>
                  <a:srgbClr val="000099"/>
                </a:solidFill>
                <a:latin typeface="Comic Sans MS" panose="030F0702030302020204" pitchFamily="66" charset="0"/>
              </a:defRPr>
            </a:lvl5pPr>
            <a:lvl6pPr marL="2514600" indent="-228600" algn="ctr" eaLnBrk="0" fontAlgn="base" hangingPunct="0">
              <a:spcBef>
                <a:spcPct val="0"/>
              </a:spcBef>
              <a:spcAft>
                <a:spcPct val="0"/>
              </a:spcAft>
              <a:defRPr sz="4000">
                <a:solidFill>
                  <a:srgbClr val="000099"/>
                </a:solidFill>
                <a:latin typeface="Comic Sans MS" panose="030F0702030302020204" pitchFamily="66" charset="0"/>
              </a:defRPr>
            </a:lvl6pPr>
            <a:lvl7pPr marL="2971800" indent="-228600" algn="ctr" eaLnBrk="0" fontAlgn="base" hangingPunct="0">
              <a:spcBef>
                <a:spcPct val="0"/>
              </a:spcBef>
              <a:spcAft>
                <a:spcPct val="0"/>
              </a:spcAft>
              <a:defRPr sz="4000">
                <a:solidFill>
                  <a:srgbClr val="000099"/>
                </a:solidFill>
                <a:latin typeface="Comic Sans MS" panose="030F0702030302020204" pitchFamily="66" charset="0"/>
              </a:defRPr>
            </a:lvl7pPr>
            <a:lvl8pPr marL="3429000" indent="-228600" algn="ctr" eaLnBrk="0" fontAlgn="base" hangingPunct="0">
              <a:spcBef>
                <a:spcPct val="0"/>
              </a:spcBef>
              <a:spcAft>
                <a:spcPct val="0"/>
              </a:spcAft>
              <a:defRPr sz="4000">
                <a:solidFill>
                  <a:srgbClr val="000099"/>
                </a:solidFill>
                <a:latin typeface="Comic Sans MS" panose="030F0702030302020204" pitchFamily="66" charset="0"/>
              </a:defRPr>
            </a:lvl8pPr>
            <a:lvl9pPr marL="3886200" indent="-228600" algn="ctr" eaLnBrk="0" fontAlgn="base" hangingPunct="0">
              <a:spcBef>
                <a:spcPct val="0"/>
              </a:spcBef>
              <a:spcAft>
                <a:spcPct val="0"/>
              </a:spcAft>
              <a:defRPr sz="4000">
                <a:solidFill>
                  <a:srgbClr val="000099"/>
                </a:solidFill>
                <a:latin typeface="Comic Sans MS" panose="030F0702030302020204" pitchFamily="66" charset="0"/>
              </a:defRPr>
            </a:lvl9pPr>
          </a:lstStyle>
          <a:p>
            <a:fld id="{CB4E5472-AA5B-4BD8-9D72-0F3FAB5946F9}" type="slidenum">
              <a:rPr lang="en-US" altLang="en-US" sz="1200">
                <a:solidFill>
                  <a:schemeClr val="tx1"/>
                </a:solidFill>
                <a:latin typeface="Times New Roman" panose="02020603050405020304" pitchFamily="18" charset="0"/>
              </a:rPr>
              <a:pPr/>
              <a:t>28</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17008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F426B9A-0B58-3440-8916-C6A5286BE8E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
        <p:nvSpPr>
          <p:cNvPr id="7" name="Rectangle 6"/>
          <p:cNvSpPr/>
          <p:nvPr userDrawn="1"/>
        </p:nvSpPr>
        <p:spPr>
          <a:xfrm>
            <a:off x="0" y="0"/>
            <a:ext cx="9183911"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userDrawn="1"/>
        </p:nvPicPr>
        <p:blipFill>
          <a:blip r:embed="rId2" cstate="print"/>
          <a:stretch>
            <a:fillRect/>
          </a:stretch>
        </p:blipFill>
        <p:spPr>
          <a:xfrm>
            <a:off x="8001000" y="1"/>
            <a:ext cx="1142999" cy="1142999"/>
          </a:xfrm>
          <a:prstGeom prst="rect">
            <a:avLst/>
          </a:prstGeom>
        </p:spPr>
      </p:pic>
    </p:spTree>
    <p:extLst>
      <p:ext uri="{BB962C8B-B14F-4D97-AF65-F5344CB8AC3E}">
        <p14:creationId xmlns:p14="http://schemas.microsoft.com/office/powerpoint/2010/main" val="17037742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26B9A-0B58-3440-8916-C6A5286BE8E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8651896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426B9A-0B58-3440-8916-C6A5286BE8E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2513868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285" y="852714"/>
            <a:ext cx="8799285" cy="52734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B9A-0B58-3440-8916-C6A5286BE8E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
        <p:nvSpPr>
          <p:cNvPr id="7" name="Rectangle 6"/>
          <p:cNvSpPr/>
          <p:nvPr userDrawn="1"/>
        </p:nvSpPr>
        <p:spPr>
          <a:xfrm>
            <a:off x="6516911" y="0"/>
            <a:ext cx="2667000"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userDrawn="1"/>
        </p:nvPicPr>
        <p:blipFill>
          <a:blip r:embed="rId2" cstate="print"/>
          <a:stretch>
            <a:fillRect/>
          </a:stretch>
        </p:blipFill>
        <p:spPr>
          <a:xfrm>
            <a:off x="8001000" y="1"/>
            <a:ext cx="1142999" cy="1142999"/>
          </a:xfrm>
          <a:prstGeom prst="rect">
            <a:avLst/>
          </a:prstGeom>
        </p:spPr>
      </p:pic>
      <p:sp>
        <p:nvSpPr>
          <p:cNvPr id="2" name="Title 1"/>
          <p:cNvSpPr>
            <a:spLocks noGrp="1"/>
          </p:cNvSpPr>
          <p:nvPr>
            <p:ph type="title"/>
          </p:nvPr>
        </p:nvSpPr>
        <p:spPr>
          <a:xfrm>
            <a:off x="0" y="-15648"/>
            <a:ext cx="7874000" cy="683305"/>
          </a:xfrm>
          <a:solidFill>
            <a:srgbClr val="B41B1D"/>
          </a:solidFill>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64441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426B9A-0B58-3440-8916-C6A5286BE8E6}"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14725044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426B9A-0B58-3440-8916-C6A5286BE8E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937404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426B9A-0B58-3440-8916-C6A5286BE8E6}"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2215722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426B9A-0B58-3440-8916-C6A5286BE8E6}"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409719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26B9A-0B58-3440-8916-C6A5286BE8E6}"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16578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26B9A-0B58-3440-8916-C6A5286BE8E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9191518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426B9A-0B58-3440-8916-C6A5286BE8E6}"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8E661-B494-314E-8590-24C6A1446C49}" type="slidenum">
              <a:rPr lang="en-US" smtClean="0"/>
              <a:t>‹#›</a:t>
            </a:fld>
            <a:endParaRPr lang="en-US"/>
          </a:p>
        </p:txBody>
      </p:sp>
    </p:spTree>
    <p:extLst>
      <p:ext uri="{BB962C8B-B14F-4D97-AF65-F5344CB8AC3E}">
        <p14:creationId xmlns:p14="http://schemas.microsoft.com/office/powerpoint/2010/main" val="33127982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429" y="816430"/>
            <a:ext cx="8817428" cy="530973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26B9A-0B58-3440-8916-C6A5286BE8E6}" type="datetimeFigureOut">
              <a:rPr lang="en-US" smtClean="0"/>
              <a:t>4/9/2017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8E661-B494-314E-8590-24C6A1446C49}" type="slidenum">
              <a:rPr lang="en-US" smtClean="0"/>
              <a:t>‹#›</a:t>
            </a:fld>
            <a:endParaRPr lang="en-US"/>
          </a:p>
        </p:txBody>
      </p:sp>
      <p:sp>
        <p:nvSpPr>
          <p:cNvPr id="7" name="Rectangle 6"/>
          <p:cNvSpPr/>
          <p:nvPr/>
        </p:nvSpPr>
        <p:spPr>
          <a:xfrm>
            <a:off x="0" y="0"/>
            <a:ext cx="9183911" cy="685800"/>
          </a:xfrm>
          <a:prstGeom prst="rect">
            <a:avLst/>
          </a:prstGeom>
          <a:solidFill>
            <a:srgbClr val="B4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rnell_logo.png"/>
          <p:cNvPicPr>
            <a:picLocks noChangeAspect="1"/>
          </p:cNvPicPr>
          <p:nvPr/>
        </p:nvPicPr>
        <p:blipFill>
          <a:blip r:embed="rId13" cstate="print"/>
          <a:stretch>
            <a:fillRect/>
          </a:stretch>
        </p:blipFill>
        <p:spPr>
          <a:xfrm>
            <a:off x="8001000" y="1"/>
            <a:ext cx="1142999" cy="1142999"/>
          </a:xfrm>
          <a:prstGeom prst="rect">
            <a:avLst/>
          </a:prstGeom>
        </p:spPr>
      </p:pic>
      <p:sp>
        <p:nvSpPr>
          <p:cNvPr id="2" name="Title Placeholder 1"/>
          <p:cNvSpPr>
            <a:spLocks noGrp="1"/>
          </p:cNvSpPr>
          <p:nvPr>
            <p:ph type="title"/>
          </p:nvPr>
        </p:nvSpPr>
        <p:spPr>
          <a:xfrm>
            <a:off x="0" y="0"/>
            <a:ext cx="8001000" cy="685800"/>
          </a:xfrm>
          <a:prstGeom prst="rect">
            <a:avLst/>
          </a:prstGeom>
          <a:solidFill>
            <a:srgbClr val="B41B1D"/>
          </a:solidFill>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23811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1.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4"/>
          </a:xfrm>
        </p:spPr>
        <p:txBody>
          <a:bodyPr>
            <a:normAutofit/>
          </a:bodyPr>
          <a:lstStyle/>
          <a:p>
            <a:r>
              <a:rPr lang="en-US" dirty="0" smtClean="0"/>
              <a:t>Data Center Network Topologies II</a:t>
            </a:r>
            <a:endParaRPr lang="en-US" dirty="0"/>
          </a:p>
        </p:txBody>
      </p:sp>
      <p:sp>
        <p:nvSpPr>
          <p:cNvPr id="3" name="Subtitle 2"/>
          <p:cNvSpPr>
            <a:spLocks noGrp="1"/>
          </p:cNvSpPr>
          <p:nvPr>
            <p:ph type="subTitle" idx="1"/>
          </p:nvPr>
        </p:nvSpPr>
        <p:spPr>
          <a:xfrm>
            <a:off x="685800" y="3886199"/>
            <a:ext cx="7909560" cy="2301621"/>
          </a:xfrm>
        </p:spPr>
        <p:txBody>
          <a:bodyPr>
            <a:normAutofit/>
          </a:bodyPr>
          <a:lstStyle/>
          <a:p>
            <a:r>
              <a:rPr lang="en-US" sz="4000" dirty="0" smtClean="0"/>
              <a:t>Hakim </a:t>
            </a:r>
            <a:r>
              <a:rPr lang="en-US" sz="4000" dirty="0" err="1" smtClean="0"/>
              <a:t>Weatherspoon</a:t>
            </a:r>
            <a:endParaRPr lang="en-US" sz="4000" dirty="0" smtClean="0"/>
          </a:p>
          <a:p>
            <a:r>
              <a:rPr lang="en-US" sz="2800" dirty="0" smtClean="0"/>
              <a:t>Associate Professor, </a:t>
            </a:r>
            <a:r>
              <a:rPr lang="en-US" sz="2800" dirty="0" err="1" smtClean="0"/>
              <a:t>Dept</a:t>
            </a:r>
            <a:r>
              <a:rPr lang="en-US" sz="2800" dirty="0" smtClean="0"/>
              <a:t> of Computer Science</a:t>
            </a:r>
          </a:p>
          <a:p>
            <a:r>
              <a:rPr lang="en-US" sz="2800" dirty="0" smtClean="0"/>
              <a:t>CS 5413: High Performance Systems and Networking</a:t>
            </a:r>
          </a:p>
          <a:p>
            <a:r>
              <a:rPr lang="en-US" sz="2800" dirty="0" smtClean="0"/>
              <a:t> April 10, 2017 </a:t>
            </a:r>
            <a:r>
              <a:rPr lang="en-US" sz="2800" strike="sngStrike" dirty="0" smtClean="0"/>
              <a:t>March </a:t>
            </a:r>
            <a:r>
              <a:rPr lang="en-US" sz="2800" strike="sngStrike" dirty="0" smtClean="0"/>
              <a:t>31</a:t>
            </a:r>
            <a:r>
              <a:rPr lang="en-US" sz="2800" strike="sngStrike" dirty="0" smtClean="0"/>
              <a:t>, 2017</a:t>
            </a:r>
            <a:endParaRPr lang="en-US" sz="2800" strike="sngStrike" dirty="0"/>
          </a:p>
        </p:txBody>
      </p:sp>
    </p:spTree>
    <p:extLst>
      <p:ext uri="{BB962C8B-B14F-4D97-AF65-F5344CB8AC3E}">
        <p14:creationId xmlns:p14="http://schemas.microsoft.com/office/powerpoint/2010/main" val="268999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5"/>
          <p:cNvSpPr>
            <a:spLocks noChangeArrowheads="1"/>
          </p:cNvSpPr>
          <p:nvPr/>
        </p:nvSpPr>
        <p:spPr bwMode="auto">
          <a:xfrm>
            <a:off x="381000" y="1905000"/>
            <a:ext cx="8534400" cy="3886200"/>
          </a:xfrm>
          <a:prstGeom prst="rect">
            <a:avLst/>
          </a:prstGeom>
          <a:noFill/>
          <a:ln w="38100">
            <a:solidFill>
              <a:srgbClr val="008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grpSp>
        <p:nvGrpSpPr>
          <p:cNvPr id="16388" name="Group 124"/>
          <p:cNvGrpSpPr>
            <a:grpSpLocks/>
          </p:cNvGrpSpPr>
          <p:nvPr/>
        </p:nvGrpSpPr>
        <p:grpSpPr bwMode="auto">
          <a:xfrm>
            <a:off x="3124200" y="1143000"/>
            <a:ext cx="2209800" cy="685800"/>
            <a:chOff x="1968" y="720"/>
            <a:chExt cx="1392" cy="432"/>
          </a:xfrm>
        </p:grpSpPr>
        <p:pic>
          <p:nvPicPr>
            <p:cNvPr id="16439"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720"/>
              <a:ext cx="139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0" name="Text Box 76"/>
            <p:cNvSpPr txBox="1">
              <a:spLocks noChangeArrowheads="1"/>
            </p:cNvSpPr>
            <p:nvPr/>
          </p:nvSpPr>
          <p:spPr bwMode="auto">
            <a:xfrm>
              <a:off x="2256" y="816"/>
              <a:ext cx="767" cy="2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a:solidFill>
                    <a:schemeClr val="bg1"/>
                  </a:solidFill>
                  <a:cs typeface="Arial" panose="020B0604020202020204" pitchFamily="34" charset="0"/>
                </a:rPr>
                <a:t>Internet</a:t>
              </a:r>
            </a:p>
          </p:txBody>
        </p:sp>
      </p:grpSp>
      <p:grpSp>
        <p:nvGrpSpPr>
          <p:cNvPr id="3" name="Group 181"/>
          <p:cNvGrpSpPr>
            <a:grpSpLocks/>
          </p:cNvGrpSpPr>
          <p:nvPr/>
        </p:nvGrpSpPr>
        <p:grpSpPr bwMode="auto">
          <a:xfrm>
            <a:off x="2133600" y="4495800"/>
            <a:ext cx="5783263" cy="1131888"/>
            <a:chOff x="1344" y="2832"/>
            <a:chExt cx="3643" cy="713"/>
          </a:xfrm>
        </p:grpSpPr>
        <p:sp>
          <p:nvSpPr>
            <p:cNvPr id="16426" name="Line 145"/>
            <p:cNvSpPr>
              <a:spLocks noChangeShapeType="1"/>
            </p:cNvSpPr>
            <p:nvPr/>
          </p:nvSpPr>
          <p:spPr bwMode="auto">
            <a:xfrm>
              <a:off x="3936" y="2832"/>
              <a:ext cx="24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144"/>
            <p:cNvSpPr>
              <a:spLocks noChangeShapeType="1"/>
            </p:cNvSpPr>
            <p:nvPr/>
          </p:nvSpPr>
          <p:spPr bwMode="auto">
            <a:xfrm flipH="1">
              <a:off x="3696" y="2880"/>
              <a:ext cx="192"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142"/>
            <p:cNvSpPr>
              <a:spLocks noChangeShapeType="1"/>
            </p:cNvSpPr>
            <p:nvPr/>
          </p:nvSpPr>
          <p:spPr bwMode="auto">
            <a:xfrm>
              <a:off x="2544" y="2880"/>
              <a:ext cx="96"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Line 143"/>
            <p:cNvSpPr>
              <a:spLocks noChangeShapeType="1"/>
            </p:cNvSpPr>
            <p:nvPr/>
          </p:nvSpPr>
          <p:spPr bwMode="auto">
            <a:xfrm flipH="1">
              <a:off x="2304" y="2880"/>
              <a:ext cx="192"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0" name="Line 140"/>
            <p:cNvSpPr>
              <a:spLocks noChangeShapeType="1"/>
            </p:cNvSpPr>
            <p:nvPr/>
          </p:nvSpPr>
          <p:spPr bwMode="auto">
            <a:xfrm flipH="1">
              <a:off x="1440" y="2880"/>
              <a:ext cx="144"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141"/>
            <p:cNvSpPr>
              <a:spLocks noChangeShapeType="1"/>
            </p:cNvSpPr>
            <p:nvPr/>
          </p:nvSpPr>
          <p:spPr bwMode="auto">
            <a:xfrm>
              <a:off x="1680" y="2880"/>
              <a:ext cx="144" cy="5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432" name="Picture 90"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3" name="Picture 117"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4" name="Picture 118"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5" name="Picture 119"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6" name="Picture 120"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7" name="Picture 121"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3216"/>
              <a:ext cx="24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8" name="Text Box 146"/>
            <p:cNvSpPr txBox="1">
              <a:spLocks noChangeArrowheads="1"/>
            </p:cNvSpPr>
            <p:nvPr/>
          </p:nvSpPr>
          <p:spPr bwMode="auto">
            <a:xfrm>
              <a:off x="4320" y="3254"/>
              <a:ext cx="6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a:t>Servers</a:t>
              </a:r>
            </a:p>
          </p:txBody>
        </p:sp>
      </p:grpSp>
      <p:sp>
        <p:nvSpPr>
          <p:cNvPr id="413846" name="Line 150"/>
          <p:cNvSpPr>
            <a:spLocks noChangeShapeType="1"/>
          </p:cNvSpPr>
          <p:nvPr/>
        </p:nvSpPr>
        <p:spPr bwMode="auto">
          <a:xfrm>
            <a:off x="457200" y="2438400"/>
            <a:ext cx="8229600" cy="0"/>
          </a:xfrm>
          <a:prstGeom prst="line">
            <a:avLst/>
          </a:prstGeom>
          <a:noFill/>
          <a:ln w="9525">
            <a:solidFill>
              <a:srgbClr val="17488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3847" name="Line 151"/>
          <p:cNvSpPr>
            <a:spLocks noChangeShapeType="1"/>
          </p:cNvSpPr>
          <p:nvPr/>
        </p:nvSpPr>
        <p:spPr bwMode="auto">
          <a:xfrm>
            <a:off x="457200" y="3962400"/>
            <a:ext cx="8229600" cy="0"/>
          </a:xfrm>
          <a:prstGeom prst="line">
            <a:avLst/>
          </a:prstGeom>
          <a:noFill/>
          <a:ln w="9525">
            <a:solidFill>
              <a:srgbClr val="17488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187"/>
          <p:cNvGrpSpPr>
            <a:grpSpLocks/>
          </p:cNvGrpSpPr>
          <p:nvPr/>
        </p:nvGrpSpPr>
        <p:grpSpPr bwMode="auto">
          <a:xfrm>
            <a:off x="2590800" y="3200400"/>
            <a:ext cx="3810000" cy="1295400"/>
            <a:chOff x="1632" y="2064"/>
            <a:chExt cx="2400" cy="816"/>
          </a:xfrm>
        </p:grpSpPr>
        <p:sp>
          <p:nvSpPr>
            <p:cNvPr id="16423" name="Line 133"/>
            <p:cNvSpPr>
              <a:spLocks noChangeShapeType="1"/>
            </p:cNvSpPr>
            <p:nvPr/>
          </p:nvSpPr>
          <p:spPr bwMode="auto">
            <a:xfrm flipH="1">
              <a:off x="1632" y="2112"/>
              <a:ext cx="432"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135"/>
            <p:cNvSpPr>
              <a:spLocks noChangeShapeType="1"/>
            </p:cNvSpPr>
            <p:nvPr/>
          </p:nvSpPr>
          <p:spPr bwMode="auto">
            <a:xfrm>
              <a:off x="3264" y="2064"/>
              <a:ext cx="768" cy="7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134"/>
            <p:cNvSpPr>
              <a:spLocks noChangeShapeType="1"/>
            </p:cNvSpPr>
            <p:nvPr/>
          </p:nvSpPr>
          <p:spPr bwMode="auto">
            <a:xfrm>
              <a:off x="2064" y="2064"/>
              <a:ext cx="48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186"/>
          <p:cNvGrpSpPr>
            <a:grpSpLocks/>
          </p:cNvGrpSpPr>
          <p:nvPr/>
        </p:nvGrpSpPr>
        <p:grpSpPr bwMode="auto">
          <a:xfrm>
            <a:off x="2514600" y="3276600"/>
            <a:ext cx="3886200" cy="1295400"/>
            <a:chOff x="1632" y="2064"/>
            <a:chExt cx="2448" cy="816"/>
          </a:xfrm>
        </p:grpSpPr>
        <p:sp>
          <p:nvSpPr>
            <p:cNvPr id="16419" name="Line 139"/>
            <p:cNvSpPr>
              <a:spLocks noChangeShapeType="1"/>
            </p:cNvSpPr>
            <p:nvPr/>
          </p:nvSpPr>
          <p:spPr bwMode="auto">
            <a:xfrm flipH="1">
              <a:off x="1632" y="2064"/>
              <a:ext cx="1632"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Line 137"/>
            <p:cNvSpPr>
              <a:spLocks noChangeShapeType="1"/>
            </p:cNvSpPr>
            <p:nvPr/>
          </p:nvSpPr>
          <p:spPr bwMode="auto">
            <a:xfrm>
              <a:off x="2064" y="2064"/>
              <a:ext cx="2016"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1" name="Line 136"/>
            <p:cNvSpPr>
              <a:spLocks noChangeShapeType="1"/>
            </p:cNvSpPr>
            <p:nvPr/>
          </p:nvSpPr>
          <p:spPr bwMode="auto">
            <a:xfrm flipH="1">
              <a:off x="2592" y="2064"/>
              <a:ext cx="720" cy="8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155"/>
            <p:cNvSpPr>
              <a:spLocks noChangeShapeType="1"/>
            </p:cNvSpPr>
            <p:nvPr/>
          </p:nvSpPr>
          <p:spPr bwMode="auto">
            <a:xfrm>
              <a:off x="1680" y="2880"/>
              <a:ext cx="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85"/>
          <p:cNvGrpSpPr>
            <a:grpSpLocks/>
          </p:cNvGrpSpPr>
          <p:nvPr/>
        </p:nvGrpSpPr>
        <p:grpSpPr bwMode="auto">
          <a:xfrm>
            <a:off x="379413" y="4343400"/>
            <a:ext cx="8231187" cy="468313"/>
            <a:chOff x="239" y="2736"/>
            <a:chExt cx="5185" cy="295"/>
          </a:xfrm>
        </p:grpSpPr>
        <p:pic>
          <p:nvPicPr>
            <p:cNvPr id="16414"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784"/>
              <a:ext cx="5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5"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2784"/>
              <a:ext cx="5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777"/>
              <a:ext cx="57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7" name="Text Box 147"/>
            <p:cNvSpPr txBox="1">
              <a:spLocks noChangeArrowheads="1"/>
            </p:cNvSpPr>
            <p:nvPr/>
          </p:nvSpPr>
          <p:spPr bwMode="auto">
            <a:xfrm>
              <a:off x="4277" y="2736"/>
              <a:ext cx="1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a:t>Layer-2 switch</a:t>
              </a:r>
            </a:p>
          </p:txBody>
        </p:sp>
        <p:sp>
          <p:nvSpPr>
            <p:cNvPr id="16418" name="Text Box 154"/>
            <p:cNvSpPr txBox="1">
              <a:spLocks noChangeArrowheads="1"/>
            </p:cNvSpPr>
            <p:nvPr/>
          </p:nvSpPr>
          <p:spPr bwMode="auto">
            <a:xfrm>
              <a:off x="239" y="2736"/>
              <a:ext cx="7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a:t>Access</a:t>
              </a:r>
            </a:p>
          </p:txBody>
        </p:sp>
      </p:grpSp>
      <p:sp>
        <p:nvSpPr>
          <p:cNvPr id="16395" name="Text Box 166"/>
          <p:cNvSpPr txBox="1">
            <a:spLocks noChangeArrowheads="1"/>
          </p:cNvSpPr>
          <p:nvPr/>
        </p:nvSpPr>
        <p:spPr bwMode="auto">
          <a:xfrm>
            <a:off x="7696200" y="1568450"/>
            <a:ext cx="1279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a:t>Data Center</a:t>
            </a:r>
          </a:p>
        </p:txBody>
      </p:sp>
      <p:grpSp>
        <p:nvGrpSpPr>
          <p:cNvPr id="7" name="Group 178"/>
          <p:cNvGrpSpPr>
            <a:grpSpLocks/>
          </p:cNvGrpSpPr>
          <p:nvPr/>
        </p:nvGrpSpPr>
        <p:grpSpPr bwMode="auto">
          <a:xfrm>
            <a:off x="381000" y="1828800"/>
            <a:ext cx="7213600" cy="1752600"/>
            <a:chOff x="240" y="1152"/>
            <a:chExt cx="4544" cy="1104"/>
          </a:xfrm>
        </p:grpSpPr>
        <p:grpSp>
          <p:nvGrpSpPr>
            <p:cNvPr id="16403" name="Group 177"/>
            <p:cNvGrpSpPr>
              <a:grpSpLocks/>
            </p:cNvGrpSpPr>
            <p:nvPr/>
          </p:nvGrpSpPr>
          <p:grpSpPr bwMode="auto">
            <a:xfrm>
              <a:off x="2064" y="1152"/>
              <a:ext cx="1200" cy="912"/>
              <a:chOff x="2064" y="1152"/>
              <a:chExt cx="1200" cy="912"/>
            </a:xfrm>
          </p:grpSpPr>
          <p:sp>
            <p:nvSpPr>
              <p:cNvPr id="16410" name="Line 130"/>
              <p:cNvSpPr>
                <a:spLocks noChangeShapeType="1"/>
              </p:cNvSpPr>
              <p:nvPr/>
            </p:nvSpPr>
            <p:spPr bwMode="auto">
              <a:xfrm>
                <a:off x="2112" y="1152"/>
                <a:ext cx="1152"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1" name="Line 131"/>
              <p:cNvSpPr>
                <a:spLocks noChangeShapeType="1"/>
              </p:cNvSpPr>
              <p:nvPr/>
            </p:nvSpPr>
            <p:spPr bwMode="auto">
              <a:xfrm flipH="1">
                <a:off x="2064" y="1152"/>
                <a:ext cx="1152"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128"/>
              <p:cNvSpPr>
                <a:spLocks noChangeShapeType="1"/>
              </p:cNvSpPr>
              <p:nvPr/>
            </p:nvSpPr>
            <p:spPr bwMode="auto">
              <a:xfrm>
                <a:off x="3264" y="1152"/>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127"/>
              <p:cNvSpPr>
                <a:spLocks noChangeShapeType="1"/>
              </p:cNvSpPr>
              <p:nvPr/>
            </p:nvSpPr>
            <p:spPr bwMode="auto">
              <a:xfrm>
                <a:off x="2112" y="1152"/>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404" name="Group 176"/>
            <p:cNvGrpSpPr>
              <a:grpSpLocks/>
            </p:cNvGrpSpPr>
            <p:nvPr/>
          </p:nvGrpSpPr>
          <p:grpSpPr bwMode="auto">
            <a:xfrm>
              <a:off x="240" y="1872"/>
              <a:ext cx="4544" cy="384"/>
              <a:chOff x="240" y="1872"/>
              <a:chExt cx="4544" cy="384"/>
            </a:xfrm>
          </p:grpSpPr>
          <p:sp>
            <p:nvSpPr>
              <p:cNvPr id="16405" name="Line 132"/>
              <p:cNvSpPr>
                <a:spLocks noChangeShapeType="1"/>
              </p:cNvSpPr>
              <p:nvPr/>
            </p:nvSpPr>
            <p:spPr bwMode="auto">
              <a:xfrm>
                <a:off x="2064" y="2064"/>
                <a:ext cx="1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Text Box 148"/>
              <p:cNvSpPr txBox="1">
                <a:spLocks noChangeArrowheads="1"/>
              </p:cNvSpPr>
              <p:nvPr/>
            </p:nvSpPr>
            <p:spPr bwMode="auto">
              <a:xfrm>
                <a:off x="3504" y="1920"/>
                <a:ext cx="1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a:t>Layer-2/3 switch</a:t>
                </a:r>
              </a:p>
            </p:txBody>
          </p:sp>
          <p:sp>
            <p:nvSpPr>
              <p:cNvPr id="16407" name="Text Box 153"/>
              <p:cNvSpPr txBox="1">
                <a:spLocks noChangeArrowheads="1"/>
              </p:cNvSpPr>
              <p:nvPr/>
            </p:nvSpPr>
            <p:spPr bwMode="auto">
              <a:xfrm>
                <a:off x="240" y="1872"/>
                <a:ext cx="11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a:t>Aggregation</a:t>
                </a:r>
              </a:p>
            </p:txBody>
          </p:sp>
          <p:pic>
            <p:nvPicPr>
              <p:cNvPr id="16408" name="Picture 10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0" y="1872"/>
                <a:ext cx="36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9" name="Picture 1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1872"/>
                <a:ext cx="36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0" name="Group 174"/>
          <p:cNvGrpSpPr>
            <a:grpSpLocks/>
          </p:cNvGrpSpPr>
          <p:nvPr/>
        </p:nvGrpSpPr>
        <p:grpSpPr bwMode="auto">
          <a:xfrm>
            <a:off x="381000" y="1673225"/>
            <a:ext cx="7110413" cy="688975"/>
            <a:chOff x="240" y="1054"/>
            <a:chExt cx="4479" cy="434"/>
          </a:xfrm>
        </p:grpSpPr>
        <p:sp>
          <p:nvSpPr>
            <p:cNvPr id="16398" name="Line 129"/>
            <p:cNvSpPr>
              <a:spLocks noChangeShapeType="1"/>
            </p:cNvSpPr>
            <p:nvPr/>
          </p:nvSpPr>
          <p:spPr bwMode="auto">
            <a:xfrm>
              <a:off x="2160" y="129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99" name="Picture 10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056"/>
              <a:ext cx="62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12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1054"/>
              <a:ext cx="62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 Box 149"/>
            <p:cNvSpPr txBox="1">
              <a:spLocks noChangeArrowheads="1"/>
            </p:cNvSpPr>
            <p:nvPr/>
          </p:nvSpPr>
          <p:spPr bwMode="auto">
            <a:xfrm>
              <a:off x="3600" y="1190"/>
              <a:ext cx="11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000"/>
                <a:t>Layer-3 router</a:t>
              </a:r>
            </a:p>
          </p:txBody>
        </p:sp>
        <p:sp>
          <p:nvSpPr>
            <p:cNvPr id="16402" name="Text Box 152"/>
            <p:cNvSpPr txBox="1">
              <a:spLocks noChangeArrowheads="1"/>
            </p:cNvSpPr>
            <p:nvPr/>
          </p:nvSpPr>
          <p:spPr bwMode="auto">
            <a:xfrm>
              <a:off x="240" y="1200"/>
              <a:ext cx="5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2400"/>
                <a:t>Core</a:t>
              </a:r>
            </a:p>
          </p:txBody>
        </p:sp>
      </p:grpSp>
      <p:sp>
        <p:nvSpPr>
          <p:cNvPr id="2" name="Title 1"/>
          <p:cNvSpPr>
            <a:spLocks noGrp="1"/>
          </p:cNvSpPr>
          <p:nvPr>
            <p:ph type="title"/>
          </p:nvPr>
        </p:nvSpPr>
        <p:spPr/>
        <p:txBody>
          <a:bodyPr>
            <a:normAutofit fontScale="90000"/>
          </a:bodyPr>
          <a:lstStyle/>
          <a:p>
            <a:r>
              <a:rPr lang="en-US" dirty="0" smtClean="0"/>
              <a:t>Approach Background</a:t>
            </a:r>
            <a:endParaRPr lang="en-US" dirty="0"/>
          </a:p>
        </p:txBody>
      </p:sp>
    </p:spTree>
    <p:custDataLst>
      <p:tags r:id="rId1"/>
    </p:custDataLst>
    <p:extLst>
      <p:ext uri="{BB962C8B-B14F-4D97-AF65-F5344CB8AC3E}">
        <p14:creationId xmlns:p14="http://schemas.microsoft.com/office/powerpoint/2010/main" val="3845652545"/>
      </p:ext>
    </p:extLst>
  </p:cSld>
  <p:clrMapOvr>
    <a:masterClrMapping/>
  </p:clrMapOvr>
  <p:transition advTm="7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8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8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mph" presetSubtype="0" nodeType="clickEffect">
                                  <p:stCondLst>
                                    <p:cond delay="0"/>
                                  </p:stCondLst>
                                  <p:childTnLst>
                                    <p:set>
                                      <p:cBhvr rctx="PPT">
                                        <p:cTn id="28" dur="indefinite"/>
                                        <p:tgtEl>
                                          <p:spTgt spid="5"/>
                                        </p:tgtEl>
                                        <p:attrNameLst>
                                          <p:attrName>style.opacity</p:attrName>
                                        </p:attrNameLst>
                                      </p:cBhvr>
                                      <p:to>
                                        <p:strVal val="0.1"/>
                                      </p:to>
                                    </p:set>
                                    <p:animEffect filter="image" prLst="opacity: 0.1">
                                      <p:cBhvr rctx="IE">
                                        <p:cTn id="29"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46" grpId="0" animBg="1"/>
      <p:bldP spid="4138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defRPr/>
            </a:pPr>
            <a:r>
              <a:rPr lang="en-US" dirty="0" smtClean="0">
                <a:latin typeface="+mn-lt"/>
              </a:rPr>
              <a:t>Approach Background</a:t>
            </a:r>
          </a:p>
        </p:txBody>
      </p:sp>
      <p:sp>
        <p:nvSpPr>
          <p:cNvPr id="8195" name="Content Placeholder 2"/>
          <p:cNvSpPr>
            <a:spLocks noGrp="1"/>
          </p:cNvSpPr>
          <p:nvPr>
            <p:ph idx="1"/>
          </p:nvPr>
        </p:nvSpPr>
        <p:spPr/>
        <p:txBody>
          <a:bodyPr>
            <a:normAutofit fontScale="92500"/>
          </a:bodyPr>
          <a:lstStyle/>
          <a:p>
            <a:pPr marL="420624" indent="-384048" eaLnBrk="1" fontAlgn="auto" hangingPunct="1">
              <a:spcAft>
                <a:spcPts val="0"/>
              </a:spcAft>
              <a:buFont typeface="Wingdings 2"/>
              <a:buChar char=""/>
              <a:defRPr/>
            </a:pPr>
            <a:r>
              <a:rPr lang="en-US" i="1" dirty="0" smtClean="0"/>
              <a:t>Oversubscription:</a:t>
            </a:r>
          </a:p>
          <a:p>
            <a:pPr marL="722376" lvl="1" indent="-274320" eaLnBrk="1" fontAlgn="auto" hangingPunct="1">
              <a:spcAft>
                <a:spcPts val="0"/>
              </a:spcAft>
              <a:buFont typeface="Wingdings 2"/>
              <a:buChar char=""/>
              <a:defRPr/>
            </a:pPr>
            <a:r>
              <a:rPr lang="en-US" dirty="0" smtClean="0"/>
              <a:t>Ratio of the worst-case achievable aggregate bandwidth among the end hosts to the total bisection bandwidth of a particular communication topology</a:t>
            </a:r>
          </a:p>
          <a:p>
            <a:pPr marL="722376" lvl="1" indent="-274320" eaLnBrk="1" fontAlgn="auto" hangingPunct="1">
              <a:spcAft>
                <a:spcPts val="0"/>
              </a:spcAft>
              <a:buFont typeface="Wingdings 2"/>
              <a:buChar char=""/>
              <a:defRPr/>
            </a:pPr>
            <a:r>
              <a:rPr lang="en-US" dirty="0" smtClean="0"/>
              <a:t>Lower the total cost of the design</a:t>
            </a:r>
          </a:p>
          <a:p>
            <a:pPr marL="722376" lvl="1" indent="-274320" eaLnBrk="1" fontAlgn="auto" hangingPunct="1">
              <a:spcAft>
                <a:spcPts val="0"/>
              </a:spcAft>
              <a:buFont typeface="Wingdings 2"/>
              <a:buChar char=""/>
              <a:defRPr/>
            </a:pPr>
            <a:r>
              <a:rPr lang="en-US" dirty="0" smtClean="0"/>
              <a:t>Typical designs: factor of 2:5:1 (4 </a:t>
            </a:r>
            <a:r>
              <a:rPr lang="en-US" dirty="0"/>
              <a:t>G</a:t>
            </a:r>
            <a:r>
              <a:rPr lang="en-US" dirty="0" smtClean="0"/>
              <a:t>bps) to 8:1(1.25 Gbps)</a:t>
            </a:r>
          </a:p>
          <a:p>
            <a:pPr marL="420624" indent="-384048" eaLnBrk="1" fontAlgn="auto" hangingPunct="1">
              <a:spcAft>
                <a:spcPts val="0"/>
              </a:spcAft>
              <a:buFont typeface="Wingdings 2"/>
              <a:buChar char=""/>
              <a:defRPr/>
            </a:pPr>
            <a:r>
              <a:rPr lang="en-US" i="1" dirty="0" smtClean="0"/>
              <a:t>Cost:</a:t>
            </a:r>
          </a:p>
          <a:p>
            <a:pPr marL="722376" lvl="1" indent="-274320" eaLnBrk="1" fontAlgn="auto" hangingPunct="1">
              <a:spcAft>
                <a:spcPts val="0"/>
              </a:spcAft>
              <a:buFont typeface="Wingdings 2"/>
              <a:buChar char=""/>
              <a:defRPr/>
            </a:pPr>
            <a:r>
              <a:rPr lang="en-US" dirty="0" smtClean="0"/>
              <a:t>Edge: $7,000 for each 48-port 10 GigE switch</a:t>
            </a:r>
          </a:p>
          <a:p>
            <a:pPr marL="722376" lvl="1" indent="-274320" eaLnBrk="1" fontAlgn="auto" hangingPunct="1">
              <a:spcAft>
                <a:spcPts val="0"/>
              </a:spcAft>
              <a:buFont typeface="Wingdings 2"/>
              <a:buChar char=""/>
              <a:defRPr/>
            </a:pPr>
            <a:r>
              <a:rPr lang="en-US" dirty="0" smtClean="0"/>
              <a:t>Aggregation and core: $700,000 for 64-port 100GigE switches</a:t>
            </a:r>
          </a:p>
          <a:p>
            <a:pPr marL="722376" lvl="1" indent="-274320" eaLnBrk="1" fontAlgn="auto" hangingPunct="1">
              <a:spcAft>
                <a:spcPts val="0"/>
              </a:spcAft>
              <a:buFont typeface="Wingdings 2"/>
              <a:buChar char=""/>
              <a:defRPr/>
            </a:pPr>
            <a:r>
              <a:rPr lang="en-US" dirty="0" smtClean="0"/>
              <a:t>Cabling costs are not considered!</a:t>
            </a:r>
          </a:p>
        </p:txBody>
      </p:sp>
    </p:spTree>
    <p:extLst>
      <p:ext uri="{BB962C8B-B14F-4D97-AF65-F5344CB8AC3E}">
        <p14:creationId xmlns:p14="http://schemas.microsoft.com/office/powerpoint/2010/main" val="259852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Content Placeholder 2"/>
          <p:cNvSpPr>
            <a:spLocks noGrp="1"/>
          </p:cNvSpPr>
          <p:nvPr>
            <p:ph idx="1"/>
          </p:nvPr>
        </p:nvSpPr>
        <p:spPr/>
        <p:txBody>
          <a:bodyPr>
            <a:normAutofit fontScale="92500" lnSpcReduction="10000"/>
          </a:bodyPr>
          <a:lstStyle/>
          <a:p>
            <a:r>
              <a:rPr lang="en-US" altLang="en-US" smtClean="0"/>
              <a:t>What topology to use in data centers?</a:t>
            </a:r>
          </a:p>
          <a:p>
            <a:pPr lvl="1"/>
            <a:r>
              <a:rPr lang="en-US" altLang="en-US" smtClean="0"/>
              <a:t>Reducing wiring complexity</a:t>
            </a:r>
          </a:p>
          <a:p>
            <a:pPr lvl="1"/>
            <a:r>
              <a:rPr lang="en-US" altLang="en-US" smtClean="0"/>
              <a:t>Achieving high bisection bandwidth</a:t>
            </a:r>
          </a:p>
          <a:p>
            <a:pPr lvl="1"/>
            <a:r>
              <a:rPr lang="en-US" altLang="en-US" smtClean="0"/>
              <a:t>Exploiting capabilities of optics and wireless</a:t>
            </a:r>
          </a:p>
          <a:p>
            <a:r>
              <a:rPr lang="en-US" altLang="en-US" smtClean="0"/>
              <a:t>Routing architecture?</a:t>
            </a:r>
          </a:p>
          <a:p>
            <a:pPr lvl="1"/>
            <a:r>
              <a:rPr lang="en-US" altLang="en-US" smtClean="0"/>
              <a:t>Flat layer-2 network vs. hybrid switch/router</a:t>
            </a:r>
          </a:p>
          <a:p>
            <a:pPr lvl="1"/>
            <a:r>
              <a:rPr lang="en-US" altLang="en-US" smtClean="0"/>
              <a:t>Flat vs. hierarchical addressing</a:t>
            </a:r>
          </a:p>
          <a:p>
            <a:r>
              <a:rPr lang="en-US" altLang="en-US" smtClean="0"/>
              <a:t>How to perform traffic engineering?</a:t>
            </a:r>
          </a:p>
          <a:p>
            <a:pPr lvl="1"/>
            <a:r>
              <a:rPr lang="en-US" altLang="en-US" smtClean="0"/>
              <a:t>Over-engineering vs. adapting to load</a:t>
            </a:r>
          </a:p>
          <a:p>
            <a:pPr lvl="1"/>
            <a:r>
              <a:rPr lang="en-US" altLang="en-US" smtClean="0"/>
              <a:t>Server selection, VM placement, or optimizing routing</a:t>
            </a:r>
          </a:p>
          <a:p>
            <a:r>
              <a:rPr lang="en-US" altLang="en-US" smtClean="0"/>
              <a:t>Virtualization of NICs, servers, switches, …</a:t>
            </a:r>
          </a:p>
        </p:txBody>
      </p:sp>
      <p:sp>
        <p:nvSpPr>
          <p:cNvPr id="501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fld id="{EFB3BAA9-53DE-4485-A587-A964C6F14424}" type="slidenum">
              <a:rPr lang="en-US" altLang="en-US" sz="1400" b="0">
                <a:latin typeface="Times New Roman" panose="02020603050405020304" pitchFamily="18" charset="0"/>
              </a:rPr>
              <a:pPr eaLnBrk="1" hangingPunct="1"/>
              <a:t>12</a:t>
            </a:fld>
            <a:endParaRPr lang="en-US" altLang="en-US" sz="1400" b="0">
              <a:latin typeface="Times New Roman" panose="02020603050405020304" pitchFamily="18" charset="0"/>
            </a:endParaRPr>
          </a:p>
        </p:txBody>
      </p:sp>
      <p:sp>
        <p:nvSpPr>
          <p:cNvPr id="50178" name="Title 1"/>
          <p:cNvSpPr>
            <a:spLocks noGrp="1"/>
          </p:cNvSpPr>
          <p:nvPr>
            <p:ph type="title"/>
          </p:nvPr>
        </p:nvSpPr>
        <p:spPr/>
        <p:txBody>
          <a:bodyPr>
            <a:normAutofit fontScale="90000"/>
          </a:bodyPr>
          <a:lstStyle/>
          <a:p>
            <a:r>
              <a:rPr lang="en-US" altLang="en-US" smtClean="0">
                <a:ea typeface="ＭＳ Ｐゴシック" panose="020B0600070205080204" pitchFamily="34" charset="-128"/>
              </a:rPr>
              <a:t>Research Questions</a:t>
            </a:r>
          </a:p>
        </p:txBody>
      </p:sp>
    </p:spTree>
    <p:extLst>
      <p:ext uri="{BB962C8B-B14F-4D97-AF65-F5344CB8AC3E}">
        <p14:creationId xmlns:p14="http://schemas.microsoft.com/office/powerpoint/2010/main" val="4054028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defRPr/>
            </a:pPr>
            <a:r>
              <a:rPr lang="en-US" dirty="0" smtClean="0">
                <a:latin typeface="+mn-lt"/>
              </a:rPr>
              <a:t>Properties of the solution</a:t>
            </a:r>
          </a:p>
        </p:txBody>
      </p:sp>
      <p:sp>
        <p:nvSpPr>
          <p:cNvPr id="21507" name="Rectangle 3"/>
          <p:cNvSpPr>
            <a:spLocks noGrp="1" noChangeArrowheads="1"/>
          </p:cNvSpPr>
          <p:nvPr>
            <p:ph idx="1"/>
          </p:nvPr>
        </p:nvSpPr>
        <p:spPr/>
        <p:txBody>
          <a:bodyPr/>
          <a:lstStyle/>
          <a:p>
            <a:pPr eaLnBrk="1" hangingPunct="1"/>
            <a:r>
              <a:rPr lang="en-US" altLang="en-US" smtClean="0"/>
              <a:t>Backwards compatible with existing infrastructure</a:t>
            </a:r>
          </a:p>
          <a:p>
            <a:pPr lvl="1" eaLnBrk="1" hangingPunct="1"/>
            <a:r>
              <a:rPr lang="en-US" altLang="en-US" smtClean="0"/>
              <a:t>No changes in application</a:t>
            </a:r>
          </a:p>
          <a:p>
            <a:pPr lvl="1" eaLnBrk="1" hangingPunct="1"/>
            <a:r>
              <a:rPr lang="en-US" altLang="en-US" smtClean="0"/>
              <a:t>Support of layer 2 (Ethernet)</a:t>
            </a:r>
          </a:p>
          <a:p>
            <a:pPr eaLnBrk="1" hangingPunct="1"/>
            <a:r>
              <a:rPr lang="en-US" altLang="en-US" smtClean="0"/>
              <a:t>Cost effective</a:t>
            </a:r>
          </a:p>
          <a:p>
            <a:pPr lvl="1" eaLnBrk="1" hangingPunct="1"/>
            <a:r>
              <a:rPr lang="en-US" altLang="en-US" smtClean="0"/>
              <a:t>Low power consumption &amp; heat emission</a:t>
            </a:r>
          </a:p>
          <a:p>
            <a:pPr lvl="1" eaLnBrk="1" hangingPunct="1"/>
            <a:r>
              <a:rPr lang="en-US" altLang="en-US" smtClean="0"/>
              <a:t>Cheap infrastructure</a:t>
            </a:r>
          </a:p>
          <a:p>
            <a:pPr eaLnBrk="1" hangingPunct="1"/>
            <a:r>
              <a:rPr lang="en-US" altLang="en-US" smtClean="0"/>
              <a:t>Allows host communication at line speed</a:t>
            </a:r>
          </a:p>
          <a:p>
            <a:pPr lvl="1"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906733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pPr eaLnBrk="1" hangingPunct="1">
              <a:defRPr/>
            </a:pPr>
            <a:r>
              <a:rPr lang="en-US" dirty="0" err="1" smtClean="0">
                <a:latin typeface="+mn-lt"/>
              </a:rPr>
              <a:t>Clos</a:t>
            </a:r>
            <a:r>
              <a:rPr lang="en-US" dirty="0" smtClean="0">
                <a:latin typeface="+mn-lt"/>
              </a:rPr>
              <a:t> Networks/Fat-Trees</a:t>
            </a:r>
          </a:p>
        </p:txBody>
      </p:sp>
      <p:sp>
        <p:nvSpPr>
          <p:cNvPr id="22531" name="Content Placeholder 2"/>
          <p:cNvSpPr>
            <a:spLocks noGrp="1"/>
          </p:cNvSpPr>
          <p:nvPr>
            <p:ph idx="1"/>
          </p:nvPr>
        </p:nvSpPr>
        <p:spPr/>
        <p:txBody>
          <a:bodyPr/>
          <a:lstStyle/>
          <a:p>
            <a:pPr eaLnBrk="1" hangingPunct="1"/>
            <a:r>
              <a:rPr lang="en-US" altLang="en-US" smtClean="0"/>
              <a:t>Adopt a special instance of a Clos topology</a:t>
            </a:r>
            <a:br>
              <a:rPr lang="en-US" altLang="en-US" smtClean="0"/>
            </a:br>
            <a:endParaRPr lang="en-US" altLang="en-US" smtClean="0"/>
          </a:p>
          <a:p>
            <a:pPr eaLnBrk="1" hangingPunct="1"/>
            <a:r>
              <a:rPr lang="en-US" altLang="en-US" smtClean="0"/>
              <a:t>Similar trends in telephone switches led to designing a topology with high bandwidth by interconnecting smaller commodity switches.</a:t>
            </a:r>
          </a:p>
        </p:txBody>
      </p:sp>
    </p:spTree>
    <p:extLst>
      <p:ext uri="{BB962C8B-B14F-4D97-AF65-F5344CB8AC3E}">
        <p14:creationId xmlns:p14="http://schemas.microsoft.com/office/powerpoint/2010/main" val="3625297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57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3"/>
          <p:cNvSpPr>
            <a:spLocks noGrp="1" noChangeArrowheads="1"/>
          </p:cNvSpPr>
          <p:nvPr>
            <p:ph idx="1"/>
          </p:nvPr>
        </p:nvSpPr>
        <p:spPr>
          <a:xfrm>
            <a:off x="-48491" y="1066800"/>
            <a:ext cx="9261764" cy="2514600"/>
          </a:xfrm>
        </p:spPr>
        <p:txBody>
          <a:bodyPr>
            <a:noAutofit/>
          </a:bodyPr>
          <a:lstStyle/>
          <a:p>
            <a:pPr eaLnBrk="1" hangingPunct="1">
              <a:lnSpc>
                <a:spcPct val="80000"/>
              </a:lnSpc>
            </a:pPr>
            <a:r>
              <a:rPr lang="en-US" altLang="zh-CN" sz="2800" i="1" dirty="0" smtClean="0">
                <a:solidFill>
                  <a:schemeClr val="accent2"/>
                </a:solidFill>
                <a:ea typeface="SimSun" panose="02010600030101010101" pitchFamily="2" charset="-122"/>
              </a:rPr>
              <a:t>Inter-connect racks (of servers) using a fat-tree topology</a:t>
            </a:r>
          </a:p>
          <a:p>
            <a:pPr lvl="1" eaLnBrk="1" hangingPunct="1">
              <a:lnSpc>
                <a:spcPct val="80000"/>
              </a:lnSpc>
              <a:buFontTx/>
              <a:buNone/>
            </a:pPr>
            <a:r>
              <a:rPr lang="en-US" altLang="zh-CN" sz="2400" dirty="0" smtClean="0">
                <a:ea typeface="SimSun" panose="02010600030101010101" pitchFamily="2" charset="-122"/>
              </a:rPr>
              <a:t>K-</a:t>
            </a:r>
            <a:r>
              <a:rPr lang="en-US" altLang="zh-CN" sz="2400" dirty="0" err="1" smtClean="0">
                <a:ea typeface="SimSun" panose="02010600030101010101" pitchFamily="2" charset="-122"/>
              </a:rPr>
              <a:t>ary</a:t>
            </a:r>
            <a:r>
              <a:rPr lang="en-US" altLang="zh-CN" sz="2400" dirty="0" smtClean="0">
                <a:ea typeface="SimSun" panose="02010600030101010101" pitchFamily="2" charset="-122"/>
              </a:rPr>
              <a:t> fat tree: three-layer topology (edge, aggregation and core)</a:t>
            </a:r>
          </a:p>
          <a:p>
            <a:pPr lvl="1" eaLnBrk="1" hangingPunct="1">
              <a:lnSpc>
                <a:spcPct val="80000"/>
              </a:lnSpc>
            </a:pPr>
            <a:r>
              <a:rPr lang="en-US" altLang="zh-CN" sz="2400" dirty="0" smtClean="0">
                <a:ea typeface="SimSun" panose="02010600030101010101" pitchFamily="2" charset="-122"/>
              </a:rPr>
              <a:t>each pod consists of (k/2)</a:t>
            </a:r>
            <a:r>
              <a:rPr lang="en-US" altLang="zh-CN" sz="2400" baseline="30000" dirty="0" smtClean="0">
                <a:ea typeface="SimSun" panose="02010600030101010101" pitchFamily="2" charset="-122"/>
              </a:rPr>
              <a:t>2</a:t>
            </a:r>
            <a:r>
              <a:rPr lang="en-US" altLang="zh-CN" sz="2400" dirty="0" smtClean="0">
                <a:ea typeface="SimSun" panose="02010600030101010101" pitchFamily="2" charset="-122"/>
              </a:rPr>
              <a:t> servers &amp; 2 layers of k/2 k-port switches</a:t>
            </a:r>
          </a:p>
          <a:p>
            <a:pPr lvl="1" eaLnBrk="1" hangingPunct="1">
              <a:lnSpc>
                <a:spcPct val="80000"/>
              </a:lnSpc>
            </a:pPr>
            <a:r>
              <a:rPr lang="en-US" altLang="zh-CN" sz="2400" dirty="0" smtClean="0">
                <a:ea typeface="SimSun" panose="02010600030101010101" pitchFamily="2" charset="-122"/>
              </a:rPr>
              <a:t>each edge switch connects to k/2 servers &amp; k/2 </a:t>
            </a:r>
            <a:r>
              <a:rPr lang="en-US" altLang="zh-CN" sz="2400" dirty="0" err="1" smtClean="0">
                <a:ea typeface="SimSun" panose="02010600030101010101" pitchFamily="2" charset="-122"/>
              </a:rPr>
              <a:t>aggr</a:t>
            </a:r>
            <a:r>
              <a:rPr lang="en-US" altLang="zh-CN" sz="2400" dirty="0" smtClean="0">
                <a:ea typeface="SimSun" panose="02010600030101010101" pitchFamily="2" charset="-122"/>
              </a:rPr>
              <a:t>. switches </a:t>
            </a:r>
          </a:p>
          <a:p>
            <a:pPr lvl="1" eaLnBrk="1" hangingPunct="1">
              <a:lnSpc>
                <a:spcPct val="80000"/>
              </a:lnSpc>
            </a:pPr>
            <a:r>
              <a:rPr lang="en-US" altLang="en-US" sz="2400" dirty="0" smtClean="0">
                <a:ea typeface="SimSun" panose="02010600030101010101" pitchFamily="2" charset="-122"/>
              </a:rPr>
              <a:t>each </a:t>
            </a:r>
            <a:r>
              <a:rPr lang="en-US" altLang="en-US" sz="2400" dirty="0" err="1" smtClean="0">
                <a:ea typeface="SimSun" panose="02010600030101010101" pitchFamily="2" charset="-122"/>
              </a:rPr>
              <a:t>aggr</a:t>
            </a:r>
            <a:r>
              <a:rPr lang="en-US" altLang="en-US" sz="2400" dirty="0" smtClean="0">
                <a:ea typeface="SimSun" panose="02010600030101010101" pitchFamily="2" charset="-122"/>
              </a:rPr>
              <a:t>. switch connects to k/2 edge &amp; k/2 core switches</a:t>
            </a:r>
          </a:p>
          <a:p>
            <a:pPr lvl="1" eaLnBrk="1" hangingPunct="1">
              <a:lnSpc>
                <a:spcPct val="80000"/>
              </a:lnSpc>
            </a:pPr>
            <a:r>
              <a:rPr lang="en-US" altLang="en-US" sz="2400" dirty="0" smtClean="0">
                <a:ea typeface="SimSun" panose="02010600030101010101" pitchFamily="2" charset="-122"/>
              </a:rPr>
              <a:t>(k/2)</a:t>
            </a:r>
            <a:r>
              <a:rPr lang="en-US" altLang="en-US" sz="2400" baseline="30000" dirty="0" smtClean="0">
                <a:ea typeface="SimSun" panose="02010600030101010101" pitchFamily="2" charset="-122"/>
              </a:rPr>
              <a:t>2</a:t>
            </a:r>
            <a:r>
              <a:rPr lang="en-US" altLang="en-US" sz="2400" dirty="0" smtClean="0">
                <a:ea typeface="SimSun" panose="02010600030101010101" pitchFamily="2" charset="-122"/>
              </a:rPr>
              <a:t> core switches: each connects to k pods</a:t>
            </a:r>
            <a:endParaRPr lang="en-US" altLang="en-US" sz="2400" dirty="0" smtClean="0"/>
          </a:p>
        </p:txBody>
      </p:sp>
      <p:sp>
        <p:nvSpPr>
          <p:cNvPr id="23557" name="Rectangle 11"/>
          <p:cNvSpPr>
            <a:spLocks noChangeArrowheads="1"/>
          </p:cNvSpPr>
          <p:nvPr/>
        </p:nvSpPr>
        <p:spPr bwMode="auto">
          <a:xfrm>
            <a:off x="685800" y="3962400"/>
            <a:ext cx="1600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zh-CN" sz="1800">
                <a:solidFill>
                  <a:schemeClr val="bg1"/>
                </a:solidFill>
                <a:ea typeface="SimSun" panose="02010600030101010101" pitchFamily="2" charset="-122"/>
              </a:rPr>
              <a:t>Fat-tree  with K=4</a:t>
            </a:r>
          </a:p>
        </p:txBody>
      </p:sp>
      <p:sp>
        <p:nvSpPr>
          <p:cNvPr id="3" name="Title 2"/>
          <p:cNvSpPr>
            <a:spLocks noGrp="1"/>
          </p:cNvSpPr>
          <p:nvPr>
            <p:ph type="title"/>
          </p:nvPr>
        </p:nvSpPr>
        <p:spPr/>
        <p:txBody>
          <a:bodyPr>
            <a:normAutofit fontScale="90000"/>
          </a:bodyPr>
          <a:lstStyle/>
          <a:p>
            <a:r>
              <a:rPr lang="en-US" dirty="0" err="1" smtClean="0"/>
              <a:t>FatTree</a:t>
            </a:r>
            <a:r>
              <a:rPr lang="en-US" dirty="0" smtClean="0"/>
              <a:t>-based DC Architecture</a:t>
            </a:r>
            <a:endParaRPr lang="en-US" dirty="0"/>
          </a:p>
        </p:txBody>
      </p:sp>
    </p:spTree>
    <p:extLst>
      <p:ext uri="{BB962C8B-B14F-4D97-AF65-F5344CB8AC3E}">
        <p14:creationId xmlns:p14="http://schemas.microsoft.com/office/powerpoint/2010/main" val="951845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fat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91" y="3816927"/>
            <a:ext cx="6705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Grp="1" noChangeArrowheads="1"/>
          </p:cNvSpPr>
          <p:nvPr>
            <p:ph idx="1"/>
          </p:nvPr>
        </p:nvSpPr>
        <p:spPr>
          <a:xfrm>
            <a:off x="131618" y="1066800"/>
            <a:ext cx="8783782" cy="1828800"/>
          </a:xfrm>
        </p:spPr>
        <p:txBody>
          <a:bodyPr>
            <a:noAutofit/>
          </a:bodyPr>
          <a:lstStyle/>
          <a:p>
            <a:pPr eaLnBrk="1" hangingPunct="1">
              <a:lnSpc>
                <a:spcPct val="80000"/>
              </a:lnSpc>
            </a:pPr>
            <a:r>
              <a:rPr lang="en-US" altLang="zh-CN" sz="2800" b="1" dirty="0" smtClean="0">
                <a:solidFill>
                  <a:schemeClr val="tx2"/>
                </a:solidFill>
                <a:ea typeface="SimSun" panose="02010600030101010101" pitchFamily="2" charset="-122"/>
              </a:rPr>
              <a:t>Why Fat-Tree?</a:t>
            </a:r>
          </a:p>
          <a:p>
            <a:pPr lvl="1" eaLnBrk="1" hangingPunct="1">
              <a:lnSpc>
                <a:spcPct val="80000"/>
              </a:lnSpc>
            </a:pPr>
            <a:r>
              <a:rPr lang="en-US" altLang="zh-CN" sz="2400" dirty="0" smtClean="0">
                <a:ea typeface="SimSun" panose="02010600030101010101" pitchFamily="2" charset="-122"/>
              </a:rPr>
              <a:t>Fat tree has identical bandwidth at any bisections</a:t>
            </a:r>
          </a:p>
          <a:p>
            <a:pPr lvl="1" eaLnBrk="1" hangingPunct="1">
              <a:lnSpc>
                <a:spcPct val="80000"/>
              </a:lnSpc>
            </a:pPr>
            <a:r>
              <a:rPr lang="en-US" altLang="zh-CN" sz="2400" dirty="0" smtClean="0">
                <a:ea typeface="SimSun" panose="02010600030101010101" pitchFamily="2" charset="-122"/>
              </a:rPr>
              <a:t>Each layer has the same aggregated bandwidth</a:t>
            </a:r>
            <a:endParaRPr lang="en-US" altLang="en-US" sz="2400" dirty="0" smtClean="0"/>
          </a:p>
          <a:p>
            <a:pPr eaLnBrk="1" hangingPunct="1"/>
            <a:r>
              <a:rPr lang="en-US" altLang="en-US" sz="2800" dirty="0" smtClean="0">
                <a:solidFill>
                  <a:schemeClr val="tx2"/>
                </a:solidFill>
              </a:rPr>
              <a:t>Can be built using cheap devices with uniform capacity</a:t>
            </a:r>
            <a:endParaRPr lang="en-US" altLang="en-US" sz="2400" dirty="0" smtClean="0">
              <a:solidFill>
                <a:schemeClr val="tx2"/>
              </a:solidFill>
            </a:endParaRPr>
          </a:p>
          <a:p>
            <a:pPr lvl="1" eaLnBrk="1" hangingPunct="1"/>
            <a:r>
              <a:rPr lang="en-US" altLang="en-US" sz="2400" dirty="0" smtClean="0"/>
              <a:t>Each port supports same speed as end host</a:t>
            </a:r>
          </a:p>
          <a:p>
            <a:pPr lvl="1" eaLnBrk="1" hangingPunct="1"/>
            <a:r>
              <a:rPr lang="en-US" altLang="en-US" sz="2400" dirty="0" smtClean="0"/>
              <a:t>All devices can transmit at line speed if packets are distributed uniform along available paths </a:t>
            </a:r>
          </a:p>
          <a:p>
            <a:pPr eaLnBrk="1" hangingPunct="1"/>
            <a:r>
              <a:rPr lang="en-US" altLang="en-US" sz="2800" dirty="0" smtClean="0">
                <a:solidFill>
                  <a:schemeClr val="tx2"/>
                </a:solidFill>
              </a:rPr>
              <a:t>Great scalability: k-port switch supports k</a:t>
            </a:r>
            <a:r>
              <a:rPr lang="en-US" altLang="en-US" sz="2800" baseline="30000" dirty="0" smtClean="0">
                <a:solidFill>
                  <a:schemeClr val="tx2"/>
                </a:solidFill>
              </a:rPr>
              <a:t>3</a:t>
            </a:r>
            <a:r>
              <a:rPr lang="en-US" altLang="en-US" sz="2800" dirty="0" smtClean="0">
                <a:solidFill>
                  <a:schemeClr val="tx2"/>
                </a:solidFill>
              </a:rPr>
              <a:t>/4 servers</a:t>
            </a:r>
          </a:p>
        </p:txBody>
      </p:sp>
      <p:sp>
        <p:nvSpPr>
          <p:cNvPr id="24581" name="Rectangle 11"/>
          <p:cNvSpPr>
            <a:spLocks noChangeArrowheads="1"/>
          </p:cNvSpPr>
          <p:nvPr/>
        </p:nvSpPr>
        <p:spPr bwMode="auto">
          <a:xfrm>
            <a:off x="2286000" y="6172200"/>
            <a:ext cx="5013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zh-CN" sz="1800">
                <a:solidFill>
                  <a:schemeClr val="bg1"/>
                </a:solidFill>
                <a:ea typeface="SimSun" panose="02010600030101010101" pitchFamily="2" charset="-122"/>
              </a:rPr>
              <a:t>Fat tree network with K = 6 supporting 54 hosts</a:t>
            </a:r>
          </a:p>
        </p:txBody>
      </p:sp>
      <p:sp>
        <p:nvSpPr>
          <p:cNvPr id="2" name="Title 1"/>
          <p:cNvSpPr>
            <a:spLocks noGrp="1"/>
          </p:cNvSpPr>
          <p:nvPr>
            <p:ph type="title"/>
          </p:nvPr>
        </p:nvSpPr>
        <p:spPr/>
        <p:txBody>
          <a:bodyPr>
            <a:normAutofit fontScale="90000"/>
          </a:bodyPr>
          <a:lstStyle/>
          <a:p>
            <a:r>
              <a:rPr lang="en-US" dirty="0" err="1" smtClean="0"/>
              <a:t>FatTree</a:t>
            </a:r>
            <a:r>
              <a:rPr lang="en-US" dirty="0" smtClean="0"/>
              <a:t>-based DC Architecture</a:t>
            </a:r>
            <a:endParaRPr lang="en-US" dirty="0"/>
          </a:p>
        </p:txBody>
      </p:sp>
    </p:spTree>
    <p:extLst>
      <p:ext uri="{BB962C8B-B14F-4D97-AF65-F5344CB8AC3E}">
        <p14:creationId xmlns:p14="http://schemas.microsoft.com/office/powerpoint/2010/main" val="1755803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altLang="en-US" smtClean="0">
                <a:ea typeface="ＭＳ Ｐゴシック" panose="020B0600070205080204" pitchFamily="34" charset="-128"/>
              </a:rPr>
              <a:t>Clos Network Topology</a:t>
            </a:r>
          </a:p>
        </p:txBody>
      </p:sp>
      <p:sp>
        <p:nvSpPr>
          <p:cNvPr id="4505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fld id="{FCE12AAF-3868-4508-AE76-139ED97CFE12}" type="slidenum">
              <a:rPr lang="en-US" altLang="en-US" sz="1400" b="0">
                <a:latin typeface="Times New Roman" panose="02020603050405020304" pitchFamily="18" charset="0"/>
              </a:rPr>
              <a:pPr eaLnBrk="1" hangingPunct="1"/>
              <a:t>17</a:t>
            </a:fld>
            <a:endParaRPr lang="en-US" altLang="en-US" sz="1400" b="0">
              <a:latin typeface="Times New Roman" panose="02020603050405020304" pitchFamily="18" charset="0"/>
            </a:endParaRPr>
          </a:p>
        </p:txBody>
      </p:sp>
      <p:sp>
        <p:nvSpPr>
          <p:cNvPr id="5" name="Rounded Rectangle 4"/>
          <p:cNvSpPr/>
          <p:nvPr/>
        </p:nvSpPr>
        <p:spPr>
          <a:xfrm>
            <a:off x="1295400" y="1285240"/>
            <a:ext cx="6705600" cy="4343400"/>
          </a:xfrm>
          <a:prstGeom prst="roundRect">
            <a:avLst>
              <a:gd name="adj" fmla="val 11502"/>
            </a:avLst>
          </a:prstGeom>
          <a:solidFill>
            <a:schemeClr val="tx2">
              <a:lumMod val="60000"/>
              <a:lumOff val="40000"/>
            </a:schemeClr>
          </a:solidFill>
          <a:ln>
            <a:solidFill>
              <a:schemeClr val="tx2">
                <a:lumMod val="60000"/>
                <a:lumOff val="40000"/>
              </a:schemeClr>
            </a:solidFill>
          </a:ln>
          <a:scene3d>
            <a:camera prst="perspectiveRelaxedModerately" fov="3900000">
              <a:rot lat="19799996" lon="0" rev="0"/>
            </a:camera>
            <a:lightRig rig="flat" dir="t"/>
          </a:scene3d>
          <a:sp3d extrusionH="76200" contourW="12700" prstMaterial="clear">
            <a:bevelT w="165100" h="292100" prst="coolSlant"/>
            <a:bevelB w="12700" h="381000" prst="coolSlant"/>
            <a:extrusionClr>
              <a:schemeClr val="tx2">
                <a:lumMod val="75000"/>
              </a:schemeClr>
            </a:extrusionClr>
            <a:contourClr>
              <a:schemeClr val="tx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a:defRPr/>
            </a:pPr>
            <a:r>
              <a:rPr lang="en-US" sz="3200" dirty="0">
                <a:solidFill>
                  <a:schemeClr val="tx1"/>
                </a:solidFill>
              </a:rPr>
              <a:t>VL2</a:t>
            </a:r>
          </a:p>
        </p:txBody>
      </p:sp>
      <p:cxnSp>
        <p:nvCxnSpPr>
          <p:cNvPr id="6" name="Straight Connector 5"/>
          <p:cNvCxnSpPr/>
          <p:nvPr/>
        </p:nvCxnSpPr>
        <p:spPr>
          <a:xfrm rot="16200000" flipH="1">
            <a:off x="3729037" y="4259263"/>
            <a:ext cx="538163" cy="142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3836988" y="4206875"/>
            <a:ext cx="515937" cy="119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611562" y="4221163"/>
            <a:ext cx="538163" cy="90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0" idx="2"/>
            <a:endCxn id="39" idx="0"/>
          </p:cNvCxnSpPr>
          <p:nvPr/>
        </p:nvCxnSpPr>
        <p:spPr>
          <a:xfrm rot="16200000" flipH="1">
            <a:off x="2482057" y="4226719"/>
            <a:ext cx="1141412" cy="6032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9" idx="0"/>
          </p:cNvCxnSpPr>
          <p:nvPr/>
        </p:nvCxnSpPr>
        <p:spPr>
          <a:xfrm rot="5400000" flipH="1" flipV="1">
            <a:off x="3021807" y="4142581"/>
            <a:ext cx="1289050" cy="623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51"/>
          <p:cNvSpPr txBox="1"/>
          <p:nvPr/>
        </p:nvSpPr>
        <p:spPr>
          <a:xfrm>
            <a:off x="4826000" y="2357438"/>
            <a:ext cx="554038" cy="461962"/>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a:t>
            </a:r>
          </a:p>
        </p:txBody>
      </p:sp>
      <p:sp>
        <p:nvSpPr>
          <p:cNvPr id="12" name="TextBox 52"/>
          <p:cNvSpPr txBox="1"/>
          <p:nvPr/>
        </p:nvSpPr>
        <p:spPr>
          <a:xfrm>
            <a:off x="5084763" y="3709988"/>
            <a:ext cx="554037" cy="460375"/>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a:t>
            </a:r>
          </a:p>
        </p:txBody>
      </p:sp>
      <p:cxnSp>
        <p:nvCxnSpPr>
          <p:cNvPr id="13" name="Straight Connector 12"/>
          <p:cNvCxnSpPr>
            <a:stCxn id="33" idx="2"/>
            <a:endCxn id="30" idx="0"/>
          </p:cNvCxnSpPr>
          <p:nvPr/>
        </p:nvCxnSpPr>
        <p:spPr>
          <a:xfrm rot="5400000">
            <a:off x="2557462" y="2949576"/>
            <a:ext cx="1027113" cy="639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4" idx="2"/>
            <a:endCxn id="30" idx="0"/>
          </p:cNvCxnSpPr>
          <p:nvPr/>
        </p:nvCxnSpPr>
        <p:spPr>
          <a:xfrm rot="5400000">
            <a:off x="3074194" y="2432844"/>
            <a:ext cx="1027113" cy="1673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5" idx="2"/>
            <a:endCxn id="30" idx="0"/>
          </p:cNvCxnSpPr>
          <p:nvPr/>
        </p:nvCxnSpPr>
        <p:spPr>
          <a:xfrm rot="5400000">
            <a:off x="3821112" y="1685926"/>
            <a:ext cx="1027113" cy="31670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3" idx="2"/>
            <a:endCxn id="31" idx="0"/>
          </p:cNvCxnSpPr>
          <p:nvPr/>
        </p:nvCxnSpPr>
        <p:spPr>
          <a:xfrm rot="16200000" flipH="1">
            <a:off x="3167857" y="2978943"/>
            <a:ext cx="1041400" cy="5953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4" idx="2"/>
            <a:endCxn id="31" idx="0"/>
          </p:cNvCxnSpPr>
          <p:nvPr/>
        </p:nvCxnSpPr>
        <p:spPr>
          <a:xfrm rot="5400000">
            <a:off x="3684588" y="3057525"/>
            <a:ext cx="1041400" cy="438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1" idx="0"/>
            <a:endCxn id="35" idx="2"/>
          </p:cNvCxnSpPr>
          <p:nvPr/>
        </p:nvCxnSpPr>
        <p:spPr>
          <a:xfrm rot="5400000" flipH="1" flipV="1">
            <a:off x="4431507" y="2310606"/>
            <a:ext cx="1041400" cy="1931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2" idx="0"/>
            <a:endCxn id="33" idx="2"/>
          </p:cNvCxnSpPr>
          <p:nvPr/>
        </p:nvCxnSpPr>
        <p:spPr>
          <a:xfrm rot="16200000" flipV="1">
            <a:off x="4480719" y="1666081"/>
            <a:ext cx="1022350" cy="32019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32" idx="0"/>
            <a:endCxn id="34" idx="2"/>
          </p:cNvCxnSpPr>
          <p:nvPr/>
        </p:nvCxnSpPr>
        <p:spPr>
          <a:xfrm rot="16200000" flipV="1">
            <a:off x="4997451" y="2182812"/>
            <a:ext cx="1022350" cy="2168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2" idx="0"/>
            <a:endCxn id="35" idx="2"/>
          </p:cNvCxnSpPr>
          <p:nvPr/>
        </p:nvCxnSpPr>
        <p:spPr>
          <a:xfrm rot="16200000" flipV="1">
            <a:off x="5744369" y="2929731"/>
            <a:ext cx="1022350" cy="67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49588" y="4967288"/>
            <a:ext cx="615950" cy="439737"/>
          </a:xfrm>
          <a:prstGeom prst="rect">
            <a:avLst/>
          </a:prstGeom>
          <a:solidFill>
            <a:srgbClr val="33CC33"/>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a:solidFill>
                  <a:srgbClr val="663300"/>
                </a:solidFill>
                <a:latin typeface="Arial" panose="020B0604020202020204" pitchFamily="34" charset="0"/>
              </a:rPr>
              <a:t>TOR</a:t>
            </a:r>
          </a:p>
        </p:txBody>
      </p:sp>
      <p:sp>
        <p:nvSpPr>
          <p:cNvPr id="23" name="Flowchart: Predefined Process 205"/>
          <p:cNvSpPr/>
          <p:nvPr/>
        </p:nvSpPr>
        <p:spPr>
          <a:xfrm rot="16200000">
            <a:off x="3176588" y="5691188"/>
            <a:ext cx="614362" cy="1109662"/>
          </a:xfrm>
          <a:prstGeom prst="flowChartPredefinedProcess">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anchor="ctr"/>
          <a:lstStyle/>
          <a:p>
            <a:pPr>
              <a:defRPr/>
            </a:pPr>
            <a:endParaRPr lang="en-US" dirty="0"/>
          </a:p>
        </p:txBody>
      </p:sp>
      <p:sp>
        <p:nvSpPr>
          <p:cNvPr id="24" name="TextBox 23"/>
          <p:cNvSpPr txBox="1">
            <a:spLocks noChangeArrowheads="1"/>
          </p:cNvSpPr>
          <p:nvPr/>
        </p:nvSpPr>
        <p:spPr bwMode="auto">
          <a:xfrm>
            <a:off x="2962275" y="6094413"/>
            <a:ext cx="10001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lnSpc>
                <a:spcPts val="1300"/>
              </a:lnSpc>
            </a:pPr>
            <a:r>
              <a:rPr lang="en-US" altLang="en-US"/>
              <a:t>20 Servers</a:t>
            </a:r>
          </a:p>
        </p:txBody>
      </p:sp>
      <p:cxnSp>
        <p:nvCxnSpPr>
          <p:cNvPr id="25" name="Straight Connector 24"/>
          <p:cNvCxnSpPr>
            <a:stCxn id="22" idx="2"/>
            <a:endCxn id="23" idx="3"/>
          </p:cNvCxnSpPr>
          <p:nvPr/>
        </p:nvCxnSpPr>
        <p:spPr>
          <a:xfrm rot="16200000" flipH="1">
            <a:off x="3155156" y="5609432"/>
            <a:ext cx="531813" cy="127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059113" y="2368550"/>
            <a:ext cx="615950" cy="439738"/>
          </a:xfrm>
          <a:prstGeom prst="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a:solidFill>
                  <a:srgbClr val="003300"/>
                </a:solidFill>
                <a:latin typeface="Arial" panose="020B0604020202020204" pitchFamily="34" charset="0"/>
              </a:rPr>
              <a:t>Int</a:t>
            </a:r>
          </a:p>
        </p:txBody>
      </p:sp>
      <p:sp>
        <p:nvSpPr>
          <p:cNvPr id="27" name="Rectangle 26"/>
          <p:cNvSpPr/>
          <p:nvPr/>
        </p:nvSpPr>
        <p:spPr>
          <a:xfrm>
            <a:off x="6303963" y="3721100"/>
            <a:ext cx="615950" cy="4381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sp>
        <p:nvSpPr>
          <p:cNvPr id="28" name="Rectangle 27"/>
          <p:cNvSpPr/>
          <p:nvPr/>
        </p:nvSpPr>
        <p:spPr>
          <a:xfrm>
            <a:off x="4116388" y="2368550"/>
            <a:ext cx="615950" cy="439738"/>
          </a:xfrm>
          <a:prstGeom prst="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sp>
        <p:nvSpPr>
          <p:cNvPr id="29" name="Rectangle 28"/>
          <p:cNvSpPr/>
          <p:nvPr/>
        </p:nvSpPr>
        <p:spPr>
          <a:xfrm>
            <a:off x="5599113" y="2368550"/>
            <a:ext cx="615950" cy="439738"/>
          </a:xfrm>
          <a:prstGeom prst="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sp>
        <p:nvSpPr>
          <p:cNvPr id="30" name="Rectangle 29"/>
          <p:cNvSpPr/>
          <p:nvPr/>
        </p:nvSpPr>
        <p:spPr>
          <a:xfrm>
            <a:off x="2662238" y="3783013"/>
            <a:ext cx="176212" cy="174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1" name="Rectangle 30"/>
          <p:cNvSpPr/>
          <p:nvPr/>
        </p:nvSpPr>
        <p:spPr>
          <a:xfrm>
            <a:off x="3897313" y="3797300"/>
            <a:ext cx="176212" cy="17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2" name="Rectangle 31"/>
          <p:cNvSpPr/>
          <p:nvPr/>
        </p:nvSpPr>
        <p:spPr>
          <a:xfrm>
            <a:off x="6505575" y="3778250"/>
            <a:ext cx="176213" cy="174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3" name="Rectangle 32"/>
          <p:cNvSpPr/>
          <p:nvPr/>
        </p:nvSpPr>
        <p:spPr>
          <a:xfrm>
            <a:off x="3302000" y="2579688"/>
            <a:ext cx="176213" cy="176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 name="Rectangle 33"/>
          <p:cNvSpPr/>
          <p:nvPr/>
        </p:nvSpPr>
        <p:spPr>
          <a:xfrm>
            <a:off x="4335463" y="2579688"/>
            <a:ext cx="176212" cy="176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 name="Rectangle 34"/>
          <p:cNvSpPr/>
          <p:nvPr/>
        </p:nvSpPr>
        <p:spPr>
          <a:xfrm>
            <a:off x="5829300" y="2579688"/>
            <a:ext cx="176213" cy="176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6" name="Rectangle 35"/>
          <p:cNvSpPr/>
          <p:nvPr/>
        </p:nvSpPr>
        <p:spPr>
          <a:xfrm>
            <a:off x="7185025" y="4972050"/>
            <a:ext cx="615950" cy="439738"/>
          </a:xfrm>
          <a:prstGeom prst="rect">
            <a:avLst/>
          </a:prstGeom>
          <a:solidFill>
            <a:srgbClr val="33CC33"/>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solidFill>
                <a:srgbClr val="663300"/>
              </a:solidFill>
            </a:endParaRPr>
          </a:p>
        </p:txBody>
      </p:sp>
      <p:sp>
        <p:nvSpPr>
          <p:cNvPr id="37" name="TextBox 52"/>
          <p:cNvSpPr txBox="1"/>
          <p:nvPr/>
        </p:nvSpPr>
        <p:spPr>
          <a:xfrm>
            <a:off x="2339975" y="4827588"/>
            <a:ext cx="554038" cy="461962"/>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a:t>
            </a:r>
          </a:p>
        </p:txBody>
      </p:sp>
      <p:sp>
        <p:nvSpPr>
          <p:cNvPr id="38" name="TextBox 52"/>
          <p:cNvSpPr txBox="1"/>
          <p:nvPr/>
        </p:nvSpPr>
        <p:spPr>
          <a:xfrm>
            <a:off x="4841875" y="4786313"/>
            <a:ext cx="990600" cy="460375"/>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 . . .</a:t>
            </a:r>
          </a:p>
        </p:txBody>
      </p:sp>
      <p:sp>
        <p:nvSpPr>
          <p:cNvPr id="39" name="Rectangle 38"/>
          <p:cNvSpPr/>
          <p:nvPr/>
        </p:nvSpPr>
        <p:spPr>
          <a:xfrm>
            <a:off x="3265488" y="5099050"/>
            <a:ext cx="176212" cy="176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40" name="Rectangle 39"/>
          <p:cNvSpPr/>
          <p:nvPr/>
        </p:nvSpPr>
        <p:spPr>
          <a:xfrm>
            <a:off x="2443163" y="3721100"/>
            <a:ext cx="615950" cy="4381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a:solidFill>
                  <a:srgbClr val="002060"/>
                </a:solidFill>
                <a:latin typeface="Arial" panose="020B0604020202020204" pitchFamily="34" charset="0"/>
              </a:rPr>
              <a:t>Aggr</a:t>
            </a:r>
          </a:p>
        </p:txBody>
      </p:sp>
      <p:cxnSp>
        <p:nvCxnSpPr>
          <p:cNvPr id="41" name="Straight Connector 40"/>
          <p:cNvCxnSpPr/>
          <p:nvPr/>
        </p:nvCxnSpPr>
        <p:spPr>
          <a:xfrm rot="16200000" flipH="1">
            <a:off x="3961606" y="4131469"/>
            <a:ext cx="487363" cy="219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75063" y="3721100"/>
            <a:ext cx="617537" cy="4381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cxnSp>
        <p:nvCxnSpPr>
          <p:cNvPr id="43" name="Straight Arrow Connector 42"/>
          <p:cNvCxnSpPr/>
          <p:nvPr/>
        </p:nvCxnSpPr>
        <p:spPr>
          <a:xfrm>
            <a:off x="1547813" y="5481638"/>
            <a:ext cx="6342062" cy="1587"/>
          </a:xfrm>
          <a:prstGeom prst="straightConnector1">
            <a:avLst/>
          </a:prstGeom>
          <a:ln>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44" name="TextBox 121"/>
          <p:cNvSpPr txBox="1">
            <a:spLocks noChangeArrowheads="1"/>
          </p:cNvSpPr>
          <p:nvPr/>
        </p:nvSpPr>
        <p:spPr bwMode="auto">
          <a:xfrm>
            <a:off x="4365625" y="4281488"/>
            <a:ext cx="4016375" cy="369887"/>
          </a:xfrm>
          <a:prstGeom prst="rect">
            <a:avLst/>
          </a:prstGeom>
          <a:noFill/>
          <a:ln w="9525">
            <a:noFill/>
            <a:miter lim="800000"/>
            <a:headEnd/>
            <a:tailEnd/>
          </a:ln>
        </p:spPr>
        <p:txBody>
          <a:bodyPr lIns="0" tIns="0" rIns="0" bIns="0">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i="1">
                <a:solidFill>
                  <a:srgbClr val="3333FF"/>
                </a:solidFill>
                <a:latin typeface="Arial" panose="020B0604020202020204" pitchFamily="34" charset="0"/>
              </a:rPr>
              <a:t>K</a:t>
            </a:r>
            <a:r>
              <a:rPr lang="en-US" altLang="en-US" sz="2200">
                <a:solidFill>
                  <a:srgbClr val="3333FF"/>
                </a:solidFill>
                <a:latin typeface="Arial" panose="020B0604020202020204" pitchFamily="34" charset="0"/>
              </a:rPr>
              <a:t> aggr switches with </a:t>
            </a:r>
            <a:r>
              <a:rPr lang="en-US" altLang="en-US" sz="2400" i="1">
                <a:solidFill>
                  <a:srgbClr val="3333FF"/>
                </a:solidFill>
                <a:latin typeface="Arial" panose="020B0604020202020204" pitchFamily="34" charset="0"/>
              </a:rPr>
              <a:t>D</a:t>
            </a:r>
            <a:r>
              <a:rPr lang="en-US" altLang="en-US" sz="2200">
                <a:solidFill>
                  <a:srgbClr val="3333FF"/>
                </a:solidFill>
                <a:latin typeface="Arial" panose="020B0604020202020204" pitchFamily="34" charset="0"/>
              </a:rPr>
              <a:t> ports</a:t>
            </a:r>
          </a:p>
        </p:txBody>
      </p:sp>
      <p:cxnSp>
        <p:nvCxnSpPr>
          <p:cNvPr id="45" name="Straight Arrow Connector 44"/>
          <p:cNvCxnSpPr/>
          <p:nvPr/>
        </p:nvCxnSpPr>
        <p:spPr>
          <a:xfrm>
            <a:off x="2252663" y="4267200"/>
            <a:ext cx="4843462" cy="1588"/>
          </a:xfrm>
          <a:prstGeom prst="straightConnector1">
            <a:avLst/>
          </a:prstGeom>
          <a:ln w="19050">
            <a:solidFill>
              <a:srgbClr val="00206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6" name="TextBox 121"/>
          <p:cNvSpPr txBox="1">
            <a:spLocks noChangeArrowheads="1"/>
          </p:cNvSpPr>
          <p:nvPr/>
        </p:nvSpPr>
        <p:spPr bwMode="auto">
          <a:xfrm>
            <a:off x="4191000" y="6272213"/>
            <a:ext cx="2895600" cy="338137"/>
          </a:xfrm>
          <a:prstGeom prst="rect">
            <a:avLst/>
          </a:prstGeom>
          <a:noFill/>
          <a:ln w="9525">
            <a:noFill/>
            <a:miter lim="800000"/>
            <a:headEnd/>
            <a:tailEnd/>
          </a:ln>
        </p:spPr>
        <p:txBody>
          <a:bodyPr lIns="0" tIns="0" rIns="0" bIns="0">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200">
                <a:solidFill>
                  <a:srgbClr val="3333FF"/>
                </a:solidFill>
                <a:latin typeface="Arial" panose="020B0604020202020204" pitchFamily="34" charset="0"/>
              </a:rPr>
              <a:t>20*(</a:t>
            </a:r>
            <a:r>
              <a:rPr lang="en-US" altLang="en-US" sz="2200" i="1">
                <a:solidFill>
                  <a:srgbClr val="3333FF"/>
                </a:solidFill>
                <a:latin typeface="Arial" panose="020B0604020202020204" pitchFamily="34" charset="0"/>
              </a:rPr>
              <a:t>DK</a:t>
            </a:r>
            <a:r>
              <a:rPr lang="en-US" altLang="en-US" sz="2200">
                <a:solidFill>
                  <a:srgbClr val="3333FF"/>
                </a:solidFill>
                <a:latin typeface="Arial" panose="020B0604020202020204" pitchFamily="34" charset="0"/>
              </a:rPr>
              <a:t>/4)  Servers</a:t>
            </a:r>
          </a:p>
        </p:txBody>
      </p:sp>
      <p:cxnSp>
        <p:nvCxnSpPr>
          <p:cNvPr id="47" name="Straight Arrow Connector 46"/>
          <p:cNvCxnSpPr/>
          <p:nvPr/>
        </p:nvCxnSpPr>
        <p:spPr>
          <a:xfrm>
            <a:off x="1371600" y="6211888"/>
            <a:ext cx="6781800" cy="1587"/>
          </a:xfrm>
          <a:prstGeom prst="straightConnector1">
            <a:avLst/>
          </a:prstGeom>
          <a:ln w="19050">
            <a:solidFill>
              <a:srgbClr val="002060"/>
            </a:solidFill>
            <a:prstDash val="dash"/>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635125" y="4953000"/>
            <a:ext cx="617538" cy="439738"/>
          </a:xfrm>
          <a:prstGeom prst="rect">
            <a:avLst/>
          </a:prstGeom>
          <a:solidFill>
            <a:srgbClr val="33CC33"/>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solidFill>
                <a:srgbClr val="663300"/>
              </a:solidFill>
            </a:endParaRPr>
          </a:p>
        </p:txBody>
      </p:sp>
      <p:sp>
        <p:nvSpPr>
          <p:cNvPr id="49" name="TextBox 52"/>
          <p:cNvSpPr txBox="1"/>
          <p:nvPr/>
        </p:nvSpPr>
        <p:spPr>
          <a:xfrm>
            <a:off x="1981200" y="5791200"/>
            <a:ext cx="554038" cy="461963"/>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a:t>
            </a:r>
          </a:p>
        </p:txBody>
      </p:sp>
      <p:sp>
        <p:nvSpPr>
          <p:cNvPr id="50" name="TextBox 52"/>
          <p:cNvSpPr txBox="1"/>
          <p:nvPr/>
        </p:nvSpPr>
        <p:spPr>
          <a:xfrm>
            <a:off x="4953000" y="5791200"/>
            <a:ext cx="1282700" cy="461963"/>
          </a:xfrm>
          <a:prstGeom prst="rect">
            <a:avLst/>
          </a:prstGeom>
          <a:noFill/>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algn="l" eaLnBrk="1" hangingPunct="1"/>
            <a:r>
              <a:rPr lang="en-US" altLang="en-US" sz="2400">
                <a:latin typeface="Arial" panose="020B0604020202020204" pitchFamily="34" charset="0"/>
              </a:rPr>
              <a:t>. . . . . . . .</a:t>
            </a:r>
          </a:p>
        </p:txBody>
      </p:sp>
      <p:sp>
        <p:nvSpPr>
          <p:cNvPr id="51" name="TextBox 50"/>
          <p:cNvSpPr txBox="1">
            <a:spLocks noChangeArrowheads="1"/>
          </p:cNvSpPr>
          <p:nvPr/>
        </p:nvSpPr>
        <p:spPr bwMode="auto">
          <a:xfrm>
            <a:off x="0" y="1066800"/>
            <a:ext cx="9144000" cy="533400"/>
          </a:xfrm>
          <a:prstGeom prst="rect">
            <a:avLst/>
          </a:prstGeom>
          <a:solidFill>
            <a:srgbClr val="BFBFBF"/>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lstStyle/>
          <a:p>
            <a:pPr>
              <a:defRPr/>
            </a:pPr>
            <a:r>
              <a:rPr lang="en-US" sz="2700" dirty="0">
                <a:latin typeface="+mn-lt"/>
                <a:cs typeface="+mn-cs"/>
              </a:rPr>
              <a:t>Offer huge </a:t>
            </a:r>
            <a:r>
              <a:rPr lang="en-US" sz="2700" dirty="0" err="1">
                <a:latin typeface="+mn-lt"/>
                <a:cs typeface="+mn-cs"/>
              </a:rPr>
              <a:t>aggr</a:t>
            </a:r>
            <a:r>
              <a:rPr lang="en-US" sz="2700" dirty="0">
                <a:latin typeface="+mn-lt"/>
                <a:cs typeface="+mn-cs"/>
              </a:rPr>
              <a:t> capacity &amp; multi paths at modest cost</a:t>
            </a:r>
          </a:p>
        </p:txBody>
      </p:sp>
      <p:graphicFrame>
        <p:nvGraphicFramePr>
          <p:cNvPr id="52" name="Table 51"/>
          <p:cNvGraphicFramePr>
            <a:graphicFrameLocks noGrp="1"/>
          </p:cNvGraphicFramePr>
          <p:nvPr/>
        </p:nvGraphicFramePr>
        <p:xfrm>
          <a:off x="2027238" y="2667000"/>
          <a:ext cx="5165725" cy="2194560"/>
        </p:xfrm>
        <a:graphic>
          <a:graphicData uri="http://schemas.openxmlformats.org/drawingml/2006/table">
            <a:tbl>
              <a:tblPr/>
              <a:tblGrid>
                <a:gridCol w="2459037">
                  <a:extLst>
                    <a:ext uri="{9D8B030D-6E8A-4147-A177-3AD203B41FA5}">
                      <a16:colId xmlns:a16="http://schemas.microsoft.com/office/drawing/2014/main" val="20000"/>
                    </a:ext>
                  </a:extLst>
                </a:gridCol>
                <a:gridCol w="2706688">
                  <a:extLst>
                    <a:ext uri="{9D8B030D-6E8A-4147-A177-3AD203B41FA5}">
                      <a16:colId xmlns:a16="http://schemas.microsoft.com/office/drawing/2014/main" val="20001"/>
                    </a:ext>
                  </a:extLst>
                </a:gridCol>
              </a:tblGrid>
              <a:tr h="771525">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D </a:t>
                      </a:r>
                      <a:br>
                        <a:rPr kumimoji="0" lang="en-US" altLang="en-US" sz="2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br>
                      <a:r>
                        <a:rPr kumimoji="0" lang="en-US" altLang="en-US" sz="2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 of 10G 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Max DC size</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 of Servers)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28625">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48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11,520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28625">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96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46,080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28625">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144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lgn="l" defTabSz="457200" eaLnBrk="0" hangingPunct="0">
                        <a:spcBef>
                          <a:spcPct val="50000"/>
                        </a:spcBef>
                        <a:defRPr sz="2400">
                          <a:solidFill>
                            <a:srgbClr val="0000FF"/>
                          </a:solidFill>
                          <a:latin typeface="Arial" panose="020B0604020202020204" pitchFamily="34" charset="0"/>
                          <a:cs typeface="Arial" panose="020B0604020202020204" pitchFamily="34" charset="0"/>
                        </a:defRPr>
                      </a:lvl1pPr>
                      <a:lvl2pPr marL="37931725" indent="-37474525" algn="l" defTabSz="457200" eaLnBrk="0" hangingPunct="0">
                        <a:spcBef>
                          <a:spcPct val="10000"/>
                        </a:spcBef>
                        <a:buFont typeface="Helvetica" panose="020B0604020202020204" pitchFamily="34" charset="0"/>
                        <a:defRPr sz="2000">
                          <a:solidFill>
                            <a:schemeClr val="accent2"/>
                          </a:solidFill>
                          <a:latin typeface="Arial" panose="020B0604020202020204" pitchFamily="34" charset="0"/>
                          <a:cs typeface="Arial" panose="020B0604020202020204" pitchFamily="34" charset="0"/>
                        </a:defRPr>
                      </a:lvl2pPr>
                      <a:lvl3pPr eaLnBrk="0" hangingPunct="0">
                        <a:spcBef>
                          <a:spcPct val="10000"/>
                        </a:spcBef>
                        <a:defRPr>
                          <a:solidFill>
                            <a:schemeClr val="tx1"/>
                          </a:solidFill>
                          <a:latin typeface="Arial" panose="020B0604020202020204" pitchFamily="34" charset="0"/>
                          <a:cs typeface="Arial" panose="020B0604020202020204" pitchFamily="34" charset="0"/>
                        </a:defRPr>
                      </a:lvl3pPr>
                      <a:lvl4pPr eaLnBrk="0" hangingPunct="0">
                        <a:spcBef>
                          <a:spcPct val="10000"/>
                        </a:spcBef>
                        <a:defRPr>
                          <a:solidFill>
                            <a:schemeClr val="accent2"/>
                          </a:solidFill>
                          <a:latin typeface="Helvetica" panose="020B0604020202020204" pitchFamily="34" charset="0"/>
                          <a:cs typeface="Arial" panose="020B0604020202020204" pitchFamily="34" charset="0"/>
                        </a:defRPr>
                      </a:lvl4pPr>
                      <a:lvl5pPr eaLnBrk="0" hangingPunct="0">
                        <a:spcBef>
                          <a:spcPct val="10000"/>
                        </a:spcBef>
                        <a:defRPr>
                          <a:solidFill>
                            <a:schemeClr val="tx1"/>
                          </a:solidFill>
                          <a:latin typeface="Helvetica" panose="020B0604020202020204" pitchFamily="34" charset="0"/>
                          <a:cs typeface="Arial" panose="020B0604020202020204" pitchFamily="34" charset="0"/>
                        </a:defRPr>
                      </a:lvl5pPr>
                      <a:lvl6pPr marL="4572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6pPr>
                      <a:lvl7pPr marL="9144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7pPr>
                      <a:lvl8pPr marL="13716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8pPr>
                      <a:lvl9pPr marL="1828800" eaLnBrk="0" fontAlgn="base" hangingPunct="0">
                        <a:spcBef>
                          <a:spcPct val="10000"/>
                        </a:spcBef>
                        <a:spcAft>
                          <a:spcPct val="0"/>
                        </a:spcAft>
                        <a:defRPr>
                          <a:solidFill>
                            <a:schemeClr val="tx1"/>
                          </a:solidFill>
                          <a:latin typeface="Helvetica" panose="020B0604020202020204" pitchFamily="34" charset="0"/>
                          <a:cs typeface="Arial" panose="020B0604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103,680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53" name="Right Arrow 52"/>
          <p:cNvSpPr>
            <a:spLocks noChangeArrowheads="1"/>
          </p:cNvSpPr>
          <p:nvPr/>
        </p:nvSpPr>
        <p:spPr bwMode="auto">
          <a:xfrm rot="10800000">
            <a:off x="6781800" y="3505200"/>
            <a:ext cx="609600" cy="381000"/>
          </a:xfrm>
          <a:prstGeom prst="rightArrow">
            <a:avLst>
              <a:gd name="adj1" fmla="val 50000"/>
              <a:gd name="adj2" fmla="val 50000"/>
            </a:avLst>
          </a:prstGeom>
          <a:gradFill rotWithShape="1">
            <a:gsLst>
              <a:gs pos="0">
                <a:srgbClr val="AEAED4"/>
              </a:gs>
              <a:gs pos="100000">
                <a:srgbClr val="000075"/>
              </a:gs>
            </a:gsLst>
            <a:lin ang="5400000"/>
          </a:gradFill>
          <a:ln w="9525">
            <a:solidFill>
              <a:srgbClr val="000066"/>
            </a:solidFill>
            <a:miter lim="800000"/>
            <a:headEnd/>
            <a:tailEnd/>
          </a:ln>
          <a:effectLst>
            <a:outerShdw blurRad="40000" dist="23000" dir="5400000" rotWithShape="0">
              <a:srgbClr val="808080">
                <a:alpha val="34999"/>
              </a:srgbClr>
            </a:outerShdw>
          </a:effectLst>
        </p:spPr>
        <p:txBody>
          <a:bodyPr anchor="ctr"/>
          <a:lstStyle/>
          <a:p>
            <a:pPr>
              <a:defRPr/>
            </a:pPr>
            <a:endParaRPr lang="en-US">
              <a:solidFill>
                <a:schemeClr val="lt1"/>
              </a:solidFill>
              <a:latin typeface="+mn-lt"/>
              <a:cs typeface="+mn-cs"/>
            </a:endParaRPr>
          </a:p>
        </p:txBody>
      </p:sp>
      <p:sp>
        <p:nvSpPr>
          <p:cNvPr id="54" name="Right Arrow 53"/>
          <p:cNvSpPr>
            <a:spLocks noChangeArrowheads="1"/>
          </p:cNvSpPr>
          <p:nvPr/>
        </p:nvSpPr>
        <p:spPr bwMode="auto">
          <a:xfrm rot="10800000">
            <a:off x="6781800" y="4419600"/>
            <a:ext cx="609600" cy="381000"/>
          </a:xfrm>
          <a:prstGeom prst="rightArrow">
            <a:avLst>
              <a:gd name="adj1" fmla="val 50000"/>
              <a:gd name="adj2" fmla="val 50000"/>
            </a:avLst>
          </a:prstGeom>
          <a:gradFill rotWithShape="1">
            <a:gsLst>
              <a:gs pos="0">
                <a:srgbClr val="AEAED4"/>
              </a:gs>
              <a:gs pos="100000">
                <a:srgbClr val="000075"/>
              </a:gs>
            </a:gsLst>
            <a:lin ang="5400000"/>
          </a:gradFill>
          <a:ln w="9525">
            <a:solidFill>
              <a:srgbClr val="000066"/>
            </a:solidFill>
            <a:miter lim="800000"/>
            <a:headEnd/>
            <a:tailEnd/>
          </a:ln>
          <a:effectLst>
            <a:outerShdw blurRad="40000" dist="23000" dir="5400000" rotWithShape="0">
              <a:srgbClr val="808080">
                <a:alpha val="34999"/>
              </a:srgbClr>
            </a:outerShdw>
          </a:effectLst>
        </p:spPr>
        <p:txBody>
          <a:bodyPr anchor="ctr"/>
          <a:lstStyle/>
          <a:p>
            <a:pPr>
              <a:defRPr/>
            </a:pPr>
            <a:endParaRPr lang="en-US">
              <a:solidFill>
                <a:schemeClr val="lt1"/>
              </a:solidFill>
              <a:latin typeface="+mn-lt"/>
              <a:cs typeface="+mn-cs"/>
            </a:endParaRPr>
          </a:p>
        </p:txBody>
      </p:sp>
    </p:spTree>
    <p:extLst>
      <p:ext uri="{BB962C8B-B14F-4D97-AF65-F5344CB8AC3E}">
        <p14:creationId xmlns:p14="http://schemas.microsoft.com/office/powerpoint/2010/main" val="1578389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nodePh="1">
                                  <p:stCondLst>
                                    <p:cond delay="0"/>
                                  </p:stCondLst>
                                  <p:endCondLst>
                                    <p:cond evt="begin" delay="0">
                                      <p:tn val="27"/>
                                    </p:cond>
                                  </p:end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nodePh="1">
                                  <p:stCondLst>
                                    <p:cond delay="0"/>
                                  </p:stCondLst>
                                  <p:endCondLst>
                                    <p:cond evt="begin" delay="0">
                                      <p:tn val="29"/>
                                    </p:cond>
                                  </p:end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nodePh="1">
                                  <p:stCondLst>
                                    <p:cond delay="0"/>
                                  </p:stCondLst>
                                  <p:endCondLst>
                                    <p:cond evt="begin" delay="0">
                                      <p:tn val="61"/>
                                    </p:cond>
                                  </p:end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par>
                                <p:cTn id="107" presetID="9" presetClass="emph" presetSubtype="0" nodeType="withEffect">
                                  <p:stCondLst>
                                    <p:cond delay="0"/>
                                  </p:stCondLst>
                                  <p:childTnLst>
                                    <p:set>
                                      <p:cBhvr rctx="PPT">
                                        <p:cTn id="108" dur="indefinite"/>
                                        <p:tgtEl>
                                          <p:spTgt spid="6"/>
                                        </p:tgtEl>
                                        <p:attrNameLst>
                                          <p:attrName>style.opacity</p:attrName>
                                        </p:attrNameLst>
                                      </p:cBhvr>
                                      <p:to>
                                        <p:strVal val="0.25"/>
                                      </p:to>
                                    </p:set>
                                    <p:animEffect filter="image" prLst="opacity: 0.25">
                                      <p:cBhvr rctx="IE">
                                        <p:cTn id="109" dur="indefinite"/>
                                        <p:tgtEl>
                                          <p:spTgt spid="6"/>
                                        </p:tgtEl>
                                      </p:cBhvr>
                                    </p:animEffect>
                                  </p:childTnLst>
                                </p:cTn>
                              </p:par>
                              <p:par>
                                <p:cTn id="110" presetID="9" presetClass="emph" presetSubtype="0" nodeType="withEffect">
                                  <p:stCondLst>
                                    <p:cond delay="0"/>
                                  </p:stCondLst>
                                  <p:childTnLst>
                                    <p:set>
                                      <p:cBhvr rctx="PPT">
                                        <p:cTn id="111" dur="indefinite"/>
                                        <p:tgtEl>
                                          <p:spTgt spid="7"/>
                                        </p:tgtEl>
                                        <p:attrNameLst>
                                          <p:attrName>style.opacity</p:attrName>
                                        </p:attrNameLst>
                                      </p:cBhvr>
                                      <p:to>
                                        <p:strVal val="0.25"/>
                                      </p:to>
                                    </p:set>
                                    <p:animEffect filter="image" prLst="opacity: 0.25">
                                      <p:cBhvr rctx="IE">
                                        <p:cTn id="112" dur="indefinite"/>
                                        <p:tgtEl>
                                          <p:spTgt spid="7"/>
                                        </p:tgtEl>
                                      </p:cBhvr>
                                    </p:animEffect>
                                  </p:childTnLst>
                                </p:cTn>
                              </p:par>
                              <p:par>
                                <p:cTn id="113" presetID="9" presetClass="emph" presetSubtype="0" nodeType="withEffect">
                                  <p:stCondLst>
                                    <p:cond delay="0"/>
                                  </p:stCondLst>
                                  <p:childTnLst>
                                    <p:set>
                                      <p:cBhvr rctx="PPT">
                                        <p:cTn id="114" dur="indefinite"/>
                                        <p:tgtEl>
                                          <p:spTgt spid="8"/>
                                        </p:tgtEl>
                                        <p:attrNameLst>
                                          <p:attrName>style.opacity</p:attrName>
                                        </p:attrNameLst>
                                      </p:cBhvr>
                                      <p:to>
                                        <p:strVal val="0.25"/>
                                      </p:to>
                                    </p:set>
                                    <p:animEffect filter="image" prLst="opacity: 0.25">
                                      <p:cBhvr rctx="IE">
                                        <p:cTn id="115" dur="indefinite"/>
                                        <p:tgtEl>
                                          <p:spTgt spid="8"/>
                                        </p:tgtEl>
                                      </p:cBhvr>
                                    </p:animEffect>
                                  </p:childTnLst>
                                </p:cTn>
                              </p:par>
                              <p:par>
                                <p:cTn id="116" presetID="9" presetClass="emph" presetSubtype="0" nodeType="withEffect">
                                  <p:stCondLst>
                                    <p:cond delay="0"/>
                                  </p:stCondLst>
                                  <p:childTnLst>
                                    <p:set>
                                      <p:cBhvr rctx="PPT">
                                        <p:cTn id="117" dur="indefinite"/>
                                        <p:tgtEl>
                                          <p:spTgt spid="9"/>
                                        </p:tgtEl>
                                        <p:attrNameLst>
                                          <p:attrName>style.opacity</p:attrName>
                                        </p:attrNameLst>
                                      </p:cBhvr>
                                      <p:to>
                                        <p:strVal val="0.25"/>
                                      </p:to>
                                    </p:set>
                                    <p:animEffect filter="image" prLst="opacity: 0.25">
                                      <p:cBhvr rctx="IE">
                                        <p:cTn id="118" dur="indefinite"/>
                                        <p:tgtEl>
                                          <p:spTgt spid="9"/>
                                        </p:tgtEl>
                                      </p:cBhvr>
                                    </p:animEffect>
                                  </p:childTnLst>
                                </p:cTn>
                              </p:par>
                              <p:par>
                                <p:cTn id="119" presetID="9" presetClass="emph" presetSubtype="0" nodeType="withEffect">
                                  <p:stCondLst>
                                    <p:cond delay="0"/>
                                  </p:stCondLst>
                                  <p:childTnLst>
                                    <p:set>
                                      <p:cBhvr rctx="PPT">
                                        <p:cTn id="120" dur="indefinite"/>
                                        <p:tgtEl>
                                          <p:spTgt spid="10"/>
                                        </p:tgtEl>
                                        <p:attrNameLst>
                                          <p:attrName>style.opacity</p:attrName>
                                        </p:attrNameLst>
                                      </p:cBhvr>
                                      <p:to>
                                        <p:strVal val="0.25"/>
                                      </p:to>
                                    </p:set>
                                    <p:animEffect filter="image" prLst="opacity: 0.25">
                                      <p:cBhvr rctx="IE">
                                        <p:cTn id="121" dur="indefinite"/>
                                        <p:tgtEl>
                                          <p:spTgt spid="10"/>
                                        </p:tgtEl>
                                      </p:cBhvr>
                                    </p:animEffect>
                                  </p:childTnLst>
                                </p:cTn>
                              </p:par>
                              <p:par>
                                <p:cTn id="122" presetID="9" presetClass="emph" presetSubtype="0" nodeType="withEffect">
                                  <p:stCondLst>
                                    <p:cond delay="0"/>
                                  </p:stCondLst>
                                  <p:childTnLst>
                                    <p:set>
                                      <p:cBhvr rctx="PPT">
                                        <p:cTn id="123" dur="indefinite"/>
                                        <p:tgtEl>
                                          <p:spTgt spid="13"/>
                                        </p:tgtEl>
                                        <p:attrNameLst>
                                          <p:attrName>style.opacity</p:attrName>
                                        </p:attrNameLst>
                                      </p:cBhvr>
                                      <p:to>
                                        <p:strVal val="0.25"/>
                                      </p:to>
                                    </p:set>
                                    <p:animEffect filter="image" prLst="opacity: 0.25">
                                      <p:cBhvr rctx="IE">
                                        <p:cTn id="124" dur="indefinite"/>
                                        <p:tgtEl>
                                          <p:spTgt spid="13"/>
                                        </p:tgtEl>
                                      </p:cBhvr>
                                    </p:animEffect>
                                  </p:childTnLst>
                                </p:cTn>
                              </p:par>
                              <p:par>
                                <p:cTn id="125" presetID="9" presetClass="emph" presetSubtype="0" nodeType="withEffect">
                                  <p:stCondLst>
                                    <p:cond delay="0"/>
                                  </p:stCondLst>
                                  <p:childTnLst>
                                    <p:set>
                                      <p:cBhvr rctx="PPT">
                                        <p:cTn id="126" dur="indefinite"/>
                                        <p:tgtEl>
                                          <p:spTgt spid="14"/>
                                        </p:tgtEl>
                                        <p:attrNameLst>
                                          <p:attrName>style.opacity</p:attrName>
                                        </p:attrNameLst>
                                      </p:cBhvr>
                                      <p:to>
                                        <p:strVal val="0.25"/>
                                      </p:to>
                                    </p:set>
                                    <p:animEffect filter="image" prLst="opacity: 0.25">
                                      <p:cBhvr rctx="IE">
                                        <p:cTn id="127" dur="indefinite"/>
                                        <p:tgtEl>
                                          <p:spTgt spid="14"/>
                                        </p:tgtEl>
                                      </p:cBhvr>
                                    </p:animEffect>
                                  </p:childTnLst>
                                </p:cTn>
                              </p:par>
                              <p:par>
                                <p:cTn id="128" presetID="9" presetClass="emph" presetSubtype="0" nodeType="withEffect">
                                  <p:stCondLst>
                                    <p:cond delay="0"/>
                                  </p:stCondLst>
                                  <p:childTnLst>
                                    <p:set>
                                      <p:cBhvr rctx="PPT">
                                        <p:cTn id="129" dur="indefinite"/>
                                        <p:tgtEl>
                                          <p:spTgt spid="15"/>
                                        </p:tgtEl>
                                        <p:attrNameLst>
                                          <p:attrName>style.opacity</p:attrName>
                                        </p:attrNameLst>
                                      </p:cBhvr>
                                      <p:to>
                                        <p:strVal val="0.25"/>
                                      </p:to>
                                    </p:set>
                                    <p:animEffect filter="image" prLst="opacity: 0.25">
                                      <p:cBhvr rctx="IE">
                                        <p:cTn id="130" dur="indefinite"/>
                                        <p:tgtEl>
                                          <p:spTgt spid="15"/>
                                        </p:tgtEl>
                                      </p:cBhvr>
                                    </p:animEffect>
                                  </p:childTnLst>
                                </p:cTn>
                              </p:par>
                              <p:par>
                                <p:cTn id="131" presetID="9" presetClass="emph" presetSubtype="0" nodeType="withEffect">
                                  <p:stCondLst>
                                    <p:cond delay="0"/>
                                  </p:stCondLst>
                                  <p:childTnLst>
                                    <p:set>
                                      <p:cBhvr rctx="PPT">
                                        <p:cTn id="132" dur="indefinite"/>
                                        <p:tgtEl>
                                          <p:spTgt spid="16"/>
                                        </p:tgtEl>
                                        <p:attrNameLst>
                                          <p:attrName>style.opacity</p:attrName>
                                        </p:attrNameLst>
                                      </p:cBhvr>
                                      <p:to>
                                        <p:strVal val="0.25"/>
                                      </p:to>
                                    </p:set>
                                    <p:animEffect filter="image" prLst="opacity: 0.25">
                                      <p:cBhvr rctx="IE">
                                        <p:cTn id="133" dur="indefinite"/>
                                        <p:tgtEl>
                                          <p:spTgt spid="16"/>
                                        </p:tgtEl>
                                      </p:cBhvr>
                                    </p:animEffect>
                                  </p:childTnLst>
                                </p:cTn>
                              </p:par>
                              <p:par>
                                <p:cTn id="134" presetID="9" presetClass="emph" presetSubtype="0" nodeType="withEffect">
                                  <p:stCondLst>
                                    <p:cond delay="0"/>
                                  </p:stCondLst>
                                  <p:childTnLst>
                                    <p:set>
                                      <p:cBhvr rctx="PPT">
                                        <p:cTn id="135" dur="indefinite"/>
                                        <p:tgtEl>
                                          <p:spTgt spid="17"/>
                                        </p:tgtEl>
                                        <p:attrNameLst>
                                          <p:attrName>style.opacity</p:attrName>
                                        </p:attrNameLst>
                                      </p:cBhvr>
                                      <p:to>
                                        <p:strVal val="0.25"/>
                                      </p:to>
                                    </p:set>
                                    <p:animEffect filter="image" prLst="opacity: 0.25">
                                      <p:cBhvr rctx="IE">
                                        <p:cTn id="136" dur="indefinite"/>
                                        <p:tgtEl>
                                          <p:spTgt spid="17"/>
                                        </p:tgtEl>
                                      </p:cBhvr>
                                    </p:animEffect>
                                  </p:childTnLst>
                                </p:cTn>
                              </p:par>
                              <p:par>
                                <p:cTn id="137" presetID="9" presetClass="emph" presetSubtype="0" nodeType="withEffect">
                                  <p:stCondLst>
                                    <p:cond delay="0"/>
                                  </p:stCondLst>
                                  <p:childTnLst>
                                    <p:set>
                                      <p:cBhvr rctx="PPT">
                                        <p:cTn id="138" dur="indefinite"/>
                                        <p:tgtEl>
                                          <p:spTgt spid="18"/>
                                        </p:tgtEl>
                                        <p:attrNameLst>
                                          <p:attrName>style.opacity</p:attrName>
                                        </p:attrNameLst>
                                      </p:cBhvr>
                                      <p:to>
                                        <p:strVal val="0.25"/>
                                      </p:to>
                                    </p:set>
                                    <p:animEffect filter="image" prLst="opacity: 0.25">
                                      <p:cBhvr rctx="IE">
                                        <p:cTn id="139" dur="indefinite"/>
                                        <p:tgtEl>
                                          <p:spTgt spid="18"/>
                                        </p:tgtEl>
                                      </p:cBhvr>
                                    </p:animEffect>
                                  </p:childTnLst>
                                </p:cTn>
                              </p:par>
                              <p:par>
                                <p:cTn id="140" presetID="9" presetClass="emph" presetSubtype="0" nodeType="withEffect">
                                  <p:stCondLst>
                                    <p:cond delay="0"/>
                                  </p:stCondLst>
                                  <p:childTnLst>
                                    <p:set>
                                      <p:cBhvr rctx="PPT">
                                        <p:cTn id="141" dur="indefinite"/>
                                        <p:tgtEl>
                                          <p:spTgt spid="19"/>
                                        </p:tgtEl>
                                        <p:attrNameLst>
                                          <p:attrName>style.opacity</p:attrName>
                                        </p:attrNameLst>
                                      </p:cBhvr>
                                      <p:to>
                                        <p:strVal val="0.25"/>
                                      </p:to>
                                    </p:set>
                                    <p:animEffect filter="image" prLst="opacity: 0.25">
                                      <p:cBhvr rctx="IE">
                                        <p:cTn id="142" dur="indefinite"/>
                                        <p:tgtEl>
                                          <p:spTgt spid="19"/>
                                        </p:tgtEl>
                                      </p:cBhvr>
                                    </p:animEffect>
                                  </p:childTnLst>
                                </p:cTn>
                              </p:par>
                              <p:par>
                                <p:cTn id="143" presetID="9" presetClass="emph" presetSubtype="0" nodeType="withEffect">
                                  <p:stCondLst>
                                    <p:cond delay="0"/>
                                  </p:stCondLst>
                                  <p:childTnLst>
                                    <p:set>
                                      <p:cBhvr rctx="PPT">
                                        <p:cTn id="144" dur="indefinite"/>
                                        <p:tgtEl>
                                          <p:spTgt spid="20"/>
                                        </p:tgtEl>
                                        <p:attrNameLst>
                                          <p:attrName>style.opacity</p:attrName>
                                        </p:attrNameLst>
                                      </p:cBhvr>
                                      <p:to>
                                        <p:strVal val="0.25"/>
                                      </p:to>
                                    </p:set>
                                    <p:animEffect filter="image" prLst="opacity: 0.25">
                                      <p:cBhvr rctx="IE">
                                        <p:cTn id="145" dur="indefinite"/>
                                        <p:tgtEl>
                                          <p:spTgt spid="20"/>
                                        </p:tgtEl>
                                      </p:cBhvr>
                                    </p:animEffect>
                                  </p:childTnLst>
                                </p:cTn>
                              </p:par>
                              <p:par>
                                <p:cTn id="146" presetID="9" presetClass="emph" presetSubtype="0" nodeType="withEffect">
                                  <p:stCondLst>
                                    <p:cond delay="0"/>
                                  </p:stCondLst>
                                  <p:childTnLst>
                                    <p:set>
                                      <p:cBhvr rctx="PPT">
                                        <p:cTn id="147" dur="indefinite"/>
                                        <p:tgtEl>
                                          <p:spTgt spid="21"/>
                                        </p:tgtEl>
                                        <p:attrNameLst>
                                          <p:attrName>style.opacity</p:attrName>
                                        </p:attrNameLst>
                                      </p:cBhvr>
                                      <p:to>
                                        <p:strVal val="0.25"/>
                                      </p:to>
                                    </p:set>
                                    <p:animEffect filter="image" prLst="opacity: 0.25">
                                      <p:cBhvr rctx="IE">
                                        <p:cTn id="148" dur="indefinite"/>
                                        <p:tgtEl>
                                          <p:spTgt spid="21"/>
                                        </p:tgtEl>
                                      </p:cBhvr>
                                    </p:animEffect>
                                  </p:childTnLst>
                                </p:cTn>
                              </p:par>
                              <p:par>
                                <p:cTn id="149" presetID="9" presetClass="emph" presetSubtype="0" grpId="1" nodeType="withEffect">
                                  <p:stCondLst>
                                    <p:cond delay="0"/>
                                  </p:stCondLst>
                                  <p:childTnLst>
                                    <p:set>
                                      <p:cBhvr rctx="PPT">
                                        <p:cTn id="150" dur="indefinite"/>
                                        <p:tgtEl>
                                          <p:spTgt spid="11"/>
                                        </p:tgtEl>
                                        <p:attrNameLst>
                                          <p:attrName>style.opacity</p:attrName>
                                        </p:attrNameLst>
                                      </p:cBhvr>
                                      <p:to>
                                        <p:strVal val="0.25"/>
                                      </p:to>
                                    </p:set>
                                    <p:animEffect filter="image" prLst="opacity: 0.25">
                                      <p:cBhvr rctx="IE">
                                        <p:cTn id="151" dur="indefinite"/>
                                        <p:tgtEl>
                                          <p:spTgt spid="11"/>
                                        </p:tgtEl>
                                      </p:cBhvr>
                                    </p:animEffect>
                                  </p:childTnLst>
                                </p:cTn>
                              </p:par>
                              <p:par>
                                <p:cTn id="152" presetID="9" presetClass="emph" presetSubtype="0" grpId="1" nodeType="withEffect">
                                  <p:stCondLst>
                                    <p:cond delay="0"/>
                                  </p:stCondLst>
                                  <p:childTnLst>
                                    <p:set>
                                      <p:cBhvr rctx="PPT">
                                        <p:cTn id="153" dur="indefinite"/>
                                        <p:tgtEl>
                                          <p:spTgt spid="12"/>
                                        </p:tgtEl>
                                        <p:attrNameLst>
                                          <p:attrName>style.opacity</p:attrName>
                                        </p:attrNameLst>
                                      </p:cBhvr>
                                      <p:to>
                                        <p:strVal val="0.25"/>
                                      </p:to>
                                    </p:set>
                                    <p:animEffect filter="image" prLst="opacity: 0.25">
                                      <p:cBhvr rctx="IE">
                                        <p:cTn id="154" dur="indefinite"/>
                                        <p:tgtEl>
                                          <p:spTgt spid="12"/>
                                        </p:tgtEl>
                                      </p:cBhvr>
                                    </p:animEffect>
                                  </p:childTnLst>
                                </p:cTn>
                              </p:par>
                              <p:par>
                                <p:cTn id="155" presetID="9" presetClass="emph" presetSubtype="0" grpId="1" nodeType="withEffect">
                                  <p:stCondLst>
                                    <p:cond delay="0"/>
                                  </p:stCondLst>
                                  <p:childTnLst>
                                    <p:set>
                                      <p:cBhvr rctx="PPT">
                                        <p:cTn id="156" dur="indefinite"/>
                                        <p:tgtEl>
                                          <p:spTgt spid="22"/>
                                        </p:tgtEl>
                                        <p:attrNameLst>
                                          <p:attrName>style.opacity</p:attrName>
                                        </p:attrNameLst>
                                      </p:cBhvr>
                                      <p:to>
                                        <p:strVal val="0.25"/>
                                      </p:to>
                                    </p:set>
                                    <p:animEffect filter="image" prLst="opacity: 0.25">
                                      <p:cBhvr rctx="IE">
                                        <p:cTn id="157" dur="indefinite"/>
                                        <p:tgtEl>
                                          <p:spTgt spid="22"/>
                                        </p:tgtEl>
                                      </p:cBhvr>
                                    </p:animEffect>
                                  </p:childTnLst>
                                </p:cTn>
                              </p:par>
                              <p:par>
                                <p:cTn id="158" presetID="9" presetClass="emph" presetSubtype="0" grpId="1" nodeType="withEffect">
                                  <p:stCondLst>
                                    <p:cond delay="0"/>
                                  </p:stCondLst>
                                  <p:childTnLst>
                                    <p:set>
                                      <p:cBhvr rctx="PPT">
                                        <p:cTn id="159" dur="indefinite"/>
                                        <p:tgtEl>
                                          <p:spTgt spid="23"/>
                                        </p:tgtEl>
                                        <p:attrNameLst>
                                          <p:attrName>style.opacity</p:attrName>
                                        </p:attrNameLst>
                                      </p:cBhvr>
                                      <p:to>
                                        <p:strVal val="0.25"/>
                                      </p:to>
                                    </p:set>
                                    <p:animEffect filter="image" prLst="opacity: 0.25">
                                      <p:cBhvr rctx="IE">
                                        <p:cTn id="160" dur="indefinite"/>
                                        <p:tgtEl>
                                          <p:spTgt spid="23"/>
                                        </p:tgtEl>
                                      </p:cBhvr>
                                    </p:animEffect>
                                  </p:childTnLst>
                                </p:cTn>
                              </p:par>
                              <p:par>
                                <p:cTn id="161" presetID="9" presetClass="emph" presetSubtype="0" grpId="1" nodeType="withEffect">
                                  <p:stCondLst>
                                    <p:cond delay="0"/>
                                  </p:stCondLst>
                                  <p:childTnLst>
                                    <p:set>
                                      <p:cBhvr rctx="PPT">
                                        <p:cTn id="162" dur="indefinite"/>
                                        <p:tgtEl>
                                          <p:spTgt spid="24"/>
                                        </p:tgtEl>
                                        <p:attrNameLst>
                                          <p:attrName>style.opacity</p:attrName>
                                        </p:attrNameLst>
                                      </p:cBhvr>
                                      <p:to>
                                        <p:strVal val="0.25"/>
                                      </p:to>
                                    </p:set>
                                    <p:animEffect filter="image" prLst="opacity: 0.25">
                                      <p:cBhvr rctx="IE">
                                        <p:cTn id="163" dur="indefinite"/>
                                        <p:tgtEl>
                                          <p:spTgt spid="24"/>
                                        </p:tgtEl>
                                      </p:cBhvr>
                                    </p:animEffect>
                                  </p:childTnLst>
                                </p:cTn>
                              </p:par>
                              <p:par>
                                <p:cTn id="164" presetID="9" presetClass="emph" presetSubtype="0" nodeType="withEffect">
                                  <p:stCondLst>
                                    <p:cond delay="0"/>
                                  </p:stCondLst>
                                  <p:childTnLst>
                                    <p:set>
                                      <p:cBhvr rctx="PPT">
                                        <p:cTn id="165" dur="indefinite"/>
                                        <p:tgtEl>
                                          <p:spTgt spid="25"/>
                                        </p:tgtEl>
                                        <p:attrNameLst>
                                          <p:attrName>style.opacity</p:attrName>
                                        </p:attrNameLst>
                                      </p:cBhvr>
                                      <p:to>
                                        <p:strVal val="0.25"/>
                                      </p:to>
                                    </p:set>
                                    <p:animEffect filter="image" prLst="opacity: 0.25">
                                      <p:cBhvr rctx="IE">
                                        <p:cTn id="166" dur="indefinite"/>
                                        <p:tgtEl>
                                          <p:spTgt spid="25"/>
                                        </p:tgtEl>
                                      </p:cBhvr>
                                    </p:animEffect>
                                  </p:childTnLst>
                                </p:cTn>
                              </p:par>
                              <p:par>
                                <p:cTn id="167" presetID="9" presetClass="emph" presetSubtype="0" grpId="1" nodeType="withEffect">
                                  <p:stCondLst>
                                    <p:cond delay="0"/>
                                  </p:stCondLst>
                                  <p:childTnLst>
                                    <p:set>
                                      <p:cBhvr rctx="PPT">
                                        <p:cTn id="168" dur="indefinite"/>
                                        <p:tgtEl>
                                          <p:spTgt spid="26"/>
                                        </p:tgtEl>
                                        <p:attrNameLst>
                                          <p:attrName>style.opacity</p:attrName>
                                        </p:attrNameLst>
                                      </p:cBhvr>
                                      <p:to>
                                        <p:strVal val="0.25"/>
                                      </p:to>
                                    </p:set>
                                    <p:animEffect filter="image" prLst="opacity: 0.25">
                                      <p:cBhvr rctx="IE">
                                        <p:cTn id="169" dur="indefinite"/>
                                        <p:tgtEl>
                                          <p:spTgt spid="26"/>
                                        </p:tgtEl>
                                      </p:cBhvr>
                                    </p:animEffect>
                                  </p:childTnLst>
                                </p:cTn>
                              </p:par>
                              <p:par>
                                <p:cTn id="170" presetID="9" presetClass="emph" presetSubtype="0" grpId="1" nodeType="withEffect">
                                  <p:stCondLst>
                                    <p:cond delay="0"/>
                                  </p:stCondLst>
                                  <p:childTnLst>
                                    <p:set>
                                      <p:cBhvr rctx="PPT">
                                        <p:cTn id="171" dur="indefinite"/>
                                        <p:tgtEl>
                                          <p:spTgt spid="28"/>
                                        </p:tgtEl>
                                        <p:attrNameLst>
                                          <p:attrName>style.opacity</p:attrName>
                                        </p:attrNameLst>
                                      </p:cBhvr>
                                      <p:to>
                                        <p:strVal val="0.25"/>
                                      </p:to>
                                    </p:set>
                                    <p:animEffect filter="image" prLst="opacity: 0.25">
                                      <p:cBhvr rctx="IE">
                                        <p:cTn id="172" dur="indefinite"/>
                                        <p:tgtEl>
                                          <p:spTgt spid="28"/>
                                        </p:tgtEl>
                                      </p:cBhvr>
                                    </p:animEffect>
                                  </p:childTnLst>
                                </p:cTn>
                              </p:par>
                              <p:par>
                                <p:cTn id="173" presetID="9" presetClass="emph" presetSubtype="0" grpId="1" nodeType="withEffect" nodePh="1">
                                  <p:stCondLst>
                                    <p:cond delay="0"/>
                                  </p:stCondLst>
                                  <p:endCondLst>
                                    <p:cond evt="begin" delay="0">
                                      <p:tn val="173"/>
                                    </p:cond>
                                  </p:endCondLst>
                                  <p:childTnLst>
                                    <p:set>
                                      <p:cBhvr rctx="PPT">
                                        <p:cTn id="174" dur="indefinite"/>
                                        <p:tgtEl>
                                          <p:spTgt spid="33"/>
                                        </p:tgtEl>
                                        <p:attrNameLst>
                                          <p:attrName>style.opacity</p:attrName>
                                        </p:attrNameLst>
                                      </p:cBhvr>
                                      <p:to>
                                        <p:strVal val="0.25"/>
                                      </p:to>
                                    </p:set>
                                    <p:animEffect filter="image" prLst="opacity: 0.25">
                                      <p:cBhvr rctx="IE">
                                        <p:cTn id="175" dur="indefinite"/>
                                        <p:tgtEl>
                                          <p:spTgt spid="33"/>
                                        </p:tgtEl>
                                      </p:cBhvr>
                                    </p:animEffect>
                                  </p:childTnLst>
                                </p:cTn>
                              </p:par>
                              <p:par>
                                <p:cTn id="176" presetID="9" presetClass="emph" presetSubtype="0" grpId="1" nodeType="withEffect" nodePh="1">
                                  <p:stCondLst>
                                    <p:cond delay="0"/>
                                  </p:stCondLst>
                                  <p:endCondLst>
                                    <p:cond evt="begin" delay="0">
                                      <p:tn val="176"/>
                                    </p:cond>
                                  </p:endCondLst>
                                  <p:childTnLst>
                                    <p:set>
                                      <p:cBhvr rctx="PPT">
                                        <p:cTn id="177" dur="indefinite"/>
                                        <p:tgtEl>
                                          <p:spTgt spid="34"/>
                                        </p:tgtEl>
                                        <p:attrNameLst>
                                          <p:attrName>style.opacity</p:attrName>
                                        </p:attrNameLst>
                                      </p:cBhvr>
                                      <p:to>
                                        <p:strVal val="0.25"/>
                                      </p:to>
                                    </p:set>
                                    <p:animEffect filter="image" prLst="opacity: 0.25">
                                      <p:cBhvr rctx="IE">
                                        <p:cTn id="178" dur="indefinite"/>
                                        <p:tgtEl>
                                          <p:spTgt spid="34"/>
                                        </p:tgtEl>
                                      </p:cBhvr>
                                    </p:animEffect>
                                  </p:childTnLst>
                                </p:cTn>
                              </p:par>
                              <p:par>
                                <p:cTn id="179" presetID="9" presetClass="emph" presetSubtype="0" grpId="1" nodeType="withEffect" nodePh="1">
                                  <p:stCondLst>
                                    <p:cond delay="0"/>
                                  </p:stCondLst>
                                  <p:endCondLst>
                                    <p:cond evt="begin" delay="0">
                                      <p:tn val="179"/>
                                    </p:cond>
                                  </p:endCondLst>
                                  <p:childTnLst>
                                    <p:set>
                                      <p:cBhvr rctx="PPT">
                                        <p:cTn id="180" dur="indefinite"/>
                                        <p:tgtEl>
                                          <p:spTgt spid="35"/>
                                        </p:tgtEl>
                                        <p:attrNameLst>
                                          <p:attrName>style.opacity</p:attrName>
                                        </p:attrNameLst>
                                      </p:cBhvr>
                                      <p:to>
                                        <p:strVal val="0.25"/>
                                      </p:to>
                                    </p:set>
                                    <p:animEffect filter="image" prLst="opacity: 0.25">
                                      <p:cBhvr rctx="IE">
                                        <p:cTn id="181" dur="indefinite"/>
                                        <p:tgtEl>
                                          <p:spTgt spid="35"/>
                                        </p:tgtEl>
                                      </p:cBhvr>
                                    </p:animEffect>
                                  </p:childTnLst>
                                </p:cTn>
                              </p:par>
                              <p:par>
                                <p:cTn id="182" presetID="9" presetClass="emph" presetSubtype="0" grpId="1" nodeType="withEffect">
                                  <p:stCondLst>
                                    <p:cond delay="0"/>
                                  </p:stCondLst>
                                  <p:childTnLst>
                                    <p:set>
                                      <p:cBhvr rctx="PPT">
                                        <p:cTn id="183" dur="indefinite"/>
                                        <p:tgtEl>
                                          <p:spTgt spid="29"/>
                                        </p:tgtEl>
                                        <p:attrNameLst>
                                          <p:attrName>style.opacity</p:attrName>
                                        </p:attrNameLst>
                                      </p:cBhvr>
                                      <p:to>
                                        <p:strVal val="0.25"/>
                                      </p:to>
                                    </p:set>
                                    <p:animEffect filter="image" prLst="opacity: 0.25">
                                      <p:cBhvr rctx="IE">
                                        <p:cTn id="184" dur="indefinite"/>
                                        <p:tgtEl>
                                          <p:spTgt spid="29"/>
                                        </p:tgtEl>
                                      </p:cBhvr>
                                    </p:animEffect>
                                  </p:childTnLst>
                                </p:cTn>
                              </p:par>
                              <p:par>
                                <p:cTn id="185" presetID="9" presetClass="emph" presetSubtype="0" grpId="1" nodeType="withEffect">
                                  <p:stCondLst>
                                    <p:cond delay="0"/>
                                  </p:stCondLst>
                                  <p:childTnLst>
                                    <p:set>
                                      <p:cBhvr rctx="PPT">
                                        <p:cTn id="186" dur="indefinite"/>
                                        <p:tgtEl>
                                          <p:spTgt spid="27"/>
                                        </p:tgtEl>
                                        <p:attrNameLst>
                                          <p:attrName>style.opacity</p:attrName>
                                        </p:attrNameLst>
                                      </p:cBhvr>
                                      <p:to>
                                        <p:strVal val="0.25"/>
                                      </p:to>
                                    </p:set>
                                    <p:animEffect filter="image" prLst="opacity: 0.25">
                                      <p:cBhvr rctx="IE">
                                        <p:cTn id="187" dur="indefinite"/>
                                        <p:tgtEl>
                                          <p:spTgt spid="27"/>
                                        </p:tgtEl>
                                      </p:cBhvr>
                                    </p:animEffect>
                                  </p:childTnLst>
                                </p:cTn>
                              </p:par>
                              <p:par>
                                <p:cTn id="188" presetID="9" presetClass="emph" presetSubtype="0" grpId="1" nodeType="withEffect" nodePh="1">
                                  <p:stCondLst>
                                    <p:cond delay="0"/>
                                  </p:stCondLst>
                                  <p:endCondLst>
                                    <p:cond evt="begin" delay="0">
                                      <p:tn val="188"/>
                                    </p:cond>
                                  </p:endCondLst>
                                  <p:childTnLst>
                                    <p:set>
                                      <p:cBhvr rctx="PPT">
                                        <p:cTn id="189" dur="indefinite"/>
                                        <p:tgtEl>
                                          <p:spTgt spid="30"/>
                                        </p:tgtEl>
                                        <p:attrNameLst>
                                          <p:attrName>style.opacity</p:attrName>
                                        </p:attrNameLst>
                                      </p:cBhvr>
                                      <p:to>
                                        <p:strVal val="0.25"/>
                                      </p:to>
                                    </p:set>
                                    <p:animEffect filter="image" prLst="opacity: 0.25">
                                      <p:cBhvr rctx="IE">
                                        <p:cTn id="190" dur="indefinite"/>
                                        <p:tgtEl>
                                          <p:spTgt spid="30"/>
                                        </p:tgtEl>
                                      </p:cBhvr>
                                    </p:animEffect>
                                  </p:childTnLst>
                                </p:cTn>
                              </p:par>
                              <p:par>
                                <p:cTn id="191" presetID="9" presetClass="emph" presetSubtype="0" grpId="1" nodeType="withEffect" nodePh="1">
                                  <p:stCondLst>
                                    <p:cond delay="0"/>
                                  </p:stCondLst>
                                  <p:endCondLst>
                                    <p:cond evt="begin" delay="0">
                                      <p:tn val="191"/>
                                    </p:cond>
                                  </p:endCondLst>
                                  <p:childTnLst>
                                    <p:set>
                                      <p:cBhvr rctx="PPT">
                                        <p:cTn id="192" dur="indefinite"/>
                                        <p:tgtEl>
                                          <p:spTgt spid="31"/>
                                        </p:tgtEl>
                                        <p:attrNameLst>
                                          <p:attrName>style.opacity</p:attrName>
                                        </p:attrNameLst>
                                      </p:cBhvr>
                                      <p:to>
                                        <p:strVal val="0.25"/>
                                      </p:to>
                                    </p:set>
                                    <p:animEffect filter="image" prLst="opacity: 0.25">
                                      <p:cBhvr rctx="IE">
                                        <p:cTn id="193" dur="indefinite"/>
                                        <p:tgtEl>
                                          <p:spTgt spid="31"/>
                                        </p:tgtEl>
                                      </p:cBhvr>
                                    </p:animEffect>
                                  </p:childTnLst>
                                </p:cTn>
                              </p:par>
                              <p:par>
                                <p:cTn id="194" presetID="9" presetClass="emph" presetSubtype="0" grpId="1" nodeType="withEffect" nodePh="1">
                                  <p:stCondLst>
                                    <p:cond delay="0"/>
                                  </p:stCondLst>
                                  <p:endCondLst>
                                    <p:cond evt="begin" delay="0">
                                      <p:tn val="194"/>
                                    </p:cond>
                                  </p:endCondLst>
                                  <p:childTnLst>
                                    <p:set>
                                      <p:cBhvr rctx="PPT">
                                        <p:cTn id="195" dur="indefinite"/>
                                        <p:tgtEl>
                                          <p:spTgt spid="32"/>
                                        </p:tgtEl>
                                        <p:attrNameLst>
                                          <p:attrName>style.opacity</p:attrName>
                                        </p:attrNameLst>
                                      </p:cBhvr>
                                      <p:to>
                                        <p:strVal val="0.25"/>
                                      </p:to>
                                    </p:set>
                                    <p:animEffect filter="image" prLst="opacity: 0.25">
                                      <p:cBhvr rctx="IE">
                                        <p:cTn id="196" dur="indefinite"/>
                                        <p:tgtEl>
                                          <p:spTgt spid="32"/>
                                        </p:tgtEl>
                                      </p:cBhvr>
                                    </p:animEffect>
                                  </p:childTnLst>
                                </p:cTn>
                              </p:par>
                              <p:par>
                                <p:cTn id="197" presetID="9" presetClass="emph" presetSubtype="0" grpId="1" nodeType="withEffect">
                                  <p:stCondLst>
                                    <p:cond delay="0"/>
                                  </p:stCondLst>
                                  <p:childTnLst>
                                    <p:set>
                                      <p:cBhvr rctx="PPT">
                                        <p:cTn id="198" dur="indefinite"/>
                                        <p:tgtEl>
                                          <p:spTgt spid="36"/>
                                        </p:tgtEl>
                                        <p:attrNameLst>
                                          <p:attrName>style.opacity</p:attrName>
                                        </p:attrNameLst>
                                      </p:cBhvr>
                                      <p:to>
                                        <p:strVal val="0.25"/>
                                      </p:to>
                                    </p:set>
                                    <p:animEffect filter="image" prLst="opacity: 0.25">
                                      <p:cBhvr rctx="IE">
                                        <p:cTn id="199" dur="indefinite"/>
                                        <p:tgtEl>
                                          <p:spTgt spid="36"/>
                                        </p:tgtEl>
                                      </p:cBhvr>
                                    </p:animEffect>
                                  </p:childTnLst>
                                </p:cTn>
                              </p:par>
                              <p:par>
                                <p:cTn id="200" presetID="9" presetClass="emph" presetSubtype="0" grpId="1" nodeType="withEffect">
                                  <p:stCondLst>
                                    <p:cond delay="0"/>
                                  </p:stCondLst>
                                  <p:childTnLst>
                                    <p:set>
                                      <p:cBhvr rctx="PPT">
                                        <p:cTn id="201" dur="indefinite"/>
                                        <p:tgtEl>
                                          <p:spTgt spid="37"/>
                                        </p:tgtEl>
                                        <p:attrNameLst>
                                          <p:attrName>style.opacity</p:attrName>
                                        </p:attrNameLst>
                                      </p:cBhvr>
                                      <p:to>
                                        <p:strVal val="0.25"/>
                                      </p:to>
                                    </p:set>
                                    <p:animEffect filter="image" prLst="opacity: 0.25">
                                      <p:cBhvr rctx="IE">
                                        <p:cTn id="202" dur="indefinite"/>
                                        <p:tgtEl>
                                          <p:spTgt spid="37"/>
                                        </p:tgtEl>
                                      </p:cBhvr>
                                    </p:animEffect>
                                  </p:childTnLst>
                                </p:cTn>
                              </p:par>
                              <p:par>
                                <p:cTn id="203" presetID="9" presetClass="emph" presetSubtype="0" grpId="1" nodeType="withEffect">
                                  <p:stCondLst>
                                    <p:cond delay="0"/>
                                  </p:stCondLst>
                                  <p:childTnLst>
                                    <p:set>
                                      <p:cBhvr rctx="PPT">
                                        <p:cTn id="204" dur="indefinite"/>
                                        <p:tgtEl>
                                          <p:spTgt spid="38"/>
                                        </p:tgtEl>
                                        <p:attrNameLst>
                                          <p:attrName>style.opacity</p:attrName>
                                        </p:attrNameLst>
                                      </p:cBhvr>
                                      <p:to>
                                        <p:strVal val="0.25"/>
                                      </p:to>
                                    </p:set>
                                    <p:animEffect filter="image" prLst="opacity: 0.25">
                                      <p:cBhvr rctx="IE">
                                        <p:cTn id="205" dur="indefinite"/>
                                        <p:tgtEl>
                                          <p:spTgt spid="38"/>
                                        </p:tgtEl>
                                      </p:cBhvr>
                                    </p:animEffect>
                                  </p:childTnLst>
                                </p:cTn>
                              </p:par>
                              <p:par>
                                <p:cTn id="206" presetID="9" presetClass="emph" presetSubtype="0" grpId="1" nodeType="withEffect" nodePh="1">
                                  <p:stCondLst>
                                    <p:cond delay="0"/>
                                  </p:stCondLst>
                                  <p:endCondLst>
                                    <p:cond evt="begin" delay="0">
                                      <p:tn val="206"/>
                                    </p:cond>
                                  </p:endCondLst>
                                  <p:childTnLst>
                                    <p:set>
                                      <p:cBhvr rctx="PPT">
                                        <p:cTn id="207" dur="indefinite"/>
                                        <p:tgtEl>
                                          <p:spTgt spid="39"/>
                                        </p:tgtEl>
                                        <p:attrNameLst>
                                          <p:attrName>style.opacity</p:attrName>
                                        </p:attrNameLst>
                                      </p:cBhvr>
                                      <p:to>
                                        <p:strVal val="0.25"/>
                                      </p:to>
                                    </p:set>
                                    <p:animEffect filter="image" prLst="opacity: 0.25">
                                      <p:cBhvr rctx="IE">
                                        <p:cTn id="208" dur="indefinite"/>
                                        <p:tgtEl>
                                          <p:spTgt spid="39"/>
                                        </p:tgtEl>
                                      </p:cBhvr>
                                    </p:animEffect>
                                  </p:childTnLst>
                                </p:cTn>
                              </p:par>
                              <p:par>
                                <p:cTn id="209" presetID="9" presetClass="emph" presetSubtype="0" grpId="1" nodeType="withEffect">
                                  <p:stCondLst>
                                    <p:cond delay="0"/>
                                  </p:stCondLst>
                                  <p:childTnLst>
                                    <p:set>
                                      <p:cBhvr rctx="PPT">
                                        <p:cTn id="210" dur="indefinite"/>
                                        <p:tgtEl>
                                          <p:spTgt spid="40"/>
                                        </p:tgtEl>
                                        <p:attrNameLst>
                                          <p:attrName>style.opacity</p:attrName>
                                        </p:attrNameLst>
                                      </p:cBhvr>
                                      <p:to>
                                        <p:strVal val="0.25"/>
                                      </p:to>
                                    </p:set>
                                    <p:animEffect filter="image" prLst="opacity: 0.25">
                                      <p:cBhvr rctx="IE">
                                        <p:cTn id="211" dur="indefinite"/>
                                        <p:tgtEl>
                                          <p:spTgt spid="40"/>
                                        </p:tgtEl>
                                      </p:cBhvr>
                                    </p:animEffect>
                                  </p:childTnLst>
                                </p:cTn>
                              </p:par>
                              <p:par>
                                <p:cTn id="212" presetID="9" presetClass="emph" presetSubtype="0" nodeType="withEffect">
                                  <p:stCondLst>
                                    <p:cond delay="0"/>
                                  </p:stCondLst>
                                  <p:childTnLst>
                                    <p:set>
                                      <p:cBhvr rctx="PPT">
                                        <p:cTn id="213" dur="indefinite"/>
                                        <p:tgtEl>
                                          <p:spTgt spid="41"/>
                                        </p:tgtEl>
                                        <p:attrNameLst>
                                          <p:attrName>style.opacity</p:attrName>
                                        </p:attrNameLst>
                                      </p:cBhvr>
                                      <p:to>
                                        <p:strVal val="0.25"/>
                                      </p:to>
                                    </p:set>
                                    <p:animEffect filter="image" prLst="opacity: 0.25">
                                      <p:cBhvr rctx="IE">
                                        <p:cTn id="214" dur="indefinite"/>
                                        <p:tgtEl>
                                          <p:spTgt spid="41"/>
                                        </p:tgtEl>
                                      </p:cBhvr>
                                    </p:animEffect>
                                  </p:childTnLst>
                                </p:cTn>
                              </p:par>
                              <p:par>
                                <p:cTn id="215" presetID="9" presetClass="emph" presetSubtype="0" grpId="1" nodeType="withEffect">
                                  <p:stCondLst>
                                    <p:cond delay="0"/>
                                  </p:stCondLst>
                                  <p:childTnLst>
                                    <p:set>
                                      <p:cBhvr rctx="PPT">
                                        <p:cTn id="216" dur="indefinite"/>
                                        <p:tgtEl>
                                          <p:spTgt spid="42"/>
                                        </p:tgtEl>
                                        <p:attrNameLst>
                                          <p:attrName>style.opacity</p:attrName>
                                        </p:attrNameLst>
                                      </p:cBhvr>
                                      <p:to>
                                        <p:strVal val="0.25"/>
                                      </p:to>
                                    </p:set>
                                    <p:animEffect filter="image" prLst="opacity: 0.25">
                                      <p:cBhvr rctx="IE">
                                        <p:cTn id="217" dur="indefinite"/>
                                        <p:tgtEl>
                                          <p:spTgt spid="42"/>
                                        </p:tgtEl>
                                      </p:cBhvr>
                                    </p:animEffect>
                                  </p:childTnLst>
                                </p:cTn>
                              </p:par>
                              <p:par>
                                <p:cTn id="218" presetID="9" presetClass="emph" presetSubtype="0" nodeType="withEffect">
                                  <p:stCondLst>
                                    <p:cond delay="0"/>
                                  </p:stCondLst>
                                  <p:childTnLst>
                                    <p:set>
                                      <p:cBhvr rctx="PPT">
                                        <p:cTn id="219" dur="indefinite"/>
                                        <p:tgtEl>
                                          <p:spTgt spid="43"/>
                                        </p:tgtEl>
                                        <p:attrNameLst>
                                          <p:attrName>style.opacity</p:attrName>
                                        </p:attrNameLst>
                                      </p:cBhvr>
                                      <p:to>
                                        <p:strVal val="0.25"/>
                                      </p:to>
                                    </p:set>
                                    <p:animEffect filter="image" prLst="opacity: 0.25">
                                      <p:cBhvr rctx="IE">
                                        <p:cTn id="220" dur="indefinite"/>
                                        <p:tgtEl>
                                          <p:spTgt spid="43"/>
                                        </p:tgtEl>
                                      </p:cBhvr>
                                    </p:animEffect>
                                  </p:childTnLst>
                                </p:cTn>
                              </p:par>
                              <p:par>
                                <p:cTn id="221" presetID="9" presetClass="emph" presetSubtype="0" grpId="1" nodeType="withEffect">
                                  <p:stCondLst>
                                    <p:cond delay="0"/>
                                  </p:stCondLst>
                                  <p:childTnLst>
                                    <p:set>
                                      <p:cBhvr rctx="PPT">
                                        <p:cTn id="222" dur="indefinite"/>
                                        <p:tgtEl>
                                          <p:spTgt spid="44"/>
                                        </p:tgtEl>
                                        <p:attrNameLst>
                                          <p:attrName>style.opacity</p:attrName>
                                        </p:attrNameLst>
                                      </p:cBhvr>
                                      <p:to>
                                        <p:strVal val="0.25"/>
                                      </p:to>
                                    </p:set>
                                    <p:animEffect filter="image" prLst="opacity: 0.25">
                                      <p:cBhvr rctx="IE">
                                        <p:cTn id="223" dur="indefinite"/>
                                        <p:tgtEl>
                                          <p:spTgt spid="44"/>
                                        </p:tgtEl>
                                      </p:cBhvr>
                                    </p:animEffect>
                                  </p:childTnLst>
                                </p:cTn>
                              </p:par>
                              <p:par>
                                <p:cTn id="224" presetID="9" presetClass="emph" presetSubtype="0" nodeType="withEffect">
                                  <p:stCondLst>
                                    <p:cond delay="0"/>
                                  </p:stCondLst>
                                  <p:childTnLst>
                                    <p:set>
                                      <p:cBhvr rctx="PPT">
                                        <p:cTn id="225" dur="indefinite"/>
                                        <p:tgtEl>
                                          <p:spTgt spid="45"/>
                                        </p:tgtEl>
                                        <p:attrNameLst>
                                          <p:attrName>style.opacity</p:attrName>
                                        </p:attrNameLst>
                                      </p:cBhvr>
                                      <p:to>
                                        <p:strVal val="0.25"/>
                                      </p:to>
                                    </p:set>
                                    <p:animEffect filter="image" prLst="opacity: 0.25">
                                      <p:cBhvr rctx="IE">
                                        <p:cTn id="226" dur="indefinite"/>
                                        <p:tgtEl>
                                          <p:spTgt spid="45"/>
                                        </p:tgtEl>
                                      </p:cBhvr>
                                    </p:animEffect>
                                  </p:childTnLst>
                                </p:cTn>
                              </p:par>
                              <p:par>
                                <p:cTn id="227" presetID="9" presetClass="emph" presetSubtype="0" grpId="1" nodeType="withEffect">
                                  <p:stCondLst>
                                    <p:cond delay="0"/>
                                  </p:stCondLst>
                                  <p:childTnLst>
                                    <p:set>
                                      <p:cBhvr rctx="PPT">
                                        <p:cTn id="228" dur="indefinite"/>
                                        <p:tgtEl>
                                          <p:spTgt spid="46"/>
                                        </p:tgtEl>
                                        <p:attrNameLst>
                                          <p:attrName>style.opacity</p:attrName>
                                        </p:attrNameLst>
                                      </p:cBhvr>
                                      <p:to>
                                        <p:strVal val="0.25"/>
                                      </p:to>
                                    </p:set>
                                    <p:animEffect filter="image" prLst="opacity: 0.25">
                                      <p:cBhvr rctx="IE">
                                        <p:cTn id="229" dur="indefinite"/>
                                        <p:tgtEl>
                                          <p:spTgt spid="46"/>
                                        </p:tgtEl>
                                      </p:cBhvr>
                                    </p:animEffect>
                                  </p:childTnLst>
                                </p:cTn>
                              </p:par>
                              <p:par>
                                <p:cTn id="230" presetID="9" presetClass="emph" presetSubtype="0" nodeType="withEffect">
                                  <p:stCondLst>
                                    <p:cond delay="0"/>
                                  </p:stCondLst>
                                  <p:childTnLst>
                                    <p:set>
                                      <p:cBhvr rctx="PPT">
                                        <p:cTn id="231" dur="indefinite"/>
                                        <p:tgtEl>
                                          <p:spTgt spid="47"/>
                                        </p:tgtEl>
                                        <p:attrNameLst>
                                          <p:attrName>style.opacity</p:attrName>
                                        </p:attrNameLst>
                                      </p:cBhvr>
                                      <p:to>
                                        <p:strVal val="0.25"/>
                                      </p:to>
                                    </p:set>
                                    <p:animEffect filter="image" prLst="opacity: 0.25">
                                      <p:cBhvr rctx="IE">
                                        <p:cTn id="232" dur="indefinite"/>
                                        <p:tgtEl>
                                          <p:spTgt spid="47"/>
                                        </p:tgtEl>
                                      </p:cBhvr>
                                    </p:animEffect>
                                  </p:childTnLst>
                                </p:cTn>
                              </p:par>
                              <p:par>
                                <p:cTn id="233" presetID="9" presetClass="emph" presetSubtype="0" grpId="1" nodeType="withEffect">
                                  <p:stCondLst>
                                    <p:cond delay="0"/>
                                  </p:stCondLst>
                                  <p:childTnLst>
                                    <p:set>
                                      <p:cBhvr rctx="PPT">
                                        <p:cTn id="234" dur="indefinite"/>
                                        <p:tgtEl>
                                          <p:spTgt spid="48"/>
                                        </p:tgtEl>
                                        <p:attrNameLst>
                                          <p:attrName>style.opacity</p:attrName>
                                        </p:attrNameLst>
                                      </p:cBhvr>
                                      <p:to>
                                        <p:strVal val="0.25"/>
                                      </p:to>
                                    </p:set>
                                    <p:animEffect filter="image" prLst="opacity: 0.25">
                                      <p:cBhvr rctx="IE">
                                        <p:cTn id="235" dur="indefinite"/>
                                        <p:tgtEl>
                                          <p:spTgt spid="48"/>
                                        </p:tgtEl>
                                      </p:cBhvr>
                                    </p:animEffect>
                                  </p:childTnLst>
                                </p:cTn>
                              </p:par>
                              <p:par>
                                <p:cTn id="236" presetID="9" presetClass="emph" presetSubtype="0" grpId="1" nodeType="withEffect">
                                  <p:stCondLst>
                                    <p:cond delay="0"/>
                                  </p:stCondLst>
                                  <p:childTnLst>
                                    <p:set>
                                      <p:cBhvr rctx="PPT">
                                        <p:cTn id="237" dur="indefinite"/>
                                        <p:tgtEl>
                                          <p:spTgt spid="49"/>
                                        </p:tgtEl>
                                        <p:attrNameLst>
                                          <p:attrName>style.opacity</p:attrName>
                                        </p:attrNameLst>
                                      </p:cBhvr>
                                      <p:to>
                                        <p:strVal val="0.25"/>
                                      </p:to>
                                    </p:set>
                                    <p:animEffect filter="image" prLst="opacity: 0.25">
                                      <p:cBhvr rctx="IE">
                                        <p:cTn id="238" dur="indefinite"/>
                                        <p:tgtEl>
                                          <p:spTgt spid="49"/>
                                        </p:tgtEl>
                                      </p:cBhvr>
                                    </p:animEffect>
                                  </p:childTnLst>
                                </p:cTn>
                              </p:par>
                              <p:par>
                                <p:cTn id="239" presetID="9" presetClass="emph" presetSubtype="0" grpId="1" nodeType="withEffect">
                                  <p:stCondLst>
                                    <p:cond delay="0"/>
                                  </p:stCondLst>
                                  <p:childTnLst>
                                    <p:set>
                                      <p:cBhvr rctx="PPT">
                                        <p:cTn id="240" dur="indefinite"/>
                                        <p:tgtEl>
                                          <p:spTgt spid="50"/>
                                        </p:tgtEl>
                                        <p:attrNameLst>
                                          <p:attrName>style.opacity</p:attrName>
                                        </p:attrNameLst>
                                      </p:cBhvr>
                                      <p:to>
                                        <p:strVal val="0.25"/>
                                      </p:to>
                                    </p:set>
                                    <p:animEffect filter="image" prLst="opacity: 0.25">
                                      <p:cBhvr rctx="IE">
                                        <p:cTn id="241" dur="indefinite"/>
                                        <p:tgtEl>
                                          <p:spTgt spid="50"/>
                                        </p:tgtEl>
                                      </p:cBhvr>
                                    </p:animEffect>
                                  </p:childTnLst>
                                </p:cTn>
                              </p:par>
                              <p:par>
                                <p:cTn id="242" presetID="9" presetClass="emph" presetSubtype="0" nodeType="withEffect">
                                  <p:stCondLst>
                                    <p:cond delay="0"/>
                                  </p:stCondLst>
                                  <p:childTnLst>
                                    <p:set>
                                      <p:cBhvr rctx="PPT">
                                        <p:cTn id="243" dur="indefinite"/>
                                        <p:tgtEl>
                                          <p:spTgt spid="5"/>
                                        </p:tgtEl>
                                        <p:attrNameLst>
                                          <p:attrName>style.opacity</p:attrName>
                                        </p:attrNameLst>
                                      </p:cBhvr>
                                      <p:to>
                                        <p:strVal val="0.25"/>
                                      </p:to>
                                    </p:set>
                                    <p:animEffect filter="image" prLst="opacity: 0.25">
                                      <p:cBhvr rctx="IE">
                                        <p:cTn id="244" dur="indefinite"/>
                                        <p:tgtEl>
                                          <p:spTgt spid="5"/>
                                        </p:tgtEl>
                                      </p:cBhvr>
                                    </p:animEffect>
                                  </p:childTnLst>
                                </p:cTn>
                              </p:par>
                              <p:par>
                                <p:cTn id="245" presetID="1" presetClass="entr" presetSubtype="0" fill="hold" grpId="0" nodeType="withEffect">
                                  <p:stCondLst>
                                    <p:cond delay="0"/>
                                  </p:stCondLst>
                                  <p:childTnLst>
                                    <p:set>
                                      <p:cBhvr>
                                        <p:cTn id="246" dur="1" fill="hold">
                                          <p:stCondLst>
                                            <p:cond delay="0"/>
                                          </p:stCondLst>
                                        </p:cTn>
                                        <p:tgtEl>
                                          <p:spTgt spid="53"/>
                                        </p:tgtEl>
                                        <p:attrNameLst>
                                          <p:attrName>style.visibility</p:attrName>
                                        </p:attrNameLst>
                                      </p:cBhvr>
                                      <p:to>
                                        <p:strVal val="visible"/>
                                      </p:to>
                                    </p:se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22" grpId="0" animBg="1"/>
      <p:bldP spid="22" grpId="1" animBg="1"/>
      <p:bldP spid="23" grpId="0" animBg="1"/>
      <p:bldP spid="23" grpId="1" animBg="1"/>
      <p:bldP spid="24" grpId="0"/>
      <p:bldP spid="24" grpId="1"/>
      <p:bldP spid="26" grpId="0" animBg="1"/>
      <p:bldP spid="26" grpId="1" animBg="1"/>
      <p:bldP spid="27" grpId="0" animBg="1"/>
      <p:bldP spid="27" grpId="1" animBg="1"/>
      <p:bldP spid="28" grpId="0" animBg="1"/>
      <p:bldP spid="28" grpId="1" animBg="1"/>
      <p:bldP spid="29" grpId="0" animBg="1"/>
      <p:bldP spid="29" grpId="1" animBg="1"/>
      <p:bldP spid="30" grpId="0"/>
      <p:bldP spid="30" grpId="1"/>
      <p:bldP spid="31" grpId="0"/>
      <p:bldP spid="31" grpId="1"/>
      <p:bldP spid="32" grpId="0"/>
      <p:bldP spid="32" grpId="1"/>
      <p:bldP spid="33" grpId="0"/>
      <p:bldP spid="33" grpId="1"/>
      <p:bldP spid="34" grpId="0"/>
      <p:bldP spid="34" grpId="1"/>
      <p:bldP spid="35" grpId="0"/>
      <p:bldP spid="35" grpId="1"/>
      <p:bldP spid="36" grpId="0" animBg="1"/>
      <p:bldP spid="36" grpId="1" animBg="1"/>
      <p:bldP spid="37" grpId="0"/>
      <p:bldP spid="37" grpId="1"/>
      <p:bldP spid="38" grpId="0"/>
      <p:bldP spid="38" grpId="1"/>
      <p:bldP spid="39" grpId="0"/>
      <p:bldP spid="39" grpId="1"/>
      <p:bldP spid="40" grpId="0" animBg="1"/>
      <p:bldP spid="40" grpId="1" animBg="1"/>
      <p:bldP spid="42" grpId="0" animBg="1"/>
      <p:bldP spid="42" grpId="1" animBg="1"/>
      <p:bldP spid="44" grpId="0"/>
      <p:bldP spid="44" grpId="1"/>
      <p:bldP spid="46" grpId="0"/>
      <p:bldP spid="46" grpId="1"/>
      <p:bldP spid="48" grpId="0" animBg="1"/>
      <p:bldP spid="48" grpId="1" animBg="1"/>
      <p:bldP spid="49" grpId="0"/>
      <p:bldP spid="49" grpId="1"/>
      <p:bldP spid="50" grpId="0"/>
      <p:bldP spid="50" grpId="1"/>
      <p:bldP spid="53"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0" y="955965"/>
            <a:ext cx="9144000" cy="5527962"/>
          </a:xfrm>
        </p:spPr>
        <p:txBody>
          <a:bodyPr>
            <a:normAutofit fontScale="92500" lnSpcReduction="10000"/>
          </a:bodyPr>
          <a:lstStyle/>
          <a:p>
            <a:pPr>
              <a:buFontTx/>
              <a:buNone/>
            </a:pPr>
            <a:r>
              <a:rPr lang="en-US" altLang="en-US" dirty="0" smtClean="0">
                <a:solidFill>
                  <a:srgbClr val="FF0000"/>
                </a:solidFill>
              </a:rPr>
              <a:t>Does using fat-tree topology to inter-connect racks of servers in itself sufficient?</a:t>
            </a:r>
          </a:p>
          <a:p>
            <a:r>
              <a:rPr lang="en-US" altLang="en-US" dirty="0" smtClean="0">
                <a:solidFill>
                  <a:srgbClr val="191966"/>
                </a:solidFill>
              </a:rPr>
              <a:t>What routing protocols should we run on these switches?</a:t>
            </a:r>
          </a:p>
          <a:p>
            <a:r>
              <a:rPr lang="en-US" altLang="en-US" dirty="0" smtClean="0">
                <a:solidFill>
                  <a:srgbClr val="191966"/>
                </a:solidFill>
              </a:rPr>
              <a:t>Layer 2 switch algorithm: data plane flooding!</a:t>
            </a:r>
          </a:p>
          <a:p>
            <a:r>
              <a:rPr lang="en-US" altLang="en-US" dirty="0" smtClean="0">
                <a:solidFill>
                  <a:srgbClr val="191966"/>
                </a:solidFill>
              </a:rPr>
              <a:t>Layer 3 IP routing:</a:t>
            </a:r>
          </a:p>
          <a:p>
            <a:pPr lvl="1"/>
            <a:r>
              <a:rPr lang="en-US" altLang="en-US" dirty="0" smtClean="0"/>
              <a:t>shortest path IP routing will typically use only one path despite the path diversity in the topology</a:t>
            </a:r>
          </a:p>
          <a:p>
            <a:pPr lvl="1"/>
            <a:r>
              <a:rPr lang="en-US" altLang="en-US" dirty="0" smtClean="0"/>
              <a:t>if using equal-cost multi-path routing at each switch independently and blindly, packet re-ordering may occur; further load may not necessarily be well-balanced</a:t>
            </a:r>
          </a:p>
          <a:p>
            <a:pPr lvl="1"/>
            <a:r>
              <a:rPr lang="en-US" altLang="en-US" dirty="0" smtClean="0"/>
              <a:t>Aside: control plane flooding!</a:t>
            </a:r>
          </a:p>
          <a:p>
            <a:pPr>
              <a:buFontTx/>
              <a:buNone/>
            </a:pPr>
            <a:endParaRPr lang="en-US" altLang="en-US" dirty="0" smtClean="0">
              <a:solidFill>
                <a:srgbClr val="191966"/>
              </a:solidFill>
            </a:endParaRPr>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000099"/>
                </a:solidFill>
                <a:latin typeface="Comic Sans MS" panose="030F0702030302020204" pitchFamily="66" charset="0"/>
              </a:defRPr>
            </a:lvl1pPr>
            <a:lvl2pPr marL="742950" indent="-285750">
              <a:defRPr sz="4000">
                <a:solidFill>
                  <a:srgbClr val="000099"/>
                </a:solidFill>
                <a:latin typeface="Comic Sans MS" panose="030F0702030302020204" pitchFamily="66" charset="0"/>
              </a:defRPr>
            </a:lvl2pPr>
            <a:lvl3pPr marL="1143000" indent="-228600">
              <a:defRPr sz="4000">
                <a:solidFill>
                  <a:srgbClr val="000099"/>
                </a:solidFill>
                <a:latin typeface="Comic Sans MS" panose="030F0702030302020204" pitchFamily="66" charset="0"/>
              </a:defRPr>
            </a:lvl3pPr>
            <a:lvl4pPr marL="1600200" indent="-228600">
              <a:defRPr sz="4000">
                <a:solidFill>
                  <a:srgbClr val="000099"/>
                </a:solidFill>
                <a:latin typeface="Comic Sans MS" panose="030F0702030302020204" pitchFamily="66" charset="0"/>
              </a:defRPr>
            </a:lvl4pPr>
            <a:lvl5pPr marL="2057400" indent="-228600">
              <a:defRPr sz="4000">
                <a:solidFill>
                  <a:srgbClr val="000099"/>
                </a:solidFill>
                <a:latin typeface="Comic Sans MS" panose="030F0702030302020204" pitchFamily="66" charset="0"/>
              </a:defRPr>
            </a:lvl5pPr>
            <a:lvl6pPr marL="2514600" indent="-228600" algn="ctr" eaLnBrk="0" fontAlgn="base" hangingPunct="0">
              <a:spcBef>
                <a:spcPct val="0"/>
              </a:spcBef>
              <a:spcAft>
                <a:spcPct val="0"/>
              </a:spcAft>
              <a:defRPr sz="4000">
                <a:solidFill>
                  <a:srgbClr val="000099"/>
                </a:solidFill>
                <a:latin typeface="Comic Sans MS" panose="030F0702030302020204" pitchFamily="66" charset="0"/>
              </a:defRPr>
            </a:lvl6pPr>
            <a:lvl7pPr marL="2971800" indent="-228600" algn="ctr" eaLnBrk="0" fontAlgn="base" hangingPunct="0">
              <a:spcBef>
                <a:spcPct val="0"/>
              </a:spcBef>
              <a:spcAft>
                <a:spcPct val="0"/>
              </a:spcAft>
              <a:defRPr sz="4000">
                <a:solidFill>
                  <a:srgbClr val="000099"/>
                </a:solidFill>
                <a:latin typeface="Comic Sans MS" panose="030F0702030302020204" pitchFamily="66" charset="0"/>
              </a:defRPr>
            </a:lvl7pPr>
            <a:lvl8pPr marL="3429000" indent="-228600" algn="ctr" eaLnBrk="0" fontAlgn="base" hangingPunct="0">
              <a:spcBef>
                <a:spcPct val="0"/>
              </a:spcBef>
              <a:spcAft>
                <a:spcPct val="0"/>
              </a:spcAft>
              <a:defRPr sz="4000">
                <a:solidFill>
                  <a:srgbClr val="000099"/>
                </a:solidFill>
                <a:latin typeface="Comic Sans MS" panose="030F0702030302020204" pitchFamily="66" charset="0"/>
              </a:defRPr>
            </a:lvl8pPr>
            <a:lvl9pPr marL="3886200" indent="-228600" algn="ctr" eaLnBrk="0" fontAlgn="base" hangingPunct="0">
              <a:spcBef>
                <a:spcPct val="0"/>
              </a:spcBef>
              <a:spcAft>
                <a:spcPct val="0"/>
              </a:spcAft>
              <a:defRPr sz="4000">
                <a:solidFill>
                  <a:srgbClr val="000099"/>
                </a:solidFill>
                <a:latin typeface="Comic Sans MS" panose="030F0702030302020204" pitchFamily="66" charset="0"/>
              </a:defRPr>
            </a:lvl9pPr>
          </a:lstStyle>
          <a:p>
            <a:fld id="{9C36E27C-2460-431D-A3A1-D62CC85E58F3}" type="slidenum">
              <a:rPr lang="en-US" altLang="en-US" sz="1200">
                <a:solidFill>
                  <a:schemeClr val="tx1"/>
                </a:solidFill>
              </a:rPr>
              <a:pPr/>
              <a:t>18</a:t>
            </a:fld>
            <a:endParaRPr lang="en-US" altLang="en-US" sz="1200">
              <a:solidFill>
                <a:schemeClr val="tx1"/>
              </a:solidFill>
            </a:endParaRPr>
          </a:p>
        </p:txBody>
      </p:sp>
      <p:sp>
        <p:nvSpPr>
          <p:cNvPr id="2" name="Title 1"/>
          <p:cNvSpPr>
            <a:spLocks noGrp="1"/>
          </p:cNvSpPr>
          <p:nvPr>
            <p:ph type="title"/>
          </p:nvPr>
        </p:nvSpPr>
        <p:spPr/>
        <p:txBody>
          <a:bodyPr>
            <a:normAutofit fontScale="90000"/>
          </a:bodyPr>
          <a:lstStyle/>
          <a:p>
            <a:r>
              <a:rPr lang="en-US" dirty="0" err="1" smtClean="0"/>
              <a:t>FatTree</a:t>
            </a:r>
            <a:r>
              <a:rPr lang="en-US" dirty="0" smtClean="0"/>
              <a:t> Topology is great, But…</a:t>
            </a:r>
            <a:endParaRPr lang="en-US" dirty="0"/>
          </a:p>
        </p:txBody>
      </p:sp>
    </p:spTree>
    <p:extLst>
      <p:ext uri="{BB962C8B-B14F-4D97-AF65-F5344CB8AC3E}">
        <p14:creationId xmlns:p14="http://schemas.microsoft.com/office/powerpoint/2010/main" val="393492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altLang="en-US" smtClean="0"/>
              <a:t>Problems with Fat-tree</a:t>
            </a:r>
          </a:p>
        </p:txBody>
      </p:sp>
      <p:sp>
        <p:nvSpPr>
          <p:cNvPr id="13315" name="Rectangle 3"/>
          <p:cNvSpPr>
            <a:spLocks noGrp="1" noChangeArrowheads="1"/>
          </p:cNvSpPr>
          <p:nvPr>
            <p:ph idx="1"/>
          </p:nvPr>
        </p:nvSpPr>
        <p:spPr/>
        <p:txBody>
          <a:bodyPr>
            <a:normAutofit/>
          </a:bodyPr>
          <a:lstStyle/>
          <a:p>
            <a:pPr marL="420624" indent="-384048" eaLnBrk="1" fontAlgn="auto" hangingPunct="1">
              <a:spcAft>
                <a:spcPts val="0"/>
              </a:spcAft>
              <a:buFont typeface="Wingdings 2"/>
              <a:buChar char=""/>
              <a:defRPr/>
            </a:pPr>
            <a:r>
              <a:rPr lang="en-US" dirty="0" smtClean="0"/>
              <a:t>Layer 3 will only use one of the existing equal cost paths</a:t>
            </a:r>
          </a:p>
          <a:p>
            <a:pPr marL="722376" lvl="1" indent="-274320" eaLnBrk="1" fontAlgn="auto" hangingPunct="1">
              <a:spcAft>
                <a:spcPts val="0"/>
              </a:spcAft>
              <a:buFont typeface="Wingdings 2"/>
              <a:buChar char=""/>
              <a:defRPr/>
            </a:pPr>
            <a:r>
              <a:rPr lang="en-US" dirty="0" smtClean="0"/>
              <a:t>Bottlenecks up and down the fat-tree</a:t>
            </a:r>
          </a:p>
          <a:p>
            <a:pPr marL="1005840" lvl="2" indent="-256032" eaLnBrk="1" fontAlgn="auto" hangingPunct="1">
              <a:spcAft>
                <a:spcPts val="0"/>
              </a:spcAft>
              <a:buFont typeface="Arial"/>
              <a:buChar char="○"/>
              <a:defRPr/>
            </a:pPr>
            <a:r>
              <a:rPr lang="en-US" dirty="0" smtClean="0"/>
              <a:t>Simple extension to IP forwarding</a:t>
            </a:r>
          </a:p>
          <a:p>
            <a:pPr marL="342900" lvl="1" indent="-342900" eaLnBrk="1" fontAlgn="auto" hangingPunct="1">
              <a:spcAft>
                <a:spcPts val="0"/>
              </a:spcAft>
              <a:buFontTx/>
              <a:buChar char="•"/>
              <a:defRPr/>
            </a:pPr>
            <a:r>
              <a:rPr lang="en-US" dirty="0" smtClean="0"/>
              <a:t>Packet re-ordering occurs if layer 3 blindly takes advantage of path diversity ; further load may not necessarily be well-balanced</a:t>
            </a:r>
          </a:p>
          <a:p>
            <a:pPr marL="420624" indent="-384048" eaLnBrk="1" fontAlgn="auto" hangingPunct="1">
              <a:spcAft>
                <a:spcPts val="0"/>
              </a:spcAft>
              <a:buFont typeface="Wingdings 2"/>
              <a:buChar char=""/>
              <a:defRPr/>
            </a:pPr>
            <a:r>
              <a:rPr lang="en-US" dirty="0" smtClean="0"/>
              <a:t>Wiring complexity in large networks</a:t>
            </a:r>
          </a:p>
          <a:p>
            <a:pPr marL="722376" lvl="1" indent="-274320" eaLnBrk="1" fontAlgn="auto" hangingPunct="1">
              <a:spcAft>
                <a:spcPts val="0"/>
              </a:spcAft>
              <a:buFont typeface="Wingdings 2"/>
              <a:buChar char=""/>
              <a:defRPr/>
            </a:pPr>
            <a:r>
              <a:rPr lang="en-US" dirty="0" smtClean="0"/>
              <a:t>Packing and placement technique</a:t>
            </a:r>
          </a:p>
        </p:txBody>
      </p:sp>
    </p:spTree>
    <p:extLst>
      <p:ext uri="{BB962C8B-B14F-4D97-AF65-F5344CB8AC3E}">
        <p14:creationId xmlns:p14="http://schemas.microsoft.com/office/powerpoint/2010/main" val="1815562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 </a:t>
            </a:r>
            <a:r>
              <a:rPr lang="en-US" smtClean="0"/>
              <a:t>for semester</a:t>
            </a:r>
            <a:endParaRPr lang="en-US" dirty="0"/>
          </a:p>
        </p:txBody>
      </p:sp>
      <p:sp>
        <p:nvSpPr>
          <p:cNvPr id="3" name="Content Placeholder 2"/>
          <p:cNvSpPr>
            <a:spLocks noGrp="1"/>
          </p:cNvSpPr>
          <p:nvPr>
            <p:ph idx="1"/>
          </p:nvPr>
        </p:nvSpPr>
        <p:spPr>
          <a:xfrm>
            <a:off x="-13487" y="928404"/>
            <a:ext cx="9216293" cy="5373931"/>
          </a:xfrm>
        </p:spPr>
        <p:txBody>
          <a:bodyPr>
            <a:normAutofit/>
          </a:bodyPr>
          <a:lstStyle/>
          <a:p>
            <a:r>
              <a:rPr lang="en-US" sz="2800" dirty="0" smtClean="0"/>
              <a:t>Project</a:t>
            </a:r>
            <a:endParaRPr lang="en-US" sz="2400" b="1" dirty="0" smtClean="0"/>
          </a:p>
          <a:p>
            <a:pPr lvl="1"/>
            <a:r>
              <a:rPr lang="en-US" sz="2400" dirty="0" smtClean="0"/>
              <a:t>Continue to make progress.</a:t>
            </a:r>
          </a:p>
          <a:p>
            <a:pPr lvl="1"/>
            <a:r>
              <a:rPr lang="en-US" sz="2400" b="1" dirty="0" smtClean="0"/>
              <a:t>BOOM proposal due TODAY, Mar 31.</a:t>
            </a:r>
          </a:p>
          <a:p>
            <a:pPr lvl="1"/>
            <a:r>
              <a:rPr lang="en-US" sz="2400" b="1" dirty="0" smtClean="0"/>
              <a:t>Spring break next week! </a:t>
            </a:r>
            <a:r>
              <a:rPr lang="en-US" sz="2400" b="1" dirty="0"/>
              <a:t>W</a:t>
            </a:r>
            <a:r>
              <a:rPr lang="en-US" sz="2400" b="1" dirty="0" smtClean="0"/>
              <a:t>eek of April 2</a:t>
            </a:r>
            <a:r>
              <a:rPr lang="en-US" sz="2400" b="1" baseline="30000" dirty="0" smtClean="0"/>
              <a:t>nd</a:t>
            </a:r>
            <a:r>
              <a:rPr lang="en-US" sz="2400" b="1" dirty="0" smtClean="0"/>
              <a:t> </a:t>
            </a:r>
          </a:p>
          <a:p>
            <a:pPr lvl="1"/>
            <a:r>
              <a:rPr lang="en-US" sz="2400" b="1" dirty="0" smtClean="0"/>
              <a:t>Intermediate project report 2 due Wednesday, April 12</a:t>
            </a:r>
            <a:r>
              <a:rPr lang="en-US" sz="2400" b="1" baseline="30000" dirty="0" smtClean="0"/>
              <a:t>th</a:t>
            </a:r>
            <a:r>
              <a:rPr lang="en-US" sz="2400" b="1" dirty="0" smtClean="0"/>
              <a:t>.</a:t>
            </a:r>
          </a:p>
          <a:p>
            <a:pPr lvl="1"/>
            <a:r>
              <a:rPr lang="en-US" sz="2400" b="1" dirty="0" smtClean="0"/>
              <a:t>BOOM, Wednesday, April 19</a:t>
            </a:r>
          </a:p>
          <a:p>
            <a:pPr lvl="1"/>
            <a:r>
              <a:rPr lang="en-US" sz="2400" b="1" dirty="0" smtClean="0"/>
              <a:t>End of Semester presentations/demo, Wednesday, May 10</a:t>
            </a:r>
          </a:p>
          <a:p>
            <a:pPr marL="457200" lvl="1" indent="0">
              <a:buNone/>
            </a:pPr>
            <a:endParaRPr lang="en-US" sz="2800" dirty="0" smtClean="0"/>
          </a:p>
          <a:p>
            <a:r>
              <a:rPr lang="en-US" sz="2800" dirty="0" smtClean="0"/>
              <a:t>Check website for updated schedule</a:t>
            </a:r>
          </a:p>
        </p:txBody>
      </p:sp>
    </p:spTree>
    <p:extLst>
      <p:ext uri="{BB962C8B-B14F-4D97-AF65-F5344CB8AC3E}">
        <p14:creationId xmlns:p14="http://schemas.microsoft.com/office/powerpoint/2010/main" val="2458084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371600"/>
            <a:ext cx="7772400" cy="2743200"/>
          </a:xfrm>
        </p:spPr>
        <p:txBody>
          <a:bodyPr>
            <a:normAutofit fontScale="92500"/>
          </a:bodyPr>
          <a:lstStyle/>
          <a:p>
            <a:pPr marL="420624" indent="-384048" eaLnBrk="1" fontAlgn="auto" hangingPunct="1">
              <a:spcAft>
                <a:spcPts val="0"/>
              </a:spcAft>
              <a:buFont typeface="Wingdings 2"/>
              <a:buChar char=""/>
              <a:defRPr/>
            </a:pPr>
            <a:r>
              <a:rPr lang="en-US" dirty="0" smtClean="0">
                <a:solidFill>
                  <a:schemeClr val="tx2"/>
                </a:solidFill>
              </a:rPr>
              <a:t>Enforce a special (IP) addressing scheme in DC</a:t>
            </a:r>
          </a:p>
          <a:p>
            <a:pPr marL="722376" lvl="1" indent="-274320" eaLnBrk="1" fontAlgn="auto" hangingPunct="1">
              <a:spcAft>
                <a:spcPts val="0"/>
              </a:spcAft>
              <a:buFont typeface="Wingdings 2"/>
              <a:buChar char=""/>
              <a:defRPr/>
            </a:pPr>
            <a:r>
              <a:rPr lang="en-US" dirty="0" err="1" smtClean="0"/>
              <a:t>unused.PodNumber.switchnumber.Endhost</a:t>
            </a:r>
            <a:endParaRPr lang="en-US" dirty="0" smtClean="0"/>
          </a:p>
          <a:p>
            <a:pPr marL="722376" lvl="1" indent="-274320" eaLnBrk="1" fontAlgn="auto" hangingPunct="1">
              <a:spcAft>
                <a:spcPts val="0"/>
              </a:spcAft>
              <a:buFont typeface="Wingdings 2"/>
              <a:buChar char=""/>
              <a:defRPr/>
            </a:pPr>
            <a:r>
              <a:rPr lang="en-US" dirty="0" smtClean="0"/>
              <a:t>Allows host attached to same switch to route only through switch</a:t>
            </a:r>
          </a:p>
          <a:p>
            <a:pPr marL="722376" lvl="1" indent="-274320" eaLnBrk="1" fontAlgn="auto" hangingPunct="1">
              <a:spcAft>
                <a:spcPts val="0"/>
              </a:spcAft>
              <a:buFont typeface="Wingdings 2"/>
              <a:buChar char=""/>
              <a:defRPr/>
            </a:pPr>
            <a:r>
              <a:rPr lang="en-US" dirty="0" smtClean="0"/>
              <a:t>Allows inter-pod traffic to stay within pod</a:t>
            </a:r>
            <a:endParaRPr lang="en-US" dirty="0" smtClean="0">
              <a:solidFill>
                <a:srgbClr val="191966"/>
              </a:solidFill>
            </a:endParaRPr>
          </a:p>
          <a:p>
            <a:pPr marL="722376" lvl="1" indent="-274320" eaLnBrk="1" fontAlgn="auto" hangingPunct="1">
              <a:spcAft>
                <a:spcPts val="0"/>
              </a:spcAft>
              <a:buFontTx/>
              <a:buNone/>
              <a:defRPr/>
            </a:pPr>
            <a:endParaRPr lang="en-US" dirty="0" smtClean="0"/>
          </a:p>
        </p:txBody>
      </p:sp>
      <p:sp>
        <p:nvSpPr>
          <p:cNvPr id="5" name="Rectangle 9"/>
          <p:cNvSpPr txBox="1">
            <a:spLocks noChangeArrowheads="1"/>
          </p:cNvSpPr>
          <p:nvPr/>
        </p:nvSpPr>
        <p:spPr bwMode="auto">
          <a:xfrm>
            <a:off x="0" y="3733800"/>
            <a:ext cx="5105400" cy="2286000"/>
          </a:xfrm>
          <a:prstGeom prst="rect">
            <a:avLst/>
          </a:prstGeom>
          <a:noFill/>
          <a:ln w="9525">
            <a:noFill/>
            <a:miter lim="800000"/>
            <a:headEnd/>
            <a:tailEnd/>
          </a:ln>
        </p:spPr>
        <p:txBody>
          <a:bodyPr/>
          <a:lstStyle/>
          <a:p>
            <a:pPr marL="1200150" lvl="2" indent="-285750">
              <a:spcBef>
                <a:spcPct val="20000"/>
              </a:spcBef>
              <a:buFontTx/>
              <a:buChar char="–"/>
              <a:defRPr/>
            </a:pPr>
            <a:endParaRPr lang="en-US" sz="1800" kern="0" dirty="0">
              <a:latin typeface="+mn-lt"/>
            </a:endParaRPr>
          </a:p>
        </p:txBody>
      </p:sp>
      <p:sp>
        <p:nvSpPr>
          <p:cNvPr id="2" name="Title 1"/>
          <p:cNvSpPr>
            <a:spLocks noGrp="1"/>
          </p:cNvSpPr>
          <p:nvPr>
            <p:ph type="title"/>
          </p:nvPr>
        </p:nvSpPr>
        <p:spPr/>
        <p:txBody>
          <a:bodyPr>
            <a:normAutofit fontScale="90000"/>
          </a:bodyPr>
          <a:lstStyle/>
          <a:p>
            <a:r>
              <a:rPr lang="en-US" dirty="0" err="1" smtClean="0"/>
              <a:t>FatTree</a:t>
            </a:r>
            <a:r>
              <a:rPr lang="en-US" dirty="0" smtClean="0"/>
              <a:t> Modified</a:t>
            </a:r>
            <a:endParaRPr lang="en-US" dirty="0"/>
          </a:p>
        </p:txBody>
      </p:sp>
    </p:spTree>
    <p:extLst>
      <p:ext uri="{BB962C8B-B14F-4D97-AF65-F5344CB8AC3E}">
        <p14:creationId xmlns:p14="http://schemas.microsoft.com/office/powerpoint/2010/main" val="2443632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85800" y="1219200"/>
            <a:ext cx="7772400" cy="5029200"/>
          </a:xfrm>
        </p:spPr>
        <p:txBody>
          <a:bodyPr>
            <a:normAutofit/>
          </a:bodyPr>
          <a:lstStyle/>
          <a:p>
            <a:pPr marL="420624" indent="-384048" eaLnBrk="1" fontAlgn="auto" hangingPunct="1">
              <a:spcAft>
                <a:spcPts val="0"/>
              </a:spcAft>
              <a:buFontTx/>
              <a:buNone/>
              <a:defRPr/>
            </a:pPr>
            <a:r>
              <a:rPr lang="en-US" dirty="0" smtClean="0">
                <a:solidFill>
                  <a:schemeClr val="accent3">
                    <a:lumMod val="75000"/>
                  </a:schemeClr>
                </a:solidFill>
              </a:rPr>
              <a:t>Diffusion Optimizations (routing options)</a:t>
            </a:r>
            <a:br>
              <a:rPr lang="en-US" dirty="0" smtClean="0">
                <a:solidFill>
                  <a:schemeClr val="accent3">
                    <a:lumMod val="75000"/>
                  </a:schemeClr>
                </a:solidFill>
              </a:rPr>
            </a:br>
            <a:endParaRPr lang="en-US" dirty="0" smtClean="0">
              <a:solidFill>
                <a:schemeClr val="accent3">
                  <a:lumMod val="75000"/>
                </a:schemeClr>
              </a:solidFill>
            </a:endParaRPr>
          </a:p>
          <a:p>
            <a:pPr marL="514350" indent="-514350" eaLnBrk="1" fontAlgn="auto" hangingPunct="1">
              <a:spcAft>
                <a:spcPts val="0"/>
              </a:spcAft>
              <a:buFont typeface="Wingdings 2" panose="05020102010507070707" pitchFamily="18" charset="2"/>
              <a:buNone/>
              <a:defRPr/>
            </a:pPr>
            <a:r>
              <a:rPr lang="en-US" dirty="0" smtClean="0">
                <a:solidFill>
                  <a:schemeClr val="tx2"/>
                </a:solidFill>
              </a:rPr>
              <a:t>1. Flow classification</a:t>
            </a:r>
            <a:r>
              <a:rPr lang="en-US" sz="2200" dirty="0" smtClean="0">
                <a:solidFill>
                  <a:srgbClr val="191966"/>
                </a:solidFill>
              </a:rPr>
              <a:t>, </a:t>
            </a:r>
            <a:r>
              <a:rPr lang="en-US" altLang="zh-CN" sz="2400" dirty="0" smtClean="0">
                <a:solidFill>
                  <a:schemeClr val="tx2"/>
                </a:solidFill>
                <a:latin typeface="+mj-lt"/>
                <a:ea typeface="方正姚体" pitchFamily="2" charset="-122"/>
              </a:rPr>
              <a:t>Denote a </a:t>
            </a:r>
            <a:r>
              <a:rPr lang="en-US" altLang="zh-CN" sz="2400" i="1" dirty="0" smtClean="0">
                <a:solidFill>
                  <a:schemeClr val="tx2"/>
                </a:solidFill>
                <a:latin typeface="+mj-lt"/>
                <a:ea typeface="方正姚体" pitchFamily="2" charset="-122"/>
              </a:rPr>
              <a:t>flow </a:t>
            </a:r>
            <a:r>
              <a:rPr lang="en-US" altLang="zh-CN" sz="2400" dirty="0" smtClean="0">
                <a:solidFill>
                  <a:schemeClr val="tx2"/>
                </a:solidFill>
                <a:latin typeface="+mj-lt"/>
                <a:ea typeface="方正姚体" pitchFamily="2" charset="-122"/>
              </a:rPr>
              <a:t>as a sequence of packets; pod switches forward subsequent packets of the same flow to same outgoing port. And periodically reassign a minimal number of output ports</a:t>
            </a:r>
            <a:endParaRPr lang="en-US" sz="2400" dirty="0" smtClean="0">
              <a:solidFill>
                <a:srgbClr val="191966"/>
              </a:solidFill>
              <a:latin typeface="+mj-lt"/>
            </a:endParaRPr>
          </a:p>
          <a:p>
            <a:pPr marL="722376" lvl="1" indent="-274320" eaLnBrk="1" fontAlgn="auto" hangingPunct="1">
              <a:spcAft>
                <a:spcPts val="0"/>
              </a:spcAft>
              <a:buFont typeface="Wingdings 2"/>
              <a:buChar char=""/>
              <a:defRPr/>
            </a:pPr>
            <a:r>
              <a:rPr lang="en-US" dirty="0" smtClean="0"/>
              <a:t>Eliminates local congestion</a:t>
            </a:r>
          </a:p>
          <a:p>
            <a:pPr marL="722376" lvl="1" indent="-274320" eaLnBrk="1" fontAlgn="auto" hangingPunct="1">
              <a:spcAft>
                <a:spcPts val="0"/>
              </a:spcAft>
              <a:buFont typeface="Wingdings 2"/>
              <a:buChar char=""/>
              <a:defRPr/>
            </a:pPr>
            <a:r>
              <a:rPr lang="en-US" dirty="0" smtClean="0"/>
              <a:t>Assign traffic to ports on a per-flow basis instead of a per-host basis, </a:t>
            </a:r>
            <a:r>
              <a:rPr lang="en-US" altLang="zh-CN" dirty="0" smtClean="0">
                <a:solidFill>
                  <a:schemeClr val="tx2"/>
                </a:solidFill>
                <a:ea typeface="方正姚体" pitchFamily="2" charset="-122"/>
              </a:rPr>
              <a:t>Ensure fair distribution on flows</a:t>
            </a:r>
            <a:endParaRPr lang="en-US" dirty="0" smtClean="0"/>
          </a:p>
          <a:p>
            <a:pPr marL="420624" indent="-384048" eaLnBrk="1" fontAlgn="auto" hangingPunct="1">
              <a:spcAft>
                <a:spcPts val="0"/>
              </a:spcAft>
              <a:buFont typeface="Wingdings 2"/>
              <a:buChar char=""/>
              <a:defRPr/>
            </a:pPr>
            <a:endParaRPr lang="en-US" dirty="0" smtClean="0"/>
          </a:p>
        </p:txBody>
      </p:sp>
      <p:sp>
        <p:nvSpPr>
          <p:cNvPr id="2" name="Title 1"/>
          <p:cNvSpPr>
            <a:spLocks noGrp="1"/>
          </p:cNvSpPr>
          <p:nvPr>
            <p:ph type="title"/>
          </p:nvPr>
        </p:nvSpPr>
        <p:spPr/>
        <p:txBody>
          <a:bodyPr>
            <a:normAutofit fontScale="90000"/>
          </a:bodyPr>
          <a:lstStyle/>
          <a:p>
            <a:r>
              <a:rPr lang="en-US" dirty="0" err="1" smtClean="0"/>
              <a:t>FatTree</a:t>
            </a:r>
            <a:r>
              <a:rPr lang="en-US" dirty="0" smtClean="0"/>
              <a:t> Modified</a:t>
            </a:r>
            <a:endParaRPr lang="en-US" dirty="0"/>
          </a:p>
        </p:txBody>
      </p:sp>
    </p:spTree>
    <p:extLst>
      <p:ext uri="{BB962C8B-B14F-4D97-AF65-F5344CB8AC3E}">
        <p14:creationId xmlns:p14="http://schemas.microsoft.com/office/powerpoint/2010/main" val="94214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pPr eaLnBrk="1" hangingPunct="1">
              <a:buFont typeface="Wingdings 2" panose="05020102010507070707" pitchFamily="18" charset="2"/>
              <a:buNone/>
            </a:pPr>
            <a:r>
              <a:rPr lang="en-US" altLang="en-US" dirty="0" smtClean="0">
                <a:solidFill>
                  <a:schemeClr val="tx2"/>
                </a:solidFill>
              </a:rPr>
              <a:t>2. Flow scheduling</a:t>
            </a:r>
            <a:r>
              <a:rPr lang="en-US" altLang="en-US" sz="2200" dirty="0" smtClean="0">
                <a:solidFill>
                  <a:srgbClr val="191966"/>
                </a:solidFill>
              </a:rPr>
              <a:t>, </a:t>
            </a:r>
            <a:r>
              <a:rPr lang="en-US" altLang="zh-CN" sz="2400" dirty="0" smtClean="0">
                <a:solidFill>
                  <a:schemeClr val="tx2"/>
                </a:solidFill>
                <a:ea typeface="方正姚体" pitchFamily="2" charset="-122"/>
              </a:rPr>
              <a:t>Pay attention to routing </a:t>
            </a:r>
            <a:r>
              <a:rPr lang="en-US" altLang="zh-CN" sz="2400" b="1" i="1" dirty="0" smtClean="0">
                <a:solidFill>
                  <a:schemeClr val="tx2"/>
                </a:solidFill>
                <a:ea typeface="方正姚体" pitchFamily="2" charset="-122"/>
              </a:rPr>
              <a:t>large flows</a:t>
            </a:r>
            <a:r>
              <a:rPr lang="en-US" altLang="zh-CN" sz="2400" dirty="0" smtClean="0">
                <a:solidFill>
                  <a:schemeClr val="tx2"/>
                </a:solidFill>
                <a:ea typeface="方正姚体" pitchFamily="2" charset="-122"/>
              </a:rPr>
              <a:t>, edge switches detect any outgoing flow whose size grows above a predefined threshold, and then send notification to a </a:t>
            </a:r>
            <a:r>
              <a:rPr lang="en-US" altLang="zh-CN" sz="2400" b="1" i="1" dirty="0" smtClean="0">
                <a:solidFill>
                  <a:schemeClr val="tx2"/>
                </a:solidFill>
                <a:ea typeface="方正姚体" pitchFamily="2" charset="-122"/>
              </a:rPr>
              <a:t>central scheduler</a:t>
            </a:r>
            <a:r>
              <a:rPr lang="en-US" altLang="zh-CN" sz="2400" dirty="0" smtClean="0">
                <a:solidFill>
                  <a:schemeClr val="tx2"/>
                </a:solidFill>
                <a:ea typeface="方正姚体" pitchFamily="2" charset="-122"/>
              </a:rPr>
              <a:t>. The central scheduler tries to assign non-conflicting paths for these large flows.</a:t>
            </a:r>
            <a:endParaRPr lang="en-US" altLang="en-US" sz="2400" dirty="0" smtClean="0">
              <a:solidFill>
                <a:srgbClr val="191966"/>
              </a:solidFill>
            </a:endParaRPr>
          </a:p>
          <a:p>
            <a:pPr lvl="1" eaLnBrk="1" hangingPunct="1"/>
            <a:r>
              <a:rPr lang="en-US" altLang="en-US" dirty="0" smtClean="0"/>
              <a:t>Eliminates global congestion</a:t>
            </a:r>
          </a:p>
          <a:p>
            <a:pPr lvl="1" eaLnBrk="1" hangingPunct="1"/>
            <a:r>
              <a:rPr lang="en-US" altLang="en-US" dirty="0" smtClean="0"/>
              <a:t>Prevent long lived flows from sharing the same links</a:t>
            </a:r>
          </a:p>
          <a:p>
            <a:pPr lvl="1" eaLnBrk="1" hangingPunct="1"/>
            <a:r>
              <a:rPr lang="en-US" altLang="en-US" dirty="0" smtClean="0"/>
              <a:t>Assign long lived flows to different  links</a:t>
            </a:r>
          </a:p>
        </p:txBody>
      </p:sp>
      <p:sp>
        <p:nvSpPr>
          <p:cNvPr id="2" name="Title 1"/>
          <p:cNvSpPr>
            <a:spLocks noGrp="1"/>
          </p:cNvSpPr>
          <p:nvPr>
            <p:ph type="title"/>
          </p:nvPr>
        </p:nvSpPr>
        <p:spPr/>
        <p:txBody>
          <a:bodyPr>
            <a:normAutofit fontScale="90000"/>
          </a:bodyPr>
          <a:lstStyle/>
          <a:p>
            <a:r>
              <a:rPr lang="en-US" dirty="0" err="1" smtClean="0"/>
              <a:t>FatTree</a:t>
            </a:r>
            <a:r>
              <a:rPr lang="en-US" dirty="0" smtClean="0"/>
              <a:t> Modified</a:t>
            </a:r>
            <a:endParaRPr lang="en-US" dirty="0"/>
          </a:p>
        </p:txBody>
      </p:sp>
    </p:spTree>
    <p:extLst>
      <p:ext uri="{BB962C8B-B14F-4D97-AF65-F5344CB8AC3E}">
        <p14:creationId xmlns:p14="http://schemas.microsoft.com/office/powerpoint/2010/main" val="1353417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457200" y="1143000"/>
            <a:ext cx="8229600" cy="5486400"/>
          </a:xfrm>
        </p:spPr>
        <p:txBody>
          <a:bodyPr/>
          <a:lstStyle/>
          <a:p>
            <a:pPr eaLnBrk="1" hangingPunct="1"/>
            <a:r>
              <a:rPr lang="en-US" altLang="zh-CN" sz="2400" dirty="0" smtClean="0">
                <a:ea typeface="方正姚体" pitchFamily="2" charset="-122"/>
              </a:rPr>
              <a:t>In this scheme, each switch in the network maintains a BFD (Bidirectional Forwarding Detection) session with each of its neighbors to determine when a link or neighboring switch fails</a:t>
            </a:r>
          </a:p>
          <a:p>
            <a:pPr lvl="1" indent="-382588" eaLnBrk="1" hangingPunct="1">
              <a:buFont typeface="Wingdings 2" panose="05020102010507070707" pitchFamily="18" charset="2"/>
              <a:buChar char=""/>
            </a:pPr>
            <a:r>
              <a:rPr lang="en-US" altLang="zh-CN" sz="2800" dirty="0" smtClean="0">
                <a:solidFill>
                  <a:schemeClr val="tx2"/>
                </a:solidFill>
                <a:ea typeface="方正姚体" pitchFamily="2" charset="-122"/>
              </a:rPr>
              <a:t>Failure between upper layer and core switches</a:t>
            </a:r>
            <a:endParaRPr lang="en-US" altLang="zh-CN" dirty="0" smtClean="0">
              <a:solidFill>
                <a:schemeClr val="tx2"/>
              </a:solidFill>
            </a:endParaRPr>
          </a:p>
          <a:p>
            <a:pPr lvl="2" indent="-382588" eaLnBrk="1" hangingPunct="1">
              <a:buFont typeface="Wingdings 2" panose="05020102010507070707" pitchFamily="18" charset="2"/>
              <a:buChar char=""/>
            </a:pPr>
            <a:r>
              <a:rPr lang="en-US" altLang="zh-CN" dirty="0" smtClean="0">
                <a:ea typeface="方正姚体" pitchFamily="2" charset="-122"/>
              </a:rPr>
              <a:t>Outgoing inter-pod traffic, local routing table marks the affected link as unavailable and chooses another core switch</a:t>
            </a:r>
          </a:p>
          <a:p>
            <a:pPr lvl="2" indent="-382588" eaLnBrk="1" hangingPunct="1">
              <a:buFont typeface="Wingdings 2" panose="05020102010507070707" pitchFamily="18" charset="2"/>
              <a:buChar char=""/>
            </a:pPr>
            <a:r>
              <a:rPr lang="en-US" altLang="zh-CN" dirty="0" smtClean="0">
                <a:ea typeface="方正姚体" pitchFamily="2" charset="-122"/>
              </a:rPr>
              <a:t>Incoming inter-pod traffic, core switch broadcasts a tag to upper switches directly connected signifying its inability to carry traffic to that entire pod, then upper switches avoid that core switch when assigning flows destined to that pod</a:t>
            </a:r>
          </a:p>
        </p:txBody>
      </p:sp>
      <p:sp>
        <p:nvSpPr>
          <p:cNvPr id="2" name="Title 1"/>
          <p:cNvSpPr>
            <a:spLocks noGrp="1"/>
          </p:cNvSpPr>
          <p:nvPr>
            <p:ph type="title"/>
          </p:nvPr>
        </p:nvSpPr>
        <p:spPr/>
        <p:txBody>
          <a:bodyPr>
            <a:normAutofit fontScale="90000"/>
          </a:bodyPr>
          <a:lstStyle/>
          <a:p>
            <a:r>
              <a:rPr lang="en-US" dirty="0" smtClean="0"/>
              <a:t>Fault Tolerance</a:t>
            </a:r>
            <a:endParaRPr lang="en-US" dirty="0"/>
          </a:p>
        </p:txBody>
      </p:sp>
    </p:spTree>
    <p:extLst>
      <p:ext uri="{BB962C8B-B14F-4D97-AF65-F5344CB8AC3E}">
        <p14:creationId xmlns:p14="http://schemas.microsoft.com/office/powerpoint/2010/main" val="863768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1066800"/>
            <a:ext cx="7467600" cy="5791200"/>
          </a:xfrm>
        </p:spPr>
        <p:txBody>
          <a:bodyPr/>
          <a:lstStyle/>
          <a:p>
            <a:pPr indent="-273050" eaLnBrk="1" hangingPunct="1">
              <a:spcBef>
                <a:spcPts val="300"/>
              </a:spcBef>
              <a:buClr>
                <a:schemeClr val="tx1"/>
              </a:buClr>
            </a:pPr>
            <a:r>
              <a:rPr lang="en-US" altLang="zh-CN" sz="2400" dirty="0" smtClean="0">
                <a:solidFill>
                  <a:schemeClr val="tx2"/>
                </a:solidFill>
                <a:ea typeface="方正姚体" pitchFamily="2" charset="-122"/>
              </a:rPr>
              <a:t>Failure between lower  and upper layer switches</a:t>
            </a:r>
          </a:p>
          <a:p>
            <a:pPr lvl="1"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Outgoing inter- and intra pod traffic from lower-layer,</a:t>
            </a:r>
          </a:p>
          <a:p>
            <a:pPr lvl="2" indent="-273050"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the local flow classifier sets the cost  to infinity and does not assign it any new flows, chooses another upper layer switch</a:t>
            </a:r>
          </a:p>
          <a:p>
            <a:pPr lvl="1"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Intra-pod traffic using upper layer switch as intermediary</a:t>
            </a:r>
          </a:p>
          <a:p>
            <a:pPr lvl="2" indent="-273050"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Switch broadcasts a tag notifying all lower level switches, these would check when assigning new flows and avoid it</a:t>
            </a:r>
          </a:p>
          <a:p>
            <a:pPr lvl="1"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Inter-pod traffic coming into upper layer switch</a:t>
            </a:r>
          </a:p>
          <a:p>
            <a:pPr lvl="2" indent="-273050" eaLnBrk="1" hangingPunct="1">
              <a:spcBef>
                <a:spcPts val="300"/>
              </a:spcBef>
              <a:buClr>
                <a:schemeClr val="tx1"/>
              </a:buClr>
              <a:buFont typeface="Times New Roman" panose="02020603050405020304" pitchFamily="18" charset="0"/>
              <a:buChar char="–"/>
            </a:pPr>
            <a:r>
              <a:rPr lang="en-US" altLang="zh-CN" sz="2200" dirty="0" smtClean="0">
                <a:ea typeface="方正姚体" pitchFamily="2" charset="-122"/>
              </a:rPr>
              <a:t>Tag to all its core switches signifying its ability to carry traffic, core switches mirror this tag to all upper layer switches, then upper switches avoid affected core switch when assigning new flaws</a:t>
            </a:r>
          </a:p>
        </p:txBody>
      </p:sp>
      <p:sp>
        <p:nvSpPr>
          <p:cNvPr id="3" name="Title 2"/>
          <p:cNvSpPr>
            <a:spLocks noGrp="1"/>
          </p:cNvSpPr>
          <p:nvPr>
            <p:ph type="title"/>
          </p:nvPr>
        </p:nvSpPr>
        <p:spPr/>
        <p:txBody>
          <a:bodyPr>
            <a:normAutofit fontScale="90000"/>
          </a:bodyPr>
          <a:lstStyle/>
          <a:p>
            <a:r>
              <a:rPr lang="en-US" dirty="0" smtClean="0"/>
              <a:t>Fault Tolerance</a:t>
            </a:r>
            <a:endParaRPr lang="en-US" dirty="0"/>
          </a:p>
        </p:txBody>
      </p:sp>
    </p:spTree>
    <p:extLst>
      <p:ext uri="{BB962C8B-B14F-4D97-AF65-F5344CB8AC3E}">
        <p14:creationId xmlns:p14="http://schemas.microsoft.com/office/powerpoint/2010/main" val="3551522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pPr eaLnBrk="1" hangingPunct="1">
              <a:defRPr/>
            </a:pPr>
            <a:r>
              <a:rPr lang="en-US" dirty="0" smtClean="0">
                <a:latin typeface="+mn-lt"/>
              </a:rPr>
              <a:t>Packing</a:t>
            </a:r>
          </a:p>
        </p:txBody>
      </p:sp>
      <p:sp>
        <p:nvSpPr>
          <p:cNvPr id="26627" name="Content Placeholder 2"/>
          <p:cNvSpPr>
            <a:spLocks noGrp="1"/>
          </p:cNvSpPr>
          <p:nvPr>
            <p:ph idx="1"/>
          </p:nvPr>
        </p:nvSpPr>
        <p:spPr/>
        <p:txBody>
          <a:bodyPr>
            <a:normAutofit fontScale="92500" lnSpcReduction="10000"/>
          </a:bodyPr>
          <a:lstStyle/>
          <a:p>
            <a:pPr marL="420624" indent="-384048" eaLnBrk="1" fontAlgn="auto" hangingPunct="1">
              <a:spcAft>
                <a:spcPts val="0"/>
              </a:spcAft>
              <a:buFont typeface="Wingdings 2"/>
              <a:buChar char=""/>
              <a:defRPr/>
            </a:pPr>
            <a:r>
              <a:rPr lang="en-US" dirty="0" smtClean="0"/>
              <a:t>Increased wiring overhead is inherent to the fat-tree topology</a:t>
            </a:r>
          </a:p>
          <a:p>
            <a:pPr marL="420624" indent="-384048" eaLnBrk="1" fontAlgn="auto" hangingPunct="1">
              <a:spcAft>
                <a:spcPts val="0"/>
              </a:spcAft>
              <a:buFont typeface="Wingdings 2"/>
              <a:buChar char=""/>
              <a:defRPr/>
            </a:pPr>
            <a:r>
              <a:rPr lang="en-US" dirty="0" smtClean="0"/>
              <a:t>Each pod consists of 12 racks with 48 machines each, and 48 individual 48-port </a:t>
            </a:r>
            <a:r>
              <a:rPr lang="en-US" dirty="0" err="1" smtClean="0"/>
              <a:t>GigE</a:t>
            </a:r>
            <a:r>
              <a:rPr lang="en-US" dirty="0" smtClean="0"/>
              <a:t> switches</a:t>
            </a:r>
          </a:p>
          <a:p>
            <a:pPr marL="420624" indent="-384048" eaLnBrk="1" fontAlgn="auto" hangingPunct="1">
              <a:spcAft>
                <a:spcPts val="0"/>
              </a:spcAft>
              <a:buFont typeface="Wingdings 2"/>
              <a:buChar char=""/>
              <a:defRPr/>
            </a:pPr>
            <a:r>
              <a:rPr lang="en-US" dirty="0" smtClean="0"/>
              <a:t>Place the 48 switches in a centralized rack</a:t>
            </a:r>
          </a:p>
          <a:p>
            <a:pPr marL="420624" indent="-384048" eaLnBrk="1" fontAlgn="auto" hangingPunct="1">
              <a:spcAft>
                <a:spcPts val="0"/>
              </a:spcAft>
              <a:buFont typeface="Wingdings 2"/>
              <a:buChar char=""/>
              <a:defRPr/>
            </a:pPr>
            <a:r>
              <a:rPr lang="en-US" dirty="0" smtClean="0"/>
              <a:t>Cables moves in sets of 12 from pod to pod and in sets of 48 from racks to pod switches opens additional opportunities for packing to reduce wiring complexity</a:t>
            </a:r>
          </a:p>
          <a:p>
            <a:pPr marL="420624" indent="-384048" eaLnBrk="1" fontAlgn="auto" hangingPunct="1">
              <a:spcAft>
                <a:spcPts val="0"/>
              </a:spcAft>
              <a:buFont typeface="Wingdings 2"/>
              <a:buChar char=""/>
              <a:defRPr/>
            </a:pPr>
            <a:r>
              <a:rPr lang="en-US" dirty="0" smtClean="0"/>
              <a:t>Minimize total cable length by placing racks around the pod switch in two dimensions</a:t>
            </a:r>
          </a:p>
        </p:txBody>
      </p:sp>
    </p:spTree>
    <p:extLst>
      <p:ext uri="{BB962C8B-B14F-4D97-AF65-F5344CB8AC3E}">
        <p14:creationId xmlns:p14="http://schemas.microsoft.com/office/powerpoint/2010/main" val="2241984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defRPr/>
            </a:pPr>
            <a:r>
              <a:rPr lang="en-US" dirty="0" smtClean="0">
                <a:latin typeface="+mn-lt"/>
              </a:rPr>
              <a:t>Packing</a:t>
            </a:r>
          </a:p>
        </p:txBody>
      </p:sp>
      <p:pic>
        <p:nvPicPr>
          <p:cNvPr id="33795" name="Content Placeholder 3" descr="packing.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1066800"/>
            <a:ext cx="5154613" cy="5486400"/>
          </a:xfrm>
        </p:spPr>
      </p:pic>
    </p:spTree>
    <p:extLst>
      <p:ext uri="{BB962C8B-B14F-4D97-AF65-F5344CB8AC3E}">
        <p14:creationId xmlns:p14="http://schemas.microsoft.com/office/powerpoint/2010/main" val="1043563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pPr eaLnBrk="1" hangingPunct="1">
              <a:defRPr/>
            </a:pPr>
            <a:r>
              <a:rPr lang="en-US" dirty="0" smtClean="0">
                <a:latin typeface="+mn-lt"/>
              </a:rPr>
              <a:t>Perspective</a:t>
            </a:r>
          </a:p>
        </p:txBody>
      </p:sp>
      <p:sp>
        <p:nvSpPr>
          <p:cNvPr id="29699" name="Content Placeholder 2"/>
          <p:cNvSpPr>
            <a:spLocks noGrp="1"/>
          </p:cNvSpPr>
          <p:nvPr>
            <p:ph idx="1"/>
          </p:nvPr>
        </p:nvSpPr>
        <p:spPr/>
        <p:txBody>
          <a:bodyPr>
            <a:normAutofit lnSpcReduction="10000"/>
          </a:bodyPr>
          <a:lstStyle/>
          <a:p>
            <a:pPr marL="420624" indent="-384048" eaLnBrk="1" fontAlgn="auto" hangingPunct="1">
              <a:spcAft>
                <a:spcPts val="0"/>
              </a:spcAft>
              <a:buFont typeface="Wingdings 2"/>
              <a:buChar char=""/>
              <a:defRPr/>
            </a:pPr>
            <a:r>
              <a:rPr lang="en-US" dirty="0" smtClean="0"/>
              <a:t>Bandwidth is the scalability bottleneck in large scale clusters</a:t>
            </a:r>
          </a:p>
          <a:p>
            <a:pPr marL="420624" indent="-384048" eaLnBrk="1" fontAlgn="auto" hangingPunct="1">
              <a:spcAft>
                <a:spcPts val="0"/>
              </a:spcAft>
              <a:buFont typeface="Wingdings 2"/>
              <a:buChar char=""/>
              <a:defRPr/>
            </a:pPr>
            <a:r>
              <a:rPr lang="en-US" dirty="0" smtClean="0"/>
              <a:t>Existing solutions are expensive and limit cluster size</a:t>
            </a:r>
          </a:p>
          <a:p>
            <a:pPr marL="420624" indent="-384048" eaLnBrk="1" fontAlgn="auto" hangingPunct="1">
              <a:spcAft>
                <a:spcPts val="0"/>
              </a:spcAft>
              <a:buFont typeface="Wingdings 2"/>
              <a:buChar char=""/>
              <a:defRPr/>
            </a:pPr>
            <a:r>
              <a:rPr lang="en-US" dirty="0" smtClean="0"/>
              <a:t>Fat-tree topology with scalable routing and backward compatibility with TCP/IP and Ethernet</a:t>
            </a:r>
          </a:p>
          <a:p>
            <a:pPr marL="420624" indent="-384048" eaLnBrk="1" fontAlgn="auto" hangingPunct="1">
              <a:spcAft>
                <a:spcPts val="0"/>
              </a:spcAft>
              <a:buFont typeface="Wingdings 2"/>
              <a:buChar char=""/>
              <a:defRPr/>
            </a:pPr>
            <a:r>
              <a:rPr lang="en-US" dirty="0" smtClean="0"/>
              <a:t>Large number of commodity switches have the potential of displacing high end switches in DC the same way clusters of commodity PCs have displaced supercomputers for high end computing environments</a:t>
            </a:r>
          </a:p>
        </p:txBody>
      </p:sp>
    </p:spTree>
    <p:extLst>
      <p:ext uri="{BB962C8B-B14F-4D97-AF65-F5344CB8AC3E}">
        <p14:creationId xmlns:p14="http://schemas.microsoft.com/office/powerpoint/2010/main" val="1731398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1" y="914400"/>
            <a:ext cx="9144000" cy="4953000"/>
          </a:xfrm>
        </p:spPr>
        <p:txBody>
          <a:bodyPr>
            <a:noAutofit/>
          </a:bodyPr>
          <a:lstStyle/>
          <a:p>
            <a:r>
              <a:rPr lang="en-US" altLang="en-US" sz="2800" dirty="0" smtClean="0">
                <a:solidFill>
                  <a:srgbClr val="FF0000"/>
                </a:solidFill>
              </a:rPr>
              <a:t>A Scalable, Commodity Data Center Network Architecture</a:t>
            </a:r>
          </a:p>
          <a:p>
            <a:pPr lvl="1"/>
            <a:r>
              <a:rPr lang="en-US" altLang="en-US" sz="2400" dirty="0" smtClean="0">
                <a:solidFill>
                  <a:schemeClr val="tx2"/>
                </a:solidFill>
              </a:rPr>
              <a:t> </a:t>
            </a:r>
            <a:r>
              <a:rPr lang="en-US" altLang="en-US" sz="2400" dirty="0" smtClean="0"/>
              <a:t>a new Fat-tree “inter-connection” structure (topology) to increases “bi-section” bandwidth </a:t>
            </a:r>
          </a:p>
          <a:p>
            <a:pPr lvl="2"/>
            <a:r>
              <a:rPr lang="en-US" altLang="en-US" sz="2000" dirty="0" smtClean="0">
                <a:solidFill>
                  <a:srgbClr val="000099"/>
                </a:solidFill>
              </a:rPr>
              <a:t>needs “new” addressing, forwarding/routing</a:t>
            </a:r>
          </a:p>
          <a:p>
            <a:r>
              <a:rPr lang="en-US" altLang="en-US" sz="2800" dirty="0" smtClean="0">
                <a:solidFill>
                  <a:srgbClr val="FF0000"/>
                </a:solidFill>
              </a:rPr>
              <a:t>VL2: A Scalable and Flexible Data Center Network</a:t>
            </a:r>
          </a:p>
          <a:p>
            <a:pPr lvl="1"/>
            <a:r>
              <a:rPr lang="en-US" altLang="en-US" sz="2400" dirty="0" smtClean="0"/>
              <a:t>consolidate layer-2/layer-3 into a “virtual layer 2”</a:t>
            </a:r>
          </a:p>
          <a:p>
            <a:pPr lvl="1"/>
            <a:r>
              <a:rPr lang="en-US" altLang="en-US" sz="2400" dirty="0" smtClean="0"/>
              <a:t>separating “naming” and “addressing”, also deal with dynamic load-balancing issues</a:t>
            </a:r>
          </a:p>
          <a:p>
            <a:pPr>
              <a:buFontTx/>
              <a:buNone/>
            </a:pPr>
            <a:endParaRPr lang="en-US" altLang="en-US" sz="2000" dirty="0" smtClean="0">
              <a:solidFill>
                <a:srgbClr val="000099"/>
              </a:solidFill>
            </a:endParaRPr>
          </a:p>
          <a:p>
            <a:pPr>
              <a:buFontTx/>
              <a:buNone/>
            </a:pPr>
            <a:r>
              <a:rPr lang="en-US" altLang="en-US" sz="2800" dirty="0" smtClean="0">
                <a:solidFill>
                  <a:srgbClr val="000099"/>
                </a:solidFill>
              </a:rPr>
              <a:t>Other Approaches:</a:t>
            </a:r>
          </a:p>
          <a:p>
            <a:r>
              <a:rPr lang="en-US" altLang="en-US" sz="2400" dirty="0" err="1" smtClean="0">
                <a:solidFill>
                  <a:srgbClr val="000099"/>
                </a:solidFill>
              </a:rPr>
              <a:t>PortLand</a:t>
            </a:r>
            <a:r>
              <a:rPr lang="en-US" altLang="en-US" sz="2400" dirty="0" smtClean="0">
                <a:solidFill>
                  <a:srgbClr val="000099"/>
                </a:solidFill>
              </a:rPr>
              <a:t>: A Scalable Fault-Tolerant Layer 2 Data Center Network Fabric</a:t>
            </a:r>
          </a:p>
          <a:p>
            <a:r>
              <a:rPr lang="en-US" altLang="en-US" sz="2400" dirty="0" err="1" smtClean="0">
                <a:solidFill>
                  <a:srgbClr val="000099"/>
                </a:solidFill>
              </a:rPr>
              <a:t>BCube</a:t>
            </a:r>
            <a:r>
              <a:rPr lang="en-US" altLang="en-US" sz="2400" dirty="0" smtClean="0">
                <a:solidFill>
                  <a:srgbClr val="000099"/>
                </a:solidFill>
              </a:rPr>
              <a:t>: A High-Performance, Server-centric Network Architecture for Modular Data Centers</a:t>
            </a:r>
          </a:p>
          <a:p>
            <a:pPr>
              <a:buFontTx/>
              <a:buNone/>
            </a:pPr>
            <a:r>
              <a:rPr lang="en-US" altLang="en-US" sz="2000" dirty="0" smtClean="0">
                <a:solidFill>
                  <a:srgbClr val="191966"/>
                </a:solidFill>
              </a:rPr>
              <a:t>    </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000099"/>
                </a:solidFill>
                <a:latin typeface="Comic Sans MS" panose="030F0702030302020204" pitchFamily="66" charset="0"/>
              </a:defRPr>
            </a:lvl1pPr>
            <a:lvl2pPr marL="742950" indent="-285750">
              <a:defRPr sz="4000">
                <a:solidFill>
                  <a:srgbClr val="000099"/>
                </a:solidFill>
                <a:latin typeface="Comic Sans MS" panose="030F0702030302020204" pitchFamily="66" charset="0"/>
              </a:defRPr>
            </a:lvl2pPr>
            <a:lvl3pPr marL="1143000" indent="-228600">
              <a:defRPr sz="4000">
                <a:solidFill>
                  <a:srgbClr val="000099"/>
                </a:solidFill>
                <a:latin typeface="Comic Sans MS" panose="030F0702030302020204" pitchFamily="66" charset="0"/>
              </a:defRPr>
            </a:lvl3pPr>
            <a:lvl4pPr marL="1600200" indent="-228600">
              <a:defRPr sz="4000">
                <a:solidFill>
                  <a:srgbClr val="000099"/>
                </a:solidFill>
                <a:latin typeface="Comic Sans MS" panose="030F0702030302020204" pitchFamily="66" charset="0"/>
              </a:defRPr>
            </a:lvl4pPr>
            <a:lvl5pPr marL="2057400" indent="-228600">
              <a:defRPr sz="4000">
                <a:solidFill>
                  <a:srgbClr val="000099"/>
                </a:solidFill>
                <a:latin typeface="Comic Sans MS" panose="030F0702030302020204" pitchFamily="66" charset="0"/>
              </a:defRPr>
            </a:lvl5pPr>
            <a:lvl6pPr marL="2514600" indent="-228600" algn="ctr" eaLnBrk="0" fontAlgn="base" hangingPunct="0">
              <a:spcBef>
                <a:spcPct val="0"/>
              </a:spcBef>
              <a:spcAft>
                <a:spcPct val="0"/>
              </a:spcAft>
              <a:defRPr sz="4000">
                <a:solidFill>
                  <a:srgbClr val="000099"/>
                </a:solidFill>
                <a:latin typeface="Comic Sans MS" panose="030F0702030302020204" pitchFamily="66" charset="0"/>
              </a:defRPr>
            </a:lvl6pPr>
            <a:lvl7pPr marL="2971800" indent="-228600" algn="ctr" eaLnBrk="0" fontAlgn="base" hangingPunct="0">
              <a:spcBef>
                <a:spcPct val="0"/>
              </a:spcBef>
              <a:spcAft>
                <a:spcPct val="0"/>
              </a:spcAft>
              <a:defRPr sz="4000">
                <a:solidFill>
                  <a:srgbClr val="000099"/>
                </a:solidFill>
                <a:latin typeface="Comic Sans MS" panose="030F0702030302020204" pitchFamily="66" charset="0"/>
              </a:defRPr>
            </a:lvl7pPr>
            <a:lvl8pPr marL="3429000" indent="-228600" algn="ctr" eaLnBrk="0" fontAlgn="base" hangingPunct="0">
              <a:spcBef>
                <a:spcPct val="0"/>
              </a:spcBef>
              <a:spcAft>
                <a:spcPct val="0"/>
              </a:spcAft>
              <a:defRPr sz="4000">
                <a:solidFill>
                  <a:srgbClr val="000099"/>
                </a:solidFill>
                <a:latin typeface="Comic Sans MS" panose="030F0702030302020204" pitchFamily="66" charset="0"/>
              </a:defRPr>
            </a:lvl8pPr>
            <a:lvl9pPr marL="3886200" indent="-228600" algn="ctr" eaLnBrk="0" fontAlgn="base" hangingPunct="0">
              <a:spcBef>
                <a:spcPct val="0"/>
              </a:spcBef>
              <a:spcAft>
                <a:spcPct val="0"/>
              </a:spcAft>
              <a:defRPr sz="4000">
                <a:solidFill>
                  <a:srgbClr val="000099"/>
                </a:solidFill>
                <a:latin typeface="Comic Sans MS" panose="030F0702030302020204" pitchFamily="66" charset="0"/>
              </a:defRPr>
            </a:lvl9pPr>
          </a:lstStyle>
          <a:p>
            <a:fld id="{71D88EB6-8E98-48DA-A4B9-A8112696D407}" type="slidenum">
              <a:rPr lang="en-US" altLang="en-US" sz="1200">
                <a:solidFill>
                  <a:schemeClr val="tx1"/>
                </a:solidFill>
              </a:rPr>
              <a:pPr/>
              <a:t>28</a:t>
            </a:fld>
            <a:endParaRPr lang="en-US" altLang="en-US" sz="1200">
              <a:solidFill>
                <a:schemeClr val="tx1"/>
              </a:solidFill>
            </a:endParaRPr>
          </a:p>
        </p:txBody>
      </p:sp>
      <p:sp>
        <p:nvSpPr>
          <p:cNvPr id="2" name="Title 1"/>
          <p:cNvSpPr>
            <a:spLocks noGrp="1"/>
          </p:cNvSpPr>
          <p:nvPr>
            <p:ph type="title"/>
          </p:nvPr>
        </p:nvSpPr>
        <p:spPr/>
        <p:txBody>
          <a:bodyPr>
            <a:normAutofit fontScale="90000"/>
          </a:bodyPr>
          <a:lstStyle/>
          <a:p>
            <a:r>
              <a:rPr lang="en-US" dirty="0" smtClean="0"/>
              <a:t>Other Data Center Architectures</a:t>
            </a:r>
            <a:endParaRPr lang="en-US" dirty="0"/>
          </a:p>
        </p:txBody>
      </p:sp>
    </p:spTree>
    <p:extLst>
      <p:ext uri="{BB962C8B-B14F-4D97-AF65-F5344CB8AC3E}">
        <p14:creationId xmlns:p14="http://schemas.microsoft.com/office/powerpoint/2010/main" val="1521925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 </a:t>
            </a:r>
            <a:r>
              <a:rPr lang="en-US" smtClean="0"/>
              <a:t>for semester</a:t>
            </a:r>
            <a:endParaRPr lang="en-US" dirty="0"/>
          </a:p>
        </p:txBody>
      </p:sp>
      <p:sp>
        <p:nvSpPr>
          <p:cNvPr id="3" name="Content Placeholder 2"/>
          <p:cNvSpPr>
            <a:spLocks noGrp="1"/>
          </p:cNvSpPr>
          <p:nvPr>
            <p:ph idx="1"/>
          </p:nvPr>
        </p:nvSpPr>
        <p:spPr>
          <a:xfrm>
            <a:off x="-13487" y="928404"/>
            <a:ext cx="9216293" cy="5373931"/>
          </a:xfrm>
        </p:spPr>
        <p:txBody>
          <a:bodyPr>
            <a:normAutofit/>
          </a:bodyPr>
          <a:lstStyle/>
          <a:p>
            <a:r>
              <a:rPr lang="en-US" sz="2800" dirty="0" smtClean="0"/>
              <a:t>Project</a:t>
            </a:r>
            <a:endParaRPr lang="en-US" sz="2400" b="1" dirty="0" smtClean="0"/>
          </a:p>
          <a:p>
            <a:pPr lvl="1"/>
            <a:r>
              <a:rPr lang="en-US" sz="2400" dirty="0" smtClean="0"/>
              <a:t>Continue to make progress.</a:t>
            </a:r>
          </a:p>
          <a:p>
            <a:pPr lvl="1"/>
            <a:r>
              <a:rPr lang="en-US" sz="2400" b="1" dirty="0" smtClean="0"/>
              <a:t>BOOM proposal due TODAY, Mar 31.</a:t>
            </a:r>
          </a:p>
          <a:p>
            <a:pPr lvl="1"/>
            <a:r>
              <a:rPr lang="en-US" sz="2400" b="1" dirty="0" smtClean="0"/>
              <a:t>Spring break next week!  Week of April 2</a:t>
            </a:r>
            <a:r>
              <a:rPr lang="en-US" sz="2400" b="1" baseline="30000" dirty="0" smtClean="0"/>
              <a:t>nd</a:t>
            </a:r>
            <a:r>
              <a:rPr lang="en-US" sz="2400" b="1" dirty="0" smtClean="0"/>
              <a:t> </a:t>
            </a:r>
          </a:p>
          <a:p>
            <a:pPr lvl="1"/>
            <a:r>
              <a:rPr lang="en-US" sz="2400" b="1" dirty="0" smtClean="0"/>
              <a:t>Intermediate </a:t>
            </a:r>
            <a:r>
              <a:rPr lang="en-US" sz="2400" b="1" dirty="0" smtClean="0"/>
              <a:t>project report 2 due Wednesday, April 12</a:t>
            </a:r>
            <a:r>
              <a:rPr lang="en-US" sz="2400" b="1" baseline="30000" dirty="0" smtClean="0"/>
              <a:t>th</a:t>
            </a:r>
            <a:r>
              <a:rPr lang="en-US" sz="2400" b="1" dirty="0" smtClean="0"/>
              <a:t>.</a:t>
            </a:r>
          </a:p>
          <a:p>
            <a:pPr lvl="1"/>
            <a:r>
              <a:rPr lang="en-US" sz="2400" b="1" dirty="0" smtClean="0"/>
              <a:t>BOOM, Wednesday, April 19</a:t>
            </a:r>
          </a:p>
          <a:p>
            <a:pPr lvl="1"/>
            <a:r>
              <a:rPr lang="en-US" sz="2400" b="1" dirty="0" smtClean="0"/>
              <a:t>End of Semester presentations/demo, Wednesday, May 10</a:t>
            </a:r>
          </a:p>
          <a:p>
            <a:pPr marL="457200" lvl="1" indent="0">
              <a:buNone/>
            </a:pPr>
            <a:endParaRPr lang="en-US" sz="2800" dirty="0" smtClean="0"/>
          </a:p>
          <a:p>
            <a:r>
              <a:rPr lang="en-US" sz="2800" dirty="0" smtClean="0"/>
              <a:t>Check website for updated schedule</a:t>
            </a:r>
          </a:p>
        </p:txBody>
      </p:sp>
    </p:spTree>
    <p:extLst>
      <p:ext uri="{BB962C8B-B14F-4D97-AF65-F5344CB8AC3E}">
        <p14:creationId xmlns:p14="http://schemas.microsoft.com/office/powerpoint/2010/main" val="159730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098" y="853420"/>
            <a:ext cx="8799285" cy="5561941"/>
          </a:xfrm>
        </p:spPr>
        <p:txBody>
          <a:bodyPr>
            <a:normAutofit fontScale="77500" lnSpcReduction="20000"/>
          </a:bodyPr>
          <a:lstStyle/>
          <a:p>
            <a:r>
              <a:rPr lang="en-US" dirty="0" smtClean="0"/>
              <a:t>Overview and Basics</a:t>
            </a:r>
          </a:p>
          <a:p>
            <a:pPr lvl="1"/>
            <a:r>
              <a:rPr lang="en-US" dirty="0" smtClean="0"/>
              <a:t>Overview</a:t>
            </a:r>
          </a:p>
          <a:p>
            <a:pPr lvl="1"/>
            <a:r>
              <a:rPr lang="en-US" dirty="0" smtClean="0"/>
              <a:t>Basic Switch and Queuing (today)</a:t>
            </a:r>
          </a:p>
          <a:p>
            <a:pPr lvl="1"/>
            <a:r>
              <a:rPr lang="en-US" dirty="0" smtClean="0"/>
              <a:t>Low-latency and congestion avoidance (DCTCP)</a:t>
            </a:r>
          </a:p>
          <a:p>
            <a:r>
              <a:rPr lang="en-US" dirty="0" smtClean="0"/>
              <a:t>Data Center Networks</a:t>
            </a:r>
          </a:p>
          <a:p>
            <a:pPr lvl="1"/>
            <a:r>
              <a:rPr lang="en-US" dirty="0" smtClean="0"/>
              <a:t>Data Center Network Topologies</a:t>
            </a:r>
          </a:p>
          <a:p>
            <a:pPr lvl="1"/>
            <a:r>
              <a:rPr lang="en-US" dirty="0" smtClean="0"/>
              <a:t>Software defined networking</a:t>
            </a:r>
          </a:p>
          <a:p>
            <a:pPr lvl="2"/>
            <a:r>
              <a:rPr lang="en-US" dirty="0" smtClean="0"/>
              <a:t>Software control plane (SDN)</a:t>
            </a:r>
          </a:p>
          <a:p>
            <a:pPr lvl="2"/>
            <a:r>
              <a:rPr lang="en-US" dirty="0" smtClean="0"/>
              <a:t>Programmable data plane (hardware [P4] and software [</a:t>
            </a:r>
            <a:r>
              <a:rPr lang="en-US" dirty="0" err="1" smtClean="0"/>
              <a:t>Netmap</a:t>
            </a:r>
            <a:r>
              <a:rPr lang="en-US" dirty="0" smtClean="0"/>
              <a:t>])</a:t>
            </a:r>
          </a:p>
          <a:p>
            <a:pPr lvl="1"/>
            <a:r>
              <a:rPr lang="en-US" dirty="0" smtClean="0"/>
              <a:t>Rack-scale computers and networks</a:t>
            </a:r>
          </a:p>
          <a:p>
            <a:pPr lvl="1"/>
            <a:r>
              <a:rPr lang="en-US" dirty="0" smtClean="0"/>
              <a:t>Disaggregated datacenters</a:t>
            </a:r>
          </a:p>
          <a:p>
            <a:pPr lvl="1"/>
            <a:r>
              <a:rPr lang="en-US" dirty="0" smtClean="0"/>
              <a:t>Alternative Switching Technologies</a:t>
            </a:r>
          </a:p>
          <a:p>
            <a:pPr lvl="1"/>
            <a:r>
              <a:rPr lang="en-US" dirty="0" smtClean="0"/>
              <a:t>Data Center Transport</a:t>
            </a:r>
          </a:p>
          <a:p>
            <a:pPr lvl="1"/>
            <a:r>
              <a:rPr lang="en-US" dirty="0" smtClean="0"/>
              <a:t>Virtualizing Networks</a:t>
            </a:r>
          </a:p>
          <a:p>
            <a:pPr lvl="1"/>
            <a:r>
              <a:rPr lang="en-US" dirty="0" err="1" smtClean="0"/>
              <a:t>Middleboxes</a:t>
            </a:r>
            <a:endParaRPr lang="en-US" dirty="0" smtClean="0"/>
          </a:p>
          <a:p>
            <a:r>
              <a:rPr lang="en-US" dirty="0" smtClean="0"/>
              <a:t>Advanced topics</a:t>
            </a:r>
            <a:endParaRPr lang="en-US" dirty="0"/>
          </a:p>
        </p:txBody>
      </p:sp>
      <p:sp>
        <p:nvSpPr>
          <p:cNvPr id="3" name="Title 2"/>
          <p:cNvSpPr>
            <a:spLocks noGrp="1"/>
          </p:cNvSpPr>
          <p:nvPr>
            <p:ph type="title"/>
          </p:nvPr>
        </p:nvSpPr>
        <p:spPr>
          <a:xfrm>
            <a:off x="0" y="-15648"/>
            <a:ext cx="7874000" cy="683305"/>
          </a:xfrm>
        </p:spPr>
        <p:txBody>
          <a:bodyPr>
            <a:normAutofit fontScale="90000"/>
          </a:bodyPr>
          <a:lstStyle/>
          <a:p>
            <a:r>
              <a:rPr lang="en-US" dirty="0" smtClean="0"/>
              <a:t>Where are we in the semester?</a:t>
            </a:r>
            <a:endParaRPr lang="en-US" dirty="0"/>
          </a:p>
        </p:txBody>
      </p:sp>
    </p:spTree>
    <p:extLst>
      <p:ext uri="{BB962C8B-B14F-4D97-AF65-F5344CB8AC3E}">
        <p14:creationId xmlns:p14="http://schemas.microsoft.com/office/powerpoint/2010/main" val="297764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4" end="4"/>
                                            </p:txEl>
                                          </p:spTgt>
                                        </p:tgtEl>
                                        <p:attrNameLst>
                                          <p:attrName>style.color</p:attrName>
                                        </p:attrNameLst>
                                      </p:cBhvr>
                                      <p:to>
                                        <a:srgbClr val="F519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770" y="1073603"/>
            <a:ext cx="8229600" cy="4876800"/>
          </a:xfrm>
        </p:spPr>
        <p:txBody>
          <a:bodyPr>
            <a:normAutofit/>
          </a:bodyPr>
          <a:lstStyle/>
          <a:p>
            <a:r>
              <a:rPr lang="en-US" dirty="0" smtClean="0"/>
              <a:t>Interested Topics:</a:t>
            </a:r>
          </a:p>
          <a:p>
            <a:pPr lvl="1"/>
            <a:r>
              <a:rPr lang="en-US" dirty="0" smtClean="0"/>
              <a:t>SDN and programmable data planes</a:t>
            </a:r>
          </a:p>
          <a:p>
            <a:pPr lvl="1"/>
            <a:r>
              <a:rPr lang="en-US" dirty="0" smtClean="0"/>
              <a:t>Disaggregated datacenters and rack-scale computers</a:t>
            </a:r>
          </a:p>
          <a:p>
            <a:pPr lvl="1"/>
            <a:r>
              <a:rPr lang="en-US" dirty="0" smtClean="0"/>
              <a:t>Alternative switch technologies</a:t>
            </a:r>
          </a:p>
          <a:p>
            <a:pPr lvl="1"/>
            <a:r>
              <a:rPr lang="en-US" dirty="0" smtClean="0"/>
              <a:t>Datacenter topologies</a:t>
            </a:r>
          </a:p>
          <a:p>
            <a:pPr lvl="1"/>
            <a:r>
              <a:rPr lang="en-US" dirty="0" smtClean="0"/>
              <a:t>Datacenter transports</a:t>
            </a:r>
          </a:p>
          <a:p>
            <a:pPr lvl="1"/>
            <a:r>
              <a:rPr lang="en-US" dirty="0" smtClean="0"/>
              <a:t>Advanced topics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39C9447-7781-422B-80AA-8BF5919C3CC5}" type="slidenum">
              <a:rPr lang="en-US" smtClean="0"/>
              <a:pPr/>
              <a:t>4</a:t>
            </a:fld>
            <a:endParaRPr lang="en-US"/>
          </a:p>
        </p:txBody>
      </p:sp>
      <p:sp>
        <p:nvSpPr>
          <p:cNvPr id="6" name="Title 2"/>
          <p:cNvSpPr>
            <a:spLocks noGrp="1"/>
          </p:cNvSpPr>
          <p:nvPr>
            <p:ph type="title"/>
          </p:nvPr>
        </p:nvSpPr>
        <p:spPr>
          <a:xfrm>
            <a:off x="0" y="-15648"/>
            <a:ext cx="7874000" cy="683305"/>
          </a:xfrm>
        </p:spPr>
        <p:txBody>
          <a:bodyPr>
            <a:normAutofit fontScale="90000"/>
          </a:bodyPr>
          <a:lstStyle/>
          <a:p>
            <a:r>
              <a:rPr lang="en-US" dirty="0" smtClean="0"/>
              <a:t>Where are we in the semester?</a:t>
            </a:r>
            <a:endParaRPr lang="en-US" dirty="0"/>
          </a:p>
        </p:txBody>
      </p:sp>
    </p:spTree>
    <p:extLst>
      <p:ext uri="{BB962C8B-B14F-4D97-AF65-F5344CB8AC3E}">
        <p14:creationId xmlns:p14="http://schemas.microsoft.com/office/powerpoint/2010/main" val="3561921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sz="2800" smtClean="0">
                <a:ea typeface="宋体" panose="02010600030101010101" pitchFamily="2" charset="-122"/>
              </a:rPr>
              <a:t>Architecture of Data Center Networks (DCN)</a:t>
            </a:r>
          </a:p>
        </p:txBody>
      </p:sp>
      <p:pic>
        <p:nvPicPr>
          <p:cNvPr id="13414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6859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r>
              <a:rPr lang="en-US" altLang="zh-CN" smtClean="0">
                <a:ea typeface="宋体" panose="02010600030101010101" pitchFamily="2" charset="-122"/>
              </a:rPr>
              <a:t>Conventional DCN Problems</a:t>
            </a:r>
          </a:p>
        </p:txBody>
      </p:sp>
      <p:sp>
        <p:nvSpPr>
          <p:cNvPr id="135173" name="Rectangle 5"/>
          <p:cNvSpPr>
            <a:spLocks noGrp="1" noChangeArrowheads="1"/>
          </p:cNvSpPr>
          <p:nvPr>
            <p:ph type="body" sz="half" idx="1"/>
          </p:nvPr>
        </p:nvSpPr>
        <p:spPr>
          <a:xfrm>
            <a:off x="838200" y="4724400"/>
            <a:ext cx="3795713" cy="1293813"/>
          </a:xfrm>
        </p:spPr>
        <p:txBody>
          <a:bodyPr/>
          <a:lstStyle/>
          <a:p>
            <a:pPr>
              <a:buFont typeface="Wingdings" panose="05000000000000000000" pitchFamily="2" charset="2"/>
              <a:buNone/>
            </a:pPr>
            <a:endParaRPr lang="en-US" altLang="zh-CN" sz="1600" smtClean="0">
              <a:ea typeface="宋体" panose="02010600030101010101" pitchFamily="2" charset="-122"/>
            </a:endParaRPr>
          </a:p>
          <a:p>
            <a:r>
              <a:rPr lang="en-US" altLang="zh-CN" sz="1600" smtClean="0">
                <a:ea typeface="宋体" panose="02010600030101010101" pitchFamily="2" charset="-122"/>
              </a:rPr>
              <a:t>Static network assignment</a:t>
            </a:r>
          </a:p>
          <a:p>
            <a:r>
              <a:rPr lang="en-US" altLang="zh-CN" sz="1600" smtClean="0">
                <a:ea typeface="宋体" panose="02010600030101010101" pitchFamily="2" charset="-122"/>
              </a:rPr>
              <a:t>Fragmentation of resource</a:t>
            </a:r>
          </a:p>
          <a:p>
            <a:endParaRPr lang="zh-CN" altLang="en-US" sz="1600" smtClean="0">
              <a:ea typeface="宋体" panose="02010600030101010101" pitchFamily="2" charset="-122"/>
            </a:endParaRPr>
          </a:p>
        </p:txBody>
      </p:sp>
      <p:sp>
        <p:nvSpPr>
          <p:cNvPr id="135332" name="Rectangle 164"/>
          <p:cNvSpPr>
            <a:spLocks noGrp="1" noChangeArrowheads="1"/>
          </p:cNvSpPr>
          <p:nvPr>
            <p:ph type="body" sz="half" idx="2"/>
          </p:nvPr>
        </p:nvSpPr>
        <p:spPr>
          <a:xfrm>
            <a:off x="4786313" y="4953000"/>
            <a:ext cx="3797300" cy="1065213"/>
          </a:xfrm>
        </p:spPr>
        <p:txBody>
          <a:bodyPr/>
          <a:lstStyle/>
          <a:p>
            <a:r>
              <a:rPr lang="en-US" altLang="zh-CN" sz="1600" smtClean="0">
                <a:ea typeface="宋体" panose="02010600030101010101" pitchFamily="2" charset="-122"/>
              </a:rPr>
              <a:t>Poor server to server connectivity</a:t>
            </a:r>
          </a:p>
          <a:p>
            <a:r>
              <a:rPr lang="en-US" altLang="zh-CN" sz="1600" smtClean="0">
                <a:ea typeface="宋体" panose="02010600030101010101" pitchFamily="2" charset="-122"/>
              </a:rPr>
              <a:t>Traffics affects each other</a:t>
            </a:r>
          </a:p>
          <a:p>
            <a:r>
              <a:rPr lang="en-US" altLang="zh-CN" sz="1600" smtClean="0">
                <a:ea typeface="宋体" panose="02010600030101010101" pitchFamily="2" charset="-122"/>
              </a:rPr>
              <a:t>Poor reliability and utilization</a:t>
            </a:r>
          </a:p>
        </p:txBody>
      </p:sp>
      <p:sp>
        <p:nvSpPr>
          <p:cNvPr id="79" name="Rectangle 78"/>
          <p:cNvSpPr/>
          <p:nvPr/>
        </p:nvSpPr>
        <p:spPr bwMode="auto">
          <a:xfrm>
            <a:off x="1004888" y="2538413"/>
            <a:ext cx="3281362" cy="2286000"/>
          </a:xfrm>
          <a:prstGeom prst="rect">
            <a:avLst/>
          </a:prstGeom>
          <a:ln>
            <a:noFill/>
            <a:headEnd type="none" w="med" len="med"/>
            <a:tailEnd type="none" w="med" len="med"/>
          </a:ln>
          <a:effectLst>
            <a:outerShdw blurRad="50800" dist="20000" dir="7200000" rotWithShape="0">
              <a:schemeClr val="tx1">
                <a:alpha val="69000"/>
              </a:schemeClr>
            </a:outerShdw>
          </a:effectLst>
        </p:spPr>
        <p:style>
          <a:lnRef idx="1">
            <a:schemeClr val="accent5"/>
          </a:lnRef>
          <a:fillRef idx="2">
            <a:schemeClr val="accent5"/>
          </a:fillRef>
          <a:effectRef idx="1">
            <a:schemeClr val="accent5"/>
          </a:effectRef>
          <a:fontRef idx="minor">
            <a:schemeClr val="dk1"/>
          </a:fontRef>
        </p:style>
        <p:txBody>
          <a:bodyPr wrap="none"/>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endParaRPr lang="en-US" altLang="zh-CN" sz="3000" u="none">
              <a:latin typeface="Calibri" panose="020F0502020204030204" pitchFamily="34" charset="0"/>
              <a:ea typeface="宋体" panose="02010600030101010101" pitchFamily="2" charset="-122"/>
              <a:cs typeface="Times New Roman" panose="02020603050405020304" pitchFamily="18" charset="0"/>
            </a:endParaRPr>
          </a:p>
        </p:txBody>
      </p:sp>
      <p:sp>
        <p:nvSpPr>
          <p:cNvPr id="12" name="Oval 7"/>
          <p:cNvSpPr>
            <a:spLocks noChangeArrowheads="1"/>
          </p:cNvSpPr>
          <p:nvPr/>
        </p:nvSpPr>
        <p:spPr bwMode="auto">
          <a:xfrm>
            <a:off x="2964167" y="140404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fontAlgn="auto">
              <a:spcBef>
                <a:spcPts val="0"/>
              </a:spcBef>
              <a:spcAft>
                <a:spcPts val="0"/>
              </a:spcAft>
              <a:defRPr/>
            </a:pPr>
            <a:r>
              <a:rPr lang="en-US" sz="1600" b="1" u="none" dirty="0"/>
              <a:t>CR</a:t>
            </a:r>
          </a:p>
        </p:txBody>
      </p:sp>
      <p:sp>
        <p:nvSpPr>
          <p:cNvPr id="13" name="Oval 8"/>
          <p:cNvSpPr>
            <a:spLocks noChangeArrowheads="1"/>
          </p:cNvSpPr>
          <p:nvPr/>
        </p:nvSpPr>
        <p:spPr bwMode="auto">
          <a:xfrm>
            <a:off x="5685451" y="140404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CR</a:t>
            </a:r>
            <a:endParaRPr lang="en-US" altLang="zh-CN" sz="2000" b="1" u="none">
              <a:solidFill>
                <a:srgbClr val="FFFFFF"/>
              </a:solidFill>
              <a:latin typeface="Calibri" panose="020F0502020204030204" pitchFamily="34" charset="0"/>
              <a:ea typeface="宋体" panose="02010600030101010101" pitchFamily="2" charset="-122"/>
            </a:endParaRPr>
          </a:p>
        </p:txBody>
      </p:sp>
      <p:sp>
        <p:nvSpPr>
          <p:cNvPr id="14" name="Oval 9"/>
          <p:cNvSpPr>
            <a:spLocks noChangeArrowheads="1"/>
          </p:cNvSpPr>
          <p:nvPr/>
        </p:nvSpPr>
        <p:spPr bwMode="auto">
          <a:xfrm>
            <a:off x="1988956" y="208970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fontAlgn="auto">
              <a:spcBef>
                <a:spcPts val="0"/>
              </a:spcBef>
              <a:spcAft>
                <a:spcPts val="0"/>
              </a:spcAft>
              <a:defRPr/>
            </a:pPr>
            <a:r>
              <a:rPr lang="en-US" sz="1600" b="1" u="none"/>
              <a:t>AR</a:t>
            </a:r>
          </a:p>
        </p:txBody>
      </p:sp>
      <p:sp>
        <p:nvSpPr>
          <p:cNvPr id="15" name="Oval 10"/>
          <p:cNvSpPr>
            <a:spLocks noChangeArrowheads="1"/>
          </p:cNvSpPr>
          <p:nvPr/>
        </p:nvSpPr>
        <p:spPr bwMode="auto">
          <a:xfrm>
            <a:off x="2887968" y="208970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fontAlgn="auto">
              <a:spcBef>
                <a:spcPts val="0"/>
              </a:spcBef>
              <a:spcAft>
                <a:spcPts val="0"/>
              </a:spcAft>
              <a:defRPr/>
            </a:pPr>
            <a:r>
              <a:rPr lang="en-US" sz="1600" b="1" u="none" dirty="0"/>
              <a:t>AR</a:t>
            </a:r>
          </a:p>
        </p:txBody>
      </p:sp>
      <p:sp>
        <p:nvSpPr>
          <p:cNvPr id="16" name="Oval 11"/>
          <p:cNvSpPr>
            <a:spLocks noChangeArrowheads="1"/>
          </p:cNvSpPr>
          <p:nvPr/>
        </p:nvSpPr>
        <p:spPr bwMode="auto">
          <a:xfrm>
            <a:off x="5890290" y="208970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fontAlgn="auto">
              <a:spcBef>
                <a:spcPts val="0"/>
              </a:spcBef>
              <a:spcAft>
                <a:spcPts val="0"/>
              </a:spcAft>
              <a:defRPr/>
            </a:pPr>
            <a:r>
              <a:rPr lang="en-US" sz="1600" b="1" u="none" dirty="0"/>
              <a:t>AR</a:t>
            </a:r>
          </a:p>
        </p:txBody>
      </p:sp>
      <p:sp>
        <p:nvSpPr>
          <p:cNvPr id="17" name="Oval 12"/>
          <p:cNvSpPr>
            <a:spLocks noChangeArrowheads="1"/>
          </p:cNvSpPr>
          <p:nvPr/>
        </p:nvSpPr>
        <p:spPr bwMode="auto">
          <a:xfrm>
            <a:off x="6781945" y="208970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lgn="ctr" fontAlgn="auto">
              <a:spcBef>
                <a:spcPts val="0"/>
              </a:spcBef>
              <a:spcAft>
                <a:spcPts val="0"/>
              </a:spcAft>
              <a:defRPr/>
            </a:pPr>
            <a:r>
              <a:rPr lang="en-US" sz="1600" b="1" u="none" dirty="0"/>
              <a:t>AR</a:t>
            </a:r>
          </a:p>
        </p:txBody>
      </p:sp>
      <p:cxnSp>
        <p:nvCxnSpPr>
          <p:cNvPr id="18" name="AutoShape 13"/>
          <p:cNvCxnSpPr>
            <a:cxnSpLocks noChangeShapeType="1"/>
            <a:stCxn id="12" idx="4"/>
            <a:endCxn id="14" idx="0"/>
          </p:cNvCxnSpPr>
          <p:nvPr/>
        </p:nvCxnSpPr>
        <p:spPr bwMode="auto">
          <a:xfrm rot="5400000">
            <a:off x="2453481" y="1389857"/>
            <a:ext cx="422275" cy="976312"/>
          </a:xfrm>
          <a:prstGeom prst="straightConnector1">
            <a:avLst/>
          </a:prstGeom>
          <a:noFill/>
          <a:ln w="9525">
            <a:solidFill>
              <a:schemeClr val="bg1">
                <a:lumMod val="50000"/>
              </a:schemeClr>
            </a:solidFill>
            <a:round/>
            <a:headEnd/>
            <a:tailEnd/>
          </a:ln>
        </p:spPr>
      </p:cxnSp>
      <p:cxnSp>
        <p:nvCxnSpPr>
          <p:cNvPr id="19" name="AutoShape 14"/>
          <p:cNvCxnSpPr>
            <a:cxnSpLocks noChangeShapeType="1"/>
            <a:endCxn id="13" idx="4"/>
          </p:cNvCxnSpPr>
          <p:nvPr/>
        </p:nvCxnSpPr>
        <p:spPr bwMode="auto">
          <a:xfrm rot="5400000" flipH="1" flipV="1">
            <a:off x="3813969" y="29369"/>
            <a:ext cx="422275" cy="3697287"/>
          </a:xfrm>
          <a:prstGeom prst="straightConnector1">
            <a:avLst/>
          </a:prstGeom>
          <a:noFill/>
          <a:ln w="9525">
            <a:solidFill>
              <a:schemeClr val="bg1">
                <a:lumMod val="50000"/>
              </a:schemeClr>
            </a:solidFill>
            <a:round/>
            <a:headEnd/>
            <a:tailEnd/>
          </a:ln>
        </p:spPr>
      </p:cxnSp>
      <p:cxnSp>
        <p:nvCxnSpPr>
          <p:cNvPr id="20" name="AutoShape 15"/>
          <p:cNvCxnSpPr>
            <a:cxnSpLocks noChangeShapeType="1"/>
            <a:stCxn id="13" idx="4"/>
            <a:endCxn id="15" idx="0"/>
          </p:cNvCxnSpPr>
          <p:nvPr/>
        </p:nvCxnSpPr>
        <p:spPr bwMode="auto">
          <a:xfrm rot="5400000">
            <a:off x="4264025" y="479425"/>
            <a:ext cx="422275" cy="2797175"/>
          </a:xfrm>
          <a:prstGeom prst="straightConnector1">
            <a:avLst/>
          </a:prstGeom>
          <a:noFill/>
          <a:ln w="9525">
            <a:solidFill>
              <a:schemeClr val="bg1">
                <a:lumMod val="50000"/>
              </a:schemeClr>
            </a:solidFill>
            <a:round/>
            <a:headEnd/>
            <a:tailEnd/>
          </a:ln>
        </p:spPr>
      </p:cxnSp>
      <p:cxnSp>
        <p:nvCxnSpPr>
          <p:cNvPr id="21" name="AutoShape 16"/>
          <p:cNvCxnSpPr>
            <a:cxnSpLocks noChangeShapeType="1"/>
            <a:stCxn id="13" idx="4"/>
            <a:endCxn id="16" idx="0"/>
          </p:cNvCxnSpPr>
          <p:nvPr/>
        </p:nvCxnSpPr>
        <p:spPr bwMode="auto">
          <a:xfrm rot="16200000" flipH="1">
            <a:off x="5765006" y="1775619"/>
            <a:ext cx="422275" cy="204788"/>
          </a:xfrm>
          <a:prstGeom prst="straightConnector1">
            <a:avLst/>
          </a:prstGeom>
          <a:noFill/>
          <a:ln w="9525">
            <a:solidFill>
              <a:schemeClr val="bg1">
                <a:lumMod val="50000"/>
              </a:schemeClr>
            </a:solidFill>
            <a:round/>
            <a:headEnd/>
            <a:tailEnd/>
          </a:ln>
        </p:spPr>
      </p:cxnSp>
      <p:cxnSp>
        <p:nvCxnSpPr>
          <p:cNvPr id="22" name="AutoShape 17"/>
          <p:cNvCxnSpPr>
            <a:cxnSpLocks noChangeShapeType="1"/>
            <a:stCxn id="13" idx="4"/>
            <a:endCxn id="17" idx="0"/>
          </p:cNvCxnSpPr>
          <p:nvPr/>
        </p:nvCxnSpPr>
        <p:spPr bwMode="auto">
          <a:xfrm rot="16200000" flipH="1">
            <a:off x="6211094" y="1329531"/>
            <a:ext cx="422275" cy="1096963"/>
          </a:xfrm>
          <a:prstGeom prst="straightConnector1">
            <a:avLst/>
          </a:prstGeom>
          <a:noFill/>
          <a:ln w="9525">
            <a:solidFill>
              <a:schemeClr val="bg1">
                <a:lumMod val="50000"/>
              </a:schemeClr>
            </a:solidFill>
            <a:round/>
            <a:headEnd/>
            <a:tailEnd/>
          </a:ln>
        </p:spPr>
      </p:cxnSp>
      <p:cxnSp>
        <p:nvCxnSpPr>
          <p:cNvPr id="23" name="AutoShape 18"/>
          <p:cNvCxnSpPr>
            <a:cxnSpLocks noChangeShapeType="1"/>
            <a:stCxn id="12" idx="4"/>
            <a:endCxn id="17" idx="0"/>
          </p:cNvCxnSpPr>
          <p:nvPr/>
        </p:nvCxnSpPr>
        <p:spPr bwMode="auto">
          <a:xfrm rot="16200000" flipH="1">
            <a:off x="4850606" y="-30956"/>
            <a:ext cx="422275" cy="3817938"/>
          </a:xfrm>
          <a:prstGeom prst="straightConnector1">
            <a:avLst/>
          </a:prstGeom>
          <a:noFill/>
          <a:ln w="9525">
            <a:solidFill>
              <a:schemeClr val="bg1">
                <a:lumMod val="50000"/>
              </a:schemeClr>
            </a:solidFill>
            <a:round/>
            <a:headEnd/>
            <a:tailEnd/>
          </a:ln>
        </p:spPr>
      </p:cxnSp>
      <p:cxnSp>
        <p:nvCxnSpPr>
          <p:cNvPr id="24" name="AutoShape 19"/>
          <p:cNvCxnSpPr>
            <a:cxnSpLocks noChangeShapeType="1"/>
            <a:stCxn id="12" idx="4"/>
            <a:endCxn id="15" idx="0"/>
          </p:cNvCxnSpPr>
          <p:nvPr/>
        </p:nvCxnSpPr>
        <p:spPr bwMode="auto">
          <a:xfrm rot="5400000">
            <a:off x="2903537" y="1839913"/>
            <a:ext cx="422275" cy="76200"/>
          </a:xfrm>
          <a:prstGeom prst="straightConnector1">
            <a:avLst/>
          </a:prstGeom>
          <a:noFill/>
          <a:ln w="9525">
            <a:solidFill>
              <a:schemeClr val="bg1">
                <a:lumMod val="50000"/>
              </a:schemeClr>
            </a:solidFill>
            <a:round/>
            <a:headEnd/>
            <a:tailEnd/>
          </a:ln>
        </p:spPr>
      </p:cxnSp>
      <p:cxnSp>
        <p:nvCxnSpPr>
          <p:cNvPr id="25" name="AutoShape 20"/>
          <p:cNvCxnSpPr>
            <a:cxnSpLocks noChangeShapeType="1"/>
            <a:stCxn id="12" idx="4"/>
            <a:endCxn id="16" idx="0"/>
          </p:cNvCxnSpPr>
          <p:nvPr/>
        </p:nvCxnSpPr>
        <p:spPr bwMode="auto">
          <a:xfrm rot="16200000" flipH="1">
            <a:off x="4404519" y="415131"/>
            <a:ext cx="422275" cy="2925763"/>
          </a:xfrm>
          <a:prstGeom prst="straightConnector1">
            <a:avLst/>
          </a:prstGeom>
          <a:noFill/>
          <a:ln w="9525">
            <a:solidFill>
              <a:schemeClr val="bg1">
                <a:lumMod val="50000"/>
              </a:schemeClr>
            </a:solidFill>
            <a:round/>
            <a:headEnd/>
            <a:tailEnd/>
          </a:ln>
        </p:spPr>
      </p:cxnSp>
      <p:sp>
        <p:nvSpPr>
          <p:cNvPr id="27" name="Rectangle 25"/>
          <p:cNvSpPr>
            <a:spLocks noChangeArrowheads="1"/>
          </p:cNvSpPr>
          <p:nvPr/>
        </p:nvSpPr>
        <p:spPr bwMode="auto">
          <a:xfrm>
            <a:off x="2899330" y="272681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28" name="Rectangle 26"/>
          <p:cNvSpPr>
            <a:spLocks noChangeArrowheads="1"/>
          </p:cNvSpPr>
          <p:nvPr/>
        </p:nvSpPr>
        <p:spPr bwMode="auto">
          <a:xfrm>
            <a:off x="2000320" y="272681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33" name="AutoShape 59"/>
          <p:cNvCxnSpPr>
            <a:cxnSpLocks noChangeShapeType="1"/>
            <a:endCxn id="14" idx="4"/>
          </p:cNvCxnSpPr>
          <p:nvPr/>
        </p:nvCxnSpPr>
        <p:spPr bwMode="auto">
          <a:xfrm rot="5400000" flipH="1" flipV="1">
            <a:off x="1989138" y="2540000"/>
            <a:ext cx="374650" cy="0"/>
          </a:xfrm>
          <a:prstGeom prst="straightConnector1">
            <a:avLst/>
          </a:prstGeom>
          <a:noFill/>
          <a:ln w="9525">
            <a:solidFill>
              <a:schemeClr val="bg1">
                <a:lumMod val="50000"/>
              </a:schemeClr>
            </a:solidFill>
            <a:round/>
            <a:headEnd/>
            <a:tailEnd/>
          </a:ln>
        </p:spPr>
      </p:cxnSp>
      <p:cxnSp>
        <p:nvCxnSpPr>
          <p:cNvPr id="34" name="AutoShape 60"/>
          <p:cNvCxnSpPr>
            <a:cxnSpLocks noChangeShapeType="1"/>
            <a:endCxn id="14" idx="4"/>
          </p:cNvCxnSpPr>
          <p:nvPr/>
        </p:nvCxnSpPr>
        <p:spPr bwMode="auto">
          <a:xfrm rot="16200000" flipV="1">
            <a:off x="2438401" y="2090737"/>
            <a:ext cx="374650" cy="898525"/>
          </a:xfrm>
          <a:prstGeom prst="straightConnector1">
            <a:avLst/>
          </a:prstGeom>
          <a:noFill/>
          <a:ln w="9525">
            <a:solidFill>
              <a:schemeClr val="bg1">
                <a:lumMod val="50000"/>
              </a:schemeClr>
            </a:solidFill>
            <a:round/>
            <a:headEnd/>
            <a:tailEnd/>
          </a:ln>
        </p:spPr>
      </p:cxnSp>
      <p:cxnSp>
        <p:nvCxnSpPr>
          <p:cNvPr id="35" name="AutoShape 61"/>
          <p:cNvCxnSpPr>
            <a:cxnSpLocks noChangeShapeType="1"/>
            <a:endCxn id="15" idx="4"/>
          </p:cNvCxnSpPr>
          <p:nvPr/>
        </p:nvCxnSpPr>
        <p:spPr bwMode="auto">
          <a:xfrm rot="5400000" flipH="1" flipV="1">
            <a:off x="2888457" y="2539206"/>
            <a:ext cx="374650" cy="1587"/>
          </a:xfrm>
          <a:prstGeom prst="straightConnector1">
            <a:avLst/>
          </a:prstGeom>
          <a:noFill/>
          <a:ln w="9525">
            <a:solidFill>
              <a:schemeClr val="bg1">
                <a:lumMod val="50000"/>
              </a:schemeClr>
            </a:solidFill>
            <a:round/>
            <a:headEnd/>
            <a:tailEnd/>
          </a:ln>
        </p:spPr>
      </p:cxnSp>
      <p:cxnSp>
        <p:nvCxnSpPr>
          <p:cNvPr id="36" name="AutoShape 62"/>
          <p:cNvCxnSpPr>
            <a:cxnSpLocks noChangeShapeType="1"/>
            <a:endCxn id="15" idx="4"/>
          </p:cNvCxnSpPr>
          <p:nvPr/>
        </p:nvCxnSpPr>
        <p:spPr bwMode="auto">
          <a:xfrm rot="5400000" flipH="1" flipV="1">
            <a:off x="2439194" y="2089944"/>
            <a:ext cx="374650" cy="900112"/>
          </a:xfrm>
          <a:prstGeom prst="straightConnector1">
            <a:avLst/>
          </a:prstGeom>
          <a:noFill/>
          <a:ln w="9525">
            <a:solidFill>
              <a:schemeClr val="bg1">
                <a:lumMod val="50000"/>
              </a:schemeClr>
            </a:solidFill>
            <a:round/>
            <a:headEnd/>
            <a:tailEnd/>
          </a:ln>
        </p:spPr>
      </p:cxnSp>
      <p:cxnSp>
        <p:nvCxnSpPr>
          <p:cNvPr id="37" name="AutoShape 63"/>
          <p:cNvCxnSpPr>
            <a:cxnSpLocks noChangeShapeType="1"/>
          </p:cNvCxnSpPr>
          <p:nvPr/>
        </p:nvCxnSpPr>
        <p:spPr bwMode="auto">
          <a:xfrm>
            <a:off x="2352675" y="2847975"/>
            <a:ext cx="546100" cy="1588"/>
          </a:xfrm>
          <a:prstGeom prst="straightConnector1">
            <a:avLst/>
          </a:prstGeom>
          <a:noFill/>
          <a:ln w="9525">
            <a:solidFill>
              <a:schemeClr val="bg1">
                <a:lumMod val="50000"/>
              </a:schemeClr>
            </a:solidFill>
            <a:round/>
            <a:headEnd/>
            <a:tailEnd/>
          </a:ln>
        </p:spPr>
      </p:cxnSp>
      <p:cxnSp>
        <p:nvCxnSpPr>
          <p:cNvPr id="38" name="AutoShape 64"/>
          <p:cNvCxnSpPr>
            <a:cxnSpLocks noChangeShapeType="1"/>
          </p:cNvCxnSpPr>
          <p:nvPr/>
        </p:nvCxnSpPr>
        <p:spPr bwMode="auto">
          <a:xfrm rot="5400000" flipH="1" flipV="1">
            <a:off x="1956594" y="2336007"/>
            <a:ext cx="484187" cy="1752600"/>
          </a:xfrm>
          <a:prstGeom prst="straightConnector1">
            <a:avLst/>
          </a:prstGeom>
          <a:noFill/>
          <a:ln w="9525">
            <a:solidFill>
              <a:schemeClr val="bg1">
                <a:lumMod val="50000"/>
              </a:schemeClr>
            </a:solidFill>
            <a:round/>
            <a:headEnd/>
            <a:tailEnd/>
          </a:ln>
        </p:spPr>
      </p:cxnSp>
      <p:cxnSp>
        <p:nvCxnSpPr>
          <p:cNvPr id="39" name="AutoShape 65"/>
          <p:cNvCxnSpPr>
            <a:cxnSpLocks noChangeShapeType="1"/>
          </p:cNvCxnSpPr>
          <p:nvPr/>
        </p:nvCxnSpPr>
        <p:spPr bwMode="auto">
          <a:xfrm rot="5400000" flipH="1" flipV="1">
            <a:off x="1507332" y="2785269"/>
            <a:ext cx="484187" cy="854075"/>
          </a:xfrm>
          <a:prstGeom prst="straightConnector1">
            <a:avLst/>
          </a:prstGeom>
          <a:noFill/>
          <a:ln w="9525">
            <a:solidFill>
              <a:schemeClr val="bg1">
                <a:lumMod val="50000"/>
              </a:schemeClr>
            </a:solidFill>
            <a:round/>
            <a:headEnd/>
            <a:tailEnd/>
          </a:ln>
        </p:spPr>
      </p:cxnSp>
      <p:cxnSp>
        <p:nvCxnSpPr>
          <p:cNvPr id="40" name="AutoShape 66"/>
          <p:cNvCxnSpPr>
            <a:cxnSpLocks noChangeShapeType="1"/>
          </p:cNvCxnSpPr>
          <p:nvPr/>
        </p:nvCxnSpPr>
        <p:spPr bwMode="auto">
          <a:xfrm rot="16200000" flipV="1">
            <a:off x="1957388" y="3189288"/>
            <a:ext cx="484187" cy="46037"/>
          </a:xfrm>
          <a:prstGeom prst="straightConnector1">
            <a:avLst/>
          </a:prstGeom>
          <a:noFill/>
          <a:ln w="9525">
            <a:solidFill>
              <a:schemeClr val="bg1">
                <a:lumMod val="50000"/>
              </a:schemeClr>
            </a:solidFill>
            <a:round/>
            <a:headEnd/>
            <a:tailEnd/>
          </a:ln>
        </p:spPr>
      </p:cxnSp>
      <p:cxnSp>
        <p:nvCxnSpPr>
          <p:cNvPr id="41" name="AutoShape 67"/>
          <p:cNvCxnSpPr>
            <a:cxnSpLocks noChangeShapeType="1"/>
          </p:cNvCxnSpPr>
          <p:nvPr/>
        </p:nvCxnSpPr>
        <p:spPr bwMode="auto">
          <a:xfrm rot="5400000" flipH="1" flipV="1">
            <a:off x="2406650" y="2786063"/>
            <a:ext cx="484187" cy="852488"/>
          </a:xfrm>
          <a:prstGeom prst="straightConnector1">
            <a:avLst/>
          </a:prstGeom>
          <a:noFill/>
          <a:ln w="9525">
            <a:solidFill>
              <a:schemeClr val="bg1">
                <a:lumMod val="50000"/>
              </a:schemeClr>
            </a:solidFill>
            <a:round/>
            <a:headEnd/>
            <a:tailEnd/>
          </a:ln>
        </p:spPr>
      </p:cxnSp>
      <p:sp>
        <p:nvSpPr>
          <p:cNvPr id="67" name="Rectangle 38"/>
          <p:cNvSpPr>
            <a:spLocks noChangeArrowheads="1"/>
          </p:cNvSpPr>
          <p:nvPr/>
        </p:nvSpPr>
        <p:spPr bwMode="auto">
          <a:xfrm>
            <a:off x="2045583" y="345494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68" name="Rectangle 39"/>
          <p:cNvSpPr>
            <a:spLocks noChangeArrowheads="1"/>
          </p:cNvSpPr>
          <p:nvPr/>
        </p:nvSpPr>
        <p:spPr bwMode="auto">
          <a:xfrm>
            <a:off x="1146573" y="345494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69" name="AutoShape 69"/>
          <p:cNvCxnSpPr>
            <a:cxnSpLocks noChangeShapeType="1"/>
          </p:cNvCxnSpPr>
          <p:nvPr/>
        </p:nvCxnSpPr>
        <p:spPr bwMode="auto">
          <a:xfrm rot="5400000" flipH="1" flipV="1">
            <a:off x="1562894" y="3459957"/>
            <a:ext cx="422275" cy="896937"/>
          </a:xfrm>
          <a:prstGeom prst="straightConnector1">
            <a:avLst/>
          </a:prstGeom>
          <a:noFill/>
          <a:ln w="9525">
            <a:solidFill>
              <a:schemeClr val="bg1">
                <a:lumMod val="50000"/>
              </a:schemeClr>
            </a:solidFill>
            <a:round/>
            <a:headEnd/>
            <a:tailEnd/>
          </a:ln>
        </p:spPr>
      </p:cxnSp>
      <p:cxnSp>
        <p:nvCxnSpPr>
          <p:cNvPr id="70" name="AutoShape 70"/>
          <p:cNvCxnSpPr>
            <a:cxnSpLocks noChangeShapeType="1"/>
          </p:cNvCxnSpPr>
          <p:nvPr/>
        </p:nvCxnSpPr>
        <p:spPr bwMode="auto">
          <a:xfrm rot="16200000" flipV="1">
            <a:off x="1112838" y="3906838"/>
            <a:ext cx="422275" cy="3175"/>
          </a:xfrm>
          <a:prstGeom prst="straightConnector1">
            <a:avLst/>
          </a:prstGeom>
          <a:noFill/>
          <a:ln w="9525">
            <a:solidFill>
              <a:schemeClr val="bg1">
                <a:lumMod val="50000"/>
              </a:schemeClr>
            </a:solidFill>
            <a:round/>
            <a:headEnd/>
            <a:tailEnd/>
          </a:ln>
        </p:spPr>
      </p:cxnSp>
      <p:cxnSp>
        <p:nvCxnSpPr>
          <p:cNvPr id="71" name="AutoShape 71"/>
          <p:cNvCxnSpPr>
            <a:cxnSpLocks noChangeShapeType="1"/>
          </p:cNvCxnSpPr>
          <p:nvPr/>
        </p:nvCxnSpPr>
        <p:spPr bwMode="auto">
          <a:xfrm rot="16200000" flipV="1">
            <a:off x="1562100" y="3457576"/>
            <a:ext cx="422275" cy="901700"/>
          </a:xfrm>
          <a:prstGeom prst="straightConnector1">
            <a:avLst/>
          </a:prstGeom>
          <a:noFill/>
          <a:ln w="9525">
            <a:solidFill>
              <a:schemeClr val="bg1">
                <a:lumMod val="50000"/>
              </a:schemeClr>
            </a:solidFill>
            <a:round/>
            <a:headEnd/>
            <a:tailEnd/>
          </a:ln>
        </p:spPr>
      </p:cxnSp>
      <p:cxnSp>
        <p:nvCxnSpPr>
          <p:cNvPr id="72" name="AutoShape 72"/>
          <p:cNvCxnSpPr>
            <a:cxnSpLocks noChangeShapeType="1"/>
          </p:cNvCxnSpPr>
          <p:nvPr/>
        </p:nvCxnSpPr>
        <p:spPr bwMode="auto">
          <a:xfrm rot="16200000" flipV="1">
            <a:off x="2012156" y="3907632"/>
            <a:ext cx="422275" cy="1588"/>
          </a:xfrm>
          <a:prstGeom prst="straightConnector1">
            <a:avLst/>
          </a:prstGeom>
          <a:noFill/>
          <a:ln w="9525">
            <a:solidFill>
              <a:schemeClr val="bg1">
                <a:lumMod val="50000"/>
              </a:schemeClr>
            </a:solidFill>
            <a:round/>
            <a:headEnd/>
            <a:tailEnd/>
          </a:ln>
        </p:spPr>
      </p:cxnSp>
      <p:sp>
        <p:nvSpPr>
          <p:cNvPr id="73" name="AutoShape 80"/>
          <p:cNvSpPr>
            <a:spLocks noChangeArrowheads="1"/>
          </p:cNvSpPr>
          <p:nvPr/>
        </p:nvSpPr>
        <p:spPr bwMode="auto">
          <a:xfrm rot="16171351">
            <a:off x="1091242" y="42063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74" name="AutoShape 82"/>
          <p:cNvSpPr>
            <a:spLocks noChangeArrowheads="1"/>
          </p:cNvSpPr>
          <p:nvPr/>
        </p:nvSpPr>
        <p:spPr bwMode="auto">
          <a:xfrm rot="16171351">
            <a:off x="1990252" y="42063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75" name="AutoShape 82"/>
          <p:cNvSpPr>
            <a:spLocks noChangeArrowheads="1"/>
          </p:cNvSpPr>
          <p:nvPr/>
        </p:nvSpPr>
        <p:spPr bwMode="auto">
          <a:xfrm rot="16171351">
            <a:off x="1437107" y="42063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35235" name="Rectangle 21"/>
          <p:cNvSpPr>
            <a:spLocks noChangeArrowheads="1"/>
          </p:cNvSpPr>
          <p:nvPr/>
        </p:nvSpPr>
        <p:spPr bwMode="auto">
          <a:xfrm>
            <a:off x="1789113" y="4202113"/>
            <a:ext cx="34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eaLnBrk="1" hangingPunct="1"/>
            <a:r>
              <a:rPr lang="en-US" altLang="zh-CN" sz="1800" u="none">
                <a:latin typeface="Calibri" panose="020F0502020204030204" pitchFamily="34" charset="0"/>
                <a:ea typeface="宋体" panose="02010600030101010101" pitchFamily="2" charset="-122"/>
              </a:rPr>
              <a:t>…</a:t>
            </a:r>
          </a:p>
        </p:txBody>
      </p:sp>
      <p:cxnSp>
        <p:nvCxnSpPr>
          <p:cNvPr id="77" name="AutoShape 69"/>
          <p:cNvCxnSpPr>
            <a:cxnSpLocks noChangeShapeType="1"/>
          </p:cNvCxnSpPr>
          <p:nvPr/>
        </p:nvCxnSpPr>
        <p:spPr bwMode="auto">
          <a:xfrm rot="5400000" flipH="1" flipV="1">
            <a:off x="1735931" y="3632995"/>
            <a:ext cx="422275" cy="550862"/>
          </a:xfrm>
          <a:prstGeom prst="straightConnector1">
            <a:avLst/>
          </a:prstGeom>
          <a:noFill/>
          <a:ln w="9525">
            <a:solidFill>
              <a:schemeClr val="bg1">
                <a:lumMod val="50000"/>
              </a:schemeClr>
            </a:solidFill>
            <a:round/>
            <a:headEnd/>
            <a:tailEnd/>
          </a:ln>
        </p:spPr>
      </p:cxnSp>
      <p:cxnSp>
        <p:nvCxnSpPr>
          <p:cNvPr id="78" name="AutoShape 69"/>
          <p:cNvCxnSpPr>
            <a:cxnSpLocks noChangeShapeType="1"/>
          </p:cNvCxnSpPr>
          <p:nvPr/>
        </p:nvCxnSpPr>
        <p:spPr bwMode="auto">
          <a:xfrm rot="16200000" flipV="1">
            <a:off x="1285875" y="3733801"/>
            <a:ext cx="422275" cy="349250"/>
          </a:xfrm>
          <a:prstGeom prst="straightConnector1">
            <a:avLst/>
          </a:prstGeom>
          <a:noFill/>
          <a:ln w="9525">
            <a:solidFill>
              <a:schemeClr val="bg1">
                <a:lumMod val="50000"/>
              </a:schemeClr>
            </a:solidFill>
            <a:round/>
            <a:headEnd/>
            <a:tailEnd/>
          </a:ln>
        </p:spPr>
      </p:cxnSp>
      <p:sp>
        <p:nvSpPr>
          <p:cNvPr id="55" name="Rectangle 38"/>
          <p:cNvSpPr>
            <a:spLocks noChangeArrowheads="1"/>
          </p:cNvSpPr>
          <p:nvPr/>
        </p:nvSpPr>
        <p:spPr bwMode="auto">
          <a:xfrm>
            <a:off x="3751519" y="345494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56" name="Rectangle 39"/>
          <p:cNvSpPr>
            <a:spLocks noChangeArrowheads="1"/>
          </p:cNvSpPr>
          <p:nvPr/>
        </p:nvSpPr>
        <p:spPr bwMode="auto">
          <a:xfrm>
            <a:off x="2852509" y="345494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57" name="AutoShape 69"/>
          <p:cNvCxnSpPr>
            <a:cxnSpLocks noChangeShapeType="1"/>
          </p:cNvCxnSpPr>
          <p:nvPr/>
        </p:nvCxnSpPr>
        <p:spPr bwMode="auto">
          <a:xfrm rot="5400000" flipH="1" flipV="1">
            <a:off x="3269456" y="3459957"/>
            <a:ext cx="420687" cy="895350"/>
          </a:xfrm>
          <a:prstGeom prst="straightConnector1">
            <a:avLst/>
          </a:prstGeom>
          <a:noFill/>
          <a:ln w="9525">
            <a:solidFill>
              <a:schemeClr val="bg1">
                <a:lumMod val="50000"/>
              </a:schemeClr>
            </a:solidFill>
            <a:round/>
            <a:headEnd/>
            <a:tailEnd/>
          </a:ln>
        </p:spPr>
      </p:cxnSp>
      <p:cxnSp>
        <p:nvCxnSpPr>
          <p:cNvPr id="58" name="AutoShape 70"/>
          <p:cNvCxnSpPr>
            <a:cxnSpLocks noChangeShapeType="1"/>
          </p:cNvCxnSpPr>
          <p:nvPr/>
        </p:nvCxnSpPr>
        <p:spPr bwMode="auto">
          <a:xfrm rot="16200000" flipV="1">
            <a:off x="2820194" y="3906044"/>
            <a:ext cx="420687" cy="3175"/>
          </a:xfrm>
          <a:prstGeom prst="straightConnector1">
            <a:avLst/>
          </a:prstGeom>
          <a:noFill/>
          <a:ln w="9525">
            <a:solidFill>
              <a:schemeClr val="bg1">
                <a:lumMod val="50000"/>
              </a:schemeClr>
            </a:solidFill>
            <a:round/>
            <a:headEnd/>
            <a:tailEnd/>
          </a:ln>
        </p:spPr>
      </p:cxnSp>
      <p:cxnSp>
        <p:nvCxnSpPr>
          <p:cNvPr id="59" name="AutoShape 71"/>
          <p:cNvCxnSpPr>
            <a:cxnSpLocks noChangeShapeType="1"/>
          </p:cNvCxnSpPr>
          <p:nvPr/>
        </p:nvCxnSpPr>
        <p:spPr bwMode="auto">
          <a:xfrm rot="16200000" flipV="1">
            <a:off x="3269456" y="3456782"/>
            <a:ext cx="420687" cy="901700"/>
          </a:xfrm>
          <a:prstGeom prst="straightConnector1">
            <a:avLst/>
          </a:prstGeom>
          <a:noFill/>
          <a:ln w="9525">
            <a:solidFill>
              <a:schemeClr val="bg1">
                <a:lumMod val="50000"/>
              </a:schemeClr>
            </a:solidFill>
            <a:round/>
            <a:headEnd/>
            <a:tailEnd/>
          </a:ln>
        </p:spPr>
      </p:cxnSp>
      <p:cxnSp>
        <p:nvCxnSpPr>
          <p:cNvPr id="60" name="AutoShape 72"/>
          <p:cNvCxnSpPr>
            <a:cxnSpLocks noChangeShapeType="1"/>
          </p:cNvCxnSpPr>
          <p:nvPr/>
        </p:nvCxnSpPr>
        <p:spPr bwMode="auto">
          <a:xfrm rot="16200000" flipV="1">
            <a:off x="3718719" y="3906044"/>
            <a:ext cx="420687" cy="3175"/>
          </a:xfrm>
          <a:prstGeom prst="straightConnector1">
            <a:avLst/>
          </a:prstGeom>
          <a:noFill/>
          <a:ln w="9525">
            <a:solidFill>
              <a:schemeClr val="bg1">
                <a:lumMod val="50000"/>
              </a:schemeClr>
            </a:solidFill>
            <a:round/>
            <a:headEnd/>
            <a:tailEnd/>
          </a:ln>
        </p:spPr>
      </p:cxnSp>
      <p:sp>
        <p:nvSpPr>
          <p:cNvPr id="61" name="AutoShape 80"/>
          <p:cNvSpPr>
            <a:spLocks noChangeArrowheads="1"/>
          </p:cNvSpPr>
          <p:nvPr/>
        </p:nvSpPr>
        <p:spPr bwMode="auto">
          <a:xfrm rot="16171351">
            <a:off x="2797178" y="42050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62" name="AutoShape 82"/>
          <p:cNvSpPr>
            <a:spLocks noChangeArrowheads="1"/>
          </p:cNvSpPr>
          <p:nvPr/>
        </p:nvSpPr>
        <p:spPr bwMode="auto">
          <a:xfrm rot="16171351">
            <a:off x="3696187" y="42050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63" name="AutoShape 82"/>
          <p:cNvSpPr>
            <a:spLocks noChangeArrowheads="1"/>
          </p:cNvSpPr>
          <p:nvPr/>
        </p:nvSpPr>
        <p:spPr bwMode="auto">
          <a:xfrm rot="16171351">
            <a:off x="3143042" y="42050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35257" name="Rectangle 21"/>
          <p:cNvSpPr>
            <a:spLocks noChangeArrowheads="1"/>
          </p:cNvSpPr>
          <p:nvPr/>
        </p:nvSpPr>
        <p:spPr bwMode="auto">
          <a:xfrm>
            <a:off x="3481388" y="4200525"/>
            <a:ext cx="342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eaLnBrk="1" hangingPunct="1"/>
            <a:r>
              <a:rPr lang="en-US" altLang="zh-CN" sz="1800" u="none">
                <a:latin typeface="Calibri" panose="020F0502020204030204" pitchFamily="34" charset="0"/>
                <a:ea typeface="宋体" panose="02010600030101010101" pitchFamily="2" charset="-122"/>
              </a:rPr>
              <a:t>…</a:t>
            </a:r>
          </a:p>
        </p:txBody>
      </p:sp>
      <p:cxnSp>
        <p:nvCxnSpPr>
          <p:cNvPr id="65" name="AutoShape 69"/>
          <p:cNvCxnSpPr>
            <a:cxnSpLocks noChangeShapeType="1"/>
          </p:cNvCxnSpPr>
          <p:nvPr/>
        </p:nvCxnSpPr>
        <p:spPr bwMode="auto">
          <a:xfrm rot="5400000" flipH="1" flipV="1">
            <a:off x="3442494" y="3632994"/>
            <a:ext cx="420687" cy="549275"/>
          </a:xfrm>
          <a:prstGeom prst="straightConnector1">
            <a:avLst/>
          </a:prstGeom>
          <a:noFill/>
          <a:ln w="9525">
            <a:solidFill>
              <a:schemeClr val="bg1">
                <a:lumMod val="50000"/>
              </a:schemeClr>
            </a:solidFill>
            <a:round/>
            <a:headEnd/>
            <a:tailEnd/>
          </a:ln>
        </p:spPr>
      </p:cxnSp>
      <p:cxnSp>
        <p:nvCxnSpPr>
          <p:cNvPr id="66" name="AutoShape 69"/>
          <p:cNvCxnSpPr>
            <a:cxnSpLocks noChangeShapeType="1"/>
          </p:cNvCxnSpPr>
          <p:nvPr/>
        </p:nvCxnSpPr>
        <p:spPr bwMode="auto">
          <a:xfrm rot="16200000" flipV="1">
            <a:off x="2993231" y="3733007"/>
            <a:ext cx="420687" cy="349250"/>
          </a:xfrm>
          <a:prstGeom prst="straightConnector1">
            <a:avLst/>
          </a:prstGeom>
          <a:noFill/>
          <a:ln w="9525">
            <a:solidFill>
              <a:schemeClr val="bg1">
                <a:lumMod val="50000"/>
              </a:schemeClr>
            </a:solidFill>
            <a:round/>
            <a:headEnd/>
            <a:tailEnd/>
          </a:ln>
        </p:spPr>
      </p:cxnSp>
      <p:cxnSp>
        <p:nvCxnSpPr>
          <p:cNvPr id="47" name="AutoShape 64"/>
          <p:cNvCxnSpPr>
            <a:cxnSpLocks noChangeShapeType="1"/>
          </p:cNvCxnSpPr>
          <p:nvPr/>
        </p:nvCxnSpPr>
        <p:spPr bwMode="auto">
          <a:xfrm rot="16200000" flipV="1">
            <a:off x="2809875" y="2336801"/>
            <a:ext cx="484187" cy="1751012"/>
          </a:xfrm>
          <a:prstGeom prst="straightConnector1">
            <a:avLst/>
          </a:prstGeom>
          <a:noFill/>
          <a:ln w="9525">
            <a:solidFill>
              <a:schemeClr val="bg1">
                <a:lumMod val="50000"/>
              </a:schemeClr>
            </a:solidFill>
            <a:round/>
            <a:headEnd/>
            <a:tailEnd/>
          </a:ln>
        </p:spPr>
      </p:cxnSp>
      <p:cxnSp>
        <p:nvCxnSpPr>
          <p:cNvPr id="48" name="AutoShape 65"/>
          <p:cNvCxnSpPr>
            <a:cxnSpLocks noChangeShapeType="1"/>
          </p:cNvCxnSpPr>
          <p:nvPr/>
        </p:nvCxnSpPr>
        <p:spPr bwMode="auto">
          <a:xfrm rot="16200000" flipV="1">
            <a:off x="2360613" y="2786063"/>
            <a:ext cx="484187" cy="852487"/>
          </a:xfrm>
          <a:prstGeom prst="straightConnector1">
            <a:avLst/>
          </a:prstGeom>
          <a:noFill/>
          <a:ln w="9525">
            <a:solidFill>
              <a:schemeClr val="bg1">
                <a:lumMod val="50000"/>
              </a:schemeClr>
            </a:solidFill>
            <a:round/>
            <a:headEnd/>
            <a:tailEnd/>
          </a:ln>
        </p:spPr>
      </p:cxnSp>
      <p:cxnSp>
        <p:nvCxnSpPr>
          <p:cNvPr id="49" name="AutoShape 66"/>
          <p:cNvCxnSpPr>
            <a:cxnSpLocks noChangeShapeType="1"/>
          </p:cNvCxnSpPr>
          <p:nvPr/>
        </p:nvCxnSpPr>
        <p:spPr bwMode="auto">
          <a:xfrm rot="5400000" flipH="1" flipV="1">
            <a:off x="2809875" y="3189288"/>
            <a:ext cx="484187" cy="46038"/>
          </a:xfrm>
          <a:prstGeom prst="straightConnector1">
            <a:avLst/>
          </a:prstGeom>
          <a:noFill/>
          <a:ln w="9525">
            <a:solidFill>
              <a:schemeClr val="bg1">
                <a:lumMod val="50000"/>
              </a:schemeClr>
            </a:solidFill>
            <a:round/>
            <a:headEnd/>
            <a:tailEnd/>
          </a:ln>
        </p:spPr>
      </p:cxnSp>
      <p:cxnSp>
        <p:nvCxnSpPr>
          <p:cNvPr id="50" name="AutoShape 67"/>
          <p:cNvCxnSpPr>
            <a:cxnSpLocks noChangeShapeType="1"/>
          </p:cNvCxnSpPr>
          <p:nvPr/>
        </p:nvCxnSpPr>
        <p:spPr bwMode="auto">
          <a:xfrm rot="16200000" flipV="1">
            <a:off x="3259138" y="2786063"/>
            <a:ext cx="484187" cy="852487"/>
          </a:xfrm>
          <a:prstGeom prst="straightConnector1">
            <a:avLst/>
          </a:prstGeom>
          <a:noFill/>
          <a:ln w="9525">
            <a:solidFill>
              <a:schemeClr val="bg1">
                <a:lumMod val="50000"/>
              </a:schemeClr>
            </a:solidFill>
            <a:round/>
            <a:headEnd/>
            <a:tailEnd/>
          </a:ln>
        </p:spPr>
      </p:cxnSp>
      <p:sp>
        <p:nvSpPr>
          <p:cNvPr id="135264" name="Rectangle 21"/>
          <p:cNvSpPr>
            <a:spLocks noChangeArrowheads="1"/>
          </p:cNvSpPr>
          <p:nvPr/>
        </p:nvSpPr>
        <p:spPr bwMode="auto">
          <a:xfrm>
            <a:off x="4284663" y="3375025"/>
            <a:ext cx="622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eaLnBrk="1" hangingPunct="1"/>
            <a:r>
              <a:rPr lang="en-US" altLang="zh-CN" sz="2800" u="none">
                <a:latin typeface="Calibri" panose="020F0502020204030204" pitchFamily="34" charset="0"/>
                <a:ea typeface="宋体" panose="02010600030101010101" pitchFamily="2" charset="-122"/>
              </a:rPr>
              <a:t>. . .</a:t>
            </a:r>
          </a:p>
        </p:txBody>
      </p:sp>
      <p:sp>
        <p:nvSpPr>
          <p:cNvPr id="81" name="Rectangle 80"/>
          <p:cNvSpPr/>
          <p:nvPr/>
        </p:nvSpPr>
        <p:spPr bwMode="auto">
          <a:xfrm>
            <a:off x="4902200" y="2522538"/>
            <a:ext cx="3281363" cy="2286000"/>
          </a:xfrm>
          <a:prstGeom prst="rect">
            <a:avLst/>
          </a:prstGeom>
          <a:ln>
            <a:noFill/>
            <a:headEnd type="none" w="med" len="med"/>
            <a:tailEnd type="none" w="med" len="med"/>
          </a:ln>
          <a:effectLst>
            <a:outerShdw blurRad="50800" dist="20000" dir="7200000" rotWithShape="0">
              <a:schemeClr val="tx1">
                <a:alpha val="69000"/>
              </a:schemeClr>
            </a:outerShdw>
          </a:effectLst>
        </p:spPr>
        <p:style>
          <a:lnRef idx="1">
            <a:schemeClr val="accent5"/>
          </a:lnRef>
          <a:fillRef idx="2">
            <a:schemeClr val="accent5"/>
          </a:fillRef>
          <a:effectRef idx="1">
            <a:schemeClr val="accent5"/>
          </a:effectRef>
          <a:fontRef idx="minor">
            <a:schemeClr val="dk1"/>
          </a:fontRef>
        </p:style>
        <p:txBody>
          <a:bodyPr wrap="none"/>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endParaRPr lang="en-US" altLang="zh-CN" sz="3000" u="none">
              <a:latin typeface="Calibri" panose="020F0502020204030204" pitchFamily="34" charset="0"/>
              <a:ea typeface="宋体" panose="02010600030101010101" pitchFamily="2" charset="-122"/>
              <a:cs typeface="Times New Roman" panose="02020603050405020304" pitchFamily="18" charset="0"/>
            </a:endParaRPr>
          </a:p>
        </p:txBody>
      </p:sp>
      <p:sp>
        <p:nvSpPr>
          <p:cNvPr id="85" name="Rectangle 25"/>
          <p:cNvSpPr>
            <a:spLocks noChangeArrowheads="1"/>
          </p:cNvSpPr>
          <p:nvPr/>
        </p:nvSpPr>
        <p:spPr bwMode="auto">
          <a:xfrm>
            <a:off x="6796945" y="270271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86" name="Rectangle 26"/>
          <p:cNvSpPr>
            <a:spLocks noChangeArrowheads="1"/>
          </p:cNvSpPr>
          <p:nvPr/>
        </p:nvSpPr>
        <p:spPr bwMode="auto">
          <a:xfrm>
            <a:off x="5897935" y="270271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91" name="AutoShape 59"/>
          <p:cNvCxnSpPr>
            <a:cxnSpLocks noChangeShapeType="1"/>
            <a:endCxn id="16" idx="4"/>
          </p:cNvCxnSpPr>
          <p:nvPr/>
        </p:nvCxnSpPr>
        <p:spPr bwMode="auto">
          <a:xfrm rot="5400000" flipH="1" flipV="1">
            <a:off x="5901532" y="2524918"/>
            <a:ext cx="349250" cy="4763"/>
          </a:xfrm>
          <a:prstGeom prst="straightConnector1">
            <a:avLst/>
          </a:prstGeom>
          <a:noFill/>
          <a:ln w="9525">
            <a:solidFill>
              <a:schemeClr val="bg1">
                <a:lumMod val="50000"/>
              </a:schemeClr>
            </a:solidFill>
            <a:round/>
            <a:headEnd/>
            <a:tailEnd/>
          </a:ln>
        </p:spPr>
      </p:cxnSp>
      <p:cxnSp>
        <p:nvCxnSpPr>
          <p:cNvPr id="92" name="AutoShape 60"/>
          <p:cNvCxnSpPr>
            <a:cxnSpLocks noChangeShapeType="1"/>
            <a:endCxn id="16" idx="4"/>
          </p:cNvCxnSpPr>
          <p:nvPr/>
        </p:nvCxnSpPr>
        <p:spPr bwMode="auto">
          <a:xfrm rot="16200000" flipV="1">
            <a:off x="6351588" y="2079625"/>
            <a:ext cx="349250" cy="895350"/>
          </a:xfrm>
          <a:prstGeom prst="straightConnector1">
            <a:avLst/>
          </a:prstGeom>
          <a:noFill/>
          <a:ln w="9525">
            <a:solidFill>
              <a:schemeClr val="bg1">
                <a:lumMod val="50000"/>
              </a:schemeClr>
            </a:solidFill>
            <a:round/>
            <a:headEnd/>
            <a:tailEnd/>
          </a:ln>
        </p:spPr>
      </p:cxnSp>
      <p:cxnSp>
        <p:nvCxnSpPr>
          <p:cNvPr id="93" name="AutoShape 61"/>
          <p:cNvCxnSpPr>
            <a:cxnSpLocks noChangeShapeType="1"/>
            <a:endCxn id="17" idx="4"/>
          </p:cNvCxnSpPr>
          <p:nvPr/>
        </p:nvCxnSpPr>
        <p:spPr bwMode="auto">
          <a:xfrm rot="16200000" flipV="1">
            <a:off x="6797676" y="2525712"/>
            <a:ext cx="349250" cy="3175"/>
          </a:xfrm>
          <a:prstGeom prst="straightConnector1">
            <a:avLst/>
          </a:prstGeom>
          <a:noFill/>
          <a:ln w="9525">
            <a:solidFill>
              <a:schemeClr val="bg1">
                <a:lumMod val="50000"/>
              </a:schemeClr>
            </a:solidFill>
            <a:round/>
            <a:headEnd/>
            <a:tailEnd/>
          </a:ln>
        </p:spPr>
      </p:cxnSp>
      <p:cxnSp>
        <p:nvCxnSpPr>
          <p:cNvPr id="94" name="AutoShape 62"/>
          <p:cNvCxnSpPr>
            <a:cxnSpLocks noChangeShapeType="1"/>
            <a:endCxn id="17" idx="4"/>
          </p:cNvCxnSpPr>
          <p:nvPr/>
        </p:nvCxnSpPr>
        <p:spPr bwMode="auto">
          <a:xfrm rot="5400000" flipH="1" flipV="1">
            <a:off x="6347619" y="2078831"/>
            <a:ext cx="349250" cy="896938"/>
          </a:xfrm>
          <a:prstGeom prst="straightConnector1">
            <a:avLst/>
          </a:prstGeom>
          <a:noFill/>
          <a:ln w="9525">
            <a:solidFill>
              <a:schemeClr val="bg1">
                <a:lumMod val="50000"/>
              </a:schemeClr>
            </a:solidFill>
            <a:round/>
            <a:headEnd/>
            <a:tailEnd/>
          </a:ln>
        </p:spPr>
      </p:cxnSp>
      <p:cxnSp>
        <p:nvCxnSpPr>
          <p:cNvPr id="95" name="AutoShape 63"/>
          <p:cNvCxnSpPr>
            <a:cxnSpLocks noChangeShapeType="1"/>
          </p:cNvCxnSpPr>
          <p:nvPr/>
        </p:nvCxnSpPr>
        <p:spPr bwMode="auto">
          <a:xfrm>
            <a:off x="6249988" y="2824163"/>
            <a:ext cx="547687" cy="1587"/>
          </a:xfrm>
          <a:prstGeom prst="straightConnector1">
            <a:avLst/>
          </a:prstGeom>
          <a:noFill/>
          <a:ln w="9525">
            <a:solidFill>
              <a:schemeClr val="bg1">
                <a:lumMod val="50000"/>
              </a:schemeClr>
            </a:solidFill>
            <a:round/>
            <a:headEnd/>
            <a:tailEnd/>
          </a:ln>
        </p:spPr>
      </p:cxnSp>
      <p:cxnSp>
        <p:nvCxnSpPr>
          <p:cNvPr id="96" name="AutoShape 64"/>
          <p:cNvCxnSpPr>
            <a:cxnSpLocks noChangeShapeType="1"/>
          </p:cNvCxnSpPr>
          <p:nvPr/>
        </p:nvCxnSpPr>
        <p:spPr bwMode="auto">
          <a:xfrm rot="5400000" flipH="1" flipV="1">
            <a:off x="5854700" y="2311401"/>
            <a:ext cx="485775" cy="1752600"/>
          </a:xfrm>
          <a:prstGeom prst="straightConnector1">
            <a:avLst/>
          </a:prstGeom>
          <a:noFill/>
          <a:ln w="9525">
            <a:solidFill>
              <a:schemeClr val="bg1">
                <a:lumMod val="50000"/>
              </a:schemeClr>
            </a:solidFill>
            <a:round/>
            <a:headEnd/>
            <a:tailEnd/>
          </a:ln>
        </p:spPr>
      </p:cxnSp>
      <p:cxnSp>
        <p:nvCxnSpPr>
          <p:cNvPr id="97" name="AutoShape 65"/>
          <p:cNvCxnSpPr>
            <a:cxnSpLocks noChangeShapeType="1"/>
          </p:cNvCxnSpPr>
          <p:nvPr/>
        </p:nvCxnSpPr>
        <p:spPr bwMode="auto">
          <a:xfrm rot="5400000" flipH="1" flipV="1">
            <a:off x="5404644" y="2761457"/>
            <a:ext cx="485775" cy="852487"/>
          </a:xfrm>
          <a:prstGeom prst="straightConnector1">
            <a:avLst/>
          </a:prstGeom>
          <a:noFill/>
          <a:ln w="9525">
            <a:solidFill>
              <a:schemeClr val="bg1">
                <a:lumMod val="50000"/>
              </a:schemeClr>
            </a:solidFill>
            <a:round/>
            <a:headEnd/>
            <a:tailEnd/>
          </a:ln>
        </p:spPr>
      </p:cxnSp>
      <p:cxnSp>
        <p:nvCxnSpPr>
          <p:cNvPr id="98" name="AutoShape 66"/>
          <p:cNvCxnSpPr>
            <a:cxnSpLocks noChangeShapeType="1"/>
          </p:cNvCxnSpPr>
          <p:nvPr/>
        </p:nvCxnSpPr>
        <p:spPr bwMode="auto">
          <a:xfrm rot="16200000" flipV="1">
            <a:off x="5853906" y="3164682"/>
            <a:ext cx="485775" cy="46038"/>
          </a:xfrm>
          <a:prstGeom prst="straightConnector1">
            <a:avLst/>
          </a:prstGeom>
          <a:noFill/>
          <a:ln w="9525">
            <a:solidFill>
              <a:schemeClr val="bg1">
                <a:lumMod val="50000"/>
              </a:schemeClr>
            </a:solidFill>
            <a:round/>
            <a:headEnd/>
            <a:tailEnd/>
          </a:ln>
        </p:spPr>
      </p:cxnSp>
      <p:cxnSp>
        <p:nvCxnSpPr>
          <p:cNvPr id="99" name="AutoShape 67"/>
          <p:cNvCxnSpPr>
            <a:cxnSpLocks noChangeShapeType="1"/>
          </p:cNvCxnSpPr>
          <p:nvPr/>
        </p:nvCxnSpPr>
        <p:spPr bwMode="auto">
          <a:xfrm rot="5400000" flipH="1" flipV="1">
            <a:off x="6303963" y="2760663"/>
            <a:ext cx="485775" cy="854075"/>
          </a:xfrm>
          <a:prstGeom prst="straightConnector1">
            <a:avLst/>
          </a:prstGeom>
          <a:noFill/>
          <a:ln w="9525">
            <a:solidFill>
              <a:schemeClr val="bg1">
                <a:lumMod val="50000"/>
              </a:schemeClr>
            </a:solidFill>
            <a:round/>
            <a:headEnd/>
            <a:tailEnd/>
          </a:ln>
        </p:spPr>
      </p:cxnSp>
      <p:sp>
        <p:nvSpPr>
          <p:cNvPr id="101" name="Rectangle 38"/>
          <p:cNvSpPr>
            <a:spLocks noChangeArrowheads="1"/>
          </p:cNvSpPr>
          <p:nvPr/>
        </p:nvSpPr>
        <p:spPr bwMode="auto">
          <a:xfrm>
            <a:off x="5943198" y="343084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102" name="Rectangle 39"/>
          <p:cNvSpPr>
            <a:spLocks noChangeArrowheads="1"/>
          </p:cNvSpPr>
          <p:nvPr/>
        </p:nvSpPr>
        <p:spPr bwMode="auto">
          <a:xfrm>
            <a:off x="5044188" y="343084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103" name="AutoShape 69"/>
          <p:cNvCxnSpPr>
            <a:cxnSpLocks noChangeShapeType="1"/>
          </p:cNvCxnSpPr>
          <p:nvPr/>
        </p:nvCxnSpPr>
        <p:spPr bwMode="auto">
          <a:xfrm rot="5400000" flipH="1" flipV="1">
            <a:off x="5460206" y="3436144"/>
            <a:ext cx="422275" cy="896938"/>
          </a:xfrm>
          <a:prstGeom prst="straightConnector1">
            <a:avLst/>
          </a:prstGeom>
          <a:noFill/>
          <a:ln w="9525">
            <a:solidFill>
              <a:schemeClr val="bg1">
                <a:lumMod val="50000"/>
              </a:schemeClr>
            </a:solidFill>
            <a:round/>
            <a:headEnd/>
            <a:tailEnd/>
          </a:ln>
        </p:spPr>
      </p:cxnSp>
      <p:cxnSp>
        <p:nvCxnSpPr>
          <p:cNvPr id="104" name="AutoShape 70"/>
          <p:cNvCxnSpPr>
            <a:cxnSpLocks noChangeShapeType="1"/>
          </p:cNvCxnSpPr>
          <p:nvPr/>
        </p:nvCxnSpPr>
        <p:spPr bwMode="auto">
          <a:xfrm rot="16200000" flipV="1">
            <a:off x="5010944" y="3883819"/>
            <a:ext cx="422275" cy="1587"/>
          </a:xfrm>
          <a:prstGeom prst="straightConnector1">
            <a:avLst/>
          </a:prstGeom>
          <a:noFill/>
          <a:ln w="9525">
            <a:solidFill>
              <a:schemeClr val="bg1">
                <a:lumMod val="50000"/>
              </a:schemeClr>
            </a:solidFill>
            <a:round/>
            <a:headEnd/>
            <a:tailEnd/>
          </a:ln>
        </p:spPr>
      </p:cxnSp>
      <p:cxnSp>
        <p:nvCxnSpPr>
          <p:cNvPr id="105" name="AutoShape 71"/>
          <p:cNvCxnSpPr>
            <a:cxnSpLocks noChangeShapeType="1"/>
          </p:cNvCxnSpPr>
          <p:nvPr/>
        </p:nvCxnSpPr>
        <p:spPr bwMode="auto">
          <a:xfrm rot="16200000" flipV="1">
            <a:off x="5461000" y="3433763"/>
            <a:ext cx="422275" cy="901700"/>
          </a:xfrm>
          <a:prstGeom prst="straightConnector1">
            <a:avLst/>
          </a:prstGeom>
          <a:noFill/>
          <a:ln w="9525">
            <a:solidFill>
              <a:schemeClr val="bg1">
                <a:lumMod val="50000"/>
              </a:schemeClr>
            </a:solidFill>
            <a:round/>
            <a:headEnd/>
            <a:tailEnd/>
          </a:ln>
        </p:spPr>
      </p:cxnSp>
      <p:cxnSp>
        <p:nvCxnSpPr>
          <p:cNvPr id="106" name="AutoShape 72"/>
          <p:cNvCxnSpPr>
            <a:cxnSpLocks noChangeShapeType="1"/>
          </p:cNvCxnSpPr>
          <p:nvPr/>
        </p:nvCxnSpPr>
        <p:spPr bwMode="auto">
          <a:xfrm rot="16200000" flipV="1">
            <a:off x="5910263" y="3883025"/>
            <a:ext cx="422275" cy="3175"/>
          </a:xfrm>
          <a:prstGeom prst="straightConnector1">
            <a:avLst/>
          </a:prstGeom>
          <a:noFill/>
          <a:ln w="9525">
            <a:solidFill>
              <a:schemeClr val="bg1">
                <a:lumMod val="50000"/>
              </a:schemeClr>
            </a:solidFill>
            <a:round/>
            <a:headEnd/>
            <a:tailEnd/>
          </a:ln>
        </p:spPr>
      </p:cxnSp>
      <p:sp>
        <p:nvSpPr>
          <p:cNvPr id="107" name="AutoShape 80"/>
          <p:cNvSpPr>
            <a:spLocks noChangeArrowheads="1"/>
          </p:cNvSpPr>
          <p:nvPr/>
        </p:nvSpPr>
        <p:spPr bwMode="auto">
          <a:xfrm rot="16171351">
            <a:off x="4988857" y="41822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08" name="AutoShape 82"/>
          <p:cNvSpPr>
            <a:spLocks noChangeArrowheads="1"/>
          </p:cNvSpPr>
          <p:nvPr/>
        </p:nvSpPr>
        <p:spPr bwMode="auto">
          <a:xfrm rot="16171351">
            <a:off x="5887867" y="41822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09" name="AutoShape 82"/>
          <p:cNvSpPr>
            <a:spLocks noChangeArrowheads="1"/>
          </p:cNvSpPr>
          <p:nvPr/>
        </p:nvSpPr>
        <p:spPr bwMode="auto">
          <a:xfrm rot="16171351">
            <a:off x="5334722" y="4182207"/>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35300" name="Rectangle 21"/>
          <p:cNvSpPr>
            <a:spLocks noChangeArrowheads="1"/>
          </p:cNvSpPr>
          <p:nvPr/>
        </p:nvSpPr>
        <p:spPr bwMode="auto">
          <a:xfrm>
            <a:off x="5686425" y="4178300"/>
            <a:ext cx="344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eaLnBrk="1" hangingPunct="1"/>
            <a:r>
              <a:rPr lang="en-US" altLang="zh-CN" sz="1800" u="none">
                <a:latin typeface="Calibri" panose="020F0502020204030204" pitchFamily="34" charset="0"/>
                <a:ea typeface="宋体" panose="02010600030101010101" pitchFamily="2" charset="-122"/>
              </a:rPr>
              <a:t>…</a:t>
            </a:r>
          </a:p>
        </p:txBody>
      </p:sp>
      <p:cxnSp>
        <p:nvCxnSpPr>
          <p:cNvPr id="111" name="AutoShape 69"/>
          <p:cNvCxnSpPr>
            <a:cxnSpLocks noChangeShapeType="1"/>
          </p:cNvCxnSpPr>
          <p:nvPr/>
        </p:nvCxnSpPr>
        <p:spPr bwMode="auto">
          <a:xfrm rot="5400000" flipH="1" flipV="1">
            <a:off x="5633244" y="3609181"/>
            <a:ext cx="422275" cy="550863"/>
          </a:xfrm>
          <a:prstGeom prst="straightConnector1">
            <a:avLst/>
          </a:prstGeom>
          <a:noFill/>
          <a:ln w="9525">
            <a:solidFill>
              <a:schemeClr val="bg1">
                <a:lumMod val="50000"/>
              </a:schemeClr>
            </a:solidFill>
            <a:round/>
            <a:headEnd/>
            <a:tailEnd/>
          </a:ln>
        </p:spPr>
      </p:cxnSp>
      <p:cxnSp>
        <p:nvCxnSpPr>
          <p:cNvPr id="112" name="AutoShape 69"/>
          <p:cNvCxnSpPr>
            <a:cxnSpLocks noChangeShapeType="1"/>
          </p:cNvCxnSpPr>
          <p:nvPr/>
        </p:nvCxnSpPr>
        <p:spPr bwMode="auto">
          <a:xfrm rot="16200000" flipV="1">
            <a:off x="5183981" y="3710782"/>
            <a:ext cx="422275" cy="347662"/>
          </a:xfrm>
          <a:prstGeom prst="straightConnector1">
            <a:avLst/>
          </a:prstGeom>
          <a:noFill/>
          <a:ln w="9525">
            <a:solidFill>
              <a:schemeClr val="bg1">
                <a:lumMod val="50000"/>
              </a:schemeClr>
            </a:solidFill>
            <a:round/>
            <a:headEnd/>
            <a:tailEnd/>
          </a:ln>
        </p:spPr>
      </p:cxnSp>
      <p:sp>
        <p:nvSpPr>
          <p:cNvPr id="114" name="Rectangle 38"/>
          <p:cNvSpPr>
            <a:spLocks noChangeArrowheads="1"/>
          </p:cNvSpPr>
          <p:nvPr/>
        </p:nvSpPr>
        <p:spPr bwMode="auto">
          <a:xfrm>
            <a:off x="7649134" y="343084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sp>
        <p:nvSpPr>
          <p:cNvPr id="115" name="Rectangle 39"/>
          <p:cNvSpPr>
            <a:spLocks noChangeArrowheads="1"/>
          </p:cNvSpPr>
          <p:nvPr/>
        </p:nvSpPr>
        <p:spPr bwMode="auto">
          <a:xfrm>
            <a:off x="6750124" y="343084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b="1" u="none">
                <a:solidFill>
                  <a:srgbClr val="FFFFFF"/>
                </a:solidFill>
                <a:latin typeface="Calibri" panose="020F0502020204030204" pitchFamily="34" charset="0"/>
                <a:ea typeface="宋体" panose="02010600030101010101" pitchFamily="2" charset="-122"/>
              </a:rPr>
              <a:t>S</a:t>
            </a:r>
          </a:p>
        </p:txBody>
      </p:sp>
      <p:cxnSp>
        <p:nvCxnSpPr>
          <p:cNvPr id="116" name="AutoShape 69"/>
          <p:cNvCxnSpPr>
            <a:cxnSpLocks noChangeShapeType="1"/>
          </p:cNvCxnSpPr>
          <p:nvPr/>
        </p:nvCxnSpPr>
        <p:spPr bwMode="auto">
          <a:xfrm rot="5400000" flipH="1" flipV="1">
            <a:off x="7166769" y="3436144"/>
            <a:ext cx="420688" cy="895350"/>
          </a:xfrm>
          <a:prstGeom prst="straightConnector1">
            <a:avLst/>
          </a:prstGeom>
          <a:noFill/>
          <a:ln w="9525">
            <a:solidFill>
              <a:schemeClr val="bg1">
                <a:lumMod val="50000"/>
              </a:schemeClr>
            </a:solidFill>
            <a:round/>
            <a:headEnd/>
            <a:tailEnd/>
          </a:ln>
        </p:spPr>
      </p:cxnSp>
      <p:cxnSp>
        <p:nvCxnSpPr>
          <p:cNvPr id="117" name="AutoShape 70"/>
          <p:cNvCxnSpPr>
            <a:cxnSpLocks noChangeShapeType="1"/>
          </p:cNvCxnSpPr>
          <p:nvPr/>
        </p:nvCxnSpPr>
        <p:spPr bwMode="auto">
          <a:xfrm rot="16200000" flipV="1">
            <a:off x="6717507" y="3882231"/>
            <a:ext cx="420688" cy="3175"/>
          </a:xfrm>
          <a:prstGeom prst="straightConnector1">
            <a:avLst/>
          </a:prstGeom>
          <a:noFill/>
          <a:ln w="9525">
            <a:solidFill>
              <a:schemeClr val="bg1">
                <a:lumMod val="50000"/>
              </a:schemeClr>
            </a:solidFill>
            <a:round/>
            <a:headEnd/>
            <a:tailEnd/>
          </a:ln>
        </p:spPr>
      </p:cxnSp>
      <p:cxnSp>
        <p:nvCxnSpPr>
          <p:cNvPr id="118" name="AutoShape 71"/>
          <p:cNvCxnSpPr>
            <a:cxnSpLocks noChangeShapeType="1"/>
          </p:cNvCxnSpPr>
          <p:nvPr/>
        </p:nvCxnSpPr>
        <p:spPr bwMode="auto">
          <a:xfrm rot="16200000" flipV="1">
            <a:off x="7166769" y="3432969"/>
            <a:ext cx="420688" cy="901700"/>
          </a:xfrm>
          <a:prstGeom prst="straightConnector1">
            <a:avLst/>
          </a:prstGeom>
          <a:noFill/>
          <a:ln w="9525">
            <a:solidFill>
              <a:schemeClr val="bg1">
                <a:lumMod val="50000"/>
              </a:schemeClr>
            </a:solidFill>
            <a:round/>
            <a:headEnd/>
            <a:tailEnd/>
          </a:ln>
        </p:spPr>
      </p:cxnSp>
      <p:cxnSp>
        <p:nvCxnSpPr>
          <p:cNvPr id="119" name="AutoShape 72"/>
          <p:cNvCxnSpPr>
            <a:cxnSpLocks noChangeShapeType="1"/>
          </p:cNvCxnSpPr>
          <p:nvPr/>
        </p:nvCxnSpPr>
        <p:spPr bwMode="auto">
          <a:xfrm rot="16200000" flipV="1">
            <a:off x="7616032" y="3882231"/>
            <a:ext cx="420688" cy="3175"/>
          </a:xfrm>
          <a:prstGeom prst="straightConnector1">
            <a:avLst/>
          </a:prstGeom>
          <a:noFill/>
          <a:ln w="9525">
            <a:solidFill>
              <a:schemeClr val="bg1">
                <a:lumMod val="50000"/>
              </a:schemeClr>
            </a:solidFill>
            <a:round/>
            <a:headEnd/>
            <a:tailEnd/>
          </a:ln>
        </p:spPr>
      </p:cxnSp>
      <p:sp>
        <p:nvSpPr>
          <p:cNvPr id="120" name="AutoShape 80"/>
          <p:cNvSpPr>
            <a:spLocks noChangeArrowheads="1"/>
          </p:cNvSpPr>
          <p:nvPr/>
        </p:nvSpPr>
        <p:spPr bwMode="auto">
          <a:xfrm rot="16171351">
            <a:off x="6694793" y="41809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21" name="AutoShape 82"/>
          <p:cNvSpPr>
            <a:spLocks noChangeArrowheads="1"/>
          </p:cNvSpPr>
          <p:nvPr/>
        </p:nvSpPr>
        <p:spPr bwMode="auto">
          <a:xfrm rot="16171351">
            <a:off x="7593802" y="41809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22" name="AutoShape 82"/>
          <p:cNvSpPr>
            <a:spLocks noChangeArrowheads="1"/>
          </p:cNvSpPr>
          <p:nvPr/>
        </p:nvSpPr>
        <p:spPr bwMode="auto">
          <a:xfrm rot="16171351">
            <a:off x="7040657" y="4180976"/>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r>
              <a:rPr lang="en-US" altLang="zh-CN" sz="1600" u="none">
                <a:solidFill>
                  <a:srgbClr val="FFFFFF"/>
                </a:solidFill>
                <a:latin typeface="Calibri" panose="020F0502020204030204" pitchFamily="34" charset="0"/>
                <a:ea typeface="宋体" panose="02010600030101010101" pitchFamily="2" charset="-122"/>
              </a:rPr>
              <a:t>A</a:t>
            </a:r>
          </a:p>
        </p:txBody>
      </p:sp>
      <p:sp>
        <p:nvSpPr>
          <p:cNvPr id="135322" name="Rectangle 21"/>
          <p:cNvSpPr>
            <a:spLocks noChangeArrowheads="1"/>
          </p:cNvSpPr>
          <p:nvPr/>
        </p:nvSpPr>
        <p:spPr bwMode="auto">
          <a:xfrm>
            <a:off x="7378700" y="4176713"/>
            <a:ext cx="342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eaLnBrk="1" hangingPunct="1"/>
            <a:r>
              <a:rPr lang="en-US" altLang="zh-CN" sz="1800" u="none">
                <a:latin typeface="Calibri" panose="020F0502020204030204" pitchFamily="34" charset="0"/>
                <a:ea typeface="宋体" panose="02010600030101010101" pitchFamily="2" charset="-122"/>
              </a:rPr>
              <a:t>…</a:t>
            </a:r>
          </a:p>
        </p:txBody>
      </p:sp>
      <p:cxnSp>
        <p:nvCxnSpPr>
          <p:cNvPr id="124" name="AutoShape 69"/>
          <p:cNvCxnSpPr>
            <a:cxnSpLocks noChangeShapeType="1"/>
          </p:cNvCxnSpPr>
          <p:nvPr/>
        </p:nvCxnSpPr>
        <p:spPr bwMode="auto">
          <a:xfrm rot="5400000" flipH="1" flipV="1">
            <a:off x="7339807" y="3609181"/>
            <a:ext cx="420688" cy="549275"/>
          </a:xfrm>
          <a:prstGeom prst="straightConnector1">
            <a:avLst/>
          </a:prstGeom>
          <a:noFill/>
          <a:ln w="9525">
            <a:solidFill>
              <a:schemeClr val="bg1">
                <a:lumMod val="50000"/>
              </a:schemeClr>
            </a:solidFill>
            <a:round/>
            <a:headEnd/>
            <a:tailEnd/>
          </a:ln>
        </p:spPr>
      </p:cxnSp>
      <p:cxnSp>
        <p:nvCxnSpPr>
          <p:cNvPr id="125" name="AutoShape 69"/>
          <p:cNvCxnSpPr>
            <a:cxnSpLocks noChangeShapeType="1"/>
          </p:cNvCxnSpPr>
          <p:nvPr/>
        </p:nvCxnSpPr>
        <p:spPr bwMode="auto">
          <a:xfrm rot="16200000" flipV="1">
            <a:off x="6890544" y="3709194"/>
            <a:ext cx="420688" cy="349250"/>
          </a:xfrm>
          <a:prstGeom prst="straightConnector1">
            <a:avLst/>
          </a:prstGeom>
          <a:noFill/>
          <a:ln w="9525">
            <a:solidFill>
              <a:schemeClr val="bg1">
                <a:lumMod val="50000"/>
              </a:schemeClr>
            </a:solidFill>
            <a:round/>
            <a:headEnd/>
            <a:tailEnd/>
          </a:ln>
        </p:spPr>
      </p:cxnSp>
      <p:cxnSp>
        <p:nvCxnSpPr>
          <p:cNvPr id="126" name="AutoShape 64"/>
          <p:cNvCxnSpPr>
            <a:cxnSpLocks noChangeShapeType="1"/>
          </p:cNvCxnSpPr>
          <p:nvPr/>
        </p:nvCxnSpPr>
        <p:spPr bwMode="auto">
          <a:xfrm rot="16200000" flipV="1">
            <a:off x="6706394" y="2312194"/>
            <a:ext cx="485775" cy="1751013"/>
          </a:xfrm>
          <a:prstGeom prst="straightConnector1">
            <a:avLst/>
          </a:prstGeom>
          <a:noFill/>
          <a:ln w="9525">
            <a:solidFill>
              <a:schemeClr val="bg1">
                <a:lumMod val="50000"/>
              </a:schemeClr>
            </a:solidFill>
            <a:round/>
            <a:headEnd/>
            <a:tailEnd/>
          </a:ln>
        </p:spPr>
      </p:cxnSp>
      <p:cxnSp>
        <p:nvCxnSpPr>
          <p:cNvPr id="127" name="AutoShape 65"/>
          <p:cNvCxnSpPr>
            <a:cxnSpLocks noChangeShapeType="1"/>
          </p:cNvCxnSpPr>
          <p:nvPr/>
        </p:nvCxnSpPr>
        <p:spPr bwMode="auto">
          <a:xfrm rot="16200000" flipV="1">
            <a:off x="6257131" y="2761457"/>
            <a:ext cx="485775" cy="852488"/>
          </a:xfrm>
          <a:prstGeom prst="straightConnector1">
            <a:avLst/>
          </a:prstGeom>
          <a:noFill/>
          <a:ln w="9525">
            <a:solidFill>
              <a:schemeClr val="bg1">
                <a:lumMod val="50000"/>
              </a:schemeClr>
            </a:solidFill>
            <a:round/>
            <a:headEnd/>
            <a:tailEnd/>
          </a:ln>
        </p:spPr>
      </p:cxnSp>
      <p:cxnSp>
        <p:nvCxnSpPr>
          <p:cNvPr id="129" name="AutoShape 66"/>
          <p:cNvCxnSpPr>
            <a:cxnSpLocks noChangeShapeType="1"/>
          </p:cNvCxnSpPr>
          <p:nvPr/>
        </p:nvCxnSpPr>
        <p:spPr bwMode="auto">
          <a:xfrm rot="5400000" flipH="1" flipV="1">
            <a:off x="6707188" y="3163888"/>
            <a:ext cx="485775" cy="47625"/>
          </a:xfrm>
          <a:prstGeom prst="straightConnector1">
            <a:avLst/>
          </a:prstGeom>
          <a:noFill/>
          <a:ln w="9525">
            <a:solidFill>
              <a:schemeClr val="bg1">
                <a:lumMod val="50000"/>
              </a:schemeClr>
            </a:solidFill>
            <a:round/>
            <a:headEnd/>
            <a:tailEnd/>
          </a:ln>
        </p:spPr>
      </p:cxnSp>
      <p:cxnSp>
        <p:nvCxnSpPr>
          <p:cNvPr id="130" name="AutoShape 67"/>
          <p:cNvCxnSpPr>
            <a:cxnSpLocks noChangeShapeType="1"/>
          </p:cNvCxnSpPr>
          <p:nvPr/>
        </p:nvCxnSpPr>
        <p:spPr bwMode="auto">
          <a:xfrm rot="16200000" flipV="1">
            <a:off x="7156450" y="2762251"/>
            <a:ext cx="485775" cy="850900"/>
          </a:xfrm>
          <a:prstGeom prst="straightConnector1">
            <a:avLst/>
          </a:prstGeom>
          <a:noFill/>
          <a:ln w="9525">
            <a:solidFill>
              <a:schemeClr val="bg1">
                <a:lumMod val="50000"/>
              </a:schemeClr>
            </a:solidFill>
            <a:round/>
            <a:headEnd/>
            <a:tailEnd/>
          </a:ln>
        </p:spPr>
      </p:cxnSp>
      <p:sp>
        <p:nvSpPr>
          <p:cNvPr id="135334" name="Rectangle 166"/>
          <p:cNvSpPr>
            <a:spLocks noChangeArrowheads="1"/>
          </p:cNvSpPr>
          <p:nvPr/>
        </p:nvSpPr>
        <p:spPr bwMode="auto">
          <a:xfrm>
            <a:off x="1066800" y="4038600"/>
            <a:ext cx="838200" cy="685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36" name="Rectangle 168"/>
          <p:cNvSpPr>
            <a:spLocks noChangeArrowheads="1"/>
          </p:cNvSpPr>
          <p:nvPr/>
        </p:nvSpPr>
        <p:spPr bwMode="auto">
          <a:xfrm>
            <a:off x="1066800" y="3429000"/>
            <a:ext cx="4572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37" name="Rectangle 169"/>
          <p:cNvSpPr>
            <a:spLocks noChangeArrowheads="1"/>
          </p:cNvSpPr>
          <p:nvPr/>
        </p:nvSpPr>
        <p:spPr bwMode="auto">
          <a:xfrm>
            <a:off x="1905000" y="2743200"/>
            <a:ext cx="4572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38" name="Rectangle 170"/>
          <p:cNvSpPr>
            <a:spLocks noChangeArrowheads="1"/>
          </p:cNvSpPr>
          <p:nvPr/>
        </p:nvSpPr>
        <p:spPr bwMode="auto">
          <a:xfrm>
            <a:off x="1905000" y="2057400"/>
            <a:ext cx="4572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39" name="Rectangle 171"/>
          <p:cNvSpPr>
            <a:spLocks noChangeArrowheads="1"/>
          </p:cNvSpPr>
          <p:nvPr/>
        </p:nvSpPr>
        <p:spPr bwMode="auto">
          <a:xfrm>
            <a:off x="2895600" y="1371600"/>
            <a:ext cx="457200" cy="304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40" name="Rectangle 172"/>
          <p:cNvSpPr>
            <a:spLocks noChangeArrowheads="1"/>
          </p:cNvSpPr>
          <p:nvPr/>
        </p:nvSpPr>
        <p:spPr bwMode="auto">
          <a:xfrm>
            <a:off x="838200" y="2590800"/>
            <a:ext cx="3505200" cy="2362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41" name="Rectangle 173"/>
          <p:cNvSpPr>
            <a:spLocks noChangeArrowheads="1"/>
          </p:cNvSpPr>
          <p:nvPr/>
        </p:nvSpPr>
        <p:spPr bwMode="auto">
          <a:xfrm>
            <a:off x="4800600" y="2590800"/>
            <a:ext cx="3505200" cy="2362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97345" name="Picture 1" descr="C:\Users\chakim\AppData\Local\Microsoft\Windows\Temporary Internet Files\Content.IE5\AX1IG6XW\MCj0424202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2265363"/>
            <a:ext cx="4286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C:\Users\chakim\AppData\Local\Microsoft\Windows\Temporary Internet Files\Content.IE5\AX1IG6XW\MCj0424202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2286000"/>
            <a:ext cx="4286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345" name="AutoShape 177"/>
          <p:cNvSpPr>
            <a:spLocks noChangeArrowheads="1"/>
          </p:cNvSpPr>
          <p:nvPr/>
        </p:nvSpPr>
        <p:spPr bwMode="auto">
          <a:xfrm>
            <a:off x="762000" y="2971800"/>
            <a:ext cx="3200400" cy="1219200"/>
          </a:xfrm>
          <a:prstGeom prst="irregularSeal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u="none">
                <a:ea typeface="宋体" panose="02010600030101010101" pitchFamily="2" charset="-122"/>
              </a:rPr>
              <a:t>I want more</a:t>
            </a:r>
          </a:p>
        </p:txBody>
      </p:sp>
      <p:sp>
        <p:nvSpPr>
          <p:cNvPr id="135346" name="AutoShape 178"/>
          <p:cNvSpPr>
            <a:spLocks noChangeArrowheads="1"/>
          </p:cNvSpPr>
          <p:nvPr/>
        </p:nvSpPr>
        <p:spPr bwMode="auto">
          <a:xfrm>
            <a:off x="4724400" y="2743200"/>
            <a:ext cx="3657600" cy="1600200"/>
          </a:xfrm>
          <a:prstGeom prst="irregularSeal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u="none">
                <a:ea typeface="宋体" panose="02010600030101010101" pitchFamily="2" charset="-122"/>
              </a:rPr>
              <a:t>I have spare ones,</a:t>
            </a:r>
          </a:p>
          <a:p>
            <a:pPr algn="ctr"/>
            <a:r>
              <a:rPr lang="en-US" altLang="zh-CN" sz="2400" u="none">
                <a:ea typeface="宋体" panose="02010600030101010101" pitchFamily="2" charset="-122"/>
              </a:rPr>
              <a:t> but…</a:t>
            </a:r>
          </a:p>
        </p:txBody>
      </p:sp>
      <p:sp>
        <p:nvSpPr>
          <p:cNvPr id="135347" name="AutoShape 179"/>
          <p:cNvSpPr>
            <a:spLocks noChangeArrowheads="1"/>
          </p:cNvSpPr>
          <p:nvPr/>
        </p:nvSpPr>
        <p:spPr bwMode="auto">
          <a:xfrm>
            <a:off x="1676400" y="3733800"/>
            <a:ext cx="609600" cy="381000"/>
          </a:xfrm>
          <a:prstGeom prst="curvedDownArrow">
            <a:avLst>
              <a:gd name="adj1" fmla="val 32000"/>
              <a:gd name="adj2" fmla="val 64000"/>
              <a:gd name="adj3" fmla="val 3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u="none">
                <a:solidFill>
                  <a:srgbClr val="FF0000"/>
                </a:solidFill>
                <a:ea typeface="宋体" panose="02010600030101010101" pitchFamily="2" charset="-122"/>
              </a:rPr>
              <a:t>1:5</a:t>
            </a:r>
          </a:p>
        </p:txBody>
      </p:sp>
      <p:sp>
        <p:nvSpPr>
          <p:cNvPr id="135348" name="AutoShape 180"/>
          <p:cNvSpPr>
            <a:spLocks noChangeArrowheads="1"/>
          </p:cNvSpPr>
          <p:nvPr/>
        </p:nvSpPr>
        <p:spPr bwMode="auto">
          <a:xfrm>
            <a:off x="1371600" y="3124200"/>
            <a:ext cx="2514600" cy="914400"/>
          </a:xfrm>
          <a:prstGeom prst="curvedDownArrow">
            <a:avLst>
              <a:gd name="adj1" fmla="val 26940"/>
              <a:gd name="adj2" fmla="val 81940"/>
              <a:gd name="adj3" fmla="val 3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u="none">
                <a:solidFill>
                  <a:srgbClr val="FF0000"/>
                </a:solidFill>
                <a:ea typeface="宋体" panose="02010600030101010101" pitchFamily="2" charset="-122"/>
              </a:rPr>
              <a:t>1:80</a:t>
            </a:r>
          </a:p>
        </p:txBody>
      </p:sp>
      <p:sp>
        <p:nvSpPr>
          <p:cNvPr id="135349" name="AutoShape 181"/>
          <p:cNvSpPr>
            <a:spLocks noChangeArrowheads="1"/>
          </p:cNvSpPr>
          <p:nvPr/>
        </p:nvSpPr>
        <p:spPr bwMode="auto">
          <a:xfrm>
            <a:off x="1219200" y="1905000"/>
            <a:ext cx="6705600" cy="2133600"/>
          </a:xfrm>
          <a:prstGeom prst="curvedDownArrow">
            <a:avLst>
              <a:gd name="adj1" fmla="val 11320"/>
              <a:gd name="adj2" fmla="val 74177"/>
              <a:gd name="adj3" fmla="val 33333"/>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u="none">
                <a:solidFill>
                  <a:srgbClr val="FF0000"/>
                </a:solidFill>
                <a:ea typeface="宋体" panose="02010600030101010101" pitchFamily="2" charset="-122"/>
              </a:rPr>
              <a:t>1:240</a:t>
            </a:r>
          </a:p>
        </p:txBody>
      </p:sp>
      <p:sp>
        <p:nvSpPr>
          <p:cNvPr id="135353" name="AutoShape 185"/>
          <p:cNvSpPr>
            <a:spLocks noChangeArrowheads="1"/>
          </p:cNvSpPr>
          <p:nvPr/>
        </p:nvSpPr>
        <p:spPr bwMode="auto">
          <a:xfrm>
            <a:off x="1295400" y="2667000"/>
            <a:ext cx="2438400" cy="1447800"/>
          </a:xfrm>
          <a:prstGeom prst="curvedDownArrow">
            <a:avLst>
              <a:gd name="adj1" fmla="val 4928"/>
              <a:gd name="adj2" fmla="val 52522"/>
              <a:gd name="adj3" fmla="val 964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355" name="AutoShape 187"/>
          <p:cNvSpPr>
            <a:spLocks noChangeArrowheads="1"/>
          </p:cNvSpPr>
          <p:nvPr/>
        </p:nvSpPr>
        <p:spPr bwMode="auto">
          <a:xfrm flipH="1">
            <a:off x="3276600" y="2590800"/>
            <a:ext cx="609600" cy="1524000"/>
          </a:xfrm>
          <a:custGeom>
            <a:avLst/>
            <a:gdLst>
              <a:gd name="G0" fmla="+- 18281 0 0"/>
              <a:gd name="G1" fmla="+- 5287 0 0"/>
              <a:gd name="G2" fmla="+- 12158 0 5287"/>
              <a:gd name="G3" fmla="+- G2 0 5287"/>
              <a:gd name="G4" fmla="*/ G3 32768 32059"/>
              <a:gd name="G5" fmla="*/ G4 1 2"/>
              <a:gd name="G6" fmla="+- 21600 0 18281"/>
              <a:gd name="G7" fmla="*/ G6 5287 6079"/>
              <a:gd name="G8" fmla="+- G7 18281 0"/>
              <a:gd name="T0" fmla="*/ 18281 w 21600"/>
              <a:gd name="T1" fmla="*/ 0 h 21600"/>
              <a:gd name="T2" fmla="*/ 18281 w 21600"/>
              <a:gd name="T3" fmla="*/ 12158 h 21600"/>
              <a:gd name="T4" fmla="*/ 810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8281" y="0"/>
                </a:lnTo>
                <a:lnTo>
                  <a:pt x="18281" y="5287"/>
                </a:lnTo>
                <a:lnTo>
                  <a:pt x="12427" y="5287"/>
                </a:lnTo>
                <a:cubicBezTo>
                  <a:pt x="5564" y="5287"/>
                  <a:pt x="0" y="8363"/>
                  <a:pt x="0" y="12158"/>
                </a:cubicBezTo>
                <a:lnTo>
                  <a:pt x="0" y="21600"/>
                </a:lnTo>
                <a:lnTo>
                  <a:pt x="1619" y="21600"/>
                </a:lnTo>
                <a:lnTo>
                  <a:pt x="1619" y="12158"/>
                </a:lnTo>
                <a:cubicBezTo>
                  <a:pt x="1619" y="9238"/>
                  <a:pt x="6458" y="6871"/>
                  <a:pt x="12427" y="6871"/>
                </a:cubicBezTo>
                <a:lnTo>
                  <a:pt x="18281" y="6871"/>
                </a:lnTo>
                <a:lnTo>
                  <a:pt x="18281" y="12158"/>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quot;No&quot; Symbol 225"/>
          <p:cNvSpPr/>
          <p:nvPr/>
        </p:nvSpPr>
        <p:spPr>
          <a:xfrm>
            <a:off x="3657600" y="3167063"/>
            <a:ext cx="347663" cy="344487"/>
          </a:xfrm>
          <a:prstGeom prst="noSmoking">
            <a:avLst>
              <a:gd name="adj" fmla="val 19762"/>
            </a:avLst>
          </a:prstGeom>
          <a:solidFill>
            <a:srgbClr val="FFFF00"/>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endParaRPr lang="en-US" altLang="zh-CN" sz="1800" u="none">
              <a:latin typeface="Calibri" panose="020F0502020204030204" pitchFamily="34" charset="0"/>
              <a:ea typeface="宋体" panose="02010600030101010101" pitchFamily="2" charset="-122"/>
            </a:endParaRPr>
          </a:p>
        </p:txBody>
      </p:sp>
      <p:sp>
        <p:nvSpPr>
          <p:cNvPr id="3" name="&quot;No&quot; Symbol 225"/>
          <p:cNvSpPr/>
          <p:nvPr/>
        </p:nvSpPr>
        <p:spPr>
          <a:xfrm>
            <a:off x="5943600" y="2057400"/>
            <a:ext cx="347663" cy="344488"/>
          </a:xfrm>
          <a:prstGeom prst="noSmoking">
            <a:avLst>
              <a:gd name="adj" fmla="val 19762"/>
            </a:avLst>
          </a:prstGeom>
          <a:solidFill>
            <a:srgbClr val="FFFF00"/>
          </a:solidFill>
          <a:ln w="38100">
            <a:solidFill>
              <a:schemeClr val="tx1"/>
            </a:solidFill>
          </a:ln>
        </p:spPr>
        <p:style>
          <a:lnRef idx="1">
            <a:schemeClr val="dk1"/>
          </a:lnRef>
          <a:fillRef idx="3">
            <a:schemeClr val="dk1"/>
          </a:fillRef>
          <a:effectRef idx="2">
            <a:schemeClr val="dk1"/>
          </a:effectRef>
          <a:fontRef idx="minor">
            <a:schemeClr val="lt1"/>
          </a:fontRef>
        </p:style>
        <p:txBody>
          <a:bodyPr anchor="ctr"/>
          <a:lstStyle>
            <a:lvl1pPr eaLnBrk="0" hangingPunct="0">
              <a:defRPr sz="3400" u="sng">
                <a:solidFill>
                  <a:schemeClr val="tx1"/>
                </a:solidFill>
                <a:latin typeface="Arial" panose="020B0604020202020204" pitchFamily="34" charset="0"/>
              </a:defRPr>
            </a:lvl1pPr>
            <a:lvl2pPr marL="742950" indent="-285750" eaLnBrk="0" hangingPunct="0">
              <a:defRPr sz="3400" u="sng">
                <a:solidFill>
                  <a:schemeClr val="tx1"/>
                </a:solidFill>
                <a:latin typeface="Arial" panose="020B0604020202020204" pitchFamily="34" charset="0"/>
              </a:defRPr>
            </a:lvl2pPr>
            <a:lvl3pPr marL="1143000" indent="-228600" eaLnBrk="0" hangingPunct="0">
              <a:defRPr sz="3400" u="sng">
                <a:solidFill>
                  <a:schemeClr val="tx1"/>
                </a:solidFill>
                <a:latin typeface="Arial" panose="020B0604020202020204" pitchFamily="34" charset="0"/>
              </a:defRPr>
            </a:lvl3pPr>
            <a:lvl4pPr marL="1600200" indent="-228600" eaLnBrk="0" hangingPunct="0">
              <a:defRPr sz="3400" u="sng">
                <a:solidFill>
                  <a:schemeClr val="tx1"/>
                </a:solidFill>
                <a:latin typeface="Arial" panose="020B0604020202020204" pitchFamily="34" charset="0"/>
              </a:defRPr>
            </a:lvl4pPr>
            <a:lvl5pPr marL="2057400" indent="-228600" eaLnBrk="0" hangingPunct="0">
              <a:defRPr sz="3400" u="sng">
                <a:solidFill>
                  <a:schemeClr val="tx1"/>
                </a:solidFill>
                <a:latin typeface="Arial" panose="020B0604020202020204" pitchFamily="34" charset="0"/>
              </a:defRPr>
            </a:lvl5pPr>
            <a:lvl6pPr marL="2514600" indent="-228600" eaLnBrk="0" fontAlgn="base" hangingPunct="0">
              <a:spcBef>
                <a:spcPct val="0"/>
              </a:spcBef>
              <a:spcAft>
                <a:spcPct val="0"/>
              </a:spcAft>
              <a:defRPr sz="3400" u="sng">
                <a:solidFill>
                  <a:schemeClr val="tx1"/>
                </a:solidFill>
                <a:latin typeface="Arial" panose="020B0604020202020204" pitchFamily="34" charset="0"/>
              </a:defRPr>
            </a:lvl6pPr>
            <a:lvl7pPr marL="2971800" indent="-228600" eaLnBrk="0" fontAlgn="base" hangingPunct="0">
              <a:spcBef>
                <a:spcPct val="0"/>
              </a:spcBef>
              <a:spcAft>
                <a:spcPct val="0"/>
              </a:spcAft>
              <a:defRPr sz="3400" u="sng">
                <a:solidFill>
                  <a:schemeClr val="tx1"/>
                </a:solidFill>
                <a:latin typeface="Arial" panose="020B0604020202020204" pitchFamily="34" charset="0"/>
              </a:defRPr>
            </a:lvl7pPr>
            <a:lvl8pPr marL="3429000" indent="-228600" eaLnBrk="0" fontAlgn="base" hangingPunct="0">
              <a:spcBef>
                <a:spcPct val="0"/>
              </a:spcBef>
              <a:spcAft>
                <a:spcPct val="0"/>
              </a:spcAft>
              <a:defRPr sz="3400" u="sng">
                <a:solidFill>
                  <a:schemeClr val="tx1"/>
                </a:solidFill>
                <a:latin typeface="Arial" panose="020B0604020202020204" pitchFamily="34" charset="0"/>
              </a:defRPr>
            </a:lvl8pPr>
            <a:lvl9pPr marL="3886200" indent="-228600" eaLnBrk="0" fontAlgn="base" hangingPunct="0">
              <a:spcBef>
                <a:spcPct val="0"/>
              </a:spcBef>
              <a:spcAft>
                <a:spcPct val="0"/>
              </a:spcAft>
              <a:defRPr sz="3400" u="sng">
                <a:solidFill>
                  <a:schemeClr val="tx1"/>
                </a:solidFill>
                <a:latin typeface="Arial" panose="020B0604020202020204" pitchFamily="34" charset="0"/>
              </a:defRPr>
            </a:lvl9pPr>
          </a:lstStyle>
          <a:p>
            <a:pPr algn="ctr" eaLnBrk="1" hangingPunct="1"/>
            <a:endParaRPr lang="en-US" altLang="zh-CN" sz="1800" u="none">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79343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3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3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3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3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3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533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3533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353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533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35339"/>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35173">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35173">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3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53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9734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534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534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3534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534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534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534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9734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35332">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534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534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534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534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534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35349"/>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35332">
                                            <p:txEl>
                                              <p:pRg st="1" end="1"/>
                                            </p:txEl>
                                          </p:spTgt>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535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535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2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35353"/>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535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26"/>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35332">
                                            <p:txEl>
                                              <p:pRg st="2" end="2"/>
                                            </p:txEl>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build="p"/>
      <p:bldP spid="135173" grpId="1" build="p"/>
      <p:bldP spid="135334" grpId="0" animBg="1"/>
      <p:bldP spid="135334" grpId="1" animBg="1"/>
      <p:bldP spid="135336" grpId="0" animBg="1"/>
      <p:bldP spid="135336" grpId="1" animBg="1"/>
      <p:bldP spid="135337" grpId="0" animBg="1"/>
      <p:bldP spid="135337" grpId="1" animBg="1"/>
      <p:bldP spid="135338" grpId="0" animBg="1"/>
      <p:bldP spid="135338" grpId="1" animBg="1"/>
      <p:bldP spid="135339" grpId="0" animBg="1"/>
      <p:bldP spid="135339" grpId="1" animBg="1"/>
      <p:bldP spid="135340" grpId="0" animBg="1"/>
      <p:bldP spid="135340" grpId="1" animBg="1"/>
      <p:bldP spid="135341" grpId="0" animBg="1"/>
      <p:bldP spid="135341" grpId="1" animBg="1"/>
      <p:bldP spid="135345" grpId="0" animBg="1"/>
      <p:bldP spid="135345" grpId="1" animBg="1"/>
      <p:bldP spid="135346" grpId="0" animBg="1"/>
      <p:bldP spid="135346" grpId="1" animBg="1"/>
      <p:bldP spid="135347" grpId="0" animBg="1"/>
      <p:bldP spid="135347" grpId="1" animBg="1"/>
      <p:bldP spid="135348" grpId="0" animBg="1"/>
      <p:bldP spid="135348" grpId="1" animBg="1"/>
      <p:bldP spid="135349" grpId="0" animBg="1"/>
      <p:bldP spid="135349" grpId="1" animBg="1"/>
      <p:bldP spid="135353" grpId="0" animBg="1"/>
      <p:bldP spid="135353" grpId="1" animBg="1"/>
      <p:bldP spid="135355" grpId="0" animBg="1"/>
      <p:bldP spid="135355" grpId="1" animBg="1"/>
      <p:bldP spid="226" grpId="0" animBg="1"/>
      <p:bldP spid="226" grpId="1"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fontScale="90000"/>
          </a:bodyPr>
          <a:lstStyle/>
          <a:p>
            <a:r>
              <a:rPr lang="en-US" altLang="zh-CN" smtClean="0">
                <a:ea typeface="宋体" panose="02010600030101010101" pitchFamily="2" charset="-122"/>
              </a:rPr>
              <a:t>Objectives:</a:t>
            </a:r>
          </a:p>
        </p:txBody>
      </p:sp>
      <p:sp>
        <p:nvSpPr>
          <p:cNvPr id="137219" name="Rectangle 3"/>
          <p:cNvSpPr>
            <a:spLocks noGrp="1" noChangeArrowheads="1"/>
          </p:cNvSpPr>
          <p:nvPr>
            <p:ph type="body" idx="1"/>
          </p:nvPr>
        </p:nvSpPr>
        <p:spPr>
          <a:xfrm>
            <a:off x="0" y="667657"/>
            <a:ext cx="9247909" cy="5721927"/>
          </a:xfrm>
        </p:spPr>
        <p:txBody>
          <a:bodyPr>
            <a:noAutofit/>
          </a:bodyPr>
          <a:lstStyle/>
          <a:p>
            <a:r>
              <a:rPr lang="en-US" altLang="zh-CN" sz="2800" dirty="0" smtClean="0">
                <a:ea typeface="宋体" panose="02010600030101010101" pitchFamily="2" charset="-122"/>
              </a:rPr>
              <a:t>Uniform high capacity:</a:t>
            </a:r>
          </a:p>
          <a:p>
            <a:pPr lvl="1"/>
            <a:r>
              <a:rPr lang="en-US" altLang="zh-CN" sz="2400" dirty="0" smtClean="0">
                <a:ea typeface="宋体" panose="02010600030101010101" pitchFamily="2" charset="-122"/>
              </a:rPr>
              <a:t>Maximum rate of server to server traffic flow should be limited only by capacity on network cards</a:t>
            </a:r>
          </a:p>
          <a:p>
            <a:pPr lvl="1"/>
            <a:r>
              <a:rPr lang="en-US" altLang="zh-CN" sz="2400" dirty="0" smtClean="0">
                <a:ea typeface="宋体" panose="02010600030101010101" pitchFamily="2" charset="-122"/>
              </a:rPr>
              <a:t>Assigning servers to service should be independent of network topology</a:t>
            </a:r>
          </a:p>
          <a:p>
            <a:pPr lvl="1"/>
            <a:endParaRPr lang="en-US" altLang="zh-CN" sz="2400" dirty="0" smtClean="0">
              <a:ea typeface="宋体" panose="02010600030101010101" pitchFamily="2" charset="-122"/>
            </a:endParaRPr>
          </a:p>
          <a:p>
            <a:r>
              <a:rPr lang="en-US" altLang="zh-CN" sz="2800" dirty="0" smtClean="0">
                <a:ea typeface="宋体" panose="02010600030101010101" pitchFamily="2" charset="-122"/>
              </a:rPr>
              <a:t>Performance isolation:</a:t>
            </a:r>
          </a:p>
          <a:p>
            <a:pPr lvl="1"/>
            <a:r>
              <a:rPr lang="en-US" altLang="zh-CN" sz="2400" dirty="0" smtClean="0">
                <a:ea typeface="宋体" panose="02010600030101010101" pitchFamily="2" charset="-122"/>
              </a:rPr>
              <a:t>Traffic of one service should not be affected by traffic of other services</a:t>
            </a:r>
          </a:p>
          <a:p>
            <a:pPr lvl="1"/>
            <a:endParaRPr lang="en-US" altLang="zh-CN" sz="2400" dirty="0" smtClean="0">
              <a:ea typeface="宋体" panose="02010600030101010101" pitchFamily="2" charset="-122"/>
            </a:endParaRPr>
          </a:p>
          <a:p>
            <a:r>
              <a:rPr lang="en-US" altLang="zh-CN" sz="2800" dirty="0" smtClean="0">
                <a:ea typeface="宋体" panose="02010600030101010101" pitchFamily="2" charset="-122"/>
              </a:rPr>
              <a:t>Layer-2 semantics:</a:t>
            </a:r>
          </a:p>
          <a:p>
            <a:pPr lvl="1"/>
            <a:r>
              <a:rPr lang="en-US" altLang="zh-CN" sz="2400" dirty="0" smtClean="0">
                <a:ea typeface="宋体" panose="02010600030101010101" pitchFamily="2" charset="-122"/>
              </a:rPr>
              <a:t>Easily assign any server to any service</a:t>
            </a:r>
          </a:p>
          <a:p>
            <a:pPr lvl="1"/>
            <a:r>
              <a:rPr lang="en-US" altLang="zh-CN" sz="2400" dirty="0" smtClean="0">
                <a:ea typeface="宋体" panose="02010600030101010101" pitchFamily="2" charset="-122"/>
              </a:rPr>
              <a:t>Configure server with whatever IP address the service expects</a:t>
            </a:r>
          </a:p>
          <a:p>
            <a:pPr lvl="1"/>
            <a:r>
              <a:rPr lang="en-US" altLang="zh-CN" sz="2400" dirty="0" smtClean="0">
                <a:ea typeface="宋体" panose="02010600030101010101" pitchFamily="2" charset="-122"/>
              </a:rPr>
              <a:t>VM keeps the same IP address even after migration</a:t>
            </a:r>
          </a:p>
        </p:txBody>
      </p:sp>
      <p:sp>
        <p:nvSpPr>
          <p:cNvPr id="2" name="Rounded Rectangle 1"/>
          <p:cNvSpPr/>
          <p:nvPr/>
        </p:nvSpPr>
        <p:spPr>
          <a:xfrm>
            <a:off x="314507" y="1991878"/>
            <a:ext cx="8520810" cy="792091"/>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47564" y="5056380"/>
            <a:ext cx="8694566" cy="1740466"/>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7564" y="3245052"/>
            <a:ext cx="8473246" cy="1356069"/>
          </a:xfrm>
          <a:prstGeom prst="round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flipH="1">
            <a:off x="6918280" y="3282608"/>
            <a:ext cx="2150005" cy="369332"/>
          </a:xfrm>
          <a:prstGeom prst="rect">
            <a:avLst/>
          </a:prstGeom>
          <a:noFill/>
        </p:spPr>
        <p:txBody>
          <a:bodyPr wrap="square" rtlCol="0">
            <a:spAutoFit/>
          </a:bodyPr>
          <a:lstStyle/>
          <a:p>
            <a:r>
              <a:rPr lang="en-US" dirty="0" smtClean="0">
                <a:solidFill>
                  <a:schemeClr val="accent1"/>
                </a:solidFill>
              </a:rPr>
              <a:t>Discuss Today</a:t>
            </a:r>
            <a:endParaRPr lang="en-US" dirty="0">
              <a:solidFill>
                <a:schemeClr val="accent1"/>
              </a:solidFill>
            </a:endParaRPr>
          </a:p>
        </p:txBody>
      </p:sp>
    </p:spTree>
    <p:extLst>
      <p:ext uri="{BB962C8B-B14F-4D97-AF65-F5344CB8AC3E}">
        <p14:creationId xmlns:p14="http://schemas.microsoft.com/office/powerpoint/2010/main" val="37858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fld id="{8A06E1D1-8470-4562-94E6-E15F03CB8B20}" type="slidenum">
              <a:rPr lang="en-US" altLang="en-US" sz="1400" b="0">
                <a:latin typeface="Times New Roman" panose="02020603050405020304" pitchFamily="18" charset="0"/>
              </a:rPr>
              <a:pPr eaLnBrk="1" hangingPunct="1"/>
              <a:t>8</a:t>
            </a:fld>
            <a:endParaRPr lang="en-US" altLang="en-US" sz="1400" b="0">
              <a:latin typeface="Times New Roman" panose="02020603050405020304" pitchFamily="18" charset="0"/>
            </a:endParaRPr>
          </a:p>
        </p:txBody>
      </p:sp>
      <p:sp>
        <p:nvSpPr>
          <p:cNvPr id="5" name="Rounded Rectangle 4"/>
          <p:cNvSpPr/>
          <p:nvPr/>
        </p:nvSpPr>
        <p:spPr>
          <a:xfrm>
            <a:off x="914400" y="1752600"/>
            <a:ext cx="7315200" cy="3421168"/>
          </a:xfrm>
          <a:prstGeom prst="roundRect">
            <a:avLst>
              <a:gd name="adj" fmla="val 20796"/>
            </a:avLst>
          </a:prstGeom>
          <a:solidFill>
            <a:schemeClr val="tx2">
              <a:lumMod val="60000"/>
              <a:lumOff val="40000"/>
            </a:schemeClr>
          </a:solidFill>
          <a:ln>
            <a:solidFill>
              <a:schemeClr val="tx2">
                <a:lumMod val="60000"/>
                <a:lumOff val="40000"/>
              </a:schemeClr>
            </a:solidFill>
          </a:ln>
          <a:scene3d>
            <a:camera prst="isometricOffAxis2Top">
              <a:rot lat="20099985" lon="0" rev="0"/>
            </a:camera>
            <a:lightRig rig="flat" dir="t"/>
          </a:scene3d>
          <a:sp3d extrusionH="76200" contourW="12700" prstMaterial="clear">
            <a:bevelT w="165100" h="254000" prst="softRound"/>
            <a:bevelB w="139700" h="254000" prst="softRound"/>
            <a:extrusionClr>
              <a:schemeClr val="tx2">
                <a:lumMod val="75000"/>
              </a:schemeClr>
            </a:extrusionClr>
            <a:contourClr>
              <a:schemeClr val="tx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3200" dirty="0">
                <a:solidFill>
                  <a:schemeClr val="tx2">
                    <a:lumMod val="75000"/>
                  </a:schemeClr>
                </a:solidFill>
              </a:rPr>
              <a:t>The Illusion of a Huge L2 Switch</a:t>
            </a:r>
          </a:p>
        </p:txBody>
      </p:sp>
      <p:sp>
        <p:nvSpPr>
          <p:cNvPr id="6" name="Rounded Rectangle 5"/>
          <p:cNvSpPr>
            <a:spLocks noChangeArrowheads="1"/>
          </p:cNvSpPr>
          <p:nvPr/>
        </p:nvSpPr>
        <p:spPr bwMode="auto">
          <a:xfrm>
            <a:off x="3184525" y="2743200"/>
            <a:ext cx="2606675" cy="808038"/>
          </a:xfrm>
          <a:prstGeom prst="roundRect">
            <a:avLst>
              <a:gd name="adj" fmla="val 16667"/>
            </a:avLst>
          </a:prstGeom>
          <a:gradFill rotWithShape="1">
            <a:gsLst>
              <a:gs pos="0">
                <a:srgbClr val="BCBCBC"/>
              </a:gs>
              <a:gs pos="100000">
                <a:srgbClr val="000000"/>
              </a:gs>
            </a:gsLst>
            <a:lin ang="5400000"/>
          </a:gradFill>
          <a:ln w="9525">
            <a:solidFill>
              <a:srgbClr val="000000"/>
            </a:solidFill>
            <a:round/>
            <a:headEnd/>
            <a:tailEnd/>
          </a:ln>
          <a:effectLst>
            <a:outerShdw blurRad="40000" dist="23000" dir="5400000" rotWithShape="0">
              <a:srgbClr val="808080">
                <a:alpha val="34999"/>
              </a:srgbClr>
            </a:outerShdw>
          </a:effectLst>
        </p:spPr>
        <p:txBody>
          <a:bodyPr anchor="ctr"/>
          <a:lstStyle/>
          <a:p>
            <a:pPr>
              <a:defRPr/>
            </a:pPr>
            <a:r>
              <a:rPr lang="en-US" sz="2300" dirty="0">
                <a:solidFill>
                  <a:schemeClr val="lt1"/>
                </a:solidFill>
                <a:latin typeface="+mn-lt"/>
                <a:cs typeface="+mn-cs"/>
              </a:rPr>
              <a:t>1. L2 semantics</a:t>
            </a:r>
          </a:p>
        </p:txBody>
      </p:sp>
      <p:sp>
        <p:nvSpPr>
          <p:cNvPr id="7" name="Rounded Rectangle 6"/>
          <p:cNvSpPr>
            <a:spLocks noChangeArrowheads="1"/>
          </p:cNvSpPr>
          <p:nvPr/>
        </p:nvSpPr>
        <p:spPr bwMode="auto">
          <a:xfrm>
            <a:off x="1600200" y="3802063"/>
            <a:ext cx="2659063" cy="808037"/>
          </a:xfrm>
          <a:prstGeom prst="roundRect">
            <a:avLst>
              <a:gd name="adj" fmla="val 16667"/>
            </a:avLst>
          </a:prstGeom>
          <a:solidFill>
            <a:srgbClr val="33CC33"/>
          </a:solidFill>
          <a:ln w="9525">
            <a:solidFill>
              <a:srgbClr val="F9F9F9"/>
            </a:solidFill>
            <a:round/>
            <a:headEnd/>
            <a:tailEnd/>
          </a:ln>
          <a:effectLst>
            <a:outerShdw blurRad="40000" dist="23000" dir="5400000" rotWithShape="0">
              <a:srgbClr val="808080">
                <a:alpha val="34999"/>
              </a:srgbClr>
            </a:outerShdw>
          </a:effectLst>
        </p:spPr>
        <p:txBody>
          <a:bodyPr anchor="ctr"/>
          <a:lstStyle/>
          <a:p>
            <a:pPr>
              <a:defRPr/>
            </a:pPr>
            <a:r>
              <a:rPr lang="en-US" sz="2300" dirty="0">
                <a:solidFill>
                  <a:schemeClr val="lt1"/>
                </a:solidFill>
                <a:latin typeface="+mn-lt"/>
                <a:cs typeface="+mn-cs"/>
              </a:rPr>
              <a:t>2. Uniform high capacity</a:t>
            </a:r>
          </a:p>
        </p:txBody>
      </p:sp>
      <p:sp>
        <p:nvSpPr>
          <p:cNvPr id="8" name="Rounded Rectangle 7"/>
          <p:cNvSpPr>
            <a:spLocks noChangeArrowheads="1"/>
          </p:cNvSpPr>
          <p:nvPr/>
        </p:nvSpPr>
        <p:spPr bwMode="auto">
          <a:xfrm>
            <a:off x="4724400" y="3802063"/>
            <a:ext cx="2624138" cy="808037"/>
          </a:xfrm>
          <a:prstGeom prst="roundRect">
            <a:avLst>
              <a:gd name="adj" fmla="val 16667"/>
            </a:avLst>
          </a:prstGeom>
          <a:gradFill rotWithShape="1">
            <a:gsLst>
              <a:gs pos="0">
                <a:srgbClr val="FFA46E"/>
              </a:gs>
              <a:gs pos="100000">
                <a:srgbClr val="FF7A00"/>
              </a:gs>
            </a:gsLst>
            <a:lin ang="5400000"/>
          </a:gradFill>
          <a:ln w="9525">
            <a:solidFill>
              <a:srgbClr val="F57700"/>
            </a:solidFill>
            <a:round/>
            <a:headEnd/>
            <a:tailEnd/>
          </a:ln>
          <a:effectLst>
            <a:outerShdw blurRad="40000" dist="23000" dir="5400000" rotWithShape="0">
              <a:srgbClr val="808080">
                <a:alpha val="34999"/>
              </a:srgbClr>
            </a:outerShdw>
          </a:effectLst>
        </p:spPr>
        <p:txBody>
          <a:bodyPr anchor="ctr"/>
          <a:lstStyle/>
          <a:p>
            <a:pPr>
              <a:defRPr/>
            </a:pPr>
            <a:r>
              <a:rPr lang="en-US" sz="2300" dirty="0">
                <a:solidFill>
                  <a:schemeClr val="lt1"/>
                </a:solidFill>
                <a:latin typeface="+mn-lt"/>
                <a:cs typeface="+mn-cs"/>
              </a:rPr>
              <a:t>3. Performance isolation</a:t>
            </a:r>
          </a:p>
        </p:txBody>
      </p:sp>
      <p:cxnSp>
        <p:nvCxnSpPr>
          <p:cNvPr id="40968" name="AutoShape 69"/>
          <p:cNvCxnSpPr>
            <a:cxnSpLocks noChangeShapeType="1"/>
          </p:cNvCxnSpPr>
          <p:nvPr/>
        </p:nvCxnSpPr>
        <p:spPr bwMode="auto">
          <a:xfrm rot="5400000" flipH="1" flipV="1">
            <a:off x="1562894" y="4899819"/>
            <a:ext cx="422275" cy="89693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69" name="AutoShape 70"/>
          <p:cNvCxnSpPr>
            <a:cxnSpLocks noChangeShapeType="1"/>
          </p:cNvCxnSpPr>
          <p:nvPr/>
        </p:nvCxnSpPr>
        <p:spPr bwMode="auto">
          <a:xfrm rot="16200000" flipV="1">
            <a:off x="1112838" y="5346700"/>
            <a:ext cx="422275"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70" name="AutoShape 71"/>
          <p:cNvCxnSpPr>
            <a:cxnSpLocks noChangeShapeType="1"/>
          </p:cNvCxnSpPr>
          <p:nvPr/>
        </p:nvCxnSpPr>
        <p:spPr bwMode="auto">
          <a:xfrm rot="16200000" flipV="1">
            <a:off x="1562100" y="4897438"/>
            <a:ext cx="422275" cy="901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71" name="AutoShape 72"/>
          <p:cNvCxnSpPr>
            <a:cxnSpLocks noChangeShapeType="1"/>
          </p:cNvCxnSpPr>
          <p:nvPr/>
        </p:nvCxnSpPr>
        <p:spPr bwMode="auto">
          <a:xfrm rot="16200000" flipV="1">
            <a:off x="2012156" y="5347494"/>
            <a:ext cx="422275"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 name="AutoShape 80"/>
          <p:cNvSpPr>
            <a:spLocks noChangeArrowheads="1"/>
          </p:cNvSpPr>
          <p:nvPr/>
        </p:nvSpPr>
        <p:spPr bwMode="auto">
          <a:xfrm rot="16171351">
            <a:off x="1091242" y="56462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14" name="AutoShape 82"/>
          <p:cNvSpPr>
            <a:spLocks noChangeArrowheads="1"/>
          </p:cNvSpPr>
          <p:nvPr/>
        </p:nvSpPr>
        <p:spPr bwMode="auto">
          <a:xfrm rot="16171351">
            <a:off x="1990252" y="56462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15" name="AutoShape 82"/>
          <p:cNvSpPr>
            <a:spLocks noChangeArrowheads="1"/>
          </p:cNvSpPr>
          <p:nvPr/>
        </p:nvSpPr>
        <p:spPr bwMode="auto">
          <a:xfrm rot="16171351">
            <a:off x="1437107" y="56462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16" name="Rectangle 21"/>
          <p:cNvSpPr>
            <a:spLocks noChangeArrowheads="1"/>
          </p:cNvSpPr>
          <p:nvPr/>
        </p:nvSpPr>
        <p:spPr bwMode="auto">
          <a:xfrm>
            <a:off x="1789113" y="5641975"/>
            <a:ext cx="344487" cy="369888"/>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1800">
                <a:latin typeface="Arial" panose="020B0604020202020204" pitchFamily="34" charset="0"/>
              </a:rPr>
              <a:t>…</a:t>
            </a:r>
          </a:p>
        </p:txBody>
      </p:sp>
      <p:cxnSp>
        <p:nvCxnSpPr>
          <p:cNvPr id="40982" name="AutoShape 69"/>
          <p:cNvCxnSpPr>
            <a:cxnSpLocks noChangeShapeType="1"/>
          </p:cNvCxnSpPr>
          <p:nvPr/>
        </p:nvCxnSpPr>
        <p:spPr bwMode="auto">
          <a:xfrm rot="5400000" flipH="1" flipV="1">
            <a:off x="1735931" y="5072857"/>
            <a:ext cx="422275" cy="5508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83" name="AutoShape 69"/>
          <p:cNvCxnSpPr>
            <a:cxnSpLocks noChangeShapeType="1"/>
          </p:cNvCxnSpPr>
          <p:nvPr/>
        </p:nvCxnSpPr>
        <p:spPr bwMode="auto">
          <a:xfrm rot="16200000" flipV="1">
            <a:off x="1285875" y="5173663"/>
            <a:ext cx="422275"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84" name="AutoShape 69"/>
          <p:cNvCxnSpPr>
            <a:cxnSpLocks noChangeShapeType="1"/>
          </p:cNvCxnSpPr>
          <p:nvPr/>
        </p:nvCxnSpPr>
        <p:spPr bwMode="auto">
          <a:xfrm rot="5400000" flipH="1" flipV="1">
            <a:off x="3269456" y="4899819"/>
            <a:ext cx="420688" cy="895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85" name="AutoShape 70"/>
          <p:cNvCxnSpPr>
            <a:cxnSpLocks noChangeShapeType="1"/>
          </p:cNvCxnSpPr>
          <p:nvPr/>
        </p:nvCxnSpPr>
        <p:spPr bwMode="auto">
          <a:xfrm rot="16200000" flipV="1">
            <a:off x="2820194" y="5345906"/>
            <a:ext cx="420688"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86" name="AutoShape 71"/>
          <p:cNvCxnSpPr>
            <a:cxnSpLocks noChangeShapeType="1"/>
          </p:cNvCxnSpPr>
          <p:nvPr/>
        </p:nvCxnSpPr>
        <p:spPr bwMode="auto">
          <a:xfrm rot="16200000" flipV="1">
            <a:off x="3269456" y="4896644"/>
            <a:ext cx="420688" cy="901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87" name="AutoShape 72"/>
          <p:cNvCxnSpPr>
            <a:cxnSpLocks noChangeShapeType="1"/>
          </p:cNvCxnSpPr>
          <p:nvPr/>
        </p:nvCxnSpPr>
        <p:spPr bwMode="auto">
          <a:xfrm rot="16200000" flipV="1">
            <a:off x="3718719" y="5345906"/>
            <a:ext cx="420688"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3" name="AutoShape 80"/>
          <p:cNvSpPr>
            <a:spLocks noChangeArrowheads="1"/>
          </p:cNvSpPr>
          <p:nvPr/>
        </p:nvSpPr>
        <p:spPr bwMode="auto">
          <a:xfrm rot="16171351">
            <a:off x="2797178" y="56449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24" name="AutoShape 82"/>
          <p:cNvSpPr>
            <a:spLocks noChangeArrowheads="1"/>
          </p:cNvSpPr>
          <p:nvPr/>
        </p:nvSpPr>
        <p:spPr bwMode="auto">
          <a:xfrm rot="16171351">
            <a:off x="3696187" y="56449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25" name="AutoShape 82"/>
          <p:cNvSpPr>
            <a:spLocks noChangeArrowheads="1"/>
          </p:cNvSpPr>
          <p:nvPr/>
        </p:nvSpPr>
        <p:spPr bwMode="auto">
          <a:xfrm rot="16171351">
            <a:off x="3143042" y="56449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a:t>A</a:t>
            </a:r>
          </a:p>
        </p:txBody>
      </p:sp>
      <p:sp>
        <p:nvSpPr>
          <p:cNvPr id="26" name="Rectangle 21"/>
          <p:cNvSpPr>
            <a:spLocks noChangeArrowheads="1"/>
          </p:cNvSpPr>
          <p:nvPr/>
        </p:nvSpPr>
        <p:spPr bwMode="auto">
          <a:xfrm>
            <a:off x="3481388" y="5640388"/>
            <a:ext cx="342900" cy="369887"/>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1800">
                <a:latin typeface="Arial" panose="020B0604020202020204" pitchFamily="34" charset="0"/>
              </a:rPr>
              <a:t>…</a:t>
            </a:r>
          </a:p>
        </p:txBody>
      </p:sp>
      <p:cxnSp>
        <p:nvCxnSpPr>
          <p:cNvPr id="40998" name="AutoShape 69"/>
          <p:cNvCxnSpPr>
            <a:cxnSpLocks noChangeShapeType="1"/>
          </p:cNvCxnSpPr>
          <p:nvPr/>
        </p:nvCxnSpPr>
        <p:spPr bwMode="auto">
          <a:xfrm rot="5400000" flipH="1" flipV="1">
            <a:off x="3442494" y="5072856"/>
            <a:ext cx="420688" cy="5492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999" name="AutoShape 69"/>
          <p:cNvCxnSpPr>
            <a:cxnSpLocks noChangeShapeType="1"/>
          </p:cNvCxnSpPr>
          <p:nvPr/>
        </p:nvCxnSpPr>
        <p:spPr bwMode="auto">
          <a:xfrm rot="16200000" flipV="1">
            <a:off x="2993231" y="5172869"/>
            <a:ext cx="420688"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9" name="Rectangle 21"/>
          <p:cNvSpPr>
            <a:spLocks noChangeArrowheads="1"/>
          </p:cNvSpPr>
          <p:nvPr/>
        </p:nvSpPr>
        <p:spPr bwMode="auto">
          <a:xfrm>
            <a:off x="4284663" y="4814888"/>
            <a:ext cx="622300" cy="522287"/>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2800"/>
              <a:t>. . .</a:t>
            </a:r>
            <a:endParaRPr lang="en-US" altLang="en-US" sz="2800">
              <a:latin typeface="Arial" panose="020B0604020202020204" pitchFamily="34" charset="0"/>
            </a:endParaRPr>
          </a:p>
        </p:txBody>
      </p:sp>
      <p:cxnSp>
        <p:nvCxnSpPr>
          <p:cNvPr id="41001" name="AutoShape 69"/>
          <p:cNvCxnSpPr>
            <a:cxnSpLocks noChangeShapeType="1"/>
          </p:cNvCxnSpPr>
          <p:nvPr/>
        </p:nvCxnSpPr>
        <p:spPr bwMode="auto">
          <a:xfrm rot="5400000" flipH="1" flipV="1">
            <a:off x="5460206" y="4876007"/>
            <a:ext cx="422275" cy="8969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02" name="AutoShape 70"/>
          <p:cNvCxnSpPr>
            <a:cxnSpLocks noChangeShapeType="1"/>
          </p:cNvCxnSpPr>
          <p:nvPr/>
        </p:nvCxnSpPr>
        <p:spPr bwMode="auto">
          <a:xfrm rot="16200000" flipV="1">
            <a:off x="5010944" y="5323682"/>
            <a:ext cx="422275"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03" name="AutoShape 71"/>
          <p:cNvCxnSpPr>
            <a:cxnSpLocks noChangeShapeType="1"/>
          </p:cNvCxnSpPr>
          <p:nvPr/>
        </p:nvCxnSpPr>
        <p:spPr bwMode="auto">
          <a:xfrm rot="16200000" flipV="1">
            <a:off x="5461000" y="4873626"/>
            <a:ext cx="422275" cy="901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04" name="AutoShape 72"/>
          <p:cNvCxnSpPr>
            <a:cxnSpLocks noChangeShapeType="1"/>
          </p:cNvCxnSpPr>
          <p:nvPr/>
        </p:nvCxnSpPr>
        <p:spPr bwMode="auto">
          <a:xfrm rot="16200000" flipV="1">
            <a:off x="5910263" y="5322888"/>
            <a:ext cx="422275"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 name="AutoShape 80"/>
          <p:cNvSpPr>
            <a:spLocks noChangeArrowheads="1"/>
          </p:cNvSpPr>
          <p:nvPr/>
        </p:nvSpPr>
        <p:spPr bwMode="auto">
          <a:xfrm rot="16171351">
            <a:off x="4988857" y="56221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a:t>A</a:t>
            </a:r>
          </a:p>
        </p:txBody>
      </p:sp>
      <p:sp>
        <p:nvSpPr>
          <p:cNvPr id="35" name="AutoShape 82"/>
          <p:cNvSpPr>
            <a:spLocks noChangeArrowheads="1"/>
          </p:cNvSpPr>
          <p:nvPr/>
        </p:nvSpPr>
        <p:spPr bwMode="auto">
          <a:xfrm rot="16171351">
            <a:off x="5887867" y="56221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36" name="AutoShape 82"/>
          <p:cNvSpPr>
            <a:spLocks noChangeArrowheads="1"/>
          </p:cNvSpPr>
          <p:nvPr/>
        </p:nvSpPr>
        <p:spPr bwMode="auto">
          <a:xfrm rot="16171351">
            <a:off x="5334722" y="5622122"/>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37" name="Rectangle 21"/>
          <p:cNvSpPr>
            <a:spLocks noChangeArrowheads="1"/>
          </p:cNvSpPr>
          <p:nvPr/>
        </p:nvSpPr>
        <p:spPr bwMode="auto">
          <a:xfrm>
            <a:off x="5686425" y="5618163"/>
            <a:ext cx="344488" cy="369887"/>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1800">
                <a:latin typeface="Arial" panose="020B0604020202020204" pitchFamily="34" charset="0"/>
              </a:rPr>
              <a:t>…</a:t>
            </a:r>
          </a:p>
        </p:txBody>
      </p:sp>
      <p:cxnSp>
        <p:nvCxnSpPr>
          <p:cNvPr id="41015" name="AutoShape 69"/>
          <p:cNvCxnSpPr>
            <a:cxnSpLocks noChangeShapeType="1"/>
          </p:cNvCxnSpPr>
          <p:nvPr/>
        </p:nvCxnSpPr>
        <p:spPr bwMode="auto">
          <a:xfrm rot="5400000" flipH="1" flipV="1">
            <a:off x="5633244" y="5049044"/>
            <a:ext cx="422275" cy="5508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16" name="AutoShape 69"/>
          <p:cNvCxnSpPr>
            <a:cxnSpLocks noChangeShapeType="1"/>
          </p:cNvCxnSpPr>
          <p:nvPr/>
        </p:nvCxnSpPr>
        <p:spPr bwMode="auto">
          <a:xfrm rot="16200000" flipV="1">
            <a:off x="5183981" y="5150645"/>
            <a:ext cx="422275" cy="3476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17" name="AutoShape 69"/>
          <p:cNvCxnSpPr>
            <a:cxnSpLocks noChangeShapeType="1"/>
          </p:cNvCxnSpPr>
          <p:nvPr/>
        </p:nvCxnSpPr>
        <p:spPr bwMode="auto">
          <a:xfrm rot="5400000" flipH="1" flipV="1">
            <a:off x="7166769" y="4876007"/>
            <a:ext cx="420687" cy="895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18" name="AutoShape 70"/>
          <p:cNvCxnSpPr>
            <a:cxnSpLocks noChangeShapeType="1"/>
          </p:cNvCxnSpPr>
          <p:nvPr/>
        </p:nvCxnSpPr>
        <p:spPr bwMode="auto">
          <a:xfrm rot="16200000" flipV="1">
            <a:off x="6717507" y="5322094"/>
            <a:ext cx="420687"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19" name="AutoShape 71"/>
          <p:cNvCxnSpPr>
            <a:cxnSpLocks noChangeShapeType="1"/>
          </p:cNvCxnSpPr>
          <p:nvPr/>
        </p:nvCxnSpPr>
        <p:spPr bwMode="auto">
          <a:xfrm rot="16200000" flipV="1">
            <a:off x="7166769" y="4872832"/>
            <a:ext cx="420687" cy="901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20" name="AutoShape 72"/>
          <p:cNvCxnSpPr>
            <a:cxnSpLocks noChangeShapeType="1"/>
          </p:cNvCxnSpPr>
          <p:nvPr/>
        </p:nvCxnSpPr>
        <p:spPr bwMode="auto">
          <a:xfrm rot="16200000" flipV="1">
            <a:off x="7616032" y="5322094"/>
            <a:ext cx="420687" cy="31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 name="AutoShape 80"/>
          <p:cNvSpPr>
            <a:spLocks noChangeArrowheads="1"/>
          </p:cNvSpPr>
          <p:nvPr/>
        </p:nvSpPr>
        <p:spPr bwMode="auto">
          <a:xfrm rot="16171351">
            <a:off x="6694793" y="56208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45" name="AutoShape 82"/>
          <p:cNvSpPr>
            <a:spLocks noChangeArrowheads="1"/>
          </p:cNvSpPr>
          <p:nvPr/>
        </p:nvSpPr>
        <p:spPr bwMode="auto">
          <a:xfrm rot="16171351">
            <a:off x="7593802" y="56208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dirty="0"/>
              <a:t>A</a:t>
            </a:r>
          </a:p>
        </p:txBody>
      </p:sp>
      <p:sp>
        <p:nvSpPr>
          <p:cNvPr id="46" name="AutoShape 82"/>
          <p:cNvSpPr>
            <a:spLocks noChangeArrowheads="1"/>
          </p:cNvSpPr>
          <p:nvPr/>
        </p:nvSpPr>
        <p:spPr bwMode="auto">
          <a:xfrm rot="16171351">
            <a:off x="7040657" y="562089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sz="1600"/>
              <a:t>A</a:t>
            </a:r>
          </a:p>
        </p:txBody>
      </p:sp>
      <p:sp>
        <p:nvSpPr>
          <p:cNvPr id="47" name="Rectangle 21"/>
          <p:cNvSpPr>
            <a:spLocks noChangeArrowheads="1"/>
          </p:cNvSpPr>
          <p:nvPr/>
        </p:nvSpPr>
        <p:spPr bwMode="auto">
          <a:xfrm>
            <a:off x="7378700" y="5616575"/>
            <a:ext cx="342900" cy="369888"/>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1800">
                <a:latin typeface="Arial" panose="020B0604020202020204" pitchFamily="34" charset="0"/>
              </a:rPr>
              <a:t>…</a:t>
            </a:r>
          </a:p>
        </p:txBody>
      </p:sp>
      <p:cxnSp>
        <p:nvCxnSpPr>
          <p:cNvPr id="41031" name="AutoShape 69"/>
          <p:cNvCxnSpPr>
            <a:cxnSpLocks noChangeShapeType="1"/>
          </p:cNvCxnSpPr>
          <p:nvPr/>
        </p:nvCxnSpPr>
        <p:spPr bwMode="auto">
          <a:xfrm rot="5400000" flipH="1" flipV="1">
            <a:off x="7339807" y="5049044"/>
            <a:ext cx="420687" cy="5492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032" name="AutoShape 69"/>
          <p:cNvCxnSpPr>
            <a:cxnSpLocks noChangeShapeType="1"/>
          </p:cNvCxnSpPr>
          <p:nvPr/>
        </p:nvCxnSpPr>
        <p:spPr bwMode="auto">
          <a:xfrm rot="16200000" flipV="1">
            <a:off x="6890544" y="5149057"/>
            <a:ext cx="420687"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2" name="Group 351"/>
          <p:cNvGrpSpPr>
            <a:grpSpLocks/>
          </p:cNvGrpSpPr>
          <p:nvPr/>
        </p:nvGrpSpPr>
        <p:grpSpPr bwMode="auto">
          <a:xfrm>
            <a:off x="1146175" y="2506663"/>
            <a:ext cx="6856413" cy="2630487"/>
            <a:chOff x="1146573" y="1959520"/>
            <a:chExt cx="6855241" cy="2630818"/>
          </a:xfrm>
        </p:grpSpPr>
        <p:sp>
          <p:nvSpPr>
            <p:cNvPr id="51" name="Oval 7"/>
            <p:cNvSpPr>
              <a:spLocks noChangeArrowheads="1"/>
            </p:cNvSpPr>
            <p:nvPr/>
          </p:nvSpPr>
          <p:spPr bwMode="auto">
            <a:xfrm>
              <a:off x="2964167" y="2296709"/>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sz="1600">
                  <a:solidFill>
                    <a:srgbClr val="FFFFFF"/>
                  </a:solidFill>
                </a:rPr>
                <a:t>CR</a:t>
              </a:r>
            </a:p>
          </p:txBody>
        </p:sp>
        <p:sp>
          <p:nvSpPr>
            <p:cNvPr id="52" name="Oval 8"/>
            <p:cNvSpPr>
              <a:spLocks noChangeArrowheads="1"/>
            </p:cNvSpPr>
            <p:nvPr/>
          </p:nvSpPr>
          <p:spPr bwMode="auto">
            <a:xfrm>
              <a:off x="5685451" y="2296709"/>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1600">
                  <a:solidFill>
                    <a:srgbClr val="FFFFFF"/>
                  </a:solidFill>
                  <a:latin typeface="Arial" panose="020B0604020202020204" pitchFamily="34" charset="0"/>
                </a:rPr>
                <a:t>CR</a:t>
              </a:r>
              <a:endParaRPr lang="en-US" altLang="en-US">
                <a:solidFill>
                  <a:srgbClr val="FFFFFF"/>
                </a:solidFill>
                <a:latin typeface="Arial" panose="020B0604020202020204" pitchFamily="34" charset="0"/>
              </a:endParaRPr>
            </a:p>
          </p:txBody>
        </p:sp>
        <p:sp>
          <p:nvSpPr>
            <p:cNvPr id="53" name="Oval 9"/>
            <p:cNvSpPr>
              <a:spLocks noChangeArrowheads="1"/>
            </p:cNvSpPr>
            <p:nvPr/>
          </p:nvSpPr>
          <p:spPr bwMode="auto">
            <a:xfrm>
              <a:off x="1988956" y="298237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sz="1600"/>
                <a:t>AR</a:t>
              </a:r>
            </a:p>
          </p:txBody>
        </p:sp>
        <p:sp>
          <p:nvSpPr>
            <p:cNvPr id="54" name="Oval 10"/>
            <p:cNvSpPr>
              <a:spLocks noChangeArrowheads="1"/>
            </p:cNvSpPr>
            <p:nvPr/>
          </p:nvSpPr>
          <p:spPr bwMode="auto">
            <a:xfrm>
              <a:off x="2887968" y="298237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sz="1600" dirty="0"/>
                <a:t>AR</a:t>
              </a:r>
            </a:p>
          </p:txBody>
        </p:sp>
        <p:sp>
          <p:nvSpPr>
            <p:cNvPr id="55" name="Oval 11"/>
            <p:cNvSpPr>
              <a:spLocks noChangeArrowheads="1"/>
            </p:cNvSpPr>
            <p:nvPr/>
          </p:nvSpPr>
          <p:spPr bwMode="auto">
            <a:xfrm>
              <a:off x="5890290" y="298237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sz="1600" dirty="0"/>
                <a:t>AR</a:t>
              </a:r>
            </a:p>
          </p:txBody>
        </p:sp>
        <p:sp>
          <p:nvSpPr>
            <p:cNvPr id="56" name="Oval 12"/>
            <p:cNvSpPr>
              <a:spLocks noChangeArrowheads="1"/>
            </p:cNvSpPr>
            <p:nvPr/>
          </p:nvSpPr>
          <p:spPr bwMode="auto">
            <a:xfrm>
              <a:off x="6781945" y="298237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sz="1600" dirty="0"/>
                <a:t>AR</a:t>
              </a:r>
            </a:p>
          </p:txBody>
        </p:sp>
        <p:cxnSp>
          <p:nvCxnSpPr>
            <p:cNvPr id="41128" name="AutoShape 13"/>
            <p:cNvCxnSpPr>
              <a:cxnSpLocks noChangeShapeType="1"/>
            </p:cNvCxnSpPr>
            <p:nvPr/>
          </p:nvCxnSpPr>
          <p:spPr bwMode="auto">
            <a:xfrm rot="5400000">
              <a:off x="2453546" y="2283730"/>
              <a:ext cx="422073" cy="97521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29" name="AutoShape 14"/>
            <p:cNvCxnSpPr>
              <a:cxnSpLocks noChangeShapeType="1"/>
            </p:cNvCxnSpPr>
            <p:nvPr/>
          </p:nvCxnSpPr>
          <p:spPr bwMode="auto">
            <a:xfrm rot="5400000" flipH="1" flipV="1">
              <a:off x="3814187" y="923089"/>
              <a:ext cx="422073" cy="369649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0" name="AutoShape 15"/>
            <p:cNvCxnSpPr>
              <a:cxnSpLocks noChangeShapeType="1"/>
            </p:cNvCxnSpPr>
            <p:nvPr/>
          </p:nvCxnSpPr>
          <p:spPr bwMode="auto">
            <a:xfrm rot="5400000">
              <a:off x="4263694" y="1372594"/>
              <a:ext cx="422073" cy="279748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1" name="AutoShape 16"/>
            <p:cNvCxnSpPr>
              <a:cxnSpLocks noChangeShapeType="1"/>
            </p:cNvCxnSpPr>
            <p:nvPr/>
          </p:nvCxnSpPr>
          <p:spPr bwMode="auto">
            <a:xfrm rot="16200000" flipH="1">
              <a:off x="5764854" y="2668915"/>
              <a:ext cx="422073" cy="20483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2" name="AutoShape 17"/>
            <p:cNvCxnSpPr>
              <a:cxnSpLocks noChangeShapeType="1"/>
            </p:cNvCxnSpPr>
            <p:nvPr/>
          </p:nvCxnSpPr>
          <p:spPr bwMode="auto">
            <a:xfrm rot="16200000" flipH="1">
              <a:off x="6210682" y="2223088"/>
              <a:ext cx="422073" cy="109649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3" name="AutoShape 18"/>
            <p:cNvCxnSpPr>
              <a:cxnSpLocks noChangeShapeType="1"/>
            </p:cNvCxnSpPr>
            <p:nvPr/>
          </p:nvCxnSpPr>
          <p:spPr bwMode="auto">
            <a:xfrm rot="16200000" flipH="1">
              <a:off x="4850040" y="862446"/>
              <a:ext cx="422073" cy="381777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4" name="AutoShape 19"/>
            <p:cNvCxnSpPr>
              <a:cxnSpLocks noChangeShapeType="1"/>
            </p:cNvCxnSpPr>
            <p:nvPr/>
          </p:nvCxnSpPr>
          <p:spPr bwMode="auto">
            <a:xfrm rot="5400000">
              <a:off x="2903052" y="2733236"/>
              <a:ext cx="422073" cy="761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35" name="AutoShape 20"/>
            <p:cNvCxnSpPr>
              <a:cxnSpLocks noChangeShapeType="1"/>
            </p:cNvCxnSpPr>
            <p:nvPr/>
          </p:nvCxnSpPr>
          <p:spPr bwMode="auto">
            <a:xfrm rot="16200000" flipH="1">
              <a:off x="4404212" y="1308273"/>
              <a:ext cx="422073" cy="292612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5" name="Rectangle 25"/>
            <p:cNvSpPr>
              <a:spLocks noChangeArrowheads="1"/>
            </p:cNvSpPr>
            <p:nvPr/>
          </p:nvSpPr>
          <p:spPr bwMode="auto">
            <a:xfrm>
              <a:off x="2899330" y="3619481"/>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sp>
          <p:nvSpPr>
            <p:cNvPr id="66" name="Rectangle 26"/>
            <p:cNvSpPr>
              <a:spLocks noChangeArrowheads="1"/>
            </p:cNvSpPr>
            <p:nvPr/>
          </p:nvSpPr>
          <p:spPr bwMode="auto">
            <a:xfrm>
              <a:off x="2000320" y="3619481"/>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cxnSp>
          <p:nvCxnSpPr>
            <p:cNvPr id="41142" name="AutoShape 59"/>
            <p:cNvCxnSpPr>
              <a:cxnSpLocks noChangeShapeType="1"/>
            </p:cNvCxnSpPr>
            <p:nvPr/>
          </p:nvCxnSpPr>
          <p:spPr bwMode="auto">
            <a:xfrm rot="5400000" flipH="1" flipV="1">
              <a:off x="1990059" y="3432564"/>
              <a:ext cx="373519" cy="31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3" name="AutoShape 60"/>
            <p:cNvCxnSpPr>
              <a:cxnSpLocks noChangeShapeType="1"/>
            </p:cNvCxnSpPr>
            <p:nvPr/>
          </p:nvCxnSpPr>
          <p:spPr bwMode="auto">
            <a:xfrm rot="16200000" flipV="1">
              <a:off x="2439564" y="2983375"/>
              <a:ext cx="373519" cy="89869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4" name="AutoShape 61"/>
            <p:cNvCxnSpPr>
              <a:cxnSpLocks noChangeShapeType="1"/>
            </p:cNvCxnSpPr>
            <p:nvPr/>
          </p:nvCxnSpPr>
          <p:spPr bwMode="auto">
            <a:xfrm rot="5400000" flipH="1" flipV="1">
              <a:off x="2889070" y="3432563"/>
              <a:ext cx="373519" cy="31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5" name="AutoShape 62"/>
            <p:cNvCxnSpPr>
              <a:cxnSpLocks noChangeShapeType="1"/>
            </p:cNvCxnSpPr>
            <p:nvPr/>
          </p:nvCxnSpPr>
          <p:spPr bwMode="auto">
            <a:xfrm rot="5400000" flipH="1" flipV="1">
              <a:off x="2439565" y="2983058"/>
              <a:ext cx="373519" cy="89932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6" name="AutoShape 63"/>
            <p:cNvCxnSpPr>
              <a:cxnSpLocks noChangeShapeType="1"/>
            </p:cNvCxnSpPr>
            <p:nvPr/>
          </p:nvCxnSpPr>
          <p:spPr bwMode="auto">
            <a:xfrm>
              <a:off x="2352999" y="3740844"/>
              <a:ext cx="54633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7" name="AutoShape 64"/>
            <p:cNvCxnSpPr>
              <a:cxnSpLocks noChangeShapeType="1"/>
            </p:cNvCxnSpPr>
            <p:nvPr/>
          </p:nvCxnSpPr>
          <p:spPr bwMode="auto">
            <a:xfrm rot="5400000" flipH="1" flipV="1">
              <a:off x="1956590" y="3228532"/>
              <a:ext cx="485405" cy="175275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8" name="AutoShape 65"/>
            <p:cNvCxnSpPr>
              <a:cxnSpLocks noChangeShapeType="1"/>
            </p:cNvCxnSpPr>
            <p:nvPr/>
          </p:nvCxnSpPr>
          <p:spPr bwMode="auto">
            <a:xfrm rot="5400000" flipH="1" flipV="1">
              <a:off x="1507084" y="3678037"/>
              <a:ext cx="485405" cy="8537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49" name="AutoShape 66"/>
            <p:cNvCxnSpPr>
              <a:cxnSpLocks noChangeShapeType="1"/>
            </p:cNvCxnSpPr>
            <p:nvPr/>
          </p:nvCxnSpPr>
          <p:spPr bwMode="auto">
            <a:xfrm rot="16200000" flipV="1">
              <a:off x="1956588" y="4082279"/>
              <a:ext cx="485407" cy="452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50" name="AutoShape 67"/>
            <p:cNvCxnSpPr>
              <a:cxnSpLocks noChangeShapeType="1"/>
            </p:cNvCxnSpPr>
            <p:nvPr/>
          </p:nvCxnSpPr>
          <p:spPr bwMode="auto">
            <a:xfrm rot="5400000" flipH="1" flipV="1">
              <a:off x="2406093" y="3678038"/>
              <a:ext cx="485407" cy="8537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6" name="Rectangle 38"/>
            <p:cNvSpPr>
              <a:spLocks noChangeArrowheads="1"/>
            </p:cNvSpPr>
            <p:nvPr/>
          </p:nvSpPr>
          <p:spPr bwMode="auto">
            <a:xfrm>
              <a:off x="2045583" y="4347614"/>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a:t>S</a:t>
              </a:r>
            </a:p>
          </p:txBody>
        </p:sp>
        <p:sp>
          <p:nvSpPr>
            <p:cNvPr id="77" name="Rectangle 39"/>
            <p:cNvSpPr>
              <a:spLocks noChangeArrowheads="1"/>
            </p:cNvSpPr>
            <p:nvPr/>
          </p:nvSpPr>
          <p:spPr bwMode="auto">
            <a:xfrm>
              <a:off x="1146573" y="4347612"/>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a:t>S</a:t>
              </a:r>
            </a:p>
          </p:txBody>
        </p:sp>
        <p:sp>
          <p:nvSpPr>
            <p:cNvPr id="78" name="Rectangle 38"/>
            <p:cNvSpPr>
              <a:spLocks noChangeArrowheads="1"/>
            </p:cNvSpPr>
            <p:nvPr/>
          </p:nvSpPr>
          <p:spPr bwMode="auto">
            <a:xfrm>
              <a:off x="3751519" y="4347614"/>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sp>
          <p:nvSpPr>
            <p:cNvPr id="79" name="Rectangle 39"/>
            <p:cNvSpPr>
              <a:spLocks noChangeArrowheads="1"/>
            </p:cNvSpPr>
            <p:nvPr/>
          </p:nvSpPr>
          <p:spPr bwMode="auto">
            <a:xfrm>
              <a:off x="2852509" y="4347612"/>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cxnSp>
          <p:nvCxnSpPr>
            <p:cNvPr id="41163" name="AutoShape 64"/>
            <p:cNvCxnSpPr>
              <a:cxnSpLocks noChangeShapeType="1"/>
            </p:cNvCxnSpPr>
            <p:nvPr/>
          </p:nvCxnSpPr>
          <p:spPr bwMode="auto">
            <a:xfrm rot="16200000" flipV="1">
              <a:off x="2809556" y="3229311"/>
              <a:ext cx="485407" cy="17511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4" name="AutoShape 65"/>
            <p:cNvCxnSpPr>
              <a:cxnSpLocks noChangeShapeType="1"/>
            </p:cNvCxnSpPr>
            <p:nvPr/>
          </p:nvCxnSpPr>
          <p:spPr bwMode="auto">
            <a:xfrm rot="16200000" flipV="1">
              <a:off x="2360053" y="3678815"/>
              <a:ext cx="485405" cy="85218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5" name="AutoShape 66"/>
            <p:cNvCxnSpPr>
              <a:cxnSpLocks noChangeShapeType="1"/>
            </p:cNvCxnSpPr>
            <p:nvPr/>
          </p:nvCxnSpPr>
          <p:spPr bwMode="auto">
            <a:xfrm rot="5400000" flipH="1" flipV="1">
              <a:off x="2809557" y="4081500"/>
              <a:ext cx="485405" cy="4682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6" name="AutoShape 67"/>
            <p:cNvCxnSpPr>
              <a:cxnSpLocks noChangeShapeType="1"/>
            </p:cNvCxnSpPr>
            <p:nvPr/>
          </p:nvCxnSpPr>
          <p:spPr bwMode="auto">
            <a:xfrm rot="16200000" flipV="1">
              <a:off x="3259061" y="3678817"/>
              <a:ext cx="485407" cy="852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7" name="AutoShape 17"/>
            <p:cNvCxnSpPr>
              <a:cxnSpLocks noChangeShapeType="1"/>
            </p:cNvCxnSpPr>
            <p:nvPr/>
          </p:nvCxnSpPr>
          <p:spPr bwMode="auto">
            <a:xfrm rot="5400000" flipH="1" flipV="1">
              <a:off x="5798361" y="2058730"/>
              <a:ext cx="313090" cy="16286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8" name="AutoShape 17"/>
            <p:cNvCxnSpPr>
              <a:cxnSpLocks noChangeShapeType="1"/>
            </p:cNvCxnSpPr>
            <p:nvPr/>
          </p:nvCxnSpPr>
          <p:spPr bwMode="auto">
            <a:xfrm rot="16200000" flipV="1">
              <a:off x="5645962" y="2069199"/>
              <a:ext cx="313089" cy="14193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69" name="AutoShape 17"/>
            <p:cNvCxnSpPr>
              <a:cxnSpLocks noChangeShapeType="1"/>
            </p:cNvCxnSpPr>
            <p:nvPr/>
          </p:nvCxnSpPr>
          <p:spPr bwMode="auto">
            <a:xfrm rot="5400000">
              <a:off x="5712636" y="2134931"/>
              <a:ext cx="322615" cy="94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70" name="AutoShape 17"/>
            <p:cNvCxnSpPr>
              <a:cxnSpLocks noChangeShapeType="1"/>
            </p:cNvCxnSpPr>
            <p:nvPr/>
          </p:nvCxnSpPr>
          <p:spPr bwMode="auto">
            <a:xfrm rot="5400000" flipH="1" flipV="1">
              <a:off x="3065511" y="2052482"/>
              <a:ext cx="330905" cy="1575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71" name="AutoShape 17"/>
            <p:cNvCxnSpPr>
              <a:cxnSpLocks noChangeShapeType="1"/>
            </p:cNvCxnSpPr>
            <p:nvPr/>
          </p:nvCxnSpPr>
          <p:spPr bwMode="auto">
            <a:xfrm rot="16200000" flipV="1">
              <a:off x="2913112" y="2057632"/>
              <a:ext cx="330904" cy="14724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72" name="AutoShape 17"/>
            <p:cNvCxnSpPr>
              <a:cxnSpLocks noChangeShapeType="1"/>
            </p:cNvCxnSpPr>
            <p:nvPr/>
          </p:nvCxnSpPr>
          <p:spPr bwMode="auto">
            <a:xfrm rot="5400000">
              <a:off x="2983909" y="2127799"/>
              <a:ext cx="337190" cy="63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0" name="Rectangle 25"/>
            <p:cNvSpPr>
              <a:spLocks noChangeArrowheads="1"/>
            </p:cNvSpPr>
            <p:nvPr/>
          </p:nvSpPr>
          <p:spPr bwMode="auto">
            <a:xfrm>
              <a:off x="6796945" y="3595381"/>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sp>
          <p:nvSpPr>
            <p:cNvPr id="91" name="Rectangle 26"/>
            <p:cNvSpPr>
              <a:spLocks noChangeArrowheads="1"/>
            </p:cNvSpPr>
            <p:nvPr/>
          </p:nvSpPr>
          <p:spPr bwMode="auto">
            <a:xfrm>
              <a:off x="5897935" y="3595381"/>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a:t>S</a:t>
              </a:r>
            </a:p>
          </p:txBody>
        </p:sp>
        <p:cxnSp>
          <p:nvCxnSpPr>
            <p:cNvPr id="41179" name="AutoShape 59"/>
            <p:cNvCxnSpPr>
              <a:cxnSpLocks noChangeShapeType="1"/>
            </p:cNvCxnSpPr>
            <p:nvPr/>
          </p:nvCxnSpPr>
          <p:spPr bwMode="auto">
            <a:xfrm rot="5400000" flipH="1" flipV="1">
              <a:off x="5901583" y="3418655"/>
              <a:ext cx="349419" cy="403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0" name="AutoShape 60"/>
            <p:cNvCxnSpPr>
              <a:cxnSpLocks noChangeShapeType="1"/>
            </p:cNvCxnSpPr>
            <p:nvPr/>
          </p:nvCxnSpPr>
          <p:spPr bwMode="auto">
            <a:xfrm rot="16200000" flipV="1">
              <a:off x="6351089" y="2973184"/>
              <a:ext cx="349419" cy="8949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1" name="AutoShape 61"/>
            <p:cNvCxnSpPr>
              <a:cxnSpLocks noChangeShapeType="1"/>
            </p:cNvCxnSpPr>
            <p:nvPr/>
          </p:nvCxnSpPr>
          <p:spPr bwMode="auto">
            <a:xfrm rot="16200000" flipV="1">
              <a:off x="6796916" y="3419012"/>
              <a:ext cx="349419" cy="332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2" name="AutoShape 62"/>
            <p:cNvCxnSpPr>
              <a:cxnSpLocks noChangeShapeType="1"/>
            </p:cNvCxnSpPr>
            <p:nvPr/>
          </p:nvCxnSpPr>
          <p:spPr bwMode="auto">
            <a:xfrm rot="5400000" flipH="1" flipV="1">
              <a:off x="6347411" y="2972827"/>
              <a:ext cx="349419" cy="89569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3" name="AutoShape 63"/>
            <p:cNvCxnSpPr>
              <a:cxnSpLocks noChangeShapeType="1"/>
            </p:cNvCxnSpPr>
            <p:nvPr/>
          </p:nvCxnSpPr>
          <p:spPr bwMode="auto">
            <a:xfrm>
              <a:off x="6250614" y="3716744"/>
              <a:ext cx="546330"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4" name="AutoShape 64"/>
            <p:cNvCxnSpPr>
              <a:cxnSpLocks noChangeShapeType="1"/>
            </p:cNvCxnSpPr>
            <p:nvPr/>
          </p:nvCxnSpPr>
          <p:spPr bwMode="auto">
            <a:xfrm rot="5400000" flipH="1" flipV="1">
              <a:off x="5854205" y="3204432"/>
              <a:ext cx="485405" cy="175275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5" name="AutoShape 65"/>
            <p:cNvCxnSpPr>
              <a:cxnSpLocks noChangeShapeType="1"/>
            </p:cNvCxnSpPr>
            <p:nvPr/>
          </p:nvCxnSpPr>
          <p:spPr bwMode="auto">
            <a:xfrm rot="5400000" flipH="1" flipV="1">
              <a:off x="5404699" y="3653937"/>
              <a:ext cx="485405" cy="85374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6" name="AutoShape 66"/>
            <p:cNvCxnSpPr>
              <a:cxnSpLocks noChangeShapeType="1"/>
            </p:cNvCxnSpPr>
            <p:nvPr/>
          </p:nvCxnSpPr>
          <p:spPr bwMode="auto">
            <a:xfrm rot="16200000" flipV="1">
              <a:off x="5854203" y="4058179"/>
              <a:ext cx="485407" cy="452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187" name="AutoShape 67"/>
            <p:cNvCxnSpPr>
              <a:cxnSpLocks noChangeShapeType="1"/>
            </p:cNvCxnSpPr>
            <p:nvPr/>
          </p:nvCxnSpPr>
          <p:spPr bwMode="auto">
            <a:xfrm rot="5400000" flipH="1" flipV="1">
              <a:off x="6303708" y="3653938"/>
              <a:ext cx="485407" cy="8537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 name="Rectangle 38"/>
            <p:cNvSpPr>
              <a:spLocks noChangeArrowheads="1"/>
            </p:cNvSpPr>
            <p:nvPr/>
          </p:nvSpPr>
          <p:spPr bwMode="auto">
            <a:xfrm>
              <a:off x="5943198" y="4323514"/>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sp>
          <p:nvSpPr>
            <p:cNvPr id="102" name="Rectangle 39"/>
            <p:cNvSpPr>
              <a:spLocks noChangeArrowheads="1"/>
            </p:cNvSpPr>
            <p:nvPr/>
          </p:nvSpPr>
          <p:spPr bwMode="auto">
            <a:xfrm>
              <a:off x="5044188" y="4323512"/>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a:t>S</a:t>
              </a:r>
            </a:p>
          </p:txBody>
        </p:sp>
        <p:sp>
          <p:nvSpPr>
            <p:cNvPr id="103" name="Rectangle 38"/>
            <p:cNvSpPr>
              <a:spLocks noChangeArrowheads="1"/>
            </p:cNvSpPr>
            <p:nvPr/>
          </p:nvSpPr>
          <p:spPr bwMode="auto">
            <a:xfrm>
              <a:off x="7649134" y="4323514"/>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sp>
          <p:nvSpPr>
            <p:cNvPr id="104" name="Rectangle 39"/>
            <p:cNvSpPr>
              <a:spLocks noChangeArrowheads="1"/>
            </p:cNvSpPr>
            <p:nvPr/>
          </p:nvSpPr>
          <p:spPr bwMode="auto">
            <a:xfrm>
              <a:off x="6750124" y="4323512"/>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sz="1600" dirty="0"/>
                <a:t>S</a:t>
              </a:r>
            </a:p>
          </p:txBody>
        </p:sp>
        <p:cxnSp>
          <p:nvCxnSpPr>
            <p:cNvPr id="41200" name="AutoShape 64"/>
            <p:cNvCxnSpPr>
              <a:cxnSpLocks noChangeShapeType="1"/>
            </p:cNvCxnSpPr>
            <p:nvPr/>
          </p:nvCxnSpPr>
          <p:spPr bwMode="auto">
            <a:xfrm rot="16200000" flipV="1">
              <a:off x="6707171" y="3205211"/>
              <a:ext cx="485407" cy="175119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201" name="AutoShape 65"/>
            <p:cNvCxnSpPr>
              <a:cxnSpLocks noChangeShapeType="1"/>
            </p:cNvCxnSpPr>
            <p:nvPr/>
          </p:nvCxnSpPr>
          <p:spPr bwMode="auto">
            <a:xfrm rot="16200000" flipV="1">
              <a:off x="6257668" y="3654715"/>
              <a:ext cx="485405" cy="85218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202" name="AutoShape 66"/>
            <p:cNvCxnSpPr>
              <a:cxnSpLocks noChangeShapeType="1"/>
            </p:cNvCxnSpPr>
            <p:nvPr/>
          </p:nvCxnSpPr>
          <p:spPr bwMode="auto">
            <a:xfrm rot="5400000" flipH="1" flipV="1">
              <a:off x="6707172" y="4057400"/>
              <a:ext cx="485405" cy="4682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203" name="AutoShape 67"/>
            <p:cNvCxnSpPr>
              <a:cxnSpLocks noChangeShapeType="1"/>
            </p:cNvCxnSpPr>
            <p:nvPr/>
          </p:nvCxnSpPr>
          <p:spPr bwMode="auto">
            <a:xfrm rot="16200000" flipV="1">
              <a:off x="7156676" y="3654717"/>
              <a:ext cx="485407" cy="852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9" name="AutoShape 82"/>
          <p:cNvSpPr>
            <a:spLocks noChangeArrowheads="1"/>
          </p:cNvSpPr>
          <p:nvPr/>
        </p:nvSpPr>
        <p:spPr bwMode="auto">
          <a:xfrm rot="16171351">
            <a:off x="7039445" y="5621781"/>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a:t>A</a:t>
            </a:r>
          </a:p>
        </p:txBody>
      </p:sp>
      <p:sp>
        <p:nvSpPr>
          <p:cNvPr id="110" name="AutoShape 82"/>
          <p:cNvSpPr>
            <a:spLocks noChangeArrowheads="1"/>
          </p:cNvSpPr>
          <p:nvPr/>
        </p:nvSpPr>
        <p:spPr bwMode="auto">
          <a:xfrm rot="16171351">
            <a:off x="5333269" y="5621324"/>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dirty="0"/>
              <a:t>A</a:t>
            </a:r>
          </a:p>
        </p:txBody>
      </p:sp>
      <p:sp>
        <p:nvSpPr>
          <p:cNvPr id="111" name="AutoShape 82"/>
          <p:cNvSpPr>
            <a:spLocks noChangeArrowheads="1"/>
          </p:cNvSpPr>
          <p:nvPr/>
        </p:nvSpPr>
        <p:spPr bwMode="auto">
          <a:xfrm rot="16171351">
            <a:off x="2797010" y="5645709"/>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a:t>A</a:t>
            </a:r>
          </a:p>
        </p:txBody>
      </p:sp>
      <p:sp>
        <p:nvSpPr>
          <p:cNvPr id="112" name="AutoShape 82"/>
          <p:cNvSpPr>
            <a:spLocks noChangeArrowheads="1"/>
          </p:cNvSpPr>
          <p:nvPr/>
        </p:nvSpPr>
        <p:spPr bwMode="auto">
          <a:xfrm rot="16171351">
            <a:off x="1434788" y="5646448"/>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a:t>A</a:t>
            </a:r>
          </a:p>
        </p:txBody>
      </p:sp>
      <p:sp>
        <p:nvSpPr>
          <p:cNvPr id="113" name="AutoShape 82"/>
          <p:cNvSpPr>
            <a:spLocks noChangeArrowheads="1"/>
          </p:cNvSpPr>
          <p:nvPr/>
        </p:nvSpPr>
        <p:spPr bwMode="auto">
          <a:xfrm rot="16171351">
            <a:off x="7592807" y="5622693"/>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14" name="AutoShape 82"/>
          <p:cNvSpPr>
            <a:spLocks noChangeArrowheads="1"/>
          </p:cNvSpPr>
          <p:nvPr/>
        </p:nvSpPr>
        <p:spPr bwMode="auto">
          <a:xfrm rot="16171351">
            <a:off x="5886339" y="5622693"/>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15" name="AutoShape 82"/>
          <p:cNvSpPr>
            <a:spLocks noChangeArrowheads="1"/>
          </p:cNvSpPr>
          <p:nvPr/>
        </p:nvSpPr>
        <p:spPr bwMode="auto">
          <a:xfrm rot="16171351">
            <a:off x="3143639" y="5644466"/>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16" name="AutoShape 82"/>
          <p:cNvSpPr>
            <a:spLocks noChangeArrowheads="1"/>
          </p:cNvSpPr>
          <p:nvPr/>
        </p:nvSpPr>
        <p:spPr bwMode="auto">
          <a:xfrm rot="16171351">
            <a:off x="1989952" y="5646546"/>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17" name="AutoShape 82"/>
          <p:cNvSpPr>
            <a:spLocks noChangeArrowheads="1"/>
          </p:cNvSpPr>
          <p:nvPr/>
        </p:nvSpPr>
        <p:spPr bwMode="auto">
          <a:xfrm rot="16171351">
            <a:off x="6690499" y="5622693"/>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18" name="AutoShape 82"/>
          <p:cNvSpPr>
            <a:spLocks noChangeArrowheads="1"/>
          </p:cNvSpPr>
          <p:nvPr/>
        </p:nvSpPr>
        <p:spPr bwMode="auto">
          <a:xfrm rot="16171351">
            <a:off x="4987760" y="5620788"/>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dirty="0"/>
              <a:t>A</a:t>
            </a:r>
          </a:p>
        </p:txBody>
      </p:sp>
      <p:sp>
        <p:nvSpPr>
          <p:cNvPr id="119" name="AutoShape 82"/>
          <p:cNvSpPr>
            <a:spLocks noChangeArrowheads="1"/>
          </p:cNvSpPr>
          <p:nvPr/>
        </p:nvSpPr>
        <p:spPr bwMode="auto">
          <a:xfrm rot="16171351">
            <a:off x="3693645" y="5645972"/>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0" name="AutoShape 82"/>
          <p:cNvSpPr>
            <a:spLocks noChangeArrowheads="1"/>
          </p:cNvSpPr>
          <p:nvPr/>
        </p:nvSpPr>
        <p:spPr bwMode="auto">
          <a:xfrm rot="16171351">
            <a:off x="1088144" y="5648451"/>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1" name="AutoShape 82"/>
          <p:cNvSpPr>
            <a:spLocks noChangeArrowheads="1"/>
          </p:cNvSpPr>
          <p:nvPr/>
        </p:nvSpPr>
        <p:spPr bwMode="auto">
          <a:xfrm rot="16171351">
            <a:off x="1433826" y="5643532"/>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dirty="0"/>
              <a:t>A</a:t>
            </a:r>
          </a:p>
        </p:txBody>
      </p:sp>
      <p:sp>
        <p:nvSpPr>
          <p:cNvPr id="122" name="AutoShape 82"/>
          <p:cNvSpPr>
            <a:spLocks noChangeArrowheads="1"/>
          </p:cNvSpPr>
          <p:nvPr/>
        </p:nvSpPr>
        <p:spPr bwMode="auto">
          <a:xfrm rot="16171351">
            <a:off x="5333674" y="5616236"/>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3" name="AutoShape 82"/>
          <p:cNvSpPr>
            <a:spLocks noChangeArrowheads="1"/>
          </p:cNvSpPr>
          <p:nvPr/>
        </p:nvSpPr>
        <p:spPr bwMode="auto">
          <a:xfrm rot="16171351">
            <a:off x="5879521" y="5625550"/>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4" name="AutoShape 82"/>
          <p:cNvSpPr>
            <a:spLocks noChangeArrowheads="1"/>
          </p:cNvSpPr>
          <p:nvPr/>
        </p:nvSpPr>
        <p:spPr bwMode="auto">
          <a:xfrm rot="16171351">
            <a:off x="7037370" y="5616236"/>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5" name="AutoShape 82"/>
          <p:cNvSpPr>
            <a:spLocks noChangeArrowheads="1"/>
          </p:cNvSpPr>
          <p:nvPr/>
        </p:nvSpPr>
        <p:spPr bwMode="auto">
          <a:xfrm rot="16171351">
            <a:off x="7592378" y="5621924"/>
            <a:ext cx="472701" cy="299670"/>
          </a:xfrm>
          <a:prstGeom prst="flowChartPredefinedProcess">
            <a:avLst/>
          </a:prstGeom>
          <a:ln>
            <a:headEnd/>
            <a:tailEnd/>
          </a:ln>
        </p:spPr>
        <p:style>
          <a:lnRef idx="0">
            <a:schemeClr val="accent6"/>
          </a:lnRef>
          <a:fillRef idx="3">
            <a:schemeClr val="accent6"/>
          </a:fillRef>
          <a:effectRef idx="3">
            <a:schemeClr val="accent6"/>
          </a:effectRef>
          <a:fontRef idx="minor">
            <a:schemeClr val="lt1"/>
          </a:fontRef>
        </p:style>
        <p:txBody>
          <a:bodyPr vert="eaVert" wrap="none" anchor="ctr"/>
          <a:lstStyle/>
          <a:p>
            <a:pPr>
              <a:defRPr/>
            </a:pPr>
            <a:r>
              <a:rPr lang="en-US" sz="1600"/>
              <a:t>A</a:t>
            </a:r>
          </a:p>
        </p:txBody>
      </p:sp>
      <p:sp>
        <p:nvSpPr>
          <p:cNvPr id="126" name="AutoShape 82"/>
          <p:cNvSpPr>
            <a:spLocks noChangeArrowheads="1"/>
          </p:cNvSpPr>
          <p:nvPr/>
        </p:nvSpPr>
        <p:spPr bwMode="auto">
          <a:xfrm rot="16171351">
            <a:off x="3692530" y="5650356"/>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27" name="AutoShape 82"/>
          <p:cNvSpPr>
            <a:spLocks noChangeArrowheads="1"/>
          </p:cNvSpPr>
          <p:nvPr/>
        </p:nvSpPr>
        <p:spPr bwMode="auto">
          <a:xfrm rot="16171351">
            <a:off x="4979970" y="5625550"/>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28" name="AutoShape 82"/>
          <p:cNvSpPr>
            <a:spLocks noChangeArrowheads="1"/>
          </p:cNvSpPr>
          <p:nvPr/>
        </p:nvSpPr>
        <p:spPr bwMode="auto">
          <a:xfrm rot="16171351">
            <a:off x="7592378" y="5623060"/>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dirty="0"/>
              <a:t>A</a:t>
            </a:r>
          </a:p>
        </p:txBody>
      </p:sp>
      <p:sp>
        <p:nvSpPr>
          <p:cNvPr id="129" name="AutoShape 82"/>
          <p:cNvSpPr>
            <a:spLocks noChangeArrowheads="1"/>
          </p:cNvSpPr>
          <p:nvPr/>
        </p:nvSpPr>
        <p:spPr bwMode="auto">
          <a:xfrm rot="16171351">
            <a:off x="5332473" y="5623060"/>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30" name="AutoShape 82"/>
          <p:cNvSpPr>
            <a:spLocks noChangeArrowheads="1"/>
          </p:cNvSpPr>
          <p:nvPr/>
        </p:nvSpPr>
        <p:spPr bwMode="auto">
          <a:xfrm rot="16171351">
            <a:off x="7038506" y="5616236"/>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31" name="AutoShape 82"/>
          <p:cNvSpPr>
            <a:spLocks noChangeArrowheads="1"/>
          </p:cNvSpPr>
          <p:nvPr/>
        </p:nvSpPr>
        <p:spPr bwMode="auto">
          <a:xfrm rot="16171351">
            <a:off x="5879521" y="5629884"/>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a:t>A</a:t>
            </a:r>
          </a:p>
        </p:txBody>
      </p:sp>
      <p:sp>
        <p:nvSpPr>
          <p:cNvPr id="132" name="AutoShape 82"/>
          <p:cNvSpPr>
            <a:spLocks noChangeArrowheads="1"/>
          </p:cNvSpPr>
          <p:nvPr/>
        </p:nvSpPr>
        <p:spPr bwMode="auto">
          <a:xfrm rot="16171351">
            <a:off x="6691626" y="5632374"/>
            <a:ext cx="472701" cy="299670"/>
          </a:xfrm>
          <a:prstGeom prst="flowChartPredefinedProcess">
            <a:avLst/>
          </a:prstGeom>
          <a:ln>
            <a:headEnd/>
            <a:tailEnd/>
          </a:ln>
        </p:spPr>
        <p:style>
          <a:lnRef idx="0">
            <a:schemeClr val="accent2"/>
          </a:lnRef>
          <a:fillRef idx="3">
            <a:schemeClr val="accent2"/>
          </a:fillRef>
          <a:effectRef idx="3">
            <a:schemeClr val="accent2"/>
          </a:effectRef>
          <a:fontRef idx="minor">
            <a:schemeClr val="lt1"/>
          </a:fontRef>
        </p:style>
        <p:txBody>
          <a:bodyPr vert="eaVert" wrap="none" anchor="ctr"/>
          <a:lstStyle/>
          <a:p>
            <a:pPr>
              <a:defRPr/>
            </a:pPr>
            <a:r>
              <a:rPr lang="en-US" sz="1600"/>
              <a:t>A</a:t>
            </a:r>
          </a:p>
        </p:txBody>
      </p:sp>
      <p:sp>
        <p:nvSpPr>
          <p:cNvPr id="133" name="AutoShape 82"/>
          <p:cNvSpPr>
            <a:spLocks noChangeArrowheads="1"/>
          </p:cNvSpPr>
          <p:nvPr/>
        </p:nvSpPr>
        <p:spPr bwMode="auto">
          <a:xfrm rot="16171351">
            <a:off x="5881858" y="5623060"/>
            <a:ext cx="472701" cy="299670"/>
          </a:xfrm>
          <a:prstGeom prst="flowChartPredefinedProcess">
            <a:avLst/>
          </a:prstGeom>
          <a:ln>
            <a:headEnd/>
            <a:tailEnd/>
          </a:ln>
        </p:spPr>
        <p:style>
          <a:lnRef idx="0">
            <a:schemeClr val="accent5"/>
          </a:lnRef>
          <a:fillRef idx="3">
            <a:schemeClr val="accent5"/>
          </a:fillRef>
          <a:effectRef idx="3">
            <a:schemeClr val="accent5"/>
          </a:effectRef>
          <a:fontRef idx="minor">
            <a:schemeClr val="lt1"/>
          </a:fontRef>
        </p:style>
        <p:txBody>
          <a:bodyPr vert="eaVert" wrap="none" anchor="ctr"/>
          <a:lstStyle/>
          <a:p>
            <a:pPr>
              <a:defRPr/>
            </a:pPr>
            <a:r>
              <a:rPr lang="en-US" sz="1600"/>
              <a:t>A</a:t>
            </a:r>
          </a:p>
        </p:txBody>
      </p:sp>
      <p:sp>
        <p:nvSpPr>
          <p:cNvPr id="134" name="Rectangle 21"/>
          <p:cNvSpPr>
            <a:spLocks noChangeArrowheads="1"/>
          </p:cNvSpPr>
          <p:nvPr/>
        </p:nvSpPr>
        <p:spPr bwMode="auto">
          <a:xfrm>
            <a:off x="4302125" y="3305175"/>
            <a:ext cx="622300" cy="523875"/>
          </a:xfrm>
          <a:prstGeom prst="rect">
            <a:avLst/>
          </a:prstGeom>
          <a:noFill/>
          <a:ln w="9525">
            <a:noFill/>
            <a:miter lim="800000"/>
            <a:headEnd/>
            <a:tailEnd/>
          </a:ln>
        </p:spPr>
        <p:txBody>
          <a:bodyPr wrap="none">
            <a:spAutoFit/>
          </a:bodyPr>
          <a:lstStyle>
            <a:lvl1pPr eaLnBrk="0" hangingPunct="0">
              <a:defRPr sz="2000" b="1">
                <a:solidFill>
                  <a:schemeClr val="tx1"/>
                </a:solidFill>
                <a:latin typeface="Helvetica" panose="020B0604020202020204" pitchFamily="34" charset="0"/>
                <a:cs typeface="Arial" panose="020B0604020202020204" pitchFamily="34" charset="0"/>
              </a:defRPr>
            </a:lvl1pPr>
            <a:lvl2pPr marL="37931725" indent="-37474525" eaLnBrk="0" hangingPunct="0">
              <a:defRPr sz="2000" b="1">
                <a:solidFill>
                  <a:schemeClr val="tx1"/>
                </a:solidFill>
                <a:latin typeface="Helvetica" panose="020B0604020202020204" pitchFamily="34" charset="0"/>
                <a:cs typeface="Arial" panose="020B0604020202020204" pitchFamily="34" charset="0"/>
              </a:defRPr>
            </a:lvl2pPr>
            <a:lvl3pPr eaLnBrk="0" hangingPunct="0">
              <a:defRPr sz="2000" b="1">
                <a:solidFill>
                  <a:schemeClr val="tx1"/>
                </a:solidFill>
                <a:latin typeface="Helvetica" panose="020B0604020202020204" pitchFamily="34" charset="0"/>
                <a:cs typeface="Arial" panose="020B0604020202020204" pitchFamily="34" charset="0"/>
              </a:defRPr>
            </a:lvl3pPr>
            <a:lvl4pPr eaLnBrk="0" hangingPunct="0">
              <a:defRPr sz="2000" b="1">
                <a:solidFill>
                  <a:schemeClr val="tx1"/>
                </a:solidFill>
                <a:latin typeface="Helvetica" panose="020B0604020202020204" pitchFamily="34" charset="0"/>
                <a:cs typeface="Arial" panose="020B0604020202020204" pitchFamily="34" charset="0"/>
              </a:defRPr>
            </a:lvl4pPr>
            <a:lvl5pPr eaLnBrk="0" hangingPunct="0">
              <a:defRPr sz="2000" b="1">
                <a:solidFill>
                  <a:schemeClr val="tx1"/>
                </a:solidFill>
                <a:latin typeface="Helvetica" panose="020B0604020202020204" pitchFamily="34" charset="0"/>
                <a:cs typeface="Arial" panose="020B0604020202020204" pitchFamily="34" charset="0"/>
              </a:defRPr>
            </a:lvl5pPr>
            <a:lvl6pPr marL="4572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6pPr>
            <a:lvl7pPr marL="9144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7pPr>
            <a:lvl8pPr marL="13716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8pPr>
            <a:lvl9pPr marL="1828800" eaLnBrk="0" fontAlgn="base" hangingPunct="0">
              <a:spcBef>
                <a:spcPct val="0"/>
              </a:spcBef>
              <a:spcAft>
                <a:spcPct val="0"/>
              </a:spcAft>
              <a:defRPr sz="2000" b="1">
                <a:solidFill>
                  <a:schemeClr val="tx1"/>
                </a:solidFill>
                <a:latin typeface="Helvetica" panose="020B0604020202020204" pitchFamily="34" charset="0"/>
                <a:cs typeface="Arial" panose="020B0604020202020204" pitchFamily="34" charset="0"/>
              </a:defRPr>
            </a:lvl9pPr>
          </a:lstStyle>
          <a:p>
            <a:pPr eaLnBrk="1" hangingPunct="1"/>
            <a:r>
              <a:rPr lang="en-US" altLang="en-US" sz="2800"/>
              <a:t>. . .</a:t>
            </a:r>
            <a:endParaRPr lang="en-US" altLang="en-US" sz="2800">
              <a:latin typeface="Arial" panose="020B0604020202020204" pitchFamily="34" charset="0"/>
            </a:endParaRPr>
          </a:p>
        </p:txBody>
      </p:sp>
      <p:sp>
        <p:nvSpPr>
          <p:cNvPr id="135" name="Rectangle 2"/>
          <p:cNvSpPr>
            <a:spLocks noGrp="1" noChangeArrowheads="1"/>
          </p:cNvSpPr>
          <p:nvPr>
            <p:ph type="title"/>
          </p:nvPr>
        </p:nvSpPr>
        <p:spPr>
          <a:xfrm>
            <a:off x="0" y="-15648"/>
            <a:ext cx="7874000" cy="683305"/>
          </a:xfrm>
        </p:spPr>
        <p:txBody>
          <a:bodyPr>
            <a:normAutofit fontScale="90000"/>
          </a:bodyPr>
          <a:lstStyle/>
          <a:p>
            <a:r>
              <a:rPr lang="en-US" altLang="zh-CN" dirty="0" smtClean="0">
                <a:ea typeface="宋体" panose="02010600030101010101" pitchFamily="2" charset="-122"/>
              </a:rPr>
              <a:t>Virtual Layer </a:t>
            </a:r>
            <a:r>
              <a:rPr lang="en-US" altLang="zh-CN" dirty="0">
                <a:ea typeface="宋体" panose="02010600030101010101" pitchFamily="2" charset="-122"/>
              </a:rPr>
              <a:t>2</a:t>
            </a:r>
            <a:r>
              <a:rPr lang="en-US" altLang="zh-CN" dirty="0" smtClean="0">
                <a:ea typeface="宋体" panose="02010600030101010101" pitchFamily="2" charset="-122"/>
              </a:rPr>
              <a:t> Switch (VL2)</a:t>
            </a:r>
          </a:p>
        </p:txBody>
      </p:sp>
    </p:spTree>
    <p:extLst>
      <p:ext uri="{BB962C8B-B14F-4D97-AF65-F5344CB8AC3E}">
        <p14:creationId xmlns:p14="http://schemas.microsoft.com/office/powerpoint/2010/main" val="1273631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2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2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21"/>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9" grpId="0"/>
      <p:bldP spid="1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a:t>
            </a:r>
            <a:endParaRPr lang="en-US" dirty="0"/>
          </a:p>
        </p:txBody>
      </p:sp>
      <p:sp>
        <p:nvSpPr>
          <p:cNvPr id="3" name="Content Placeholder 2"/>
          <p:cNvSpPr>
            <a:spLocks noGrp="1"/>
          </p:cNvSpPr>
          <p:nvPr>
            <p:ph idx="1"/>
          </p:nvPr>
        </p:nvSpPr>
        <p:spPr>
          <a:xfrm>
            <a:off x="156307" y="734787"/>
            <a:ext cx="8893907" cy="6056782"/>
          </a:xfrm>
        </p:spPr>
        <p:txBody>
          <a:bodyPr>
            <a:normAutofit fontScale="92500" lnSpcReduction="10000"/>
          </a:bodyPr>
          <a:lstStyle/>
          <a:p>
            <a:r>
              <a:rPr lang="en-US" sz="2800" dirty="0"/>
              <a:t>A Scalable, Commodity Data Center Network </a:t>
            </a:r>
            <a:r>
              <a:rPr lang="en-US" sz="2800" dirty="0" smtClean="0"/>
              <a:t>Architecture</a:t>
            </a:r>
          </a:p>
          <a:p>
            <a:pPr lvl="1"/>
            <a:r>
              <a:rPr lang="en-US" sz="2400" dirty="0"/>
              <a:t>M. Al-Fares, A. </a:t>
            </a:r>
            <a:r>
              <a:rPr lang="en-US" sz="2400" dirty="0" err="1"/>
              <a:t>Loukissas</a:t>
            </a:r>
            <a:r>
              <a:rPr lang="en-US" sz="2400" dirty="0"/>
              <a:t>, A. </a:t>
            </a:r>
            <a:r>
              <a:rPr lang="en-US" sz="2400" dirty="0" err="1"/>
              <a:t>Vahdat</a:t>
            </a:r>
            <a:r>
              <a:rPr lang="en-US" sz="2400" dirty="0"/>
              <a:t>. ACM SIGCOMM Computer Communication Review (CCR), Volume 38, Issue 4 (October 2008), pages 63-74</a:t>
            </a:r>
            <a:r>
              <a:rPr lang="en-US" sz="2400" dirty="0" smtClean="0"/>
              <a:t>.</a:t>
            </a:r>
          </a:p>
          <a:p>
            <a:pPr lvl="1"/>
            <a:endParaRPr lang="en-US" sz="1100" dirty="0" smtClean="0"/>
          </a:p>
          <a:p>
            <a:r>
              <a:rPr lang="en-US" altLang="en-US" sz="2800" dirty="0" smtClean="0"/>
              <a:t>Main Goal: address the limits of data center network arch</a:t>
            </a:r>
          </a:p>
          <a:p>
            <a:pPr lvl="1"/>
            <a:r>
              <a:rPr lang="en-US" altLang="en-US" sz="2400" dirty="0" smtClean="0"/>
              <a:t>single </a:t>
            </a:r>
            <a:r>
              <a:rPr lang="en-US" altLang="en-US" sz="2400" dirty="0"/>
              <a:t>point of failure</a:t>
            </a:r>
          </a:p>
          <a:p>
            <a:pPr lvl="1"/>
            <a:r>
              <a:rPr lang="en-US" altLang="en-US" sz="2400" dirty="0"/>
              <a:t>oversubscription of links higher up in the topology</a:t>
            </a:r>
          </a:p>
          <a:p>
            <a:pPr lvl="2"/>
            <a:r>
              <a:rPr lang="en-US" altLang="en-US" sz="2000" dirty="0"/>
              <a:t>trade-offs between cost and providing</a:t>
            </a:r>
          </a:p>
          <a:p>
            <a:r>
              <a:rPr lang="en-US" altLang="en-US" sz="2800" dirty="0"/>
              <a:t>Key Design Considerations/Goals</a:t>
            </a:r>
          </a:p>
          <a:p>
            <a:pPr lvl="1"/>
            <a:r>
              <a:rPr lang="en-US" altLang="en-US" sz="2400" dirty="0"/>
              <a:t>Allows host communication at line speed</a:t>
            </a:r>
          </a:p>
          <a:p>
            <a:pPr lvl="2"/>
            <a:r>
              <a:rPr lang="en-US" altLang="en-US" sz="2000" dirty="0"/>
              <a:t>no matter where they are located!</a:t>
            </a:r>
          </a:p>
          <a:p>
            <a:pPr lvl="1"/>
            <a:r>
              <a:rPr lang="en-US" altLang="en-US" sz="2400" dirty="0"/>
              <a:t>Backwards compatible with existing infrastructure</a:t>
            </a:r>
          </a:p>
          <a:p>
            <a:pPr lvl="2"/>
            <a:r>
              <a:rPr lang="en-US" altLang="en-US" sz="2000" dirty="0"/>
              <a:t>no changes in application &amp; support of layer 2 (Ethernet)</a:t>
            </a:r>
          </a:p>
          <a:p>
            <a:pPr lvl="1"/>
            <a:r>
              <a:rPr lang="en-US" altLang="en-US" sz="2400" dirty="0"/>
              <a:t>Cost effective</a:t>
            </a:r>
          </a:p>
          <a:p>
            <a:pPr lvl="2"/>
            <a:r>
              <a:rPr lang="en-US" altLang="en-US" sz="2000" dirty="0"/>
              <a:t>cheap infrastructure </a:t>
            </a:r>
          </a:p>
          <a:p>
            <a:pPr lvl="2"/>
            <a:r>
              <a:rPr lang="en-US" altLang="en-US" sz="2000" dirty="0"/>
              <a:t>and low power consumption &amp; heat emission</a:t>
            </a:r>
          </a:p>
          <a:p>
            <a:endParaRPr lang="en-US" dirty="0" smtClean="0"/>
          </a:p>
        </p:txBody>
      </p:sp>
    </p:spTree>
    <p:extLst>
      <p:ext uri="{BB962C8B-B14F-4D97-AF65-F5344CB8AC3E}">
        <p14:creationId xmlns:p14="http://schemas.microsoft.com/office/powerpoint/2010/main" val="38785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12971</TotalTime>
  <Words>1751</Words>
  <Application>Microsoft Office PowerPoint</Application>
  <PresentationFormat>On-screen Show (4:3)</PresentationFormat>
  <Paragraphs>359</Paragraphs>
  <Slides>29</Slides>
  <Notes>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Ｐゴシック</vt:lpstr>
      <vt:lpstr>SimSun</vt:lpstr>
      <vt:lpstr>SimSun</vt:lpstr>
      <vt:lpstr>Arial</vt:lpstr>
      <vt:lpstr>Calibri</vt:lpstr>
      <vt:lpstr>Comic Sans MS</vt:lpstr>
      <vt:lpstr>方正姚体</vt:lpstr>
      <vt:lpstr>Helvetica</vt:lpstr>
      <vt:lpstr>Times New Roman</vt:lpstr>
      <vt:lpstr>Wingdings</vt:lpstr>
      <vt:lpstr>Wingdings 2</vt:lpstr>
      <vt:lpstr>Office Theme</vt:lpstr>
      <vt:lpstr>Data Center Network Topologies II</vt:lpstr>
      <vt:lpstr>Agenda for semester</vt:lpstr>
      <vt:lpstr>Where are we in the semester?</vt:lpstr>
      <vt:lpstr>Where are we in the semester?</vt:lpstr>
      <vt:lpstr>Architecture of Data Center Networks (DCN)</vt:lpstr>
      <vt:lpstr>Conventional DCN Problems</vt:lpstr>
      <vt:lpstr>Objectives:</vt:lpstr>
      <vt:lpstr>Virtual Layer 2 Switch (VL2)</vt:lpstr>
      <vt:lpstr>Approach</vt:lpstr>
      <vt:lpstr>Approach Background</vt:lpstr>
      <vt:lpstr>Approach Background</vt:lpstr>
      <vt:lpstr>Research Questions</vt:lpstr>
      <vt:lpstr>Properties of the solution</vt:lpstr>
      <vt:lpstr>Clos Networks/Fat-Trees</vt:lpstr>
      <vt:lpstr>FatTree-based DC Architecture</vt:lpstr>
      <vt:lpstr>FatTree-based DC Architecture</vt:lpstr>
      <vt:lpstr>Clos Network Topology</vt:lpstr>
      <vt:lpstr>FatTree Topology is great, But…</vt:lpstr>
      <vt:lpstr>Problems with Fat-tree</vt:lpstr>
      <vt:lpstr>FatTree Modified</vt:lpstr>
      <vt:lpstr>FatTree Modified</vt:lpstr>
      <vt:lpstr>FatTree Modified</vt:lpstr>
      <vt:lpstr>Fault Tolerance</vt:lpstr>
      <vt:lpstr>Fault Tolerance</vt:lpstr>
      <vt:lpstr>Packing</vt:lpstr>
      <vt:lpstr>Packing</vt:lpstr>
      <vt:lpstr>Perspective</vt:lpstr>
      <vt:lpstr>Other Data Center Architectures</vt:lpstr>
      <vt:lpstr>Agenda for semester</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Hakim Weatherspoon</dc:creator>
  <cp:lastModifiedBy>Hakim Weatherspoon</cp:lastModifiedBy>
  <cp:revision>199</cp:revision>
  <dcterms:created xsi:type="dcterms:W3CDTF">2011-03-13T12:50:14Z</dcterms:created>
  <dcterms:modified xsi:type="dcterms:W3CDTF">2017-04-10T13:16:03Z</dcterms:modified>
</cp:coreProperties>
</file>