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9" r:id="rId3"/>
    <p:sldId id="282" r:id="rId5"/>
    <p:sldId id="304" r:id="rId6"/>
    <p:sldId id="284" r:id="rId7"/>
    <p:sldId id="317" r:id="rId8"/>
    <p:sldId id="341" r:id="rId9"/>
    <p:sldId id="340" r:id="rId10"/>
    <p:sldId id="303" r:id="rId11"/>
    <p:sldId id="287" r:id="rId12"/>
    <p:sldId id="318" r:id="rId13"/>
    <p:sldId id="342" r:id="rId14"/>
    <p:sldId id="292" r:id="rId15"/>
    <p:sldId id="330" r:id="rId16"/>
    <p:sldId id="326" r:id="rId17"/>
    <p:sldId id="325" r:id="rId18"/>
    <p:sldId id="324" r:id="rId19"/>
    <p:sldId id="328" r:id="rId20"/>
    <p:sldId id="28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B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272" y="48"/>
      </p:cViewPr>
      <p:guideLst>
        <p:guide pos="430"/>
        <p:guide pos="7229"/>
        <p:guide orient="horz" pos="699"/>
        <p:guide orient="horz" pos="3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893-817F-41C5-8022-6DA7F8181A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5720-E59A-4BF9-B419-DA21A84BFA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893-817F-41C5-8022-6DA7F8181A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5720-E59A-4BF9-B419-DA21A84BFA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893-817F-41C5-8022-6DA7F8181A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5720-E59A-4BF9-B419-DA21A84BFA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893-817F-41C5-8022-6DA7F8181A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5720-E59A-4BF9-B419-DA21A84BFA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893-817F-41C5-8022-6DA7F8181A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5720-E59A-4BF9-B419-DA21A84BFA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893-817F-41C5-8022-6DA7F8181A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5720-E59A-4BF9-B419-DA21A84BFA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893-817F-41C5-8022-6DA7F8181A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5720-E59A-4BF9-B419-DA21A84BFA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893-817F-41C5-8022-6DA7F8181A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5720-E59A-4BF9-B419-DA21A84BFA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893-817F-41C5-8022-6DA7F8181A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5720-E59A-4BF9-B419-DA21A84BFA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893-817F-41C5-8022-6DA7F8181A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5720-E59A-4BF9-B419-DA21A84BFA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893-817F-41C5-8022-6DA7F8181A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5720-E59A-4BF9-B419-DA21A84BFA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893-817F-41C5-8022-6DA7F8181A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5720-E59A-4BF9-B419-DA21A84BFAAD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893-817F-41C5-8022-6DA7F8181A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5720-E59A-4BF9-B419-DA21A84BFA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38893-817F-41C5-8022-6DA7F8181A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E5720-E59A-4BF9-B419-DA21A84BFA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800100" y="560784"/>
            <a:ext cx="5003800" cy="5807075"/>
          </a:xfrm>
          <a:prstGeom prst="parallelogram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2237106" y="1661161"/>
            <a:ext cx="9944735" cy="3748086"/>
            <a:chOff x="2247266" y="1711326"/>
            <a:chExt cx="9944735" cy="3748086"/>
          </a:xfrm>
        </p:grpSpPr>
        <p:sp useBgFill="1">
          <p:nvSpPr>
            <p:cNvPr id="11" name="矩形 10"/>
            <p:cNvSpPr/>
            <p:nvPr/>
          </p:nvSpPr>
          <p:spPr>
            <a:xfrm>
              <a:off x="4599645" y="1943100"/>
              <a:ext cx="1097391" cy="35163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247266" y="1711326"/>
              <a:ext cx="9944735" cy="3606790"/>
              <a:chOff x="4556428" y="1695371"/>
              <a:chExt cx="8617129" cy="3497027"/>
            </a:xfrm>
          </p:grpSpPr>
          <p:sp>
            <p:nvSpPr>
              <p:cNvPr id="6" name="平行四边形 5"/>
              <p:cNvSpPr/>
              <p:nvPr/>
            </p:nvSpPr>
            <p:spPr>
              <a:xfrm>
                <a:off x="4556428" y="1695371"/>
                <a:ext cx="7934295" cy="3497027"/>
              </a:xfrm>
              <a:prstGeom prst="parallelogram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5981699" y="2223070"/>
                <a:ext cx="5255053" cy="625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600" b="1" i="1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haroni" panose="02010803020104030203" pitchFamily="2" charset="-79"/>
                  </a:rPr>
                  <a:t>疫情实时大数据报告</a:t>
                </a:r>
                <a:endParaRPr lang="zh-CN" altLang="en-US" sz="3600" b="1" i="1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5266223" y="3940124"/>
                <a:ext cx="2822672" cy="107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b="1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200" dirty="0">
                    <a:solidFill>
                      <a:schemeClr val="bg1"/>
                    </a:solidFill>
                    <a:cs typeface="+mn-ea"/>
                    <a:sym typeface="+mn-lt"/>
                  </a:rPr>
                  <a:t>汇报小组</a:t>
                </a:r>
                <a:r>
                  <a:rPr lang="zh-CN" altLang="en-US" sz="2200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：</a:t>
                </a:r>
                <a:r>
                  <a:rPr lang="en-US" altLang="zh-CN" sz="2200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GKD-Pro</a:t>
                </a:r>
                <a:endParaRPr lang="zh-CN" altLang="en-US" sz="2200" b="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r>
                  <a:rPr lang="zh-CN" altLang="en-US" sz="2200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  组长：邱凯</a:t>
                </a:r>
                <a:endParaRPr lang="zh-CN" altLang="en-US" sz="2200" b="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r>
                  <a:rPr lang="zh-CN" altLang="en-US" sz="2200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  组员：崔龙、陈志伟</a:t>
                </a:r>
                <a:endParaRPr lang="zh-CN" altLang="en-US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5471914" y="3644904"/>
                <a:ext cx="7701643" cy="0"/>
              </a:xfrm>
              <a:prstGeom prst="line">
                <a:avLst/>
              </a:prstGeom>
              <a:ln w="63500">
                <a:gradFill>
                  <a:gsLst>
                    <a:gs pos="21000">
                      <a:schemeClr val="accent1">
                        <a:lumMod val="5000"/>
                        <a:lumOff val="95000"/>
                      </a:schemeClr>
                    </a:gs>
                    <a:gs pos="67000">
                      <a:srgbClr val="2E3745"/>
                    </a:gs>
                  </a:gsLst>
                  <a:lin ang="0" scaled="0"/>
                </a:gra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平行四边形 12"/>
          <p:cNvSpPr/>
          <p:nvPr/>
        </p:nvSpPr>
        <p:spPr>
          <a:xfrm>
            <a:off x="9073370" y="1843132"/>
            <a:ext cx="1371600" cy="420132"/>
          </a:xfrm>
          <a:prstGeom prst="parallelogram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663314" y="3160562"/>
            <a:ext cx="6781801" cy="3016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原型参考百度的疫情实时大数据报告</a:t>
            </a:r>
            <a:endParaRPr kumimoji="0" lang="zh-CN" altLang="en-US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7572375" y="4164965"/>
            <a:ext cx="2385060" cy="729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指导老师：王磊</a:t>
            </a:r>
            <a:endParaRPr lang="zh-CN" b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/>
          <p:cNvSpPr/>
          <p:nvPr/>
        </p:nvSpPr>
        <p:spPr>
          <a:xfrm>
            <a:off x="5156201" y="2176055"/>
            <a:ext cx="1778000" cy="1594127"/>
          </a:xfrm>
          <a:prstGeom prst="roundRect">
            <a:avLst>
              <a:gd name="adj" fmla="val 8638"/>
            </a:avLst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50816" y="2387078"/>
            <a:ext cx="1490365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8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8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43534" y="3897183"/>
            <a:ext cx="2704931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赛题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: 形状 5"/>
          <p:cNvSpPr/>
          <p:nvPr/>
        </p:nvSpPr>
        <p:spPr>
          <a:xfrm>
            <a:off x="-68580" y="64770"/>
            <a:ext cx="8951913" cy="6858000"/>
          </a:xfrm>
          <a:custGeom>
            <a:avLst/>
            <a:gdLst>
              <a:gd name="connsiteX0" fmla="*/ 0 w 8951913"/>
              <a:gd name="connsiteY0" fmla="*/ 0 h 6858000"/>
              <a:gd name="connsiteX1" fmla="*/ 8951913 w 8951913"/>
              <a:gd name="connsiteY1" fmla="*/ 0 h 6858000"/>
              <a:gd name="connsiteX2" fmla="*/ 6477000 w 8951913"/>
              <a:gd name="connsiteY2" fmla="*/ 6858000 h 6858000"/>
              <a:gd name="connsiteX3" fmla="*/ 0 w 8951913"/>
              <a:gd name="connsiteY3" fmla="*/ 6858000 h 6858000"/>
              <a:gd name="connsiteX4" fmla="*/ 0 w 895191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1913" h="6858000">
                <a:moveTo>
                  <a:pt x="0" y="0"/>
                </a:moveTo>
                <a:lnTo>
                  <a:pt x="8951913" y="0"/>
                </a:lnTo>
                <a:lnTo>
                  <a:pt x="6477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44" name="Shape 540"/>
          <p:cNvSpPr/>
          <p:nvPr/>
        </p:nvSpPr>
        <p:spPr>
          <a:xfrm>
            <a:off x="684759" y="1359205"/>
            <a:ext cx="1699081" cy="3225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4200" spc="84">
                <a:solidFill>
                  <a:srgbClr val="AAAAAA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r>
              <a:rPr kumimoji="0" lang="zh-CN" altLang="en-US" sz="2100" b="1" i="0" u="none" strike="noStrike" kern="1200" cap="none" spc="42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前端页面</a:t>
            </a:r>
            <a:endParaRPr kumimoji="0" sz="2100" b="1" i="0" u="none" strike="noStrike" kern="1200" cap="none" spc="42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Shape 541"/>
          <p:cNvSpPr/>
          <p:nvPr/>
        </p:nvSpPr>
        <p:spPr>
          <a:xfrm>
            <a:off x="684759" y="1835455"/>
            <a:ext cx="1847850" cy="6457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2400" spc="48">
                <a:solidFill>
                  <a:srgbClr val="92929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主要由崔龙负责，邱凯与陈志伟协助解决问题</a:t>
            </a:r>
            <a:endParaRPr kumimoji="0" lang="zh-CN" altLang="en-US" sz="1400" b="0" i="0" u="none" strike="noStrike" kern="1200" cap="none" spc="24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Shape 540"/>
          <p:cNvSpPr/>
          <p:nvPr/>
        </p:nvSpPr>
        <p:spPr>
          <a:xfrm>
            <a:off x="5350510" y="1197610"/>
            <a:ext cx="2856230" cy="6457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4200" spc="84">
                <a:solidFill>
                  <a:srgbClr val="AAAAAA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r>
              <a:rPr kumimoji="0" lang="zh-CN" sz="2100" b="1" i="0" u="none" strike="noStrike" kern="1200" cap="none" spc="42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前端获取数据并实现优化，前后端项目整合</a:t>
            </a:r>
            <a:endParaRPr kumimoji="0" lang="zh-CN" sz="2100" b="1" i="0" u="none" strike="noStrike" kern="1200" cap="none" spc="42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Shape 541"/>
          <p:cNvSpPr/>
          <p:nvPr/>
        </p:nvSpPr>
        <p:spPr>
          <a:xfrm>
            <a:off x="5529399" y="2095866"/>
            <a:ext cx="1847850" cy="6457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2400" spc="48">
                <a:solidFill>
                  <a:srgbClr val="92929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主要由邱凯负责，陈志伟和崔龙协助解决问题</a:t>
            </a:r>
            <a:endParaRPr kumimoji="0" lang="zh-CN" altLang="en-US" sz="1400" b="0" i="0" u="none" strike="noStrike" kern="1200" cap="none" spc="24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Shape 540"/>
          <p:cNvSpPr/>
          <p:nvPr/>
        </p:nvSpPr>
        <p:spPr>
          <a:xfrm>
            <a:off x="684759" y="3332369"/>
            <a:ext cx="1699081" cy="3225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4200" spc="84">
                <a:solidFill>
                  <a:srgbClr val="AAAAAA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r>
              <a:rPr kumimoji="0" lang="zh-CN" altLang="en-US" sz="2100" b="1" i="0" u="none" strike="noStrike" kern="1200" cap="none" spc="42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后端数据处理</a:t>
            </a:r>
            <a:endParaRPr kumimoji="0" sz="2100" b="1" i="0" u="none" strike="noStrike" kern="1200" cap="none" spc="42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Shape 541"/>
          <p:cNvSpPr/>
          <p:nvPr/>
        </p:nvSpPr>
        <p:spPr>
          <a:xfrm>
            <a:off x="684759" y="3828304"/>
            <a:ext cx="1847850" cy="6457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2400" spc="48">
                <a:solidFill>
                  <a:srgbClr val="92929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r>
              <a:rPr kumimoji="0" lang="zh-CN" altLang="en-US" sz="1400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主要由陈志伟负责，邱凯实现部分</a:t>
            </a:r>
            <a:endParaRPr kumimoji="0" lang="zh-CN" altLang="en-US" sz="1400" b="0" i="0" u="none" strike="noStrike" kern="1200" cap="none" spc="24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279062" y="2139620"/>
            <a:ext cx="3396154" cy="3756267"/>
            <a:chOff x="2952753" y="246061"/>
            <a:chExt cx="868362" cy="960436"/>
          </a:xfrm>
          <a:solidFill>
            <a:srgbClr val="002060"/>
          </a:solidFill>
        </p:grpSpPr>
        <p:sp>
          <p:nvSpPr>
            <p:cNvPr id="53" name="Freeform 106"/>
            <p:cNvSpPr/>
            <p:nvPr/>
          </p:nvSpPr>
          <p:spPr bwMode="auto">
            <a:xfrm>
              <a:off x="3535365" y="974722"/>
              <a:ext cx="285750" cy="206374"/>
            </a:xfrm>
            <a:custGeom>
              <a:avLst/>
              <a:gdLst>
                <a:gd name="T0" fmla="*/ 80 w 164"/>
                <a:gd name="T1" fmla="*/ 69 h 118"/>
                <a:gd name="T2" fmla="*/ 52 w 164"/>
                <a:gd name="T3" fmla="*/ 77 h 118"/>
                <a:gd name="T4" fmla="*/ 26 w 164"/>
                <a:gd name="T5" fmla="*/ 82 h 118"/>
                <a:gd name="T6" fmla="*/ 7 w 164"/>
                <a:gd name="T7" fmla="*/ 85 h 118"/>
                <a:gd name="T8" fmla="*/ 0 w 164"/>
                <a:gd name="T9" fmla="*/ 86 h 118"/>
                <a:gd name="T10" fmla="*/ 5 w 164"/>
                <a:gd name="T11" fmla="*/ 118 h 118"/>
                <a:gd name="T12" fmla="*/ 12 w 164"/>
                <a:gd name="T13" fmla="*/ 116 h 118"/>
                <a:gd name="T14" fmla="*/ 32 w 164"/>
                <a:gd name="T15" fmla="*/ 113 h 118"/>
                <a:gd name="T16" fmla="*/ 59 w 164"/>
                <a:gd name="T17" fmla="*/ 106 h 118"/>
                <a:gd name="T18" fmla="*/ 90 w 164"/>
                <a:gd name="T19" fmla="*/ 95 h 118"/>
                <a:gd name="T20" fmla="*/ 105 w 164"/>
                <a:gd name="T21" fmla="*/ 88 h 118"/>
                <a:gd name="T22" fmla="*/ 120 w 164"/>
                <a:gd name="T23" fmla="*/ 80 h 118"/>
                <a:gd name="T24" fmla="*/ 133 w 164"/>
                <a:gd name="T25" fmla="*/ 70 h 118"/>
                <a:gd name="T26" fmla="*/ 144 w 164"/>
                <a:gd name="T27" fmla="*/ 60 h 118"/>
                <a:gd name="T28" fmla="*/ 151 w 164"/>
                <a:gd name="T29" fmla="*/ 49 h 118"/>
                <a:gd name="T30" fmla="*/ 156 w 164"/>
                <a:gd name="T31" fmla="*/ 37 h 118"/>
                <a:gd name="T32" fmla="*/ 156 w 164"/>
                <a:gd name="T33" fmla="*/ 34 h 118"/>
                <a:gd name="T34" fmla="*/ 156 w 164"/>
                <a:gd name="T35" fmla="*/ 33 h 118"/>
                <a:gd name="T36" fmla="*/ 164 w 164"/>
                <a:gd name="T37" fmla="*/ 33 h 118"/>
                <a:gd name="T38" fmla="*/ 122 w 164"/>
                <a:gd name="T39" fmla="*/ 0 h 118"/>
                <a:gd name="T40" fmla="*/ 129 w 164"/>
                <a:gd name="T41" fmla="*/ 30 h 118"/>
                <a:gd name="T42" fmla="*/ 134 w 164"/>
                <a:gd name="T43" fmla="*/ 31 h 118"/>
                <a:gd name="T44" fmla="*/ 134 w 164"/>
                <a:gd name="T45" fmla="*/ 31 h 118"/>
                <a:gd name="T46" fmla="*/ 133 w 164"/>
                <a:gd name="T47" fmla="*/ 34 h 118"/>
                <a:gd name="T48" fmla="*/ 131 w 164"/>
                <a:gd name="T49" fmla="*/ 38 h 118"/>
                <a:gd name="T50" fmla="*/ 126 w 164"/>
                <a:gd name="T51" fmla="*/ 44 h 118"/>
                <a:gd name="T52" fmla="*/ 118 w 164"/>
                <a:gd name="T53" fmla="*/ 51 h 118"/>
                <a:gd name="T54" fmla="*/ 107 w 164"/>
                <a:gd name="T55" fmla="*/ 58 h 118"/>
                <a:gd name="T56" fmla="*/ 94 w 164"/>
                <a:gd name="T57" fmla="*/ 64 h 118"/>
                <a:gd name="T58" fmla="*/ 80 w 164"/>
                <a:gd name="T59" fmla="*/ 6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4" h="118">
                  <a:moveTo>
                    <a:pt x="80" y="69"/>
                  </a:moveTo>
                  <a:cubicBezTo>
                    <a:pt x="71" y="72"/>
                    <a:pt x="61" y="75"/>
                    <a:pt x="52" y="77"/>
                  </a:cubicBezTo>
                  <a:cubicBezTo>
                    <a:pt x="42" y="79"/>
                    <a:pt x="33" y="81"/>
                    <a:pt x="26" y="82"/>
                  </a:cubicBezTo>
                  <a:cubicBezTo>
                    <a:pt x="18" y="83"/>
                    <a:pt x="12" y="84"/>
                    <a:pt x="7" y="85"/>
                  </a:cubicBezTo>
                  <a:cubicBezTo>
                    <a:pt x="3" y="85"/>
                    <a:pt x="0" y="86"/>
                    <a:pt x="0" y="86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7" y="117"/>
                    <a:pt x="12" y="116"/>
                  </a:cubicBezTo>
                  <a:cubicBezTo>
                    <a:pt x="17" y="116"/>
                    <a:pt x="24" y="114"/>
                    <a:pt x="32" y="113"/>
                  </a:cubicBezTo>
                  <a:cubicBezTo>
                    <a:pt x="40" y="111"/>
                    <a:pt x="49" y="109"/>
                    <a:pt x="59" y="106"/>
                  </a:cubicBezTo>
                  <a:cubicBezTo>
                    <a:pt x="69" y="103"/>
                    <a:pt x="80" y="99"/>
                    <a:pt x="90" y="95"/>
                  </a:cubicBezTo>
                  <a:cubicBezTo>
                    <a:pt x="95" y="92"/>
                    <a:pt x="100" y="90"/>
                    <a:pt x="105" y="88"/>
                  </a:cubicBezTo>
                  <a:cubicBezTo>
                    <a:pt x="110" y="85"/>
                    <a:pt x="115" y="82"/>
                    <a:pt x="120" y="80"/>
                  </a:cubicBezTo>
                  <a:cubicBezTo>
                    <a:pt x="125" y="76"/>
                    <a:pt x="129" y="74"/>
                    <a:pt x="133" y="70"/>
                  </a:cubicBezTo>
                  <a:cubicBezTo>
                    <a:pt x="137" y="67"/>
                    <a:pt x="141" y="63"/>
                    <a:pt x="144" y="60"/>
                  </a:cubicBezTo>
                  <a:cubicBezTo>
                    <a:pt x="147" y="56"/>
                    <a:pt x="150" y="53"/>
                    <a:pt x="151" y="49"/>
                  </a:cubicBezTo>
                  <a:cubicBezTo>
                    <a:pt x="154" y="45"/>
                    <a:pt x="155" y="41"/>
                    <a:pt x="156" y="37"/>
                  </a:cubicBezTo>
                  <a:cubicBezTo>
                    <a:pt x="156" y="35"/>
                    <a:pt x="156" y="34"/>
                    <a:pt x="156" y="34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64" y="33"/>
                    <a:pt x="164" y="33"/>
                    <a:pt x="164" y="33"/>
                  </a:cubicBezTo>
                  <a:cubicBezTo>
                    <a:pt x="164" y="33"/>
                    <a:pt x="146" y="13"/>
                    <a:pt x="122" y="0"/>
                  </a:cubicBezTo>
                  <a:cubicBezTo>
                    <a:pt x="126" y="10"/>
                    <a:pt x="127" y="13"/>
                    <a:pt x="129" y="30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34" y="32"/>
                    <a:pt x="134" y="33"/>
                    <a:pt x="133" y="34"/>
                  </a:cubicBezTo>
                  <a:cubicBezTo>
                    <a:pt x="133" y="34"/>
                    <a:pt x="133" y="35"/>
                    <a:pt x="131" y="38"/>
                  </a:cubicBezTo>
                  <a:cubicBezTo>
                    <a:pt x="130" y="40"/>
                    <a:pt x="128" y="42"/>
                    <a:pt x="126" y="44"/>
                  </a:cubicBezTo>
                  <a:cubicBezTo>
                    <a:pt x="124" y="46"/>
                    <a:pt x="121" y="49"/>
                    <a:pt x="118" y="51"/>
                  </a:cubicBezTo>
                  <a:cubicBezTo>
                    <a:pt x="115" y="53"/>
                    <a:pt x="111" y="55"/>
                    <a:pt x="107" y="58"/>
                  </a:cubicBezTo>
                  <a:cubicBezTo>
                    <a:pt x="103" y="60"/>
                    <a:pt x="99" y="62"/>
                    <a:pt x="94" y="64"/>
                  </a:cubicBezTo>
                  <a:cubicBezTo>
                    <a:pt x="90" y="66"/>
                    <a:pt x="85" y="67"/>
                    <a:pt x="80" y="6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95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Freeform 107"/>
            <p:cNvSpPr/>
            <p:nvPr/>
          </p:nvSpPr>
          <p:spPr bwMode="auto">
            <a:xfrm>
              <a:off x="3090865" y="1095372"/>
              <a:ext cx="374650" cy="111125"/>
            </a:xfrm>
            <a:custGeom>
              <a:avLst/>
              <a:gdLst>
                <a:gd name="T0" fmla="*/ 9 w 215"/>
                <a:gd name="T1" fmla="*/ 0 h 64"/>
                <a:gd name="T2" fmla="*/ 0 w 215"/>
                <a:gd name="T3" fmla="*/ 26 h 64"/>
                <a:gd name="T4" fmla="*/ 7 w 215"/>
                <a:gd name="T5" fmla="*/ 28 h 64"/>
                <a:gd name="T6" fmla="*/ 26 w 215"/>
                <a:gd name="T7" fmla="*/ 35 h 64"/>
                <a:gd name="T8" fmla="*/ 39 w 215"/>
                <a:gd name="T9" fmla="*/ 39 h 64"/>
                <a:gd name="T10" fmla="*/ 54 w 215"/>
                <a:gd name="T11" fmla="*/ 42 h 64"/>
                <a:gd name="T12" fmla="*/ 69 w 215"/>
                <a:gd name="T13" fmla="*/ 45 h 64"/>
                <a:gd name="T14" fmla="*/ 85 w 215"/>
                <a:gd name="T15" fmla="*/ 48 h 64"/>
                <a:gd name="T16" fmla="*/ 101 w 215"/>
                <a:gd name="T17" fmla="*/ 51 h 64"/>
                <a:gd name="T18" fmla="*/ 117 w 215"/>
                <a:gd name="T19" fmla="*/ 52 h 64"/>
                <a:gd name="T20" fmla="*/ 145 w 215"/>
                <a:gd name="T21" fmla="*/ 54 h 64"/>
                <a:gd name="T22" fmla="*/ 156 w 215"/>
                <a:gd name="T23" fmla="*/ 55 h 64"/>
                <a:gd name="T24" fmla="*/ 160 w 215"/>
                <a:gd name="T25" fmla="*/ 55 h 64"/>
                <a:gd name="T26" fmla="*/ 159 w 215"/>
                <a:gd name="T27" fmla="*/ 64 h 64"/>
                <a:gd name="T28" fmla="*/ 215 w 215"/>
                <a:gd name="T29" fmla="*/ 30 h 64"/>
                <a:gd name="T30" fmla="*/ 165 w 215"/>
                <a:gd name="T31" fmla="*/ 17 h 64"/>
                <a:gd name="T32" fmla="*/ 165 w 215"/>
                <a:gd name="T33" fmla="*/ 22 h 64"/>
                <a:gd name="T34" fmla="*/ 157 w 215"/>
                <a:gd name="T35" fmla="*/ 22 h 64"/>
                <a:gd name="T36" fmla="*/ 146 w 215"/>
                <a:gd name="T37" fmla="*/ 21 h 64"/>
                <a:gd name="T38" fmla="*/ 120 w 215"/>
                <a:gd name="T39" fmla="*/ 20 h 64"/>
                <a:gd name="T40" fmla="*/ 90 w 215"/>
                <a:gd name="T41" fmla="*/ 17 h 64"/>
                <a:gd name="T42" fmla="*/ 74 w 215"/>
                <a:gd name="T43" fmla="*/ 15 h 64"/>
                <a:gd name="T44" fmla="*/ 60 w 215"/>
                <a:gd name="T45" fmla="*/ 13 h 64"/>
                <a:gd name="T46" fmla="*/ 46 w 215"/>
                <a:gd name="T47" fmla="*/ 10 h 64"/>
                <a:gd name="T48" fmla="*/ 34 w 215"/>
                <a:gd name="T49" fmla="*/ 7 h 64"/>
                <a:gd name="T50" fmla="*/ 16 w 215"/>
                <a:gd name="T51" fmla="*/ 2 h 64"/>
                <a:gd name="T52" fmla="*/ 9 w 215"/>
                <a:gd name="T5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5" h="64">
                  <a:moveTo>
                    <a:pt x="9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2" y="27"/>
                    <a:pt x="7" y="28"/>
                  </a:cubicBezTo>
                  <a:cubicBezTo>
                    <a:pt x="12" y="30"/>
                    <a:pt x="18" y="33"/>
                    <a:pt x="26" y="35"/>
                  </a:cubicBezTo>
                  <a:cubicBezTo>
                    <a:pt x="30" y="36"/>
                    <a:pt x="34" y="38"/>
                    <a:pt x="39" y="39"/>
                  </a:cubicBezTo>
                  <a:cubicBezTo>
                    <a:pt x="44" y="40"/>
                    <a:pt x="49" y="41"/>
                    <a:pt x="54" y="42"/>
                  </a:cubicBezTo>
                  <a:cubicBezTo>
                    <a:pt x="59" y="43"/>
                    <a:pt x="64" y="44"/>
                    <a:pt x="69" y="45"/>
                  </a:cubicBezTo>
                  <a:cubicBezTo>
                    <a:pt x="74" y="47"/>
                    <a:pt x="80" y="47"/>
                    <a:pt x="85" y="48"/>
                  </a:cubicBezTo>
                  <a:cubicBezTo>
                    <a:pt x="91" y="49"/>
                    <a:pt x="96" y="50"/>
                    <a:pt x="101" y="51"/>
                  </a:cubicBezTo>
                  <a:cubicBezTo>
                    <a:pt x="107" y="51"/>
                    <a:pt x="112" y="52"/>
                    <a:pt x="117" y="52"/>
                  </a:cubicBezTo>
                  <a:cubicBezTo>
                    <a:pt x="127" y="53"/>
                    <a:pt x="137" y="54"/>
                    <a:pt x="145" y="54"/>
                  </a:cubicBezTo>
                  <a:cubicBezTo>
                    <a:pt x="150" y="55"/>
                    <a:pt x="153" y="55"/>
                    <a:pt x="156" y="55"/>
                  </a:cubicBezTo>
                  <a:cubicBezTo>
                    <a:pt x="158" y="55"/>
                    <a:pt x="159" y="55"/>
                    <a:pt x="160" y="55"/>
                  </a:cubicBezTo>
                  <a:cubicBezTo>
                    <a:pt x="159" y="64"/>
                    <a:pt x="159" y="64"/>
                    <a:pt x="159" y="64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5" y="22"/>
                    <a:pt x="165" y="22"/>
                    <a:pt x="165" y="22"/>
                  </a:cubicBezTo>
                  <a:cubicBezTo>
                    <a:pt x="162" y="22"/>
                    <a:pt x="160" y="22"/>
                    <a:pt x="157" y="22"/>
                  </a:cubicBezTo>
                  <a:cubicBezTo>
                    <a:pt x="154" y="21"/>
                    <a:pt x="150" y="22"/>
                    <a:pt x="146" y="21"/>
                  </a:cubicBezTo>
                  <a:cubicBezTo>
                    <a:pt x="138" y="21"/>
                    <a:pt x="130" y="21"/>
                    <a:pt x="120" y="20"/>
                  </a:cubicBezTo>
                  <a:cubicBezTo>
                    <a:pt x="110" y="19"/>
                    <a:pt x="100" y="18"/>
                    <a:pt x="90" y="17"/>
                  </a:cubicBezTo>
                  <a:cubicBezTo>
                    <a:pt x="84" y="17"/>
                    <a:pt x="79" y="16"/>
                    <a:pt x="74" y="15"/>
                  </a:cubicBezTo>
                  <a:cubicBezTo>
                    <a:pt x="69" y="14"/>
                    <a:pt x="64" y="14"/>
                    <a:pt x="60" y="13"/>
                  </a:cubicBezTo>
                  <a:cubicBezTo>
                    <a:pt x="55" y="12"/>
                    <a:pt x="50" y="11"/>
                    <a:pt x="46" y="10"/>
                  </a:cubicBezTo>
                  <a:cubicBezTo>
                    <a:pt x="42" y="9"/>
                    <a:pt x="38" y="8"/>
                    <a:pt x="34" y="7"/>
                  </a:cubicBezTo>
                  <a:cubicBezTo>
                    <a:pt x="26" y="5"/>
                    <a:pt x="20" y="3"/>
                    <a:pt x="16" y="2"/>
                  </a:cubicBezTo>
                  <a:cubicBezTo>
                    <a:pt x="12" y="1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95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Freeform 108"/>
            <p:cNvSpPr/>
            <p:nvPr/>
          </p:nvSpPr>
          <p:spPr bwMode="auto">
            <a:xfrm>
              <a:off x="3222628" y="884234"/>
              <a:ext cx="22225" cy="25400"/>
            </a:xfrm>
            <a:custGeom>
              <a:avLst/>
              <a:gdLst>
                <a:gd name="T0" fmla="*/ 2 w 12"/>
                <a:gd name="T1" fmla="*/ 1 h 15"/>
                <a:gd name="T2" fmla="*/ 0 w 12"/>
                <a:gd name="T3" fmla="*/ 15 h 15"/>
                <a:gd name="T4" fmla="*/ 5 w 12"/>
                <a:gd name="T5" fmla="*/ 14 h 15"/>
                <a:gd name="T6" fmla="*/ 12 w 12"/>
                <a:gd name="T7" fmla="*/ 13 h 15"/>
                <a:gd name="T8" fmla="*/ 11 w 12"/>
                <a:gd name="T9" fmla="*/ 0 h 15"/>
                <a:gd name="T10" fmla="*/ 3 w 12"/>
                <a:gd name="T11" fmla="*/ 1 h 15"/>
                <a:gd name="T12" fmla="*/ 2 w 12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">
                  <a:moveTo>
                    <a:pt x="2" y="1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2" y="15"/>
                    <a:pt x="4" y="14"/>
                    <a:pt x="5" y="14"/>
                  </a:cubicBezTo>
                  <a:cubicBezTo>
                    <a:pt x="10" y="13"/>
                    <a:pt x="12" y="13"/>
                    <a:pt x="12" y="1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8" y="0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95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Freeform 109"/>
            <p:cNvSpPr/>
            <p:nvPr/>
          </p:nvSpPr>
          <p:spPr bwMode="auto">
            <a:xfrm>
              <a:off x="3649665" y="904872"/>
              <a:ext cx="39688" cy="38100"/>
            </a:xfrm>
            <a:custGeom>
              <a:avLst/>
              <a:gdLst>
                <a:gd name="T0" fmla="*/ 0 w 22"/>
                <a:gd name="T1" fmla="*/ 0 h 22"/>
                <a:gd name="T2" fmla="*/ 0 w 22"/>
                <a:gd name="T3" fmla="*/ 2 h 22"/>
                <a:gd name="T4" fmla="*/ 0 w 22"/>
                <a:gd name="T5" fmla="*/ 2 h 22"/>
                <a:gd name="T6" fmla="*/ 5 w 22"/>
                <a:gd name="T7" fmla="*/ 15 h 22"/>
                <a:gd name="T8" fmla="*/ 5 w 22"/>
                <a:gd name="T9" fmla="*/ 18 h 22"/>
                <a:gd name="T10" fmla="*/ 10 w 22"/>
                <a:gd name="T11" fmla="*/ 20 h 22"/>
                <a:gd name="T12" fmla="*/ 16 w 22"/>
                <a:gd name="T13" fmla="*/ 22 h 22"/>
                <a:gd name="T14" fmla="*/ 22 w 22"/>
                <a:gd name="T15" fmla="*/ 6 h 22"/>
                <a:gd name="T16" fmla="*/ 15 w 22"/>
                <a:gd name="T17" fmla="*/ 4 h 22"/>
                <a:gd name="T18" fmla="*/ 0 w 22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3" y="9"/>
                    <a:pt x="5" y="15"/>
                  </a:cubicBezTo>
                  <a:cubicBezTo>
                    <a:pt x="5" y="16"/>
                    <a:pt x="5" y="17"/>
                    <a:pt x="5" y="18"/>
                  </a:cubicBezTo>
                  <a:cubicBezTo>
                    <a:pt x="7" y="19"/>
                    <a:pt x="8" y="19"/>
                    <a:pt x="10" y="20"/>
                  </a:cubicBezTo>
                  <a:cubicBezTo>
                    <a:pt x="14" y="21"/>
                    <a:pt x="16" y="22"/>
                    <a:pt x="16" y="22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0" y="5"/>
                    <a:pt x="15" y="4"/>
                  </a:cubicBezTo>
                  <a:cubicBezTo>
                    <a:pt x="11" y="3"/>
                    <a:pt x="6" y="1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95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Freeform 110"/>
            <p:cNvSpPr/>
            <p:nvPr/>
          </p:nvSpPr>
          <p:spPr bwMode="auto">
            <a:xfrm>
              <a:off x="3201990" y="444499"/>
              <a:ext cx="63500" cy="65088"/>
            </a:xfrm>
            <a:custGeom>
              <a:avLst/>
              <a:gdLst>
                <a:gd name="T0" fmla="*/ 35 w 36"/>
                <a:gd name="T1" fmla="*/ 13 h 37"/>
                <a:gd name="T2" fmla="*/ 8 w 36"/>
                <a:gd name="T3" fmla="*/ 2 h 37"/>
                <a:gd name="T4" fmla="*/ 5 w 36"/>
                <a:gd name="T5" fmla="*/ 4 h 37"/>
                <a:gd name="T6" fmla="*/ 4 w 36"/>
                <a:gd name="T7" fmla="*/ 7 h 37"/>
                <a:gd name="T8" fmla="*/ 0 w 36"/>
                <a:gd name="T9" fmla="*/ 37 h 37"/>
                <a:gd name="T10" fmla="*/ 36 w 36"/>
                <a:gd name="T11" fmla="*/ 14 h 37"/>
                <a:gd name="T12" fmla="*/ 35 w 36"/>
                <a:gd name="T1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7">
                  <a:moveTo>
                    <a:pt x="35" y="13"/>
                  </a:moveTo>
                  <a:cubicBezTo>
                    <a:pt x="28" y="7"/>
                    <a:pt x="18" y="0"/>
                    <a:pt x="8" y="2"/>
                  </a:cubicBezTo>
                  <a:cubicBezTo>
                    <a:pt x="8" y="2"/>
                    <a:pt x="7" y="3"/>
                    <a:pt x="5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6" y="28"/>
                    <a:pt x="18" y="20"/>
                    <a:pt x="36" y="14"/>
                  </a:cubicBezTo>
                  <a:cubicBezTo>
                    <a:pt x="36" y="14"/>
                    <a:pt x="35" y="14"/>
                    <a:pt x="3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95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Freeform 111"/>
            <p:cNvSpPr/>
            <p:nvPr/>
          </p:nvSpPr>
          <p:spPr bwMode="auto">
            <a:xfrm>
              <a:off x="3068640" y="447674"/>
              <a:ext cx="147638" cy="476249"/>
            </a:xfrm>
            <a:custGeom>
              <a:avLst/>
              <a:gdLst>
                <a:gd name="T0" fmla="*/ 4 w 85"/>
                <a:gd name="T1" fmla="*/ 140 h 273"/>
                <a:gd name="T2" fmla="*/ 20 w 85"/>
                <a:gd name="T3" fmla="*/ 144 h 273"/>
                <a:gd name="T4" fmla="*/ 20 w 85"/>
                <a:gd name="T5" fmla="*/ 138 h 273"/>
                <a:gd name="T6" fmla="*/ 18 w 85"/>
                <a:gd name="T7" fmla="*/ 48 h 273"/>
                <a:gd name="T8" fmla="*/ 20 w 85"/>
                <a:gd name="T9" fmla="*/ 50 h 273"/>
                <a:gd name="T10" fmla="*/ 20 w 85"/>
                <a:gd name="T11" fmla="*/ 50 h 273"/>
                <a:gd name="T12" fmla="*/ 22 w 85"/>
                <a:gd name="T13" fmla="*/ 101 h 273"/>
                <a:gd name="T14" fmla="*/ 25 w 85"/>
                <a:gd name="T15" fmla="*/ 140 h 273"/>
                <a:gd name="T16" fmla="*/ 26 w 85"/>
                <a:gd name="T17" fmla="*/ 152 h 273"/>
                <a:gd name="T18" fmla="*/ 26 w 85"/>
                <a:gd name="T19" fmla="*/ 153 h 273"/>
                <a:gd name="T20" fmla="*/ 30 w 85"/>
                <a:gd name="T21" fmla="*/ 163 h 273"/>
                <a:gd name="T22" fmla="*/ 31 w 85"/>
                <a:gd name="T23" fmla="*/ 171 h 273"/>
                <a:gd name="T24" fmla="*/ 34 w 85"/>
                <a:gd name="T25" fmla="*/ 184 h 273"/>
                <a:gd name="T26" fmla="*/ 36 w 85"/>
                <a:gd name="T27" fmla="*/ 197 h 273"/>
                <a:gd name="T28" fmla="*/ 41 w 85"/>
                <a:gd name="T29" fmla="*/ 199 h 273"/>
                <a:gd name="T30" fmla="*/ 49 w 85"/>
                <a:gd name="T31" fmla="*/ 258 h 273"/>
                <a:gd name="T32" fmla="*/ 51 w 85"/>
                <a:gd name="T33" fmla="*/ 273 h 273"/>
                <a:gd name="T34" fmla="*/ 57 w 85"/>
                <a:gd name="T35" fmla="*/ 270 h 273"/>
                <a:gd name="T36" fmla="*/ 60 w 85"/>
                <a:gd name="T37" fmla="*/ 262 h 273"/>
                <a:gd name="T38" fmla="*/ 61 w 85"/>
                <a:gd name="T39" fmla="*/ 251 h 273"/>
                <a:gd name="T40" fmla="*/ 64 w 85"/>
                <a:gd name="T41" fmla="*/ 226 h 273"/>
                <a:gd name="T42" fmla="*/ 66 w 85"/>
                <a:gd name="T43" fmla="*/ 253 h 273"/>
                <a:gd name="T44" fmla="*/ 67 w 85"/>
                <a:gd name="T45" fmla="*/ 262 h 273"/>
                <a:gd name="T46" fmla="*/ 70 w 85"/>
                <a:gd name="T47" fmla="*/ 270 h 273"/>
                <a:gd name="T48" fmla="*/ 73 w 85"/>
                <a:gd name="T49" fmla="*/ 272 h 273"/>
                <a:gd name="T50" fmla="*/ 76 w 85"/>
                <a:gd name="T51" fmla="*/ 273 h 273"/>
                <a:gd name="T52" fmla="*/ 78 w 85"/>
                <a:gd name="T53" fmla="*/ 258 h 273"/>
                <a:gd name="T54" fmla="*/ 85 w 85"/>
                <a:gd name="T55" fmla="*/ 207 h 273"/>
                <a:gd name="T56" fmla="*/ 76 w 85"/>
                <a:gd name="T57" fmla="*/ 194 h 273"/>
                <a:gd name="T58" fmla="*/ 76 w 85"/>
                <a:gd name="T59" fmla="*/ 193 h 273"/>
                <a:gd name="T60" fmla="*/ 67 w 85"/>
                <a:gd name="T61" fmla="*/ 59 h 273"/>
                <a:gd name="T62" fmla="*/ 71 w 85"/>
                <a:gd name="T63" fmla="*/ 44 h 273"/>
                <a:gd name="T64" fmla="*/ 68 w 85"/>
                <a:gd name="T65" fmla="*/ 17 h 273"/>
                <a:gd name="T66" fmla="*/ 70 w 85"/>
                <a:gd name="T67" fmla="*/ 13 h 273"/>
                <a:gd name="T68" fmla="*/ 68 w 85"/>
                <a:gd name="T69" fmla="*/ 10 h 273"/>
                <a:gd name="T70" fmla="*/ 67 w 85"/>
                <a:gd name="T71" fmla="*/ 7 h 273"/>
                <a:gd name="T72" fmla="*/ 62 w 85"/>
                <a:gd name="T73" fmla="*/ 7 h 273"/>
                <a:gd name="T74" fmla="*/ 61 w 85"/>
                <a:gd name="T75" fmla="*/ 10 h 273"/>
                <a:gd name="T76" fmla="*/ 60 w 85"/>
                <a:gd name="T77" fmla="*/ 13 h 273"/>
                <a:gd name="T78" fmla="*/ 61 w 85"/>
                <a:gd name="T79" fmla="*/ 17 h 273"/>
                <a:gd name="T80" fmla="*/ 57 w 85"/>
                <a:gd name="T81" fmla="*/ 57 h 273"/>
                <a:gd name="T82" fmla="*/ 57 w 85"/>
                <a:gd name="T83" fmla="*/ 60 h 273"/>
                <a:gd name="T84" fmla="*/ 46 w 85"/>
                <a:gd name="T85" fmla="*/ 7 h 273"/>
                <a:gd name="T86" fmla="*/ 45 w 85"/>
                <a:gd name="T87" fmla="*/ 0 h 273"/>
                <a:gd name="T88" fmla="*/ 43 w 85"/>
                <a:gd name="T89" fmla="*/ 0 h 273"/>
                <a:gd name="T90" fmla="*/ 17 w 85"/>
                <a:gd name="T91" fmla="*/ 11 h 273"/>
                <a:gd name="T92" fmla="*/ 1 w 85"/>
                <a:gd name="T93" fmla="*/ 39 h 273"/>
                <a:gd name="T94" fmla="*/ 4 w 85"/>
                <a:gd name="T95" fmla="*/ 135 h 273"/>
                <a:gd name="T96" fmla="*/ 4 w 85"/>
                <a:gd name="T97" fmla="*/ 14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" h="273">
                  <a:moveTo>
                    <a:pt x="4" y="140"/>
                  </a:moveTo>
                  <a:cubicBezTo>
                    <a:pt x="10" y="145"/>
                    <a:pt x="17" y="144"/>
                    <a:pt x="20" y="144"/>
                  </a:cubicBezTo>
                  <a:cubicBezTo>
                    <a:pt x="20" y="143"/>
                    <a:pt x="20" y="141"/>
                    <a:pt x="20" y="138"/>
                  </a:cubicBezTo>
                  <a:cubicBezTo>
                    <a:pt x="19" y="114"/>
                    <a:pt x="16" y="46"/>
                    <a:pt x="18" y="48"/>
                  </a:cubicBezTo>
                  <a:cubicBezTo>
                    <a:pt x="18" y="49"/>
                    <a:pt x="19" y="50"/>
                    <a:pt x="20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23" y="117"/>
                    <a:pt x="24" y="131"/>
                    <a:pt x="25" y="140"/>
                  </a:cubicBezTo>
                  <a:cubicBezTo>
                    <a:pt x="25" y="148"/>
                    <a:pt x="26" y="152"/>
                    <a:pt x="26" y="152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7" y="157"/>
                    <a:pt x="28" y="160"/>
                    <a:pt x="30" y="163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41" y="199"/>
                    <a:pt x="41" y="199"/>
                    <a:pt x="41" y="199"/>
                  </a:cubicBezTo>
                  <a:cubicBezTo>
                    <a:pt x="49" y="258"/>
                    <a:pt x="49" y="258"/>
                    <a:pt x="49" y="258"/>
                  </a:cubicBezTo>
                  <a:cubicBezTo>
                    <a:pt x="51" y="273"/>
                    <a:pt x="51" y="273"/>
                    <a:pt x="51" y="273"/>
                  </a:cubicBezTo>
                  <a:cubicBezTo>
                    <a:pt x="51" y="273"/>
                    <a:pt x="54" y="272"/>
                    <a:pt x="57" y="270"/>
                  </a:cubicBezTo>
                  <a:cubicBezTo>
                    <a:pt x="59" y="268"/>
                    <a:pt x="60" y="262"/>
                    <a:pt x="60" y="262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6" y="253"/>
                    <a:pt x="66" y="253"/>
                    <a:pt x="66" y="253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7" y="262"/>
                    <a:pt x="68" y="268"/>
                    <a:pt x="70" y="270"/>
                  </a:cubicBezTo>
                  <a:cubicBezTo>
                    <a:pt x="71" y="271"/>
                    <a:pt x="72" y="271"/>
                    <a:pt x="73" y="272"/>
                  </a:cubicBezTo>
                  <a:cubicBezTo>
                    <a:pt x="74" y="273"/>
                    <a:pt x="76" y="273"/>
                    <a:pt x="76" y="273"/>
                  </a:cubicBezTo>
                  <a:cubicBezTo>
                    <a:pt x="78" y="258"/>
                    <a:pt x="78" y="258"/>
                    <a:pt x="78" y="258"/>
                  </a:cubicBezTo>
                  <a:cubicBezTo>
                    <a:pt x="85" y="207"/>
                    <a:pt x="85" y="207"/>
                    <a:pt x="85" y="207"/>
                  </a:cubicBezTo>
                  <a:cubicBezTo>
                    <a:pt x="80" y="204"/>
                    <a:pt x="77" y="199"/>
                    <a:pt x="76" y="194"/>
                  </a:cubicBezTo>
                  <a:cubicBezTo>
                    <a:pt x="76" y="193"/>
                    <a:pt x="76" y="193"/>
                    <a:pt x="76" y="193"/>
                  </a:cubicBezTo>
                  <a:cubicBezTo>
                    <a:pt x="72" y="175"/>
                    <a:pt x="65" y="81"/>
                    <a:pt x="67" y="59"/>
                  </a:cubicBezTo>
                  <a:cubicBezTo>
                    <a:pt x="67" y="54"/>
                    <a:pt x="68" y="49"/>
                    <a:pt x="71" y="44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34" y="2"/>
                    <a:pt x="25" y="5"/>
                    <a:pt x="17" y="11"/>
                  </a:cubicBezTo>
                  <a:cubicBezTo>
                    <a:pt x="8" y="18"/>
                    <a:pt x="2" y="27"/>
                    <a:pt x="1" y="39"/>
                  </a:cubicBezTo>
                  <a:cubicBezTo>
                    <a:pt x="0" y="47"/>
                    <a:pt x="1" y="111"/>
                    <a:pt x="4" y="135"/>
                  </a:cubicBezTo>
                  <a:cubicBezTo>
                    <a:pt x="4" y="137"/>
                    <a:pt x="4" y="139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95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Freeform 112"/>
            <p:cNvSpPr/>
            <p:nvPr/>
          </p:nvSpPr>
          <p:spPr bwMode="auto">
            <a:xfrm>
              <a:off x="3078165" y="704848"/>
              <a:ext cx="26988" cy="36513"/>
            </a:xfrm>
            <a:custGeom>
              <a:avLst/>
              <a:gdLst>
                <a:gd name="T0" fmla="*/ 12 w 15"/>
                <a:gd name="T1" fmla="*/ 3 h 21"/>
                <a:gd name="T2" fmla="*/ 0 w 15"/>
                <a:gd name="T3" fmla="*/ 0 h 21"/>
                <a:gd name="T4" fmla="*/ 6 w 15"/>
                <a:gd name="T5" fmla="*/ 18 h 21"/>
                <a:gd name="T6" fmla="*/ 10 w 15"/>
                <a:gd name="T7" fmla="*/ 13 h 21"/>
                <a:gd name="T8" fmla="*/ 12 w 15"/>
                <a:gd name="T9" fmla="*/ 12 h 21"/>
                <a:gd name="T10" fmla="*/ 15 w 15"/>
                <a:gd name="T11" fmla="*/ 16 h 21"/>
                <a:gd name="T12" fmla="*/ 12 w 15"/>
                <a:gd name="T13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1">
                  <a:moveTo>
                    <a:pt x="1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8"/>
                    <a:pt x="6" y="18"/>
                  </a:cubicBezTo>
                  <a:cubicBezTo>
                    <a:pt x="9" y="19"/>
                    <a:pt x="10" y="16"/>
                    <a:pt x="10" y="13"/>
                  </a:cubicBezTo>
                  <a:cubicBezTo>
                    <a:pt x="10" y="9"/>
                    <a:pt x="12" y="9"/>
                    <a:pt x="12" y="12"/>
                  </a:cubicBezTo>
                  <a:cubicBezTo>
                    <a:pt x="12" y="14"/>
                    <a:pt x="15" y="21"/>
                    <a:pt x="15" y="16"/>
                  </a:cubicBezTo>
                  <a:cubicBezTo>
                    <a:pt x="15" y="11"/>
                    <a:pt x="14" y="3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95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0" name="Freeform 113"/>
            <p:cNvSpPr/>
            <p:nvPr/>
          </p:nvSpPr>
          <p:spPr bwMode="auto">
            <a:xfrm>
              <a:off x="3094040" y="285749"/>
              <a:ext cx="176213" cy="171449"/>
            </a:xfrm>
            <a:custGeom>
              <a:avLst/>
              <a:gdLst>
                <a:gd name="T0" fmla="*/ 19 w 101"/>
                <a:gd name="T1" fmla="*/ 92 h 98"/>
                <a:gd name="T2" fmla="*/ 29 w 101"/>
                <a:gd name="T3" fmla="*/ 87 h 98"/>
                <a:gd name="T4" fmla="*/ 25 w 101"/>
                <a:gd name="T5" fmla="*/ 61 h 98"/>
                <a:gd name="T6" fmla="*/ 41 w 101"/>
                <a:gd name="T7" fmla="*/ 88 h 98"/>
                <a:gd name="T8" fmla="*/ 49 w 101"/>
                <a:gd name="T9" fmla="*/ 91 h 98"/>
                <a:gd name="T10" fmla="*/ 60 w 101"/>
                <a:gd name="T11" fmla="*/ 87 h 98"/>
                <a:gd name="T12" fmla="*/ 74 w 101"/>
                <a:gd name="T13" fmla="*/ 57 h 98"/>
                <a:gd name="T14" fmla="*/ 72 w 101"/>
                <a:gd name="T15" fmla="*/ 87 h 98"/>
                <a:gd name="T16" fmla="*/ 82 w 101"/>
                <a:gd name="T17" fmla="*/ 92 h 98"/>
                <a:gd name="T18" fmla="*/ 101 w 101"/>
                <a:gd name="T19" fmla="*/ 85 h 98"/>
                <a:gd name="T20" fmla="*/ 89 w 101"/>
                <a:gd name="T21" fmla="*/ 64 h 98"/>
                <a:gd name="T22" fmla="*/ 83 w 101"/>
                <a:gd name="T23" fmla="*/ 22 h 98"/>
                <a:gd name="T24" fmla="*/ 49 w 101"/>
                <a:gd name="T25" fmla="*/ 4 h 98"/>
                <a:gd name="T26" fmla="*/ 49 w 101"/>
                <a:gd name="T27" fmla="*/ 4 h 98"/>
                <a:gd name="T28" fmla="*/ 56 w 101"/>
                <a:gd name="T29" fmla="*/ 1 h 98"/>
                <a:gd name="T30" fmla="*/ 29 w 101"/>
                <a:gd name="T31" fmla="*/ 8 h 98"/>
                <a:gd name="T32" fmla="*/ 23 w 101"/>
                <a:gd name="T33" fmla="*/ 14 h 98"/>
                <a:gd name="T34" fmla="*/ 21 w 101"/>
                <a:gd name="T35" fmla="*/ 15 h 98"/>
                <a:gd name="T36" fmla="*/ 22 w 101"/>
                <a:gd name="T37" fmla="*/ 15 h 98"/>
                <a:gd name="T38" fmla="*/ 18 w 101"/>
                <a:gd name="T39" fmla="*/ 22 h 98"/>
                <a:gd name="T40" fmla="*/ 12 w 101"/>
                <a:gd name="T41" fmla="*/ 64 h 98"/>
                <a:gd name="T42" fmla="*/ 0 w 101"/>
                <a:gd name="T43" fmla="*/ 85 h 98"/>
                <a:gd name="T44" fmla="*/ 19 w 101"/>
                <a:gd name="T45" fmla="*/ 9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" h="98">
                  <a:moveTo>
                    <a:pt x="19" y="92"/>
                  </a:moveTo>
                  <a:cubicBezTo>
                    <a:pt x="27" y="88"/>
                    <a:pt x="29" y="87"/>
                    <a:pt x="29" y="87"/>
                  </a:cubicBezTo>
                  <a:cubicBezTo>
                    <a:pt x="29" y="87"/>
                    <a:pt x="26" y="76"/>
                    <a:pt x="25" y="61"/>
                  </a:cubicBezTo>
                  <a:cubicBezTo>
                    <a:pt x="29" y="73"/>
                    <a:pt x="34" y="83"/>
                    <a:pt x="41" y="88"/>
                  </a:cubicBezTo>
                  <a:cubicBezTo>
                    <a:pt x="44" y="90"/>
                    <a:pt x="46" y="91"/>
                    <a:pt x="49" y="91"/>
                  </a:cubicBezTo>
                  <a:cubicBezTo>
                    <a:pt x="53" y="91"/>
                    <a:pt x="56" y="90"/>
                    <a:pt x="60" y="87"/>
                  </a:cubicBezTo>
                  <a:cubicBezTo>
                    <a:pt x="67" y="82"/>
                    <a:pt x="72" y="71"/>
                    <a:pt x="74" y="57"/>
                  </a:cubicBezTo>
                  <a:cubicBezTo>
                    <a:pt x="75" y="74"/>
                    <a:pt x="72" y="87"/>
                    <a:pt x="72" y="87"/>
                  </a:cubicBezTo>
                  <a:cubicBezTo>
                    <a:pt x="72" y="87"/>
                    <a:pt x="74" y="88"/>
                    <a:pt x="82" y="92"/>
                  </a:cubicBezTo>
                  <a:cubicBezTo>
                    <a:pt x="97" y="98"/>
                    <a:pt x="101" y="85"/>
                    <a:pt x="101" y="85"/>
                  </a:cubicBezTo>
                  <a:cubicBezTo>
                    <a:pt x="101" y="85"/>
                    <a:pt x="84" y="89"/>
                    <a:pt x="89" y="64"/>
                  </a:cubicBezTo>
                  <a:cubicBezTo>
                    <a:pt x="91" y="52"/>
                    <a:pt x="91" y="41"/>
                    <a:pt x="83" y="22"/>
                  </a:cubicBezTo>
                  <a:cubicBezTo>
                    <a:pt x="75" y="5"/>
                    <a:pt x="59" y="3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1" y="3"/>
                    <a:pt x="53" y="2"/>
                    <a:pt x="56" y="1"/>
                  </a:cubicBezTo>
                  <a:cubicBezTo>
                    <a:pt x="56" y="1"/>
                    <a:pt x="41" y="0"/>
                    <a:pt x="29" y="8"/>
                  </a:cubicBezTo>
                  <a:cubicBezTo>
                    <a:pt x="27" y="10"/>
                    <a:pt x="25" y="12"/>
                    <a:pt x="23" y="14"/>
                  </a:cubicBezTo>
                  <a:cubicBezTo>
                    <a:pt x="22" y="15"/>
                    <a:pt x="22" y="15"/>
                    <a:pt x="21" y="15"/>
                  </a:cubicBezTo>
                  <a:cubicBezTo>
                    <a:pt x="21" y="15"/>
                    <a:pt x="21" y="15"/>
                    <a:pt x="22" y="15"/>
                  </a:cubicBezTo>
                  <a:cubicBezTo>
                    <a:pt x="20" y="17"/>
                    <a:pt x="19" y="19"/>
                    <a:pt x="18" y="22"/>
                  </a:cubicBezTo>
                  <a:cubicBezTo>
                    <a:pt x="9" y="40"/>
                    <a:pt x="10" y="52"/>
                    <a:pt x="12" y="64"/>
                  </a:cubicBezTo>
                  <a:cubicBezTo>
                    <a:pt x="16" y="89"/>
                    <a:pt x="0" y="85"/>
                    <a:pt x="0" y="85"/>
                  </a:cubicBezTo>
                  <a:cubicBezTo>
                    <a:pt x="0" y="85"/>
                    <a:pt x="3" y="98"/>
                    <a:pt x="1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95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Freeform 114"/>
            <p:cNvSpPr/>
            <p:nvPr/>
          </p:nvSpPr>
          <p:spPr bwMode="auto">
            <a:xfrm>
              <a:off x="3182940" y="906459"/>
              <a:ext cx="28575" cy="52388"/>
            </a:xfrm>
            <a:custGeom>
              <a:avLst/>
              <a:gdLst>
                <a:gd name="T0" fmla="*/ 5 w 16"/>
                <a:gd name="T1" fmla="*/ 19 h 30"/>
                <a:gd name="T2" fmla="*/ 8 w 16"/>
                <a:gd name="T3" fmla="*/ 26 h 30"/>
                <a:gd name="T4" fmla="*/ 15 w 16"/>
                <a:gd name="T5" fmla="*/ 25 h 30"/>
                <a:gd name="T6" fmla="*/ 11 w 16"/>
                <a:gd name="T7" fmla="*/ 15 h 30"/>
                <a:gd name="T8" fmla="*/ 7 w 16"/>
                <a:gd name="T9" fmla="*/ 11 h 30"/>
                <a:gd name="T10" fmla="*/ 1 w 16"/>
                <a:gd name="T11" fmla="*/ 0 h 30"/>
                <a:gd name="T12" fmla="*/ 2 w 16"/>
                <a:gd name="T13" fmla="*/ 18 h 30"/>
                <a:gd name="T14" fmla="*/ 3 w 16"/>
                <a:gd name="T15" fmla="*/ 23 h 30"/>
                <a:gd name="T16" fmla="*/ 5 w 16"/>
                <a:gd name="T17" fmla="*/ 17 h 30"/>
                <a:gd name="T18" fmla="*/ 5 w 16"/>
                <a:gd name="T19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30">
                  <a:moveTo>
                    <a:pt x="5" y="19"/>
                  </a:moveTo>
                  <a:cubicBezTo>
                    <a:pt x="6" y="21"/>
                    <a:pt x="7" y="26"/>
                    <a:pt x="8" y="26"/>
                  </a:cubicBezTo>
                  <a:cubicBezTo>
                    <a:pt x="9" y="27"/>
                    <a:pt x="16" y="30"/>
                    <a:pt x="15" y="25"/>
                  </a:cubicBezTo>
                  <a:cubicBezTo>
                    <a:pt x="14" y="21"/>
                    <a:pt x="11" y="15"/>
                    <a:pt x="11" y="15"/>
                  </a:cubicBezTo>
                  <a:cubicBezTo>
                    <a:pt x="11" y="15"/>
                    <a:pt x="9" y="14"/>
                    <a:pt x="7" y="11"/>
                  </a:cubicBezTo>
                  <a:cubicBezTo>
                    <a:pt x="5" y="9"/>
                    <a:pt x="2" y="6"/>
                    <a:pt x="1" y="0"/>
                  </a:cubicBezTo>
                  <a:cubicBezTo>
                    <a:pt x="1" y="0"/>
                    <a:pt x="0" y="9"/>
                    <a:pt x="2" y="18"/>
                  </a:cubicBezTo>
                  <a:cubicBezTo>
                    <a:pt x="4" y="27"/>
                    <a:pt x="3" y="23"/>
                    <a:pt x="3" y="2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95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Freeform 115"/>
            <p:cNvSpPr/>
            <p:nvPr/>
          </p:nvSpPr>
          <p:spPr bwMode="auto">
            <a:xfrm>
              <a:off x="3146428" y="906459"/>
              <a:ext cx="30163" cy="52388"/>
            </a:xfrm>
            <a:custGeom>
              <a:avLst/>
              <a:gdLst>
                <a:gd name="T0" fmla="*/ 14 w 17"/>
                <a:gd name="T1" fmla="*/ 18 h 30"/>
                <a:gd name="T2" fmla="*/ 15 w 17"/>
                <a:gd name="T3" fmla="*/ 0 h 30"/>
                <a:gd name="T4" fmla="*/ 5 w 17"/>
                <a:gd name="T5" fmla="*/ 15 h 30"/>
                <a:gd name="T6" fmla="*/ 1 w 17"/>
                <a:gd name="T7" fmla="*/ 25 h 30"/>
                <a:gd name="T8" fmla="*/ 8 w 17"/>
                <a:gd name="T9" fmla="*/ 26 h 30"/>
                <a:gd name="T10" fmla="*/ 11 w 17"/>
                <a:gd name="T11" fmla="*/ 17 h 30"/>
                <a:gd name="T12" fmla="*/ 13 w 17"/>
                <a:gd name="T13" fmla="*/ 23 h 30"/>
                <a:gd name="T14" fmla="*/ 14 w 17"/>
                <a:gd name="T15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30">
                  <a:moveTo>
                    <a:pt x="14" y="18"/>
                  </a:moveTo>
                  <a:cubicBezTo>
                    <a:pt x="17" y="9"/>
                    <a:pt x="15" y="0"/>
                    <a:pt x="15" y="0"/>
                  </a:cubicBezTo>
                  <a:cubicBezTo>
                    <a:pt x="12" y="12"/>
                    <a:pt x="5" y="15"/>
                    <a:pt x="5" y="15"/>
                  </a:cubicBezTo>
                  <a:cubicBezTo>
                    <a:pt x="5" y="15"/>
                    <a:pt x="2" y="21"/>
                    <a:pt x="1" y="25"/>
                  </a:cubicBezTo>
                  <a:cubicBezTo>
                    <a:pt x="0" y="30"/>
                    <a:pt x="7" y="27"/>
                    <a:pt x="8" y="26"/>
                  </a:cubicBezTo>
                  <a:cubicBezTo>
                    <a:pt x="9" y="26"/>
                    <a:pt x="11" y="17"/>
                    <a:pt x="11" y="17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2" y="27"/>
                    <a:pt x="1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95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Freeform 116"/>
            <p:cNvSpPr/>
            <p:nvPr/>
          </p:nvSpPr>
          <p:spPr bwMode="auto">
            <a:xfrm>
              <a:off x="3514728" y="433386"/>
              <a:ext cx="73025" cy="73025"/>
            </a:xfrm>
            <a:custGeom>
              <a:avLst/>
              <a:gdLst>
                <a:gd name="T0" fmla="*/ 35 w 42"/>
                <a:gd name="T1" fmla="*/ 6 h 41"/>
                <a:gd name="T2" fmla="*/ 34 w 42"/>
                <a:gd name="T3" fmla="*/ 0 h 41"/>
                <a:gd name="T4" fmla="*/ 32 w 42"/>
                <a:gd name="T5" fmla="*/ 0 h 41"/>
                <a:gd name="T6" fmla="*/ 7 w 42"/>
                <a:gd name="T7" fmla="*/ 11 h 41"/>
                <a:gd name="T8" fmla="*/ 0 w 42"/>
                <a:gd name="T9" fmla="*/ 16 h 41"/>
                <a:gd name="T10" fmla="*/ 42 w 42"/>
                <a:gd name="T11" fmla="*/ 41 h 41"/>
                <a:gd name="T12" fmla="*/ 35 w 42"/>
                <a:gd name="T13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1">
                  <a:moveTo>
                    <a:pt x="35" y="6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3" y="0"/>
                    <a:pt x="32" y="0"/>
                  </a:cubicBezTo>
                  <a:cubicBezTo>
                    <a:pt x="23" y="1"/>
                    <a:pt x="14" y="5"/>
                    <a:pt x="7" y="11"/>
                  </a:cubicBezTo>
                  <a:cubicBezTo>
                    <a:pt x="4" y="12"/>
                    <a:pt x="2" y="14"/>
                    <a:pt x="0" y="16"/>
                  </a:cubicBezTo>
                  <a:cubicBezTo>
                    <a:pt x="17" y="22"/>
                    <a:pt x="33" y="32"/>
                    <a:pt x="42" y="41"/>
                  </a:cubicBezTo>
                  <a:lnTo>
                    <a:pt x="3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95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Freeform 117"/>
            <p:cNvSpPr/>
            <p:nvPr/>
          </p:nvSpPr>
          <p:spPr bwMode="auto">
            <a:xfrm>
              <a:off x="3571878" y="430211"/>
              <a:ext cx="147638" cy="479424"/>
            </a:xfrm>
            <a:custGeom>
              <a:avLst/>
              <a:gdLst>
                <a:gd name="T0" fmla="*/ 41 w 85"/>
                <a:gd name="T1" fmla="*/ 2 h 275"/>
                <a:gd name="T2" fmla="*/ 39 w 85"/>
                <a:gd name="T3" fmla="*/ 4 h 275"/>
                <a:gd name="T4" fmla="*/ 38 w 85"/>
                <a:gd name="T5" fmla="*/ 7 h 275"/>
                <a:gd name="T6" fmla="*/ 29 w 85"/>
                <a:gd name="T7" fmla="*/ 62 h 275"/>
                <a:gd name="T8" fmla="*/ 25 w 85"/>
                <a:gd name="T9" fmla="*/ 19 h 275"/>
                <a:gd name="T10" fmla="*/ 26 w 85"/>
                <a:gd name="T11" fmla="*/ 14 h 275"/>
                <a:gd name="T12" fmla="*/ 25 w 85"/>
                <a:gd name="T13" fmla="*/ 11 h 275"/>
                <a:gd name="T14" fmla="*/ 24 w 85"/>
                <a:gd name="T15" fmla="*/ 9 h 275"/>
                <a:gd name="T16" fmla="*/ 19 w 85"/>
                <a:gd name="T17" fmla="*/ 9 h 275"/>
                <a:gd name="T18" fmla="*/ 18 w 85"/>
                <a:gd name="T19" fmla="*/ 11 h 275"/>
                <a:gd name="T20" fmla="*/ 16 w 85"/>
                <a:gd name="T21" fmla="*/ 14 h 275"/>
                <a:gd name="T22" fmla="*/ 17 w 85"/>
                <a:gd name="T23" fmla="*/ 18 h 275"/>
                <a:gd name="T24" fmla="*/ 14 w 85"/>
                <a:gd name="T25" fmla="*/ 49 h 275"/>
                <a:gd name="T26" fmla="*/ 19 w 85"/>
                <a:gd name="T27" fmla="*/ 57 h 275"/>
                <a:gd name="T28" fmla="*/ 20 w 85"/>
                <a:gd name="T29" fmla="*/ 59 h 275"/>
                <a:gd name="T30" fmla="*/ 9 w 85"/>
                <a:gd name="T31" fmla="*/ 195 h 275"/>
                <a:gd name="T32" fmla="*/ 8 w 85"/>
                <a:gd name="T33" fmla="*/ 203 h 275"/>
                <a:gd name="T34" fmla="*/ 0 w 85"/>
                <a:gd name="T35" fmla="*/ 216 h 275"/>
                <a:gd name="T36" fmla="*/ 6 w 85"/>
                <a:gd name="T37" fmla="*/ 260 h 275"/>
                <a:gd name="T38" fmla="*/ 8 w 85"/>
                <a:gd name="T39" fmla="*/ 275 h 275"/>
                <a:gd name="T40" fmla="*/ 13 w 85"/>
                <a:gd name="T41" fmla="*/ 271 h 275"/>
                <a:gd name="T42" fmla="*/ 17 w 85"/>
                <a:gd name="T43" fmla="*/ 263 h 275"/>
                <a:gd name="T44" fmla="*/ 18 w 85"/>
                <a:gd name="T45" fmla="*/ 253 h 275"/>
                <a:gd name="T46" fmla="*/ 20 w 85"/>
                <a:gd name="T47" fmla="*/ 228 h 275"/>
                <a:gd name="T48" fmla="*/ 22 w 85"/>
                <a:gd name="T49" fmla="*/ 254 h 275"/>
                <a:gd name="T50" fmla="*/ 23 w 85"/>
                <a:gd name="T51" fmla="*/ 263 h 275"/>
                <a:gd name="T52" fmla="*/ 27 w 85"/>
                <a:gd name="T53" fmla="*/ 271 h 275"/>
                <a:gd name="T54" fmla="*/ 29 w 85"/>
                <a:gd name="T55" fmla="*/ 273 h 275"/>
                <a:gd name="T56" fmla="*/ 32 w 85"/>
                <a:gd name="T57" fmla="*/ 275 h 275"/>
                <a:gd name="T58" fmla="*/ 34 w 85"/>
                <a:gd name="T59" fmla="*/ 260 h 275"/>
                <a:gd name="T60" fmla="*/ 42 w 85"/>
                <a:gd name="T61" fmla="*/ 200 h 275"/>
                <a:gd name="T62" fmla="*/ 46 w 85"/>
                <a:gd name="T63" fmla="*/ 199 h 275"/>
                <a:gd name="T64" fmla="*/ 48 w 85"/>
                <a:gd name="T65" fmla="*/ 185 h 275"/>
                <a:gd name="T66" fmla="*/ 51 w 85"/>
                <a:gd name="T67" fmla="*/ 165 h 275"/>
                <a:gd name="T68" fmla="*/ 51 w 85"/>
                <a:gd name="T69" fmla="*/ 163 h 275"/>
                <a:gd name="T70" fmla="*/ 56 w 85"/>
                <a:gd name="T71" fmla="*/ 155 h 275"/>
                <a:gd name="T72" fmla="*/ 56 w 85"/>
                <a:gd name="T73" fmla="*/ 154 h 275"/>
                <a:gd name="T74" fmla="*/ 58 w 85"/>
                <a:gd name="T75" fmla="*/ 135 h 275"/>
                <a:gd name="T76" fmla="*/ 59 w 85"/>
                <a:gd name="T77" fmla="*/ 120 h 275"/>
                <a:gd name="T78" fmla="*/ 62 w 85"/>
                <a:gd name="T79" fmla="*/ 54 h 275"/>
                <a:gd name="T80" fmla="*/ 62 w 85"/>
                <a:gd name="T81" fmla="*/ 53 h 275"/>
                <a:gd name="T82" fmla="*/ 64 w 85"/>
                <a:gd name="T83" fmla="*/ 49 h 275"/>
                <a:gd name="T84" fmla="*/ 64 w 85"/>
                <a:gd name="T85" fmla="*/ 133 h 275"/>
                <a:gd name="T86" fmla="*/ 64 w 85"/>
                <a:gd name="T87" fmla="*/ 139 h 275"/>
                <a:gd name="T88" fmla="*/ 77 w 85"/>
                <a:gd name="T89" fmla="*/ 136 h 275"/>
                <a:gd name="T90" fmla="*/ 78 w 85"/>
                <a:gd name="T91" fmla="*/ 130 h 275"/>
                <a:gd name="T92" fmla="*/ 80 w 85"/>
                <a:gd name="T93" fmla="*/ 28 h 275"/>
                <a:gd name="T94" fmla="*/ 69 w 85"/>
                <a:gd name="T95" fmla="*/ 13 h 275"/>
                <a:gd name="T96" fmla="*/ 41 w 85"/>
                <a:gd name="T97" fmla="*/ 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" h="275">
                  <a:moveTo>
                    <a:pt x="41" y="2"/>
                  </a:moveTo>
                  <a:cubicBezTo>
                    <a:pt x="41" y="2"/>
                    <a:pt x="40" y="3"/>
                    <a:pt x="39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52"/>
                    <a:pt x="18" y="55"/>
                    <a:pt x="19" y="57"/>
                  </a:cubicBezTo>
                  <a:cubicBezTo>
                    <a:pt x="19" y="58"/>
                    <a:pt x="19" y="59"/>
                    <a:pt x="20" y="59"/>
                  </a:cubicBezTo>
                  <a:cubicBezTo>
                    <a:pt x="22" y="73"/>
                    <a:pt x="13" y="164"/>
                    <a:pt x="9" y="195"/>
                  </a:cubicBezTo>
                  <a:cubicBezTo>
                    <a:pt x="9" y="199"/>
                    <a:pt x="8" y="202"/>
                    <a:pt x="8" y="203"/>
                  </a:cubicBezTo>
                  <a:cubicBezTo>
                    <a:pt x="7" y="209"/>
                    <a:pt x="4" y="213"/>
                    <a:pt x="0" y="216"/>
                  </a:cubicBezTo>
                  <a:cubicBezTo>
                    <a:pt x="6" y="260"/>
                    <a:pt x="6" y="260"/>
                    <a:pt x="6" y="260"/>
                  </a:cubicBezTo>
                  <a:cubicBezTo>
                    <a:pt x="8" y="275"/>
                    <a:pt x="8" y="275"/>
                    <a:pt x="8" y="275"/>
                  </a:cubicBezTo>
                  <a:cubicBezTo>
                    <a:pt x="8" y="275"/>
                    <a:pt x="11" y="274"/>
                    <a:pt x="13" y="271"/>
                  </a:cubicBezTo>
                  <a:cubicBezTo>
                    <a:pt x="15" y="269"/>
                    <a:pt x="17" y="263"/>
                    <a:pt x="17" y="263"/>
                  </a:cubicBezTo>
                  <a:cubicBezTo>
                    <a:pt x="18" y="253"/>
                    <a:pt x="18" y="253"/>
                    <a:pt x="18" y="253"/>
                  </a:cubicBezTo>
                  <a:cubicBezTo>
                    <a:pt x="20" y="228"/>
                    <a:pt x="20" y="228"/>
                    <a:pt x="20" y="228"/>
                  </a:cubicBezTo>
                  <a:cubicBezTo>
                    <a:pt x="22" y="254"/>
                    <a:pt x="22" y="254"/>
                    <a:pt x="22" y="254"/>
                  </a:cubicBezTo>
                  <a:cubicBezTo>
                    <a:pt x="23" y="263"/>
                    <a:pt x="23" y="263"/>
                    <a:pt x="23" y="263"/>
                  </a:cubicBezTo>
                  <a:cubicBezTo>
                    <a:pt x="23" y="263"/>
                    <a:pt x="25" y="269"/>
                    <a:pt x="27" y="271"/>
                  </a:cubicBezTo>
                  <a:cubicBezTo>
                    <a:pt x="28" y="272"/>
                    <a:pt x="28" y="273"/>
                    <a:pt x="29" y="273"/>
                  </a:cubicBezTo>
                  <a:cubicBezTo>
                    <a:pt x="31" y="274"/>
                    <a:pt x="32" y="275"/>
                    <a:pt x="32" y="275"/>
                  </a:cubicBezTo>
                  <a:cubicBezTo>
                    <a:pt x="34" y="260"/>
                    <a:pt x="34" y="260"/>
                    <a:pt x="34" y="260"/>
                  </a:cubicBezTo>
                  <a:cubicBezTo>
                    <a:pt x="42" y="200"/>
                    <a:pt x="42" y="200"/>
                    <a:pt x="42" y="200"/>
                  </a:cubicBezTo>
                  <a:cubicBezTo>
                    <a:pt x="46" y="199"/>
                    <a:pt x="46" y="199"/>
                    <a:pt x="46" y="199"/>
                  </a:cubicBezTo>
                  <a:cubicBezTo>
                    <a:pt x="48" y="185"/>
                    <a:pt x="48" y="185"/>
                    <a:pt x="48" y="185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51" y="163"/>
                    <a:pt x="51" y="163"/>
                    <a:pt x="51" y="163"/>
                  </a:cubicBezTo>
                  <a:cubicBezTo>
                    <a:pt x="55" y="160"/>
                    <a:pt x="55" y="159"/>
                    <a:pt x="56" y="155"/>
                  </a:cubicBezTo>
                  <a:cubicBezTo>
                    <a:pt x="56" y="154"/>
                    <a:pt x="56" y="154"/>
                    <a:pt x="56" y="154"/>
                  </a:cubicBezTo>
                  <a:cubicBezTo>
                    <a:pt x="56" y="154"/>
                    <a:pt x="57" y="147"/>
                    <a:pt x="58" y="135"/>
                  </a:cubicBezTo>
                  <a:cubicBezTo>
                    <a:pt x="58" y="131"/>
                    <a:pt x="58" y="125"/>
                    <a:pt x="59" y="120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2" y="53"/>
                    <a:pt x="62" y="53"/>
                    <a:pt x="62" y="53"/>
                  </a:cubicBezTo>
                  <a:cubicBezTo>
                    <a:pt x="63" y="52"/>
                    <a:pt x="64" y="50"/>
                    <a:pt x="64" y="49"/>
                  </a:cubicBezTo>
                  <a:cubicBezTo>
                    <a:pt x="66" y="46"/>
                    <a:pt x="65" y="110"/>
                    <a:pt x="64" y="133"/>
                  </a:cubicBezTo>
                  <a:cubicBezTo>
                    <a:pt x="64" y="135"/>
                    <a:pt x="64" y="138"/>
                    <a:pt x="64" y="139"/>
                  </a:cubicBezTo>
                  <a:cubicBezTo>
                    <a:pt x="67" y="141"/>
                    <a:pt x="72" y="139"/>
                    <a:pt x="77" y="136"/>
                  </a:cubicBezTo>
                  <a:cubicBezTo>
                    <a:pt x="78" y="134"/>
                    <a:pt x="78" y="132"/>
                    <a:pt x="78" y="130"/>
                  </a:cubicBezTo>
                  <a:cubicBezTo>
                    <a:pt x="81" y="104"/>
                    <a:pt x="85" y="41"/>
                    <a:pt x="80" y="28"/>
                  </a:cubicBezTo>
                  <a:cubicBezTo>
                    <a:pt x="79" y="26"/>
                    <a:pt x="75" y="19"/>
                    <a:pt x="69" y="13"/>
                  </a:cubicBezTo>
                  <a:cubicBezTo>
                    <a:pt x="61" y="6"/>
                    <a:pt x="51" y="0"/>
                    <a:pt x="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95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Freeform 118"/>
            <p:cNvSpPr/>
            <p:nvPr/>
          </p:nvSpPr>
          <p:spPr bwMode="auto">
            <a:xfrm>
              <a:off x="3678240" y="677860"/>
              <a:ext cx="28575" cy="36513"/>
            </a:xfrm>
            <a:custGeom>
              <a:avLst/>
              <a:gdLst>
                <a:gd name="T0" fmla="*/ 4 w 16"/>
                <a:gd name="T1" fmla="*/ 12 h 21"/>
                <a:gd name="T2" fmla="*/ 5 w 16"/>
                <a:gd name="T3" fmla="*/ 13 h 21"/>
                <a:gd name="T4" fmla="*/ 10 w 16"/>
                <a:gd name="T5" fmla="*/ 18 h 21"/>
                <a:gd name="T6" fmla="*/ 16 w 16"/>
                <a:gd name="T7" fmla="*/ 0 h 21"/>
                <a:gd name="T8" fmla="*/ 4 w 16"/>
                <a:gd name="T9" fmla="*/ 3 h 21"/>
                <a:gd name="T10" fmla="*/ 1 w 16"/>
                <a:gd name="T11" fmla="*/ 16 h 21"/>
                <a:gd name="T12" fmla="*/ 4 w 16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1">
                  <a:moveTo>
                    <a:pt x="4" y="12"/>
                  </a:moveTo>
                  <a:cubicBezTo>
                    <a:pt x="4" y="9"/>
                    <a:pt x="5" y="9"/>
                    <a:pt x="5" y="13"/>
                  </a:cubicBezTo>
                  <a:cubicBezTo>
                    <a:pt x="5" y="16"/>
                    <a:pt x="6" y="19"/>
                    <a:pt x="10" y="18"/>
                  </a:cubicBezTo>
                  <a:cubicBezTo>
                    <a:pt x="15" y="18"/>
                    <a:pt x="16" y="0"/>
                    <a:pt x="16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1" y="11"/>
                    <a:pt x="1" y="16"/>
                  </a:cubicBezTo>
                  <a:cubicBezTo>
                    <a:pt x="0" y="21"/>
                    <a:pt x="4" y="14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95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Freeform 119"/>
            <p:cNvSpPr/>
            <p:nvPr/>
          </p:nvSpPr>
          <p:spPr bwMode="auto">
            <a:xfrm>
              <a:off x="3521078" y="271461"/>
              <a:ext cx="176213" cy="171449"/>
            </a:xfrm>
            <a:custGeom>
              <a:avLst/>
              <a:gdLst>
                <a:gd name="T0" fmla="*/ 19 w 101"/>
                <a:gd name="T1" fmla="*/ 91 h 98"/>
                <a:gd name="T2" fmla="*/ 29 w 101"/>
                <a:gd name="T3" fmla="*/ 87 h 98"/>
                <a:gd name="T4" fmla="*/ 26 w 101"/>
                <a:gd name="T5" fmla="*/ 61 h 98"/>
                <a:gd name="T6" fmla="*/ 42 w 101"/>
                <a:gd name="T7" fmla="*/ 87 h 98"/>
                <a:gd name="T8" fmla="*/ 50 w 101"/>
                <a:gd name="T9" fmla="*/ 90 h 98"/>
                <a:gd name="T10" fmla="*/ 60 w 101"/>
                <a:gd name="T11" fmla="*/ 87 h 98"/>
                <a:gd name="T12" fmla="*/ 74 w 101"/>
                <a:gd name="T13" fmla="*/ 57 h 98"/>
                <a:gd name="T14" fmla="*/ 72 w 101"/>
                <a:gd name="T15" fmla="*/ 87 h 98"/>
                <a:gd name="T16" fmla="*/ 82 w 101"/>
                <a:gd name="T17" fmla="*/ 91 h 98"/>
                <a:gd name="T18" fmla="*/ 101 w 101"/>
                <a:gd name="T19" fmla="*/ 85 h 98"/>
                <a:gd name="T20" fmla="*/ 89 w 101"/>
                <a:gd name="T21" fmla="*/ 63 h 98"/>
                <a:gd name="T22" fmla="*/ 83 w 101"/>
                <a:gd name="T23" fmla="*/ 22 h 98"/>
                <a:gd name="T24" fmla="*/ 50 w 101"/>
                <a:gd name="T25" fmla="*/ 4 h 98"/>
                <a:gd name="T26" fmla="*/ 49 w 101"/>
                <a:gd name="T27" fmla="*/ 4 h 98"/>
                <a:gd name="T28" fmla="*/ 56 w 101"/>
                <a:gd name="T29" fmla="*/ 1 h 98"/>
                <a:gd name="T30" fmla="*/ 30 w 101"/>
                <a:gd name="T31" fmla="*/ 8 h 98"/>
                <a:gd name="T32" fmla="*/ 23 w 101"/>
                <a:gd name="T33" fmla="*/ 14 h 98"/>
                <a:gd name="T34" fmla="*/ 21 w 101"/>
                <a:gd name="T35" fmla="*/ 15 h 98"/>
                <a:gd name="T36" fmla="*/ 22 w 101"/>
                <a:gd name="T37" fmla="*/ 15 h 98"/>
                <a:gd name="T38" fmla="*/ 18 w 101"/>
                <a:gd name="T39" fmla="*/ 22 h 98"/>
                <a:gd name="T40" fmla="*/ 12 w 101"/>
                <a:gd name="T41" fmla="*/ 63 h 98"/>
                <a:gd name="T42" fmla="*/ 0 w 101"/>
                <a:gd name="T43" fmla="*/ 85 h 98"/>
                <a:gd name="T44" fmla="*/ 19 w 101"/>
                <a:gd name="T45" fmla="*/ 9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" h="98">
                  <a:moveTo>
                    <a:pt x="19" y="91"/>
                  </a:moveTo>
                  <a:cubicBezTo>
                    <a:pt x="27" y="88"/>
                    <a:pt x="29" y="87"/>
                    <a:pt x="29" y="87"/>
                  </a:cubicBezTo>
                  <a:cubicBezTo>
                    <a:pt x="29" y="87"/>
                    <a:pt x="27" y="75"/>
                    <a:pt x="26" y="61"/>
                  </a:cubicBezTo>
                  <a:cubicBezTo>
                    <a:pt x="29" y="72"/>
                    <a:pt x="35" y="83"/>
                    <a:pt x="42" y="87"/>
                  </a:cubicBezTo>
                  <a:cubicBezTo>
                    <a:pt x="44" y="89"/>
                    <a:pt x="47" y="90"/>
                    <a:pt x="50" y="90"/>
                  </a:cubicBezTo>
                  <a:cubicBezTo>
                    <a:pt x="53" y="91"/>
                    <a:pt x="57" y="89"/>
                    <a:pt x="60" y="87"/>
                  </a:cubicBezTo>
                  <a:cubicBezTo>
                    <a:pt x="67" y="82"/>
                    <a:pt x="72" y="70"/>
                    <a:pt x="74" y="57"/>
                  </a:cubicBezTo>
                  <a:cubicBezTo>
                    <a:pt x="75" y="73"/>
                    <a:pt x="72" y="87"/>
                    <a:pt x="72" y="87"/>
                  </a:cubicBezTo>
                  <a:cubicBezTo>
                    <a:pt x="72" y="87"/>
                    <a:pt x="74" y="88"/>
                    <a:pt x="82" y="91"/>
                  </a:cubicBezTo>
                  <a:cubicBezTo>
                    <a:pt x="98" y="98"/>
                    <a:pt x="101" y="85"/>
                    <a:pt x="101" y="85"/>
                  </a:cubicBezTo>
                  <a:cubicBezTo>
                    <a:pt x="101" y="85"/>
                    <a:pt x="85" y="88"/>
                    <a:pt x="89" y="63"/>
                  </a:cubicBezTo>
                  <a:cubicBezTo>
                    <a:pt x="91" y="52"/>
                    <a:pt x="92" y="40"/>
                    <a:pt x="83" y="22"/>
                  </a:cubicBezTo>
                  <a:cubicBezTo>
                    <a:pt x="76" y="5"/>
                    <a:pt x="60" y="3"/>
                    <a:pt x="50" y="4"/>
                  </a:cubicBezTo>
                  <a:cubicBezTo>
                    <a:pt x="50" y="4"/>
                    <a:pt x="50" y="4"/>
                    <a:pt x="49" y="4"/>
                  </a:cubicBezTo>
                  <a:cubicBezTo>
                    <a:pt x="52" y="3"/>
                    <a:pt x="54" y="1"/>
                    <a:pt x="56" y="1"/>
                  </a:cubicBezTo>
                  <a:cubicBezTo>
                    <a:pt x="56" y="1"/>
                    <a:pt x="42" y="0"/>
                    <a:pt x="30" y="8"/>
                  </a:cubicBezTo>
                  <a:cubicBezTo>
                    <a:pt x="28" y="9"/>
                    <a:pt x="25" y="11"/>
                    <a:pt x="23" y="14"/>
                  </a:cubicBezTo>
                  <a:cubicBezTo>
                    <a:pt x="23" y="14"/>
                    <a:pt x="22" y="15"/>
                    <a:pt x="21" y="15"/>
                  </a:cubicBezTo>
                  <a:cubicBezTo>
                    <a:pt x="21" y="15"/>
                    <a:pt x="22" y="15"/>
                    <a:pt x="22" y="15"/>
                  </a:cubicBezTo>
                  <a:cubicBezTo>
                    <a:pt x="21" y="17"/>
                    <a:pt x="19" y="19"/>
                    <a:pt x="18" y="22"/>
                  </a:cubicBezTo>
                  <a:cubicBezTo>
                    <a:pt x="10" y="40"/>
                    <a:pt x="10" y="52"/>
                    <a:pt x="12" y="63"/>
                  </a:cubicBezTo>
                  <a:cubicBezTo>
                    <a:pt x="17" y="88"/>
                    <a:pt x="0" y="85"/>
                    <a:pt x="0" y="85"/>
                  </a:cubicBezTo>
                  <a:cubicBezTo>
                    <a:pt x="0" y="85"/>
                    <a:pt x="4" y="98"/>
                    <a:pt x="19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95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Freeform 120"/>
            <p:cNvSpPr/>
            <p:nvPr/>
          </p:nvSpPr>
          <p:spPr bwMode="auto">
            <a:xfrm>
              <a:off x="3609978" y="892172"/>
              <a:ext cx="30163" cy="50800"/>
            </a:xfrm>
            <a:custGeom>
              <a:avLst/>
              <a:gdLst>
                <a:gd name="T0" fmla="*/ 6 w 17"/>
                <a:gd name="T1" fmla="*/ 18 h 29"/>
                <a:gd name="T2" fmla="*/ 9 w 17"/>
                <a:gd name="T3" fmla="*/ 26 h 29"/>
                <a:gd name="T4" fmla="*/ 16 w 17"/>
                <a:gd name="T5" fmla="*/ 25 h 29"/>
                <a:gd name="T6" fmla="*/ 12 w 17"/>
                <a:gd name="T7" fmla="*/ 14 h 29"/>
                <a:gd name="T8" fmla="*/ 7 w 17"/>
                <a:gd name="T9" fmla="*/ 11 h 29"/>
                <a:gd name="T10" fmla="*/ 1 w 17"/>
                <a:gd name="T11" fmla="*/ 0 h 29"/>
                <a:gd name="T12" fmla="*/ 3 w 17"/>
                <a:gd name="T13" fmla="*/ 17 h 29"/>
                <a:gd name="T14" fmla="*/ 4 w 17"/>
                <a:gd name="T15" fmla="*/ 22 h 29"/>
                <a:gd name="T16" fmla="*/ 6 w 17"/>
                <a:gd name="T17" fmla="*/ 16 h 29"/>
                <a:gd name="T18" fmla="*/ 6 w 17"/>
                <a:gd name="T19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9">
                  <a:moveTo>
                    <a:pt x="6" y="18"/>
                  </a:moveTo>
                  <a:cubicBezTo>
                    <a:pt x="6" y="21"/>
                    <a:pt x="8" y="25"/>
                    <a:pt x="9" y="26"/>
                  </a:cubicBezTo>
                  <a:cubicBezTo>
                    <a:pt x="10" y="27"/>
                    <a:pt x="17" y="29"/>
                    <a:pt x="16" y="25"/>
                  </a:cubicBezTo>
                  <a:cubicBezTo>
                    <a:pt x="15" y="20"/>
                    <a:pt x="12" y="14"/>
                    <a:pt x="12" y="14"/>
                  </a:cubicBezTo>
                  <a:cubicBezTo>
                    <a:pt x="12" y="14"/>
                    <a:pt x="10" y="14"/>
                    <a:pt x="7" y="11"/>
                  </a:cubicBezTo>
                  <a:cubicBezTo>
                    <a:pt x="5" y="9"/>
                    <a:pt x="3" y="5"/>
                    <a:pt x="1" y="0"/>
                  </a:cubicBezTo>
                  <a:cubicBezTo>
                    <a:pt x="1" y="0"/>
                    <a:pt x="0" y="8"/>
                    <a:pt x="3" y="17"/>
                  </a:cubicBezTo>
                  <a:cubicBezTo>
                    <a:pt x="5" y="27"/>
                    <a:pt x="4" y="22"/>
                    <a:pt x="4" y="2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7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95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Freeform 121"/>
            <p:cNvSpPr/>
            <p:nvPr/>
          </p:nvSpPr>
          <p:spPr bwMode="auto">
            <a:xfrm>
              <a:off x="3573465" y="892172"/>
              <a:ext cx="30163" cy="50800"/>
            </a:xfrm>
            <a:custGeom>
              <a:avLst/>
              <a:gdLst>
                <a:gd name="T0" fmla="*/ 15 w 17"/>
                <a:gd name="T1" fmla="*/ 17 h 29"/>
                <a:gd name="T2" fmla="*/ 16 w 17"/>
                <a:gd name="T3" fmla="*/ 0 h 29"/>
                <a:gd name="T4" fmla="*/ 5 w 17"/>
                <a:gd name="T5" fmla="*/ 14 h 29"/>
                <a:gd name="T6" fmla="*/ 1 w 17"/>
                <a:gd name="T7" fmla="*/ 25 h 29"/>
                <a:gd name="T8" fmla="*/ 9 w 17"/>
                <a:gd name="T9" fmla="*/ 26 h 29"/>
                <a:gd name="T10" fmla="*/ 12 w 17"/>
                <a:gd name="T11" fmla="*/ 16 h 29"/>
                <a:gd name="T12" fmla="*/ 13 w 17"/>
                <a:gd name="T13" fmla="*/ 22 h 29"/>
                <a:gd name="T14" fmla="*/ 15 w 17"/>
                <a:gd name="T15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29">
                  <a:moveTo>
                    <a:pt x="15" y="17"/>
                  </a:moveTo>
                  <a:cubicBezTo>
                    <a:pt x="17" y="8"/>
                    <a:pt x="16" y="0"/>
                    <a:pt x="16" y="0"/>
                  </a:cubicBezTo>
                  <a:cubicBezTo>
                    <a:pt x="12" y="12"/>
                    <a:pt x="5" y="14"/>
                    <a:pt x="5" y="14"/>
                  </a:cubicBezTo>
                  <a:cubicBezTo>
                    <a:pt x="5" y="14"/>
                    <a:pt x="3" y="20"/>
                    <a:pt x="1" y="25"/>
                  </a:cubicBezTo>
                  <a:cubicBezTo>
                    <a:pt x="0" y="29"/>
                    <a:pt x="7" y="27"/>
                    <a:pt x="9" y="26"/>
                  </a:cubicBezTo>
                  <a:cubicBezTo>
                    <a:pt x="10" y="25"/>
                    <a:pt x="12" y="16"/>
                    <a:pt x="12" y="16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2" y="27"/>
                    <a:pt x="1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95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Freeform 122"/>
            <p:cNvSpPr/>
            <p:nvPr/>
          </p:nvSpPr>
          <p:spPr bwMode="auto">
            <a:xfrm>
              <a:off x="3513140" y="798510"/>
              <a:ext cx="42863" cy="38100"/>
            </a:xfrm>
            <a:custGeom>
              <a:avLst/>
              <a:gdLst>
                <a:gd name="T0" fmla="*/ 3 w 25"/>
                <a:gd name="T1" fmla="*/ 20 h 22"/>
                <a:gd name="T2" fmla="*/ 5 w 25"/>
                <a:gd name="T3" fmla="*/ 15 h 22"/>
                <a:gd name="T4" fmla="*/ 5 w 25"/>
                <a:gd name="T5" fmla="*/ 14 h 22"/>
                <a:gd name="T6" fmla="*/ 8 w 25"/>
                <a:gd name="T7" fmla="*/ 14 h 22"/>
                <a:gd name="T8" fmla="*/ 8 w 25"/>
                <a:gd name="T9" fmla="*/ 15 h 22"/>
                <a:gd name="T10" fmla="*/ 15 w 25"/>
                <a:gd name="T11" fmla="*/ 22 h 22"/>
                <a:gd name="T12" fmla="*/ 23 w 25"/>
                <a:gd name="T13" fmla="*/ 13 h 22"/>
                <a:gd name="T14" fmla="*/ 23 w 25"/>
                <a:gd name="T15" fmla="*/ 11 h 22"/>
                <a:gd name="T16" fmla="*/ 25 w 25"/>
                <a:gd name="T17" fmla="*/ 0 h 22"/>
                <a:gd name="T18" fmla="*/ 6 w 25"/>
                <a:gd name="T19" fmla="*/ 4 h 22"/>
                <a:gd name="T20" fmla="*/ 0 w 25"/>
                <a:gd name="T21" fmla="*/ 19 h 22"/>
                <a:gd name="T22" fmla="*/ 3 w 25"/>
                <a:gd name="T23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2">
                  <a:moveTo>
                    <a:pt x="3" y="20"/>
                  </a:moveTo>
                  <a:cubicBezTo>
                    <a:pt x="4" y="18"/>
                    <a:pt x="5" y="16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2"/>
                    <a:pt x="7" y="11"/>
                    <a:pt x="8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20"/>
                    <a:pt x="10" y="22"/>
                    <a:pt x="15" y="22"/>
                  </a:cubicBezTo>
                  <a:cubicBezTo>
                    <a:pt x="19" y="21"/>
                    <a:pt x="21" y="17"/>
                    <a:pt x="23" y="13"/>
                  </a:cubicBezTo>
                  <a:cubicBezTo>
                    <a:pt x="23" y="12"/>
                    <a:pt x="23" y="11"/>
                    <a:pt x="23" y="11"/>
                  </a:cubicBezTo>
                  <a:cubicBezTo>
                    <a:pt x="25" y="5"/>
                    <a:pt x="25" y="0"/>
                    <a:pt x="25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" y="4"/>
                    <a:pt x="1" y="13"/>
                    <a:pt x="0" y="19"/>
                  </a:cubicBezTo>
                  <a:cubicBezTo>
                    <a:pt x="0" y="22"/>
                    <a:pt x="1" y="21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95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Freeform 123"/>
            <p:cNvSpPr/>
            <p:nvPr/>
          </p:nvSpPr>
          <p:spPr bwMode="auto">
            <a:xfrm>
              <a:off x="3232153" y="798510"/>
              <a:ext cx="42863" cy="41275"/>
            </a:xfrm>
            <a:custGeom>
              <a:avLst/>
              <a:gdLst>
                <a:gd name="T0" fmla="*/ 17 w 25"/>
                <a:gd name="T1" fmla="*/ 16 h 24"/>
                <a:gd name="T2" fmla="*/ 17 w 25"/>
                <a:gd name="T3" fmla="*/ 14 h 24"/>
                <a:gd name="T4" fmla="*/ 20 w 25"/>
                <a:gd name="T5" fmla="*/ 15 h 24"/>
                <a:gd name="T6" fmla="*/ 20 w 25"/>
                <a:gd name="T7" fmla="*/ 15 h 24"/>
                <a:gd name="T8" fmla="*/ 20 w 25"/>
                <a:gd name="T9" fmla="*/ 17 h 24"/>
                <a:gd name="T10" fmla="*/ 25 w 25"/>
                <a:gd name="T11" fmla="*/ 19 h 24"/>
                <a:gd name="T12" fmla="*/ 19 w 25"/>
                <a:gd name="T13" fmla="*/ 4 h 24"/>
                <a:gd name="T14" fmla="*/ 0 w 25"/>
                <a:gd name="T15" fmla="*/ 0 h 24"/>
                <a:gd name="T16" fmla="*/ 2 w 25"/>
                <a:gd name="T17" fmla="*/ 11 h 24"/>
                <a:gd name="T18" fmla="*/ 2 w 25"/>
                <a:gd name="T19" fmla="*/ 13 h 24"/>
                <a:gd name="T20" fmla="*/ 10 w 25"/>
                <a:gd name="T21" fmla="*/ 22 h 24"/>
                <a:gd name="T22" fmla="*/ 17 w 25"/>
                <a:gd name="T23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4">
                  <a:moveTo>
                    <a:pt x="17" y="16"/>
                  </a:moveTo>
                  <a:cubicBezTo>
                    <a:pt x="17" y="15"/>
                    <a:pt x="17" y="15"/>
                    <a:pt x="17" y="14"/>
                  </a:cubicBezTo>
                  <a:cubicBezTo>
                    <a:pt x="18" y="12"/>
                    <a:pt x="20" y="12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6"/>
                    <a:pt x="20" y="16"/>
                    <a:pt x="20" y="17"/>
                  </a:cubicBezTo>
                  <a:cubicBezTo>
                    <a:pt x="22" y="20"/>
                    <a:pt x="25" y="24"/>
                    <a:pt x="25" y="19"/>
                  </a:cubicBezTo>
                  <a:cubicBezTo>
                    <a:pt x="24" y="13"/>
                    <a:pt x="23" y="4"/>
                    <a:pt x="19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4" y="17"/>
                    <a:pt x="6" y="22"/>
                    <a:pt x="10" y="22"/>
                  </a:cubicBezTo>
                  <a:cubicBezTo>
                    <a:pt x="15" y="23"/>
                    <a:pt x="17" y="20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95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1" name="Freeform 124"/>
            <p:cNvSpPr/>
            <p:nvPr/>
          </p:nvSpPr>
          <p:spPr bwMode="auto">
            <a:xfrm>
              <a:off x="3206753" y="473074"/>
              <a:ext cx="376238" cy="585786"/>
            </a:xfrm>
            <a:custGeom>
              <a:avLst/>
              <a:gdLst>
                <a:gd name="T0" fmla="*/ 37 w 215"/>
                <a:gd name="T1" fmla="*/ 184 h 336"/>
                <a:gd name="T2" fmla="*/ 33 w 215"/>
                <a:gd name="T3" fmla="*/ 62 h 336"/>
                <a:gd name="T4" fmla="*/ 36 w 215"/>
                <a:gd name="T5" fmla="*/ 65 h 336"/>
                <a:gd name="T6" fmla="*/ 36 w 215"/>
                <a:gd name="T7" fmla="*/ 65 h 336"/>
                <a:gd name="T8" fmla="*/ 40 w 215"/>
                <a:gd name="T9" fmla="*/ 125 h 336"/>
                <a:gd name="T10" fmla="*/ 46 w 215"/>
                <a:gd name="T11" fmla="*/ 188 h 336"/>
                <a:gd name="T12" fmla="*/ 46 w 215"/>
                <a:gd name="T13" fmla="*/ 189 h 336"/>
                <a:gd name="T14" fmla="*/ 53 w 215"/>
                <a:gd name="T15" fmla="*/ 201 h 336"/>
                <a:gd name="T16" fmla="*/ 63 w 215"/>
                <a:gd name="T17" fmla="*/ 336 h 336"/>
                <a:gd name="T18" fmla="*/ 91 w 215"/>
                <a:gd name="T19" fmla="*/ 336 h 336"/>
                <a:gd name="T20" fmla="*/ 103 w 215"/>
                <a:gd name="T21" fmla="*/ 231 h 336"/>
                <a:gd name="T22" fmla="*/ 105 w 215"/>
                <a:gd name="T23" fmla="*/ 231 h 336"/>
                <a:gd name="T24" fmla="*/ 109 w 215"/>
                <a:gd name="T25" fmla="*/ 230 h 336"/>
                <a:gd name="T26" fmla="*/ 122 w 215"/>
                <a:gd name="T27" fmla="*/ 336 h 336"/>
                <a:gd name="T28" fmla="*/ 149 w 215"/>
                <a:gd name="T29" fmla="*/ 336 h 336"/>
                <a:gd name="T30" fmla="*/ 159 w 215"/>
                <a:gd name="T31" fmla="*/ 203 h 336"/>
                <a:gd name="T32" fmla="*/ 166 w 215"/>
                <a:gd name="T33" fmla="*/ 189 h 336"/>
                <a:gd name="T34" fmla="*/ 166 w 215"/>
                <a:gd name="T35" fmla="*/ 188 h 336"/>
                <a:gd name="T36" fmla="*/ 170 w 215"/>
                <a:gd name="T37" fmla="*/ 147 h 336"/>
                <a:gd name="T38" fmla="*/ 176 w 215"/>
                <a:gd name="T39" fmla="*/ 67 h 336"/>
                <a:gd name="T40" fmla="*/ 176 w 215"/>
                <a:gd name="T41" fmla="*/ 66 h 336"/>
                <a:gd name="T42" fmla="*/ 179 w 215"/>
                <a:gd name="T43" fmla="*/ 62 h 336"/>
                <a:gd name="T44" fmla="*/ 179 w 215"/>
                <a:gd name="T45" fmla="*/ 183 h 336"/>
                <a:gd name="T46" fmla="*/ 201 w 215"/>
                <a:gd name="T47" fmla="*/ 180 h 336"/>
                <a:gd name="T48" fmla="*/ 213 w 215"/>
                <a:gd name="T49" fmla="*/ 35 h 336"/>
                <a:gd name="T50" fmla="*/ 142 w 215"/>
                <a:gd name="T51" fmla="*/ 4 h 336"/>
                <a:gd name="T52" fmla="*/ 138 w 215"/>
                <a:gd name="T53" fmla="*/ 7 h 336"/>
                <a:gd name="T54" fmla="*/ 122 w 215"/>
                <a:gd name="T55" fmla="*/ 77 h 336"/>
                <a:gd name="T56" fmla="*/ 116 w 215"/>
                <a:gd name="T57" fmla="*/ 25 h 336"/>
                <a:gd name="T58" fmla="*/ 117 w 215"/>
                <a:gd name="T59" fmla="*/ 19 h 336"/>
                <a:gd name="T60" fmla="*/ 114 w 215"/>
                <a:gd name="T61" fmla="*/ 13 h 336"/>
                <a:gd name="T62" fmla="*/ 105 w 215"/>
                <a:gd name="T63" fmla="*/ 13 h 336"/>
                <a:gd name="T64" fmla="*/ 101 w 215"/>
                <a:gd name="T65" fmla="*/ 19 h 336"/>
                <a:gd name="T66" fmla="*/ 103 w 215"/>
                <a:gd name="T67" fmla="*/ 24 h 336"/>
                <a:gd name="T68" fmla="*/ 97 w 215"/>
                <a:gd name="T69" fmla="*/ 73 h 336"/>
                <a:gd name="T70" fmla="*/ 96 w 215"/>
                <a:gd name="T71" fmla="*/ 76 h 336"/>
                <a:gd name="T72" fmla="*/ 77 w 215"/>
                <a:gd name="T73" fmla="*/ 4 h 336"/>
                <a:gd name="T74" fmla="*/ 74 w 215"/>
                <a:gd name="T75" fmla="*/ 4 h 336"/>
                <a:gd name="T76" fmla="*/ 2 w 215"/>
                <a:gd name="T77" fmla="*/ 41 h 336"/>
                <a:gd name="T78" fmla="*/ 12 w 215"/>
                <a:gd name="T79" fmla="*/ 179 h 336"/>
                <a:gd name="T80" fmla="*/ 37 w 215"/>
                <a:gd name="T81" fmla="*/ 18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5" h="336">
                  <a:moveTo>
                    <a:pt x="37" y="184"/>
                  </a:moveTo>
                  <a:cubicBezTo>
                    <a:pt x="36" y="167"/>
                    <a:pt x="30" y="59"/>
                    <a:pt x="33" y="62"/>
                  </a:cubicBezTo>
                  <a:cubicBezTo>
                    <a:pt x="34" y="63"/>
                    <a:pt x="35" y="64"/>
                    <a:pt x="36" y="65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40" y="125"/>
                    <a:pt x="40" y="125"/>
                    <a:pt x="40" y="125"/>
                  </a:cubicBezTo>
                  <a:cubicBezTo>
                    <a:pt x="43" y="161"/>
                    <a:pt x="46" y="188"/>
                    <a:pt x="46" y="188"/>
                  </a:cubicBezTo>
                  <a:cubicBezTo>
                    <a:pt x="46" y="189"/>
                    <a:pt x="46" y="189"/>
                    <a:pt x="46" y="189"/>
                  </a:cubicBezTo>
                  <a:cubicBezTo>
                    <a:pt x="47" y="193"/>
                    <a:pt x="50" y="198"/>
                    <a:pt x="53" y="201"/>
                  </a:cubicBezTo>
                  <a:cubicBezTo>
                    <a:pt x="63" y="336"/>
                    <a:pt x="63" y="336"/>
                    <a:pt x="63" y="336"/>
                  </a:cubicBezTo>
                  <a:cubicBezTo>
                    <a:pt x="91" y="336"/>
                    <a:pt x="91" y="336"/>
                    <a:pt x="91" y="336"/>
                  </a:cubicBezTo>
                  <a:cubicBezTo>
                    <a:pt x="103" y="231"/>
                    <a:pt x="103" y="231"/>
                    <a:pt x="103" y="231"/>
                  </a:cubicBezTo>
                  <a:cubicBezTo>
                    <a:pt x="104" y="231"/>
                    <a:pt x="105" y="231"/>
                    <a:pt x="105" y="231"/>
                  </a:cubicBezTo>
                  <a:cubicBezTo>
                    <a:pt x="107" y="231"/>
                    <a:pt x="108" y="231"/>
                    <a:pt x="109" y="230"/>
                  </a:cubicBezTo>
                  <a:cubicBezTo>
                    <a:pt x="122" y="336"/>
                    <a:pt x="122" y="336"/>
                    <a:pt x="122" y="336"/>
                  </a:cubicBezTo>
                  <a:cubicBezTo>
                    <a:pt x="149" y="336"/>
                    <a:pt x="149" y="336"/>
                    <a:pt x="149" y="336"/>
                  </a:cubicBezTo>
                  <a:cubicBezTo>
                    <a:pt x="159" y="203"/>
                    <a:pt x="159" y="203"/>
                    <a:pt x="159" y="203"/>
                  </a:cubicBezTo>
                  <a:cubicBezTo>
                    <a:pt x="162" y="199"/>
                    <a:pt x="165" y="194"/>
                    <a:pt x="166" y="189"/>
                  </a:cubicBezTo>
                  <a:cubicBezTo>
                    <a:pt x="166" y="188"/>
                    <a:pt x="166" y="188"/>
                    <a:pt x="166" y="188"/>
                  </a:cubicBezTo>
                  <a:cubicBezTo>
                    <a:pt x="166" y="188"/>
                    <a:pt x="168" y="171"/>
                    <a:pt x="170" y="147"/>
                  </a:cubicBezTo>
                  <a:cubicBezTo>
                    <a:pt x="176" y="67"/>
                    <a:pt x="176" y="67"/>
                    <a:pt x="176" y="67"/>
                  </a:cubicBezTo>
                  <a:cubicBezTo>
                    <a:pt x="176" y="67"/>
                    <a:pt x="176" y="66"/>
                    <a:pt x="176" y="66"/>
                  </a:cubicBezTo>
                  <a:cubicBezTo>
                    <a:pt x="177" y="64"/>
                    <a:pt x="178" y="63"/>
                    <a:pt x="179" y="62"/>
                  </a:cubicBezTo>
                  <a:cubicBezTo>
                    <a:pt x="183" y="57"/>
                    <a:pt x="181" y="167"/>
                    <a:pt x="179" y="183"/>
                  </a:cubicBezTo>
                  <a:cubicBezTo>
                    <a:pt x="183" y="185"/>
                    <a:pt x="191" y="183"/>
                    <a:pt x="201" y="180"/>
                  </a:cubicBezTo>
                  <a:cubicBezTo>
                    <a:pt x="205" y="156"/>
                    <a:pt x="215" y="45"/>
                    <a:pt x="213" y="35"/>
                  </a:cubicBezTo>
                  <a:cubicBezTo>
                    <a:pt x="212" y="28"/>
                    <a:pt x="173" y="0"/>
                    <a:pt x="142" y="4"/>
                  </a:cubicBezTo>
                  <a:cubicBezTo>
                    <a:pt x="142" y="4"/>
                    <a:pt x="140" y="5"/>
                    <a:pt x="138" y="7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6" y="4"/>
                    <a:pt x="75" y="4"/>
                    <a:pt x="74" y="4"/>
                  </a:cubicBezTo>
                  <a:cubicBezTo>
                    <a:pt x="43" y="9"/>
                    <a:pt x="3" y="20"/>
                    <a:pt x="2" y="41"/>
                  </a:cubicBezTo>
                  <a:cubicBezTo>
                    <a:pt x="0" y="52"/>
                    <a:pt x="7" y="155"/>
                    <a:pt x="12" y="179"/>
                  </a:cubicBezTo>
                  <a:cubicBezTo>
                    <a:pt x="21" y="185"/>
                    <a:pt x="33" y="184"/>
                    <a:pt x="37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95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2" name="Freeform 125"/>
            <p:cNvSpPr/>
            <p:nvPr/>
          </p:nvSpPr>
          <p:spPr bwMode="auto">
            <a:xfrm>
              <a:off x="3313115" y="246061"/>
              <a:ext cx="166688" cy="234949"/>
            </a:xfrm>
            <a:custGeom>
              <a:avLst/>
              <a:gdLst>
                <a:gd name="T0" fmla="*/ 4 w 95"/>
                <a:gd name="T1" fmla="*/ 64 h 135"/>
                <a:gd name="T2" fmla="*/ 0 w 95"/>
                <a:gd name="T3" fmla="*/ 79 h 135"/>
                <a:gd name="T4" fmla="*/ 4 w 95"/>
                <a:gd name="T5" fmla="*/ 94 h 135"/>
                <a:gd name="T6" fmla="*/ 6 w 95"/>
                <a:gd name="T7" fmla="*/ 90 h 135"/>
                <a:gd name="T8" fmla="*/ 48 w 95"/>
                <a:gd name="T9" fmla="*/ 135 h 135"/>
                <a:gd name="T10" fmla="*/ 88 w 95"/>
                <a:gd name="T11" fmla="*/ 89 h 135"/>
                <a:gd name="T12" fmla="*/ 91 w 95"/>
                <a:gd name="T13" fmla="*/ 93 h 135"/>
                <a:gd name="T14" fmla="*/ 95 w 95"/>
                <a:gd name="T15" fmla="*/ 78 h 135"/>
                <a:gd name="T16" fmla="*/ 91 w 95"/>
                <a:gd name="T17" fmla="*/ 63 h 135"/>
                <a:gd name="T18" fmla="*/ 90 w 95"/>
                <a:gd name="T19" fmla="*/ 64 h 135"/>
                <a:gd name="T20" fmla="*/ 89 w 95"/>
                <a:gd name="T21" fmla="*/ 51 h 135"/>
                <a:gd name="T22" fmla="*/ 55 w 95"/>
                <a:gd name="T23" fmla="*/ 42 h 135"/>
                <a:gd name="T24" fmla="*/ 60 w 95"/>
                <a:gd name="T25" fmla="*/ 44 h 135"/>
                <a:gd name="T26" fmla="*/ 93 w 95"/>
                <a:gd name="T27" fmla="*/ 33 h 135"/>
                <a:gd name="T28" fmla="*/ 16 w 95"/>
                <a:gd name="T29" fmla="*/ 25 h 135"/>
                <a:gd name="T30" fmla="*/ 1 w 95"/>
                <a:gd name="T31" fmla="*/ 35 h 135"/>
                <a:gd name="T32" fmla="*/ 12 w 95"/>
                <a:gd name="T33" fmla="*/ 35 h 135"/>
                <a:gd name="T34" fmla="*/ 5 w 95"/>
                <a:gd name="T35" fmla="*/ 56 h 135"/>
                <a:gd name="T36" fmla="*/ 4 w 95"/>
                <a:gd name="T37" fmla="*/ 64 h 135"/>
                <a:gd name="T38" fmla="*/ 4 w 95"/>
                <a:gd name="T39" fmla="*/ 6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5" h="135">
                  <a:moveTo>
                    <a:pt x="4" y="64"/>
                  </a:moveTo>
                  <a:cubicBezTo>
                    <a:pt x="2" y="64"/>
                    <a:pt x="0" y="70"/>
                    <a:pt x="0" y="79"/>
                  </a:cubicBezTo>
                  <a:cubicBezTo>
                    <a:pt x="0" y="87"/>
                    <a:pt x="2" y="94"/>
                    <a:pt x="4" y="94"/>
                  </a:cubicBezTo>
                  <a:cubicBezTo>
                    <a:pt x="5" y="94"/>
                    <a:pt x="6" y="93"/>
                    <a:pt x="6" y="90"/>
                  </a:cubicBezTo>
                  <a:cubicBezTo>
                    <a:pt x="13" y="116"/>
                    <a:pt x="35" y="135"/>
                    <a:pt x="48" y="135"/>
                  </a:cubicBezTo>
                  <a:cubicBezTo>
                    <a:pt x="63" y="135"/>
                    <a:pt x="85" y="117"/>
                    <a:pt x="88" y="89"/>
                  </a:cubicBezTo>
                  <a:cubicBezTo>
                    <a:pt x="89" y="92"/>
                    <a:pt x="90" y="93"/>
                    <a:pt x="91" y="93"/>
                  </a:cubicBezTo>
                  <a:cubicBezTo>
                    <a:pt x="93" y="93"/>
                    <a:pt x="95" y="87"/>
                    <a:pt x="95" y="78"/>
                  </a:cubicBezTo>
                  <a:cubicBezTo>
                    <a:pt x="95" y="70"/>
                    <a:pt x="93" y="63"/>
                    <a:pt x="91" y="63"/>
                  </a:cubicBezTo>
                  <a:cubicBezTo>
                    <a:pt x="90" y="63"/>
                    <a:pt x="90" y="63"/>
                    <a:pt x="90" y="64"/>
                  </a:cubicBezTo>
                  <a:cubicBezTo>
                    <a:pt x="90" y="60"/>
                    <a:pt x="90" y="55"/>
                    <a:pt x="89" y="51"/>
                  </a:cubicBezTo>
                  <a:cubicBezTo>
                    <a:pt x="82" y="56"/>
                    <a:pt x="69" y="49"/>
                    <a:pt x="55" y="42"/>
                  </a:cubicBezTo>
                  <a:cubicBezTo>
                    <a:pt x="56" y="42"/>
                    <a:pt x="58" y="43"/>
                    <a:pt x="60" y="44"/>
                  </a:cubicBezTo>
                  <a:cubicBezTo>
                    <a:pt x="84" y="56"/>
                    <a:pt x="93" y="33"/>
                    <a:pt x="93" y="33"/>
                  </a:cubicBezTo>
                  <a:cubicBezTo>
                    <a:pt x="93" y="33"/>
                    <a:pt x="64" y="0"/>
                    <a:pt x="16" y="25"/>
                  </a:cubicBezTo>
                  <a:cubicBezTo>
                    <a:pt x="12" y="27"/>
                    <a:pt x="6" y="32"/>
                    <a:pt x="1" y="35"/>
                  </a:cubicBezTo>
                  <a:cubicBezTo>
                    <a:pt x="1" y="35"/>
                    <a:pt x="5" y="35"/>
                    <a:pt x="12" y="35"/>
                  </a:cubicBezTo>
                  <a:cubicBezTo>
                    <a:pt x="6" y="38"/>
                    <a:pt x="4" y="44"/>
                    <a:pt x="5" y="56"/>
                  </a:cubicBezTo>
                  <a:cubicBezTo>
                    <a:pt x="4" y="58"/>
                    <a:pt x="4" y="61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95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3" name="Freeform 126"/>
            <p:cNvSpPr/>
            <p:nvPr/>
          </p:nvSpPr>
          <p:spPr bwMode="auto">
            <a:xfrm>
              <a:off x="3279778" y="1066797"/>
              <a:ext cx="80963" cy="33338"/>
            </a:xfrm>
            <a:custGeom>
              <a:avLst/>
              <a:gdLst>
                <a:gd name="T0" fmla="*/ 22 w 47"/>
                <a:gd name="T1" fmla="*/ 0 h 19"/>
                <a:gd name="T2" fmla="*/ 19 w 47"/>
                <a:gd name="T3" fmla="*/ 2 h 19"/>
                <a:gd name="T4" fmla="*/ 14 w 47"/>
                <a:gd name="T5" fmla="*/ 18 h 19"/>
                <a:gd name="T6" fmla="*/ 37 w 47"/>
                <a:gd name="T7" fmla="*/ 10 h 19"/>
                <a:gd name="T8" fmla="*/ 40 w 47"/>
                <a:gd name="T9" fmla="*/ 10 h 19"/>
                <a:gd name="T10" fmla="*/ 46 w 47"/>
                <a:gd name="T11" fmla="*/ 10 h 19"/>
                <a:gd name="T12" fmla="*/ 47 w 47"/>
                <a:gd name="T13" fmla="*/ 3 h 19"/>
                <a:gd name="T14" fmla="*/ 46 w 47"/>
                <a:gd name="T15" fmla="*/ 1 h 19"/>
                <a:gd name="T16" fmla="*/ 47 w 47"/>
                <a:gd name="T17" fmla="*/ 0 h 19"/>
                <a:gd name="T18" fmla="*/ 22 w 47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9">
                  <a:moveTo>
                    <a:pt x="22" y="0"/>
                  </a:moveTo>
                  <a:cubicBezTo>
                    <a:pt x="22" y="0"/>
                    <a:pt x="21" y="1"/>
                    <a:pt x="19" y="2"/>
                  </a:cubicBezTo>
                  <a:cubicBezTo>
                    <a:pt x="12" y="7"/>
                    <a:pt x="0" y="17"/>
                    <a:pt x="14" y="18"/>
                  </a:cubicBezTo>
                  <a:cubicBezTo>
                    <a:pt x="24" y="19"/>
                    <a:pt x="31" y="14"/>
                    <a:pt x="37" y="10"/>
                  </a:cubicBezTo>
                  <a:cubicBezTo>
                    <a:pt x="40" y="8"/>
                    <a:pt x="39" y="10"/>
                    <a:pt x="40" y="10"/>
                  </a:cubicBezTo>
                  <a:cubicBezTo>
                    <a:pt x="41" y="10"/>
                    <a:pt x="45" y="10"/>
                    <a:pt x="46" y="10"/>
                  </a:cubicBezTo>
                  <a:cubicBezTo>
                    <a:pt x="46" y="6"/>
                    <a:pt x="47" y="4"/>
                    <a:pt x="47" y="3"/>
                  </a:cubicBezTo>
                  <a:cubicBezTo>
                    <a:pt x="47" y="1"/>
                    <a:pt x="46" y="1"/>
                    <a:pt x="46" y="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95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Freeform 127"/>
            <p:cNvSpPr/>
            <p:nvPr/>
          </p:nvSpPr>
          <p:spPr bwMode="auto">
            <a:xfrm>
              <a:off x="3425828" y="1066796"/>
              <a:ext cx="80963" cy="33338"/>
            </a:xfrm>
            <a:custGeom>
              <a:avLst/>
              <a:gdLst>
                <a:gd name="T0" fmla="*/ 1 w 47"/>
                <a:gd name="T1" fmla="*/ 10 h 19"/>
                <a:gd name="T2" fmla="*/ 6 w 47"/>
                <a:gd name="T3" fmla="*/ 10 h 19"/>
                <a:gd name="T4" fmla="*/ 9 w 47"/>
                <a:gd name="T5" fmla="*/ 10 h 19"/>
                <a:gd name="T6" fmla="*/ 33 w 47"/>
                <a:gd name="T7" fmla="*/ 18 h 19"/>
                <a:gd name="T8" fmla="*/ 27 w 47"/>
                <a:gd name="T9" fmla="*/ 2 h 19"/>
                <a:gd name="T10" fmla="*/ 24 w 47"/>
                <a:gd name="T11" fmla="*/ 0 h 19"/>
                <a:gd name="T12" fmla="*/ 0 w 47"/>
                <a:gd name="T13" fmla="*/ 0 h 19"/>
                <a:gd name="T14" fmla="*/ 0 w 47"/>
                <a:gd name="T15" fmla="*/ 1 h 19"/>
                <a:gd name="T16" fmla="*/ 0 w 47"/>
                <a:gd name="T17" fmla="*/ 3 h 19"/>
                <a:gd name="T18" fmla="*/ 1 w 47"/>
                <a:gd name="T1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9">
                  <a:moveTo>
                    <a:pt x="1" y="10"/>
                  </a:moveTo>
                  <a:cubicBezTo>
                    <a:pt x="2" y="10"/>
                    <a:pt x="5" y="10"/>
                    <a:pt x="6" y="10"/>
                  </a:cubicBezTo>
                  <a:cubicBezTo>
                    <a:pt x="7" y="10"/>
                    <a:pt x="6" y="8"/>
                    <a:pt x="9" y="10"/>
                  </a:cubicBezTo>
                  <a:cubicBezTo>
                    <a:pt x="16" y="14"/>
                    <a:pt x="22" y="19"/>
                    <a:pt x="33" y="18"/>
                  </a:cubicBezTo>
                  <a:cubicBezTo>
                    <a:pt x="47" y="17"/>
                    <a:pt x="34" y="7"/>
                    <a:pt x="27" y="2"/>
                  </a:cubicBezTo>
                  <a:cubicBezTo>
                    <a:pt x="26" y="1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4"/>
                    <a:pt x="0" y="6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95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Freeform 128"/>
            <p:cNvSpPr/>
            <p:nvPr/>
          </p:nvSpPr>
          <p:spPr bwMode="auto">
            <a:xfrm>
              <a:off x="2952753" y="904872"/>
              <a:ext cx="182563" cy="179387"/>
            </a:xfrm>
            <a:custGeom>
              <a:avLst/>
              <a:gdLst>
                <a:gd name="T0" fmla="*/ 53 w 105"/>
                <a:gd name="T1" fmla="*/ 103 h 103"/>
                <a:gd name="T2" fmla="*/ 42 w 105"/>
                <a:gd name="T3" fmla="*/ 66 h 103"/>
                <a:gd name="T4" fmla="*/ 35 w 105"/>
                <a:gd name="T5" fmla="*/ 66 h 103"/>
                <a:gd name="T6" fmla="*/ 35 w 105"/>
                <a:gd name="T7" fmla="*/ 65 h 103"/>
                <a:gd name="T8" fmla="*/ 35 w 105"/>
                <a:gd name="T9" fmla="*/ 63 h 103"/>
                <a:gd name="T10" fmla="*/ 37 w 105"/>
                <a:gd name="T11" fmla="*/ 58 h 103"/>
                <a:gd name="T12" fmla="*/ 42 w 105"/>
                <a:gd name="T13" fmla="*/ 51 h 103"/>
                <a:gd name="T14" fmla="*/ 50 w 105"/>
                <a:gd name="T15" fmla="*/ 43 h 103"/>
                <a:gd name="T16" fmla="*/ 60 w 105"/>
                <a:gd name="T17" fmla="*/ 36 h 103"/>
                <a:gd name="T18" fmla="*/ 73 w 105"/>
                <a:gd name="T19" fmla="*/ 29 h 103"/>
                <a:gd name="T20" fmla="*/ 87 w 105"/>
                <a:gd name="T21" fmla="*/ 22 h 103"/>
                <a:gd name="T22" fmla="*/ 102 w 105"/>
                <a:gd name="T23" fmla="*/ 17 h 103"/>
                <a:gd name="T24" fmla="*/ 105 w 105"/>
                <a:gd name="T25" fmla="*/ 11 h 103"/>
                <a:gd name="T26" fmla="*/ 105 w 105"/>
                <a:gd name="T27" fmla="*/ 10 h 103"/>
                <a:gd name="T28" fmla="*/ 104 w 105"/>
                <a:gd name="T29" fmla="*/ 0 h 103"/>
                <a:gd name="T30" fmla="*/ 81 w 105"/>
                <a:gd name="T31" fmla="*/ 6 h 103"/>
                <a:gd name="T32" fmla="*/ 65 w 105"/>
                <a:gd name="T33" fmla="*/ 12 h 103"/>
                <a:gd name="T34" fmla="*/ 51 w 105"/>
                <a:gd name="T35" fmla="*/ 19 h 103"/>
                <a:gd name="T36" fmla="*/ 37 w 105"/>
                <a:gd name="T37" fmla="*/ 28 h 103"/>
                <a:gd name="T38" fmla="*/ 26 w 105"/>
                <a:gd name="T39" fmla="*/ 37 h 103"/>
                <a:gd name="T40" fmla="*/ 18 w 105"/>
                <a:gd name="T41" fmla="*/ 48 h 103"/>
                <a:gd name="T42" fmla="*/ 14 w 105"/>
                <a:gd name="T43" fmla="*/ 59 h 103"/>
                <a:gd name="T44" fmla="*/ 13 w 105"/>
                <a:gd name="T45" fmla="*/ 63 h 103"/>
                <a:gd name="T46" fmla="*/ 13 w 105"/>
                <a:gd name="T47" fmla="*/ 65 h 103"/>
                <a:gd name="T48" fmla="*/ 0 w 105"/>
                <a:gd name="T49" fmla="*/ 64 h 103"/>
                <a:gd name="T50" fmla="*/ 53 w 105"/>
                <a:gd name="T5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3">
                  <a:moveTo>
                    <a:pt x="53" y="103"/>
                  </a:moveTo>
                  <a:cubicBezTo>
                    <a:pt x="47" y="91"/>
                    <a:pt x="45" y="87"/>
                    <a:pt x="42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3"/>
                    <a:pt x="35" y="63"/>
                  </a:cubicBezTo>
                  <a:cubicBezTo>
                    <a:pt x="36" y="62"/>
                    <a:pt x="36" y="61"/>
                    <a:pt x="37" y="58"/>
                  </a:cubicBezTo>
                  <a:cubicBezTo>
                    <a:pt x="38" y="56"/>
                    <a:pt x="40" y="54"/>
                    <a:pt x="42" y="51"/>
                  </a:cubicBezTo>
                  <a:cubicBezTo>
                    <a:pt x="44" y="49"/>
                    <a:pt x="46" y="46"/>
                    <a:pt x="50" y="43"/>
                  </a:cubicBezTo>
                  <a:cubicBezTo>
                    <a:pt x="53" y="41"/>
                    <a:pt x="56" y="38"/>
                    <a:pt x="60" y="36"/>
                  </a:cubicBezTo>
                  <a:cubicBezTo>
                    <a:pt x="64" y="33"/>
                    <a:pt x="68" y="31"/>
                    <a:pt x="73" y="29"/>
                  </a:cubicBezTo>
                  <a:cubicBezTo>
                    <a:pt x="77" y="26"/>
                    <a:pt x="82" y="24"/>
                    <a:pt x="87" y="22"/>
                  </a:cubicBezTo>
                  <a:cubicBezTo>
                    <a:pt x="92" y="20"/>
                    <a:pt x="97" y="18"/>
                    <a:pt x="102" y="17"/>
                  </a:cubicBezTo>
                  <a:cubicBezTo>
                    <a:pt x="104" y="14"/>
                    <a:pt x="105" y="11"/>
                    <a:pt x="105" y="11"/>
                  </a:cubicBezTo>
                  <a:cubicBezTo>
                    <a:pt x="105" y="11"/>
                    <a:pt x="105" y="10"/>
                    <a:pt x="105" y="1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6" y="2"/>
                    <a:pt x="88" y="4"/>
                    <a:pt x="81" y="6"/>
                  </a:cubicBezTo>
                  <a:cubicBezTo>
                    <a:pt x="75" y="8"/>
                    <a:pt x="70" y="10"/>
                    <a:pt x="65" y="12"/>
                  </a:cubicBezTo>
                  <a:cubicBezTo>
                    <a:pt x="60" y="14"/>
                    <a:pt x="55" y="17"/>
                    <a:pt x="51" y="19"/>
                  </a:cubicBezTo>
                  <a:cubicBezTo>
                    <a:pt x="46" y="22"/>
                    <a:pt x="41" y="25"/>
                    <a:pt x="37" y="28"/>
                  </a:cubicBezTo>
                  <a:cubicBezTo>
                    <a:pt x="33" y="31"/>
                    <a:pt x="30" y="34"/>
                    <a:pt x="26" y="37"/>
                  </a:cubicBezTo>
                  <a:cubicBezTo>
                    <a:pt x="23" y="41"/>
                    <a:pt x="20" y="44"/>
                    <a:pt x="18" y="48"/>
                  </a:cubicBezTo>
                  <a:cubicBezTo>
                    <a:pt x="16" y="51"/>
                    <a:pt x="15" y="56"/>
                    <a:pt x="14" y="59"/>
                  </a:cubicBezTo>
                  <a:cubicBezTo>
                    <a:pt x="13" y="61"/>
                    <a:pt x="13" y="62"/>
                    <a:pt x="13" y="63"/>
                  </a:cubicBezTo>
                  <a:cubicBezTo>
                    <a:pt x="13" y="64"/>
                    <a:pt x="13" y="64"/>
                    <a:pt x="13" y="6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23" y="88"/>
                    <a:pt x="53" y="10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95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Freeform 129"/>
            <p:cNvSpPr/>
            <p:nvPr/>
          </p:nvSpPr>
          <p:spPr bwMode="auto">
            <a:xfrm>
              <a:off x="3513138" y="882650"/>
              <a:ext cx="52388" cy="26988"/>
            </a:xfrm>
            <a:custGeom>
              <a:avLst/>
              <a:gdLst>
                <a:gd name="T0" fmla="*/ 29 w 30"/>
                <a:gd name="T1" fmla="*/ 11 h 16"/>
                <a:gd name="T2" fmla="*/ 28 w 30"/>
                <a:gd name="T3" fmla="*/ 3 h 16"/>
                <a:gd name="T4" fmla="*/ 16 w 30"/>
                <a:gd name="T5" fmla="*/ 1 h 16"/>
                <a:gd name="T6" fmla="*/ 16 w 30"/>
                <a:gd name="T7" fmla="*/ 1 h 16"/>
                <a:gd name="T8" fmla="*/ 14 w 30"/>
                <a:gd name="T9" fmla="*/ 0 h 16"/>
                <a:gd name="T10" fmla="*/ 14 w 30"/>
                <a:gd name="T11" fmla="*/ 1 h 16"/>
                <a:gd name="T12" fmla="*/ 1 w 30"/>
                <a:gd name="T13" fmla="*/ 0 h 16"/>
                <a:gd name="T14" fmla="*/ 0 w 30"/>
                <a:gd name="T15" fmla="*/ 11 h 16"/>
                <a:gd name="T16" fmla="*/ 12 w 30"/>
                <a:gd name="T17" fmla="*/ 13 h 16"/>
                <a:gd name="T18" fmla="*/ 12 w 30"/>
                <a:gd name="T19" fmla="*/ 16 h 16"/>
                <a:gd name="T20" fmla="*/ 18 w 30"/>
                <a:gd name="T21" fmla="*/ 14 h 16"/>
                <a:gd name="T22" fmla="*/ 29 w 30"/>
                <a:gd name="T23" fmla="*/ 16 h 16"/>
                <a:gd name="T24" fmla="*/ 29 w 30"/>
                <a:gd name="T25" fmla="*/ 15 h 16"/>
                <a:gd name="T26" fmla="*/ 30 w 30"/>
                <a:gd name="T27" fmla="*/ 15 h 16"/>
                <a:gd name="T28" fmla="*/ 29 w 30"/>
                <a:gd name="T29" fmla="*/ 12 h 16"/>
                <a:gd name="T30" fmla="*/ 30 w 30"/>
                <a:gd name="T31" fmla="*/ 12 h 16"/>
                <a:gd name="T32" fmla="*/ 29 w 30"/>
                <a:gd name="T33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16">
                  <a:moveTo>
                    <a:pt x="29" y="11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24" y="2"/>
                    <a:pt x="20" y="2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9" y="1"/>
                    <a:pt x="5" y="0"/>
                    <a:pt x="1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8" y="13"/>
                    <a:pt x="12" y="1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4" y="15"/>
                    <a:pt x="18" y="14"/>
                  </a:cubicBezTo>
                  <a:cubicBezTo>
                    <a:pt x="22" y="15"/>
                    <a:pt x="26" y="15"/>
                    <a:pt x="29" y="16"/>
                  </a:cubicBezTo>
                  <a:cubicBezTo>
                    <a:pt x="29" y="16"/>
                    <a:pt x="29" y="15"/>
                    <a:pt x="29" y="15"/>
                  </a:cubicBezTo>
                  <a:cubicBezTo>
                    <a:pt x="29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0" y="12"/>
                    <a:pt x="30" y="12"/>
                    <a:pt x="30" y="12"/>
                  </a:cubicBezTo>
                  <a:lnTo>
                    <a:pt x="29" y="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95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5" grpId="0" bldLvl="0" animBg="1"/>
      <p:bldP spid="46" grpId="0" bldLvl="0" animBg="1"/>
      <p:bldP spid="47" grpId="0" bldLvl="0" animBg="1"/>
      <p:bldP spid="50" grpId="0" bldLvl="0" animBg="1"/>
      <p:bldP spid="5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/>
        </p:nvSpPr>
        <p:spPr>
          <a:xfrm>
            <a:off x="0" y="59055"/>
            <a:ext cx="8951913" cy="6858000"/>
          </a:xfrm>
          <a:custGeom>
            <a:avLst/>
            <a:gdLst>
              <a:gd name="connsiteX0" fmla="*/ 0 w 8951913"/>
              <a:gd name="connsiteY0" fmla="*/ 0 h 6858000"/>
              <a:gd name="connsiteX1" fmla="*/ 8951913 w 8951913"/>
              <a:gd name="connsiteY1" fmla="*/ 0 h 6858000"/>
              <a:gd name="connsiteX2" fmla="*/ 6477000 w 8951913"/>
              <a:gd name="connsiteY2" fmla="*/ 6858000 h 6858000"/>
              <a:gd name="connsiteX3" fmla="*/ 0 w 8951913"/>
              <a:gd name="connsiteY3" fmla="*/ 6858000 h 6858000"/>
              <a:gd name="connsiteX4" fmla="*/ 0 w 895191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1913" h="6858000">
                <a:moveTo>
                  <a:pt x="0" y="0"/>
                </a:moveTo>
                <a:lnTo>
                  <a:pt x="8951913" y="0"/>
                </a:lnTo>
                <a:lnTo>
                  <a:pt x="6477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12192000" y="0"/>
            <a:ext cx="635000" cy="1759590"/>
          </a:xfrm>
          <a:custGeom>
            <a:avLst/>
            <a:gdLst>
              <a:gd name="connsiteX0" fmla="*/ 0 w 635000"/>
              <a:gd name="connsiteY0" fmla="*/ 0 h 1759590"/>
              <a:gd name="connsiteX1" fmla="*/ 635000 w 635000"/>
              <a:gd name="connsiteY1" fmla="*/ 0 h 1759590"/>
              <a:gd name="connsiteX2" fmla="*/ 0 w 635000"/>
              <a:gd name="connsiteY2" fmla="*/ 1759590 h 1759590"/>
              <a:gd name="connsiteX3" fmla="*/ 0 w 635000"/>
              <a:gd name="connsiteY3" fmla="*/ 0 h 175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000" h="1759590">
                <a:moveTo>
                  <a:pt x="0" y="0"/>
                </a:moveTo>
                <a:lnTo>
                  <a:pt x="635000" y="0"/>
                </a:lnTo>
                <a:lnTo>
                  <a:pt x="0" y="17595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/>
        </p:nvSpPr>
        <p:spPr>
          <a:xfrm>
            <a:off x="10352088" y="1759590"/>
            <a:ext cx="1839912" cy="5098410"/>
          </a:xfrm>
          <a:custGeom>
            <a:avLst/>
            <a:gdLst>
              <a:gd name="connsiteX0" fmla="*/ 1839912 w 1839912"/>
              <a:gd name="connsiteY0" fmla="*/ 0 h 5098410"/>
              <a:gd name="connsiteX1" fmla="*/ 1839912 w 1839912"/>
              <a:gd name="connsiteY1" fmla="*/ 5098410 h 5098410"/>
              <a:gd name="connsiteX2" fmla="*/ 0 w 1839912"/>
              <a:gd name="connsiteY2" fmla="*/ 5098410 h 5098410"/>
              <a:gd name="connsiteX3" fmla="*/ 1839912 w 1839912"/>
              <a:gd name="connsiteY3" fmla="*/ 0 h 509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9912" h="5098410">
                <a:moveTo>
                  <a:pt x="1839912" y="0"/>
                </a:moveTo>
                <a:lnTo>
                  <a:pt x="1839912" y="5098410"/>
                </a:lnTo>
                <a:lnTo>
                  <a:pt x="0" y="5098410"/>
                </a:lnTo>
                <a:lnTo>
                  <a:pt x="183991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5615" y="649605"/>
            <a:ext cx="4305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项目思路</a:t>
            </a:r>
            <a:endParaRPr 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5615" y="1109980"/>
            <a:ext cx="602615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总共设计了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个表：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areatree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：世界各国疫情数据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chinadayList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：按日期统计的全国疫情数据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chinatotal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：全国的累计数据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jwsrtop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：境外输入省份的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top10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统计数据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province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：全国各省的统计数据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数据库数据来源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-1.新浪提供的接口地址：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https://interface.sina.cn/news/wap/fymap2020_data.d.json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网易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提供的接口地址：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https://c.m.163.com/ug/api/wuhan/app/data/list-total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后端将两个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中所需数据进行解析后，存入对应数据库表中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主要实现国内疫情数据部分的页面，图表使用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html+css+js+jquery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管理工具进行项目协同开发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7865" y="862965"/>
            <a:ext cx="2257425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/>
          <p:cNvSpPr/>
          <p:nvPr/>
        </p:nvSpPr>
        <p:spPr>
          <a:xfrm>
            <a:off x="5156201" y="2176055"/>
            <a:ext cx="1778000" cy="1594127"/>
          </a:xfrm>
          <a:prstGeom prst="roundRect">
            <a:avLst>
              <a:gd name="adj" fmla="val 8638"/>
            </a:avLst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50816" y="2387078"/>
            <a:ext cx="1490365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8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8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43534" y="3897183"/>
            <a:ext cx="2704931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项目演示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07460" y="685800"/>
            <a:ext cx="43402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国内疫情数据页面实现效果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035" y="1401445"/>
            <a:ext cx="4371975" cy="5245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740" y="1317625"/>
            <a:ext cx="4783455" cy="5540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/>
        </p:nvSpPr>
        <p:spPr>
          <a:xfrm>
            <a:off x="0" y="0"/>
            <a:ext cx="8951913" cy="6858000"/>
          </a:xfrm>
          <a:custGeom>
            <a:avLst/>
            <a:gdLst>
              <a:gd name="connsiteX0" fmla="*/ 0 w 8951913"/>
              <a:gd name="connsiteY0" fmla="*/ 0 h 6858000"/>
              <a:gd name="connsiteX1" fmla="*/ 8951913 w 8951913"/>
              <a:gd name="connsiteY1" fmla="*/ 0 h 6858000"/>
              <a:gd name="connsiteX2" fmla="*/ 6477000 w 8951913"/>
              <a:gd name="connsiteY2" fmla="*/ 6858000 h 6858000"/>
              <a:gd name="connsiteX3" fmla="*/ 0 w 8951913"/>
              <a:gd name="connsiteY3" fmla="*/ 6858000 h 6858000"/>
              <a:gd name="connsiteX4" fmla="*/ 0 w 895191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1913" h="6858000">
                <a:moveTo>
                  <a:pt x="0" y="0"/>
                </a:moveTo>
                <a:lnTo>
                  <a:pt x="8951913" y="0"/>
                </a:lnTo>
                <a:lnTo>
                  <a:pt x="6477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12192000" y="0"/>
            <a:ext cx="635000" cy="1759590"/>
          </a:xfrm>
          <a:custGeom>
            <a:avLst/>
            <a:gdLst>
              <a:gd name="connsiteX0" fmla="*/ 0 w 635000"/>
              <a:gd name="connsiteY0" fmla="*/ 0 h 1759590"/>
              <a:gd name="connsiteX1" fmla="*/ 635000 w 635000"/>
              <a:gd name="connsiteY1" fmla="*/ 0 h 1759590"/>
              <a:gd name="connsiteX2" fmla="*/ 0 w 635000"/>
              <a:gd name="connsiteY2" fmla="*/ 1759590 h 1759590"/>
              <a:gd name="connsiteX3" fmla="*/ 0 w 635000"/>
              <a:gd name="connsiteY3" fmla="*/ 0 h 175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000" h="1759590">
                <a:moveTo>
                  <a:pt x="0" y="0"/>
                </a:moveTo>
                <a:lnTo>
                  <a:pt x="635000" y="0"/>
                </a:lnTo>
                <a:lnTo>
                  <a:pt x="0" y="17595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/>
        </p:nvSpPr>
        <p:spPr>
          <a:xfrm>
            <a:off x="10352088" y="1759590"/>
            <a:ext cx="1839912" cy="5098410"/>
          </a:xfrm>
          <a:custGeom>
            <a:avLst/>
            <a:gdLst>
              <a:gd name="connsiteX0" fmla="*/ 1839912 w 1839912"/>
              <a:gd name="connsiteY0" fmla="*/ 0 h 5098410"/>
              <a:gd name="connsiteX1" fmla="*/ 1839912 w 1839912"/>
              <a:gd name="connsiteY1" fmla="*/ 5098410 h 5098410"/>
              <a:gd name="connsiteX2" fmla="*/ 0 w 1839912"/>
              <a:gd name="connsiteY2" fmla="*/ 5098410 h 5098410"/>
              <a:gd name="connsiteX3" fmla="*/ 1839912 w 1839912"/>
              <a:gd name="connsiteY3" fmla="*/ 0 h 509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9912" h="5098410">
                <a:moveTo>
                  <a:pt x="1839912" y="0"/>
                </a:moveTo>
                <a:lnTo>
                  <a:pt x="1839912" y="5098410"/>
                </a:lnTo>
                <a:lnTo>
                  <a:pt x="0" y="5098410"/>
                </a:lnTo>
                <a:lnTo>
                  <a:pt x="183991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555" y="439420"/>
            <a:ext cx="4563745" cy="58540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940" y="267335"/>
            <a:ext cx="4997450" cy="61982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  <a:p>
            <a:pPr algn="ctr"/>
            <a:r>
              <a:rPr lang="zh-CN" altLang="en-US"/>
              <a:t>    特征金字塔被上采样</a:t>
            </a:r>
            <a:endParaRPr lang="zh-CN" altLang="en-US"/>
          </a:p>
        </p:txBody>
      </p:sp>
      <p:sp>
        <p:nvSpPr>
          <p:cNvPr id="2" name="矩形: 圆角 1"/>
          <p:cNvSpPr/>
          <p:nvPr/>
        </p:nvSpPr>
        <p:spPr>
          <a:xfrm>
            <a:off x="5156201" y="2176055"/>
            <a:ext cx="1778000" cy="1594127"/>
          </a:xfrm>
          <a:prstGeom prst="roundRect">
            <a:avLst>
              <a:gd name="adj" fmla="val 8638"/>
            </a:avLst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50816" y="2387078"/>
            <a:ext cx="1490365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8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8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43534" y="3897183"/>
            <a:ext cx="2704931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赛题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: 形状 5"/>
          <p:cNvSpPr/>
          <p:nvPr/>
        </p:nvSpPr>
        <p:spPr>
          <a:xfrm>
            <a:off x="0" y="-19050"/>
            <a:ext cx="8951913" cy="6858000"/>
          </a:xfrm>
          <a:custGeom>
            <a:avLst/>
            <a:gdLst>
              <a:gd name="connsiteX0" fmla="*/ 0 w 8951913"/>
              <a:gd name="connsiteY0" fmla="*/ 0 h 6858000"/>
              <a:gd name="connsiteX1" fmla="*/ 8951913 w 8951913"/>
              <a:gd name="connsiteY1" fmla="*/ 0 h 6858000"/>
              <a:gd name="connsiteX2" fmla="*/ 6477000 w 8951913"/>
              <a:gd name="connsiteY2" fmla="*/ 6858000 h 6858000"/>
              <a:gd name="connsiteX3" fmla="*/ 0 w 8951913"/>
              <a:gd name="connsiteY3" fmla="*/ 6858000 h 6858000"/>
              <a:gd name="connsiteX4" fmla="*/ 0 w 895191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1913" h="6858000">
                <a:moveTo>
                  <a:pt x="0" y="0"/>
                </a:moveTo>
                <a:lnTo>
                  <a:pt x="8951913" y="0"/>
                </a:lnTo>
                <a:lnTo>
                  <a:pt x="6477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/>
              <a:t>train:1000 test:500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5790" y="354330"/>
            <a:ext cx="684276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世界疫情地图实现效果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zh-CN" sz="1400" b="1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885" y="1029970"/>
            <a:ext cx="6584315" cy="44462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/>
          <p:cNvSpPr/>
          <p:nvPr/>
        </p:nvSpPr>
        <p:spPr>
          <a:xfrm>
            <a:off x="5156201" y="2176055"/>
            <a:ext cx="1778000" cy="1594127"/>
          </a:xfrm>
          <a:prstGeom prst="roundRect">
            <a:avLst>
              <a:gd name="adj" fmla="val 8638"/>
            </a:avLst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50816" y="2387078"/>
            <a:ext cx="1490365" cy="13220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8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8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53610" y="3865880"/>
            <a:ext cx="3088640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感想总结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/>
          <p:cNvSpPr/>
          <p:nvPr/>
        </p:nvSpPr>
        <p:spPr>
          <a:xfrm>
            <a:off x="5156201" y="2176055"/>
            <a:ext cx="1778000" cy="1594127"/>
          </a:xfrm>
          <a:prstGeom prst="roundRect">
            <a:avLst>
              <a:gd name="adj" fmla="val 8638"/>
            </a:avLst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50816" y="2387078"/>
            <a:ext cx="1490365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8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8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43534" y="3897183"/>
            <a:ext cx="2704931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赛题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: 形状 5"/>
          <p:cNvSpPr/>
          <p:nvPr/>
        </p:nvSpPr>
        <p:spPr>
          <a:xfrm>
            <a:off x="0" y="0"/>
            <a:ext cx="8951913" cy="6858000"/>
          </a:xfrm>
          <a:custGeom>
            <a:avLst/>
            <a:gdLst>
              <a:gd name="connsiteX0" fmla="*/ 0 w 8951913"/>
              <a:gd name="connsiteY0" fmla="*/ 0 h 6858000"/>
              <a:gd name="connsiteX1" fmla="*/ 8951913 w 8951913"/>
              <a:gd name="connsiteY1" fmla="*/ 0 h 6858000"/>
              <a:gd name="connsiteX2" fmla="*/ 6477000 w 8951913"/>
              <a:gd name="connsiteY2" fmla="*/ 6858000 h 6858000"/>
              <a:gd name="connsiteX3" fmla="*/ 0 w 8951913"/>
              <a:gd name="connsiteY3" fmla="*/ 6858000 h 6858000"/>
              <a:gd name="connsiteX4" fmla="*/ 0 w 895191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1913" h="6858000">
                <a:moveTo>
                  <a:pt x="0" y="0"/>
                </a:moveTo>
                <a:lnTo>
                  <a:pt x="8951913" y="0"/>
                </a:lnTo>
                <a:lnTo>
                  <a:pt x="6477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56460" y="723265"/>
            <a:ext cx="2148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7367" y="1781810"/>
            <a:ext cx="654685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首先，总体来说，在实习的期间，整体感觉还是不错的，学有所获，劳逸结合，加深了同学们之间的了解。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前端学习了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技术，能够实现基本的页面，学习了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的图表使用。后端学习了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，并详细解析了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tomacat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mybtis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然后是小组的项目，我们实现的使复刻百度的疫情实时大数据报告。然后老师讲解了如何解析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数据，转存对应数据库表中，由于小组只有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大家都很辛苦，前端页面设计，后端数据处理，再到前端接收后端的数据，并整合到页面展示出来，一步步都是我们共同努力的结果，实现效果也还可以。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最后，对老师们的指导和付出表示感谢，这次实习还是有所收获的。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/>
        </p:nvSpPr>
        <p:spPr>
          <a:xfrm>
            <a:off x="1600200" y="1841499"/>
            <a:ext cx="8978899" cy="3833477"/>
          </a:xfrm>
          <a:prstGeom prst="parallelogram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8661400" y="2362200"/>
            <a:ext cx="1371600" cy="420132"/>
          </a:xfrm>
          <a:prstGeom prst="parallelogram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980493" y="3098800"/>
            <a:ext cx="6218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90900" y="4406900"/>
            <a:ext cx="539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097339" y="2317750"/>
            <a:ext cx="1846660" cy="2628900"/>
            <a:chOff x="1683940" y="1333500"/>
            <a:chExt cx="1846660" cy="2628900"/>
          </a:xfrm>
        </p:grpSpPr>
        <p:sp>
          <p:nvSpPr>
            <p:cNvPr id="3" name="文本框 2"/>
            <p:cNvSpPr txBox="1"/>
            <p:nvPr/>
          </p:nvSpPr>
          <p:spPr>
            <a:xfrm>
              <a:off x="2237938" y="1333500"/>
              <a:ext cx="1292662" cy="26289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zh-CN" altLang="en-US" sz="7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7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83940" y="1333500"/>
              <a:ext cx="553998" cy="262890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dist"/>
              <a:r>
                <a:rPr lang="en-US" altLang="zh-CN" sz="2400" dirty="0">
                  <a:latin typeface="Abadi" panose="020B0604020104020204" pitchFamily="34" charset="0"/>
                </a:rPr>
                <a:t>CONTENTS</a:t>
              </a:r>
              <a:endParaRPr lang="zh-CN" altLang="en-US" sz="2400" dirty="0">
                <a:latin typeface="Abadi" panose="020B0604020104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944634" y="1758950"/>
            <a:ext cx="1292662" cy="3746500"/>
            <a:chOff x="4305300" y="1651000"/>
            <a:chExt cx="1292662" cy="3746500"/>
          </a:xfrm>
        </p:grpSpPr>
        <p:sp>
          <p:nvSpPr>
            <p:cNvPr id="6" name="矩形: 圆角 5"/>
            <p:cNvSpPr/>
            <p:nvPr/>
          </p:nvSpPr>
          <p:spPr>
            <a:xfrm>
              <a:off x="4305300" y="1651000"/>
              <a:ext cx="1292662" cy="3746500"/>
            </a:xfrm>
            <a:prstGeom prst="roundRect">
              <a:avLst/>
            </a:prstGeom>
            <a:solidFill>
              <a:schemeClr val="tx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535021" y="2015986"/>
              <a:ext cx="8332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535169" y="3044686"/>
              <a:ext cx="675005" cy="20320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878209" y="1758950"/>
            <a:ext cx="1292662" cy="3746500"/>
            <a:chOff x="4305300" y="1651000"/>
            <a:chExt cx="1292662" cy="3746500"/>
          </a:xfrm>
        </p:grpSpPr>
        <p:sp>
          <p:nvSpPr>
            <p:cNvPr id="19" name="矩形: 圆角 18"/>
            <p:cNvSpPr/>
            <p:nvPr/>
          </p:nvSpPr>
          <p:spPr>
            <a:xfrm>
              <a:off x="4305300" y="1651000"/>
              <a:ext cx="1292662" cy="3746500"/>
            </a:xfrm>
            <a:prstGeom prst="roundRect">
              <a:avLst/>
            </a:prstGeom>
            <a:solidFill>
              <a:schemeClr val="tx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535021" y="2015986"/>
              <a:ext cx="8332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615179" y="3044686"/>
              <a:ext cx="675005" cy="20320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项目分工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94004" y="1758950"/>
            <a:ext cx="1292662" cy="3746500"/>
            <a:chOff x="4305300" y="1651000"/>
            <a:chExt cx="1292662" cy="3746500"/>
          </a:xfrm>
        </p:grpSpPr>
        <p:sp>
          <p:nvSpPr>
            <p:cNvPr id="23" name="矩形: 圆角 22"/>
            <p:cNvSpPr/>
            <p:nvPr/>
          </p:nvSpPr>
          <p:spPr>
            <a:xfrm>
              <a:off x="4305300" y="1651000"/>
              <a:ext cx="1292662" cy="3746500"/>
            </a:xfrm>
            <a:prstGeom prst="roundRect">
              <a:avLst/>
            </a:prstGeom>
            <a:solidFill>
              <a:schemeClr val="tx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535021" y="2015986"/>
              <a:ext cx="8332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615179" y="3044686"/>
              <a:ext cx="675005" cy="20320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项目演示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635504" y="1758950"/>
            <a:ext cx="1292662" cy="3746500"/>
            <a:chOff x="4305300" y="1651000"/>
            <a:chExt cx="1292662" cy="3746500"/>
          </a:xfrm>
        </p:grpSpPr>
        <p:sp>
          <p:nvSpPr>
            <p:cNvPr id="7" name="矩形: 圆角 26"/>
            <p:cNvSpPr/>
            <p:nvPr/>
          </p:nvSpPr>
          <p:spPr>
            <a:xfrm>
              <a:off x="4305300" y="1651000"/>
              <a:ext cx="1292662" cy="3746500"/>
            </a:xfrm>
            <a:prstGeom prst="roundRect">
              <a:avLst/>
            </a:prstGeom>
            <a:solidFill>
              <a:schemeClr val="tx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535021" y="2015986"/>
              <a:ext cx="833219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615179" y="3044686"/>
              <a:ext cx="675005" cy="20320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dist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感想总结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/>
          <p:cNvSpPr/>
          <p:nvPr/>
        </p:nvSpPr>
        <p:spPr>
          <a:xfrm>
            <a:off x="5156201" y="2176055"/>
            <a:ext cx="1778000" cy="1594127"/>
          </a:xfrm>
          <a:prstGeom prst="roundRect">
            <a:avLst>
              <a:gd name="adj" fmla="val 8638"/>
            </a:avLst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50816" y="2387078"/>
            <a:ext cx="1490365" cy="13220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8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8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43534" y="3893373"/>
            <a:ext cx="2704931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/>
          <p:cNvSpPr/>
          <p:nvPr/>
        </p:nvSpPr>
        <p:spPr>
          <a:xfrm>
            <a:off x="5156201" y="2176055"/>
            <a:ext cx="1778000" cy="1594127"/>
          </a:xfrm>
          <a:prstGeom prst="roundRect">
            <a:avLst>
              <a:gd name="adj" fmla="val 8638"/>
            </a:avLst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50816" y="2387078"/>
            <a:ext cx="1490365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8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8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43534" y="3897183"/>
            <a:ext cx="2704931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赛题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: 形状 5"/>
          <p:cNvSpPr/>
          <p:nvPr/>
        </p:nvSpPr>
        <p:spPr>
          <a:xfrm>
            <a:off x="0" y="0"/>
            <a:ext cx="8951913" cy="6858000"/>
          </a:xfrm>
          <a:custGeom>
            <a:avLst/>
            <a:gdLst>
              <a:gd name="connsiteX0" fmla="*/ 0 w 8951913"/>
              <a:gd name="connsiteY0" fmla="*/ 0 h 6858000"/>
              <a:gd name="connsiteX1" fmla="*/ 8951913 w 8951913"/>
              <a:gd name="connsiteY1" fmla="*/ 0 h 6858000"/>
              <a:gd name="connsiteX2" fmla="*/ 6477000 w 8951913"/>
              <a:gd name="connsiteY2" fmla="*/ 6858000 h 6858000"/>
              <a:gd name="connsiteX3" fmla="*/ 0 w 8951913"/>
              <a:gd name="connsiteY3" fmla="*/ 6858000 h 6858000"/>
              <a:gd name="connsiteX4" fmla="*/ 0 w 895191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1913" h="6858000">
                <a:moveTo>
                  <a:pt x="0" y="0"/>
                </a:moveTo>
                <a:lnTo>
                  <a:pt x="8951913" y="0"/>
                </a:lnTo>
                <a:lnTo>
                  <a:pt x="6477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35430" y="640080"/>
            <a:ext cx="3815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3415" y="2033905"/>
            <a:ext cx="60432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2020年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,新冠疫情给世界人民财产安全与生命健康造成了难以估量的损失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，疫情实时大数据报告可以实时将统计的数据可视化，展现在人们面前，让我们更准确及时的了解疫情，更好的去防范。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/>
        </p:nvSpPr>
        <p:spPr>
          <a:xfrm>
            <a:off x="0" y="0"/>
            <a:ext cx="8951913" cy="6858000"/>
          </a:xfrm>
          <a:custGeom>
            <a:avLst/>
            <a:gdLst>
              <a:gd name="connsiteX0" fmla="*/ 0 w 8951913"/>
              <a:gd name="connsiteY0" fmla="*/ 0 h 6858000"/>
              <a:gd name="connsiteX1" fmla="*/ 8951913 w 8951913"/>
              <a:gd name="connsiteY1" fmla="*/ 0 h 6858000"/>
              <a:gd name="connsiteX2" fmla="*/ 6477000 w 8951913"/>
              <a:gd name="connsiteY2" fmla="*/ 6858000 h 6858000"/>
              <a:gd name="connsiteX3" fmla="*/ 0 w 8951913"/>
              <a:gd name="connsiteY3" fmla="*/ 6858000 h 6858000"/>
              <a:gd name="connsiteX4" fmla="*/ 0 w 895191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1913" h="6858000">
                <a:moveTo>
                  <a:pt x="0" y="0"/>
                </a:moveTo>
                <a:lnTo>
                  <a:pt x="8951913" y="0"/>
                </a:lnTo>
                <a:lnTo>
                  <a:pt x="6477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>
            <a:off x="12192000" y="0"/>
            <a:ext cx="635000" cy="1759590"/>
          </a:xfrm>
          <a:custGeom>
            <a:avLst/>
            <a:gdLst>
              <a:gd name="connsiteX0" fmla="*/ 0 w 635000"/>
              <a:gd name="connsiteY0" fmla="*/ 0 h 1759590"/>
              <a:gd name="connsiteX1" fmla="*/ 635000 w 635000"/>
              <a:gd name="connsiteY1" fmla="*/ 0 h 1759590"/>
              <a:gd name="connsiteX2" fmla="*/ 0 w 635000"/>
              <a:gd name="connsiteY2" fmla="*/ 1759590 h 1759590"/>
              <a:gd name="connsiteX3" fmla="*/ 0 w 635000"/>
              <a:gd name="connsiteY3" fmla="*/ 0 h 175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000" h="1759590">
                <a:moveTo>
                  <a:pt x="0" y="0"/>
                </a:moveTo>
                <a:lnTo>
                  <a:pt x="635000" y="0"/>
                </a:lnTo>
                <a:lnTo>
                  <a:pt x="0" y="17595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/>
        </p:nvSpPr>
        <p:spPr>
          <a:xfrm>
            <a:off x="10352088" y="1759590"/>
            <a:ext cx="1839912" cy="5098410"/>
          </a:xfrm>
          <a:custGeom>
            <a:avLst/>
            <a:gdLst>
              <a:gd name="connsiteX0" fmla="*/ 1839912 w 1839912"/>
              <a:gd name="connsiteY0" fmla="*/ 0 h 5098410"/>
              <a:gd name="connsiteX1" fmla="*/ 1839912 w 1839912"/>
              <a:gd name="connsiteY1" fmla="*/ 5098410 h 5098410"/>
              <a:gd name="connsiteX2" fmla="*/ 0 w 1839912"/>
              <a:gd name="connsiteY2" fmla="*/ 5098410 h 5098410"/>
              <a:gd name="connsiteX3" fmla="*/ 1839912 w 1839912"/>
              <a:gd name="connsiteY3" fmla="*/ 0 h 509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9912" h="5098410">
                <a:moveTo>
                  <a:pt x="1839912" y="0"/>
                </a:moveTo>
                <a:lnTo>
                  <a:pt x="1839912" y="5098410"/>
                </a:lnTo>
                <a:lnTo>
                  <a:pt x="0" y="5098410"/>
                </a:lnTo>
                <a:lnTo>
                  <a:pt x="183991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6370" y="635635"/>
            <a:ext cx="3136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疫情实时大数据报告</a:t>
            </a:r>
            <a:endParaRPr 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5895" y="1096010"/>
            <a:ext cx="7089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百度原型页面：https://voice.baidu.com/act/newpneumonia/newpneumonia</a:t>
            </a:r>
            <a:endParaRPr lang="zh-CN" altLang="en-US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" y="1759585"/>
            <a:ext cx="6656705" cy="3863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620" y="1617980"/>
            <a:ext cx="493141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810" y="274320"/>
            <a:ext cx="4953000" cy="42157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310" y="274320"/>
            <a:ext cx="6273165" cy="49733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" y="1002665"/>
            <a:ext cx="4719955" cy="5534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880" y="1002665"/>
            <a:ext cx="6684010" cy="43954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7818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42110" y="2697480"/>
            <a:ext cx="3478530" cy="3507105"/>
            <a:chOff x="850900" y="3238500"/>
            <a:chExt cx="3124200" cy="3124200"/>
          </a:xfrm>
        </p:grpSpPr>
        <p:sp>
          <p:nvSpPr>
            <p:cNvPr id="8" name="椭圆 7"/>
            <p:cNvSpPr/>
            <p:nvPr/>
          </p:nvSpPr>
          <p:spPr>
            <a:xfrm>
              <a:off x="850900" y="3238500"/>
              <a:ext cx="3124200" cy="3124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33805" y="3655695"/>
              <a:ext cx="2358390" cy="492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 1：前端页面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34440" y="4208780"/>
              <a:ext cx="2181860" cy="1561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实现中国疫情和世界疫情的数据可视化，用图表和地图的形式展现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399655" y="2697480"/>
            <a:ext cx="3535680" cy="3507105"/>
            <a:chOff x="850900" y="3238500"/>
            <a:chExt cx="3124200" cy="3124200"/>
          </a:xfrm>
        </p:grpSpPr>
        <p:sp>
          <p:nvSpPr>
            <p:cNvPr id="12" name="椭圆 11"/>
            <p:cNvSpPr/>
            <p:nvPr/>
          </p:nvSpPr>
          <p:spPr>
            <a:xfrm>
              <a:off x="850900" y="3238500"/>
              <a:ext cx="3124200" cy="3124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63432" y="3643521"/>
              <a:ext cx="2513163" cy="492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 2：后端数据处理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39742" y="4285557"/>
              <a:ext cx="2237663" cy="1561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实现对新浪和网易提供的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数据解析存储至数据库表中，并实现数据的插入和查询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470400" y="1130300"/>
            <a:ext cx="3238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51480" y="1818005"/>
            <a:ext cx="5818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本项目包括两个任务：前端页面与后端数据处理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/>
          <p:cNvSpPr/>
          <p:nvPr/>
        </p:nvSpPr>
        <p:spPr>
          <a:xfrm>
            <a:off x="5156201" y="2176055"/>
            <a:ext cx="1778000" cy="1594127"/>
          </a:xfrm>
          <a:prstGeom prst="roundRect">
            <a:avLst>
              <a:gd name="adj" fmla="val 8638"/>
            </a:avLst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50816" y="2387078"/>
            <a:ext cx="1490365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8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8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34155" y="3912235"/>
            <a:ext cx="4717415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项目分工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1296</Words>
  <Application>WPS 演示</Application>
  <PresentationFormat>宽屏</PresentationFormat>
  <Paragraphs>142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Aharoni</vt:lpstr>
      <vt:lpstr>Yu Gothic UI Semibold</vt:lpstr>
      <vt:lpstr>仿宋_GB2312</vt:lpstr>
      <vt:lpstr>仿宋</vt:lpstr>
      <vt:lpstr>Abadi</vt:lpstr>
      <vt:lpstr>Segoe Print</vt:lpstr>
      <vt:lpstr>Oswald Light</vt:lpstr>
      <vt:lpstr>Source Sans Pro</vt:lpstr>
      <vt:lpstr>楷体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HONGPENG LIU</dc:creator>
  <cp:lastModifiedBy>学无止境</cp:lastModifiedBy>
  <cp:revision>156</cp:revision>
  <dcterms:created xsi:type="dcterms:W3CDTF">2021-01-11T12:38:00Z</dcterms:created>
  <dcterms:modified xsi:type="dcterms:W3CDTF">2021-07-11T01:47:26Z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2052-11.1.0.9998</vt:lpwstr>
  </property>
  <property fmtid="{D5CDD505-2E9C-101B-9397-08002B2CF9AE}" pid="3" name="KSOTemplateUUID">
    <vt:lpwstr>v1.0_mb_Ga71ZoM5sVRnG67BJCpIGw==</vt:lpwstr>
  </property>
</Properties>
</file>