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27"/>
  </p:notesMasterIdLst>
  <p:handoutMasterIdLst>
    <p:handoutMasterId r:id="rId28"/>
  </p:handoutMasterIdLst>
  <p:sldIdLst>
    <p:sldId id="286" r:id="rId4"/>
    <p:sldId id="3570" r:id="rId5"/>
    <p:sldId id="3572" r:id="rId6"/>
    <p:sldId id="3573" r:id="rId7"/>
    <p:sldId id="3574" r:id="rId8"/>
    <p:sldId id="3575" r:id="rId9"/>
    <p:sldId id="3576" r:id="rId10"/>
    <p:sldId id="3578" r:id="rId11"/>
    <p:sldId id="3577" r:id="rId12"/>
    <p:sldId id="3580" r:id="rId13"/>
    <p:sldId id="3649" r:id="rId14"/>
    <p:sldId id="3582" r:id="rId15"/>
    <p:sldId id="3673" r:id="rId16"/>
    <p:sldId id="3584" r:id="rId17"/>
    <p:sldId id="3585" r:id="rId18"/>
    <p:sldId id="3586" r:id="rId19"/>
    <p:sldId id="3638" r:id="rId20"/>
    <p:sldId id="3590" r:id="rId21"/>
    <p:sldId id="3598" r:id="rId22"/>
    <p:sldId id="3594" r:id="rId23"/>
    <p:sldId id="3600" r:id="rId24"/>
    <p:sldId id="3604" r:id="rId25"/>
    <p:sldId id="36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E5E5E"/>
    <a:srgbClr val="343434"/>
    <a:srgbClr val="BB2305"/>
    <a:srgbClr val="4D4D4D"/>
    <a:srgbClr val="666666"/>
    <a:srgbClr val="747474"/>
    <a:srgbClr val="868686"/>
    <a:srgbClr val="93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8" y="148"/>
      </p:cViewPr>
      <p:guideLst>
        <p:guide orient="horz" pos="2063"/>
        <p:guide pos="3828"/>
        <p:guide orient="horz" pos="158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www。1ppt。com/moban/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www。1ppt。com/hangye/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www。1ppt。com/jieri/PPT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www。1ppt。com/beijing/PPT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www。1ppt。com/tubiao/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www。1ppt。com/xiazai/PPT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www。1ppt。com/powerpoint/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www。1ppt。com/word/Excel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www。1ppt。com/excel/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www。1ppt。com/ziliao/PPT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www。1ppt。com/kejian/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www。1ppt。com/fanwen/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www。1ppt。com/shiti/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www。1ppt。com/jiaoan/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www。1ppt。com/moban/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www。1ppt。com/hangye/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www。1ppt。com/jieri/PPT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www。1ppt。com/beijing/PPT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www。1ppt。com/tubiao/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www。1ppt。com/xiazai/PPT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www。1ppt。com/powerpoint/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www。1ppt。com/word/Excel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www。1ppt。com/excel/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www。1ppt。com/ziliao/PPT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www。1ppt。com/kejian/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www。1ppt。com/fanwen/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www。1ppt。com/shiti/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www。1ppt。com/jiaoan/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www。1ppt。com/ziti/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7507" y="4516330"/>
            <a:ext cx="167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明兰" panose="02010600030101010101" pitchFamily="2" charset="-122"/>
                <a:ea typeface="明兰" panose="02010600030101010101" pitchFamily="2" charset="-122"/>
              </a:rPr>
              <a:t>汇</a:t>
            </a:r>
            <a:r>
              <a:rPr lang="zh-CN" altLang="en-US" sz="2000" dirty="0" smtClean="0">
                <a:latin typeface="明兰" panose="02010600030101010101" pitchFamily="2" charset="-122"/>
                <a:ea typeface="明兰" panose="02010600030101010101" pitchFamily="2" charset="-122"/>
              </a:rPr>
              <a:t>报人：</a:t>
            </a:r>
            <a:r>
              <a:rPr lang="en-US" altLang="zh-CN" sz="2000" dirty="0">
                <a:latin typeface="明兰" panose="02010600030101010101" pitchFamily="2" charset="-122"/>
                <a:ea typeface="明兰" panose="02010600030101010101" pitchFamily="2" charset="-122"/>
              </a:rPr>
              <a:t>xxx</a:t>
            </a:r>
            <a:endParaRPr lang="zh-CN" altLang="en-US" sz="20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002157" y="4567881"/>
            <a:ext cx="321525" cy="348559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17635" y="4525773"/>
            <a:ext cx="313273" cy="390667"/>
            <a:chOff x="11101388" y="-2608263"/>
            <a:chExt cx="4789488" cy="6843714"/>
          </a:xfrm>
          <a:solidFill>
            <a:schemeClr val="tx1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11101388" y="641350"/>
              <a:ext cx="4789488" cy="3594101"/>
            </a:xfrm>
            <a:custGeom>
              <a:avLst/>
              <a:gdLst>
                <a:gd name="T0" fmla="*/ 3013 w 3017"/>
                <a:gd name="T1" fmla="*/ 80 h 2264"/>
                <a:gd name="T2" fmla="*/ 2986 w 3017"/>
                <a:gd name="T3" fmla="*/ 32 h 2264"/>
                <a:gd name="T4" fmla="*/ 2937 w 3017"/>
                <a:gd name="T5" fmla="*/ 4 h 2264"/>
                <a:gd name="T6" fmla="*/ 2881 w 3017"/>
                <a:gd name="T7" fmla="*/ 4 h 2264"/>
                <a:gd name="T8" fmla="*/ 2833 w 3017"/>
                <a:gd name="T9" fmla="*/ 32 h 2264"/>
                <a:gd name="T10" fmla="*/ 2805 w 3017"/>
                <a:gd name="T11" fmla="*/ 80 h 2264"/>
                <a:gd name="T12" fmla="*/ 2797 w 3017"/>
                <a:gd name="T13" fmla="*/ 210 h 2264"/>
                <a:gd name="T14" fmla="*/ 2767 w 3017"/>
                <a:gd name="T15" fmla="*/ 405 h 2264"/>
                <a:gd name="T16" fmla="*/ 2708 w 3017"/>
                <a:gd name="T17" fmla="*/ 589 h 2264"/>
                <a:gd name="T18" fmla="*/ 2624 w 3017"/>
                <a:gd name="T19" fmla="*/ 761 h 2264"/>
                <a:gd name="T20" fmla="*/ 2517 w 3017"/>
                <a:gd name="T21" fmla="*/ 917 h 2264"/>
                <a:gd name="T22" fmla="*/ 2389 w 3017"/>
                <a:gd name="T23" fmla="*/ 1055 h 2264"/>
                <a:gd name="T24" fmla="*/ 2241 w 3017"/>
                <a:gd name="T25" fmla="*/ 1173 h 2264"/>
                <a:gd name="T26" fmla="*/ 2076 w 3017"/>
                <a:gd name="T27" fmla="*/ 1270 h 2264"/>
                <a:gd name="T28" fmla="*/ 1898 w 3017"/>
                <a:gd name="T29" fmla="*/ 1342 h 2264"/>
                <a:gd name="T30" fmla="*/ 1708 w 3017"/>
                <a:gd name="T31" fmla="*/ 1387 h 2264"/>
                <a:gd name="T32" fmla="*/ 1508 w 3017"/>
                <a:gd name="T33" fmla="*/ 1401 h 2264"/>
                <a:gd name="T34" fmla="*/ 1309 w 3017"/>
                <a:gd name="T35" fmla="*/ 1387 h 2264"/>
                <a:gd name="T36" fmla="*/ 1119 w 3017"/>
                <a:gd name="T37" fmla="*/ 1342 h 2264"/>
                <a:gd name="T38" fmla="*/ 940 w 3017"/>
                <a:gd name="T39" fmla="*/ 1270 h 2264"/>
                <a:gd name="T40" fmla="*/ 776 w 3017"/>
                <a:gd name="T41" fmla="*/ 1173 h 2264"/>
                <a:gd name="T42" fmla="*/ 628 w 3017"/>
                <a:gd name="T43" fmla="*/ 1055 h 2264"/>
                <a:gd name="T44" fmla="*/ 500 w 3017"/>
                <a:gd name="T45" fmla="*/ 917 h 2264"/>
                <a:gd name="T46" fmla="*/ 393 w 3017"/>
                <a:gd name="T47" fmla="*/ 761 h 2264"/>
                <a:gd name="T48" fmla="*/ 308 w 3017"/>
                <a:gd name="T49" fmla="*/ 589 h 2264"/>
                <a:gd name="T50" fmla="*/ 250 w 3017"/>
                <a:gd name="T51" fmla="*/ 405 h 2264"/>
                <a:gd name="T52" fmla="*/ 220 w 3017"/>
                <a:gd name="T53" fmla="*/ 210 h 2264"/>
                <a:gd name="T54" fmla="*/ 212 w 3017"/>
                <a:gd name="T55" fmla="*/ 80 h 2264"/>
                <a:gd name="T56" fmla="*/ 183 w 3017"/>
                <a:gd name="T57" fmla="*/ 32 h 2264"/>
                <a:gd name="T58" fmla="*/ 136 w 3017"/>
                <a:gd name="T59" fmla="*/ 4 h 2264"/>
                <a:gd name="T60" fmla="*/ 79 w 3017"/>
                <a:gd name="T61" fmla="*/ 4 h 2264"/>
                <a:gd name="T62" fmla="*/ 32 w 3017"/>
                <a:gd name="T63" fmla="*/ 32 h 2264"/>
                <a:gd name="T64" fmla="*/ 4 w 3017"/>
                <a:gd name="T65" fmla="*/ 80 h 2264"/>
                <a:gd name="T66" fmla="*/ 4 w 3017"/>
                <a:gd name="T67" fmla="*/ 222 h 2264"/>
                <a:gd name="T68" fmla="*/ 37 w 3017"/>
                <a:gd name="T69" fmla="*/ 439 h 2264"/>
                <a:gd name="T70" fmla="*/ 100 w 3017"/>
                <a:gd name="T71" fmla="*/ 647 h 2264"/>
                <a:gd name="T72" fmla="*/ 190 w 3017"/>
                <a:gd name="T73" fmla="*/ 839 h 2264"/>
                <a:gd name="T74" fmla="*/ 305 w 3017"/>
                <a:gd name="T75" fmla="*/ 1018 h 2264"/>
                <a:gd name="T76" fmla="*/ 444 w 3017"/>
                <a:gd name="T77" fmla="*/ 1176 h 2264"/>
                <a:gd name="T78" fmla="*/ 604 w 3017"/>
                <a:gd name="T79" fmla="*/ 1315 h 2264"/>
                <a:gd name="T80" fmla="*/ 782 w 3017"/>
                <a:gd name="T81" fmla="*/ 1430 h 2264"/>
                <a:gd name="T82" fmla="*/ 975 w 3017"/>
                <a:gd name="T83" fmla="*/ 1520 h 2264"/>
                <a:gd name="T84" fmla="*/ 1182 w 3017"/>
                <a:gd name="T85" fmla="*/ 1582 h 2264"/>
                <a:gd name="T86" fmla="*/ 1401 w 3017"/>
                <a:gd name="T87" fmla="*/ 1613 h 2264"/>
                <a:gd name="T88" fmla="*/ 1401 w 3017"/>
                <a:gd name="T89" fmla="*/ 2156 h 2264"/>
                <a:gd name="T90" fmla="*/ 1415 w 3017"/>
                <a:gd name="T91" fmla="*/ 2210 h 2264"/>
                <a:gd name="T92" fmla="*/ 1454 w 3017"/>
                <a:gd name="T93" fmla="*/ 2249 h 2264"/>
                <a:gd name="T94" fmla="*/ 1508 w 3017"/>
                <a:gd name="T95" fmla="*/ 2264 h 2264"/>
                <a:gd name="T96" fmla="*/ 1563 w 3017"/>
                <a:gd name="T97" fmla="*/ 2249 h 2264"/>
                <a:gd name="T98" fmla="*/ 1601 w 3017"/>
                <a:gd name="T99" fmla="*/ 2210 h 2264"/>
                <a:gd name="T100" fmla="*/ 1617 w 3017"/>
                <a:gd name="T101" fmla="*/ 2156 h 2264"/>
                <a:gd name="T102" fmla="*/ 1617 w 3017"/>
                <a:gd name="T103" fmla="*/ 1613 h 2264"/>
                <a:gd name="T104" fmla="*/ 1835 w 3017"/>
                <a:gd name="T105" fmla="*/ 1582 h 2264"/>
                <a:gd name="T106" fmla="*/ 2042 w 3017"/>
                <a:gd name="T107" fmla="*/ 1520 h 2264"/>
                <a:gd name="T108" fmla="*/ 2236 w 3017"/>
                <a:gd name="T109" fmla="*/ 1430 h 2264"/>
                <a:gd name="T110" fmla="*/ 2414 w 3017"/>
                <a:gd name="T111" fmla="*/ 1315 h 2264"/>
                <a:gd name="T112" fmla="*/ 2573 w 3017"/>
                <a:gd name="T113" fmla="*/ 1176 h 2264"/>
                <a:gd name="T114" fmla="*/ 2712 w 3017"/>
                <a:gd name="T115" fmla="*/ 1018 h 2264"/>
                <a:gd name="T116" fmla="*/ 2827 w 3017"/>
                <a:gd name="T117" fmla="*/ 839 h 2264"/>
                <a:gd name="T118" fmla="*/ 2918 w 3017"/>
                <a:gd name="T119" fmla="*/ 647 h 2264"/>
                <a:gd name="T120" fmla="*/ 2980 w 3017"/>
                <a:gd name="T121" fmla="*/ 439 h 2264"/>
                <a:gd name="T122" fmla="*/ 3013 w 3017"/>
                <a:gd name="T123" fmla="*/ 222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2264">
                  <a:moveTo>
                    <a:pt x="3017" y="108"/>
                  </a:moveTo>
                  <a:lnTo>
                    <a:pt x="3013" y="80"/>
                  </a:lnTo>
                  <a:lnTo>
                    <a:pt x="3003" y="54"/>
                  </a:lnTo>
                  <a:lnTo>
                    <a:pt x="2986" y="32"/>
                  </a:lnTo>
                  <a:lnTo>
                    <a:pt x="2963" y="16"/>
                  </a:lnTo>
                  <a:lnTo>
                    <a:pt x="2937" y="4"/>
                  </a:lnTo>
                  <a:lnTo>
                    <a:pt x="2910" y="0"/>
                  </a:lnTo>
                  <a:lnTo>
                    <a:pt x="2881" y="4"/>
                  </a:lnTo>
                  <a:lnTo>
                    <a:pt x="2855" y="16"/>
                  </a:lnTo>
                  <a:lnTo>
                    <a:pt x="2833" y="32"/>
                  </a:lnTo>
                  <a:lnTo>
                    <a:pt x="2816" y="54"/>
                  </a:lnTo>
                  <a:lnTo>
                    <a:pt x="2805" y="80"/>
                  </a:lnTo>
                  <a:lnTo>
                    <a:pt x="2801" y="108"/>
                  </a:lnTo>
                  <a:lnTo>
                    <a:pt x="2797" y="210"/>
                  </a:lnTo>
                  <a:lnTo>
                    <a:pt x="2785" y="308"/>
                  </a:lnTo>
                  <a:lnTo>
                    <a:pt x="2767" y="405"/>
                  </a:lnTo>
                  <a:lnTo>
                    <a:pt x="2741" y="498"/>
                  </a:lnTo>
                  <a:lnTo>
                    <a:pt x="2708" y="589"/>
                  </a:lnTo>
                  <a:lnTo>
                    <a:pt x="2670" y="677"/>
                  </a:lnTo>
                  <a:lnTo>
                    <a:pt x="2624" y="761"/>
                  </a:lnTo>
                  <a:lnTo>
                    <a:pt x="2573" y="841"/>
                  </a:lnTo>
                  <a:lnTo>
                    <a:pt x="2517" y="917"/>
                  </a:lnTo>
                  <a:lnTo>
                    <a:pt x="2456" y="989"/>
                  </a:lnTo>
                  <a:lnTo>
                    <a:pt x="2389" y="1055"/>
                  </a:lnTo>
                  <a:lnTo>
                    <a:pt x="2317" y="1117"/>
                  </a:lnTo>
                  <a:lnTo>
                    <a:pt x="2241" y="1173"/>
                  </a:lnTo>
                  <a:lnTo>
                    <a:pt x="2161" y="1224"/>
                  </a:lnTo>
                  <a:lnTo>
                    <a:pt x="2076" y="1270"/>
                  </a:lnTo>
                  <a:lnTo>
                    <a:pt x="1990" y="1309"/>
                  </a:lnTo>
                  <a:lnTo>
                    <a:pt x="1898" y="1342"/>
                  </a:lnTo>
                  <a:lnTo>
                    <a:pt x="1805" y="1367"/>
                  </a:lnTo>
                  <a:lnTo>
                    <a:pt x="1708" y="1387"/>
                  </a:lnTo>
                  <a:lnTo>
                    <a:pt x="1610" y="1397"/>
                  </a:lnTo>
                  <a:lnTo>
                    <a:pt x="1508" y="1401"/>
                  </a:lnTo>
                  <a:lnTo>
                    <a:pt x="1407" y="1397"/>
                  </a:lnTo>
                  <a:lnTo>
                    <a:pt x="1309" y="1387"/>
                  </a:lnTo>
                  <a:lnTo>
                    <a:pt x="1212" y="1367"/>
                  </a:lnTo>
                  <a:lnTo>
                    <a:pt x="1119" y="1342"/>
                  </a:lnTo>
                  <a:lnTo>
                    <a:pt x="1028" y="1309"/>
                  </a:lnTo>
                  <a:lnTo>
                    <a:pt x="940" y="1270"/>
                  </a:lnTo>
                  <a:lnTo>
                    <a:pt x="856" y="1224"/>
                  </a:lnTo>
                  <a:lnTo>
                    <a:pt x="776" y="1173"/>
                  </a:lnTo>
                  <a:lnTo>
                    <a:pt x="700" y="1117"/>
                  </a:lnTo>
                  <a:lnTo>
                    <a:pt x="628" y="1055"/>
                  </a:lnTo>
                  <a:lnTo>
                    <a:pt x="562" y="989"/>
                  </a:lnTo>
                  <a:lnTo>
                    <a:pt x="500" y="917"/>
                  </a:lnTo>
                  <a:lnTo>
                    <a:pt x="444" y="841"/>
                  </a:lnTo>
                  <a:lnTo>
                    <a:pt x="393" y="761"/>
                  </a:lnTo>
                  <a:lnTo>
                    <a:pt x="347" y="677"/>
                  </a:lnTo>
                  <a:lnTo>
                    <a:pt x="308" y="589"/>
                  </a:lnTo>
                  <a:lnTo>
                    <a:pt x="275" y="498"/>
                  </a:lnTo>
                  <a:lnTo>
                    <a:pt x="250" y="405"/>
                  </a:lnTo>
                  <a:lnTo>
                    <a:pt x="231" y="308"/>
                  </a:lnTo>
                  <a:lnTo>
                    <a:pt x="220" y="210"/>
                  </a:lnTo>
                  <a:lnTo>
                    <a:pt x="216" y="108"/>
                  </a:lnTo>
                  <a:lnTo>
                    <a:pt x="212" y="80"/>
                  </a:lnTo>
                  <a:lnTo>
                    <a:pt x="200" y="54"/>
                  </a:lnTo>
                  <a:lnTo>
                    <a:pt x="183" y="32"/>
                  </a:lnTo>
                  <a:lnTo>
                    <a:pt x="162" y="16"/>
                  </a:lnTo>
                  <a:lnTo>
                    <a:pt x="136" y="4"/>
                  </a:lnTo>
                  <a:lnTo>
                    <a:pt x="107" y="0"/>
                  </a:lnTo>
                  <a:lnTo>
                    <a:pt x="79" y="4"/>
                  </a:lnTo>
                  <a:lnTo>
                    <a:pt x="54" y="16"/>
                  </a:lnTo>
                  <a:lnTo>
                    <a:pt x="32" y="32"/>
                  </a:lnTo>
                  <a:lnTo>
                    <a:pt x="15" y="54"/>
                  </a:lnTo>
                  <a:lnTo>
                    <a:pt x="4" y="80"/>
                  </a:lnTo>
                  <a:lnTo>
                    <a:pt x="0" y="108"/>
                  </a:lnTo>
                  <a:lnTo>
                    <a:pt x="4" y="222"/>
                  </a:lnTo>
                  <a:lnTo>
                    <a:pt x="17" y="332"/>
                  </a:lnTo>
                  <a:lnTo>
                    <a:pt x="37" y="439"/>
                  </a:lnTo>
                  <a:lnTo>
                    <a:pt x="64" y="545"/>
                  </a:lnTo>
                  <a:lnTo>
                    <a:pt x="100" y="647"/>
                  </a:lnTo>
                  <a:lnTo>
                    <a:pt x="142" y="745"/>
                  </a:lnTo>
                  <a:lnTo>
                    <a:pt x="190" y="839"/>
                  </a:lnTo>
                  <a:lnTo>
                    <a:pt x="245" y="931"/>
                  </a:lnTo>
                  <a:lnTo>
                    <a:pt x="305" y="1018"/>
                  </a:lnTo>
                  <a:lnTo>
                    <a:pt x="372" y="1100"/>
                  </a:lnTo>
                  <a:lnTo>
                    <a:pt x="444" y="1176"/>
                  </a:lnTo>
                  <a:lnTo>
                    <a:pt x="521" y="1248"/>
                  </a:lnTo>
                  <a:lnTo>
                    <a:pt x="604" y="1315"/>
                  </a:lnTo>
                  <a:lnTo>
                    <a:pt x="690" y="1375"/>
                  </a:lnTo>
                  <a:lnTo>
                    <a:pt x="782" y="1430"/>
                  </a:lnTo>
                  <a:lnTo>
                    <a:pt x="876" y="1478"/>
                  </a:lnTo>
                  <a:lnTo>
                    <a:pt x="975" y="1520"/>
                  </a:lnTo>
                  <a:lnTo>
                    <a:pt x="1077" y="1554"/>
                  </a:lnTo>
                  <a:lnTo>
                    <a:pt x="1182" y="1582"/>
                  </a:lnTo>
                  <a:lnTo>
                    <a:pt x="1291" y="1601"/>
                  </a:lnTo>
                  <a:lnTo>
                    <a:pt x="1401" y="1613"/>
                  </a:lnTo>
                  <a:lnTo>
                    <a:pt x="1401" y="1617"/>
                  </a:lnTo>
                  <a:lnTo>
                    <a:pt x="1401" y="2156"/>
                  </a:lnTo>
                  <a:lnTo>
                    <a:pt x="1405" y="2185"/>
                  </a:lnTo>
                  <a:lnTo>
                    <a:pt x="1415" y="2210"/>
                  </a:lnTo>
                  <a:lnTo>
                    <a:pt x="1432" y="2232"/>
                  </a:lnTo>
                  <a:lnTo>
                    <a:pt x="1454" y="2249"/>
                  </a:lnTo>
                  <a:lnTo>
                    <a:pt x="1480" y="2260"/>
                  </a:lnTo>
                  <a:lnTo>
                    <a:pt x="1508" y="2264"/>
                  </a:lnTo>
                  <a:lnTo>
                    <a:pt x="1537" y="2260"/>
                  </a:lnTo>
                  <a:lnTo>
                    <a:pt x="1563" y="2249"/>
                  </a:lnTo>
                  <a:lnTo>
                    <a:pt x="1585" y="2232"/>
                  </a:lnTo>
                  <a:lnTo>
                    <a:pt x="1601" y="2210"/>
                  </a:lnTo>
                  <a:lnTo>
                    <a:pt x="1613" y="2185"/>
                  </a:lnTo>
                  <a:lnTo>
                    <a:pt x="1617" y="2156"/>
                  </a:lnTo>
                  <a:lnTo>
                    <a:pt x="1617" y="1617"/>
                  </a:lnTo>
                  <a:lnTo>
                    <a:pt x="1617" y="1613"/>
                  </a:lnTo>
                  <a:lnTo>
                    <a:pt x="1727" y="1601"/>
                  </a:lnTo>
                  <a:lnTo>
                    <a:pt x="1835" y="1582"/>
                  </a:lnTo>
                  <a:lnTo>
                    <a:pt x="1940" y="1554"/>
                  </a:lnTo>
                  <a:lnTo>
                    <a:pt x="2042" y="1520"/>
                  </a:lnTo>
                  <a:lnTo>
                    <a:pt x="2140" y="1478"/>
                  </a:lnTo>
                  <a:lnTo>
                    <a:pt x="2236" y="1430"/>
                  </a:lnTo>
                  <a:lnTo>
                    <a:pt x="2327" y="1375"/>
                  </a:lnTo>
                  <a:lnTo>
                    <a:pt x="2414" y="1315"/>
                  </a:lnTo>
                  <a:lnTo>
                    <a:pt x="2496" y="1248"/>
                  </a:lnTo>
                  <a:lnTo>
                    <a:pt x="2573" y="1176"/>
                  </a:lnTo>
                  <a:lnTo>
                    <a:pt x="2645" y="1100"/>
                  </a:lnTo>
                  <a:lnTo>
                    <a:pt x="2712" y="1018"/>
                  </a:lnTo>
                  <a:lnTo>
                    <a:pt x="2772" y="931"/>
                  </a:lnTo>
                  <a:lnTo>
                    <a:pt x="2827" y="839"/>
                  </a:lnTo>
                  <a:lnTo>
                    <a:pt x="2876" y="745"/>
                  </a:lnTo>
                  <a:lnTo>
                    <a:pt x="2918" y="647"/>
                  </a:lnTo>
                  <a:lnTo>
                    <a:pt x="2953" y="545"/>
                  </a:lnTo>
                  <a:lnTo>
                    <a:pt x="2980" y="439"/>
                  </a:lnTo>
                  <a:lnTo>
                    <a:pt x="3000" y="332"/>
                  </a:lnTo>
                  <a:lnTo>
                    <a:pt x="3013" y="222"/>
                  </a:lnTo>
                  <a:lnTo>
                    <a:pt x="3017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1957050" y="-2608263"/>
              <a:ext cx="3078163" cy="4960938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882650" y="2268855"/>
            <a:ext cx="105422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sz="4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折叠座椅的设计</a:t>
            </a:r>
            <a:endParaRPr sz="4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2040835" y="3339548"/>
            <a:ext cx="9037982" cy="26504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系统分析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24147" y="1077305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分析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957872" y="1823254"/>
            <a:ext cx="888839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期望的折叠设计中存在着一对明显的技术冲突，对此可描述为：折叠座椅的装置复杂化的设计，会同时导致有用及有害两种结果。有用的结果是装置的复杂化有利于折叠座椅更好地实现多种功能;有害的结果是装置复杂化的同时，导致这个折叠系统出现连接构件脱落的几率增大，即变相地降低了整个折叠系统的稳定性。</a:t>
            </a:r>
            <a:endParaRPr lang="zh-CN" altLang="en-US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46527" y="199986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01812" y="3748751"/>
            <a:ext cx="2769600" cy="576715"/>
            <a:chOff x="814328" y="3219334"/>
            <a:chExt cx="2077200" cy="432536"/>
          </a:xfrm>
        </p:grpSpPr>
        <p:grpSp>
          <p:nvGrpSpPr>
            <p:cNvPr id="20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圆角矩形 21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1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方案一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646527" y="4854906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25"/>
          <p:cNvSpPr txBox="1"/>
          <p:nvPr/>
        </p:nvSpPr>
        <p:spPr>
          <a:xfrm>
            <a:off x="2008505" y="4567555"/>
            <a:ext cx="8149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在概念设计中要求达到这样的预期，既使折叠座椅的功能多样化、重量轻，又要使该折叠座椅具备较好的稳定性。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系统分析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24147" y="1077305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分析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957872" y="1823254"/>
            <a:ext cx="8888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折叠座椅要由具有相互关系的多个零部件组成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，系统主要问题，座椅板材质量问题；连接件质量问题；折叠功能与折叠功能的支撑问题</a:t>
            </a:r>
            <a:r>
              <a:rPr lang="zh-CN" altLang="en-US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46527" y="199986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01812" y="3692236"/>
            <a:ext cx="2769600" cy="576715"/>
            <a:chOff x="814328" y="3219334"/>
            <a:chExt cx="2077200" cy="432536"/>
          </a:xfrm>
        </p:grpSpPr>
        <p:grpSp>
          <p:nvGrpSpPr>
            <p:cNvPr id="20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圆角矩形 21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1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方案二</a:t>
              </a:r>
              <a:endParaRPr lang="en-US" altLang="zh-CN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646527" y="4915866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25"/>
          <p:cNvSpPr txBox="1"/>
          <p:nvPr/>
        </p:nvSpPr>
        <p:spPr>
          <a:xfrm>
            <a:off x="2021205" y="4498340"/>
            <a:ext cx="843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为了有效解决座椅多功能折叠设计问题，提高座椅使用寿命，重新设计座椅板材、连接件模块结构，降低多功能系统座椅多功能折叠设计问题次数。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解题流程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294657" y="1109869"/>
            <a:ext cx="1339850" cy="685800"/>
            <a:chOff x="3515" y="2256"/>
            <a:chExt cx="844" cy="848"/>
          </a:xfrm>
        </p:grpSpPr>
        <p:sp>
          <p:nvSpPr>
            <p:cNvPr id="238" name="AutoShape 5"/>
            <p:cNvSpPr>
              <a:spLocks noChangeArrowheads="1"/>
            </p:cNvSpPr>
            <p:nvPr/>
          </p:nvSpPr>
          <p:spPr bwMode="gray">
            <a:xfrm>
              <a:off x="3515" y="2256"/>
              <a:ext cx="844" cy="848"/>
            </a:xfrm>
            <a:prstGeom prst="roundRect">
              <a:avLst>
                <a:gd name="adj" fmla="val 12440"/>
              </a:avLst>
            </a:prstGeom>
            <a:solidFill>
              <a:srgbClr val="BB2305"/>
            </a:solidFill>
            <a:ln w="38100">
              <a:solidFill>
                <a:srgbClr val="EAEAEA"/>
              </a:solidFill>
              <a:rou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pic>
          <p:nvPicPr>
            <p:cNvPr id="239" name="Picture 28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44" y="2826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29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0800000">
              <a:off x="4013" y="2273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6"/>
          <p:cNvGrpSpPr/>
          <p:nvPr/>
        </p:nvGrpSpPr>
        <p:grpSpPr bwMode="auto">
          <a:xfrm>
            <a:off x="1637057" y="4025347"/>
            <a:ext cx="1362075" cy="790268"/>
            <a:chOff x="4320" y="1152"/>
            <a:chExt cx="414" cy="402"/>
          </a:xfrm>
        </p:grpSpPr>
        <p:sp>
          <p:nvSpPr>
            <p:cNvPr id="236" name="AutoShape 1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1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7" name="Rectangle 9"/>
          <p:cNvSpPr>
            <a:spLocks noChangeArrowheads="1"/>
          </p:cNvSpPr>
          <p:nvPr/>
        </p:nvSpPr>
        <p:spPr bwMode="white">
          <a:xfrm>
            <a:off x="1668807" y="4243801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68" name="Rectangle 10"/>
          <p:cNvSpPr>
            <a:spLocks noChangeArrowheads="1"/>
          </p:cNvSpPr>
          <p:nvPr/>
        </p:nvSpPr>
        <p:spPr bwMode="white">
          <a:xfrm>
            <a:off x="5370857" y="12622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描述问题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2" name="Group 22"/>
          <p:cNvGrpSpPr/>
          <p:nvPr/>
        </p:nvGrpSpPr>
        <p:grpSpPr bwMode="auto">
          <a:xfrm>
            <a:off x="7809257" y="2538619"/>
            <a:ext cx="1362075" cy="704850"/>
            <a:chOff x="4320" y="1152"/>
            <a:chExt cx="414" cy="402"/>
          </a:xfrm>
        </p:grpSpPr>
        <p:sp>
          <p:nvSpPr>
            <p:cNvPr id="234" name="AutoShape 2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4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0" name="Rectangle 11"/>
          <p:cNvSpPr>
            <a:spLocks noChangeArrowheads="1"/>
          </p:cNvSpPr>
          <p:nvPr/>
        </p:nvSpPr>
        <p:spPr bwMode="white">
          <a:xfrm>
            <a:off x="7885457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资源分析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3" name="Group 26"/>
          <p:cNvGrpSpPr/>
          <p:nvPr/>
        </p:nvGrpSpPr>
        <p:grpSpPr bwMode="auto">
          <a:xfrm>
            <a:off x="2627657" y="2513796"/>
            <a:ext cx="1362075" cy="713242"/>
            <a:chOff x="4320" y="1152"/>
            <a:chExt cx="414" cy="402"/>
          </a:xfrm>
        </p:grpSpPr>
        <p:sp>
          <p:nvSpPr>
            <p:cNvPr id="23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2" name="Rectangle 11"/>
          <p:cNvSpPr>
            <a:spLocks noChangeArrowheads="1"/>
          </p:cNvSpPr>
          <p:nvPr/>
        </p:nvSpPr>
        <p:spPr bwMode="white">
          <a:xfrm>
            <a:off x="2694332" y="2688810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系统分析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3421407" y="4101546"/>
            <a:ext cx="1362075" cy="762000"/>
            <a:chOff x="4320" y="1152"/>
            <a:chExt cx="414" cy="402"/>
          </a:xfrm>
        </p:grpSpPr>
        <p:sp>
          <p:nvSpPr>
            <p:cNvPr id="23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" name="Rectangle 9"/>
          <p:cNvSpPr>
            <a:spLocks noChangeArrowheads="1"/>
          </p:cNvSpPr>
          <p:nvPr/>
        </p:nvSpPr>
        <p:spPr bwMode="white">
          <a:xfrm>
            <a:off x="3469032" y="4187686"/>
            <a:ext cx="1295400" cy="646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效应库及专利库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5" name="Group 39"/>
          <p:cNvGrpSpPr/>
          <p:nvPr/>
        </p:nvGrpSpPr>
        <p:grpSpPr bwMode="auto">
          <a:xfrm>
            <a:off x="5343870" y="5605668"/>
            <a:ext cx="1368425" cy="609601"/>
            <a:chOff x="4320" y="1152"/>
            <a:chExt cx="414" cy="402"/>
          </a:xfrm>
        </p:grpSpPr>
        <p:sp>
          <p:nvSpPr>
            <p:cNvPr id="228" name="AutoShape 4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9" name="Freeform 41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6" name="Rectangle 8"/>
          <p:cNvSpPr>
            <a:spLocks noChangeArrowheads="1"/>
          </p:cNvSpPr>
          <p:nvPr/>
        </p:nvSpPr>
        <p:spPr bwMode="white">
          <a:xfrm>
            <a:off x="5447057" y="57580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方案评价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6" name="Group 30"/>
          <p:cNvGrpSpPr/>
          <p:nvPr/>
        </p:nvGrpSpPr>
        <p:grpSpPr bwMode="auto">
          <a:xfrm>
            <a:off x="5250207" y="4101546"/>
            <a:ext cx="1362075" cy="762000"/>
            <a:chOff x="4320" y="1152"/>
            <a:chExt cx="414" cy="402"/>
          </a:xfrm>
        </p:grpSpPr>
        <p:sp>
          <p:nvSpPr>
            <p:cNvPr id="226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7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8" name="Rectangle 9"/>
          <p:cNvSpPr>
            <a:spLocks noChangeArrowheads="1"/>
          </p:cNvSpPr>
          <p:nvPr/>
        </p:nvSpPr>
        <p:spPr bwMode="white">
          <a:xfrm>
            <a:off x="5311084" y="4290391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物场分析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" name="Group 30"/>
          <p:cNvGrpSpPr/>
          <p:nvPr/>
        </p:nvGrpSpPr>
        <p:grpSpPr bwMode="auto">
          <a:xfrm>
            <a:off x="7132982" y="4101546"/>
            <a:ext cx="1362075" cy="762000"/>
            <a:chOff x="4320" y="1152"/>
            <a:chExt cx="414" cy="402"/>
          </a:xfrm>
        </p:grpSpPr>
        <p:sp>
          <p:nvSpPr>
            <p:cNvPr id="224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0" name="Rectangle 9"/>
          <p:cNvSpPr>
            <a:spLocks noChangeArrowheads="1"/>
          </p:cNvSpPr>
          <p:nvPr/>
        </p:nvSpPr>
        <p:spPr bwMode="white">
          <a:xfrm>
            <a:off x="7180607" y="4277139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8" name="Group 26"/>
          <p:cNvGrpSpPr/>
          <p:nvPr/>
        </p:nvGrpSpPr>
        <p:grpSpPr bwMode="auto">
          <a:xfrm>
            <a:off x="5218457" y="2513794"/>
            <a:ext cx="1362075" cy="716790"/>
            <a:chOff x="4320" y="1152"/>
            <a:chExt cx="414" cy="404"/>
          </a:xfrm>
        </p:grpSpPr>
        <p:sp>
          <p:nvSpPr>
            <p:cNvPr id="22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2" name="Rectangle 11"/>
          <p:cNvSpPr>
            <a:spLocks noChangeArrowheads="1"/>
          </p:cNvSpPr>
          <p:nvPr/>
        </p:nvSpPr>
        <p:spPr bwMode="white">
          <a:xfrm>
            <a:off x="5266082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因果分析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9" name="Group 30"/>
          <p:cNvGrpSpPr/>
          <p:nvPr/>
        </p:nvGrpSpPr>
        <p:grpSpPr bwMode="auto">
          <a:xfrm>
            <a:off x="8971307" y="4101547"/>
            <a:ext cx="1362075" cy="762000"/>
            <a:chOff x="4320" y="1152"/>
            <a:chExt cx="414" cy="402"/>
          </a:xfrm>
        </p:grpSpPr>
        <p:sp>
          <p:nvSpPr>
            <p:cNvPr id="22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4" name="Rectangle 9"/>
          <p:cNvSpPr>
            <a:spLocks noChangeArrowheads="1"/>
          </p:cNvSpPr>
          <p:nvPr/>
        </p:nvSpPr>
        <p:spPr bwMode="white">
          <a:xfrm>
            <a:off x="8978761" y="4277138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 smtClean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进化分析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5980457" y="1871869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 bwMode="auto">
          <a:xfrm>
            <a:off x="3161057" y="2024269"/>
            <a:ext cx="533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3161057" y="20496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9"/>
          <p:cNvSpPr>
            <a:spLocks noChangeShapeType="1"/>
          </p:cNvSpPr>
          <p:nvPr/>
        </p:nvSpPr>
        <p:spPr bwMode="auto">
          <a:xfrm>
            <a:off x="8495057" y="20242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 bwMode="auto">
          <a:xfrm>
            <a:off x="2475257" y="3624469"/>
            <a:ext cx="6934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Line 19"/>
          <p:cNvSpPr>
            <a:spLocks noChangeShapeType="1"/>
          </p:cNvSpPr>
          <p:nvPr/>
        </p:nvSpPr>
        <p:spPr bwMode="auto">
          <a:xfrm>
            <a:off x="24752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9"/>
          <p:cNvSpPr>
            <a:spLocks noChangeShapeType="1"/>
          </p:cNvSpPr>
          <p:nvPr/>
        </p:nvSpPr>
        <p:spPr bwMode="auto">
          <a:xfrm>
            <a:off x="41516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>
            <a:off x="5980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7885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9409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19"/>
          <p:cNvSpPr>
            <a:spLocks noChangeShapeType="1"/>
          </p:cNvSpPr>
          <p:nvPr/>
        </p:nvSpPr>
        <p:spPr bwMode="auto">
          <a:xfrm>
            <a:off x="3313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19"/>
          <p:cNvSpPr>
            <a:spLocks noChangeShapeType="1"/>
          </p:cNvSpPr>
          <p:nvPr/>
        </p:nvSpPr>
        <p:spPr bwMode="auto">
          <a:xfrm>
            <a:off x="5980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19"/>
          <p:cNvSpPr>
            <a:spLocks noChangeShapeType="1"/>
          </p:cNvSpPr>
          <p:nvPr/>
        </p:nvSpPr>
        <p:spPr bwMode="auto">
          <a:xfrm>
            <a:off x="85712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19"/>
          <p:cNvSpPr>
            <a:spLocks noChangeShapeType="1"/>
          </p:cNvSpPr>
          <p:nvPr/>
        </p:nvSpPr>
        <p:spPr bwMode="auto">
          <a:xfrm>
            <a:off x="45326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9"/>
          <p:cNvSpPr>
            <a:spLocks noChangeShapeType="1"/>
          </p:cNvSpPr>
          <p:nvPr/>
        </p:nvSpPr>
        <p:spPr bwMode="auto">
          <a:xfrm>
            <a:off x="73520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Line 19"/>
          <p:cNvSpPr>
            <a:spLocks noChangeShapeType="1"/>
          </p:cNvSpPr>
          <p:nvPr/>
        </p:nvSpPr>
        <p:spPr bwMode="auto">
          <a:xfrm flipH="1">
            <a:off x="68948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73520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 flipH="1">
            <a:off x="40754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19"/>
          <p:cNvSpPr>
            <a:spLocks noChangeShapeType="1"/>
          </p:cNvSpPr>
          <p:nvPr/>
        </p:nvSpPr>
        <p:spPr bwMode="auto">
          <a:xfrm>
            <a:off x="45326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89"/>
          <p:cNvGrpSpPr/>
          <p:nvPr/>
        </p:nvGrpSpPr>
        <p:grpSpPr bwMode="auto">
          <a:xfrm>
            <a:off x="3008657" y="4482547"/>
            <a:ext cx="457200" cy="0"/>
            <a:chOff x="1447800" y="4800600"/>
            <a:chExt cx="457200" cy="0"/>
          </a:xfrm>
        </p:grpSpPr>
        <p:sp>
          <p:nvSpPr>
            <p:cNvPr id="218" name="Line 19"/>
            <p:cNvSpPr>
              <a:spLocks noChangeShapeType="1"/>
            </p:cNvSpPr>
            <p:nvPr/>
          </p:nvSpPr>
          <p:spPr bwMode="auto">
            <a:xfrm flipH="1">
              <a:off x="14478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>
              <a:off x="16002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Line 19"/>
          <p:cNvSpPr>
            <a:spLocks noChangeShapeType="1"/>
          </p:cNvSpPr>
          <p:nvPr/>
        </p:nvSpPr>
        <p:spPr bwMode="auto">
          <a:xfrm flipH="1">
            <a:off x="483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49898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 flipH="1">
            <a:off x="66662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68186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 flipH="1">
            <a:off x="84950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864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 bwMode="auto">
          <a:xfrm>
            <a:off x="2627657" y="5242960"/>
            <a:ext cx="6934200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6056657" y="5244547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 bwMode="auto">
          <a:xfrm rot="5400000">
            <a:off x="2475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直接连接符 213"/>
          <p:cNvCxnSpPr/>
          <p:nvPr/>
        </p:nvCxnSpPr>
        <p:spPr bwMode="auto">
          <a:xfrm rot="5400000">
            <a:off x="3999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直接连接符 214"/>
          <p:cNvCxnSpPr/>
          <p:nvPr/>
        </p:nvCxnSpPr>
        <p:spPr bwMode="auto">
          <a:xfrm rot="5400000">
            <a:off x="5904257" y="50159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接连接符 215"/>
          <p:cNvCxnSpPr/>
          <p:nvPr/>
        </p:nvCxnSpPr>
        <p:spPr bwMode="auto">
          <a:xfrm rot="5400000">
            <a:off x="77330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直接连接符 216"/>
          <p:cNvCxnSpPr/>
          <p:nvPr/>
        </p:nvCxnSpPr>
        <p:spPr bwMode="auto">
          <a:xfrm rot="5400000">
            <a:off x="94094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2" name="椭圆 241"/>
          <p:cNvSpPr/>
          <p:nvPr/>
        </p:nvSpPr>
        <p:spPr>
          <a:xfrm>
            <a:off x="5088835" y="2504662"/>
            <a:ext cx="1696278" cy="7818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因果分析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aphicFrame>
        <p:nvGraphicFramePr>
          <p:cNvPr id="24579" name="Group 288"/>
          <p:cNvGraphicFramePr>
            <a:graphicFrameLocks noGrp="1"/>
          </p:cNvGraphicFramePr>
          <p:nvPr/>
        </p:nvGraphicFramePr>
        <p:xfrm>
          <a:off x="6584315" y="2910205"/>
          <a:ext cx="1235710" cy="1019175"/>
        </p:xfrm>
        <a:graphic>
          <a:graphicData uri="http://schemas.openxmlformats.org/drawingml/2006/table">
            <a:tbl>
              <a:tblPr/>
              <a:tblGrid>
                <a:gridCol w="1235710"/>
              </a:tblGrid>
              <a:tr h="274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有害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4362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座椅折叠损坏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31" name="Group 98"/>
          <p:cNvGraphicFramePr>
            <a:graphicFrameLocks noGrp="1"/>
          </p:cNvGraphicFramePr>
          <p:nvPr/>
        </p:nvGraphicFramePr>
        <p:xfrm>
          <a:off x="2511743" y="1295400"/>
          <a:ext cx="811212" cy="823618"/>
        </p:xfrm>
        <a:graphic>
          <a:graphicData uri="http://schemas.openxmlformats.org/drawingml/2006/table">
            <a:tbl>
              <a:tblPr/>
              <a:tblGrid>
                <a:gridCol w="811212"/>
              </a:tblGrid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技术水平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3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人员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>
          <a:xfrm>
            <a:off x="4004945" y="1821815"/>
            <a:ext cx="2067560" cy="10883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72" name="组合 242"/>
          <p:cNvGrpSpPr/>
          <p:nvPr/>
        </p:nvGrpSpPr>
        <p:grpSpPr bwMode="auto">
          <a:xfrm>
            <a:off x="3449320" y="1520190"/>
            <a:ext cx="344805" cy="487680"/>
            <a:chOff x="828680" y="4814093"/>
            <a:chExt cx="184251" cy="374619"/>
          </a:xfrm>
        </p:grpSpPr>
        <p:sp>
          <p:nvSpPr>
            <p:cNvPr id="24739" name="流程图: 联系 87"/>
            <p:cNvSpPr>
              <a:spLocks noChangeArrowheads="1"/>
            </p:cNvSpPr>
            <p:nvPr/>
          </p:nvSpPr>
          <p:spPr bwMode="auto">
            <a:xfrm>
              <a:off x="864541" y="4814093"/>
              <a:ext cx="148390" cy="374619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p>
              <a:endParaRPr lang="zh-CN" altLang="en-US" b="1">
                <a:latin typeface="等线" panose="02010600030101010101" charset="-122"/>
              </a:endParaRPr>
            </a:p>
          </p:txBody>
        </p:sp>
        <p:sp>
          <p:nvSpPr>
            <p:cNvPr id="24740" name="TextBox 88"/>
            <p:cNvSpPr txBox="1">
              <a:spLocks noChangeArrowheads="1"/>
            </p:cNvSpPr>
            <p:nvPr/>
          </p:nvSpPr>
          <p:spPr bwMode="auto">
            <a:xfrm>
              <a:off x="828680" y="4895850"/>
              <a:ext cx="152100" cy="211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200">
                  <a:latin typeface="Calibri" panose="020F0502020204030204" pitchFamily="34" charset="0"/>
                </a:rPr>
                <a:t>人</a:t>
              </a:r>
              <a:endParaRPr lang="zh-CN" altLang="en-US" sz="120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" name="Group 98"/>
          <p:cNvGraphicFramePr>
            <a:graphicFrameLocks noGrp="1"/>
          </p:cNvGraphicFramePr>
          <p:nvPr/>
        </p:nvGraphicFramePr>
        <p:xfrm>
          <a:off x="2511743" y="2773045"/>
          <a:ext cx="811212" cy="823618"/>
        </p:xfrm>
        <a:graphic>
          <a:graphicData uri="http://schemas.openxmlformats.org/drawingml/2006/table">
            <a:tbl>
              <a:tblPr/>
              <a:tblGrid>
                <a:gridCol w="811212"/>
              </a:tblGrid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  <a:sym typeface="+mn-ea"/>
                        </a:rPr>
                        <a:t>有害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连接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3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各连接件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242"/>
          <p:cNvGrpSpPr/>
          <p:nvPr/>
        </p:nvGrpSpPr>
        <p:grpSpPr bwMode="auto">
          <a:xfrm>
            <a:off x="3449320" y="2997835"/>
            <a:ext cx="344805" cy="487680"/>
            <a:chOff x="828680" y="4814093"/>
            <a:chExt cx="184251" cy="374619"/>
          </a:xfrm>
        </p:grpSpPr>
        <p:sp>
          <p:nvSpPr>
            <p:cNvPr id="16" name="流程图: 联系 87"/>
            <p:cNvSpPr>
              <a:spLocks noChangeArrowheads="1"/>
            </p:cNvSpPr>
            <p:nvPr/>
          </p:nvSpPr>
          <p:spPr bwMode="auto">
            <a:xfrm>
              <a:off x="864541" y="4814093"/>
              <a:ext cx="148390" cy="374619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p>
              <a:endParaRPr lang="zh-CN" altLang="en-US" b="1">
                <a:latin typeface="等线" panose="02010600030101010101" charset="-122"/>
              </a:endParaRPr>
            </a:p>
          </p:txBody>
        </p:sp>
        <p:sp>
          <p:nvSpPr>
            <p:cNvPr id="17" name="TextBox 88"/>
            <p:cNvSpPr txBox="1">
              <a:spLocks noChangeArrowheads="1"/>
            </p:cNvSpPr>
            <p:nvPr/>
          </p:nvSpPr>
          <p:spPr bwMode="auto">
            <a:xfrm>
              <a:off x="828680" y="4895850"/>
              <a:ext cx="152100" cy="211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200">
                  <a:latin typeface="Calibri" panose="020F0502020204030204" pitchFamily="34" charset="0"/>
                </a:rPr>
                <a:t>机</a:t>
              </a:r>
              <a:endParaRPr lang="zh-CN" altLang="en-US" sz="120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8" name="Group 98"/>
          <p:cNvGraphicFramePr>
            <a:graphicFrameLocks noGrp="1"/>
          </p:cNvGraphicFramePr>
          <p:nvPr/>
        </p:nvGraphicFramePr>
        <p:xfrm>
          <a:off x="2512060" y="4169410"/>
          <a:ext cx="810895" cy="984885"/>
        </p:xfrm>
        <a:graphic>
          <a:graphicData uri="http://schemas.openxmlformats.org/drawingml/2006/table">
            <a:tbl>
              <a:tblPr/>
              <a:tblGrid>
                <a:gridCol w="810895"/>
              </a:tblGrid>
              <a:tr h="3282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质量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材质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19" name="组合 242"/>
          <p:cNvGrpSpPr/>
          <p:nvPr/>
        </p:nvGrpSpPr>
        <p:grpSpPr bwMode="auto">
          <a:xfrm>
            <a:off x="3449320" y="4394835"/>
            <a:ext cx="344805" cy="487680"/>
            <a:chOff x="828680" y="4814093"/>
            <a:chExt cx="184251" cy="374619"/>
          </a:xfrm>
        </p:grpSpPr>
        <p:sp>
          <p:nvSpPr>
            <p:cNvPr id="20" name="流程图: 联系 87"/>
            <p:cNvSpPr>
              <a:spLocks noChangeArrowheads="1"/>
            </p:cNvSpPr>
            <p:nvPr/>
          </p:nvSpPr>
          <p:spPr bwMode="auto">
            <a:xfrm>
              <a:off x="864541" y="4814093"/>
              <a:ext cx="148390" cy="374619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p>
              <a:endParaRPr lang="zh-CN" altLang="en-US" b="1">
                <a:latin typeface="等线" panose="02010600030101010101" charset="-122"/>
              </a:endParaRPr>
            </a:p>
          </p:txBody>
        </p:sp>
        <p:sp>
          <p:nvSpPr>
            <p:cNvPr id="21" name="TextBox 88"/>
            <p:cNvSpPr txBox="1">
              <a:spLocks noChangeArrowheads="1"/>
            </p:cNvSpPr>
            <p:nvPr/>
          </p:nvSpPr>
          <p:spPr bwMode="auto">
            <a:xfrm>
              <a:off x="828680" y="4895850"/>
              <a:ext cx="152100" cy="211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200">
                  <a:latin typeface="Calibri" panose="020F0502020204030204" pitchFamily="34" charset="0"/>
                </a:rPr>
                <a:t>料</a:t>
              </a:r>
              <a:endParaRPr lang="zh-CN" altLang="en-US" sz="120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2" name="Group 98"/>
          <p:cNvGraphicFramePr>
            <a:graphicFrameLocks noGrp="1"/>
          </p:cNvGraphicFramePr>
          <p:nvPr/>
        </p:nvGraphicFramePr>
        <p:xfrm>
          <a:off x="7009448" y="4882515"/>
          <a:ext cx="811212" cy="823618"/>
        </p:xfrm>
        <a:graphic>
          <a:graphicData uri="http://schemas.openxmlformats.org/drawingml/2006/table">
            <a:tbl>
              <a:tblPr/>
              <a:tblGrid>
                <a:gridCol w="811212"/>
              </a:tblGrid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不足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强度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3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连接方式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23" name="组合 242"/>
          <p:cNvGrpSpPr/>
          <p:nvPr/>
        </p:nvGrpSpPr>
        <p:grpSpPr bwMode="auto">
          <a:xfrm>
            <a:off x="7947025" y="5218430"/>
            <a:ext cx="344805" cy="487680"/>
            <a:chOff x="828680" y="4814093"/>
            <a:chExt cx="184251" cy="374619"/>
          </a:xfrm>
        </p:grpSpPr>
        <p:sp>
          <p:nvSpPr>
            <p:cNvPr id="24" name="流程图: 联系 87"/>
            <p:cNvSpPr>
              <a:spLocks noChangeArrowheads="1"/>
            </p:cNvSpPr>
            <p:nvPr/>
          </p:nvSpPr>
          <p:spPr bwMode="auto">
            <a:xfrm>
              <a:off x="864541" y="4814093"/>
              <a:ext cx="148390" cy="374619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p>
              <a:endParaRPr lang="zh-CN" altLang="en-US" b="1">
                <a:latin typeface="等线" panose="02010600030101010101" charset="-122"/>
              </a:endParaRPr>
            </a:p>
          </p:txBody>
        </p:sp>
        <p:sp>
          <p:nvSpPr>
            <p:cNvPr id="25" name="TextBox 88"/>
            <p:cNvSpPr txBox="1">
              <a:spLocks noChangeArrowheads="1"/>
            </p:cNvSpPr>
            <p:nvPr/>
          </p:nvSpPr>
          <p:spPr bwMode="auto">
            <a:xfrm>
              <a:off x="828680" y="4895850"/>
              <a:ext cx="152100" cy="211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200">
                  <a:latin typeface="Calibri" panose="020F0502020204030204" pitchFamily="34" charset="0"/>
                </a:rPr>
                <a:t>法</a:t>
              </a:r>
              <a:endParaRPr lang="zh-CN" altLang="en-US" sz="120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6" name="Group 98"/>
          <p:cNvGraphicFramePr>
            <a:graphicFrameLocks noGrp="1"/>
          </p:cNvGraphicFramePr>
          <p:nvPr/>
        </p:nvGraphicFramePr>
        <p:xfrm>
          <a:off x="7009448" y="1295400"/>
          <a:ext cx="811212" cy="1006202"/>
        </p:xfrm>
        <a:graphic>
          <a:graphicData uri="http://schemas.openxmlformats.org/drawingml/2006/table">
            <a:tbl>
              <a:tblPr/>
              <a:tblGrid>
                <a:gridCol w="811212"/>
              </a:tblGrid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有害</a:t>
                      </a:r>
                      <a:endParaRPr kumimoji="0" 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9361"/>
                    </a:solidFill>
                  </a:tcPr>
                </a:tc>
              </a:tr>
              <a:tr h="2746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外力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30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各结构受力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等线" panose="0201060003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42"/>
          <p:cNvGrpSpPr/>
          <p:nvPr/>
        </p:nvGrpSpPr>
        <p:grpSpPr bwMode="auto">
          <a:xfrm>
            <a:off x="7947025" y="1520190"/>
            <a:ext cx="344805" cy="487680"/>
            <a:chOff x="828680" y="4814093"/>
            <a:chExt cx="184251" cy="374619"/>
          </a:xfrm>
        </p:grpSpPr>
        <p:sp>
          <p:nvSpPr>
            <p:cNvPr id="28" name="流程图: 联系 87"/>
            <p:cNvSpPr>
              <a:spLocks noChangeArrowheads="1"/>
            </p:cNvSpPr>
            <p:nvPr/>
          </p:nvSpPr>
          <p:spPr bwMode="auto">
            <a:xfrm>
              <a:off x="864541" y="4814093"/>
              <a:ext cx="148390" cy="374619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p>
              <a:endParaRPr lang="zh-CN" altLang="en-US" b="1">
                <a:latin typeface="等线" panose="02010600030101010101" charset="-122"/>
              </a:endParaRPr>
            </a:p>
          </p:txBody>
        </p:sp>
        <p:sp>
          <p:nvSpPr>
            <p:cNvPr id="29" name="TextBox 88"/>
            <p:cNvSpPr txBox="1">
              <a:spLocks noChangeArrowheads="1"/>
            </p:cNvSpPr>
            <p:nvPr/>
          </p:nvSpPr>
          <p:spPr bwMode="auto">
            <a:xfrm>
              <a:off x="828680" y="4895850"/>
              <a:ext cx="152100" cy="211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200">
                  <a:latin typeface="Calibri" panose="020F0502020204030204" pitchFamily="34" charset="0"/>
                </a:rPr>
                <a:t>环</a:t>
              </a:r>
              <a:endParaRPr lang="zh-CN" altLang="en-US" sz="1200">
                <a:latin typeface="Calibri" panose="020F0502020204030204" pitchFamily="34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7079615" y="2315210"/>
            <a:ext cx="245745" cy="5949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4579" idx="2"/>
          </p:cNvCxnSpPr>
          <p:nvPr/>
        </p:nvCxnSpPr>
        <p:spPr>
          <a:xfrm flipH="1" flipV="1">
            <a:off x="7202170" y="3929380"/>
            <a:ext cx="353695" cy="9048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004945" y="3236595"/>
            <a:ext cx="2022475" cy="9715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971290" y="3901440"/>
            <a:ext cx="2263775" cy="68961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因果分析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59103" y="1103810"/>
            <a:ext cx="2769600" cy="576715"/>
            <a:chOff x="814328" y="3219334"/>
            <a:chExt cx="2077200" cy="432536"/>
          </a:xfrm>
        </p:grpSpPr>
        <p:grpSp>
          <p:nvGrpSpPr>
            <p:cNvPr id="42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圆角矩形 43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3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分析结论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1215831" y="199986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971040" y="2308225"/>
          <a:ext cx="8400415" cy="316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065"/>
                <a:gridCol w="1786890"/>
                <a:gridCol w="3046730"/>
                <a:gridCol w="3046730"/>
              </a:tblGrid>
              <a:tr h="802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序号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故障现象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末端因素统计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是否主要因素</a:t>
                      </a:r>
                      <a:endParaRPr lang="zh-CN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座椅折叠损坏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1。技术水平差异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否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2。各连接件问题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是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3。座椅板材质量问题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是</a:t>
                      </a:r>
                      <a:endParaRPr lang="zh-CN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3848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4。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各结构受力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否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5。连接方式</a:t>
                      </a:r>
                      <a:endParaRPr 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是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解题流程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294657" y="1109869"/>
            <a:ext cx="1339850" cy="685800"/>
            <a:chOff x="3515" y="2256"/>
            <a:chExt cx="844" cy="848"/>
          </a:xfrm>
        </p:grpSpPr>
        <p:sp>
          <p:nvSpPr>
            <p:cNvPr id="238" name="AutoShape 5"/>
            <p:cNvSpPr>
              <a:spLocks noChangeArrowheads="1"/>
            </p:cNvSpPr>
            <p:nvPr/>
          </p:nvSpPr>
          <p:spPr bwMode="gray">
            <a:xfrm>
              <a:off x="3515" y="2256"/>
              <a:ext cx="844" cy="848"/>
            </a:xfrm>
            <a:prstGeom prst="roundRect">
              <a:avLst>
                <a:gd name="adj" fmla="val 12440"/>
              </a:avLst>
            </a:prstGeom>
            <a:solidFill>
              <a:srgbClr val="BB2305"/>
            </a:solidFill>
            <a:ln w="38100">
              <a:solidFill>
                <a:srgbClr val="EAEAEA"/>
              </a:solidFill>
              <a:rou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pic>
          <p:nvPicPr>
            <p:cNvPr id="239" name="Picture 28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44" y="2826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29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0800000">
              <a:off x="4013" y="2273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6"/>
          <p:cNvGrpSpPr/>
          <p:nvPr/>
        </p:nvGrpSpPr>
        <p:grpSpPr bwMode="auto">
          <a:xfrm>
            <a:off x="1637057" y="4025347"/>
            <a:ext cx="1362075" cy="790268"/>
            <a:chOff x="4320" y="1152"/>
            <a:chExt cx="414" cy="402"/>
          </a:xfrm>
        </p:grpSpPr>
        <p:sp>
          <p:nvSpPr>
            <p:cNvPr id="236" name="AutoShape 1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1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7" name="Rectangle 9"/>
          <p:cNvSpPr>
            <a:spLocks noChangeArrowheads="1"/>
          </p:cNvSpPr>
          <p:nvPr/>
        </p:nvSpPr>
        <p:spPr bwMode="white">
          <a:xfrm>
            <a:off x="1668807" y="4243801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68" name="Rectangle 10"/>
          <p:cNvSpPr>
            <a:spLocks noChangeArrowheads="1"/>
          </p:cNvSpPr>
          <p:nvPr/>
        </p:nvSpPr>
        <p:spPr bwMode="white">
          <a:xfrm>
            <a:off x="5370857" y="12622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描述问题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2" name="Group 22"/>
          <p:cNvGrpSpPr/>
          <p:nvPr/>
        </p:nvGrpSpPr>
        <p:grpSpPr bwMode="auto">
          <a:xfrm>
            <a:off x="7809257" y="2538619"/>
            <a:ext cx="1362075" cy="704850"/>
            <a:chOff x="4320" y="1152"/>
            <a:chExt cx="414" cy="402"/>
          </a:xfrm>
        </p:grpSpPr>
        <p:sp>
          <p:nvSpPr>
            <p:cNvPr id="234" name="AutoShape 2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4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0" name="Rectangle 11"/>
          <p:cNvSpPr>
            <a:spLocks noChangeArrowheads="1"/>
          </p:cNvSpPr>
          <p:nvPr/>
        </p:nvSpPr>
        <p:spPr bwMode="white">
          <a:xfrm>
            <a:off x="7885457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资源分析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3" name="Group 26"/>
          <p:cNvGrpSpPr/>
          <p:nvPr/>
        </p:nvGrpSpPr>
        <p:grpSpPr bwMode="auto">
          <a:xfrm>
            <a:off x="2627657" y="2513796"/>
            <a:ext cx="1362075" cy="713242"/>
            <a:chOff x="4320" y="1152"/>
            <a:chExt cx="414" cy="402"/>
          </a:xfrm>
        </p:grpSpPr>
        <p:sp>
          <p:nvSpPr>
            <p:cNvPr id="23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2" name="Rectangle 11"/>
          <p:cNvSpPr>
            <a:spLocks noChangeArrowheads="1"/>
          </p:cNvSpPr>
          <p:nvPr/>
        </p:nvSpPr>
        <p:spPr bwMode="white">
          <a:xfrm>
            <a:off x="2665757" y="2707225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系统分析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3421407" y="4101546"/>
            <a:ext cx="1362075" cy="762000"/>
            <a:chOff x="4320" y="1152"/>
            <a:chExt cx="414" cy="402"/>
          </a:xfrm>
        </p:grpSpPr>
        <p:sp>
          <p:nvSpPr>
            <p:cNvPr id="23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" name="Rectangle 9"/>
          <p:cNvSpPr>
            <a:spLocks noChangeArrowheads="1"/>
          </p:cNvSpPr>
          <p:nvPr/>
        </p:nvSpPr>
        <p:spPr bwMode="white">
          <a:xfrm>
            <a:off x="3469032" y="4187686"/>
            <a:ext cx="1295400" cy="646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效应库及专利库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5" name="Group 39"/>
          <p:cNvGrpSpPr/>
          <p:nvPr/>
        </p:nvGrpSpPr>
        <p:grpSpPr bwMode="auto">
          <a:xfrm>
            <a:off x="5343870" y="5605668"/>
            <a:ext cx="1368425" cy="609601"/>
            <a:chOff x="4320" y="1152"/>
            <a:chExt cx="414" cy="402"/>
          </a:xfrm>
        </p:grpSpPr>
        <p:sp>
          <p:nvSpPr>
            <p:cNvPr id="228" name="AutoShape 4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9" name="Freeform 41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6" name="Rectangle 8"/>
          <p:cNvSpPr>
            <a:spLocks noChangeArrowheads="1"/>
          </p:cNvSpPr>
          <p:nvPr/>
        </p:nvSpPr>
        <p:spPr bwMode="white">
          <a:xfrm>
            <a:off x="5447057" y="57580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方案评价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6" name="Group 30"/>
          <p:cNvGrpSpPr/>
          <p:nvPr/>
        </p:nvGrpSpPr>
        <p:grpSpPr bwMode="auto">
          <a:xfrm>
            <a:off x="5250207" y="4101546"/>
            <a:ext cx="1362075" cy="762000"/>
            <a:chOff x="4320" y="1152"/>
            <a:chExt cx="414" cy="402"/>
          </a:xfrm>
        </p:grpSpPr>
        <p:sp>
          <p:nvSpPr>
            <p:cNvPr id="226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7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8" name="Rectangle 9"/>
          <p:cNvSpPr>
            <a:spLocks noChangeArrowheads="1"/>
          </p:cNvSpPr>
          <p:nvPr/>
        </p:nvSpPr>
        <p:spPr bwMode="white">
          <a:xfrm>
            <a:off x="5311084" y="4290391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物场分析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" name="Group 30"/>
          <p:cNvGrpSpPr/>
          <p:nvPr/>
        </p:nvGrpSpPr>
        <p:grpSpPr bwMode="auto">
          <a:xfrm>
            <a:off x="7132982" y="4101546"/>
            <a:ext cx="1362075" cy="762000"/>
            <a:chOff x="4320" y="1152"/>
            <a:chExt cx="414" cy="402"/>
          </a:xfrm>
        </p:grpSpPr>
        <p:sp>
          <p:nvSpPr>
            <p:cNvPr id="224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0" name="Rectangle 9"/>
          <p:cNvSpPr>
            <a:spLocks noChangeArrowheads="1"/>
          </p:cNvSpPr>
          <p:nvPr/>
        </p:nvSpPr>
        <p:spPr bwMode="white">
          <a:xfrm>
            <a:off x="7180607" y="4277139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8" name="Group 26"/>
          <p:cNvGrpSpPr/>
          <p:nvPr/>
        </p:nvGrpSpPr>
        <p:grpSpPr bwMode="auto">
          <a:xfrm>
            <a:off x="5218457" y="2513794"/>
            <a:ext cx="1362075" cy="716790"/>
            <a:chOff x="4320" y="1152"/>
            <a:chExt cx="414" cy="404"/>
          </a:xfrm>
        </p:grpSpPr>
        <p:sp>
          <p:nvSpPr>
            <p:cNvPr id="22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2" name="Rectangle 11"/>
          <p:cNvSpPr>
            <a:spLocks noChangeArrowheads="1"/>
          </p:cNvSpPr>
          <p:nvPr/>
        </p:nvSpPr>
        <p:spPr bwMode="white">
          <a:xfrm>
            <a:off x="5266082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因果分析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9" name="Group 30"/>
          <p:cNvGrpSpPr/>
          <p:nvPr/>
        </p:nvGrpSpPr>
        <p:grpSpPr bwMode="auto">
          <a:xfrm>
            <a:off x="8971307" y="4101547"/>
            <a:ext cx="1362075" cy="762000"/>
            <a:chOff x="4320" y="1152"/>
            <a:chExt cx="414" cy="402"/>
          </a:xfrm>
        </p:grpSpPr>
        <p:sp>
          <p:nvSpPr>
            <p:cNvPr id="22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4" name="Rectangle 9"/>
          <p:cNvSpPr>
            <a:spLocks noChangeArrowheads="1"/>
          </p:cNvSpPr>
          <p:nvPr/>
        </p:nvSpPr>
        <p:spPr bwMode="white">
          <a:xfrm>
            <a:off x="8978761" y="4277138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 smtClean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进化分析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5980457" y="1871869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 bwMode="auto">
          <a:xfrm>
            <a:off x="3161057" y="2024269"/>
            <a:ext cx="533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3161057" y="20496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9"/>
          <p:cNvSpPr>
            <a:spLocks noChangeShapeType="1"/>
          </p:cNvSpPr>
          <p:nvPr/>
        </p:nvSpPr>
        <p:spPr bwMode="auto">
          <a:xfrm>
            <a:off x="8495057" y="20242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 bwMode="auto">
          <a:xfrm>
            <a:off x="2475257" y="3624469"/>
            <a:ext cx="6934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Line 19"/>
          <p:cNvSpPr>
            <a:spLocks noChangeShapeType="1"/>
          </p:cNvSpPr>
          <p:nvPr/>
        </p:nvSpPr>
        <p:spPr bwMode="auto">
          <a:xfrm>
            <a:off x="24752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9"/>
          <p:cNvSpPr>
            <a:spLocks noChangeShapeType="1"/>
          </p:cNvSpPr>
          <p:nvPr/>
        </p:nvSpPr>
        <p:spPr bwMode="auto">
          <a:xfrm>
            <a:off x="41516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>
            <a:off x="5980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7885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9409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19"/>
          <p:cNvSpPr>
            <a:spLocks noChangeShapeType="1"/>
          </p:cNvSpPr>
          <p:nvPr/>
        </p:nvSpPr>
        <p:spPr bwMode="auto">
          <a:xfrm>
            <a:off x="3313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19"/>
          <p:cNvSpPr>
            <a:spLocks noChangeShapeType="1"/>
          </p:cNvSpPr>
          <p:nvPr/>
        </p:nvSpPr>
        <p:spPr bwMode="auto">
          <a:xfrm>
            <a:off x="5980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19"/>
          <p:cNvSpPr>
            <a:spLocks noChangeShapeType="1"/>
          </p:cNvSpPr>
          <p:nvPr/>
        </p:nvSpPr>
        <p:spPr bwMode="auto">
          <a:xfrm>
            <a:off x="85712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19"/>
          <p:cNvSpPr>
            <a:spLocks noChangeShapeType="1"/>
          </p:cNvSpPr>
          <p:nvPr/>
        </p:nvSpPr>
        <p:spPr bwMode="auto">
          <a:xfrm>
            <a:off x="45326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9"/>
          <p:cNvSpPr>
            <a:spLocks noChangeShapeType="1"/>
          </p:cNvSpPr>
          <p:nvPr/>
        </p:nvSpPr>
        <p:spPr bwMode="auto">
          <a:xfrm>
            <a:off x="73520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Line 19"/>
          <p:cNvSpPr>
            <a:spLocks noChangeShapeType="1"/>
          </p:cNvSpPr>
          <p:nvPr/>
        </p:nvSpPr>
        <p:spPr bwMode="auto">
          <a:xfrm flipH="1">
            <a:off x="68948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73520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 flipH="1">
            <a:off x="40754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19"/>
          <p:cNvSpPr>
            <a:spLocks noChangeShapeType="1"/>
          </p:cNvSpPr>
          <p:nvPr/>
        </p:nvSpPr>
        <p:spPr bwMode="auto">
          <a:xfrm>
            <a:off x="45326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89"/>
          <p:cNvGrpSpPr/>
          <p:nvPr/>
        </p:nvGrpSpPr>
        <p:grpSpPr bwMode="auto">
          <a:xfrm>
            <a:off x="3008657" y="4482547"/>
            <a:ext cx="457200" cy="0"/>
            <a:chOff x="1447800" y="4800600"/>
            <a:chExt cx="457200" cy="0"/>
          </a:xfrm>
        </p:grpSpPr>
        <p:sp>
          <p:nvSpPr>
            <p:cNvPr id="218" name="Line 19"/>
            <p:cNvSpPr>
              <a:spLocks noChangeShapeType="1"/>
            </p:cNvSpPr>
            <p:nvPr/>
          </p:nvSpPr>
          <p:spPr bwMode="auto">
            <a:xfrm flipH="1">
              <a:off x="14478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>
              <a:off x="16002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Line 19"/>
          <p:cNvSpPr>
            <a:spLocks noChangeShapeType="1"/>
          </p:cNvSpPr>
          <p:nvPr/>
        </p:nvSpPr>
        <p:spPr bwMode="auto">
          <a:xfrm flipH="1">
            <a:off x="483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49898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 flipH="1">
            <a:off x="66662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68186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 flipH="1">
            <a:off x="84950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864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 bwMode="auto">
          <a:xfrm>
            <a:off x="2627657" y="5242960"/>
            <a:ext cx="6934200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6056657" y="5244547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 bwMode="auto">
          <a:xfrm rot="5400000">
            <a:off x="2475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直接连接符 213"/>
          <p:cNvCxnSpPr/>
          <p:nvPr/>
        </p:nvCxnSpPr>
        <p:spPr bwMode="auto">
          <a:xfrm rot="5400000">
            <a:off x="3999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直接连接符 214"/>
          <p:cNvCxnSpPr/>
          <p:nvPr/>
        </p:nvCxnSpPr>
        <p:spPr bwMode="auto">
          <a:xfrm rot="5400000">
            <a:off x="5904257" y="50159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接连接符 215"/>
          <p:cNvCxnSpPr/>
          <p:nvPr/>
        </p:nvCxnSpPr>
        <p:spPr bwMode="auto">
          <a:xfrm rot="5400000">
            <a:off x="77330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直接连接符 216"/>
          <p:cNvCxnSpPr/>
          <p:nvPr/>
        </p:nvCxnSpPr>
        <p:spPr bwMode="auto">
          <a:xfrm rot="5400000">
            <a:off x="94094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2" name="椭圆 241"/>
          <p:cNvSpPr/>
          <p:nvPr/>
        </p:nvSpPr>
        <p:spPr>
          <a:xfrm>
            <a:off x="7715921" y="2504662"/>
            <a:ext cx="1696278" cy="7818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资源分析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373630" y="1671569"/>
            <a:ext cx="6729730" cy="351359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00"/>
            </a:solidFill>
            <a:rou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物质资源：座椅主体结构、连接件、座椅板材等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能量资源：机械力等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信息资源：外观尺寸等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空间资源：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座椅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机内外部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功能资源：受力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资源分析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24147" y="1077305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资源分析</a:t>
              </a:r>
              <a:r>
                <a:rPr lang="en-US" altLang="zh-CN" sz="1865" dirty="0" smtClean="0">
                  <a:solidFill>
                    <a:srgbClr val="118C3B"/>
                  </a:solidFill>
                </a:rPr>
                <a:t>3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2004889" y="1654344"/>
            <a:ext cx="888839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多功能折叠座椅连接件一旦断裂，会导致座椅无法正常投用。小组成员对连接件进行材质分析，选择材质为普通铁质件，主要特点为元件易变形，易锈蚀，使连接件折叠时出现故障问题。</a:t>
            </a:r>
            <a:endParaRPr sz="1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39901" y="199986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50000" y="3275222"/>
            <a:ext cx="2769600" cy="576715"/>
            <a:chOff x="814328" y="3219334"/>
            <a:chExt cx="2077200" cy="432536"/>
          </a:xfrm>
        </p:grpSpPr>
        <p:grpSp>
          <p:nvGrpSpPr>
            <p:cNvPr id="18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19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9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方案三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22" name="TextBox 125"/>
          <p:cNvSpPr txBox="1"/>
          <p:nvPr/>
        </p:nvSpPr>
        <p:spPr>
          <a:xfrm>
            <a:off x="2004695" y="4224020"/>
            <a:ext cx="80340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多功能折叠座椅连接件</a:t>
            </a: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条件，小组成员经过分析讨论，决定将连接件材质</a:t>
            </a:r>
            <a:r>
              <a:rPr 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不锈钢件</a:t>
            </a: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，其优点是：不易变形，结构不易改变，耐腐蚀性强，使用寿命长等。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640354" y="5092495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599544" y="267517"/>
            <a:ext cx="5660570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263156" y="437755"/>
              <a:ext cx="2707380" cy="4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矛盾分析</a:t>
              </a:r>
              <a:r>
                <a:rPr lang="en-US" altLang="zh-CN" sz="2800" dirty="0" smtClean="0">
                  <a:solidFill>
                    <a:srgbClr val="00B050"/>
                  </a:solidFill>
                </a:rPr>
                <a:t>——</a:t>
              </a:r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技术矛盾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24147" y="1077305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技术矛盾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2022668" y="1945809"/>
            <a:ext cx="9272711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问题：如何降低座椅问题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现解决办法：更改设计结构，更换材料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S3。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缺点：成本增加、制造难度大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结构的稳定性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恶化参数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可制造性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创新原理：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：自服务；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：合并组合；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：局部质量；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：动态化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借助中介物；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：改变特征；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：用周期性的行动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39901" y="199986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03615" y="3632720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581844" y="4902719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sym typeface="+mn-ea"/>
                </a:rPr>
                <a:t>改变特征</a:t>
              </a:r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2090" y="1113591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方案四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939573" y="1845027"/>
            <a:ext cx="85107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改变特征，进行材料更换，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原有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板材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材质为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普通板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更换为延展性较好的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耐腐蚀处理木材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noProof="1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80897" y="2015326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21139" y="3096124"/>
            <a:ext cx="1844675" cy="1974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0" name="矩形 19"/>
          <p:cNvSpPr/>
          <p:nvPr/>
        </p:nvSpPr>
        <p:spPr>
          <a:xfrm>
            <a:off x="2488928" y="3828506"/>
            <a:ext cx="1393371" cy="44994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32561" y="3828596"/>
            <a:ext cx="13498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普通板</a:t>
            </a:r>
            <a:endParaRPr lang="zh-CN" altLang="en-US" spc="3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516755" y="3828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耐腐蚀处理木材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7" name="图片 16" descr="3Y2(~)5WWSEPZWXJ`@@_C%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8545" y="3190875"/>
            <a:ext cx="2473325" cy="164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解题流程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65" name="Group 35"/>
          <p:cNvGrpSpPr/>
          <p:nvPr/>
        </p:nvGrpSpPr>
        <p:grpSpPr bwMode="auto">
          <a:xfrm>
            <a:off x="5294657" y="1109869"/>
            <a:ext cx="1339850" cy="685800"/>
            <a:chOff x="3515" y="2256"/>
            <a:chExt cx="844" cy="848"/>
          </a:xfrm>
        </p:grpSpPr>
        <p:sp>
          <p:nvSpPr>
            <p:cNvPr id="238" name="AutoShape 5"/>
            <p:cNvSpPr>
              <a:spLocks noChangeArrowheads="1"/>
            </p:cNvSpPr>
            <p:nvPr/>
          </p:nvSpPr>
          <p:spPr bwMode="gray">
            <a:xfrm>
              <a:off x="3515" y="2256"/>
              <a:ext cx="844" cy="848"/>
            </a:xfrm>
            <a:prstGeom prst="roundRect">
              <a:avLst>
                <a:gd name="adj" fmla="val 12440"/>
              </a:avLst>
            </a:prstGeom>
            <a:solidFill>
              <a:srgbClr val="BB2305"/>
            </a:solidFill>
            <a:ln w="38100">
              <a:solidFill>
                <a:srgbClr val="EAEAEA"/>
              </a:solidFill>
              <a:rou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pic>
          <p:nvPicPr>
            <p:cNvPr id="239" name="Picture 28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44" y="2826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29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0800000">
              <a:off x="4013" y="2273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6" name="Group 16"/>
          <p:cNvGrpSpPr/>
          <p:nvPr/>
        </p:nvGrpSpPr>
        <p:grpSpPr bwMode="auto">
          <a:xfrm>
            <a:off x="1637057" y="4025347"/>
            <a:ext cx="1362075" cy="790268"/>
            <a:chOff x="4320" y="1152"/>
            <a:chExt cx="414" cy="402"/>
          </a:xfrm>
        </p:grpSpPr>
        <p:sp>
          <p:nvSpPr>
            <p:cNvPr id="236" name="AutoShape 1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1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7" name="Rectangle 9"/>
          <p:cNvSpPr>
            <a:spLocks noChangeArrowheads="1"/>
          </p:cNvSpPr>
          <p:nvPr/>
        </p:nvSpPr>
        <p:spPr bwMode="white">
          <a:xfrm>
            <a:off x="1668807" y="4243801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68" name="Rectangle 10"/>
          <p:cNvSpPr>
            <a:spLocks noChangeArrowheads="1"/>
          </p:cNvSpPr>
          <p:nvPr/>
        </p:nvSpPr>
        <p:spPr bwMode="white">
          <a:xfrm>
            <a:off x="5370857" y="12622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描述问题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69" name="Group 22"/>
          <p:cNvGrpSpPr/>
          <p:nvPr/>
        </p:nvGrpSpPr>
        <p:grpSpPr bwMode="auto">
          <a:xfrm>
            <a:off x="7809257" y="2538619"/>
            <a:ext cx="1362075" cy="704850"/>
            <a:chOff x="4320" y="1152"/>
            <a:chExt cx="414" cy="402"/>
          </a:xfrm>
        </p:grpSpPr>
        <p:sp>
          <p:nvSpPr>
            <p:cNvPr id="234" name="AutoShape 2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4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0" name="Rectangle 11"/>
          <p:cNvSpPr>
            <a:spLocks noChangeArrowheads="1"/>
          </p:cNvSpPr>
          <p:nvPr/>
        </p:nvSpPr>
        <p:spPr bwMode="white">
          <a:xfrm>
            <a:off x="7885457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资源分析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1" name="Group 26"/>
          <p:cNvGrpSpPr/>
          <p:nvPr/>
        </p:nvGrpSpPr>
        <p:grpSpPr bwMode="auto">
          <a:xfrm>
            <a:off x="2627657" y="2513796"/>
            <a:ext cx="1362075" cy="713242"/>
            <a:chOff x="4320" y="1152"/>
            <a:chExt cx="414" cy="402"/>
          </a:xfrm>
        </p:grpSpPr>
        <p:sp>
          <p:nvSpPr>
            <p:cNvPr id="23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2" name="Rectangle 11"/>
          <p:cNvSpPr>
            <a:spLocks noChangeArrowheads="1"/>
          </p:cNvSpPr>
          <p:nvPr/>
        </p:nvSpPr>
        <p:spPr bwMode="white">
          <a:xfrm>
            <a:off x="2675917" y="2640550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系统分析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3" name="Group 30"/>
          <p:cNvGrpSpPr/>
          <p:nvPr/>
        </p:nvGrpSpPr>
        <p:grpSpPr bwMode="auto">
          <a:xfrm>
            <a:off x="3421407" y="4101546"/>
            <a:ext cx="1362075" cy="762000"/>
            <a:chOff x="4320" y="1152"/>
            <a:chExt cx="414" cy="402"/>
          </a:xfrm>
        </p:grpSpPr>
        <p:sp>
          <p:nvSpPr>
            <p:cNvPr id="23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" name="Rectangle 9"/>
          <p:cNvSpPr>
            <a:spLocks noChangeArrowheads="1"/>
          </p:cNvSpPr>
          <p:nvPr/>
        </p:nvSpPr>
        <p:spPr bwMode="white">
          <a:xfrm>
            <a:off x="3469032" y="4187686"/>
            <a:ext cx="1295400" cy="646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效应库及专利库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5" name="Group 39"/>
          <p:cNvGrpSpPr/>
          <p:nvPr/>
        </p:nvGrpSpPr>
        <p:grpSpPr bwMode="auto">
          <a:xfrm>
            <a:off x="5343870" y="5605668"/>
            <a:ext cx="1368425" cy="609601"/>
            <a:chOff x="4320" y="1152"/>
            <a:chExt cx="414" cy="402"/>
          </a:xfrm>
        </p:grpSpPr>
        <p:sp>
          <p:nvSpPr>
            <p:cNvPr id="228" name="AutoShape 4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9" name="Freeform 41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6" name="Rectangle 8"/>
          <p:cNvSpPr>
            <a:spLocks noChangeArrowheads="1"/>
          </p:cNvSpPr>
          <p:nvPr/>
        </p:nvSpPr>
        <p:spPr bwMode="white">
          <a:xfrm>
            <a:off x="5447057" y="57580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方案评价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7" name="Group 30"/>
          <p:cNvGrpSpPr/>
          <p:nvPr/>
        </p:nvGrpSpPr>
        <p:grpSpPr bwMode="auto">
          <a:xfrm>
            <a:off x="5250207" y="4101546"/>
            <a:ext cx="1362075" cy="762000"/>
            <a:chOff x="4320" y="1152"/>
            <a:chExt cx="414" cy="402"/>
          </a:xfrm>
        </p:grpSpPr>
        <p:sp>
          <p:nvSpPr>
            <p:cNvPr id="226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7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8" name="Rectangle 9"/>
          <p:cNvSpPr>
            <a:spLocks noChangeArrowheads="1"/>
          </p:cNvSpPr>
          <p:nvPr/>
        </p:nvSpPr>
        <p:spPr bwMode="white">
          <a:xfrm>
            <a:off x="5311084" y="4290391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物场分析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9" name="Group 30"/>
          <p:cNvGrpSpPr/>
          <p:nvPr/>
        </p:nvGrpSpPr>
        <p:grpSpPr bwMode="auto">
          <a:xfrm>
            <a:off x="7132982" y="4101546"/>
            <a:ext cx="1362075" cy="762000"/>
            <a:chOff x="4320" y="1152"/>
            <a:chExt cx="414" cy="402"/>
          </a:xfrm>
        </p:grpSpPr>
        <p:sp>
          <p:nvSpPr>
            <p:cNvPr id="224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0" name="Rectangle 9"/>
          <p:cNvSpPr>
            <a:spLocks noChangeArrowheads="1"/>
          </p:cNvSpPr>
          <p:nvPr/>
        </p:nvSpPr>
        <p:spPr bwMode="white">
          <a:xfrm>
            <a:off x="7180607" y="4277139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81" name="Group 26"/>
          <p:cNvGrpSpPr/>
          <p:nvPr/>
        </p:nvGrpSpPr>
        <p:grpSpPr bwMode="auto">
          <a:xfrm>
            <a:off x="5218457" y="2513794"/>
            <a:ext cx="1362075" cy="716790"/>
            <a:chOff x="4320" y="1152"/>
            <a:chExt cx="414" cy="404"/>
          </a:xfrm>
        </p:grpSpPr>
        <p:sp>
          <p:nvSpPr>
            <p:cNvPr id="22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2" name="Rectangle 11"/>
          <p:cNvSpPr>
            <a:spLocks noChangeArrowheads="1"/>
          </p:cNvSpPr>
          <p:nvPr/>
        </p:nvSpPr>
        <p:spPr bwMode="white">
          <a:xfrm>
            <a:off x="5266082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因果分析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83" name="Group 30"/>
          <p:cNvGrpSpPr/>
          <p:nvPr/>
        </p:nvGrpSpPr>
        <p:grpSpPr bwMode="auto">
          <a:xfrm>
            <a:off x="8971307" y="4101547"/>
            <a:ext cx="1362075" cy="762000"/>
            <a:chOff x="4320" y="1152"/>
            <a:chExt cx="414" cy="402"/>
          </a:xfrm>
        </p:grpSpPr>
        <p:sp>
          <p:nvSpPr>
            <p:cNvPr id="22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4" name="Rectangle 9"/>
          <p:cNvSpPr>
            <a:spLocks noChangeArrowheads="1"/>
          </p:cNvSpPr>
          <p:nvPr/>
        </p:nvSpPr>
        <p:spPr bwMode="white">
          <a:xfrm>
            <a:off x="8978761" y="4277138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 smtClean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进化分析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5980457" y="1871869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 bwMode="auto">
          <a:xfrm>
            <a:off x="3161057" y="2024269"/>
            <a:ext cx="533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3161057" y="20496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9"/>
          <p:cNvSpPr>
            <a:spLocks noChangeShapeType="1"/>
          </p:cNvSpPr>
          <p:nvPr/>
        </p:nvSpPr>
        <p:spPr bwMode="auto">
          <a:xfrm>
            <a:off x="8495057" y="20242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 bwMode="auto">
          <a:xfrm>
            <a:off x="2475257" y="3624469"/>
            <a:ext cx="6934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Line 19"/>
          <p:cNvSpPr>
            <a:spLocks noChangeShapeType="1"/>
          </p:cNvSpPr>
          <p:nvPr/>
        </p:nvSpPr>
        <p:spPr bwMode="auto">
          <a:xfrm>
            <a:off x="24752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9"/>
          <p:cNvSpPr>
            <a:spLocks noChangeShapeType="1"/>
          </p:cNvSpPr>
          <p:nvPr/>
        </p:nvSpPr>
        <p:spPr bwMode="auto">
          <a:xfrm>
            <a:off x="41516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>
            <a:off x="5980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7885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9409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19"/>
          <p:cNvSpPr>
            <a:spLocks noChangeShapeType="1"/>
          </p:cNvSpPr>
          <p:nvPr/>
        </p:nvSpPr>
        <p:spPr bwMode="auto">
          <a:xfrm>
            <a:off x="3313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19"/>
          <p:cNvSpPr>
            <a:spLocks noChangeShapeType="1"/>
          </p:cNvSpPr>
          <p:nvPr/>
        </p:nvSpPr>
        <p:spPr bwMode="auto">
          <a:xfrm>
            <a:off x="5980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19"/>
          <p:cNvSpPr>
            <a:spLocks noChangeShapeType="1"/>
          </p:cNvSpPr>
          <p:nvPr/>
        </p:nvSpPr>
        <p:spPr bwMode="auto">
          <a:xfrm>
            <a:off x="85712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19"/>
          <p:cNvSpPr>
            <a:spLocks noChangeShapeType="1"/>
          </p:cNvSpPr>
          <p:nvPr/>
        </p:nvSpPr>
        <p:spPr bwMode="auto">
          <a:xfrm>
            <a:off x="45326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9"/>
          <p:cNvSpPr>
            <a:spLocks noChangeShapeType="1"/>
          </p:cNvSpPr>
          <p:nvPr/>
        </p:nvSpPr>
        <p:spPr bwMode="auto">
          <a:xfrm>
            <a:off x="73520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Line 19"/>
          <p:cNvSpPr>
            <a:spLocks noChangeShapeType="1"/>
          </p:cNvSpPr>
          <p:nvPr/>
        </p:nvSpPr>
        <p:spPr bwMode="auto">
          <a:xfrm flipH="1">
            <a:off x="68948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73520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 flipH="1">
            <a:off x="40754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19"/>
          <p:cNvSpPr>
            <a:spLocks noChangeShapeType="1"/>
          </p:cNvSpPr>
          <p:nvPr/>
        </p:nvSpPr>
        <p:spPr bwMode="auto">
          <a:xfrm>
            <a:off x="45326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4" name="组合 89"/>
          <p:cNvGrpSpPr/>
          <p:nvPr/>
        </p:nvGrpSpPr>
        <p:grpSpPr bwMode="auto">
          <a:xfrm>
            <a:off x="3008657" y="4482547"/>
            <a:ext cx="457200" cy="0"/>
            <a:chOff x="1447800" y="4800600"/>
            <a:chExt cx="457200" cy="0"/>
          </a:xfrm>
        </p:grpSpPr>
        <p:sp>
          <p:nvSpPr>
            <p:cNvPr id="218" name="Line 19"/>
            <p:cNvSpPr>
              <a:spLocks noChangeShapeType="1"/>
            </p:cNvSpPr>
            <p:nvPr/>
          </p:nvSpPr>
          <p:spPr bwMode="auto">
            <a:xfrm flipH="1">
              <a:off x="14478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>
              <a:off x="16002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Line 19"/>
          <p:cNvSpPr>
            <a:spLocks noChangeShapeType="1"/>
          </p:cNvSpPr>
          <p:nvPr/>
        </p:nvSpPr>
        <p:spPr bwMode="auto">
          <a:xfrm flipH="1">
            <a:off x="483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49898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 flipH="1">
            <a:off x="66662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68186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 flipH="1">
            <a:off x="84950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864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 bwMode="auto">
          <a:xfrm>
            <a:off x="2627657" y="5242960"/>
            <a:ext cx="6934200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6056657" y="5244547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 bwMode="auto">
          <a:xfrm rot="5400000">
            <a:off x="2475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直接连接符 213"/>
          <p:cNvCxnSpPr/>
          <p:nvPr/>
        </p:nvCxnSpPr>
        <p:spPr bwMode="auto">
          <a:xfrm rot="5400000">
            <a:off x="3999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直接连接符 214"/>
          <p:cNvCxnSpPr/>
          <p:nvPr/>
        </p:nvCxnSpPr>
        <p:spPr bwMode="auto">
          <a:xfrm rot="5400000">
            <a:off x="5904257" y="50159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接连接符 215"/>
          <p:cNvCxnSpPr/>
          <p:nvPr/>
        </p:nvCxnSpPr>
        <p:spPr bwMode="auto">
          <a:xfrm rot="5400000">
            <a:off x="77330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直接连接符 216"/>
          <p:cNvCxnSpPr/>
          <p:nvPr/>
        </p:nvCxnSpPr>
        <p:spPr bwMode="auto">
          <a:xfrm rot="5400000">
            <a:off x="94094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2" name="椭圆 241"/>
          <p:cNvSpPr/>
          <p:nvPr/>
        </p:nvSpPr>
        <p:spPr>
          <a:xfrm>
            <a:off x="5115339" y="1046923"/>
            <a:ext cx="1696278" cy="7818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599544" y="267517"/>
            <a:ext cx="5660570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263156" y="437755"/>
              <a:ext cx="2707380" cy="4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矛盾分析</a:t>
              </a:r>
              <a:r>
                <a:rPr lang="en-US" altLang="zh-CN" sz="2800" dirty="0" smtClean="0">
                  <a:solidFill>
                    <a:srgbClr val="00B050"/>
                  </a:solidFill>
                </a:rPr>
                <a:t>——</a:t>
              </a:r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物理矛盾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74204" y="1033762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物理矛盾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991544" y="1555668"/>
            <a:ext cx="9461398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分析对象：折叠结构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：定义物理矛盾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现系统采用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折叠结构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需要进行一定成型，采用的结构需要满足功能应用效果，则：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参数：空间尺寸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满足功能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节约空间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：实现技术系统理想状态，这个参数不同要求在什么系统得以实现？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：折叠结构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：以上两个空间是否交叉？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■可以应用条件分离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□尝试其他分离方法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26557" y="1732277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575757" y="3786048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53985" y="5012504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619300" y="2116906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进化分析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74204" y="1033762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方案五</a:t>
              </a:r>
              <a:endParaRPr lang="en-US" altLang="zh-CN" sz="1865" dirty="0" smtClean="0">
                <a:solidFill>
                  <a:srgbClr val="118C3B"/>
                </a:solidFill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371392" y="1818419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63807" y="177074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进化路线：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的尺寸进化路线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60"/>
          <p:cNvGrpSpPr/>
          <p:nvPr/>
        </p:nvGrpSpPr>
        <p:grpSpPr bwMode="auto">
          <a:xfrm>
            <a:off x="1795145" y="2757950"/>
            <a:ext cx="7584440" cy="1739621"/>
            <a:chOff x="493" y="1184"/>
            <a:chExt cx="4653" cy="815"/>
          </a:xfrm>
        </p:grpSpPr>
        <p:grpSp>
          <p:nvGrpSpPr>
            <p:cNvPr id="26" name="Group 45"/>
            <p:cNvGrpSpPr/>
            <p:nvPr/>
          </p:nvGrpSpPr>
          <p:grpSpPr bwMode="auto">
            <a:xfrm>
              <a:off x="493" y="1184"/>
              <a:ext cx="816" cy="384"/>
              <a:chOff x="493" y="1550"/>
              <a:chExt cx="816" cy="384"/>
            </a:xfrm>
          </p:grpSpPr>
          <p:sp>
            <p:nvSpPr>
              <p:cNvPr id="42" name="AutoShape 46"/>
              <p:cNvSpPr>
                <a:spLocks noChangeArrowheads="1"/>
              </p:cNvSpPr>
              <p:nvPr/>
            </p:nvSpPr>
            <p:spPr bwMode="auto">
              <a:xfrm>
                <a:off x="521" y="1550"/>
                <a:ext cx="720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47"/>
              <p:cNvSpPr txBox="1">
                <a:spLocks noChangeArrowheads="1"/>
              </p:cNvSpPr>
              <p:nvPr/>
            </p:nvSpPr>
            <p:spPr bwMode="auto">
              <a:xfrm>
                <a:off x="493" y="1626"/>
                <a:ext cx="8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单一折叠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48"/>
            <p:cNvGrpSpPr/>
            <p:nvPr/>
          </p:nvGrpSpPr>
          <p:grpSpPr bwMode="auto">
            <a:xfrm>
              <a:off x="1685" y="1186"/>
              <a:ext cx="917" cy="384"/>
              <a:chOff x="1671" y="1550"/>
              <a:chExt cx="917" cy="384"/>
            </a:xfrm>
          </p:grpSpPr>
          <p:sp>
            <p:nvSpPr>
              <p:cNvPr id="37" name="AutoShape 49"/>
              <p:cNvSpPr>
                <a:spLocks noChangeArrowheads="1"/>
              </p:cNvSpPr>
              <p:nvPr/>
            </p:nvSpPr>
            <p:spPr bwMode="auto">
              <a:xfrm>
                <a:off x="1702" y="1550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50"/>
              <p:cNvSpPr txBox="1">
                <a:spLocks noChangeArrowheads="1"/>
              </p:cNvSpPr>
              <p:nvPr/>
            </p:nvSpPr>
            <p:spPr bwMode="auto">
              <a:xfrm>
                <a:off x="1671" y="1614"/>
                <a:ext cx="91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多角度折叠</a:t>
                </a:r>
                <a:endPara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51"/>
            <p:cNvGrpSpPr/>
            <p:nvPr/>
          </p:nvGrpSpPr>
          <p:grpSpPr bwMode="auto">
            <a:xfrm>
              <a:off x="3008" y="1184"/>
              <a:ext cx="849" cy="384"/>
              <a:chOff x="3008" y="1550"/>
              <a:chExt cx="849" cy="384"/>
            </a:xfrm>
          </p:grpSpPr>
          <p:sp>
            <p:nvSpPr>
              <p:cNvPr id="35" name="AutoShape 52"/>
              <p:cNvSpPr>
                <a:spLocks noChangeArrowheads="1"/>
              </p:cNvSpPr>
              <p:nvPr/>
            </p:nvSpPr>
            <p:spPr bwMode="auto">
              <a:xfrm>
                <a:off x="3008" y="1550"/>
                <a:ext cx="849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Text Box 53"/>
              <p:cNvSpPr txBox="1">
                <a:spLocks noChangeArrowheads="1"/>
              </p:cNvSpPr>
              <p:nvPr/>
            </p:nvSpPr>
            <p:spPr bwMode="auto">
              <a:xfrm>
                <a:off x="3076" y="1670"/>
                <a:ext cx="71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旋转</a:t>
                </a:r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折叠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54"/>
            <p:cNvGrpSpPr/>
            <p:nvPr/>
          </p:nvGrpSpPr>
          <p:grpSpPr bwMode="auto">
            <a:xfrm>
              <a:off x="4240" y="1192"/>
              <a:ext cx="906" cy="807"/>
              <a:chOff x="4168" y="1516"/>
              <a:chExt cx="906" cy="807"/>
            </a:xfrm>
          </p:grpSpPr>
          <p:sp>
            <p:nvSpPr>
              <p:cNvPr id="33" name="AutoShape 55"/>
              <p:cNvSpPr>
                <a:spLocks noChangeArrowheads="1"/>
              </p:cNvSpPr>
              <p:nvPr/>
            </p:nvSpPr>
            <p:spPr bwMode="auto">
              <a:xfrm>
                <a:off x="4168" y="1516"/>
                <a:ext cx="906" cy="75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56"/>
              <p:cNvSpPr txBox="1">
                <a:spLocks noChangeArrowheads="1"/>
              </p:cNvSpPr>
              <p:nvPr/>
            </p:nvSpPr>
            <p:spPr bwMode="auto">
              <a:xfrm>
                <a:off x="4274" y="1574"/>
                <a:ext cx="759" cy="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旋转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折叠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嵌入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伸缩</a:t>
                </a: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Freeform 57"/>
            <p:cNvSpPr/>
            <p:nvPr/>
          </p:nvSpPr>
          <p:spPr bwMode="auto">
            <a:xfrm>
              <a:off x="1386" y="1280"/>
              <a:ext cx="240" cy="136"/>
            </a:xfrm>
            <a:custGeom>
              <a:avLst/>
              <a:gdLst>
                <a:gd name="T0" fmla="*/ 0 w 240"/>
                <a:gd name="T1" fmla="*/ 34 h 136"/>
                <a:gd name="T2" fmla="*/ 110 w 240"/>
                <a:gd name="T3" fmla="*/ 34 h 136"/>
                <a:gd name="T4" fmla="*/ 110 w 240"/>
                <a:gd name="T5" fmla="*/ 0 h 136"/>
                <a:gd name="T6" fmla="*/ 240 w 240"/>
                <a:gd name="T7" fmla="*/ 68 h 136"/>
                <a:gd name="T8" fmla="*/ 106 w 240"/>
                <a:gd name="T9" fmla="*/ 136 h 136"/>
                <a:gd name="T10" fmla="*/ 106 w 240"/>
                <a:gd name="T11" fmla="*/ 102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36"/>
                <a:gd name="T20" fmla="*/ 240 w 240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400"/>
            </a:p>
          </p:txBody>
        </p:sp>
        <p:sp>
          <p:nvSpPr>
            <p:cNvPr id="31" name="Freeform 58"/>
            <p:cNvSpPr/>
            <p:nvPr/>
          </p:nvSpPr>
          <p:spPr bwMode="auto">
            <a:xfrm>
              <a:off x="2685" y="1280"/>
              <a:ext cx="240" cy="136"/>
            </a:xfrm>
            <a:custGeom>
              <a:avLst/>
              <a:gdLst>
                <a:gd name="T0" fmla="*/ 0 w 240"/>
                <a:gd name="T1" fmla="*/ 34 h 136"/>
                <a:gd name="T2" fmla="*/ 110 w 240"/>
                <a:gd name="T3" fmla="*/ 34 h 136"/>
                <a:gd name="T4" fmla="*/ 110 w 240"/>
                <a:gd name="T5" fmla="*/ 0 h 136"/>
                <a:gd name="T6" fmla="*/ 240 w 240"/>
                <a:gd name="T7" fmla="*/ 68 h 136"/>
                <a:gd name="T8" fmla="*/ 106 w 240"/>
                <a:gd name="T9" fmla="*/ 136 h 136"/>
                <a:gd name="T10" fmla="*/ 106 w 240"/>
                <a:gd name="T11" fmla="*/ 102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36"/>
                <a:gd name="T20" fmla="*/ 240 w 240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400"/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3889" y="1280"/>
              <a:ext cx="240" cy="136"/>
            </a:xfrm>
            <a:custGeom>
              <a:avLst/>
              <a:gdLst>
                <a:gd name="T0" fmla="*/ 0 w 240"/>
                <a:gd name="T1" fmla="*/ 34 h 136"/>
                <a:gd name="T2" fmla="*/ 110 w 240"/>
                <a:gd name="T3" fmla="*/ 34 h 136"/>
                <a:gd name="T4" fmla="*/ 110 w 240"/>
                <a:gd name="T5" fmla="*/ 0 h 136"/>
                <a:gd name="T6" fmla="*/ 240 w 240"/>
                <a:gd name="T7" fmla="*/ 68 h 136"/>
                <a:gd name="T8" fmla="*/ 106 w 240"/>
                <a:gd name="T9" fmla="*/ 136 h 136"/>
                <a:gd name="T10" fmla="*/ 106 w 240"/>
                <a:gd name="T11" fmla="*/ 102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36"/>
                <a:gd name="T20" fmla="*/ 240 w 240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36">
                  <a:moveTo>
                    <a:pt x="0" y="34"/>
                  </a:moveTo>
                  <a:lnTo>
                    <a:pt x="110" y="34"/>
                  </a:lnTo>
                  <a:lnTo>
                    <a:pt x="110" y="0"/>
                  </a:lnTo>
                  <a:lnTo>
                    <a:pt x="240" y="68"/>
                  </a:lnTo>
                  <a:lnTo>
                    <a:pt x="106" y="136"/>
                  </a:lnTo>
                  <a:lnTo>
                    <a:pt x="106" y="10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400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7902575" y="4497705"/>
            <a:ext cx="1590675" cy="129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功能稳定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方案评价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74204" y="927744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方案实施效果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821815" y="2214880"/>
            <a:ext cx="766254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336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TRIZ理论的启发,在这个新产品设计中,折叠座椅已顺利地从二维空间过渡到三维空间,较为准确地贯彻了一物多用的设计理念,既保证了产品功能的多样化,又简化了折叠连接机构,增强了系统的稳定性。并且由于新折叠产品在变换成某种过渡状态时,会运用到三维结构支撑的原理,无意中也增加了该产品的可靠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方案评价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74204" y="927744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技术效益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768006" y="1486299"/>
            <a:ext cx="8618961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Clr>
                <a:srgbClr val="003366"/>
              </a:buClr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（1）减少了人员的工作量；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250000"/>
              </a:lnSpc>
              <a:buClr>
                <a:srgbClr val="003366"/>
              </a:buClr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（2）座椅寿命提高，稳定率升高。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99970" y="3484616"/>
            <a:ext cx="2769600" cy="576715"/>
            <a:chOff x="814328" y="3219334"/>
            <a:chExt cx="2077200" cy="432536"/>
          </a:xfrm>
        </p:grpSpPr>
        <p:grpSp>
          <p:nvGrpSpPr>
            <p:cNvPr id="17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圆角矩形 1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8" name="TextBox 182"/>
            <p:cNvSpPr txBox="1"/>
            <p:nvPr/>
          </p:nvSpPr>
          <p:spPr>
            <a:xfrm>
              <a:off x="831250" y="3331792"/>
              <a:ext cx="1999302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社会效益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679106" y="4264424"/>
            <a:ext cx="8618961" cy="1476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50000"/>
              </a:lnSpc>
              <a:buClr>
                <a:srgbClr val="003366"/>
              </a:buClr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本文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分析的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折叠座椅的设计过程中物理及技术冲突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，以及提出的问题解决方案，可以供参考借鉴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1565689" y="755788"/>
            <a:ext cx="8640763" cy="5399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9" name="组合 8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描述问题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5607" y="1113282"/>
            <a:ext cx="2769600" cy="576715"/>
            <a:chOff x="814328" y="3219334"/>
            <a:chExt cx="2077200" cy="432536"/>
          </a:xfrm>
        </p:grpSpPr>
        <p:grpSp>
          <p:nvGrpSpPr>
            <p:cNvPr id="14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15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5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产品简介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1229084" y="1954437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25"/>
          <p:cNvSpPr txBox="1"/>
          <p:nvPr/>
        </p:nvSpPr>
        <p:spPr>
          <a:xfrm>
            <a:off x="1633829" y="1791081"/>
            <a:ext cx="373330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所属行业：</a:t>
            </a:r>
            <a:endParaRPr lang="en-US" altLang="zh-CN" b="1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座椅</a:t>
            </a:r>
            <a:endParaRPr lang="zh-CN" sz="1600" dirty="0">
              <a:solidFill>
                <a:srgbClr val="3434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29084" y="275272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25"/>
          <p:cNvSpPr txBox="1"/>
          <p:nvPr/>
        </p:nvSpPr>
        <p:spPr>
          <a:xfrm>
            <a:off x="1633829" y="2589367"/>
            <a:ext cx="9208341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产品</a:t>
            </a:r>
            <a:r>
              <a:rPr lang="en-US" altLang="zh-CN" b="1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/</a:t>
            </a:r>
            <a:r>
              <a:rPr lang="zh-CN" altLang="en-US" b="1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企业背景：</a:t>
            </a:r>
            <a:endParaRPr lang="en-US" altLang="zh-CN" b="1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座椅的研究目的之一在于有效地利用或节省环境空间，并且在有限空间中追求宜人效果;其研究目的之二在于借助先进的技术手段发现新的座椅折叠方式，既可丰富座椅品种，又可愉悦用户生活;其研究目的之三在于寻求折叠式产品设计的新概念，为设计师提供展示才华和实现遐想的平台。其最终目的是为产品设计的整体水平的提高增加素材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29084" y="4683104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25"/>
          <p:cNvSpPr txBox="1"/>
          <p:nvPr/>
        </p:nvSpPr>
        <p:spPr>
          <a:xfrm>
            <a:off x="1633829" y="4519748"/>
            <a:ext cx="9397027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产品现状：</a:t>
            </a:r>
            <a:endParaRPr lang="en-US" altLang="zh-CN" b="1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社会中的折叠座椅设计，与其他产品设计一样，面临着激烈的市场竞争与挑战。折叠座椅的设计需要考虑的因素比以往更为复杂。运用发明问题解决理论(TheoryoftheSolutionofInventiveProblems，TRIZ)指导折叠座椅的设计，有助于设计出符合消费者需求并且具有市场竞争力的产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描述问题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sp>
        <p:nvSpPr>
          <p:cNvPr id="33" name="TextBox 125"/>
          <p:cNvSpPr txBox="1"/>
          <p:nvPr/>
        </p:nvSpPr>
        <p:spPr>
          <a:xfrm>
            <a:off x="1395291" y="2313585"/>
            <a:ext cx="288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多功能折叠座椅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85607" y="1461618"/>
            <a:ext cx="2769600" cy="576715"/>
            <a:chOff x="814328" y="3219334"/>
            <a:chExt cx="2077200" cy="432536"/>
          </a:xfrm>
        </p:grpSpPr>
        <p:grpSp>
          <p:nvGrpSpPr>
            <p:cNvPr id="35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圆角矩形 36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36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技术系统名称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39" name="TextBox 125"/>
          <p:cNvSpPr txBox="1"/>
          <p:nvPr/>
        </p:nvSpPr>
        <p:spPr>
          <a:xfrm>
            <a:off x="1564836" y="4145284"/>
            <a:ext cx="288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多功能、折叠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85607" y="3283792"/>
            <a:ext cx="2769600" cy="576715"/>
            <a:chOff x="814328" y="3219334"/>
            <a:chExt cx="2077200" cy="432536"/>
          </a:xfrm>
        </p:grpSpPr>
        <p:grpSp>
          <p:nvGrpSpPr>
            <p:cNvPr id="4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圆角矩形 4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技术系统功能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pic>
        <p:nvPicPr>
          <p:cNvPr id="11" name="图片 10" descr="W_TE`X~B{OSGH~_CS8PH~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895" y="1696720"/>
            <a:ext cx="3321685" cy="346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描述问题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5607" y="1461618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系统工作原理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6" name="TextBox 125"/>
          <p:cNvSpPr txBox="1"/>
          <p:nvPr/>
        </p:nvSpPr>
        <p:spPr>
          <a:xfrm>
            <a:off x="728345" y="2197735"/>
            <a:ext cx="948309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今时代，科技的高度发展使折叠座椅的功能越来越复杂，而普通消费市场要求座椅的使用更方便和操作更简单，折叠座椅的设计面临着越来越多的冲突。通过TRIZ理论可以有效发现并解决这些冲突，使折叠座椅的设计向理想化的方向进化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在实际的折叠座椅设计调研过程中，用户经常会提出这样的要求，即要求折叠座椅可以实现多种功能，如要求一件折叠座椅同时实现坐、收纳、临时搁物等多重功能，多向折叠或翻转导致座椅零配件较多，板面间的结构也相对会复杂得多。但为了实现座椅的稳定性、减少重量、便于安装或拆卸以及减少连接部位松脱的几率等，零件数应该越少越好。</a:t>
            </a:r>
            <a:endParaRPr lang="zh-CN" altLang="en-US" dirty="0" smtClean="0">
              <a:ln w="11430"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描述问题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5607" y="1461618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系统主要问题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633855" y="2313305"/>
            <a:ext cx="86531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折叠座椅是折叠功能的直接体现者。任何一件折叠座椅都包含一个或多个功能，为了实现这些功能，折叠座椅要由具有相互关系的多个零部件组成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当改变某个零件、部件的设计，即提高折叠座椅某些方面的性能时，可能会影响到与这些被改进设计零部件相关联的零部件，结果可能使其或系统另一些方面的性能受到影响。如果这些影响是负面的，则设计出现了冲突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系统主要问题：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座椅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板材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质量问题；连接件质量问题；折叠功能与折叠功能的支撑问题。</a:t>
            </a:r>
            <a:endParaRPr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29084" y="2476941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41640" y="1060589"/>
            <a:ext cx="1905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描述问题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5607" y="1461618"/>
            <a:ext cx="2769600" cy="576715"/>
            <a:chOff x="814328" y="3219334"/>
            <a:chExt cx="2077200" cy="432536"/>
          </a:xfrm>
        </p:grpSpPr>
        <p:grpSp>
          <p:nvGrpSpPr>
            <p:cNvPr id="11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问题对策情况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15" name="TextBox 125"/>
          <p:cNvSpPr txBox="1"/>
          <p:nvPr/>
        </p:nvSpPr>
        <p:spPr>
          <a:xfrm>
            <a:off x="1633829" y="2313585"/>
            <a:ext cx="8464327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为了有效解决座椅多功能折叠设计问题，提高座椅使用寿命，重新设计座椅板材、连接件结构，选择更合适的结构和材质，降低多功能系统座椅多功能折叠设计问题次数。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75467" y="2476941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26910" y="3891402"/>
            <a:ext cx="2769600" cy="576715"/>
            <a:chOff x="814328" y="3219334"/>
            <a:chExt cx="2077200" cy="432536"/>
          </a:xfrm>
        </p:grpSpPr>
        <p:grpSp>
          <p:nvGrpSpPr>
            <p:cNvPr id="18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19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9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改进目标及技术要求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22" name="TextBox 125"/>
          <p:cNvSpPr txBox="1"/>
          <p:nvPr/>
        </p:nvSpPr>
        <p:spPr>
          <a:xfrm>
            <a:off x="1633829" y="4707811"/>
            <a:ext cx="846432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有效消除座椅多功能折叠设计问题，提高系统可靠性。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75467" y="4857832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775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解题流程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294657" y="1109869"/>
            <a:ext cx="1339850" cy="685800"/>
            <a:chOff x="3515" y="2256"/>
            <a:chExt cx="844" cy="848"/>
          </a:xfrm>
        </p:grpSpPr>
        <p:sp>
          <p:nvSpPr>
            <p:cNvPr id="238" name="AutoShape 5"/>
            <p:cNvSpPr>
              <a:spLocks noChangeArrowheads="1"/>
            </p:cNvSpPr>
            <p:nvPr/>
          </p:nvSpPr>
          <p:spPr bwMode="gray">
            <a:xfrm>
              <a:off x="3515" y="2256"/>
              <a:ext cx="844" cy="848"/>
            </a:xfrm>
            <a:prstGeom prst="roundRect">
              <a:avLst>
                <a:gd name="adj" fmla="val 12440"/>
              </a:avLst>
            </a:prstGeom>
            <a:solidFill>
              <a:srgbClr val="BB2305"/>
            </a:solidFill>
            <a:ln w="38100">
              <a:solidFill>
                <a:srgbClr val="EAEAEA"/>
              </a:solidFill>
              <a:rou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pic>
          <p:nvPicPr>
            <p:cNvPr id="239" name="Picture 28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44" y="2826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29" descr="Picture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0800000">
              <a:off x="4013" y="2273"/>
              <a:ext cx="30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6"/>
          <p:cNvGrpSpPr/>
          <p:nvPr/>
        </p:nvGrpSpPr>
        <p:grpSpPr bwMode="auto">
          <a:xfrm>
            <a:off x="1637057" y="4025347"/>
            <a:ext cx="1362075" cy="790268"/>
            <a:chOff x="4320" y="1152"/>
            <a:chExt cx="414" cy="402"/>
          </a:xfrm>
        </p:grpSpPr>
        <p:sp>
          <p:nvSpPr>
            <p:cNvPr id="236" name="AutoShape 1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1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7" name="Rectangle 9"/>
          <p:cNvSpPr>
            <a:spLocks noChangeArrowheads="1"/>
          </p:cNvSpPr>
          <p:nvPr/>
        </p:nvSpPr>
        <p:spPr bwMode="white">
          <a:xfrm>
            <a:off x="1668807" y="4243801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68" name="Rectangle 10"/>
          <p:cNvSpPr>
            <a:spLocks noChangeArrowheads="1"/>
          </p:cNvSpPr>
          <p:nvPr/>
        </p:nvSpPr>
        <p:spPr bwMode="white">
          <a:xfrm>
            <a:off x="5370857" y="12622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描述问题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2" name="Group 22"/>
          <p:cNvGrpSpPr/>
          <p:nvPr/>
        </p:nvGrpSpPr>
        <p:grpSpPr bwMode="auto">
          <a:xfrm>
            <a:off x="7809257" y="2538619"/>
            <a:ext cx="1362075" cy="704850"/>
            <a:chOff x="4320" y="1152"/>
            <a:chExt cx="414" cy="402"/>
          </a:xfrm>
        </p:grpSpPr>
        <p:sp>
          <p:nvSpPr>
            <p:cNvPr id="234" name="AutoShape 2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4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0" name="Rectangle 11"/>
          <p:cNvSpPr>
            <a:spLocks noChangeArrowheads="1"/>
          </p:cNvSpPr>
          <p:nvPr/>
        </p:nvSpPr>
        <p:spPr bwMode="white">
          <a:xfrm>
            <a:off x="7885457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资源分析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3" name="Group 26"/>
          <p:cNvGrpSpPr/>
          <p:nvPr/>
        </p:nvGrpSpPr>
        <p:grpSpPr bwMode="auto">
          <a:xfrm>
            <a:off x="2627657" y="2513796"/>
            <a:ext cx="1362075" cy="713242"/>
            <a:chOff x="4320" y="1152"/>
            <a:chExt cx="414" cy="402"/>
          </a:xfrm>
        </p:grpSpPr>
        <p:sp>
          <p:nvSpPr>
            <p:cNvPr id="23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2" name="Rectangle 11"/>
          <p:cNvSpPr>
            <a:spLocks noChangeArrowheads="1"/>
          </p:cNvSpPr>
          <p:nvPr/>
        </p:nvSpPr>
        <p:spPr bwMode="white">
          <a:xfrm>
            <a:off x="2675917" y="2688810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系统分析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3421407" y="4101546"/>
            <a:ext cx="1362075" cy="762000"/>
            <a:chOff x="4320" y="1152"/>
            <a:chExt cx="414" cy="402"/>
          </a:xfrm>
        </p:grpSpPr>
        <p:sp>
          <p:nvSpPr>
            <p:cNvPr id="23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" name="Rectangle 9"/>
          <p:cNvSpPr>
            <a:spLocks noChangeArrowheads="1"/>
          </p:cNvSpPr>
          <p:nvPr/>
        </p:nvSpPr>
        <p:spPr bwMode="white">
          <a:xfrm>
            <a:off x="3469032" y="4187686"/>
            <a:ext cx="1295400" cy="646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效应库及专利库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5" name="Group 39"/>
          <p:cNvGrpSpPr/>
          <p:nvPr/>
        </p:nvGrpSpPr>
        <p:grpSpPr bwMode="auto">
          <a:xfrm>
            <a:off x="5343870" y="5605668"/>
            <a:ext cx="1368425" cy="609601"/>
            <a:chOff x="4320" y="1152"/>
            <a:chExt cx="414" cy="402"/>
          </a:xfrm>
        </p:grpSpPr>
        <p:sp>
          <p:nvSpPr>
            <p:cNvPr id="228" name="AutoShape 4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9" name="Freeform 41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6" name="Rectangle 8"/>
          <p:cNvSpPr>
            <a:spLocks noChangeArrowheads="1"/>
          </p:cNvSpPr>
          <p:nvPr/>
        </p:nvSpPr>
        <p:spPr bwMode="white">
          <a:xfrm>
            <a:off x="5447057" y="5758069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方案评价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6" name="Group 30"/>
          <p:cNvGrpSpPr/>
          <p:nvPr/>
        </p:nvGrpSpPr>
        <p:grpSpPr bwMode="auto">
          <a:xfrm>
            <a:off x="5250207" y="4101546"/>
            <a:ext cx="1362075" cy="762000"/>
            <a:chOff x="4320" y="1152"/>
            <a:chExt cx="414" cy="402"/>
          </a:xfrm>
        </p:grpSpPr>
        <p:sp>
          <p:nvSpPr>
            <p:cNvPr id="226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7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8" name="Rectangle 9"/>
          <p:cNvSpPr>
            <a:spLocks noChangeArrowheads="1"/>
          </p:cNvSpPr>
          <p:nvPr/>
        </p:nvSpPr>
        <p:spPr bwMode="white">
          <a:xfrm>
            <a:off x="5311084" y="4290391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物场分析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7" name="Group 30"/>
          <p:cNvGrpSpPr/>
          <p:nvPr/>
        </p:nvGrpSpPr>
        <p:grpSpPr bwMode="auto">
          <a:xfrm>
            <a:off x="7132982" y="4101546"/>
            <a:ext cx="1362075" cy="762000"/>
            <a:chOff x="4320" y="1152"/>
            <a:chExt cx="414" cy="402"/>
          </a:xfrm>
        </p:grpSpPr>
        <p:sp>
          <p:nvSpPr>
            <p:cNvPr id="224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0" name="Rectangle 9"/>
          <p:cNvSpPr>
            <a:spLocks noChangeArrowheads="1"/>
          </p:cNvSpPr>
          <p:nvPr/>
        </p:nvSpPr>
        <p:spPr bwMode="white">
          <a:xfrm>
            <a:off x="7180607" y="4277139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矛盾分析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8" name="Group 26"/>
          <p:cNvGrpSpPr/>
          <p:nvPr/>
        </p:nvGrpSpPr>
        <p:grpSpPr bwMode="auto">
          <a:xfrm>
            <a:off x="5218457" y="2513794"/>
            <a:ext cx="1362075" cy="716790"/>
            <a:chOff x="4320" y="1152"/>
            <a:chExt cx="414" cy="404"/>
          </a:xfrm>
        </p:grpSpPr>
        <p:sp>
          <p:nvSpPr>
            <p:cNvPr id="222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4"/>
            </a:xfrm>
            <a:prstGeom prst="roundRect">
              <a:avLst>
                <a:gd name="adj" fmla="val 11921"/>
              </a:avLst>
            </a:prstGeom>
            <a:solidFill>
              <a:srgbClr val="FFC000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3" name="Freeform 28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48627"/>
                    <a:invGamma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2" name="Rectangle 11"/>
          <p:cNvSpPr>
            <a:spLocks noChangeArrowheads="1"/>
          </p:cNvSpPr>
          <p:nvPr/>
        </p:nvSpPr>
        <p:spPr bwMode="white">
          <a:xfrm>
            <a:off x="5266082" y="2708482"/>
            <a:ext cx="1295400" cy="369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因果分析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9" name="Group 30"/>
          <p:cNvGrpSpPr/>
          <p:nvPr/>
        </p:nvGrpSpPr>
        <p:grpSpPr bwMode="auto">
          <a:xfrm>
            <a:off x="8971307" y="4101547"/>
            <a:ext cx="1362075" cy="762000"/>
            <a:chOff x="4320" y="1152"/>
            <a:chExt cx="414" cy="402"/>
          </a:xfrm>
        </p:grpSpPr>
        <p:sp>
          <p:nvSpPr>
            <p:cNvPr id="220" name="AutoShape 31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1" name="Freeform 32"/>
            <p:cNvSpPr/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84" name="Rectangle 9"/>
          <p:cNvSpPr>
            <a:spLocks noChangeArrowheads="1"/>
          </p:cNvSpPr>
          <p:nvPr/>
        </p:nvSpPr>
        <p:spPr bwMode="white">
          <a:xfrm>
            <a:off x="8978761" y="4277138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pc="300" dirty="0" smtClean="0">
                <a:solidFill>
                  <a:srgbClr val="FEFEFE"/>
                </a:solidFill>
                <a:latin typeface="+mn-lt"/>
                <a:ea typeface="+mn-ea"/>
                <a:sym typeface="+mn-ea"/>
              </a:rPr>
              <a:t>进化分析</a:t>
            </a:r>
            <a:endParaRPr lang="zh-CN" altLang="en-US" spc="300" dirty="0">
              <a:solidFill>
                <a:srgbClr val="FEFEFE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5980457" y="1871869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 bwMode="auto">
          <a:xfrm>
            <a:off x="3161057" y="2024269"/>
            <a:ext cx="533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3161057" y="20496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9"/>
          <p:cNvSpPr>
            <a:spLocks noChangeShapeType="1"/>
          </p:cNvSpPr>
          <p:nvPr/>
        </p:nvSpPr>
        <p:spPr bwMode="auto">
          <a:xfrm>
            <a:off x="8495057" y="20242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9" name="直接连接符 188"/>
          <p:cNvCxnSpPr/>
          <p:nvPr/>
        </p:nvCxnSpPr>
        <p:spPr bwMode="auto">
          <a:xfrm>
            <a:off x="2475257" y="3624469"/>
            <a:ext cx="6934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Line 19"/>
          <p:cNvSpPr>
            <a:spLocks noChangeShapeType="1"/>
          </p:cNvSpPr>
          <p:nvPr/>
        </p:nvSpPr>
        <p:spPr bwMode="auto">
          <a:xfrm>
            <a:off x="24752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9"/>
          <p:cNvSpPr>
            <a:spLocks noChangeShapeType="1"/>
          </p:cNvSpPr>
          <p:nvPr/>
        </p:nvSpPr>
        <p:spPr bwMode="auto">
          <a:xfrm>
            <a:off x="41516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>
            <a:off x="5980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7885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9409457" y="3624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19"/>
          <p:cNvSpPr>
            <a:spLocks noChangeShapeType="1"/>
          </p:cNvSpPr>
          <p:nvPr/>
        </p:nvSpPr>
        <p:spPr bwMode="auto">
          <a:xfrm>
            <a:off x="3313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19"/>
          <p:cNvSpPr>
            <a:spLocks noChangeShapeType="1"/>
          </p:cNvSpPr>
          <p:nvPr/>
        </p:nvSpPr>
        <p:spPr bwMode="auto">
          <a:xfrm>
            <a:off x="59804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19"/>
          <p:cNvSpPr>
            <a:spLocks noChangeShapeType="1"/>
          </p:cNvSpPr>
          <p:nvPr/>
        </p:nvSpPr>
        <p:spPr bwMode="auto">
          <a:xfrm>
            <a:off x="8571257" y="3243469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19"/>
          <p:cNvSpPr>
            <a:spLocks noChangeShapeType="1"/>
          </p:cNvSpPr>
          <p:nvPr/>
        </p:nvSpPr>
        <p:spPr bwMode="auto">
          <a:xfrm>
            <a:off x="45326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9"/>
          <p:cNvSpPr>
            <a:spLocks noChangeShapeType="1"/>
          </p:cNvSpPr>
          <p:nvPr/>
        </p:nvSpPr>
        <p:spPr bwMode="auto">
          <a:xfrm>
            <a:off x="7352057" y="2024269"/>
            <a:ext cx="0" cy="1600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Line 19"/>
          <p:cNvSpPr>
            <a:spLocks noChangeShapeType="1"/>
          </p:cNvSpPr>
          <p:nvPr/>
        </p:nvSpPr>
        <p:spPr bwMode="auto">
          <a:xfrm flipH="1">
            <a:off x="68948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7352057" y="29386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 flipH="1">
            <a:off x="40754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19"/>
          <p:cNvSpPr>
            <a:spLocks noChangeShapeType="1"/>
          </p:cNvSpPr>
          <p:nvPr/>
        </p:nvSpPr>
        <p:spPr bwMode="auto">
          <a:xfrm>
            <a:off x="4532657" y="2862469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89"/>
          <p:cNvGrpSpPr/>
          <p:nvPr/>
        </p:nvGrpSpPr>
        <p:grpSpPr bwMode="auto">
          <a:xfrm>
            <a:off x="3008657" y="4482547"/>
            <a:ext cx="457200" cy="0"/>
            <a:chOff x="1447800" y="4800600"/>
            <a:chExt cx="457200" cy="0"/>
          </a:xfrm>
        </p:grpSpPr>
        <p:sp>
          <p:nvSpPr>
            <p:cNvPr id="218" name="Line 19"/>
            <p:cNvSpPr>
              <a:spLocks noChangeShapeType="1"/>
            </p:cNvSpPr>
            <p:nvPr/>
          </p:nvSpPr>
          <p:spPr bwMode="auto">
            <a:xfrm flipH="1">
              <a:off x="14478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>
              <a:off x="1600200" y="4800600"/>
              <a:ext cx="3048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Line 19"/>
          <p:cNvSpPr>
            <a:spLocks noChangeShapeType="1"/>
          </p:cNvSpPr>
          <p:nvPr/>
        </p:nvSpPr>
        <p:spPr bwMode="auto">
          <a:xfrm flipH="1">
            <a:off x="483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49898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 flipH="1">
            <a:off x="66662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68186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 flipH="1">
            <a:off x="84950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8647457" y="4482547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 bwMode="auto">
          <a:xfrm>
            <a:off x="2627657" y="5242960"/>
            <a:ext cx="6934200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6056657" y="5244547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 bwMode="auto">
          <a:xfrm rot="5400000">
            <a:off x="2475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直接连接符 213"/>
          <p:cNvCxnSpPr/>
          <p:nvPr/>
        </p:nvCxnSpPr>
        <p:spPr bwMode="auto">
          <a:xfrm rot="5400000">
            <a:off x="39992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直接连接符 214"/>
          <p:cNvCxnSpPr/>
          <p:nvPr/>
        </p:nvCxnSpPr>
        <p:spPr bwMode="auto">
          <a:xfrm rot="5400000">
            <a:off x="5904257" y="50159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接连接符 215"/>
          <p:cNvCxnSpPr/>
          <p:nvPr/>
        </p:nvCxnSpPr>
        <p:spPr bwMode="auto">
          <a:xfrm rot="5400000">
            <a:off x="77330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直接连接符 216"/>
          <p:cNvCxnSpPr/>
          <p:nvPr/>
        </p:nvCxnSpPr>
        <p:spPr bwMode="auto">
          <a:xfrm rot="5400000">
            <a:off x="9409457" y="5092147"/>
            <a:ext cx="30638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2" name="椭圆 241"/>
          <p:cNvSpPr/>
          <p:nvPr/>
        </p:nvSpPr>
        <p:spPr>
          <a:xfrm>
            <a:off x="2491408" y="2504662"/>
            <a:ext cx="1696278" cy="7818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6804" y="543128"/>
            <a:ext cx="7920880" cy="45719"/>
            <a:chOff x="3060700" y="4724400"/>
            <a:chExt cx="5955507" cy="3143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71245" y="267517"/>
            <a:ext cx="4211997" cy="594225"/>
            <a:chOff x="2920205" y="411510"/>
            <a:chExt cx="3303591" cy="466068"/>
          </a:xfrm>
        </p:grpSpPr>
        <p:grpSp>
          <p:nvGrpSpPr>
            <p:cNvPr id="6" name="组合 5"/>
            <p:cNvGrpSpPr/>
            <p:nvPr/>
          </p:nvGrpSpPr>
          <p:grpSpPr>
            <a:xfrm>
              <a:off x="2920205" y="411510"/>
              <a:ext cx="3303591" cy="466068"/>
              <a:chOff x="4143851" y="532568"/>
              <a:chExt cx="4142700" cy="58444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3347864" y="433525"/>
              <a:ext cx="2448272" cy="410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 spc="6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系统分析</a:t>
              </a:r>
              <a:endParaRPr lang="zh-CN" altLang="en-US" sz="28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30420" y="2391410"/>
            <a:ext cx="1221105" cy="337185"/>
          </a:xfrm>
          <a:prstGeom prst="rect">
            <a:avLst/>
          </a:prstGeom>
          <a:solidFill>
            <a:srgbClr val="DDDDDD"/>
          </a:solidFill>
          <a:ln w="9525">
            <a:solidFill>
              <a:srgbClr val="333333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座椅装饰面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388000" y="2378579"/>
            <a:ext cx="919163" cy="337185"/>
          </a:xfrm>
          <a:prstGeom prst="rect">
            <a:avLst/>
          </a:prstGeom>
          <a:solidFill>
            <a:srgbClr val="DDDDDD"/>
          </a:solidFill>
          <a:ln w="9525">
            <a:solidFill>
              <a:srgbClr val="333333"/>
            </a:solidFill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连接件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4"/>
          <p:cNvSpPr txBox="1">
            <a:spLocks noChangeArrowheads="1"/>
          </p:cNvSpPr>
          <p:nvPr/>
        </p:nvSpPr>
        <p:spPr bwMode="auto">
          <a:xfrm>
            <a:off x="3330475" y="4398196"/>
            <a:ext cx="365125" cy="471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六边形 38"/>
          <p:cNvSpPr>
            <a:spLocks noChangeArrowheads="1"/>
          </p:cNvSpPr>
          <p:nvPr/>
        </p:nvSpPr>
        <p:spPr bwMode="auto">
          <a:xfrm>
            <a:off x="5551388" y="4672834"/>
            <a:ext cx="1208087" cy="325437"/>
          </a:xfrm>
          <a:prstGeom prst="hexagon">
            <a:avLst>
              <a:gd name="adj" fmla="val 25057"/>
              <a:gd name="vf" fmla="val 115470"/>
            </a:avLst>
          </a:prstGeom>
          <a:solidFill>
            <a:srgbClr val="D9D9D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座椅板材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54"/>
          <p:cNvSpPr txBox="1">
            <a:spLocks noChangeArrowheads="1"/>
          </p:cNvSpPr>
          <p:nvPr/>
        </p:nvSpPr>
        <p:spPr bwMode="auto">
          <a:xfrm>
            <a:off x="3874988" y="4352159"/>
            <a:ext cx="366712" cy="471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058160" y="2268220"/>
            <a:ext cx="1153795" cy="583565"/>
          </a:xfrm>
          <a:prstGeom prst="rect">
            <a:avLst/>
          </a:prstGeom>
          <a:solidFill>
            <a:srgbClr val="DDDDDD"/>
          </a:solidFill>
          <a:ln w="9525">
            <a:solidFill>
              <a:srgbClr val="333333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座椅功能机构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00"/>
          <p:cNvSpPr txBox="1">
            <a:spLocks noChangeArrowheads="1"/>
          </p:cNvSpPr>
          <p:nvPr/>
        </p:nvSpPr>
        <p:spPr bwMode="auto">
          <a:xfrm>
            <a:off x="5608538" y="3480621"/>
            <a:ext cx="51435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00"/>
          <p:cNvSpPr txBox="1">
            <a:spLocks noChangeArrowheads="1"/>
          </p:cNvSpPr>
          <p:nvPr/>
        </p:nvSpPr>
        <p:spPr bwMode="auto">
          <a:xfrm>
            <a:off x="7446863" y="3051996"/>
            <a:ext cx="515937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713345" y="3900805"/>
            <a:ext cx="1471930" cy="337185"/>
          </a:xfrm>
          <a:prstGeom prst="rect">
            <a:avLst/>
          </a:prstGeom>
          <a:solidFill>
            <a:srgbClr val="DDDDDD"/>
          </a:solidFill>
          <a:ln w="9525">
            <a:solidFill>
              <a:srgbClr val="333333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座椅零部件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694430" y="2865120"/>
            <a:ext cx="16510" cy="2171065"/>
          </a:xfrm>
          <a:prstGeom prst="straightConnector1">
            <a:avLst/>
          </a:prstGeom>
          <a:ln w="222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936583" y="2839271"/>
            <a:ext cx="11112" cy="2271713"/>
          </a:xfrm>
          <a:prstGeom prst="straightConnector1">
            <a:avLst/>
          </a:prstGeom>
          <a:ln w="222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3"/>
            <a:endCxn id="13" idx="1"/>
          </p:cNvCxnSpPr>
          <p:nvPr/>
        </p:nvCxnSpPr>
        <p:spPr>
          <a:xfrm>
            <a:off x="4212173" y="2560506"/>
            <a:ext cx="418465" cy="0"/>
          </a:xfrm>
          <a:prstGeom prst="straightConnector1">
            <a:avLst/>
          </a:prstGeom>
          <a:ln w="222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3"/>
            <a:endCxn id="13" idx="1"/>
          </p:cNvCxnSpPr>
          <p:nvPr/>
        </p:nvCxnSpPr>
        <p:spPr>
          <a:xfrm>
            <a:off x="4212173" y="2560506"/>
            <a:ext cx="418465" cy="0"/>
          </a:xfrm>
          <a:prstGeom prst="straightConnector1">
            <a:avLst/>
          </a:prstGeom>
          <a:ln w="222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  <a:endCxn id="13" idx="1"/>
          </p:cNvCxnSpPr>
          <p:nvPr/>
        </p:nvCxnSpPr>
        <p:spPr>
          <a:xfrm>
            <a:off x="4212173" y="2560189"/>
            <a:ext cx="418465" cy="0"/>
          </a:xfrm>
          <a:prstGeom prst="straightConnector1">
            <a:avLst/>
          </a:prstGeom>
          <a:ln w="222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3"/>
            <a:endCxn id="13" idx="1"/>
          </p:cNvCxnSpPr>
          <p:nvPr/>
        </p:nvCxnSpPr>
        <p:spPr>
          <a:xfrm>
            <a:off x="4211855" y="2560189"/>
            <a:ext cx="418465" cy="0"/>
          </a:xfrm>
          <a:prstGeom prst="straightConnector1">
            <a:avLst/>
          </a:prstGeom>
          <a:ln w="222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5830153" y="2587494"/>
            <a:ext cx="560387" cy="476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00"/>
          <p:cNvSpPr txBox="1">
            <a:spLocks noChangeArrowheads="1"/>
          </p:cNvSpPr>
          <p:nvPr/>
        </p:nvSpPr>
        <p:spPr bwMode="auto">
          <a:xfrm>
            <a:off x="5851425" y="2312221"/>
            <a:ext cx="515938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8496300" y="4252595"/>
            <a:ext cx="0" cy="369570"/>
          </a:xfrm>
          <a:prstGeom prst="straightConnector1">
            <a:avLst/>
          </a:prstGeom>
          <a:ln w="222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0"/>
          <p:cNvSpPr txBox="1">
            <a:spLocks noChangeArrowheads="1"/>
          </p:cNvSpPr>
          <p:nvPr/>
        </p:nvSpPr>
        <p:spPr bwMode="auto">
          <a:xfrm>
            <a:off x="7124600" y="4555359"/>
            <a:ext cx="51435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00"/>
          <p:cNvSpPr txBox="1">
            <a:spLocks noChangeArrowheads="1"/>
          </p:cNvSpPr>
          <p:nvPr/>
        </p:nvSpPr>
        <p:spPr bwMode="auto">
          <a:xfrm>
            <a:off x="6851550" y="3042471"/>
            <a:ext cx="776288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阻挡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endCxn id="30" idx="0"/>
          </p:cNvCxnSpPr>
          <p:nvPr/>
        </p:nvCxnSpPr>
        <p:spPr>
          <a:xfrm>
            <a:off x="7078345" y="2879090"/>
            <a:ext cx="1370965" cy="1021715"/>
          </a:xfrm>
          <a:prstGeom prst="straightConnector1">
            <a:avLst/>
          </a:prstGeom>
          <a:ln w="22225" cmpd="sng">
            <a:solidFill>
              <a:srgbClr val="00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248175" y="2747196"/>
            <a:ext cx="941388" cy="19113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6927850" y="2846705"/>
            <a:ext cx="1306830" cy="9734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6851650" y="4869815"/>
            <a:ext cx="103187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200"/>
          <p:cNvSpPr txBox="1">
            <a:spLocks noChangeArrowheads="1"/>
          </p:cNvSpPr>
          <p:nvPr/>
        </p:nvSpPr>
        <p:spPr bwMode="auto">
          <a:xfrm>
            <a:off x="4184550" y="2296346"/>
            <a:ext cx="515938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六边形 38"/>
          <p:cNvSpPr>
            <a:spLocks noChangeArrowheads="1"/>
          </p:cNvSpPr>
          <p:nvPr/>
        </p:nvSpPr>
        <p:spPr bwMode="auto">
          <a:xfrm>
            <a:off x="3057425" y="5152259"/>
            <a:ext cx="1381125" cy="468312"/>
          </a:xfrm>
          <a:prstGeom prst="hexagon">
            <a:avLst>
              <a:gd name="adj" fmla="val 25013"/>
              <a:gd name="vf" fmla="val 115470"/>
            </a:avLst>
          </a:prstGeom>
          <a:solidFill>
            <a:srgbClr val="D9D9D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折叠机构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19"/>
          <p:cNvSpPr>
            <a:spLocks noChangeArrowheads="1"/>
          </p:cNvSpPr>
          <p:nvPr/>
        </p:nvSpPr>
        <p:spPr bwMode="auto">
          <a:xfrm>
            <a:off x="7962165" y="4625209"/>
            <a:ext cx="1239838" cy="42068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座椅主体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622929" y="1037548"/>
            <a:ext cx="2769600" cy="576715"/>
            <a:chOff x="814328" y="3219334"/>
            <a:chExt cx="2077200" cy="432536"/>
          </a:xfrm>
        </p:grpSpPr>
        <p:grpSp>
          <p:nvGrpSpPr>
            <p:cNvPr id="82" name="组合 59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圆角矩形 83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83" name="TextBox 182"/>
            <p:cNvSpPr txBox="1"/>
            <p:nvPr/>
          </p:nvSpPr>
          <p:spPr>
            <a:xfrm>
              <a:off x="831250" y="3331792"/>
              <a:ext cx="1999302" cy="2154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65" dirty="0" smtClean="0">
                  <a:solidFill>
                    <a:srgbClr val="118C3B"/>
                  </a:solidFill>
                </a:rPr>
                <a:t>系统分析模型</a:t>
              </a:r>
              <a:endParaRPr lang="zh-CN" altLang="en-US" sz="1865" dirty="0">
                <a:solidFill>
                  <a:srgbClr val="118C3B"/>
                </a:solidFill>
              </a:endParaRPr>
            </a:p>
          </p:txBody>
        </p:sp>
      </p:grpSp>
      <p:sp>
        <p:nvSpPr>
          <p:cNvPr id="52" name="TextBox 200"/>
          <p:cNvSpPr txBox="1">
            <a:spLocks noChangeArrowheads="1"/>
          </p:cNvSpPr>
          <p:nvPr/>
        </p:nvSpPr>
        <p:spPr bwMode="auto">
          <a:xfrm>
            <a:off x="7934860" y="4348984"/>
            <a:ext cx="51435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0bfc751-8795-4693-bc79-76f2c8d78c12}"/>
  <p:tag name="TABLE_ENDDRAG_ORIGIN_RECT" val="661*249"/>
  <p:tag name="TABLE_ENDDRAG_RECT" val="156*173*661*249"/>
</p:tagLst>
</file>

<file path=ppt/theme/theme1.xml><?xml version="1.0" encoding="utf-8"?>
<a:theme xmlns:a="http://schemas.openxmlformats.org/drawingml/2006/main" name="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演示</Application>
  <PresentationFormat>宽屏</PresentationFormat>
  <Paragraphs>372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明兰</vt:lpstr>
      <vt:lpstr>Open Sans</vt:lpstr>
      <vt:lpstr>微软雅黑</vt:lpstr>
      <vt:lpstr>方正正大黑简体</vt:lpstr>
      <vt:lpstr>黑体</vt:lpstr>
      <vt:lpstr>Calibri</vt:lpstr>
      <vt:lpstr>Arial Unicode MS</vt:lpstr>
      <vt:lpstr>等线 Light</vt:lpstr>
      <vt:lpstr>等线</vt:lpstr>
      <vt:lpstr>仿宋</vt:lpstr>
      <vt:lpstr>Verdana</vt:lpstr>
      <vt:lpstr>楷体_GB2312</vt:lpstr>
      <vt:lpstr>Segoe Print</vt:lpstr>
      <vt:lpstr>新宋体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user</dc:creator>
  <cp:keywords>user</cp:keywords>
  <dc:description>www.1ppt.com</dc:description>
  <cp:lastModifiedBy>Xiangli</cp:lastModifiedBy>
  <cp:revision>311</cp:revision>
  <dcterms:created xsi:type="dcterms:W3CDTF">2017-05-16T12:45:00Z</dcterms:created>
  <dcterms:modified xsi:type="dcterms:W3CDTF">2021-12-18T08:10:03Z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8F23DAC657DE44EA9B0150D42ED7A1E0</vt:lpwstr>
  </property>
</Properties>
</file>