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0"/>
  </p:notesMasterIdLst>
  <p:sldIdLst>
    <p:sldId id="579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641" r:id="rId17"/>
    <p:sldId id="595" r:id="rId18"/>
    <p:sldId id="596" r:id="rId19"/>
    <p:sldId id="642" r:id="rId20"/>
    <p:sldId id="598" r:id="rId21"/>
    <p:sldId id="643" r:id="rId22"/>
    <p:sldId id="616" r:id="rId23"/>
    <p:sldId id="617" r:id="rId24"/>
    <p:sldId id="618" r:id="rId25"/>
    <p:sldId id="622" r:id="rId26"/>
    <p:sldId id="623" r:id="rId27"/>
    <p:sldId id="624" r:id="rId28"/>
    <p:sldId id="625" r:id="rId29"/>
    <p:sldId id="626" r:id="rId30"/>
    <p:sldId id="630" r:id="rId31"/>
    <p:sldId id="665" r:id="rId32"/>
    <p:sldId id="668" r:id="rId33"/>
    <p:sldId id="669" r:id="rId34"/>
    <p:sldId id="670" r:id="rId35"/>
    <p:sldId id="671" r:id="rId36"/>
    <p:sldId id="672" r:id="rId37"/>
    <p:sldId id="673" r:id="rId38"/>
    <p:sldId id="640" r:id="rId3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0"/>
    <a:srgbClr val="001D3A"/>
    <a:srgbClr val="FF0000"/>
    <a:srgbClr val="FFFFFF"/>
    <a:srgbClr val="777777"/>
    <a:srgbClr val="3399FF"/>
    <a:srgbClr val="C0C0C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2" autoAdjust="0"/>
    <p:restoredTop sz="95357" autoAdjust="0"/>
  </p:normalViewPr>
  <p:slideViewPr>
    <p:cSldViewPr>
      <p:cViewPr varScale="1">
        <p:scale>
          <a:sx n="85" d="100"/>
          <a:sy n="85" d="100"/>
        </p:scale>
        <p:origin x="72" y="7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7449F-792D-4566-81B7-6BCB91D870FE}" type="doc">
      <dgm:prSet loTypeId="urn:microsoft.com/office/officeart/2005/8/layout/vList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DF90DB19-5E94-4E46-93A5-7E82086A673C}">
      <dgm:prSet custT="1"/>
      <dgm:spPr/>
      <dgm:t>
        <a:bodyPr/>
        <a:lstStyle/>
        <a:p>
          <a:pPr rtl="0"/>
          <a:r>
            <a:rPr lang="zh-CN" sz="2400" dirty="0">
              <a:solidFill>
                <a:schemeClr val="tx1"/>
              </a:solidFill>
            </a:rPr>
            <a:t>技术系统名称：</a:t>
          </a:r>
          <a:r>
            <a:rPr lang="zh-CN" altLang="en-US" sz="2400" dirty="0">
              <a:solidFill>
                <a:schemeClr val="tx1"/>
              </a:solidFill>
            </a:rPr>
            <a:t>多功能折叠座椅</a:t>
          </a:r>
          <a:endParaRPr lang="en-US" sz="2400" dirty="0">
            <a:solidFill>
              <a:schemeClr val="tx1"/>
            </a:solidFill>
          </a:endParaRPr>
        </a:p>
      </dgm:t>
    </dgm:pt>
    <dgm:pt modelId="{E4B3157C-13A5-49AE-9427-B4A3F74505B7}" type="parTrans" cxnId="{0A40D79A-0C6F-4D71-A505-A1A1D1EBC472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2854A028-610F-4E71-9A4F-75DE958C2789}" type="sibTrans" cxnId="{0A40D79A-0C6F-4D71-A505-A1A1D1EBC472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5BF1145A-1DC1-4508-BFEC-B96B7AACA655}">
      <dgm:prSet custT="1"/>
      <dgm:spPr/>
      <dgm:t>
        <a:bodyPr/>
        <a:lstStyle/>
        <a:p>
          <a:pPr rtl="0"/>
          <a:r>
            <a:rPr lang="zh-CN" sz="2400" dirty="0">
              <a:solidFill>
                <a:schemeClr val="tx1"/>
              </a:solidFill>
            </a:rPr>
            <a:t>技术系统功能</a:t>
          </a:r>
          <a:r>
            <a:rPr lang="zh-CN" altLang="en-US" sz="2400" dirty="0">
              <a:solidFill>
                <a:schemeClr val="tx1"/>
              </a:solidFill>
            </a:rPr>
            <a:t>：多功能、折叠</a:t>
          </a:r>
          <a:endParaRPr lang="en-US" altLang="zh-CN" sz="2400" dirty="0">
            <a:solidFill>
              <a:schemeClr val="tx1"/>
            </a:solidFill>
          </a:endParaRPr>
        </a:p>
      </dgm:t>
    </dgm:pt>
    <dgm:pt modelId="{1D909525-958A-499E-9812-79CCFDA59635}" type="parTrans" cxnId="{33B3A2DA-6B03-4ED5-AEC9-06CFF285C50B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9F52A92C-9148-4E46-9AAA-7E3181E3DA6A}" type="sibTrans" cxnId="{33B3A2DA-6B03-4ED5-AEC9-06CFF285C50B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733513D8-643A-4723-A16B-01EAF5F34221}" type="pres">
      <dgm:prSet presAssocID="{12D7449F-792D-4566-81B7-6BCB91D870FE}" presName="linear" presStyleCnt="0">
        <dgm:presLayoutVars>
          <dgm:animLvl val="lvl"/>
          <dgm:resizeHandles val="exact"/>
        </dgm:presLayoutVars>
      </dgm:prSet>
      <dgm:spPr/>
    </dgm:pt>
    <dgm:pt modelId="{EA5F2E50-73CD-4221-A3AD-CC3B808455D2}" type="pres">
      <dgm:prSet presAssocID="{DF90DB19-5E94-4E46-93A5-7E82086A67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3F775A-4AF2-4527-BCAE-E9871095DE96}" type="pres">
      <dgm:prSet presAssocID="{2854A028-610F-4E71-9A4F-75DE958C2789}" presName="spacer" presStyleCnt="0"/>
      <dgm:spPr/>
    </dgm:pt>
    <dgm:pt modelId="{63BCAED1-E3E5-4808-9A86-BD39F4DF0DD5}" type="pres">
      <dgm:prSet presAssocID="{5BF1145A-1DC1-4508-BFEC-B96B7AACA655}" presName="parentText" presStyleLbl="node1" presStyleIdx="1" presStyleCnt="2" custScaleY="140675">
        <dgm:presLayoutVars>
          <dgm:chMax val="0"/>
          <dgm:bulletEnabled val="1"/>
        </dgm:presLayoutVars>
      </dgm:prSet>
      <dgm:spPr/>
    </dgm:pt>
  </dgm:ptLst>
  <dgm:cxnLst>
    <dgm:cxn modelId="{06BA1B36-A875-4DCF-8E80-9DEAE5EE3AB1}" type="presOf" srcId="{12D7449F-792D-4566-81B7-6BCB91D870FE}" destId="{733513D8-643A-4723-A16B-01EAF5F34221}" srcOrd="0" destOrd="0" presId="urn:microsoft.com/office/officeart/2005/8/layout/vList2"/>
    <dgm:cxn modelId="{188EB660-DE13-4CE2-AD0C-09BA1CA7F87E}" type="presOf" srcId="{5BF1145A-1DC1-4508-BFEC-B96B7AACA655}" destId="{63BCAED1-E3E5-4808-9A86-BD39F4DF0DD5}" srcOrd="0" destOrd="0" presId="urn:microsoft.com/office/officeart/2005/8/layout/vList2"/>
    <dgm:cxn modelId="{61370279-D5A8-4C05-80CD-C92C84AB3E45}" type="presOf" srcId="{DF90DB19-5E94-4E46-93A5-7E82086A673C}" destId="{EA5F2E50-73CD-4221-A3AD-CC3B808455D2}" srcOrd="0" destOrd="0" presId="urn:microsoft.com/office/officeart/2005/8/layout/vList2"/>
    <dgm:cxn modelId="{0A40D79A-0C6F-4D71-A505-A1A1D1EBC472}" srcId="{12D7449F-792D-4566-81B7-6BCB91D870FE}" destId="{DF90DB19-5E94-4E46-93A5-7E82086A673C}" srcOrd="0" destOrd="0" parTransId="{E4B3157C-13A5-49AE-9427-B4A3F74505B7}" sibTransId="{2854A028-610F-4E71-9A4F-75DE958C2789}"/>
    <dgm:cxn modelId="{33B3A2DA-6B03-4ED5-AEC9-06CFF285C50B}" srcId="{12D7449F-792D-4566-81B7-6BCB91D870FE}" destId="{5BF1145A-1DC1-4508-BFEC-B96B7AACA655}" srcOrd="1" destOrd="0" parTransId="{1D909525-958A-499E-9812-79CCFDA59635}" sibTransId="{9F52A92C-9148-4E46-9AAA-7E3181E3DA6A}"/>
    <dgm:cxn modelId="{CED2E024-90FB-435E-A420-66D4ABD24446}" type="presParOf" srcId="{733513D8-643A-4723-A16B-01EAF5F34221}" destId="{EA5F2E50-73CD-4221-A3AD-CC3B808455D2}" srcOrd="0" destOrd="0" presId="urn:microsoft.com/office/officeart/2005/8/layout/vList2"/>
    <dgm:cxn modelId="{84C3B411-C7BA-4949-B1A2-21A4A0791AC3}" type="presParOf" srcId="{733513D8-643A-4723-A16B-01EAF5F34221}" destId="{463F775A-4AF2-4527-BCAE-E9871095DE96}" srcOrd="1" destOrd="0" presId="urn:microsoft.com/office/officeart/2005/8/layout/vList2"/>
    <dgm:cxn modelId="{AAC76753-B13C-4930-821D-681B04BCD82D}" type="presParOf" srcId="{733513D8-643A-4723-A16B-01EAF5F34221}" destId="{63BCAED1-E3E5-4808-9A86-BD39F4DF0D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F2E50-73CD-4221-A3AD-CC3B808455D2}">
      <dsp:nvSpPr>
        <dsp:cNvPr id="0" name=""/>
        <dsp:cNvSpPr/>
      </dsp:nvSpPr>
      <dsp:spPr>
        <a:xfrm>
          <a:off x="0" y="1703"/>
          <a:ext cx="4714907" cy="8985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solidFill>
                <a:schemeClr val="tx1"/>
              </a:solidFill>
            </a:rPr>
            <a:t>技术系统名称：</a:t>
          </a:r>
          <a:r>
            <a:rPr lang="zh-CN" altLang="en-US" sz="2400" kern="1200" dirty="0">
              <a:solidFill>
                <a:schemeClr val="tx1"/>
              </a:solidFill>
            </a:rPr>
            <a:t>多功能折叠座椅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3864" y="45567"/>
        <a:ext cx="4627179" cy="810832"/>
      </dsp:txXfrm>
    </dsp:sp>
    <dsp:sp modelId="{63BCAED1-E3E5-4808-9A86-BD39F4DF0DD5}">
      <dsp:nvSpPr>
        <dsp:cNvPr id="0" name=""/>
        <dsp:cNvSpPr/>
      </dsp:nvSpPr>
      <dsp:spPr>
        <a:xfrm>
          <a:off x="0" y="1038503"/>
          <a:ext cx="4714907" cy="126404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solidFill>
                <a:schemeClr val="tx1"/>
              </a:solidFill>
            </a:rPr>
            <a:t>技术系统功能</a:t>
          </a:r>
          <a:r>
            <a:rPr lang="zh-CN" altLang="en-US" sz="2400" kern="1200" dirty="0">
              <a:solidFill>
                <a:schemeClr val="tx1"/>
              </a:solidFill>
            </a:rPr>
            <a:t>：多功能、折叠</a:t>
          </a:r>
          <a:endParaRPr lang="en-US" altLang="zh-CN" sz="2400" kern="1200" dirty="0">
            <a:solidFill>
              <a:schemeClr val="tx1"/>
            </a:solidFill>
          </a:endParaRPr>
        </a:p>
      </dsp:txBody>
      <dsp:txXfrm>
        <a:off x="61706" y="1100209"/>
        <a:ext cx="4591495" cy="1140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>
                <a:latin typeface="Arial" charset="0"/>
                <a:ea typeface="宋体" pitchFamily="2" charset="-122"/>
              </a:defRPr>
            </a:lvl1pPr>
          </a:lstStyle>
          <a:p>
            <a:fld id="{A3D67726-0060-4539-9580-EC7AB27F0F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111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06201-8ABD-4320-A65B-403C084111A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51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17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i="1"/>
              <a:t>Product function: the general input/output relationship of a product having the purpose of </a:t>
            </a:r>
            <a:r>
              <a:rPr lang="en-US" altLang="zh-CN"/>
              <a:t>performing an overall task, typically stated in verb-object form.</a:t>
            </a:r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6DC6FC14-92F8-44C0-9FAE-ECDAF15477C7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 defTabSz="990600"/>
              <a:t>3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04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93509-9F92-4829-83C4-FB436B6E5E4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1CED9C58-DF28-48D2-99D9-3588609BFEEE}" type="slidenum">
              <a:rPr kumimoji="0" lang="en-US" altLang="zh-CN" sz="13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algn="r" defTabSz="990600"/>
              <a:t>5</a:t>
            </a:fld>
            <a:endParaRPr kumimoji="0" lang="en-US" altLang="zh-CN" sz="13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5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4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>
                <a:solidFill>
                  <a:srgbClr val="262626"/>
                </a:solidFill>
              </a:rPr>
              <a:t>明确了概念设计阶段的核心任务和系统关注对象。</a:t>
            </a:r>
          </a:p>
          <a:p>
            <a:pPr>
              <a:spcBef>
                <a:spcPct val="0"/>
              </a:spcBef>
            </a:pPr>
            <a:r>
              <a:rPr lang="zh-CN" altLang="zh-CN">
                <a:solidFill>
                  <a:srgbClr val="262626"/>
                </a:solidFill>
              </a:rPr>
              <a:t>规范系统的功能描述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735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8FAFE-481E-43AB-B116-DC9E9A691E2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57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78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2EA2FBC4-6D03-42A4-A934-38A9FADAB4FA}" type="slidenum">
              <a:rPr kumimoji="0" lang="en-US" altLang="zh-CN" sz="13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algn="r" defTabSz="990600"/>
              <a:t>7</a:t>
            </a:fld>
            <a:endParaRPr kumimoji="0" lang="en-US" altLang="zh-CN" sz="13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97968-7B59-4778-AA1A-BA02CB6A3C2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59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99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B28465D7-2BB1-4113-8A41-B4A7F23AA118}" type="slidenum">
              <a:rPr kumimoji="0" lang="en-US" altLang="zh-CN" sz="13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algn="r" defTabSz="990600"/>
              <a:t>8</a:t>
            </a:fld>
            <a:endParaRPr kumimoji="0" lang="en-US" altLang="zh-CN" sz="13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39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8F2E3-5478-425B-92AD-F35E53E02EF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61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19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FB019ED1-CE9A-4BC4-B4F3-5BEA9EA65F84}" type="slidenum">
              <a:rPr kumimoji="0" lang="en-US" altLang="zh-CN" sz="13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algn="r" defTabSz="990600"/>
              <a:t>9</a:t>
            </a:fld>
            <a:endParaRPr kumimoji="0" lang="en-US" altLang="zh-CN" sz="13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39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13FEF-C731-4EE4-8C39-AC065017377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64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40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31747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12EA0F61-2C7B-4617-AACF-1986B5C9D7D9}" type="slidenum">
              <a:rPr kumimoji="0" lang="en-US" altLang="zh-CN" sz="13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algn="r" defTabSz="990600"/>
              <a:t>10</a:t>
            </a:fld>
            <a:endParaRPr kumimoji="0" lang="en-US" altLang="zh-CN" sz="13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4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EE3AA-4144-4734-B870-9F9AC65367C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57337958-5489-46C4-9F6D-C1B82D25F7E4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 defTabSz="990600"/>
              <a:t>12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6707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7076" name="备注占位符 2"/>
          <p:cNvSpPr>
            <a:spLocks noGrp="1"/>
          </p:cNvSpPr>
          <p:nvPr>
            <p:ph type="body" idx="1"/>
          </p:nvPr>
        </p:nvSpPr>
        <p:spPr/>
        <p:txBody>
          <a:bodyPr lIns="99038" tIns="49520" rIns="99038" bIns="49520"/>
          <a:lstStyle/>
          <a:p>
            <a:pPr>
              <a:spcBef>
                <a:spcPct val="0"/>
              </a:spcBef>
            </a:pPr>
            <a:r>
              <a:rPr lang="zh-CN" altLang="en-US"/>
              <a:t>技术系统都有哪些组件，他们之间的结构关系 和相互作用。</a:t>
            </a:r>
          </a:p>
          <a:p>
            <a:pPr>
              <a:spcBef>
                <a:spcPct val="0"/>
              </a:spcBef>
            </a:pPr>
            <a:r>
              <a:rPr lang="zh-CN" altLang="en-US"/>
              <a:t>确认问题所在</a:t>
            </a:r>
          </a:p>
        </p:txBody>
      </p:sp>
      <p:sp>
        <p:nvSpPr>
          <p:cNvPr id="1667077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/>
            <a:fld id="{6391958A-DD2C-4FD1-8109-4B225D74A8DA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/>
              <a:t>12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01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012C0-81CE-4D00-A793-11B8F51717C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3215D6E3-3BB3-4740-8126-EB5F4A110262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 defTabSz="990600"/>
              <a:t>13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6912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9124" name="备注占位符 2"/>
          <p:cNvSpPr>
            <a:spLocks noGrp="1"/>
          </p:cNvSpPr>
          <p:nvPr>
            <p:ph type="body" idx="1"/>
          </p:nvPr>
        </p:nvSpPr>
        <p:spPr/>
        <p:txBody>
          <a:bodyPr lIns="99038" tIns="49520" rIns="99038" bIns="49520"/>
          <a:lstStyle/>
          <a:p>
            <a:pPr>
              <a:spcBef>
                <a:spcPct val="0"/>
              </a:spcBef>
            </a:pPr>
            <a:r>
              <a:rPr lang="zh-CN" altLang="en-US"/>
              <a:t>技术系统都有哪些组件，他们之间的结构关系 和相互作用。</a:t>
            </a:r>
          </a:p>
          <a:p>
            <a:pPr>
              <a:spcBef>
                <a:spcPct val="0"/>
              </a:spcBef>
            </a:pPr>
            <a:r>
              <a:rPr lang="zh-CN" altLang="en-US"/>
              <a:t>确认问题所在</a:t>
            </a:r>
          </a:p>
        </p:txBody>
      </p:sp>
      <p:sp>
        <p:nvSpPr>
          <p:cNvPr id="1669125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/>
            <a:fld id="{92D24FF5-B456-4C40-ABC5-F331AC9812C2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/>
              <a:t>13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28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87223-DF7B-4067-B55C-47BBD7A7739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928B09F9-3529-48E8-A126-F818D5783C28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 defTabSz="990600"/>
              <a:t>14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7117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1172" name="备注占位符 2"/>
          <p:cNvSpPr>
            <a:spLocks noGrp="1"/>
          </p:cNvSpPr>
          <p:nvPr>
            <p:ph type="body" idx="1"/>
          </p:nvPr>
        </p:nvSpPr>
        <p:spPr/>
        <p:txBody>
          <a:bodyPr lIns="99038" tIns="49520" rIns="99038" bIns="49520"/>
          <a:lstStyle/>
          <a:p>
            <a:pPr>
              <a:spcBef>
                <a:spcPct val="0"/>
              </a:spcBef>
            </a:pPr>
            <a:r>
              <a:rPr lang="zh-CN" altLang="en-US"/>
              <a:t>技术系统都有哪些组件，他们之间的结构关系 和相互作用。</a:t>
            </a:r>
          </a:p>
          <a:p>
            <a:pPr>
              <a:spcBef>
                <a:spcPct val="0"/>
              </a:spcBef>
            </a:pPr>
            <a:r>
              <a:rPr lang="zh-CN" altLang="en-US"/>
              <a:t>确认问题所在</a:t>
            </a:r>
          </a:p>
        </p:txBody>
      </p:sp>
      <p:sp>
        <p:nvSpPr>
          <p:cNvPr id="1671173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/>
            <a:fld id="{A49FE71C-F841-4CB6-A253-8E9011117912}" type="slidenum">
              <a:rPr kumimoji="0" lang="en-US" altLang="zh-CN" sz="1300">
                <a:latin typeface="Calibri" pitchFamily="34" charset="0"/>
                <a:ea typeface="宋体" pitchFamily="2" charset="-122"/>
              </a:rPr>
              <a:pPr algn="r"/>
              <a:t>14</a:t>
            </a:fld>
            <a:endParaRPr kumimoji="0" lang="en-US" altLang="zh-CN" sz="13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46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图片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628775"/>
            <a:ext cx="7772400" cy="1470025"/>
          </a:xfrm>
        </p:spPr>
        <p:txBody>
          <a:bodyPr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213100"/>
            <a:ext cx="5824537" cy="889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067175" y="6092825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zh-CN" altLang="en-US" sz="1800">
                <a:solidFill>
                  <a:schemeClr val="bg1"/>
                </a:solidFill>
                <a:latin typeface="Times New Roman" pitchFamily="18" charset="0"/>
              </a:rPr>
              <a:t>主讲人：</a:t>
            </a:r>
            <a:r>
              <a:rPr kumimoji="0" lang="zh-CN" altLang="en-US">
                <a:solidFill>
                  <a:schemeClr val="bg1"/>
                </a:solidFill>
                <a:latin typeface="Times New Roman" pitchFamily="18" charset="0"/>
              </a:rPr>
              <a:t>周金平</a:t>
            </a:r>
            <a:r>
              <a:rPr kumimoji="0" lang="zh-CN" altLang="en-US" sz="180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0" lang="en-US" altLang="zh-CN" sz="1800">
                <a:solidFill>
                  <a:schemeClr val="bg1"/>
                </a:solidFill>
                <a:latin typeface="Times New Roman" pitchFamily="18" charset="0"/>
              </a:rPr>
              <a:t>iezhou@gdut.edu.cn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E80DC-9494-4C62-8EB7-54BA8D3A06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260350"/>
            <a:ext cx="2141537" cy="5607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75388" cy="5607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372778-92D4-4F3C-B26B-1956DEC2E9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69325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208463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25538"/>
            <a:ext cx="4208462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59575" y="6308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977FA0C-590D-4ECE-8322-885D31C65E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1979613" y="6256338"/>
            <a:ext cx="4824412" cy="6016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0C3D0E-01E3-444B-9B88-52067BF078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40E30E-298A-4328-A25E-29989FAF20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208463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25538"/>
            <a:ext cx="4208462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DC8334-0299-4448-98D4-CBB1443E48A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667C1C-7482-4290-ABA7-36E6AA9B9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1E0A0-640D-4A85-BDF0-5F9DEBE201E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9C750-7891-4684-AA8F-B22F96B6F6E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236C43-E4A3-434A-8464-8AED5BFFE2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E4DF3-3159-47BD-82C3-D6B0838FFD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图片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569325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bg1"/>
                </a:solidFill>
                <a:latin typeface="+mj-lt"/>
              </a:defRPr>
            </a:lvl1pPr>
          </a:lstStyle>
          <a:p>
            <a:fld id="{E6CC0AAC-7CC1-4E7E-8609-9321FD059C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613" y="6256338"/>
            <a:ext cx="4824412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5000"/>
              </a:lnSpc>
              <a:defRPr kumimoji="0" sz="2200">
                <a:solidFill>
                  <a:schemeClr val="bg1"/>
                </a:solidFill>
                <a:latin typeface="草檀斋毛泽东字体" pitchFamily="2" charset="-122"/>
                <a:ea typeface="草檀斋毛泽东字体" pitchFamily="2" charset="-122"/>
              </a:defRPr>
            </a:lvl1pPr>
          </a:lstStyle>
          <a:p>
            <a:r>
              <a:rPr lang="zh-CN" altLang="en-US"/>
              <a:t>广东省创新方法推广应用研究中心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Wingdings" pitchFamily="2" charset="2"/>
        <a:buChar char="l"/>
        <a:defRPr sz="24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SzPct val="80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72400" cy="1470025"/>
          </a:xfrm>
        </p:spPr>
        <p:txBody>
          <a:bodyPr/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Open Sans" panose="020B0606030504020204" pitchFamily="34" charset="0"/>
              </a:rPr>
              <a:t>提高座椅的可折叠性和多功能性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636838"/>
            <a:ext cx="5824538" cy="1536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小组成员：邱棱烁  邱小平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FBC02-F96E-460A-8A5B-DCB2AD0A2BE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62978" name="标题 15"/>
          <p:cNvSpPr>
            <a:spLocks noGrp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/>
              <a:t>描述问题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3162300" y="1235075"/>
            <a:ext cx="3513138" cy="99377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tx2">
                  <a:gamma/>
                  <a:shade val="76078"/>
                  <a:invGamma/>
                </a:schemeClr>
              </a:gs>
              <a:gs pos="100000">
                <a:schemeClr val="tx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627188" y="1214438"/>
            <a:ext cx="3048000" cy="993775"/>
          </a:xfrm>
          <a:prstGeom prst="homePlate">
            <a:avLst>
              <a:gd name="adj" fmla="val 39026"/>
            </a:avLst>
          </a:prstGeom>
          <a:gradFill rotWithShape="1">
            <a:gsLst>
              <a:gs pos="0">
                <a:srgbClr val="339933">
                  <a:gamma/>
                  <a:shade val="76078"/>
                  <a:invGamma/>
                </a:srgbClr>
              </a:gs>
              <a:gs pos="100000">
                <a:srgbClr val="339933">
                  <a:alpha val="56000"/>
                </a:srgb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428625" y="1214438"/>
            <a:ext cx="2460625" cy="99377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62982" name="Rectangle 8"/>
          <p:cNvSpPr>
            <a:spLocks noChangeArrowheads="1"/>
          </p:cNvSpPr>
          <p:nvPr/>
        </p:nvSpPr>
        <p:spPr bwMode="white">
          <a:xfrm>
            <a:off x="674688" y="1425575"/>
            <a:ext cx="192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明确要解决的问题</a:t>
            </a:r>
          </a:p>
        </p:txBody>
      </p:sp>
      <p:sp>
        <p:nvSpPr>
          <p:cNvPr id="1662983" name="Rectangle 9"/>
          <p:cNvSpPr>
            <a:spLocks noChangeArrowheads="1"/>
          </p:cNvSpPr>
          <p:nvPr/>
        </p:nvSpPr>
        <p:spPr bwMode="white">
          <a:xfrm>
            <a:off x="2746375" y="1352550"/>
            <a:ext cx="1857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对新技术系统的要求</a:t>
            </a:r>
          </a:p>
        </p:txBody>
      </p:sp>
      <p:sp>
        <p:nvSpPr>
          <p:cNvPr id="1662984" name="Rectangle 10"/>
          <p:cNvSpPr>
            <a:spLocks noChangeArrowheads="1"/>
          </p:cNvSpPr>
          <p:nvPr/>
        </p:nvSpPr>
        <p:spPr bwMode="white">
          <a:xfrm>
            <a:off x="4746625" y="1558925"/>
            <a:ext cx="1785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技术系统</a:t>
            </a:r>
            <a:r>
              <a:rPr kumimoji="0" lang="en-US" altLang="zh-CN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IFR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500034" y="2448097"/>
            <a:ext cx="8211400" cy="1344443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 spcCol="1270"/>
          <a:lstStyle/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/>
              <a:t>为了有效解决座椅多功能折叠设计问题，提高座椅使用寿命，重新设计座椅板材、连接件结构，选择更合适的结构和材质，降低多功能系统座椅多功能折叠设计问题次数。有效消除座椅多功能折叠设计问题，提高系统可靠性。</a:t>
            </a:r>
            <a:endParaRPr kumimoji="0" lang="en-US" altLang="en-US" sz="20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496065" y="4032424"/>
            <a:ext cx="8215369" cy="940094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 spcCol="1270"/>
          <a:lstStyle/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/>
              <a:t>要求折叠座椅使用方便、操作简单，又要保证质量没问题。</a:t>
            </a:r>
            <a:endParaRPr kumimoji="0" lang="en-US" altLang="en-US" sz="2000" b="1" dirty="0"/>
          </a:p>
        </p:txBody>
      </p:sp>
      <p:sp>
        <p:nvSpPr>
          <p:cNvPr id="14" name="任意多边形 13"/>
          <p:cNvSpPr/>
          <p:nvPr/>
        </p:nvSpPr>
        <p:spPr>
          <a:xfrm>
            <a:off x="500034" y="5214950"/>
            <a:ext cx="8215370" cy="785818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 spcCol="1270"/>
          <a:lstStyle/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/>
              <a:t>折叠座椅既能满足设计者所设计的功能又能实现折叠座椅的稳定性。</a:t>
            </a:r>
            <a:endParaRPr kumimoji="0" lang="en-US" altLang="en-US" sz="2000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EEC3B-8732-4575-BE20-65EE76B61C4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TRIZ </a:t>
            </a:r>
            <a:r>
              <a:rPr lang="zh-CN" altLang="en-US"/>
              <a:t>创新路线</a:t>
            </a:r>
          </a:p>
        </p:txBody>
      </p:sp>
      <p:pic>
        <p:nvPicPr>
          <p:cNvPr id="1665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08050"/>
            <a:ext cx="8007350" cy="528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65028" name="Rectangle 4"/>
          <p:cNvSpPr>
            <a:spLocks noChangeArrowheads="1"/>
          </p:cNvSpPr>
          <p:nvPr/>
        </p:nvSpPr>
        <p:spPr bwMode="auto">
          <a:xfrm>
            <a:off x="3635375" y="1052513"/>
            <a:ext cx="2808288" cy="649287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C546-7E08-4F0C-BDAA-C96C6F847D4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74638"/>
            <a:ext cx="5915025" cy="633412"/>
          </a:xfrm>
        </p:spPr>
        <p:txBody>
          <a:bodyPr/>
          <a:lstStyle/>
          <a:p>
            <a:r>
              <a:rPr lang="zh-CN" altLang="en-US" sz="2800"/>
              <a:t>系统功能分析</a:t>
            </a:r>
          </a:p>
        </p:txBody>
      </p:sp>
      <p:sp>
        <p:nvSpPr>
          <p:cNvPr id="16660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1125538"/>
            <a:ext cx="8640763" cy="588962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</a:rPr>
              <a:t>Step1</a:t>
            </a:r>
            <a:r>
              <a:rPr lang="zh-CN" altLang="en-US" dirty="0">
                <a:latin typeface="微软雅黑" pitchFamily="34" charset="-122"/>
              </a:rPr>
              <a:t>：组件列表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28C0C9-D695-41E7-BA6D-B754D9C8B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39914"/>
              </p:ext>
            </p:extLst>
          </p:nvPr>
        </p:nvGraphicFramePr>
        <p:xfrm>
          <a:off x="791580" y="2059814"/>
          <a:ext cx="7560840" cy="338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766">
                  <a:extLst>
                    <a:ext uri="{9D8B030D-6E8A-4147-A177-3AD203B41FA5}">
                      <a16:colId xmlns:a16="http://schemas.microsoft.com/office/drawing/2014/main" val="2550054581"/>
                    </a:ext>
                  </a:extLst>
                </a:gridCol>
                <a:gridCol w="1889766">
                  <a:extLst>
                    <a:ext uri="{9D8B030D-6E8A-4147-A177-3AD203B41FA5}">
                      <a16:colId xmlns:a16="http://schemas.microsoft.com/office/drawing/2014/main" val="3516819681"/>
                    </a:ext>
                  </a:extLst>
                </a:gridCol>
                <a:gridCol w="1890654">
                  <a:extLst>
                    <a:ext uri="{9D8B030D-6E8A-4147-A177-3AD203B41FA5}">
                      <a16:colId xmlns:a16="http://schemas.microsoft.com/office/drawing/2014/main" val="224908022"/>
                    </a:ext>
                  </a:extLst>
                </a:gridCol>
                <a:gridCol w="1890654">
                  <a:extLst>
                    <a:ext uri="{9D8B030D-6E8A-4147-A177-3AD203B41FA5}">
                      <a16:colId xmlns:a16="http://schemas.microsoft.com/office/drawing/2014/main" val="1990187856"/>
                    </a:ext>
                  </a:extLst>
                </a:gridCol>
              </a:tblGrid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技术系统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主要功能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组件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超系统组件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568726"/>
                  </a:ext>
                </a:extLst>
              </a:tr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折叠座椅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方便收纳、坐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座椅装饰面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受力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45686"/>
                  </a:ext>
                </a:extLst>
              </a:tr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座椅板材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空气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469057"/>
                  </a:ext>
                </a:extLst>
              </a:tr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座椅主体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24623"/>
                  </a:ext>
                </a:extLst>
              </a:tr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座椅零部件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0573886"/>
                  </a:ext>
                </a:extLst>
              </a:tr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zh-CN" sz="1200" kern="100">
                          <a:effectLst/>
                        </a:rPr>
                        <a:t>连接件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3892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0A9FB-2D2C-424C-A5A6-08E9985919C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74638"/>
            <a:ext cx="5915025" cy="633412"/>
          </a:xfrm>
        </p:spPr>
        <p:txBody>
          <a:bodyPr/>
          <a:lstStyle/>
          <a:p>
            <a:r>
              <a:rPr lang="zh-CN" altLang="en-US" sz="2800"/>
              <a:t>系统功能分析</a:t>
            </a:r>
          </a:p>
        </p:txBody>
      </p:sp>
      <p:sp>
        <p:nvSpPr>
          <p:cNvPr id="1668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1125538"/>
            <a:ext cx="8640763" cy="588962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</a:rPr>
              <a:t>Step2</a:t>
            </a:r>
            <a:r>
              <a:rPr lang="zh-CN" altLang="en-US">
                <a:latin typeface="微软雅黑" pitchFamily="34" charset="-122"/>
              </a:rPr>
              <a:t>：组件相互作用矩阵分析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2DC784-9313-4DA1-9B58-5017E266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9989"/>
              </p:ext>
            </p:extLst>
          </p:nvPr>
        </p:nvGraphicFramePr>
        <p:xfrm>
          <a:off x="287338" y="2226373"/>
          <a:ext cx="8569324" cy="2405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9363">
                  <a:extLst>
                    <a:ext uri="{9D8B030D-6E8A-4147-A177-3AD203B41FA5}">
                      <a16:colId xmlns:a16="http://schemas.microsoft.com/office/drawing/2014/main" val="2580288447"/>
                    </a:ext>
                  </a:extLst>
                </a:gridCol>
                <a:gridCol w="1427650">
                  <a:extLst>
                    <a:ext uri="{9D8B030D-6E8A-4147-A177-3AD203B41FA5}">
                      <a16:colId xmlns:a16="http://schemas.microsoft.com/office/drawing/2014/main" val="2568303389"/>
                    </a:ext>
                  </a:extLst>
                </a:gridCol>
                <a:gridCol w="1429363">
                  <a:extLst>
                    <a:ext uri="{9D8B030D-6E8A-4147-A177-3AD203B41FA5}">
                      <a16:colId xmlns:a16="http://schemas.microsoft.com/office/drawing/2014/main" val="2304656908"/>
                    </a:ext>
                  </a:extLst>
                </a:gridCol>
                <a:gridCol w="1429363">
                  <a:extLst>
                    <a:ext uri="{9D8B030D-6E8A-4147-A177-3AD203B41FA5}">
                      <a16:colId xmlns:a16="http://schemas.microsoft.com/office/drawing/2014/main" val="3906433357"/>
                    </a:ext>
                  </a:extLst>
                </a:gridCol>
                <a:gridCol w="1429363">
                  <a:extLst>
                    <a:ext uri="{9D8B030D-6E8A-4147-A177-3AD203B41FA5}">
                      <a16:colId xmlns:a16="http://schemas.microsoft.com/office/drawing/2014/main" val="574942760"/>
                    </a:ext>
                  </a:extLst>
                </a:gridCol>
                <a:gridCol w="1424222">
                  <a:extLst>
                    <a:ext uri="{9D8B030D-6E8A-4147-A177-3AD203B41FA5}">
                      <a16:colId xmlns:a16="http://schemas.microsoft.com/office/drawing/2014/main" val="1573294719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装饰面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板材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零部件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连接件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04597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装饰面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6427317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板材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723989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      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4879319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零部件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624177"/>
                  </a:ext>
                </a:extLst>
              </a:tr>
              <a:tr h="4356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连接件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344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F08742-8A2C-4E3E-B5E8-EE36377DB93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70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74638"/>
            <a:ext cx="5915025" cy="633412"/>
          </a:xfrm>
        </p:spPr>
        <p:txBody>
          <a:bodyPr/>
          <a:lstStyle/>
          <a:p>
            <a:r>
              <a:rPr lang="zh-CN" altLang="en-US" sz="2800"/>
              <a:t>系统功能分析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1125538"/>
            <a:ext cx="8640763" cy="588962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</a:rPr>
              <a:t>Step3</a:t>
            </a:r>
            <a:r>
              <a:rPr lang="zh-CN" altLang="en-US">
                <a:latin typeface="微软雅黑" pitchFamily="34" charset="-122"/>
              </a:rPr>
              <a:t>：功能模型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078A9EB-AFCA-4F6C-97C2-36B493C2B326}"/>
              </a:ext>
            </a:extLst>
          </p:cNvPr>
          <p:cNvGrpSpPr/>
          <p:nvPr/>
        </p:nvGrpSpPr>
        <p:grpSpPr>
          <a:xfrm>
            <a:off x="1499711" y="2306704"/>
            <a:ext cx="6144578" cy="3352351"/>
            <a:chOff x="3057425" y="2268220"/>
            <a:chExt cx="6144578" cy="3352351"/>
          </a:xfrm>
        </p:grpSpPr>
        <p:sp>
          <p:nvSpPr>
            <p:cNvPr id="36" name="Text Box 4">
              <a:extLst>
                <a:ext uri="{FF2B5EF4-FFF2-40B4-BE49-F238E27FC236}">
                  <a16:creationId xmlns:a16="http://schemas.microsoft.com/office/drawing/2014/main" id="{5FCEA125-3006-455F-BB89-44B1F6C60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420" y="2391410"/>
              <a:ext cx="1221105" cy="33718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座椅装饰面</a:t>
              </a:r>
            </a:p>
          </p:txBody>
        </p:sp>
        <p:sp>
          <p:nvSpPr>
            <p:cNvPr id="37" name="Text Box 4">
              <a:extLst>
                <a:ext uri="{FF2B5EF4-FFF2-40B4-BE49-F238E27FC236}">
                  <a16:creationId xmlns:a16="http://schemas.microsoft.com/office/drawing/2014/main" id="{2E481CD7-4EC9-4E64-A0CE-48CC81117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000" y="2378579"/>
              <a:ext cx="919163" cy="33718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333333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连接件</a:t>
              </a:r>
            </a:p>
          </p:txBody>
        </p:sp>
        <p:sp>
          <p:nvSpPr>
            <p:cNvPr id="38" name="TextBox 154">
              <a:extLst>
                <a:ext uri="{FF2B5EF4-FFF2-40B4-BE49-F238E27FC236}">
                  <a16:creationId xmlns:a16="http://schemas.microsoft.com/office/drawing/2014/main" id="{07780BCC-7651-4466-82D1-F2B59C68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372" y="4398196"/>
              <a:ext cx="369332" cy="4714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</a:p>
          </p:txBody>
        </p:sp>
        <p:sp>
          <p:nvSpPr>
            <p:cNvPr id="39" name="六边形 38">
              <a:extLst>
                <a:ext uri="{FF2B5EF4-FFF2-40B4-BE49-F238E27FC236}">
                  <a16:creationId xmlns:a16="http://schemas.microsoft.com/office/drawing/2014/main" id="{DEF3A5AC-A210-4D41-942B-8613DAFA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88" y="4672834"/>
              <a:ext cx="1208087" cy="325437"/>
            </a:xfrm>
            <a:prstGeom prst="hexagon">
              <a:avLst>
                <a:gd name="adj" fmla="val 25057"/>
                <a:gd name="vf" fmla="val 115470"/>
              </a:avLst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座椅板材</a:t>
              </a:r>
            </a:p>
          </p:txBody>
        </p:sp>
        <p:sp>
          <p:nvSpPr>
            <p:cNvPr id="40" name="TextBox 154">
              <a:extLst>
                <a:ext uri="{FF2B5EF4-FFF2-40B4-BE49-F238E27FC236}">
                  <a16:creationId xmlns:a16="http://schemas.microsoft.com/office/drawing/2014/main" id="{371B0AB9-1455-4A4B-B271-5BCFB7B9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678" y="4352159"/>
              <a:ext cx="369332" cy="4714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</a:p>
          </p:txBody>
        </p:sp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EF86DBCD-858D-4E0D-AC36-87815E358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160" y="2268220"/>
              <a:ext cx="1153795" cy="5835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座椅功能机构</a:t>
              </a:r>
            </a:p>
          </p:txBody>
        </p:sp>
        <p:sp>
          <p:nvSpPr>
            <p:cNvPr id="42" name="TextBox 200">
              <a:extLst>
                <a:ext uri="{FF2B5EF4-FFF2-40B4-BE49-F238E27FC236}">
                  <a16:creationId xmlns:a16="http://schemas.microsoft.com/office/drawing/2014/main" id="{E62621EB-D534-41B0-A2CD-C02D11D6A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538" y="3480621"/>
              <a:ext cx="514350" cy="276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</a:p>
          </p:txBody>
        </p:sp>
        <p:sp>
          <p:nvSpPr>
            <p:cNvPr id="43" name="TextBox 200">
              <a:extLst>
                <a:ext uri="{FF2B5EF4-FFF2-40B4-BE49-F238E27FC236}">
                  <a16:creationId xmlns:a16="http://schemas.microsoft.com/office/drawing/2014/main" id="{C085EACA-C607-4048-B342-8E2605409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863" y="3051996"/>
              <a:ext cx="515937" cy="276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</a:p>
          </p:txBody>
        </p:sp>
        <p:sp>
          <p:nvSpPr>
            <p:cNvPr id="44" name="Text Box 4">
              <a:extLst>
                <a:ext uri="{FF2B5EF4-FFF2-40B4-BE49-F238E27FC236}">
                  <a16:creationId xmlns:a16="http://schemas.microsoft.com/office/drawing/2014/main" id="{5F0272A5-9016-4ABC-82F8-E7451CB2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345" y="3900805"/>
              <a:ext cx="1471930" cy="33718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座椅零部件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68CC1D0-D3F4-4FE9-9DD0-E50DB386EA13}"/>
                </a:ext>
              </a:extLst>
            </p:cNvPr>
            <p:cNvCxnSpPr/>
            <p:nvPr/>
          </p:nvCxnSpPr>
          <p:spPr>
            <a:xfrm flipV="1">
              <a:off x="3694430" y="2865120"/>
              <a:ext cx="16510" cy="2171065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F4A521E-F843-45F9-86C1-7756BB55BCE4}"/>
                </a:ext>
              </a:extLst>
            </p:cNvPr>
            <p:cNvCxnSpPr/>
            <p:nvPr/>
          </p:nvCxnSpPr>
          <p:spPr>
            <a:xfrm flipH="1">
              <a:off x="3936583" y="2839271"/>
              <a:ext cx="11112" cy="2271713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518AC32-8ADB-4E88-9305-73A32E8E2D2D}"/>
                </a:ext>
              </a:extLst>
            </p:cNvPr>
            <p:cNvCxnSpPr>
              <a:stCxn id="41" idx="3"/>
              <a:endCxn id="36" idx="1"/>
            </p:cNvCxnSpPr>
            <p:nvPr/>
          </p:nvCxnSpPr>
          <p:spPr>
            <a:xfrm>
              <a:off x="4212173" y="2560506"/>
              <a:ext cx="418465" cy="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A173104-0607-49AC-8DB1-070CE35A32CF}"/>
                </a:ext>
              </a:extLst>
            </p:cNvPr>
            <p:cNvCxnSpPr>
              <a:stCxn id="41" idx="3"/>
              <a:endCxn id="36" idx="1"/>
            </p:cNvCxnSpPr>
            <p:nvPr/>
          </p:nvCxnSpPr>
          <p:spPr>
            <a:xfrm>
              <a:off x="4212173" y="2560506"/>
              <a:ext cx="418465" cy="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FC9794-09AF-4A8A-85A6-A35A64604CE4}"/>
                </a:ext>
              </a:extLst>
            </p:cNvPr>
            <p:cNvCxnSpPr>
              <a:stCxn id="41" idx="3"/>
              <a:endCxn id="36" idx="1"/>
            </p:cNvCxnSpPr>
            <p:nvPr/>
          </p:nvCxnSpPr>
          <p:spPr>
            <a:xfrm>
              <a:off x="4212173" y="2560189"/>
              <a:ext cx="418465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27B4F02-E8BB-467F-B0BE-1DC84EC67CFF}"/>
                </a:ext>
              </a:extLst>
            </p:cNvPr>
            <p:cNvCxnSpPr>
              <a:stCxn id="41" idx="3"/>
              <a:endCxn id="36" idx="1"/>
            </p:cNvCxnSpPr>
            <p:nvPr/>
          </p:nvCxnSpPr>
          <p:spPr>
            <a:xfrm>
              <a:off x="4211855" y="2560189"/>
              <a:ext cx="418465" cy="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1DD7138-A1F6-4BC6-854C-4FB341F38DB9}"/>
                </a:ext>
              </a:extLst>
            </p:cNvPr>
            <p:cNvCxnSpPr/>
            <p:nvPr/>
          </p:nvCxnSpPr>
          <p:spPr>
            <a:xfrm flipH="1">
              <a:off x="5830153" y="2587494"/>
              <a:ext cx="560387" cy="476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200">
              <a:extLst>
                <a:ext uri="{FF2B5EF4-FFF2-40B4-BE49-F238E27FC236}">
                  <a16:creationId xmlns:a16="http://schemas.microsoft.com/office/drawing/2014/main" id="{1B15BF39-A569-43F1-9B18-F2BA5FCD6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425" y="2312221"/>
              <a:ext cx="515938" cy="2755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36D9898-CE9D-47B3-B848-186BE0B5CC0B}"/>
                </a:ext>
              </a:extLst>
            </p:cNvPr>
            <p:cNvCxnSpPr/>
            <p:nvPr/>
          </p:nvCxnSpPr>
          <p:spPr>
            <a:xfrm flipV="1">
              <a:off x="8496300" y="4252595"/>
              <a:ext cx="0" cy="36957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00">
              <a:extLst>
                <a:ext uri="{FF2B5EF4-FFF2-40B4-BE49-F238E27FC236}">
                  <a16:creationId xmlns:a16="http://schemas.microsoft.com/office/drawing/2014/main" id="{F9D83C21-7E80-4F90-B2D7-D1061055A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600" y="4555359"/>
              <a:ext cx="514350" cy="276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</a:p>
          </p:txBody>
        </p:sp>
        <p:sp>
          <p:nvSpPr>
            <p:cNvPr id="55" name="TextBox 200">
              <a:extLst>
                <a:ext uri="{FF2B5EF4-FFF2-40B4-BE49-F238E27FC236}">
                  <a16:creationId xmlns:a16="http://schemas.microsoft.com/office/drawing/2014/main" id="{133754C3-9C42-49CA-8A17-9DEA078DF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1550" y="3042471"/>
              <a:ext cx="776288" cy="276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阻挡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59A8D28-7B05-43DE-885A-7CD4C7BB9668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7078345" y="2879090"/>
              <a:ext cx="1370965" cy="1021715"/>
            </a:xfrm>
            <a:prstGeom prst="straightConnector1">
              <a:avLst/>
            </a:prstGeom>
            <a:ln w="22225" cmpd="sng">
              <a:solidFill>
                <a:srgbClr val="000000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FB1DF3-045D-415D-8DF1-01E3B2567D0C}"/>
                </a:ext>
              </a:extLst>
            </p:cNvPr>
            <p:cNvCxnSpPr/>
            <p:nvPr/>
          </p:nvCxnSpPr>
          <p:spPr>
            <a:xfrm flipH="1" flipV="1">
              <a:off x="5248175" y="2747196"/>
              <a:ext cx="941388" cy="191135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D3EAE0B-24CF-4F5E-8C66-9D58E384EA36}"/>
                </a:ext>
              </a:extLst>
            </p:cNvPr>
            <p:cNvCxnSpPr/>
            <p:nvPr/>
          </p:nvCxnSpPr>
          <p:spPr>
            <a:xfrm flipH="1" flipV="1">
              <a:off x="6927850" y="2846705"/>
              <a:ext cx="1306830" cy="9734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BE8874B-F0AA-4878-9955-C3F53E5AB27C}"/>
                </a:ext>
              </a:extLst>
            </p:cNvPr>
            <p:cNvCxnSpPr/>
            <p:nvPr/>
          </p:nvCxnSpPr>
          <p:spPr>
            <a:xfrm flipH="1">
              <a:off x="6851650" y="4869815"/>
              <a:ext cx="1031875" cy="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200">
              <a:extLst>
                <a:ext uri="{FF2B5EF4-FFF2-40B4-BE49-F238E27FC236}">
                  <a16:creationId xmlns:a16="http://schemas.microsoft.com/office/drawing/2014/main" id="{E93CF8F9-653D-4346-8456-23AD739D2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4550" y="2296346"/>
              <a:ext cx="515938" cy="2755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</a:t>
              </a:r>
            </a:p>
          </p:txBody>
        </p:sp>
        <p:sp>
          <p:nvSpPr>
            <p:cNvPr id="61" name="六边形 38">
              <a:extLst>
                <a:ext uri="{FF2B5EF4-FFF2-40B4-BE49-F238E27FC236}">
                  <a16:creationId xmlns:a16="http://schemas.microsoft.com/office/drawing/2014/main" id="{3F8F61CC-7152-48A1-868B-E1647BD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425" y="5152259"/>
              <a:ext cx="1381125" cy="468312"/>
            </a:xfrm>
            <a:prstGeom prst="hexagon">
              <a:avLst>
                <a:gd name="adj" fmla="val 25013"/>
                <a:gd name="vf" fmla="val 115470"/>
              </a:avLst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折叠机构</a:t>
              </a:r>
            </a:p>
          </p:txBody>
        </p:sp>
        <p:sp>
          <p:nvSpPr>
            <p:cNvPr id="62" name="圆角矩形 19">
              <a:extLst>
                <a:ext uri="{FF2B5EF4-FFF2-40B4-BE49-F238E27FC236}">
                  <a16:creationId xmlns:a16="http://schemas.microsoft.com/office/drawing/2014/main" id="{4DFE73C4-40DF-4D7E-96B0-E0220B3F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2165" y="4625209"/>
              <a:ext cx="1239838" cy="420687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座椅主体</a:t>
              </a:r>
            </a:p>
          </p:txBody>
        </p:sp>
        <p:sp>
          <p:nvSpPr>
            <p:cNvPr id="63" name="TextBox 200">
              <a:extLst>
                <a:ext uri="{FF2B5EF4-FFF2-40B4-BE49-F238E27FC236}">
                  <a16:creationId xmlns:a16="http://schemas.microsoft.com/office/drawing/2014/main" id="{4D37D3DD-E297-4B17-A384-44E76F1B2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4860" y="4348984"/>
              <a:ext cx="514350" cy="276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8667F-7AA8-482D-873C-AA95CB9A529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3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系统功能分析</a:t>
            </a:r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058069"/>
            <a:ext cx="8569325" cy="4741862"/>
          </a:xfrm>
        </p:spPr>
        <p:txBody>
          <a:bodyPr/>
          <a:lstStyle/>
          <a:p>
            <a:pPr indent="266700" algn="just">
              <a:lnSpc>
                <a:spcPct val="150000"/>
              </a:lnSpc>
              <a:spcBef>
                <a:spcPts val="425"/>
              </a:spcBef>
              <a:spcAft>
                <a:spcPts val="1650"/>
              </a:spcAft>
            </a:pPr>
            <a:r>
              <a:rPr lang="zh-CN" altLang="zh-CN" sz="1800" b="0" kern="100" dirty="0">
                <a:effectLst/>
                <a:latin typeface="+mn-ea"/>
              </a:rPr>
              <a:t>在期望的折叠设计中存在着一对明显的技术冲突，对此可描述为：折叠座椅的装置复杂化的设计，会同时导致有用及有害两种结果。有用的结果是装置的复杂化有利于折叠座椅更好地实现多种功能</a:t>
            </a:r>
            <a:r>
              <a:rPr lang="en-US" altLang="zh-CN" sz="1800" b="0" kern="100" dirty="0">
                <a:effectLst/>
                <a:latin typeface="+mn-ea"/>
              </a:rPr>
              <a:t>;</a:t>
            </a:r>
            <a:r>
              <a:rPr lang="zh-CN" altLang="zh-CN" sz="1800" b="0" kern="100" dirty="0">
                <a:effectLst/>
                <a:latin typeface="+mn-ea"/>
              </a:rPr>
              <a:t>有害的结果是装置复杂化的同时，导致这个折叠系统出现连接构件脱落的几率增大，即变相地降低了整个折叠系统的稳定性。在概念设计中要求达到这样的预期，既使折叠座椅的功能多样化、重量轻，又要使该折叠座椅具备较好的稳定性。</a:t>
            </a:r>
            <a:endParaRPr lang="zh-CN" altLang="zh-CN" sz="1800" b="1" kern="22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n-ea"/>
              </a:rPr>
              <a:t>折叠座椅要由具有相互关系的多个零部件组成，系统主要问题，座椅板材质量问题；连接件质量问题；折叠功能与折叠功能的支撑问题。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n-ea"/>
              </a:rPr>
              <a:t>为了有效解决座椅多功能折叠设计问题，提高座椅使用寿命，重新设计座椅板材、连接件模块结构，降低多功能系统座椅多功能折叠设计问题次数。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FBC713-64DC-4981-A295-46C019D93E8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/>
              <a:t>因果分析</a:t>
            </a:r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99C6A8AF-3004-4329-9FBF-6367D31F0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74122"/>
            <a:ext cx="1181100" cy="587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折叠座椅易损坏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BE6F1E23-2F22-420C-85E8-F1E78684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310522"/>
            <a:ext cx="1050925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降低原材料费用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D63BF469-8768-4662-AE05-46A911CF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1" y="2372435"/>
            <a:ext cx="1050925" cy="419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材料质量差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95F366-0BB3-4B29-BD51-B26AF1FB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3232860"/>
            <a:ext cx="1050925" cy="403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技术难度过高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757186D-EC24-4118-AFF0-C90CDA38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3224922"/>
            <a:ext cx="1050925" cy="403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结构设计复杂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2988364-4008-4FD1-A0CC-4AA454480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1" y="4302835"/>
            <a:ext cx="1050925" cy="403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连接强度不足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EEF9A74-3267-4AB3-B4BE-7A20AA24B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2551822"/>
            <a:ext cx="449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8F25F24-6952-4A49-8671-5586E5061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3469397"/>
            <a:ext cx="449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5A38D1D8-F1A3-4EF7-AF2E-EAC4A10CB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3538" y="3656722"/>
            <a:ext cx="0" cy="701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32ED219D-2A57-44B7-AD88-9DD4152F19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3313" y="3409072"/>
            <a:ext cx="419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">
            <a:extLst>
              <a:ext uri="{FF2B5EF4-FFF2-40B4-BE49-F238E27FC236}">
                <a16:creationId xmlns:a16="http://schemas.microsoft.com/office/drawing/2014/main" id="{ED3104C6-B65A-4822-8527-08BB1F414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1" y="2818522"/>
            <a:ext cx="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90A23-5A7D-4611-843A-BC47B2CDD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6437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6A39B13C-AB41-48D2-A864-B5303CC4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177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C5D1EB-05D2-4DDE-9053-DF06BA4B4DF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5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/>
              <a:t>因果分析的规范化描述</a:t>
            </a:r>
          </a:p>
        </p:txBody>
      </p:sp>
      <p:graphicFrame>
        <p:nvGraphicFramePr>
          <p:cNvPr id="86" name="Group 288">
            <a:extLst>
              <a:ext uri="{FF2B5EF4-FFF2-40B4-BE49-F238E27FC236}">
                <a16:creationId xmlns:a16="http://schemas.microsoft.com/office/drawing/2014/main" id="{3C3681DA-D4E5-4659-B1EE-3A2A7D1B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20345"/>
              </p:ext>
            </p:extLst>
          </p:nvPr>
        </p:nvGraphicFramePr>
        <p:xfrm>
          <a:off x="5764252" y="2991632"/>
          <a:ext cx="1235710" cy="1019175"/>
        </p:xfrm>
        <a:graphic>
          <a:graphicData uri="http://schemas.openxmlformats.org/drawingml/2006/table">
            <a:tbl>
              <a:tblPr/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有害</a:t>
                      </a: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座椅折叠损坏</a:t>
                      </a: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roup 98">
            <a:extLst>
              <a:ext uri="{FF2B5EF4-FFF2-40B4-BE49-F238E27FC236}">
                <a16:creationId xmlns:a16="http://schemas.microsoft.com/office/drawing/2014/main" id="{309CD3B2-6B37-4EA0-9D13-EFEA1C13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14114"/>
              </p:ext>
            </p:extLst>
          </p:nvPr>
        </p:nvGraphicFramePr>
        <p:xfrm>
          <a:off x="1691680" y="1376827"/>
          <a:ext cx="811212" cy="823618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不足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技术水平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人员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roup 98">
            <a:extLst>
              <a:ext uri="{FF2B5EF4-FFF2-40B4-BE49-F238E27FC236}">
                <a16:creationId xmlns:a16="http://schemas.microsoft.com/office/drawing/2014/main" id="{2E49E00E-7673-4445-A34E-93CC7D0D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378"/>
              </p:ext>
            </p:extLst>
          </p:nvPr>
        </p:nvGraphicFramePr>
        <p:xfrm>
          <a:off x="1691680" y="3012248"/>
          <a:ext cx="811212" cy="823322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  <a:sym typeface="+mn-ea"/>
                        </a:rPr>
                        <a:t>有害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连接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各连接件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Group 98">
            <a:extLst>
              <a:ext uri="{FF2B5EF4-FFF2-40B4-BE49-F238E27FC236}">
                <a16:creationId xmlns:a16="http://schemas.microsoft.com/office/drawing/2014/main" id="{408AE880-1E9E-4670-8A37-ABF381D5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00638"/>
              </p:ext>
            </p:extLst>
          </p:nvPr>
        </p:nvGraphicFramePr>
        <p:xfrm>
          <a:off x="1691997" y="4250837"/>
          <a:ext cx="810895" cy="984885"/>
        </p:xfrm>
        <a:graphic>
          <a:graphicData uri="http://schemas.openxmlformats.org/drawingml/2006/table">
            <a:tbl>
              <a:tblPr/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不足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质量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材质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Group 98">
            <a:extLst>
              <a:ext uri="{FF2B5EF4-FFF2-40B4-BE49-F238E27FC236}">
                <a16:creationId xmlns:a16="http://schemas.microsoft.com/office/drawing/2014/main" id="{62838356-8C56-4D4F-8B76-3CCFC70E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78017"/>
              </p:ext>
            </p:extLst>
          </p:nvPr>
        </p:nvGraphicFramePr>
        <p:xfrm>
          <a:off x="6189385" y="4963942"/>
          <a:ext cx="811212" cy="823618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不足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强度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连接方式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1" name="Group 98">
            <a:extLst>
              <a:ext uri="{FF2B5EF4-FFF2-40B4-BE49-F238E27FC236}">
                <a16:creationId xmlns:a16="http://schemas.microsoft.com/office/drawing/2014/main" id="{BCC568DA-7025-42C4-AD9E-68D7463CE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55601"/>
              </p:ext>
            </p:extLst>
          </p:nvPr>
        </p:nvGraphicFramePr>
        <p:xfrm>
          <a:off x="6189385" y="1376827"/>
          <a:ext cx="811212" cy="1006498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有害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外力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各结构受力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2" name="组合 91">
            <a:extLst>
              <a:ext uri="{FF2B5EF4-FFF2-40B4-BE49-F238E27FC236}">
                <a16:creationId xmlns:a16="http://schemas.microsoft.com/office/drawing/2014/main" id="{2D1B0621-A79C-4917-BD37-C620FBC1E84F}"/>
              </a:ext>
            </a:extLst>
          </p:cNvPr>
          <p:cNvGrpSpPr/>
          <p:nvPr/>
        </p:nvGrpSpPr>
        <p:grpSpPr>
          <a:xfrm>
            <a:off x="7185401" y="1520863"/>
            <a:ext cx="286366" cy="4347428"/>
            <a:chOff x="8005464" y="1439436"/>
            <a:chExt cx="286366" cy="434742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157880E-7D7F-40C5-9C42-7D677952C86B}"/>
                </a:ext>
              </a:extLst>
            </p:cNvPr>
            <p:cNvGrpSpPr/>
            <p:nvPr/>
          </p:nvGrpSpPr>
          <p:grpSpPr>
            <a:xfrm>
              <a:off x="8005464" y="5137676"/>
              <a:ext cx="286366" cy="649188"/>
              <a:chOff x="8005464" y="5137676"/>
              <a:chExt cx="286366" cy="649188"/>
            </a:xfrm>
          </p:grpSpPr>
          <p:sp>
            <p:nvSpPr>
              <p:cNvPr id="97" name="流程图: 联系 87">
                <a:extLst>
                  <a:ext uri="{FF2B5EF4-FFF2-40B4-BE49-F238E27FC236}">
                    <a16:creationId xmlns:a16="http://schemas.microsoft.com/office/drawing/2014/main" id="{283DEC1B-9B19-4277-B42A-3DF796CB7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4135" y="5137676"/>
                <a:ext cx="277695" cy="649188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等线" panose="02010600030101010101" charset="-122"/>
                </a:endParaRPr>
              </a:p>
            </p:txBody>
          </p:sp>
          <p:sp>
            <p:nvSpPr>
              <p:cNvPr id="98" name="TextBox 88">
                <a:extLst>
                  <a:ext uri="{FF2B5EF4-FFF2-40B4-BE49-F238E27FC236}">
                    <a16:creationId xmlns:a16="http://schemas.microsoft.com/office/drawing/2014/main" id="{34879EBD-79A3-4EC7-920C-84AB808CB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5464" y="5324475"/>
                <a:ext cx="284638" cy="2755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sz="1200" dirty="0">
                    <a:latin typeface="Calibri" panose="020F0502020204030204" pitchFamily="34" charset="0"/>
                  </a:rPr>
                  <a:t>法</a:t>
                </a: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508ACB3-DEBF-4DEA-9662-EDD7CD38FD56}"/>
                </a:ext>
              </a:extLst>
            </p:cNvPr>
            <p:cNvGrpSpPr/>
            <p:nvPr/>
          </p:nvGrpSpPr>
          <p:grpSpPr>
            <a:xfrm>
              <a:off x="8005464" y="1439436"/>
              <a:ext cx="286366" cy="649188"/>
              <a:chOff x="8005464" y="1439436"/>
              <a:chExt cx="286366" cy="649188"/>
            </a:xfrm>
          </p:grpSpPr>
          <p:sp>
            <p:nvSpPr>
              <p:cNvPr id="95" name="流程图: 联系 87">
                <a:extLst>
                  <a:ext uri="{FF2B5EF4-FFF2-40B4-BE49-F238E27FC236}">
                    <a16:creationId xmlns:a16="http://schemas.microsoft.com/office/drawing/2014/main" id="{EA7486FE-B960-4EE3-80B6-6FB78518D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4135" y="1439436"/>
                <a:ext cx="277695" cy="649188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等线" panose="02010600030101010101" charset="-122"/>
                </a:endParaRPr>
              </a:p>
            </p:txBody>
          </p:sp>
          <p:sp>
            <p:nvSpPr>
              <p:cNvPr id="96" name="TextBox 88">
                <a:extLst>
                  <a:ext uri="{FF2B5EF4-FFF2-40B4-BE49-F238E27FC236}">
                    <a16:creationId xmlns:a16="http://schemas.microsoft.com/office/drawing/2014/main" id="{0A9F79FA-5F40-4571-9654-A1D2FCE10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5464" y="1626235"/>
                <a:ext cx="284638" cy="2755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sz="1200" dirty="0">
                    <a:latin typeface="Calibri" panose="020F0502020204030204" pitchFamily="34" charset="0"/>
                  </a:rPr>
                  <a:t>环</a:t>
                </a:r>
              </a:p>
            </p:txBody>
          </p:sp>
        </p:grpSp>
      </p:grp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7D80708-A13C-4626-AC92-9A8832D108D6}"/>
              </a:ext>
            </a:extLst>
          </p:cNvPr>
          <p:cNvCxnSpPr/>
          <p:nvPr/>
        </p:nvCxnSpPr>
        <p:spPr>
          <a:xfrm flipH="1">
            <a:off x="6259552" y="2396637"/>
            <a:ext cx="245745" cy="5949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BC1E226-13E7-450B-9AE0-2FD77C6CA690}"/>
              </a:ext>
            </a:extLst>
          </p:cNvPr>
          <p:cNvCxnSpPr>
            <a:endCxn id="86" idx="2"/>
          </p:cNvCxnSpPr>
          <p:nvPr/>
        </p:nvCxnSpPr>
        <p:spPr>
          <a:xfrm flipH="1" flipV="1">
            <a:off x="6382107" y="4010807"/>
            <a:ext cx="353695" cy="9048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649376C-D464-42B0-B069-DA9CAF330234}"/>
              </a:ext>
            </a:extLst>
          </p:cNvPr>
          <p:cNvGrpSpPr/>
          <p:nvPr/>
        </p:nvGrpSpPr>
        <p:grpSpPr>
          <a:xfrm>
            <a:off x="2676483" y="1520863"/>
            <a:ext cx="2738519" cy="3523833"/>
            <a:chOff x="3496546" y="1439436"/>
            <a:chExt cx="2738519" cy="3523833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8A5A82B9-DA10-483D-A3CC-E2FC02B7D0C0}"/>
                </a:ext>
              </a:extLst>
            </p:cNvPr>
            <p:cNvCxnSpPr/>
            <p:nvPr/>
          </p:nvCxnSpPr>
          <p:spPr>
            <a:xfrm>
              <a:off x="4004945" y="1821815"/>
              <a:ext cx="2067560" cy="10883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3C330683-BBF1-4A09-A8A8-FE26F6560453}"/>
                </a:ext>
              </a:extLst>
            </p:cNvPr>
            <p:cNvGrpSpPr/>
            <p:nvPr/>
          </p:nvGrpSpPr>
          <p:grpSpPr>
            <a:xfrm>
              <a:off x="3516430" y="1439436"/>
              <a:ext cx="295040" cy="649188"/>
              <a:chOff x="3516430" y="1439436"/>
              <a:chExt cx="295040" cy="649188"/>
            </a:xfrm>
          </p:grpSpPr>
          <p:sp>
            <p:nvSpPr>
              <p:cNvPr id="112" name="流程图: 联系 87">
                <a:extLst>
                  <a:ext uri="{FF2B5EF4-FFF2-40B4-BE49-F238E27FC236}">
                    <a16:creationId xmlns:a16="http://schemas.microsoft.com/office/drawing/2014/main" id="{DB177819-B0B0-4A7A-922A-2B2D3279B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430" y="1439436"/>
                <a:ext cx="277695" cy="649188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等线" panose="02010600030101010101" charset="-122"/>
                </a:endParaRPr>
              </a:p>
            </p:txBody>
          </p:sp>
          <p:sp>
            <p:nvSpPr>
              <p:cNvPr id="113" name="TextBox 88">
                <a:extLst>
                  <a:ext uri="{FF2B5EF4-FFF2-40B4-BE49-F238E27FC236}">
                    <a16:creationId xmlns:a16="http://schemas.microsoft.com/office/drawing/2014/main" id="{05D205D8-5314-4208-82F2-B9165B3E9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832" y="1603132"/>
                <a:ext cx="284638" cy="2755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sz="1200" dirty="0">
                    <a:latin typeface="Calibri" panose="020F0502020204030204" pitchFamily="34" charset="0"/>
                  </a:rPr>
                  <a:t>人</a:t>
                </a: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444E9C-7177-4F7B-9B57-BA0A06441ABB}"/>
                </a:ext>
              </a:extLst>
            </p:cNvPr>
            <p:cNvGrpSpPr/>
            <p:nvPr/>
          </p:nvGrpSpPr>
          <p:grpSpPr>
            <a:xfrm>
              <a:off x="3516430" y="2917081"/>
              <a:ext cx="301983" cy="649188"/>
              <a:chOff x="3516430" y="2917081"/>
              <a:chExt cx="301983" cy="649188"/>
            </a:xfrm>
          </p:grpSpPr>
          <p:sp>
            <p:nvSpPr>
              <p:cNvPr id="110" name="流程图: 联系 87">
                <a:extLst>
                  <a:ext uri="{FF2B5EF4-FFF2-40B4-BE49-F238E27FC236}">
                    <a16:creationId xmlns:a16="http://schemas.microsoft.com/office/drawing/2014/main" id="{45AB3BA1-4EF4-465F-9942-72E497D3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430" y="2917081"/>
                <a:ext cx="277695" cy="649188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等线" panose="02010600030101010101" charset="-122"/>
                </a:endParaRPr>
              </a:p>
            </p:txBody>
          </p:sp>
          <p:sp>
            <p:nvSpPr>
              <p:cNvPr id="111" name="TextBox 88">
                <a:extLst>
                  <a:ext uri="{FF2B5EF4-FFF2-40B4-BE49-F238E27FC236}">
                    <a16:creationId xmlns:a16="http://schemas.microsoft.com/office/drawing/2014/main" id="{0837D9DE-A3EF-4D2B-BCAF-AD41768CE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3775" y="3138982"/>
                <a:ext cx="284638" cy="2755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sz="1200">
                    <a:latin typeface="Calibri" panose="020F0502020204030204" pitchFamily="34" charset="0"/>
                  </a:rPr>
                  <a:t>机</a:t>
                </a: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47575869-E60D-44FA-B95F-DE5ED3F25830}"/>
                </a:ext>
              </a:extLst>
            </p:cNvPr>
            <p:cNvGrpSpPr/>
            <p:nvPr/>
          </p:nvGrpSpPr>
          <p:grpSpPr>
            <a:xfrm>
              <a:off x="3496546" y="4314081"/>
              <a:ext cx="297579" cy="649188"/>
              <a:chOff x="3496546" y="4314081"/>
              <a:chExt cx="297579" cy="649188"/>
            </a:xfrm>
          </p:grpSpPr>
          <p:sp>
            <p:nvSpPr>
              <p:cNvPr id="108" name="流程图: 联系 87">
                <a:extLst>
                  <a:ext uri="{FF2B5EF4-FFF2-40B4-BE49-F238E27FC236}">
                    <a16:creationId xmlns:a16="http://schemas.microsoft.com/office/drawing/2014/main" id="{E88BD73A-9336-4019-BD22-DA65039DD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430" y="4314081"/>
                <a:ext cx="277695" cy="649188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等线" panose="02010600030101010101" charset="-122"/>
                </a:endParaRPr>
              </a:p>
            </p:txBody>
          </p:sp>
          <p:sp>
            <p:nvSpPr>
              <p:cNvPr id="109" name="TextBox 88">
                <a:extLst>
                  <a:ext uri="{FF2B5EF4-FFF2-40B4-BE49-F238E27FC236}">
                    <a16:creationId xmlns:a16="http://schemas.microsoft.com/office/drawing/2014/main" id="{39603D4D-361E-4C64-85BE-6A672662D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546" y="4488419"/>
                <a:ext cx="284638" cy="2755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sz="1200">
                    <a:latin typeface="Calibri" panose="020F0502020204030204" pitchFamily="34" charset="0"/>
                  </a:rPr>
                  <a:t>料</a:t>
                </a: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A8B9E81-B749-49AA-95AC-930E5727CB07}"/>
                </a:ext>
              </a:extLst>
            </p:cNvPr>
            <p:cNvCxnSpPr/>
            <p:nvPr/>
          </p:nvCxnSpPr>
          <p:spPr>
            <a:xfrm>
              <a:off x="4004945" y="3236595"/>
              <a:ext cx="2022475" cy="9715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23562B55-A533-443B-9526-29BB790CCCC6}"/>
                </a:ext>
              </a:extLst>
            </p:cNvPr>
            <p:cNvCxnSpPr/>
            <p:nvPr/>
          </p:nvCxnSpPr>
          <p:spPr>
            <a:xfrm flipV="1">
              <a:off x="3971290" y="3901440"/>
              <a:ext cx="2263775" cy="68961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3F72F-6695-4796-AFC6-9D2E0D8418E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3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/>
              </a:rPr>
              <a:t>因果分析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EA8BD8-C180-425C-B0EE-D9AAC7567957}"/>
              </a:ext>
            </a:extLst>
          </p:cNvPr>
          <p:cNvSpPr txBox="1"/>
          <p:nvPr/>
        </p:nvSpPr>
        <p:spPr>
          <a:xfrm>
            <a:off x="575556" y="1227298"/>
            <a:ext cx="7992888" cy="103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+mn-ea"/>
                <a:ea typeface="+mn-ea"/>
              </a:rPr>
              <a:t>通过因果分析，引起折叠座椅不稳定问题的根本原因是：各连接件问题、座椅板材质量问题和连接方式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7A350-555E-4293-A2ED-6578B42B602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TRIZ </a:t>
            </a:r>
            <a:r>
              <a:rPr lang="zh-CN" altLang="en-US"/>
              <a:t>创新路线</a:t>
            </a:r>
          </a:p>
        </p:txBody>
      </p:sp>
      <p:pic>
        <p:nvPicPr>
          <p:cNvPr id="1676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08050"/>
            <a:ext cx="8007350" cy="528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76292" name="Rectangle 4"/>
          <p:cNvSpPr>
            <a:spLocks noChangeArrowheads="1"/>
          </p:cNvSpPr>
          <p:nvPr/>
        </p:nvSpPr>
        <p:spPr bwMode="auto">
          <a:xfrm>
            <a:off x="684213" y="3500438"/>
            <a:ext cx="1511300" cy="1296987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7E1B0-3057-4BF6-A194-01DEAF87481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广东省创新方法推广应用研究中心</a:t>
            </a:r>
          </a:p>
        </p:txBody>
      </p:sp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TRIZ </a:t>
            </a:r>
            <a:r>
              <a:rPr lang="zh-CN" altLang="en-US"/>
              <a:t>创新路线</a:t>
            </a:r>
          </a:p>
        </p:txBody>
      </p:sp>
      <p:pic>
        <p:nvPicPr>
          <p:cNvPr id="1649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08050"/>
            <a:ext cx="8007350" cy="528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72684-7E11-47E8-A4D3-F2F8C27E889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3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矛盾分析</a:t>
            </a:r>
            <a:r>
              <a:rPr lang="en-US" altLang="zh-CN"/>
              <a:t>——</a:t>
            </a:r>
            <a:r>
              <a:rPr lang="zh-CN" altLang="en-US"/>
              <a:t>技术矛盾</a:t>
            </a:r>
          </a:p>
        </p:txBody>
      </p:sp>
      <p:sp>
        <p:nvSpPr>
          <p:cNvPr id="173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982522"/>
            <a:ext cx="8569325" cy="4741862"/>
          </a:xfrm>
        </p:spPr>
        <p:txBody>
          <a:bodyPr/>
          <a:lstStyle/>
          <a:p>
            <a:r>
              <a:rPr lang="en-US" altLang="zh-CN" dirty="0"/>
              <a:t>S1</a:t>
            </a:r>
            <a:r>
              <a:rPr lang="zh-CN" altLang="en-US" dirty="0"/>
              <a:t>。问题：如何降低座椅问题</a:t>
            </a:r>
          </a:p>
          <a:p>
            <a:r>
              <a:rPr lang="en-US" altLang="zh-CN" dirty="0"/>
              <a:t>S2</a:t>
            </a:r>
            <a:r>
              <a:rPr lang="zh-CN" altLang="en-US" dirty="0"/>
              <a:t>。现解决办法：更改设计结构，更换材料</a:t>
            </a:r>
          </a:p>
          <a:p>
            <a:r>
              <a:rPr lang="en-US" altLang="zh-CN" dirty="0"/>
              <a:t>S3</a:t>
            </a:r>
            <a:r>
              <a:rPr lang="zh-CN" altLang="en-US" dirty="0"/>
              <a:t>。缺点：成本增加、制造难度大</a:t>
            </a:r>
          </a:p>
          <a:p>
            <a:endParaRPr lang="zh-CN" altLang="en-US" dirty="0"/>
          </a:p>
          <a:p>
            <a:r>
              <a:rPr lang="zh-CN" altLang="en-US" dirty="0"/>
              <a:t>改善参数</a:t>
            </a:r>
            <a:r>
              <a:rPr lang="en-US" altLang="zh-CN" dirty="0"/>
              <a:t>:</a:t>
            </a:r>
            <a:r>
              <a:rPr lang="zh-CN" altLang="en-US" dirty="0"/>
              <a:t>结构的稳定性</a:t>
            </a:r>
          </a:p>
          <a:p>
            <a:r>
              <a:rPr lang="zh-CN" altLang="en-US" dirty="0"/>
              <a:t>恶化参数</a:t>
            </a:r>
            <a:r>
              <a:rPr lang="en-US" altLang="zh-CN" dirty="0"/>
              <a:t>:</a:t>
            </a:r>
            <a:r>
              <a:rPr lang="zh-CN" altLang="en-US" dirty="0"/>
              <a:t>可制造性</a:t>
            </a:r>
          </a:p>
          <a:p>
            <a:endParaRPr lang="zh-CN" altLang="en-US" dirty="0"/>
          </a:p>
          <a:p>
            <a:r>
              <a:rPr lang="zh-CN" altLang="en-US" dirty="0"/>
              <a:t>创新原理：</a:t>
            </a:r>
            <a:r>
              <a:rPr lang="en-US" altLang="zh-CN" dirty="0"/>
              <a:t>25</a:t>
            </a:r>
            <a:r>
              <a:rPr lang="zh-CN" altLang="en-US" dirty="0"/>
              <a:t>：自服务；</a:t>
            </a:r>
            <a:r>
              <a:rPr lang="en-US" altLang="zh-CN" dirty="0"/>
              <a:t>5</a:t>
            </a:r>
            <a:r>
              <a:rPr lang="zh-CN" altLang="en-US" dirty="0"/>
              <a:t>：合并组合；</a:t>
            </a:r>
            <a:r>
              <a:rPr lang="en-US" altLang="zh-CN" dirty="0"/>
              <a:t>3</a:t>
            </a:r>
            <a:r>
              <a:rPr lang="zh-CN" altLang="en-US" dirty="0"/>
              <a:t>：局部质量；</a:t>
            </a:r>
            <a:r>
              <a:rPr lang="en-US" altLang="zh-CN" dirty="0"/>
              <a:t>15</a:t>
            </a:r>
            <a:r>
              <a:rPr lang="zh-CN" altLang="en-US" dirty="0"/>
              <a:t>：动态化；</a:t>
            </a:r>
            <a:r>
              <a:rPr lang="en-US" altLang="zh-CN" dirty="0"/>
              <a:t>24:</a:t>
            </a:r>
            <a:r>
              <a:rPr lang="zh-CN" altLang="en-US" dirty="0"/>
              <a:t>借助中介物；</a:t>
            </a:r>
          </a:p>
          <a:p>
            <a:r>
              <a:rPr lang="en-US" altLang="zh-CN" dirty="0"/>
              <a:t>35</a:t>
            </a:r>
            <a:r>
              <a:rPr lang="zh-CN" altLang="en-US" dirty="0"/>
              <a:t>：改变特征；</a:t>
            </a:r>
            <a:r>
              <a:rPr lang="en-US" altLang="zh-CN" dirty="0"/>
              <a:t>39</a:t>
            </a:r>
            <a:r>
              <a:rPr lang="zh-CN" altLang="en-US" dirty="0"/>
              <a:t>：用周期性的行动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2E89A-6391-492E-8044-01B6AFF64A4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0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TRIZ </a:t>
            </a:r>
            <a:r>
              <a:rPr lang="zh-CN" altLang="en-US"/>
              <a:t>创新路线</a:t>
            </a:r>
          </a:p>
        </p:txBody>
      </p:sp>
      <p:pic>
        <p:nvPicPr>
          <p:cNvPr id="1703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08050"/>
            <a:ext cx="8007350" cy="528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03940" name="Rectangle 4"/>
          <p:cNvSpPr>
            <a:spLocks noChangeArrowheads="1"/>
          </p:cNvSpPr>
          <p:nvPr/>
        </p:nvSpPr>
        <p:spPr bwMode="auto">
          <a:xfrm>
            <a:off x="2124075" y="3500438"/>
            <a:ext cx="1871663" cy="1223962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C66CB-63B6-4783-9F51-7F9A01A47D2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04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</a:p>
        </p:txBody>
      </p:sp>
      <p:sp>
        <p:nvSpPr>
          <p:cNvPr id="1704963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178672"/>
            <a:ext cx="8569325" cy="4741862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现系统采用折叠结构，需要进行一定成型，采用的结构需要满足功能应用效果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1704964" name="Rectangle 2"/>
          <p:cNvSpPr>
            <a:spLocks noChangeArrowheads="1"/>
          </p:cNvSpPr>
          <p:nvPr/>
        </p:nvSpPr>
        <p:spPr bwMode="auto">
          <a:xfrm>
            <a:off x="395288" y="261938"/>
            <a:ext cx="64008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3200"/>
              <a:t>矛盾分析</a:t>
            </a:r>
            <a:r>
              <a:rPr kumimoji="0" lang="en-US" altLang="zh-CN" sz="3200"/>
              <a:t>——</a:t>
            </a:r>
            <a:r>
              <a:rPr kumimoji="0" lang="zh-CN" altLang="en-US" sz="3200"/>
              <a:t>物理矛盾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D4E3EB-3EE0-4D9C-AA80-5410FA6FD2D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空间分离的流程</a:t>
            </a:r>
          </a:p>
        </p:txBody>
      </p:sp>
      <p:sp>
        <p:nvSpPr>
          <p:cNvPr id="1705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00900" cy="49672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Step1</a:t>
            </a:r>
            <a:r>
              <a:rPr lang="zh-CN" altLang="en-US" dirty="0"/>
              <a:t>：定义物理矛盾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参数：空间尺寸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要求</a:t>
            </a:r>
            <a:r>
              <a:rPr lang="en-US" altLang="zh-CN" dirty="0"/>
              <a:t>1</a:t>
            </a:r>
            <a:r>
              <a:rPr lang="zh-CN" altLang="en-US" dirty="0"/>
              <a:t>：大</a:t>
            </a:r>
            <a:r>
              <a:rPr lang="en-US" altLang="zh-CN" dirty="0"/>
              <a:t>—</a:t>
            </a:r>
            <a:r>
              <a:rPr lang="zh-CN" altLang="en-US" dirty="0"/>
              <a:t>满足功能；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要求</a:t>
            </a:r>
            <a:r>
              <a:rPr lang="en-US" altLang="zh-CN" dirty="0"/>
              <a:t>2</a:t>
            </a:r>
            <a:r>
              <a:rPr lang="zh-CN" altLang="en-US" dirty="0"/>
              <a:t>：小</a:t>
            </a:r>
            <a:r>
              <a:rPr lang="en-US" altLang="zh-CN" dirty="0"/>
              <a:t>—</a:t>
            </a:r>
            <a:r>
              <a:rPr lang="zh-CN" altLang="en-US" dirty="0"/>
              <a:t>节约空间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Step2</a:t>
            </a:r>
            <a:r>
              <a:rPr lang="zh-CN" altLang="en-US" dirty="0"/>
              <a:t>：如果想实现技术系统的理想状态，这个参数的不同要求应该在什么空间得以实现？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空间</a:t>
            </a:r>
            <a:r>
              <a:rPr lang="en-US" altLang="zh-CN" dirty="0"/>
              <a:t>1</a:t>
            </a:r>
            <a:r>
              <a:rPr lang="zh-CN" altLang="en-US" dirty="0"/>
              <a:t>：折叠结构尺寸大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空间</a:t>
            </a:r>
            <a:r>
              <a:rPr lang="en-US" altLang="zh-CN" dirty="0"/>
              <a:t>2</a:t>
            </a:r>
            <a:r>
              <a:rPr lang="zh-CN" altLang="en-US" dirty="0"/>
              <a:t>：折叠结构尺寸小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Step3</a:t>
            </a:r>
            <a:r>
              <a:rPr lang="zh-CN" altLang="en-US" dirty="0"/>
              <a:t>：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以上两个空间区域是否交叉？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√ 否：应用空间分离  </a:t>
            </a:r>
            <a:r>
              <a:rPr lang="zh-CN" alt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   </a:t>
            </a:r>
            <a:r>
              <a:rPr lang="zh-CN" altLang="en-US" sz="2800" dirty="0"/>
              <a:t>□</a:t>
            </a:r>
            <a:r>
              <a:rPr lang="zh-CN" alt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 </a:t>
            </a:r>
            <a:r>
              <a:rPr lang="zh-CN" altLang="en-US" dirty="0"/>
              <a:t>是：尝试其他分离方法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5B063A-43EB-4924-BF39-91F0154BEF1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TRIZ </a:t>
            </a:r>
            <a:r>
              <a:rPr lang="zh-CN" altLang="en-US"/>
              <a:t>创新路线</a:t>
            </a:r>
          </a:p>
        </p:txBody>
      </p:sp>
      <p:pic>
        <p:nvPicPr>
          <p:cNvPr id="1710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08050"/>
            <a:ext cx="8007350" cy="528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10084" name="Rectangle 4"/>
          <p:cNvSpPr>
            <a:spLocks noChangeArrowheads="1"/>
          </p:cNvSpPr>
          <p:nvPr/>
        </p:nvSpPr>
        <p:spPr bwMode="auto">
          <a:xfrm>
            <a:off x="5076825" y="3500438"/>
            <a:ext cx="1079500" cy="1223962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0D3FF-0288-45C9-BD35-4DB850DCE70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4663" y="261938"/>
            <a:ext cx="64008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cs typeface="+mj-cs"/>
              </a:rPr>
              <a:t>物场分析</a:t>
            </a:r>
          </a:p>
        </p:txBody>
      </p:sp>
      <p:sp>
        <p:nvSpPr>
          <p:cNvPr id="1711107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64076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•"/>
            </a:pPr>
            <a:r>
              <a:rPr kumimoji="0" lang="zh-CN" altLang="en-US" sz="3200">
                <a:latin typeface="微软雅黑" pitchFamily="34" charset="-122"/>
                <a:ea typeface="微软雅黑" pitchFamily="34" charset="-122"/>
              </a:rPr>
              <a:t>物场解题流程</a:t>
            </a:r>
          </a:p>
        </p:txBody>
      </p:sp>
      <p:pic>
        <p:nvPicPr>
          <p:cNvPr id="1711108" name="Picture 1" descr="C:\Users\Administrator\AppData\Roaming\Tencent\Users\27239282\QQ\WinTemp\RichOle\CI7(GYN{}KL}F)1_0Q_%AM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643063"/>
            <a:ext cx="7254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B8B0-8AC8-419C-9826-584123A436C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广东省创新方法推广应用研究中心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4663" y="261938"/>
            <a:ext cx="64008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cs typeface="+mj-cs"/>
              </a:rPr>
              <a:t>物场分析</a:t>
            </a:r>
          </a:p>
        </p:txBody>
      </p:sp>
      <p:sp>
        <p:nvSpPr>
          <p:cNvPr id="1712154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64076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CN" dirty="0">
                <a:latin typeface="微软雅黑" pitchFamily="34" charset="-122"/>
                <a:ea typeface="微软雅黑" pitchFamily="34" charset="-122"/>
              </a:rPr>
              <a:t>Step1</a:t>
            </a:r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：构建物场模型</a:t>
            </a:r>
          </a:p>
        </p:txBody>
      </p:sp>
      <p:sp>
        <p:nvSpPr>
          <p:cNvPr id="1712155" name="Rectangle 3"/>
          <p:cNvSpPr txBox="1">
            <a:spLocks noChangeArrowheads="1"/>
          </p:cNvSpPr>
          <p:nvPr/>
        </p:nvSpPr>
        <p:spPr bwMode="auto">
          <a:xfrm>
            <a:off x="96838" y="4483100"/>
            <a:ext cx="864076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CN">
                <a:latin typeface="微软雅黑" pitchFamily="34" charset="-122"/>
                <a:ea typeface="微软雅黑" pitchFamily="34" charset="-122"/>
              </a:rPr>
              <a:t>Step2</a:t>
            </a:r>
            <a:r>
              <a:rPr kumimoji="0" lang="zh-CN" altLang="en-US">
                <a:latin typeface="微软雅黑" pitchFamily="34" charset="-122"/>
                <a:ea typeface="微软雅黑" pitchFamily="34" charset="-122"/>
              </a:rPr>
              <a:t>：判断物场模型类型</a:t>
            </a:r>
          </a:p>
        </p:txBody>
      </p:sp>
      <p:sp>
        <p:nvSpPr>
          <p:cNvPr id="1712156" name="TextBox 69"/>
          <p:cNvSpPr txBox="1">
            <a:spLocks noChangeArrowheads="1"/>
          </p:cNvSpPr>
          <p:nvPr/>
        </p:nvSpPr>
        <p:spPr bwMode="auto">
          <a:xfrm>
            <a:off x="2071688" y="5500688"/>
            <a:ext cx="4143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>
                <a:latin typeface="Arial" charset="0"/>
                <a:ea typeface="宋体" pitchFamily="2" charset="-122"/>
              </a:rPr>
              <a:t>——</a:t>
            </a:r>
            <a:r>
              <a:rPr kumimoji="0" lang="zh-CN" altLang="en-US">
                <a:latin typeface="Arial" charset="0"/>
                <a:ea typeface="宋体" pitchFamily="2" charset="-122"/>
              </a:rPr>
              <a:t>为效应不足的物场模型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C424CF0-926C-48DE-85F7-3E637359D8F8}"/>
              </a:ext>
            </a:extLst>
          </p:cNvPr>
          <p:cNvSpPr txBox="1"/>
          <p:nvPr/>
        </p:nvSpPr>
        <p:spPr>
          <a:xfrm>
            <a:off x="474662" y="1727627"/>
            <a:ext cx="4817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关键问题：提高折叠座椅的稳定性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8DB4EA-4FA0-4319-AA99-3D634EB0D439}"/>
              </a:ext>
            </a:extLst>
          </p:cNvPr>
          <p:cNvSpPr txBox="1"/>
          <p:nvPr/>
        </p:nvSpPr>
        <p:spPr>
          <a:xfrm>
            <a:off x="-108520" y="2365933"/>
            <a:ext cx="7560840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；零部件</a:t>
            </a:r>
            <a:r>
              <a:rPr lang="zh-CN" altLang="zh-CN" sz="24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ea typeface="Times New Roman" panose="02020603050405020304" pitchFamily="18" charset="0"/>
              </a:rPr>
              <a:t>	 S2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：折叠座椅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F1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：机械场</a:t>
            </a:r>
            <a:endParaRPr lang="zh-CN" altLang="en-US" dirty="0"/>
          </a:p>
        </p:txBody>
      </p:sp>
      <p:sp>
        <p:nvSpPr>
          <p:cNvPr id="41" name="椭圆 1">
            <a:extLst>
              <a:ext uri="{FF2B5EF4-FFF2-40B4-BE49-F238E27FC236}">
                <a16:creationId xmlns:a16="http://schemas.microsoft.com/office/drawing/2014/main" id="{92B74034-7D74-4B8D-B4AD-690C9F07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3001963"/>
            <a:ext cx="587375" cy="4270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椭圆 4">
            <a:extLst>
              <a:ext uri="{FF2B5EF4-FFF2-40B4-BE49-F238E27FC236}">
                <a16:creationId xmlns:a16="http://schemas.microsoft.com/office/drawing/2014/main" id="{E678ABDF-035F-4494-892F-C298E47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265613"/>
            <a:ext cx="609600" cy="4032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椭圆 5">
            <a:extLst>
              <a:ext uri="{FF2B5EF4-FFF2-40B4-BE49-F238E27FC236}">
                <a16:creationId xmlns:a16="http://schemas.microsoft.com/office/drawing/2014/main" id="{83AC0189-122C-49A6-ABF7-BA4052349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4379913"/>
            <a:ext cx="549275" cy="419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AutoShape 48">
            <a:extLst>
              <a:ext uri="{FF2B5EF4-FFF2-40B4-BE49-F238E27FC236}">
                <a16:creationId xmlns:a16="http://schemas.microsoft.com/office/drawing/2014/main" id="{2846644C-C505-435C-B4BB-D35BE308B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0563" y="3500438"/>
            <a:ext cx="528638" cy="773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AutoShape 47">
            <a:extLst>
              <a:ext uri="{FF2B5EF4-FFF2-40B4-BE49-F238E27FC236}">
                <a16:creationId xmlns:a16="http://schemas.microsoft.com/office/drawing/2014/main" id="{E714C899-F6D1-4F43-AAE1-B3B1A37D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3516313"/>
            <a:ext cx="528637" cy="865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D9E2E14C-43EF-46A5-A940-B157EA524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557713"/>
            <a:ext cx="1323975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Rectangle 52">
            <a:extLst>
              <a:ext uri="{FF2B5EF4-FFF2-40B4-BE49-F238E27FC236}">
                <a16:creationId xmlns:a16="http://schemas.microsoft.com/office/drawing/2014/main" id="{90E8EA5A-68B7-4C0A-9014-656DED5D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43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54">
            <a:extLst>
              <a:ext uri="{FF2B5EF4-FFF2-40B4-BE49-F238E27FC236}">
                <a16:creationId xmlns:a16="http://schemas.microsoft.com/office/drawing/2014/main" id="{1E4C124E-B5D0-4A76-BE29-A5DA0156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894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7">
            <a:extLst>
              <a:ext uri="{FF2B5EF4-FFF2-40B4-BE49-F238E27FC236}">
                <a16:creationId xmlns:a16="http://schemas.microsoft.com/office/drawing/2014/main" id="{FCACBB96-F39E-496D-93BB-5B6CC25A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351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ECCFA-41FF-4618-8A6F-1420AF7C37B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4663" y="261938"/>
            <a:ext cx="64008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cs typeface="+mj-cs"/>
              </a:rPr>
              <a:t>物场分析</a:t>
            </a:r>
          </a:p>
        </p:txBody>
      </p:sp>
      <p:sp>
        <p:nvSpPr>
          <p:cNvPr id="1713155" name="Rectangle 3"/>
          <p:cNvSpPr txBox="1">
            <a:spLocks noChangeArrowheads="1"/>
          </p:cNvSpPr>
          <p:nvPr/>
        </p:nvSpPr>
        <p:spPr bwMode="auto">
          <a:xfrm>
            <a:off x="0" y="1143000"/>
            <a:ext cx="864076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CN">
                <a:latin typeface="微软雅黑" pitchFamily="34" charset="-122"/>
                <a:ea typeface="微软雅黑" pitchFamily="34" charset="-122"/>
              </a:rPr>
              <a:t>Step3</a:t>
            </a:r>
            <a:r>
              <a:rPr kumimoji="0" lang="zh-CN" altLang="en-US">
                <a:latin typeface="微软雅黑" pitchFamily="34" charset="-122"/>
                <a:ea typeface="微软雅黑" pitchFamily="34" charset="-122"/>
              </a:rPr>
              <a:t>：对应大类标准解</a:t>
            </a:r>
          </a:p>
        </p:txBody>
      </p:sp>
      <p:sp>
        <p:nvSpPr>
          <p:cNvPr id="1713156" name="TextBox 69"/>
          <p:cNvSpPr txBox="1">
            <a:spLocks noChangeArrowheads="1"/>
          </p:cNvSpPr>
          <p:nvPr/>
        </p:nvSpPr>
        <p:spPr bwMode="auto">
          <a:xfrm>
            <a:off x="1428750" y="1714500"/>
            <a:ext cx="4143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dirty="0">
                <a:latin typeface="Arial" charset="0"/>
                <a:ea typeface="宋体" pitchFamily="2" charset="-122"/>
              </a:rPr>
              <a:t>——</a:t>
            </a:r>
            <a:r>
              <a:rPr kumimoji="0" lang="zh-CN" altLang="en-US" dirty="0">
                <a:latin typeface="Arial" charset="0"/>
                <a:ea typeface="宋体" pitchFamily="2" charset="-122"/>
              </a:rPr>
              <a:t>对应</a:t>
            </a:r>
            <a:r>
              <a:rPr kumimoji="0" lang="en-US" altLang="zh-CN" dirty="0">
                <a:latin typeface="Arial" charset="0"/>
                <a:ea typeface="宋体" pitchFamily="2" charset="-122"/>
              </a:rPr>
              <a:t>S2.1.2</a:t>
            </a:r>
            <a:r>
              <a:rPr kumimoji="0" lang="zh-CN" altLang="en-US" dirty="0">
                <a:latin typeface="Arial" charset="0"/>
                <a:ea typeface="宋体" pitchFamily="2" charset="-122"/>
              </a:rPr>
              <a:t>双物场模型</a:t>
            </a:r>
          </a:p>
        </p:txBody>
      </p:sp>
      <p:pic>
        <p:nvPicPr>
          <p:cNvPr id="1713157" name="Picture 1" descr="C:\Users\Administrator\AppData\Roaming\Tencent\Users\27239282\QQ\WinTemp\RichOle\50E3}A8I4LM3VI(MSQJTB)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492375"/>
            <a:ext cx="74342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9D4B4-3A34-4A46-99A6-6E07D507B9C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4663" y="261938"/>
            <a:ext cx="64008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cs typeface="+mj-cs"/>
              </a:rPr>
              <a:t>物场分析</a:t>
            </a:r>
          </a:p>
        </p:txBody>
      </p:sp>
      <p:sp>
        <p:nvSpPr>
          <p:cNvPr id="1714179" name="Rectangle 3"/>
          <p:cNvSpPr txBox="1">
            <a:spLocks noChangeArrowheads="1"/>
          </p:cNvSpPr>
          <p:nvPr/>
        </p:nvSpPr>
        <p:spPr bwMode="auto">
          <a:xfrm>
            <a:off x="96838" y="1143000"/>
            <a:ext cx="864076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CN">
                <a:latin typeface="微软雅黑" pitchFamily="34" charset="-122"/>
                <a:ea typeface="微软雅黑" pitchFamily="34" charset="-122"/>
              </a:rPr>
              <a:t>Step4</a:t>
            </a:r>
            <a:r>
              <a:rPr kumimoji="0" lang="zh-CN" altLang="en-US">
                <a:latin typeface="微软雅黑" pitchFamily="34" charset="-122"/>
                <a:ea typeface="微软雅黑" pitchFamily="34" charset="-122"/>
              </a:rPr>
              <a:t>：应用具体子级标准解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4D257F2-430D-49F2-BE83-29AF51090910}"/>
              </a:ext>
            </a:extLst>
          </p:cNvPr>
          <p:cNvSpPr txBox="1"/>
          <p:nvPr/>
        </p:nvSpPr>
        <p:spPr>
          <a:xfrm>
            <a:off x="138175" y="1489873"/>
            <a:ext cx="8867649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3048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+mn-ea"/>
                <a:ea typeface="+mn-ea"/>
              </a:rPr>
              <a:t>有系统的作用</a:t>
            </a:r>
            <a:r>
              <a:rPr lang="en-US" altLang="zh-CN" sz="2400" kern="100" dirty="0">
                <a:effectLst/>
                <a:latin typeface="+mn-ea"/>
                <a:ea typeface="+mn-ea"/>
              </a:rPr>
              <a:t>F1</a:t>
            </a:r>
            <a:r>
              <a:rPr lang="zh-CN" altLang="zh-CN" sz="2400" kern="100" dirty="0">
                <a:effectLst/>
                <a:latin typeface="+mn-ea"/>
                <a:ea typeface="+mn-ea"/>
              </a:rPr>
              <a:t>不足，需要改进，可以通过引入第二个场来</a:t>
            </a:r>
            <a:r>
              <a:rPr lang="en-US" altLang="zh-CN" sz="2400" kern="100" dirty="0">
                <a:effectLst/>
                <a:latin typeface="+mn-ea"/>
                <a:ea typeface="+mn-ea"/>
              </a:rPr>
              <a:t>F2</a:t>
            </a:r>
            <a:r>
              <a:rPr lang="zh-CN" altLang="zh-CN" sz="2400" kern="100" dirty="0">
                <a:effectLst/>
                <a:latin typeface="+mn-ea"/>
                <a:ea typeface="+mn-ea"/>
              </a:rPr>
              <a:t>增强</a:t>
            </a:r>
            <a:r>
              <a:rPr lang="en-US" altLang="zh-CN" sz="2400" kern="100" dirty="0">
                <a:effectLst/>
                <a:latin typeface="+mn-ea"/>
                <a:ea typeface="+mn-ea"/>
              </a:rPr>
              <a:t>F1</a:t>
            </a:r>
            <a:r>
              <a:rPr lang="zh-CN" altLang="zh-CN" sz="2400" kern="100" dirty="0">
                <a:effectLst/>
                <a:latin typeface="+mn-ea"/>
                <a:ea typeface="+mn-ea"/>
              </a:rPr>
              <a:t>的作用。</a:t>
            </a:r>
            <a:r>
              <a:rPr lang="en-US" altLang="zh-CN" sz="2400" kern="100" dirty="0">
                <a:effectLst/>
                <a:latin typeface="+mn-ea"/>
                <a:ea typeface="+mn-ea"/>
                <a:cs typeface="宋体" panose="02010600030101010101" pitchFamily="2" charset="-122"/>
              </a:rPr>
              <a:t>S3</a:t>
            </a:r>
            <a:r>
              <a:rPr lang="zh-CN" altLang="zh-CN" sz="2400" kern="100" dirty="0">
                <a:effectLst/>
                <a:latin typeface="+mn-ea"/>
                <a:ea typeface="+mn-ea"/>
                <a:cs typeface="宋体" panose="02010600030101010101" pitchFamily="2" charset="-122"/>
              </a:rPr>
              <a:t>：连接件 </a:t>
            </a:r>
            <a:r>
              <a:rPr lang="en-US" altLang="zh-CN" sz="2400" kern="100" dirty="0">
                <a:effectLst/>
                <a:latin typeface="+mn-ea"/>
                <a:ea typeface="+mn-ea"/>
                <a:cs typeface="宋体" panose="02010600030101010101" pitchFamily="2" charset="-122"/>
              </a:rPr>
              <a:t>    F2</a:t>
            </a:r>
            <a:r>
              <a:rPr lang="zh-CN" altLang="zh-CN" sz="2400" kern="100" dirty="0">
                <a:effectLst/>
                <a:latin typeface="+mn-ea"/>
                <a:ea typeface="+mn-ea"/>
                <a:cs typeface="宋体" panose="02010600030101010101" pitchFamily="2" charset="-122"/>
              </a:rPr>
              <a:t>：机械场</a:t>
            </a:r>
            <a:endParaRPr lang="zh-CN" altLang="zh-CN" sz="1800" kern="100" dirty="0">
              <a:effectLst/>
              <a:latin typeface="+mn-ea"/>
              <a:ea typeface="+mn-ea"/>
            </a:endParaRPr>
          </a:p>
        </p:txBody>
      </p:sp>
      <p:sp>
        <p:nvSpPr>
          <p:cNvPr id="4" name="椭圆 1">
            <a:extLst>
              <a:ext uri="{FF2B5EF4-FFF2-40B4-BE49-F238E27FC236}">
                <a16:creationId xmlns:a16="http://schemas.microsoft.com/office/drawing/2014/main" id="{61A9C61B-0A43-40E5-BFF5-DD16DDCC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926" y="2571374"/>
            <a:ext cx="587375" cy="4270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35BA0FE-F62E-456D-B21E-E7AFA5D6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326" y="3835024"/>
            <a:ext cx="609600" cy="4032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EAD847-EE62-40C5-A4CE-7C67FEFD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551" y="3949324"/>
            <a:ext cx="549275" cy="419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E765B88C-8B67-4F28-B8A8-F306C084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749174"/>
            <a:ext cx="681037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F2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A4CE41-7C07-4087-AC07-D8C44988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276" y="3968374"/>
            <a:ext cx="728663" cy="528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0670C9F-A297-457A-9163-4B0E07256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6414" y="3276224"/>
            <a:ext cx="544512" cy="674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83976FE-479C-4389-9DD3-581A980DD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214" y="3334962"/>
            <a:ext cx="434975" cy="615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E67256B-82C1-4377-90E4-56F8A0542F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2939" y="4193799"/>
            <a:ext cx="1212850" cy="47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2972D6A9-75FF-45AD-AF56-450F8B8AC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4276" y="3069849"/>
            <a:ext cx="528638" cy="773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5882D913-35A7-40A5-B858-502E578E7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439" y="3085724"/>
            <a:ext cx="528637" cy="865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">
            <a:extLst>
              <a:ext uri="{FF2B5EF4-FFF2-40B4-BE49-F238E27FC236}">
                <a16:creationId xmlns:a16="http://schemas.microsoft.com/office/drawing/2014/main" id="{82E75DDD-BE76-44AF-A5A4-9F4EC6C92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576" y="4127124"/>
            <a:ext cx="1323975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D59285B-B203-4F75-910B-633156F3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033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A7EF46CA-8C3A-403B-A1E2-2711113A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4908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4D4C8BB-2214-4B8D-AA07-865F740C4262}"/>
              </a:ext>
            </a:extLst>
          </p:cNvPr>
          <p:cNvSpPr txBox="1"/>
          <p:nvPr/>
        </p:nvSpPr>
        <p:spPr>
          <a:xfrm>
            <a:off x="474663" y="4340084"/>
            <a:ext cx="8483296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effectLst/>
                <a:latin typeface="+mn-ea"/>
                <a:ea typeface="+mn-ea"/>
              </a:rPr>
              <a:t> 解决方案：</a:t>
            </a:r>
            <a:r>
              <a:rPr lang="zh-CN" altLang="zh-CN" kern="100" dirty="0">
                <a:effectLst/>
                <a:latin typeface="+mn-ea"/>
                <a:ea typeface="+mn-ea"/>
              </a:rPr>
              <a:t>采用飞机级铝和超韧塑性聚合物制作，经久耐用。同时产品通过了美国</a:t>
            </a:r>
            <a:r>
              <a:rPr lang="en-US" altLang="zh-CN" kern="100" dirty="0">
                <a:effectLst/>
                <a:latin typeface="+mn-ea"/>
                <a:ea typeface="+mn-ea"/>
              </a:rPr>
              <a:t> FMVSS 213 </a:t>
            </a:r>
            <a:r>
              <a:rPr lang="zh-CN" altLang="zh-CN" kern="100" dirty="0">
                <a:effectLst/>
                <a:latin typeface="+mn-ea"/>
                <a:ea typeface="+mn-ea"/>
              </a:rPr>
              <a:t>和欧盟</a:t>
            </a:r>
            <a:r>
              <a:rPr lang="en-US" altLang="zh-CN" kern="100" dirty="0">
                <a:effectLst/>
                <a:latin typeface="+mn-ea"/>
                <a:ea typeface="+mn-ea"/>
              </a:rPr>
              <a:t> ECE R44.4 </a:t>
            </a:r>
            <a:r>
              <a:rPr lang="zh-CN" altLang="zh-CN" kern="100" dirty="0">
                <a:effectLst/>
                <a:latin typeface="+mn-ea"/>
                <a:ea typeface="+mn-ea"/>
              </a:rPr>
              <a:t>标准检查，并进行了多次撞击实验，安全性有保障。</a:t>
            </a:r>
            <a:endParaRPr lang="zh-CN" altLang="zh-CN" sz="1800" kern="10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43119-27F1-40AD-AB58-1DF190D50FC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TRIZ </a:t>
            </a:r>
            <a:r>
              <a:rPr lang="zh-CN" altLang="en-US"/>
              <a:t>创新路线</a:t>
            </a:r>
          </a:p>
        </p:txBody>
      </p:sp>
      <p:pic>
        <p:nvPicPr>
          <p:cNvPr id="1718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08050"/>
            <a:ext cx="8007350" cy="528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18276" name="Rectangle 4"/>
          <p:cNvSpPr>
            <a:spLocks noChangeArrowheads="1"/>
          </p:cNvSpPr>
          <p:nvPr/>
        </p:nvSpPr>
        <p:spPr bwMode="auto">
          <a:xfrm>
            <a:off x="3563938" y="5489575"/>
            <a:ext cx="2160587" cy="67627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9C4BD9-BCB9-404B-9B85-2520B514EEF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广东省创新方法推广应用研究中心</a:t>
            </a:r>
          </a:p>
        </p:txBody>
      </p:sp>
      <p:sp>
        <p:nvSpPr>
          <p:cNvPr id="1650690" name="标题 6"/>
          <p:cNvSpPr>
            <a:spLocks noGrp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 dirty="0"/>
              <a:t>描述问题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5416550" y="1235075"/>
            <a:ext cx="3513138" cy="100012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tx2">
                  <a:gamma/>
                  <a:shade val="76078"/>
                  <a:invGamma/>
                </a:schemeClr>
              </a:gs>
              <a:gs pos="100000">
                <a:schemeClr val="tx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3881438" y="1214438"/>
            <a:ext cx="3048000" cy="1000125"/>
          </a:xfrm>
          <a:prstGeom prst="homePlate">
            <a:avLst>
              <a:gd name="adj" fmla="val 39026"/>
            </a:avLst>
          </a:prstGeom>
          <a:gradFill rotWithShape="1">
            <a:gsLst>
              <a:gs pos="0">
                <a:srgbClr val="339933">
                  <a:gamma/>
                  <a:shade val="76078"/>
                  <a:invGamma/>
                </a:srgbClr>
              </a:gs>
              <a:gs pos="100000">
                <a:srgbClr val="339933">
                  <a:alpha val="56000"/>
                </a:srgb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1825625" y="1214438"/>
            <a:ext cx="3317875" cy="100012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28625" y="1214438"/>
            <a:ext cx="2500313" cy="1000125"/>
          </a:xfrm>
          <a:prstGeom prst="homePlate">
            <a:avLst>
              <a:gd name="adj" fmla="val 42772"/>
            </a:avLst>
          </a:prstGeom>
          <a:solidFill>
            <a:srgbClr val="FFCC00"/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50695" name="Rectangle 7"/>
          <p:cNvSpPr>
            <a:spLocks noChangeArrowheads="1"/>
          </p:cNvSpPr>
          <p:nvPr/>
        </p:nvSpPr>
        <p:spPr bwMode="white">
          <a:xfrm>
            <a:off x="571500" y="1390650"/>
            <a:ext cx="1857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定义技术系统名称及其功能</a:t>
            </a:r>
          </a:p>
        </p:txBody>
      </p:sp>
      <p:sp>
        <p:nvSpPr>
          <p:cNvPr id="1650696" name="Rectangle 8"/>
          <p:cNvSpPr>
            <a:spLocks noChangeArrowheads="1"/>
          </p:cNvSpPr>
          <p:nvPr/>
        </p:nvSpPr>
        <p:spPr bwMode="white">
          <a:xfrm>
            <a:off x="2928938" y="1285875"/>
            <a:ext cx="19288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问题初始情境描述：完整描述系统的工作原理</a:t>
            </a:r>
          </a:p>
        </p:txBody>
      </p:sp>
      <p:sp>
        <p:nvSpPr>
          <p:cNvPr id="1650697" name="Rectangle 9"/>
          <p:cNvSpPr>
            <a:spLocks noChangeArrowheads="1"/>
          </p:cNvSpPr>
          <p:nvPr/>
        </p:nvSpPr>
        <p:spPr bwMode="white">
          <a:xfrm>
            <a:off x="5000625" y="1390650"/>
            <a:ext cx="1857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描述系统当前存在的主要问题</a:t>
            </a:r>
          </a:p>
        </p:txBody>
      </p:sp>
      <p:sp>
        <p:nvSpPr>
          <p:cNvPr id="1650698" name="Rectangle 10"/>
          <p:cNvSpPr>
            <a:spLocks noChangeArrowheads="1"/>
          </p:cNvSpPr>
          <p:nvPr/>
        </p:nvSpPr>
        <p:spPr bwMode="white">
          <a:xfrm>
            <a:off x="6929438" y="1444625"/>
            <a:ext cx="1785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主要缺点在什么情况下出现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gray">
          <a:xfrm>
            <a:off x="5416550" y="2735263"/>
            <a:ext cx="3513138" cy="99377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tx2">
                  <a:gamma/>
                  <a:shade val="76078"/>
                  <a:invGamma/>
                </a:schemeClr>
              </a:gs>
              <a:gs pos="100000">
                <a:schemeClr val="tx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gray">
          <a:xfrm>
            <a:off x="3881438" y="2714625"/>
            <a:ext cx="3048000" cy="993775"/>
          </a:xfrm>
          <a:prstGeom prst="homePlate">
            <a:avLst>
              <a:gd name="adj" fmla="val 39026"/>
            </a:avLst>
          </a:prstGeom>
          <a:gradFill rotWithShape="1">
            <a:gsLst>
              <a:gs pos="0">
                <a:srgbClr val="339933">
                  <a:gamma/>
                  <a:shade val="76078"/>
                  <a:invGamma/>
                </a:srgbClr>
              </a:gs>
              <a:gs pos="100000">
                <a:srgbClr val="339933">
                  <a:alpha val="56000"/>
                </a:srgb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gray">
          <a:xfrm>
            <a:off x="1825625" y="2714625"/>
            <a:ext cx="3317875" cy="99377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428625" y="2714625"/>
            <a:ext cx="2500313" cy="993775"/>
          </a:xfrm>
          <a:prstGeom prst="homePlate">
            <a:avLst>
              <a:gd name="adj" fmla="val 42772"/>
            </a:avLst>
          </a:prstGeom>
          <a:solidFill>
            <a:srgbClr val="FFCC00"/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50703" name="Rectangle 7"/>
          <p:cNvSpPr>
            <a:spLocks noChangeArrowheads="1"/>
          </p:cNvSpPr>
          <p:nvPr/>
        </p:nvSpPr>
        <p:spPr bwMode="white">
          <a:xfrm>
            <a:off x="571500" y="2786063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初步思路或类似问题的解决方案及存在的缺陷</a:t>
            </a:r>
          </a:p>
        </p:txBody>
      </p:sp>
      <p:sp>
        <p:nvSpPr>
          <p:cNvPr id="1650704" name="Rectangle 8"/>
          <p:cNvSpPr>
            <a:spLocks noChangeArrowheads="1"/>
          </p:cNvSpPr>
          <p:nvPr/>
        </p:nvSpPr>
        <p:spPr bwMode="white">
          <a:xfrm>
            <a:off x="2928938" y="2925763"/>
            <a:ext cx="19288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明确要解决的问题</a:t>
            </a:r>
          </a:p>
        </p:txBody>
      </p:sp>
      <p:sp>
        <p:nvSpPr>
          <p:cNvPr id="1650705" name="Rectangle 9"/>
          <p:cNvSpPr>
            <a:spLocks noChangeArrowheads="1"/>
          </p:cNvSpPr>
          <p:nvPr/>
        </p:nvSpPr>
        <p:spPr bwMode="white">
          <a:xfrm>
            <a:off x="5000625" y="2852738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对新技术系统的要求</a:t>
            </a:r>
          </a:p>
        </p:txBody>
      </p:sp>
      <p:sp>
        <p:nvSpPr>
          <p:cNvPr id="1650706" name="Rectangle 10"/>
          <p:cNvSpPr>
            <a:spLocks noChangeArrowheads="1"/>
          </p:cNvSpPr>
          <p:nvPr/>
        </p:nvSpPr>
        <p:spPr bwMode="white">
          <a:xfrm>
            <a:off x="7000875" y="305911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技术系统</a:t>
            </a:r>
            <a:r>
              <a:rPr kumimoji="0" lang="en-US" altLang="zh-CN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IFR</a:t>
            </a:r>
          </a:p>
        </p:txBody>
      </p:sp>
      <p:grpSp>
        <p:nvGrpSpPr>
          <p:cNvPr id="1650707" name="Group 6"/>
          <p:cNvGrpSpPr>
            <a:grpSpLocks/>
          </p:cNvGrpSpPr>
          <p:nvPr/>
        </p:nvGrpSpPr>
        <p:grpSpPr bwMode="auto">
          <a:xfrm>
            <a:off x="357188" y="3786188"/>
            <a:ext cx="8572500" cy="2060575"/>
            <a:chOff x="479" y="2711"/>
            <a:chExt cx="4796" cy="1271"/>
          </a:xfrm>
        </p:grpSpPr>
        <p:sp>
          <p:nvSpPr>
            <p:cNvPr id="27" name="AutoShape 7"/>
            <p:cNvSpPr>
              <a:spLocks noChangeArrowheads="1"/>
            </p:cNvSpPr>
            <p:nvPr/>
          </p:nvSpPr>
          <p:spPr bwMode="gray">
            <a:xfrm flipV="1">
              <a:off x="549" y="2711"/>
              <a:ext cx="4653" cy="217"/>
            </a:xfrm>
            <a:custGeom>
              <a:avLst/>
              <a:gdLst>
                <a:gd name="G0" fmla="+- 2158 0 0"/>
                <a:gd name="G1" fmla="+- 21600 0 2158"/>
                <a:gd name="G2" fmla="*/ 2158 1 2"/>
                <a:gd name="G3" fmla="+- 21600 0 G2"/>
                <a:gd name="G4" fmla="+/ 2158 21600 2"/>
                <a:gd name="G5" fmla="+/ G1 0 2"/>
                <a:gd name="G6" fmla="*/ 21600 21600 2158"/>
                <a:gd name="G7" fmla="*/ G6 1 2"/>
                <a:gd name="G8" fmla="+- 21600 0 G7"/>
                <a:gd name="G9" fmla="*/ 21600 1 2"/>
                <a:gd name="G10" fmla="+- 2158 0 G9"/>
                <a:gd name="G11" fmla="?: G10 G8 0"/>
                <a:gd name="G12" fmla="?: G10 G7 21600"/>
                <a:gd name="T0" fmla="*/ 20521 w 21600"/>
                <a:gd name="T1" fmla="*/ 10800 h 21600"/>
                <a:gd name="T2" fmla="*/ 10800 w 21600"/>
                <a:gd name="T3" fmla="*/ 21600 h 21600"/>
                <a:gd name="T4" fmla="*/ 1079 w 21600"/>
                <a:gd name="T5" fmla="*/ 10800 h 21600"/>
                <a:gd name="T6" fmla="*/ 10800 w 21600"/>
                <a:gd name="T7" fmla="*/ 0 h 21600"/>
                <a:gd name="T8" fmla="*/ 2879 w 21600"/>
                <a:gd name="T9" fmla="*/ 2879 h 21600"/>
                <a:gd name="T10" fmla="*/ 18721 w 21600"/>
                <a:gd name="T11" fmla="*/ 187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58" y="21600"/>
                  </a:lnTo>
                  <a:lnTo>
                    <a:pt x="19442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54510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>
                <a:latin typeface="+mn-lt"/>
                <a:ea typeface="+mn-ea"/>
              </a:endParaRPr>
            </a:p>
          </p:txBody>
        </p:sp>
        <p:sp>
          <p:nvSpPr>
            <p:cNvPr id="28" name="AutoShape 8"/>
            <p:cNvSpPr>
              <a:spLocks noChangeArrowheads="1"/>
            </p:cNvSpPr>
            <p:nvPr/>
          </p:nvSpPr>
          <p:spPr bwMode="gray">
            <a:xfrm>
              <a:off x="479" y="2932"/>
              <a:ext cx="4796" cy="1050"/>
            </a:xfrm>
            <a:prstGeom prst="roundRect">
              <a:avLst>
                <a:gd name="adj" fmla="val 9514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1650710" name="AutoShape 9"/>
          <p:cNvSpPr>
            <a:spLocks noChangeArrowheads="1"/>
          </p:cNvSpPr>
          <p:nvPr/>
        </p:nvSpPr>
        <p:spPr bwMode="gray">
          <a:xfrm>
            <a:off x="971600" y="4357686"/>
            <a:ext cx="7086600" cy="1184275"/>
          </a:xfrm>
          <a:prstGeom prst="roundRect">
            <a:avLst>
              <a:gd name="adj" fmla="val 9782"/>
            </a:avLst>
          </a:prstGeom>
          <a:gradFill rotWithShape="1">
            <a:gsLst>
              <a:gs pos="0">
                <a:srgbClr val="DDDDDD"/>
              </a:gs>
              <a:gs pos="50000">
                <a:srgbClr val="EBEBEB"/>
              </a:gs>
              <a:gs pos="100000">
                <a:srgbClr val="DDDDDD"/>
              </a:gs>
            </a:gsLst>
            <a:lin ang="5400000" scaled="1"/>
          </a:gradFill>
          <a:ln w="28575" algn="ctr">
            <a:solidFill>
              <a:srgbClr val="F8F8F8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endParaRPr kumimoji="0" lang="zh-CN" altLang="zh-CN" sz="180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1581150" y="4714694"/>
            <a:ext cx="6553200" cy="470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latin typeface="+mn-ea"/>
                <a:ea typeface="+mn-ea"/>
              </a:rPr>
              <a:t>项目名称</a:t>
            </a:r>
            <a:r>
              <a:rPr kumimoji="0" lang="en-US" altLang="zh-CN" dirty="0">
                <a:latin typeface="+mn-ea"/>
                <a:ea typeface="+mn-ea"/>
              </a:rPr>
              <a:t>:    </a:t>
            </a:r>
            <a:r>
              <a:rPr kumimoji="0" lang="zh-CN" altLang="en-US" dirty="0">
                <a:latin typeface="+mn-ea"/>
                <a:ea typeface="+mn-ea"/>
              </a:rPr>
              <a:t>提高座椅的可折叠性和多功能性</a:t>
            </a:r>
            <a:endParaRPr kumimoji="0" lang="en-US" altLang="zh-CN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D34A80-82C2-45ED-B1AA-8139ECB98A2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6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方案解决方案汇总与评价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/>
              <a:t>方案列表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45B19F-FACA-4510-B361-4387663E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27206"/>
              </p:ext>
            </p:extLst>
          </p:nvPr>
        </p:nvGraphicFramePr>
        <p:xfrm>
          <a:off x="612067" y="1737321"/>
          <a:ext cx="7992889" cy="4166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834">
                  <a:extLst>
                    <a:ext uri="{9D8B030D-6E8A-4147-A177-3AD203B41FA5}">
                      <a16:colId xmlns:a16="http://schemas.microsoft.com/office/drawing/2014/main" val="1432118422"/>
                    </a:ext>
                  </a:extLst>
                </a:gridCol>
                <a:gridCol w="2166428">
                  <a:extLst>
                    <a:ext uri="{9D8B030D-6E8A-4147-A177-3AD203B41FA5}">
                      <a16:colId xmlns:a16="http://schemas.microsoft.com/office/drawing/2014/main" val="1345925506"/>
                    </a:ext>
                  </a:extLst>
                </a:gridCol>
                <a:gridCol w="5197627">
                  <a:extLst>
                    <a:ext uri="{9D8B030D-6E8A-4147-A177-3AD203B41FA5}">
                      <a16:colId xmlns:a16="http://schemas.microsoft.com/office/drawing/2014/main" val="288982470"/>
                    </a:ext>
                  </a:extLst>
                </a:gridCol>
              </a:tblGrid>
              <a:tr h="357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方案描述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3013948"/>
                  </a:ext>
                </a:extLst>
              </a:tr>
              <a:tr h="8018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改进概念设计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在概念设计中要求达到这样的预期，既使折叠座椅的功能多样化、重量轻，又要使该折叠座椅具备较好的稳定性。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5987"/>
                  </a:ext>
                </a:extLst>
              </a:tr>
              <a:tr h="8018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重新进行结构设计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为了有效解决座椅多功能折叠设计问题，提高座椅使用寿命，重新设计座椅板材、连接件模块结构，降低多功能系统座椅多功能折叠设计问题次数。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3973471"/>
                  </a:ext>
                </a:extLst>
              </a:tr>
              <a:tr h="8018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改变连接件材质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根据多功能折叠座椅连接件条件，将连接件材质选择为不锈钢件，其优点是：不易变形，结构不易改变，耐腐蚀性强，使用寿命长等。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2748893"/>
                  </a:ext>
                </a:extLst>
              </a:tr>
              <a:tr h="601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采用耐腐蚀板材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改变特征，进行材料更换，原有板材材质为普通板更换为延展性较好的耐腐蚀处理木材。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3849030"/>
                  </a:ext>
                </a:extLst>
              </a:tr>
              <a:tr h="40090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改变折叠结构的形式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可采用轴心式、平行式、重叠式、套式、卷式。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9786909"/>
                  </a:ext>
                </a:extLst>
              </a:tr>
              <a:tr h="40090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采用新材料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产品采用飞机级铝和超韧塑性聚合物制作，经久耐用。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0747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F7CC6-B51C-449E-B552-B3FFADC39E1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6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方案评价</a:t>
            </a:r>
          </a:p>
        </p:txBody>
      </p:sp>
      <p:sp>
        <p:nvSpPr>
          <p:cNvPr id="176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+mn-ea"/>
              </a:rPr>
              <a:t>方案</a:t>
            </a:r>
            <a:r>
              <a:rPr lang="en-US" altLang="zh-CN" kern="100" dirty="0">
                <a:effectLst/>
                <a:latin typeface="+mn-ea"/>
              </a:rPr>
              <a:t>1</a:t>
            </a:r>
            <a:r>
              <a:rPr lang="zh-CN" altLang="zh-CN" kern="100" dirty="0">
                <a:effectLst/>
                <a:latin typeface="+mn-ea"/>
              </a:rPr>
              <a:t>：改进概念设计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+mn-ea"/>
              </a:rPr>
              <a:t>优点：既能满足所需功能，又能保证稳定性；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+mn-ea"/>
              </a:rPr>
              <a:t>缺点：同时兼顾到两者设计起来可能会比较困难。</a:t>
            </a:r>
          </a:p>
          <a:p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B6DBEC-6D9F-4C1F-A1DF-9664171BF86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6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方案评价</a:t>
            </a:r>
          </a:p>
        </p:txBody>
      </p:sp>
      <p:sp>
        <p:nvSpPr>
          <p:cNvPr id="1767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方案</a:t>
            </a:r>
            <a:r>
              <a:rPr lang="en-US" altLang="zh-CN" kern="100" dirty="0">
                <a:latin typeface="+mn-ea"/>
              </a:rPr>
              <a:t>2</a:t>
            </a:r>
            <a:r>
              <a:rPr lang="zh-CN" altLang="zh-CN" kern="100" dirty="0">
                <a:latin typeface="+mn-ea"/>
              </a:rPr>
              <a:t>：重新进行结构设计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优点：直接有效解决了结构稳定性问题；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缺点：工作量较大，存在一定难度。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53727-ABF8-485E-930E-DEC7BD9A41C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6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方案评价</a:t>
            </a:r>
          </a:p>
        </p:txBody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方案</a:t>
            </a:r>
            <a:r>
              <a:rPr lang="en-US" altLang="zh-CN" kern="100" dirty="0">
                <a:latin typeface="+mn-ea"/>
              </a:rPr>
              <a:t>3</a:t>
            </a:r>
            <a:r>
              <a:rPr lang="zh-CN" altLang="zh-CN" kern="100" dirty="0">
                <a:latin typeface="+mn-ea"/>
              </a:rPr>
              <a:t>：改变连接件材质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优点：提高了零部件之间连接的强度，从而提高折叠座椅稳定性。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缺点：提高了成本。</a:t>
            </a:r>
          </a:p>
          <a:p>
            <a:pPr algn="just">
              <a:lnSpc>
                <a:spcPct val="150000"/>
              </a:lnSpc>
            </a:pPr>
            <a:endParaRPr lang="en-US" altLang="zh-CN" kern="100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F09F5E-E91C-40F9-9334-E64F8C1B7E7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6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方案评价</a:t>
            </a:r>
          </a:p>
        </p:txBody>
      </p:sp>
      <p:sp>
        <p:nvSpPr>
          <p:cNvPr id="1769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方案</a:t>
            </a:r>
            <a:r>
              <a:rPr lang="en-US" altLang="zh-CN" kern="100" dirty="0">
                <a:latin typeface="+mn-ea"/>
              </a:rPr>
              <a:t>4</a:t>
            </a:r>
            <a:r>
              <a:rPr lang="zh-CN" altLang="zh-CN" kern="100" dirty="0">
                <a:latin typeface="+mn-ea"/>
              </a:rPr>
              <a:t>：采用耐腐蚀板材 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优点：提高使用寿命，保证座椅的舒适度。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缺点：提高了成本。</a:t>
            </a:r>
          </a:p>
          <a:p>
            <a:pPr algn="just">
              <a:lnSpc>
                <a:spcPct val="150000"/>
              </a:lnSpc>
            </a:pPr>
            <a:endParaRPr lang="en-US" altLang="zh-CN" kern="100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469DA7-75A2-4400-90AC-32C7DE3393D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7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方案评价</a:t>
            </a:r>
          </a:p>
        </p:txBody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>
                <a:latin typeface="+mn-ea"/>
              </a:rPr>
              <a:t>方案</a:t>
            </a:r>
            <a:r>
              <a:rPr lang="en-US" altLang="zh-CN" kern="100" dirty="0">
                <a:latin typeface="+mn-ea"/>
              </a:rPr>
              <a:t>5</a:t>
            </a:r>
            <a:r>
              <a:rPr lang="zh-CN" altLang="zh-CN" kern="100" dirty="0">
                <a:latin typeface="+mn-ea"/>
              </a:rPr>
              <a:t>：改变折叠结构的形式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优点：能高效利用空间功能，实现一物多用的功能。 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缺点：设计起来有难度，较复杂。</a:t>
            </a:r>
            <a:endParaRPr lang="zh-CN" altLang="en-US" kern="100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1D3B66-62DD-41A9-A11F-5706C0F69E1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方案评价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>
                <a:latin typeface="+mn-ea"/>
              </a:rPr>
              <a:t>方案</a:t>
            </a:r>
            <a:r>
              <a:rPr lang="en-US" altLang="zh-CN" kern="100" dirty="0">
                <a:latin typeface="+mn-ea"/>
              </a:rPr>
              <a:t>6</a:t>
            </a:r>
            <a:r>
              <a:rPr lang="zh-CN" altLang="zh-CN" kern="100" dirty="0">
                <a:latin typeface="+mn-ea"/>
              </a:rPr>
              <a:t>：采用新材料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优点：保证产品安全可靠。 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缺点：大幅提高了</a:t>
            </a:r>
            <a:r>
              <a:rPr lang="zh-CN" altLang="zh-CN" kern="100">
                <a:latin typeface="+mn-ea"/>
              </a:rPr>
              <a:t>成本。</a:t>
            </a:r>
            <a:endParaRPr lang="en-US" altLang="zh-CN" kern="100" dirty="0"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AB699-2585-46A6-A654-03DD2A01B4C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358402" name="WordArt 2"/>
          <p:cNvSpPr>
            <a:spLocks noChangeArrowheads="1" noChangeShapeType="1" noTextEdit="1"/>
          </p:cNvSpPr>
          <p:nvPr/>
        </p:nvSpPr>
        <p:spPr bwMode="ltGray">
          <a:xfrm>
            <a:off x="2051050" y="1844675"/>
            <a:ext cx="4897438" cy="15113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63500" dir="16200000" sy="-100000" rotWithShape="0">
                    <a:schemeClr val="tx1">
                      <a:alpha val="50000"/>
                    </a:schemeClr>
                  </a:outerShdw>
                </a:effectLst>
                <a:latin typeface="Impact"/>
              </a:rPr>
              <a:t>Thank You !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63500" dir="16200000" sy="-100000" rotWithShape="0">
                  <a:schemeClr val="tx1">
                    <a:alpha val="50000"/>
                  </a:schemeClr>
                </a:outerShdw>
              </a:effectLst>
              <a:latin typeface="Impact"/>
            </a:endParaRPr>
          </a:p>
        </p:txBody>
      </p:sp>
      <p:sp>
        <p:nvSpPr>
          <p:cNvPr id="1736707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1008063" cy="301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1">
                <a:solidFill>
                  <a:srgbClr val="FF0000"/>
                </a:solidFill>
                <a:latin typeface="Arial" charset="0"/>
                <a:ea typeface="草檀斋毛泽东字体" pitchFamily="2" charset="-122"/>
              </a:rPr>
              <a:t>自主创新</a:t>
            </a:r>
          </a:p>
        </p:txBody>
      </p:sp>
      <p:sp>
        <p:nvSpPr>
          <p:cNvPr id="1736708" name="Text Box 4"/>
          <p:cNvSpPr txBox="1">
            <a:spLocks noChangeArrowheads="1"/>
          </p:cNvSpPr>
          <p:nvPr/>
        </p:nvSpPr>
        <p:spPr bwMode="auto">
          <a:xfrm>
            <a:off x="7812088" y="1773238"/>
            <a:ext cx="1008062" cy="301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1">
                <a:solidFill>
                  <a:srgbClr val="FF0000"/>
                </a:solidFill>
                <a:latin typeface="Arial" charset="0"/>
                <a:ea typeface="草檀斋毛泽东字体" pitchFamily="2" charset="-122"/>
              </a:rPr>
              <a:t>方法先行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3A8783-BC7E-406C-A440-25767F5AC80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6545263" cy="6445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/>
              <a:t>描述问题</a:t>
            </a:r>
          </a:p>
        </p:txBody>
      </p:sp>
      <p:sp>
        <p:nvSpPr>
          <p:cNvPr id="1652739" name="Rectangle 29"/>
          <p:cNvSpPr>
            <a:spLocks noChangeArrowheads="1"/>
          </p:cNvSpPr>
          <p:nvPr/>
        </p:nvSpPr>
        <p:spPr bwMode="auto">
          <a:xfrm>
            <a:off x="107950" y="981075"/>
            <a:ext cx="8640763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v"/>
            </a:pPr>
            <a:endParaRPr kumimoji="0" lang="zh-CN" altLang="zh-CN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18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09720"/>
              </p:ext>
            </p:extLst>
          </p:nvPr>
        </p:nvGraphicFramePr>
        <p:xfrm>
          <a:off x="845877" y="1256649"/>
          <a:ext cx="7452246" cy="4344701"/>
        </p:xfrm>
        <a:graphic>
          <a:graphicData uri="http://schemas.openxmlformats.org/drawingml/2006/table">
            <a:tbl>
              <a:tblPr/>
              <a:tblGrid>
                <a:gridCol w="155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460">
                <a:tc gridSpan="2"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产品简介</a:t>
                      </a:r>
                    </a:p>
                  </a:txBody>
                  <a:tcPr marL="67235" marR="6723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所属行业</a:t>
                      </a:r>
                    </a:p>
                  </a:txBody>
                  <a:tcPr marL="67235" marR="6723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座椅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0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产品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企业背景</a:t>
                      </a:r>
                    </a:p>
                  </a:txBody>
                  <a:tcPr marL="67235" marR="6723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折叠座椅的研究目的之一在于有效地利用或节省环境空间，并且在有限空间中追求宜人效果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;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其研究目的之二在于借助先进的技术手段发现新的座椅折叠方式，既可丰富座椅品种，又可愉悦用户生活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;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其研究目的之三在于寻求折叠式产品设计的新概念，为设计师提供展示才华和实现遐想的平台。其最终目的是为产品设计的整体水平的提高增加素材。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0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产品现状</a:t>
                      </a:r>
                    </a:p>
                  </a:txBody>
                  <a:tcPr marL="67235" marR="6723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在信息社会中的折叠座椅设计，与其他产品设计一样，面临着激烈的市场竞争与挑战。折叠座椅的设计需要考虑的因素比以往更为复杂。运用发明问题解决理论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(TheoryoftheSolutionofInventiveProblems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TRIZ)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指导折叠座椅的设计，有助于设计出符合消费者需求并且具有市场竞争力的产品。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19739F-9A84-4C20-A4A0-C75FDA7C5F8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53762" name="标题 9"/>
          <p:cNvSpPr>
            <a:spLocks noGrp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/>
              <a:t>描述问题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1865013"/>
              </p:ext>
            </p:extLst>
          </p:nvPr>
        </p:nvGraphicFramePr>
        <p:xfrm>
          <a:off x="2214546" y="2826148"/>
          <a:ext cx="471490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625" y="1214438"/>
            <a:ext cx="2500313" cy="1000125"/>
          </a:xfrm>
          <a:prstGeom prst="homePlate">
            <a:avLst>
              <a:gd name="adj" fmla="val 42772"/>
            </a:avLst>
          </a:prstGeom>
          <a:solidFill>
            <a:srgbClr val="FFCC00"/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53765" name="Rectangle 7"/>
          <p:cNvSpPr>
            <a:spLocks noChangeArrowheads="1"/>
          </p:cNvSpPr>
          <p:nvPr/>
        </p:nvSpPr>
        <p:spPr bwMode="white">
          <a:xfrm>
            <a:off x="571500" y="1390650"/>
            <a:ext cx="1857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定义技术系统名称及其功能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0170E-8979-40E9-A3BC-617FCFAEBB8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6" name="标题 38"/>
          <p:cNvSpPr txBox="1">
            <a:spLocks/>
          </p:cNvSpPr>
          <p:nvPr/>
        </p:nvSpPr>
        <p:spPr>
          <a:xfrm>
            <a:off x="323850" y="333375"/>
            <a:ext cx="6553200" cy="685800"/>
          </a:xfrm>
          <a:prstGeom prst="rect">
            <a:avLst/>
          </a:prstGeom>
        </p:spPr>
        <p:txBody>
          <a:bodyPr/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cs typeface="+mj-cs"/>
              </a:rPr>
              <a:t>描述问题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428625" y="1214438"/>
            <a:ext cx="2674938" cy="100012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55812" name="Rectangle 8"/>
          <p:cNvSpPr>
            <a:spLocks noChangeArrowheads="1"/>
          </p:cNvSpPr>
          <p:nvPr/>
        </p:nvSpPr>
        <p:spPr bwMode="white">
          <a:xfrm>
            <a:off x="746125" y="1285875"/>
            <a:ext cx="1928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问题初始情境描述：完整描述系统的工作原理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92877" y="2615270"/>
            <a:ext cx="8358246" cy="3240361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/>
          <a:lstStyle/>
          <a:p>
            <a:pPr marL="342900" indent="-342900" algn="l"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当今时代，科技的高度发展使折叠座椅的功能越来越复杂，而普通消费市场要求座椅的使用更方便和操作更简单，折叠座椅的设计面临着越来越多的冲突。通过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TRIZ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理论可以有效发现并解决这些冲突，使折叠座椅的设计向理想化的方向进化。</a:t>
            </a:r>
          </a:p>
          <a:p>
            <a:pPr marL="342900" indent="-342900" algn="l"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在实际的折叠座椅设计调研过程中，用户经常会提出这样的要求，即要求折叠座椅可以实现多种功能，如要求一件折叠座椅同时实现坐、收纳、临时搁物等多重功能，多向折叠或翻转导致座椅零配件较多，板面间的结构也相对会复杂得多。但为了实现座椅的稳定性、减少重量、便于安装或拆卸以及减少连接部位松脱的几率等，零件数应该越少越好。</a:t>
            </a:r>
            <a:r>
              <a:rPr kumimoji="0" lang="zh-CN" altLang="en-US" sz="2000" b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	</a:t>
            </a:r>
            <a:endParaRPr kumimoji="0" lang="zh-CN" altLang="en-US" sz="2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3CFD-468D-484E-BCCC-55B47747ACF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56834" name="标题 15"/>
          <p:cNvSpPr>
            <a:spLocks noGrp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/>
              <a:t>描述问题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95536" y="2564903"/>
            <a:ext cx="8501122" cy="2736305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 spcCol="1270"/>
          <a:lstStyle/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/>
              <a:t>折叠座椅是折叠功能的直接体现者。任何一件折叠座椅都包含一个或多个功能，为了实现这些功能，折叠座椅要由具有相互关系的多个零部件组成。当改变某个零件、部件的设计，即提高折叠座椅某些方面的性能时，可能会影响到与这些被改进设计零部件相关联的零部件，结果可能使其或系统另一些方面的性能受到影响。如果这些影响是负面的，则设计出现了冲突。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/>
              <a:t>系统主要问题：座椅板材质量问题；连接件质量问题；折叠功能与折叠功能的支撑问题。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b="1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52438" y="1217613"/>
            <a:ext cx="2405062" cy="1000125"/>
          </a:xfrm>
          <a:prstGeom prst="homePlate">
            <a:avLst>
              <a:gd name="adj" fmla="val 39026"/>
            </a:avLst>
          </a:prstGeom>
          <a:gradFill rotWithShape="1">
            <a:gsLst>
              <a:gs pos="0">
                <a:srgbClr val="339933">
                  <a:gamma/>
                  <a:shade val="76078"/>
                  <a:invGamma/>
                </a:srgbClr>
              </a:gs>
              <a:gs pos="100000">
                <a:srgbClr val="339933">
                  <a:alpha val="56000"/>
                </a:srgb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56839" name="Rectangle 9"/>
          <p:cNvSpPr>
            <a:spLocks noChangeArrowheads="1"/>
          </p:cNvSpPr>
          <p:nvPr/>
        </p:nvSpPr>
        <p:spPr bwMode="white">
          <a:xfrm>
            <a:off x="714375" y="1428750"/>
            <a:ext cx="2000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描述系统当前存在的主要问题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5A4B2-F9B3-4E25-A9DE-ED6D9FBAE86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1658882" name="标题 15"/>
          <p:cNvSpPr>
            <a:spLocks noGrp="1"/>
          </p:cNvSpPr>
          <p:nvPr>
            <p:ph type="title" idx="4294967295"/>
          </p:nvPr>
        </p:nvSpPr>
        <p:spPr>
          <a:xfrm>
            <a:off x="385763" y="274638"/>
            <a:ext cx="5194300" cy="633412"/>
          </a:xfrm>
        </p:spPr>
        <p:txBody>
          <a:bodyPr/>
          <a:lstStyle/>
          <a:p>
            <a:r>
              <a:rPr lang="zh-CN" altLang="en-US" sz="2800"/>
              <a:t>描述问题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344488" y="1306513"/>
            <a:ext cx="2370137" cy="1000125"/>
          </a:xfrm>
          <a:prstGeom prst="homePlate">
            <a:avLst>
              <a:gd name="adj" fmla="val 42278"/>
            </a:avLst>
          </a:prstGeom>
          <a:gradFill rotWithShape="1">
            <a:gsLst>
              <a:gs pos="0">
                <a:schemeClr val="tx2">
                  <a:gamma/>
                  <a:shade val="76078"/>
                  <a:invGamma/>
                </a:schemeClr>
              </a:gs>
              <a:gs pos="100000">
                <a:schemeClr val="tx2">
                  <a:alpha val="56000"/>
                </a:schemeClr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58884" name="Rectangle 10"/>
          <p:cNvSpPr>
            <a:spLocks noChangeArrowheads="1"/>
          </p:cNvSpPr>
          <p:nvPr/>
        </p:nvSpPr>
        <p:spPr bwMode="white">
          <a:xfrm>
            <a:off x="571500" y="1500188"/>
            <a:ext cx="1785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主要缺点在什么情况下出现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57158" y="2571744"/>
            <a:ext cx="8501122" cy="785248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 spcCol="1270"/>
          <a:lstStyle/>
          <a:p>
            <a:pPr algn="just">
              <a:lnSpc>
                <a:spcPct val="150000"/>
              </a:lnSpc>
            </a:pPr>
            <a:r>
              <a:rPr kumimoji="0" lang="zh-CN" altLang="zh-CN" sz="2000" b="1" dirty="0"/>
              <a:t>当坐的次数多了，椅子可能会发生变形，甚至无法实现折叠功能或散架。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zh-CN" altLang="en-US" sz="2000" b="1" dirty="0"/>
              <a:t>	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91F029-C20C-4A18-BD92-613C269EF65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广东省创新方法推广应用研究中心</a:t>
            </a:r>
          </a:p>
        </p:txBody>
      </p:sp>
      <p:sp>
        <p:nvSpPr>
          <p:cNvPr id="5" name="标题 15"/>
          <p:cNvSpPr txBox="1">
            <a:spLocks/>
          </p:cNvSpPr>
          <p:nvPr/>
        </p:nvSpPr>
        <p:spPr>
          <a:xfrm>
            <a:off x="323850" y="333375"/>
            <a:ext cx="6553200" cy="685800"/>
          </a:xfrm>
          <a:prstGeom prst="rect">
            <a:avLst/>
          </a:prstGeom>
        </p:spPr>
        <p:txBody>
          <a:bodyPr/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cs typeface="+mj-cs"/>
              </a:rPr>
              <a:t>描述问题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06370" y="2747957"/>
            <a:ext cx="8358247" cy="1977187"/>
          </a:xfrm>
          <a:custGeom>
            <a:avLst/>
            <a:gdLst>
              <a:gd name="connsiteX0" fmla="*/ 0 w 8136904"/>
              <a:gd name="connsiteY0" fmla="*/ 0 h 3579717"/>
              <a:gd name="connsiteX1" fmla="*/ 8136904 w 8136904"/>
              <a:gd name="connsiteY1" fmla="*/ 0 h 3579717"/>
              <a:gd name="connsiteX2" fmla="*/ 8136904 w 8136904"/>
              <a:gd name="connsiteY2" fmla="*/ 3579717 h 3579717"/>
              <a:gd name="connsiteX3" fmla="*/ 0 w 8136904"/>
              <a:gd name="connsiteY3" fmla="*/ 3579717 h 3579717"/>
              <a:gd name="connsiteX4" fmla="*/ 0 w 8136904"/>
              <a:gd name="connsiteY4" fmla="*/ 0 h 35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04" h="3579717">
                <a:moveTo>
                  <a:pt x="0" y="0"/>
                </a:moveTo>
                <a:lnTo>
                  <a:pt x="8136904" y="0"/>
                </a:lnTo>
                <a:lnTo>
                  <a:pt x="8136904" y="3579717"/>
                </a:lnTo>
                <a:lnTo>
                  <a:pt x="0" y="357971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28016" tIns="128016" rIns="170688" bIns="192024"/>
          <a:lstStyle/>
          <a:p>
            <a:pPr algn="l"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为了有效解决座椅多功能折叠设计问题，提高座椅使用寿命，重新设计座椅板材、连接件结构，选择更合适的结构和材质，降低多功能系统座椅多功能折叠设计问题次数。</a:t>
            </a:r>
          </a:p>
          <a:p>
            <a:pPr algn="l">
              <a:defRPr/>
            </a:pPr>
            <a:endParaRPr kumimoji="0" lang="en-US" altLang="zh-CN" sz="2000" b="1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有效消除座椅多功能折叠设计问题，提高系统可靠性。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85750" y="1285875"/>
            <a:ext cx="2500313" cy="993775"/>
          </a:xfrm>
          <a:prstGeom prst="homePlate">
            <a:avLst>
              <a:gd name="adj" fmla="val 42772"/>
            </a:avLst>
          </a:prstGeom>
          <a:solidFill>
            <a:srgbClr val="FFCC00"/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>
              <a:latin typeface="+mn-lt"/>
              <a:ea typeface="+mn-ea"/>
            </a:endParaRPr>
          </a:p>
        </p:txBody>
      </p:sp>
      <p:sp>
        <p:nvSpPr>
          <p:cNvPr id="1660935" name="Rectangle 7"/>
          <p:cNvSpPr>
            <a:spLocks noChangeArrowheads="1"/>
          </p:cNvSpPr>
          <p:nvPr/>
        </p:nvSpPr>
        <p:spPr bwMode="white">
          <a:xfrm>
            <a:off x="428625" y="1357313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1800" b="1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初步思路或类似问题的解决方案及存在的缺陷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11943</TotalTime>
  <Words>2214</Words>
  <Application>Microsoft Office PowerPoint</Application>
  <PresentationFormat>全屏显示(4:3)</PresentationFormat>
  <Paragraphs>379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草檀斋毛泽东字体</vt:lpstr>
      <vt:lpstr>等线</vt:lpstr>
      <vt:lpstr>黑体</vt:lpstr>
      <vt:lpstr>明兰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默认设计模板</vt:lpstr>
      <vt:lpstr>自定义设计方案</vt:lpstr>
      <vt:lpstr>提高座椅的可折叠性和多功能性</vt:lpstr>
      <vt:lpstr>TRIZ 创新路线</vt:lpstr>
      <vt:lpstr>描述问题</vt:lpstr>
      <vt:lpstr>描述问题</vt:lpstr>
      <vt:lpstr>描述问题</vt:lpstr>
      <vt:lpstr>PowerPoint 演示文稿</vt:lpstr>
      <vt:lpstr>描述问题</vt:lpstr>
      <vt:lpstr>描述问题</vt:lpstr>
      <vt:lpstr>PowerPoint 演示文稿</vt:lpstr>
      <vt:lpstr>描述问题</vt:lpstr>
      <vt:lpstr>TRIZ 创新路线</vt:lpstr>
      <vt:lpstr>系统功能分析</vt:lpstr>
      <vt:lpstr>系统功能分析</vt:lpstr>
      <vt:lpstr>系统功能分析</vt:lpstr>
      <vt:lpstr>系统功能分析</vt:lpstr>
      <vt:lpstr>因果分析</vt:lpstr>
      <vt:lpstr>因果分析的规范化描述</vt:lpstr>
      <vt:lpstr>因果分析</vt:lpstr>
      <vt:lpstr>TRIZ 创新路线</vt:lpstr>
      <vt:lpstr>矛盾分析——技术矛盾</vt:lpstr>
      <vt:lpstr>TRIZ 创新路线</vt:lpstr>
      <vt:lpstr>  </vt:lpstr>
      <vt:lpstr>空间分离的流程</vt:lpstr>
      <vt:lpstr>TRIZ 创新路线</vt:lpstr>
      <vt:lpstr>PowerPoint 演示文稿</vt:lpstr>
      <vt:lpstr>PowerPoint 演示文稿</vt:lpstr>
      <vt:lpstr>PowerPoint 演示文稿</vt:lpstr>
      <vt:lpstr>PowerPoint 演示文稿</vt:lpstr>
      <vt:lpstr>TRIZ 创新路线</vt:lpstr>
      <vt:lpstr>方案解决方案汇总与评价</vt:lpstr>
      <vt:lpstr>方案评价</vt:lpstr>
      <vt:lpstr>方案评价</vt:lpstr>
      <vt:lpstr>方案评价</vt:lpstr>
      <vt:lpstr>方案评价</vt:lpstr>
      <vt:lpstr>方案评价</vt:lpstr>
      <vt:lpstr>方案评价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周金平</dc:creator>
  <cp:lastModifiedBy>邱 棱烁</cp:lastModifiedBy>
  <cp:revision>1107</cp:revision>
  <dcterms:created xsi:type="dcterms:W3CDTF">2011-08-25T14:36:24Z</dcterms:created>
  <dcterms:modified xsi:type="dcterms:W3CDTF">2021-12-20T16:10:09Z</dcterms:modified>
</cp:coreProperties>
</file>