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media/audio2" ContentType="audio/x-wav"/>
  <Override PartName="/ppt/media/audio10" ContentType="audio/x-wav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audio1" ContentType="audio/x-wav"/>
  <Override PartName="/ppt/media/audio6" ContentType="audio/x-wav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media/audio5" ContentType="audio/x-wav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media/audio4" ContentType="audio/x-wav"/>
  <Override PartName="/ppt/media/audio9" ContentType="audio/x-wav"/>
  <Override PartName="/ppt/media/audio12" ContentType="audio/x-wav"/>
  <Override PartName="/ppt/slideLayouts/slideLayout10.xml" ContentType="application/vnd.openxmlformats-officedocument.presentationml.slideLayout+xml"/>
  <Default Extension="gif" ContentType="image/gif"/>
  <Override PartName="/ppt/media/audio8" ContentType="audio/x-wav"/>
  <Override PartName="/ppt/media/audio3" ContentType="audio/x-wav"/>
  <Override PartName="/ppt/media/audio11" ContentType="audio/x-wav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media/audio7" ContentType="audio/x-wav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597" r:id="rId2"/>
    <p:sldId id="598" r:id="rId3"/>
    <p:sldId id="599" r:id="rId4"/>
    <p:sldId id="572" r:id="rId5"/>
    <p:sldId id="573" r:id="rId6"/>
    <p:sldId id="592" r:id="rId7"/>
    <p:sldId id="593" r:id="rId8"/>
    <p:sldId id="594" r:id="rId9"/>
    <p:sldId id="596" r:id="rId10"/>
    <p:sldId id="595" r:id="rId11"/>
    <p:sldId id="602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8510" autoAdjust="0"/>
    <p:restoredTop sz="94660"/>
  </p:normalViewPr>
  <p:slideViewPr>
    <p:cSldViewPr>
      <p:cViewPr>
        <p:scale>
          <a:sx n="75" d="100"/>
          <a:sy n="75" d="100"/>
        </p:scale>
        <p:origin x="-70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"/><Relationship Id="rId6" Type="http://schemas.openxmlformats.org/officeDocument/2006/relationships/image" Target="../media/image3.wmf"/><Relationship Id="rId5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1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2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3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4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5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6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7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8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9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0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j0252349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flipH="1">
            <a:off x="7696200" y="2971800"/>
            <a:ext cx="1177925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BD21311_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357563"/>
            <a:ext cx="77041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gear12"/>
          <p:cNvPicPr>
            <a:picLocks noChangeAspect="1" noChangeArrowheads="1" noCrop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620000" y="5638800"/>
            <a:ext cx="8636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j0293570"/>
          <p:cNvPicPr>
            <a:picLocks noChangeAspect="1" noChangeArrowheads="1"/>
          </p:cNvPicPr>
          <p:nvPr userDrawn="1"/>
        </p:nvPicPr>
        <p:blipFill>
          <a:blip r:embed="rId6">
            <a:lum bright="70000" contrast="-70000"/>
          </a:blip>
          <a:srcRect/>
          <a:stretch>
            <a:fillRect/>
          </a:stretch>
        </p:blipFill>
        <p:spPr bwMode="auto">
          <a:xfrm>
            <a:off x="457200" y="5562600"/>
            <a:ext cx="904875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SzTx/>
              <a:buFontTx/>
              <a:buNone/>
              <a:defRPr kumimoji="0" sz="140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EB2D2F6D-A5CE-4F51-AA4D-681774B04EBE}" type="datetimeFigureOut">
              <a:rPr lang="zh-CN" altLang="en-US"/>
              <a:pPr>
                <a:defRPr/>
              </a:pPr>
              <a:t>2012-12-27</a:t>
            </a:fld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SzTx/>
              <a:buFontTx/>
              <a:buNone/>
              <a:defRPr kumimoji="0" sz="140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Tx/>
              <a:buFontTx/>
              <a:buNone/>
              <a:defRPr kumimoji="0" sz="140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EE9FE28-3D79-48ED-B7F0-6107876774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arrow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12875"/>
            <a:ext cx="2057400" cy="4713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12875"/>
            <a:ext cx="6019800" cy="47132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random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random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random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412875"/>
            <a:ext cx="64087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机械制造基础</a:t>
            </a:r>
          </a:p>
        </p:txBody>
      </p:sp>
      <p:pic>
        <p:nvPicPr>
          <p:cNvPr id="1027" name="Picture 3" descr="gear12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00" y="5638800"/>
            <a:ext cx="8636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BD21311_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50825" y="836613"/>
            <a:ext cx="77041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j0293570"/>
          <p:cNvPicPr>
            <a:picLocks noChangeAspect="1" noChangeArrowheads="1"/>
          </p:cNvPicPr>
          <p:nvPr/>
        </p:nvPicPr>
        <p:blipFill>
          <a:blip r:embed="rId16">
            <a:lum bright="70000" contrast="-70000"/>
          </a:blip>
          <a:srcRect/>
          <a:stretch>
            <a:fillRect/>
          </a:stretch>
        </p:blipFill>
        <p:spPr bwMode="auto">
          <a:xfrm>
            <a:off x="457200" y="5562600"/>
            <a:ext cx="904875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j0252349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 flipH="1">
            <a:off x="7620000" y="457200"/>
            <a:ext cx="1177925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1042988" y="620713"/>
            <a:ext cx="6408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8" tIns="45710" rIns="91418" bIns="45710" anchor="b"/>
          <a:lstStyle/>
          <a:p>
            <a:pPr>
              <a:defRPr/>
            </a:pPr>
            <a:endParaRPr lang="zh-CN" altLang="en-US" sz="3200" b="1">
              <a:solidFill>
                <a:schemeClr val="tx2"/>
              </a:solidFill>
              <a:latin typeface="Tahoma" pitchFamily="34" charset="0"/>
              <a:ea typeface="华文琥珀" pitchFamily="2" charset="-122"/>
            </a:endParaRPr>
          </a:p>
        </p:txBody>
      </p:sp>
      <p:pic>
        <p:nvPicPr>
          <p:cNvPr id="1032" name="Picture 8" descr="j0252349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 flipH="1">
            <a:off x="7596188" y="476250"/>
            <a:ext cx="1177925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WordArt 9"/>
          <p:cNvSpPr>
            <a:spLocks noChangeArrowheads="1" noChangeShapeType="1" noTextEdit="1"/>
          </p:cNvSpPr>
          <p:nvPr userDrawn="1"/>
        </p:nvSpPr>
        <p:spPr bwMode="ltGray">
          <a:xfrm>
            <a:off x="1258888" y="476250"/>
            <a:ext cx="2533650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800" i="1" kern="1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幼圆"/>
              </a:rPr>
              <a:t>金属切削原理</a:t>
            </a:r>
          </a:p>
        </p:txBody>
      </p:sp>
      <p:pic>
        <p:nvPicPr>
          <p:cNvPr id="1034" name="Picture 10" descr="j0293570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</a:blip>
          <a:srcRect/>
          <a:stretch>
            <a:fillRect/>
          </a:stretch>
        </p:blipFill>
        <p:spPr bwMode="auto">
          <a:xfrm>
            <a:off x="468313" y="5589588"/>
            <a:ext cx="904875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 descr="j0252349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 flipH="1">
            <a:off x="7607300" y="503238"/>
            <a:ext cx="1177925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 descr="gear12"/>
          <p:cNvPicPr>
            <a:picLocks noChangeAspect="1" noChangeArrowheads="1" noCrop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96188" y="5661025"/>
            <a:ext cx="8636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 descr="j0293570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</a:blip>
          <a:srcRect/>
          <a:stretch>
            <a:fillRect/>
          </a:stretch>
        </p:blipFill>
        <p:spPr bwMode="auto">
          <a:xfrm>
            <a:off x="444500" y="5611813"/>
            <a:ext cx="904875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 descr="j0252349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 flipH="1">
            <a:off x="7583488" y="525463"/>
            <a:ext cx="1177925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</p:sldLayoutIdLst>
  <p:transition spd="med">
    <p:random/>
    <p:sndAc>
      <p:stSnd>
        <p:snd r:embed="rId13" name="arrow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华文行楷" pitchFamily="2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华文行楷" pitchFamily="2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华文行楷" pitchFamily="2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华文行楷" pitchFamily="2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华文行楷" pitchFamily="2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华文行楷" pitchFamily="2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华文行楷" pitchFamily="2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华文行楷" pitchFamily="2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1565275"/>
            <a:ext cx="6408737" cy="431800"/>
          </a:xfrm>
        </p:spPr>
        <p:txBody>
          <a:bodyPr/>
          <a:lstStyle/>
          <a:p>
            <a:pPr eaLnBrk="1" hangingPunct="1"/>
            <a:r>
              <a:rPr lang="zh-CN" altLang="en-US" smtClean="0"/>
              <a:t>问题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2349500"/>
            <a:ext cx="7772400" cy="308292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铸造生产的特点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冒口的作用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什么是合金的流动性？如何测定？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影响铸件收缩的因素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什么是缩孔与缩松？如何防止</a:t>
            </a:r>
            <a:r>
              <a:rPr lang="en-US" altLang="zh-CN" smtClean="0">
                <a:solidFill>
                  <a:schemeClr val="tx1"/>
                </a:solidFill>
              </a:rPr>
              <a:t>/</a:t>
            </a:r>
            <a:r>
              <a:rPr lang="zh-CN" altLang="en-US" smtClean="0">
                <a:solidFill>
                  <a:schemeClr val="tx1"/>
                </a:solidFill>
              </a:rPr>
              <a:t>减少缩孔与缩松</a:t>
            </a:r>
            <a:r>
              <a:rPr lang="en-US" altLang="zh-CN" smtClean="0">
                <a:solidFill>
                  <a:schemeClr val="tx1"/>
                </a:solidFill>
              </a:rPr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分型面确定的原则？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砂芯的设计的</a:t>
            </a:r>
            <a:r>
              <a:rPr lang="zh-CN" altLang="zh-CN" smtClean="0">
                <a:solidFill>
                  <a:schemeClr val="tx1"/>
                </a:solidFill>
              </a:rPr>
              <a:t>基本要求</a:t>
            </a:r>
            <a:r>
              <a:rPr lang="zh-CN" altLang="en-US" smtClean="0">
                <a:solidFill>
                  <a:schemeClr val="tx1"/>
                </a:solidFill>
              </a:rPr>
              <a:t>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浇注位置的确定原则？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铸件的结构设计有那些要注意的地方？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砂型铸造的常见缺陷、产生的原因以及防止的办法？</a:t>
            </a:r>
          </a:p>
          <a:p>
            <a:pPr eaLnBrk="1" hangingPunct="1">
              <a:lnSpc>
                <a:spcPct val="80000"/>
              </a:lnSpc>
            </a:pPr>
            <a:endParaRPr lang="en-US" altLang="zh-CN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3419475" y="1412875"/>
            <a:ext cx="18097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32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幼圆" pitchFamily="49" charset="-122"/>
              </a:rPr>
              <a:t>铸造成型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125538"/>
            <a:ext cx="6408737" cy="431800"/>
          </a:xfrm>
        </p:spPr>
        <p:txBody>
          <a:bodyPr lIns="91440" tIns="45720" rIns="91440" bIns="45720"/>
          <a:lstStyle/>
          <a:p>
            <a:pPr eaLnBrk="1" hangingPunct="1"/>
            <a:r>
              <a:rPr lang="zh-CN" altLang="en-US" b="1" smtClean="0">
                <a:solidFill>
                  <a:srgbClr val="008000"/>
                </a:solidFill>
                <a:ea typeface="楷体_GB2312" pitchFamily="49" charset="-122"/>
              </a:rPr>
              <a:t>选择题</a:t>
            </a:r>
            <a:endParaRPr lang="en-US" b="1" smtClean="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557338"/>
            <a:ext cx="8351837" cy="5040312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11</a:t>
            </a:r>
            <a:r>
              <a:rPr lang="zh-CN" altLang="en-US" smtClean="0">
                <a:solidFill>
                  <a:schemeClr val="tx1"/>
                </a:solidFill>
              </a:rPr>
              <a:t>、热变形是（         ）</a:t>
            </a:r>
          </a:p>
          <a:p>
            <a:pPr marL="381000" indent="-381000" eaLnBrk="1" hangingPunct="1"/>
            <a:r>
              <a:rPr lang="zh-CN" altLang="en-US" smtClean="0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zh-CN" altLang="en-US" smtClean="0">
                <a:solidFill>
                  <a:schemeClr val="tx1"/>
                </a:solidFill>
              </a:rPr>
              <a:t>、再结晶温度以上的变形；    </a:t>
            </a:r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、锻件在加热后的变形 ；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       B</a:t>
            </a:r>
            <a:r>
              <a:rPr lang="zh-CN" altLang="en-US" smtClean="0">
                <a:solidFill>
                  <a:schemeClr val="tx1"/>
                </a:solidFill>
              </a:rPr>
              <a:t>、能产生过热组织的变形；    </a:t>
            </a:r>
            <a:r>
              <a:rPr lang="en-US" altLang="zh-CN" smtClean="0">
                <a:solidFill>
                  <a:schemeClr val="tx1"/>
                </a:solidFill>
              </a:rPr>
              <a:t>D</a:t>
            </a:r>
            <a:r>
              <a:rPr lang="zh-CN" altLang="en-US" smtClean="0">
                <a:solidFill>
                  <a:schemeClr val="tx1"/>
                </a:solidFill>
              </a:rPr>
              <a:t>、温度不断升高的变形。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12</a:t>
            </a:r>
            <a:r>
              <a:rPr lang="zh-CN" altLang="en-US" smtClean="0">
                <a:solidFill>
                  <a:schemeClr val="tx1"/>
                </a:solidFill>
              </a:rPr>
              <a:t>、表示水压机吨位的是（           ）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        A</a:t>
            </a:r>
            <a:r>
              <a:rPr lang="zh-CN" altLang="en-US" smtClean="0">
                <a:solidFill>
                  <a:schemeClr val="tx1"/>
                </a:solidFill>
              </a:rPr>
              <a:t>、水的压强 ；</a:t>
            </a:r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、最大压力 ；</a:t>
            </a:r>
            <a:r>
              <a:rPr lang="en-US" altLang="zh-CN" smtClean="0">
                <a:solidFill>
                  <a:schemeClr val="tx1"/>
                </a:solidFill>
              </a:rPr>
              <a:t>C</a:t>
            </a:r>
            <a:r>
              <a:rPr lang="zh-CN" altLang="en-US" smtClean="0">
                <a:solidFill>
                  <a:schemeClr val="tx1"/>
                </a:solidFill>
              </a:rPr>
              <a:t>、水的最大重量；</a:t>
            </a:r>
            <a:r>
              <a:rPr lang="en-US" altLang="zh-CN" smtClean="0">
                <a:solidFill>
                  <a:schemeClr val="tx1"/>
                </a:solidFill>
              </a:rPr>
              <a:t>D</a:t>
            </a:r>
            <a:r>
              <a:rPr lang="zh-CN" altLang="en-US" smtClean="0">
                <a:solidFill>
                  <a:schemeClr val="tx1"/>
                </a:solidFill>
              </a:rPr>
              <a:t>、能加工工 件的重量。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13</a:t>
            </a:r>
            <a:r>
              <a:rPr lang="zh-CN" altLang="en-US" smtClean="0">
                <a:solidFill>
                  <a:schemeClr val="tx1"/>
                </a:solidFill>
              </a:rPr>
              <a:t>、拉深系数小于</a:t>
            </a:r>
            <a:r>
              <a:rPr lang="en-US" altLang="zh-CN" smtClean="0">
                <a:solidFill>
                  <a:schemeClr val="tx1"/>
                </a:solidFill>
              </a:rPr>
              <a:t>0.5</a:t>
            </a:r>
            <a:r>
              <a:rPr lang="zh-CN" altLang="en-US" smtClean="0">
                <a:solidFill>
                  <a:schemeClr val="tx1"/>
                </a:solidFill>
              </a:rPr>
              <a:t>时，应作二次以上拉深，在每两次拉深之间应进行（            ）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        A</a:t>
            </a:r>
            <a:r>
              <a:rPr lang="zh-CN" altLang="en-US" smtClean="0">
                <a:solidFill>
                  <a:schemeClr val="tx1"/>
                </a:solidFill>
              </a:rPr>
              <a:t>、淬火和纸温回火；  </a:t>
            </a:r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、淬火和高温回火； </a:t>
            </a:r>
            <a:r>
              <a:rPr lang="en-US" altLang="zh-CN" smtClean="0">
                <a:solidFill>
                  <a:schemeClr val="tx1"/>
                </a:solidFill>
              </a:rPr>
              <a:t>C</a:t>
            </a:r>
            <a:r>
              <a:rPr lang="zh-CN" altLang="en-US" smtClean="0">
                <a:solidFill>
                  <a:schemeClr val="tx1"/>
                </a:solidFill>
              </a:rPr>
              <a:t>、退火 ；  </a:t>
            </a:r>
            <a:r>
              <a:rPr lang="en-US" altLang="zh-CN" smtClean="0">
                <a:solidFill>
                  <a:schemeClr val="tx1"/>
                </a:solidFill>
              </a:rPr>
              <a:t>D</a:t>
            </a:r>
            <a:r>
              <a:rPr lang="zh-CN" altLang="en-US" smtClean="0">
                <a:solidFill>
                  <a:schemeClr val="tx1"/>
                </a:solidFill>
              </a:rPr>
              <a:t>、回火。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14</a:t>
            </a:r>
            <a:r>
              <a:rPr lang="zh-CN" altLang="en-US" smtClean="0">
                <a:solidFill>
                  <a:schemeClr val="tx1"/>
                </a:solidFill>
              </a:rPr>
              <a:t>、焊接件最危险的区域是（             ）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       A</a:t>
            </a:r>
            <a:r>
              <a:rPr lang="zh-CN" altLang="en-US" smtClean="0">
                <a:solidFill>
                  <a:schemeClr val="tx1"/>
                </a:solidFill>
              </a:rPr>
              <a:t>、熔合区和过热区      </a:t>
            </a:r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、部份相变区和熔合区</a:t>
            </a:r>
          </a:p>
          <a:p>
            <a:pPr marL="381000" indent="-381000" eaLnBrk="1" hangingPunct="1"/>
            <a:r>
              <a:rPr lang="zh-CN" altLang="en-US" smtClean="0">
                <a:solidFill>
                  <a:schemeClr val="tx1"/>
                </a:solidFill>
              </a:rPr>
              <a:t>       </a:t>
            </a:r>
            <a:r>
              <a:rPr lang="en-US" altLang="zh-CN" smtClean="0">
                <a:solidFill>
                  <a:schemeClr val="tx1"/>
                </a:solidFill>
              </a:rPr>
              <a:t>C</a:t>
            </a:r>
            <a:r>
              <a:rPr lang="zh-CN" altLang="en-US" smtClean="0">
                <a:solidFill>
                  <a:schemeClr val="tx1"/>
                </a:solidFill>
              </a:rPr>
              <a:t>、熔合区和正火区	      </a:t>
            </a:r>
            <a:r>
              <a:rPr lang="en-US" altLang="zh-CN" smtClean="0">
                <a:solidFill>
                  <a:schemeClr val="tx1"/>
                </a:solidFill>
              </a:rPr>
              <a:t>D</a:t>
            </a:r>
            <a:r>
              <a:rPr lang="zh-CN" altLang="en-US" smtClean="0">
                <a:solidFill>
                  <a:schemeClr val="tx1"/>
                </a:solidFill>
              </a:rPr>
              <a:t>、正火区和过热区</a:t>
            </a:r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125538"/>
            <a:ext cx="6408737" cy="431800"/>
          </a:xfrm>
        </p:spPr>
        <p:txBody>
          <a:bodyPr lIns="91440" tIns="45720" rIns="91440" bIns="45720"/>
          <a:lstStyle/>
          <a:p>
            <a:pPr eaLnBrk="1" hangingPunct="1"/>
            <a:r>
              <a:rPr lang="zh-CN" altLang="en-US" b="1" smtClean="0">
                <a:solidFill>
                  <a:srgbClr val="008000"/>
                </a:solidFill>
                <a:ea typeface="楷体_GB2312" pitchFamily="49" charset="-122"/>
              </a:rPr>
              <a:t>练习题</a:t>
            </a:r>
            <a:endParaRPr lang="en-US" b="1" smtClean="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557338"/>
            <a:ext cx="8351837" cy="5040312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>
                <a:solidFill>
                  <a:schemeClr val="tx1"/>
                </a:solidFill>
              </a:rPr>
              <a:t>下列零件适合于铸造生产的有（    ）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chemeClr val="tx1"/>
                </a:solidFill>
              </a:rPr>
              <a:t>A </a:t>
            </a:r>
            <a:r>
              <a:rPr lang="zh-CN" altLang="en-US" sz="1800" smtClean="0">
                <a:solidFill>
                  <a:schemeClr val="tx1"/>
                </a:solidFill>
              </a:rPr>
              <a:t>车窗上进刀手轮   </a:t>
            </a:r>
            <a:r>
              <a:rPr lang="en-US" altLang="zh-CN" sz="1800" smtClean="0">
                <a:solidFill>
                  <a:schemeClr val="tx1"/>
                </a:solidFill>
              </a:rPr>
              <a:t>B </a:t>
            </a:r>
            <a:r>
              <a:rPr lang="zh-CN" altLang="en-US" sz="1800" smtClean="0">
                <a:solidFill>
                  <a:schemeClr val="tx1"/>
                </a:solidFill>
              </a:rPr>
              <a:t>螺栓   </a:t>
            </a:r>
            <a:r>
              <a:rPr lang="en-US" altLang="zh-CN" sz="1800" smtClean="0">
                <a:solidFill>
                  <a:schemeClr val="tx1"/>
                </a:solidFill>
              </a:rPr>
              <a:t>C </a:t>
            </a:r>
            <a:r>
              <a:rPr lang="zh-CN" altLang="en-US" sz="1800" smtClean="0">
                <a:solidFill>
                  <a:schemeClr val="tx1"/>
                </a:solidFill>
              </a:rPr>
              <a:t>自行车中轴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>
                <a:solidFill>
                  <a:schemeClr val="tx1"/>
                </a:solidFill>
              </a:rPr>
              <a:t>某构件在焊后被加热到</a:t>
            </a:r>
            <a:r>
              <a:rPr lang="en-US" altLang="zh-CN" sz="1800" smtClean="0">
                <a:solidFill>
                  <a:schemeClr val="tx1"/>
                </a:solidFill>
              </a:rPr>
              <a:t>600 </a:t>
            </a:r>
            <a:r>
              <a:rPr lang="en-US" altLang="zh-CN" sz="1800" smtClean="0">
                <a:solidFill>
                  <a:schemeClr val="tx1"/>
                </a:solidFill>
                <a:latin typeface="Arial" charset="0"/>
              </a:rPr>
              <a:t>º</a:t>
            </a:r>
            <a:r>
              <a:rPr lang="en-US" altLang="zh-CN" sz="1800" smtClean="0">
                <a:solidFill>
                  <a:schemeClr val="tx1"/>
                </a:solidFill>
              </a:rPr>
              <a:t> C</a:t>
            </a:r>
            <a:r>
              <a:rPr lang="zh-CN" altLang="en-US" sz="1800" smtClean="0">
                <a:solidFill>
                  <a:schemeClr val="tx1"/>
                </a:solidFill>
              </a:rPr>
              <a:t>，保温</a:t>
            </a:r>
            <a:r>
              <a:rPr lang="en-US" altLang="zh-CN" sz="1800" smtClean="0">
                <a:solidFill>
                  <a:schemeClr val="tx1"/>
                </a:solidFill>
              </a:rPr>
              <a:t>3</a:t>
            </a:r>
            <a:r>
              <a:rPr lang="zh-CN" altLang="en-US" sz="1800" smtClean="0">
                <a:solidFill>
                  <a:schemeClr val="tx1"/>
                </a:solidFill>
              </a:rPr>
              <a:t>小时后缓慢冷却，此处理称为（    ） 处理，目的是 （    ） 。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chemeClr val="tx1"/>
                </a:solidFill>
              </a:rPr>
              <a:t>A </a:t>
            </a:r>
            <a:r>
              <a:rPr lang="zh-CN" altLang="en-US" sz="1800" smtClean="0">
                <a:solidFill>
                  <a:schemeClr val="tx1"/>
                </a:solidFill>
              </a:rPr>
              <a:t>正火，细化晶粒  </a:t>
            </a:r>
            <a:r>
              <a:rPr lang="en-US" altLang="zh-CN" sz="1800" smtClean="0">
                <a:solidFill>
                  <a:schemeClr val="tx1"/>
                </a:solidFill>
              </a:rPr>
              <a:t>B </a:t>
            </a:r>
            <a:r>
              <a:rPr lang="zh-CN" altLang="en-US" sz="1800" smtClean="0">
                <a:solidFill>
                  <a:schemeClr val="tx1"/>
                </a:solidFill>
              </a:rPr>
              <a:t>退火，消除焊接应力  </a:t>
            </a:r>
            <a:r>
              <a:rPr lang="en-US" altLang="zh-CN" sz="1800" smtClean="0">
                <a:solidFill>
                  <a:schemeClr val="tx1"/>
                </a:solidFill>
              </a:rPr>
              <a:t>C</a:t>
            </a:r>
            <a:r>
              <a:rPr lang="zh-CN" altLang="en-US" sz="1800" smtClean="0">
                <a:solidFill>
                  <a:schemeClr val="tx1"/>
                </a:solidFill>
              </a:rPr>
              <a:t>正火，消除焊接应力  </a:t>
            </a:r>
            <a:r>
              <a:rPr lang="en-US" altLang="zh-CN" sz="1800" smtClean="0">
                <a:solidFill>
                  <a:schemeClr val="tx1"/>
                </a:solidFill>
              </a:rPr>
              <a:t>D</a:t>
            </a:r>
            <a:r>
              <a:rPr lang="zh-CN" altLang="en-US" sz="1800" smtClean="0">
                <a:solidFill>
                  <a:schemeClr val="tx1"/>
                </a:solidFill>
              </a:rPr>
              <a:t>退火，消除变形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>
                <a:solidFill>
                  <a:schemeClr val="tx1"/>
                </a:solidFill>
              </a:rPr>
              <a:t>电渣焊是利用（    ）作为热源来进行焊接的。电渣焊适合于焊接（    ） 工件。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chemeClr val="tx1"/>
                </a:solidFill>
              </a:rPr>
              <a:t>A  </a:t>
            </a:r>
            <a:r>
              <a:rPr lang="zh-CN" altLang="en-US" sz="1800" smtClean="0">
                <a:solidFill>
                  <a:schemeClr val="tx1"/>
                </a:solidFill>
              </a:rPr>
              <a:t>电弧热，厚   </a:t>
            </a:r>
            <a:r>
              <a:rPr lang="en-US" altLang="zh-CN" sz="1800" smtClean="0">
                <a:solidFill>
                  <a:schemeClr val="tx1"/>
                </a:solidFill>
              </a:rPr>
              <a:t>B </a:t>
            </a:r>
            <a:r>
              <a:rPr lang="zh-CN" altLang="en-US" sz="1800" smtClean="0">
                <a:solidFill>
                  <a:schemeClr val="tx1"/>
                </a:solidFill>
              </a:rPr>
              <a:t>电阻热，厚  </a:t>
            </a:r>
            <a:r>
              <a:rPr lang="en-US" altLang="zh-CN" sz="1800" smtClean="0">
                <a:solidFill>
                  <a:schemeClr val="tx1"/>
                </a:solidFill>
              </a:rPr>
              <a:t>C</a:t>
            </a:r>
            <a:r>
              <a:rPr lang="zh-CN" altLang="en-US" sz="1800" smtClean="0">
                <a:solidFill>
                  <a:schemeClr val="tx1"/>
                </a:solidFill>
              </a:rPr>
              <a:t>电弧热，薄    </a:t>
            </a:r>
            <a:r>
              <a:rPr lang="en-US" altLang="zh-CN" sz="1800" smtClean="0">
                <a:solidFill>
                  <a:schemeClr val="tx1"/>
                </a:solidFill>
              </a:rPr>
              <a:t>D</a:t>
            </a:r>
            <a:r>
              <a:rPr lang="zh-CN" altLang="en-US" sz="1800" smtClean="0">
                <a:solidFill>
                  <a:schemeClr val="tx1"/>
                </a:solidFill>
              </a:rPr>
              <a:t>电阻热，薄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>
                <a:solidFill>
                  <a:schemeClr val="tx1"/>
                </a:solidFill>
              </a:rPr>
              <a:t>为保证钎焊焊件的接头强度，钎焊件的接头通常采用（    ） 。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chemeClr val="tx1"/>
                </a:solidFill>
              </a:rPr>
              <a:t>A </a:t>
            </a:r>
            <a:r>
              <a:rPr lang="zh-CN" altLang="en-US" sz="1800" smtClean="0">
                <a:solidFill>
                  <a:schemeClr val="tx1"/>
                </a:solidFill>
              </a:rPr>
              <a:t>对接   </a:t>
            </a:r>
            <a:r>
              <a:rPr lang="en-US" altLang="zh-CN" sz="1800" smtClean="0">
                <a:solidFill>
                  <a:schemeClr val="tx1"/>
                </a:solidFill>
              </a:rPr>
              <a:t>B</a:t>
            </a:r>
            <a:r>
              <a:rPr lang="zh-CN" altLang="en-US" sz="1800" smtClean="0">
                <a:solidFill>
                  <a:schemeClr val="tx1"/>
                </a:solidFill>
              </a:rPr>
              <a:t>搭接   </a:t>
            </a:r>
            <a:r>
              <a:rPr lang="en-US" altLang="zh-CN" sz="1800" smtClean="0">
                <a:solidFill>
                  <a:schemeClr val="tx1"/>
                </a:solidFill>
              </a:rPr>
              <a:t>C</a:t>
            </a:r>
            <a:r>
              <a:rPr lang="zh-CN" altLang="en-US" sz="1800" smtClean="0">
                <a:solidFill>
                  <a:schemeClr val="tx1"/>
                </a:solidFill>
              </a:rPr>
              <a:t>角接   </a:t>
            </a:r>
            <a:r>
              <a:rPr lang="en-US" altLang="zh-CN" sz="1800" smtClean="0">
                <a:solidFill>
                  <a:schemeClr val="tx1"/>
                </a:solidFill>
              </a:rPr>
              <a:t>D T</a:t>
            </a:r>
            <a:r>
              <a:rPr lang="zh-CN" altLang="en-US" sz="1800" smtClean="0">
                <a:solidFill>
                  <a:schemeClr val="tx1"/>
                </a:solidFill>
              </a:rPr>
              <a:t>形接头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>
                <a:solidFill>
                  <a:schemeClr val="tx1"/>
                </a:solidFill>
              </a:rPr>
              <a:t>四  问答题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chemeClr val="tx1"/>
                </a:solidFill>
              </a:rPr>
              <a:t>1.  </a:t>
            </a:r>
            <a:r>
              <a:rPr lang="zh-CN" altLang="en-US" sz="1800" smtClean="0">
                <a:solidFill>
                  <a:schemeClr val="tx1"/>
                </a:solidFill>
              </a:rPr>
              <a:t>何谓合金的充型能力？影响充型能力的主要因素有哪些？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chemeClr val="tx1"/>
                </a:solidFill>
              </a:rPr>
              <a:t>2   </a:t>
            </a:r>
            <a:r>
              <a:rPr lang="zh-CN" altLang="en-US" sz="1800" smtClean="0">
                <a:solidFill>
                  <a:schemeClr val="tx1"/>
                </a:solidFill>
              </a:rPr>
              <a:t>为什么对薄壁铸件和流动性较差的合金，要采用高温快速浇注？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chemeClr val="tx1"/>
                </a:solidFill>
              </a:rPr>
              <a:t>3   </a:t>
            </a:r>
            <a:r>
              <a:rPr lang="zh-CN" altLang="en-US" sz="1800" smtClean="0">
                <a:solidFill>
                  <a:schemeClr val="tx1"/>
                </a:solidFill>
              </a:rPr>
              <a:t>缩孔和缩松产生原因是什么？如何防止？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chemeClr val="tx1"/>
                </a:solidFill>
              </a:rPr>
              <a:t>4.  </a:t>
            </a:r>
            <a:r>
              <a:rPr lang="zh-CN" altLang="en-US" sz="1800" smtClean="0">
                <a:solidFill>
                  <a:schemeClr val="tx1"/>
                </a:solidFill>
              </a:rPr>
              <a:t>自由锻件的结构工艺性有哪些要求</a:t>
            </a:r>
            <a:r>
              <a:rPr lang="en-US" altLang="zh-CN" sz="1800" smtClean="0">
                <a:solidFill>
                  <a:schemeClr val="tx1"/>
                </a:solidFill>
              </a:rPr>
              <a:t>?</a:t>
            </a:r>
            <a:r>
              <a:rPr lang="zh-CN" altLang="en-US" sz="1800" smtClean="0">
                <a:solidFill>
                  <a:schemeClr val="tx1"/>
                </a:solidFill>
              </a:rPr>
              <a:t>自由锻件上为什么不允许出现凸台、肋条和斜面</a:t>
            </a:r>
            <a:r>
              <a:rPr lang="en-US" altLang="zh-CN" sz="1800" smtClean="0">
                <a:solidFill>
                  <a:schemeClr val="tx1"/>
                </a:solidFill>
              </a:rPr>
              <a:t>?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chemeClr val="tx1"/>
                </a:solidFill>
              </a:rPr>
              <a:t>5.  </a:t>
            </a:r>
            <a:r>
              <a:rPr lang="zh-CN" altLang="en-US" sz="1800" smtClean="0">
                <a:solidFill>
                  <a:schemeClr val="tx1"/>
                </a:solidFill>
              </a:rPr>
              <a:t>气体保护焊的主要特点是什么</a:t>
            </a:r>
            <a:r>
              <a:rPr lang="en-US" altLang="zh-CN" sz="1800" smtClean="0">
                <a:solidFill>
                  <a:schemeClr val="tx1"/>
                </a:solidFill>
              </a:rPr>
              <a:t>? </a:t>
            </a:r>
            <a:r>
              <a:rPr lang="zh-CN" altLang="en-US" sz="1800" smtClean="0">
                <a:solidFill>
                  <a:schemeClr val="tx1"/>
                </a:solidFill>
              </a:rPr>
              <a:t>常用的保护气体有哪些</a:t>
            </a:r>
            <a:r>
              <a:rPr lang="en-US" altLang="zh-CN" sz="1800" smtClean="0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  <p:transition spd="med">
    <p:rand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557338"/>
            <a:ext cx="6408737" cy="431800"/>
          </a:xfrm>
        </p:spPr>
        <p:txBody>
          <a:bodyPr/>
          <a:lstStyle/>
          <a:p>
            <a:pPr eaLnBrk="1" hangingPunct="1"/>
            <a:r>
              <a:rPr lang="zh-CN" altLang="en-US" smtClean="0"/>
              <a:t>问题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2025" y="2349500"/>
            <a:ext cx="7772400" cy="308292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800" smtClean="0">
                <a:solidFill>
                  <a:schemeClr val="tx1"/>
                </a:solidFill>
              </a:rPr>
              <a:t>什么是回复与再结晶？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smtClean="0">
                <a:solidFill>
                  <a:schemeClr val="tx1"/>
                </a:solidFill>
              </a:rPr>
              <a:t>影响塑性变形的因素有哪些？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smtClean="0">
                <a:solidFill>
                  <a:schemeClr val="tx1"/>
                </a:solidFill>
              </a:rPr>
              <a:t>锻压成型工艺有哪几种？各有什么特点？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smtClean="0">
                <a:solidFill>
                  <a:schemeClr val="tx1"/>
                </a:solidFill>
              </a:rPr>
              <a:t>制定模锻件图有哪些考量因素？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smtClean="0">
                <a:solidFill>
                  <a:schemeClr val="tx1"/>
                </a:solidFill>
              </a:rPr>
              <a:t>金属塑性成形的基本工艺有那几种</a:t>
            </a:r>
            <a:r>
              <a:rPr lang="en-US" altLang="zh-CN" sz="1800" smtClean="0">
                <a:solidFill>
                  <a:schemeClr val="tx1"/>
                </a:solidFill>
              </a:rPr>
              <a:t>?</a:t>
            </a:r>
            <a:r>
              <a:rPr lang="zh-CN" altLang="en-US" sz="1800" smtClean="0">
                <a:solidFill>
                  <a:schemeClr val="tx1"/>
                </a:solidFill>
              </a:rPr>
              <a:t>各有什么特点？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smtClean="0">
                <a:solidFill>
                  <a:schemeClr val="tx1"/>
                </a:solidFill>
              </a:rPr>
              <a:t>什么是加工硬化？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smtClean="0">
                <a:solidFill>
                  <a:schemeClr val="tx1"/>
                </a:solidFill>
              </a:rPr>
              <a:t>金属塑性变形的类型分为冷变形和热变形，它们有什么特点？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smtClean="0">
                <a:solidFill>
                  <a:schemeClr val="tx1"/>
                </a:solidFill>
              </a:rPr>
              <a:t>模锻件的结构工艺性需要考虑那些因素？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smtClean="0">
                <a:solidFill>
                  <a:schemeClr val="tx1"/>
                </a:solidFill>
              </a:rPr>
              <a:t>什么是板料冲压成型工艺？有什么特点？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smtClean="0">
                <a:solidFill>
                  <a:schemeClr val="tx1"/>
                </a:solidFill>
              </a:rPr>
              <a:t>板料冲压的基本工序？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smtClean="0">
                <a:solidFill>
                  <a:schemeClr val="tx1"/>
                </a:solidFill>
              </a:rPr>
              <a:t>板料冲压的常见产品缺陷？</a:t>
            </a:r>
            <a:endParaRPr lang="en-US" altLang="zh-CN" sz="18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557338"/>
            <a:ext cx="6408737" cy="431800"/>
          </a:xfrm>
        </p:spPr>
        <p:txBody>
          <a:bodyPr/>
          <a:lstStyle/>
          <a:p>
            <a:pPr eaLnBrk="1" hangingPunct="1"/>
            <a:r>
              <a:rPr lang="zh-CN" altLang="en-US" smtClean="0"/>
              <a:t>问题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2025" y="2349500"/>
            <a:ext cx="7772400" cy="308292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800" smtClean="0">
                <a:solidFill>
                  <a:schemeClr val="tx1"/>
                </a:solidFill>
              </a:rPr>
              <a:t>什么是</a:t>
            </a:r>
            <a:r>
              <a:rPr lang="zh-CN" altLang="en-US" smtClean="0">
                <a:solidFill>
                  <a:schemeClr val="tx1"/>
                </a:solidFill>
              </a:rPr>
              <a:t>焊接</a:t>
            </a:r>
            <a:r>
              <a:rPr lang="zh-CN" altLang="en-US" sz="1800" smtClean="0">
                <a:solidFill>
                  <a:schemeClr val="tx1"/>
                </a:solidFill>
              </a:rPr>
              <a:t>？焊接工艺的特点？</a:t>
            </a:r>
          </a:p>
          <a:p>
            <a:pPr eaLnBrk="1" hangingPunct="1"/>
            <a:r>
              <a:rPr lang="zh-CN" altLang="en-US" sz="1800" smtClean="0">
                <a:solidFill>
                  <a:schemeClr val="tx1"/>
                </a:solidFill>
              </a:rPr>
              <a:t>熔焊的本质及特点？熔焊的三要素？</a:t>
            </a:r>
          </a:p>
          <a:p>
            <a:pPr eaLnBrk="1" hangingPunct="1"/>
            <a:r>
              <a:rPr lang="zh-CN" altLang="en-US" sz="1800" smtClean="0">
                <a:solidFill>
                  <a:schemeClr val="tx1"/>
                </a:solidFill>
              </a:rPr>
              <a:t>熔池保护的目的和方法？各有什么特点？</a:t>
            </a:r>
          </a:p>
          <a:p>
            <a:pPr eaLnBrk="1" hangingPunct="1"/>
            <a:r>
              <a:rPr lang="zh-CN" altLang="en-US" sz="1800" smtClean="0">
                <a:solidFill>
                  <a:schemeClr val="tx1"/>
                </a:solidFill>
              </a:rPr>
              <a:t>焊缝的组织有什么特点？</a:t>
            </a:r>
          </a:p>
          <a:p>
            <a:pPr eaLnBrk="1" hangingPunct="1"/>
            <a:r>
              <a:rPr lang="zh-CN" altLang="en-US" sz="1800" smtClean="0">
                <a:solidFill>
                  <a:schemeClr val="tx1"/>
                </a:solidFill>
              </a:rPr>
              <a:t>影响焊接接头性能的因素有那些？</a:t>
            </a:r>
          </a:p>
          <a:p>
            <a:pPr eaLnBrk="1" hangingPunct="1"/>
            <a:r>
              <a:rPr lang="zh-CN" altLang="en-US" sz="1800" smtClean="0">
                <a:solidFill>
                  <a:schemeClr val="tx1"/>
                </a:solidFill>
              </a:rPr>
              <a:t>焊接应力与变形产生的原因？</a:t>
            </a:r>
          </a:p>
          <a:p>
            <a:pPr eaLnBrk="1" hangingPunct="1"/>
            <a:r>
              <a:rPr lang="zh-CN" altLang="en-US" sz="1800" smtClean="0">
                <a:solidFill>
                  <a:schemeClr val="tx1"/>
                </a:solidFill>
              </a:rPr>
              <a:t>焊接变形与应力有哪些危害？如何防止？</a:t>
            </a:r>
          </a:p>
          <a:p>
            <a:pPr eaLnBrk="1" hangingPunct="1"/>
            <a:r>
              <a:rPr lang="zh-CN" altLang="en-US" sz="1800" smtClean="0">
                <a:solidFill>
                  <a:schemeClr val="tx1"/>
                </a:solidFill>
              </a:rPr>
              <a:t>常见的焊接方法及工艺？特点及应用范围？</a:t>
            </a:r>
          </a:p>
          <a:p>
            <a:pPr eaLnBrk="1" hangingPunct="1"/>
            <a:r>
              <a:rPr lang="zh-CN" altLang="en-US" sz="1800" smtClean="0">
                <a:solidFill>
                  <a:schemeClr val="tx1"/>
                </a:solidFill>
              </a:rPr>
              <a:t>焊接接头工艺的设计有什么考量？</a:t>
            </a:r>
            <a:endParaRPr lang="en-US" altLang="zh-CN" sz="1800" smtClean="0">
              <a:solidFill>
                <a:schemeClr val="tx1"/>
              </a:solidFill>
            </a:endParaRPr>
          </a:p>
          <a:p>
            <a:pPr eaLnBrk="1" hangingPunct="1"/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zh-CN" altLang="en-US" b="1" smtClean="0">
                <a:solidFill>
                  <a:srgbClr val="008000"/>
                </a:solidFill>
                <a:ea typeface="楷体_GB2312" pitchFamily="49" charset="-122"/>
              </a:rPr>
              <a:t>问答题</a:t>
            </a:r>
            <a:endParaRPr lang="en-US" b="1" smtClean="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989138"/>
            <a:ext cx="8229600" cy="352742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</a:rPr>
              <a:t>1.</a:t>
            </a:r>
            <a:r>
              <a:rPr lang="zh-CN" altLang="en-US" sz="2400" smtClean="0">
                <a:solidFill>
                  <a:schemeClr val="tx1"/>
                </a:solidFill>
              </a:rPr>
              <a:t>何谓工件材料的切削加工性？它与那些因素有关？ </a:t>
            </a:r>
            <a:r>
              <a:rPr lang="en-US" altLang="zh-CN" sz="2400" smtClean="0">
                <a:solidFill>
                  <a:schemeClr val="tx1"/>
                </a:solidFill>
                <a:latin typeface="Arial" charset="0"/>
              </a:rPr>
              <a:t> </a:t>
            </a:r>
            <a:r>
              <a:rPr lang="en-US" altLang="zh-CN" sz="2400" smtClean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</a:rPr>
              <a:t>2.</a:t>
            </a:r>
            <a:r>
              <a:rPr lang="zh-CN" altLang="en-US" sz="2400" smtClean="0">
                <a:solidFill>
                  <a:schemeClr val="tx1"/>
                </a:solidFill>
              </a:rPr>
              <a:t>粗、精加工时，为何所选用的切削液不同？ </a:t>
            </a:r>
            <a:r>
              <a:rPr lang="en-US" altLang="zh-CN" sz="2400" smtClean="0">
                <a:solidFill>
                  <a:schemeClr val="tx1"/>
                </a:solidFill>
                <a:latin typeface="Arial" charset="0"/>
              </a:rPr>
              <a:t> </a:t>
            </a:r>
            <a:r>
              <a:rPr lang="en-US" altLang="zh-CN" sz="2400" smtClean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</a:rPr>
              <a:t>3.</a:t>
            </a:r>
            <a:r>
              <a:rPr lang="zh-CN" altLang="en-US" sz="2400" smtClean="0">
                <a:solidFill>
                  <a:schemeClr val="tx1"/>
                </a:solidFill>
              </a:rPr>
              <a:t>说明前角的大小对切削过程的影响？ </a:t>
            </a:r>
            <a:r>
              <a:rPr lang="en-US" altLang="zh-CN" sz="2400" smtClean="0">
                <a:solidFill>
                  <a:schemeClr val="tx1"/>
                </a:solidFill>
                <a:latin typeface="Arial" charset="0"/>
              </a:rPr>
              <a:t> </a:t>
            </a:r>
            <a:r>
              <a:rPr lang="en-US" altLang="zh-CN" sz="2400" smtClean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</a:rPr>
              <a:t>4.</a:t>
            </a:r>
            <a:r>
              <a:rPr lang="zh-CN" altLang="en-US" sz="2400" smtClean="0">
                <a:solidFill>
                  <a:schemeClr val="tx1"/>
                </a:solidFill>
              </a:rPr>
              <a:t>说明后角的大小对切削过程的影响？ </a:t>
            </a:r>
            <a:r>
              <a:rPr lang="en-US" altLang="zh-CN" sz="2400" smtClean="0">
                <a:solidFill>
                  <a:schemeClr val="tx1"/>
                </a:solidFill>
                <a:latin typeface="Arial" charset="0"/>
              </a:rPr>
              <a:t> </a:t>
            </a:r>
            <a:r>
              <a:rPr lang="en-US" altLang="zh-CN" sz="2400" smtClean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</a:rPr>
              <a:t>5.</a:t>
            </a:r>
            <a:r>
              <a:rPr lang="zh-CN" altLang="en-US" sz="2400" smtClean="0">
                <a:solidFill>
                  <a:schemeClr val="tx1"/>
                </a:solidFill>
              </a:rPr>
              <a:t>从刀具使用寿命的角度分析刀具前、后的合理选择？</a:t>
            </a:r>
            <a:r>
              <a:rPr lang="en-US" altLang="zh-CN" sz="2400" smtClean="0">
                <a:solidFill>
                  <a:schemeClr val="tx1"/>
                </a:solidFill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Arial" charset="0"/>
              </a:rPr>
              <a:t> </a:t>
            </a:r>
            <a:r>
              <a:rPr lang="en-US" altLang="zh-CN" sz="2400" smtClean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</a:rPr>
              <a:t>6.</a:t>
            </a:r>
            <a:r>
              <a:rPr lang="zh-CN" altLang="en-US" sz="2400" smtClean="0">
                <a:solidFill>
                  <a:schemeClr val="tx1"/>
                </a:solidFill>
              </a:rPr>
              <a:t>现精车一细长轴，试选择车刀的几何角度</a:t>
            </a:r>
            <a:r>
              <a:rPr lang="en-US" altLang="zh-CN" sz="2800" smtClean="0">
                <a:solidFill>
                  <a:schemeClr val="tx1"/>
                </a:solidFill>
              </a:rPr>
              <a:t>κ</a:t>
            </a:r>
            <a:r>
              <a:rPr lang="en-US" altLang="zh-CN" sz="2400" baseline="-25000" smtClean="0">
                <a:solidFill>
                  <a:schemeClr val="tx1"/>
                </a:solidFill>
              </a:rPr>
              <a:t>r</a:t>
            </a:r>
            <a:r>
              <a:rPr lang="zh-CN" altLang="en-US" sz="2400" smtClean="0">
                <a:solidFill>
                  <a:schemeClr val="tx1"/>
                </a:solidFill>
              </a:rPr>
              <a:t>、</a:t>
            </a:r>
            <a:r>
              <a:rPr lang="en-US" altLang="zh-CN" sz="2400" smtClean="0">
                <a:solidFill>
                  <a:schemeClr val="tx1"/>
                </a:solidFill>
              </a:rPr>
              <a:t>λ</a:t>
            </a:r>
            <a:r>
              <a:rPr lang="en-US" altLang="zh-CN" sz="2400" baseline="-25000" smtClean="0">
                <a:solidFill>
                  <a:schemeClr val="tx1"/>
                </a:solidFill>
              </a:rPr>
              <a:t>s</a:t>
            </a:r>
            <a:r>
              <a:rPr lang="zh-CN" altLang="en-US" sz="2400" smtClean="0">
                <a:solidFill>
                  <a:schemeClr val="tx1"/>
                </a:solidFill>
              </a:rPr>
              <a:t>、</a:t>
            </a:r>
            <a:r>
              <a:rPr lang="en-US" altLang="zh-CN" sz="2400" smtClean="0">
                <a:solidFill>
                  <a:schemeClr val="tx1"/>
                </a:solidFill>
              </a:rPr>
              <a:t>γ</a:t>
            </a:r>
            <a:r>
              <a:rPr lang="en-US" altLang="zh-CN" sz="2400" baseline="-25000" smtClean="0">
                <a:solidFill>
                  <a:schemeClr val="tx1"/>
                </a:solidFill>
              </a:rPr>
              <a:t>o</a:t>
            </a:r>
            <a:r>
              <a:rPr lang="zh-CN" altLang="en-US" sz="2400" smtClean="0">
                <a:solidFill>
                  <a:schemeClr val="tx1"/>
                </a:solidFill>
              </a:rPr>
              <a:t>，并说明其原因。再绘图表示该车刀在主剖面参考系下的六个基本角度。 </a:t>
            </a:r>
            <a:r>
              <a:rPr lang="en-US" altLang="zh-CN" sz="2400" smtClean="0">
                <a:solidFill>
                  <a:schemeClr val="tx1"/>
                </a:solidFill>
                <a:latin typeface="Arial" charset="0"/>
              </a:rPr>
              <a:t> </a:t>
            </a:r>
            <a:r>
              <a:rPr lang="en-US" altLang="zh-CN" sz="2400" smtClean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052513"/>
            <a:ext cx="6408737" cy="431800"/>
          </a:xfrm>
        </p:spPr>
        <p:txBody>
          <a:bodyPr lIns="91440" tIns="45720" rIns="91440" bIns="45720"/>
          <a:lstStyle/>
          <a:p>
            <a:pPr eaLnBrk="1" hangingPunct="1"/>
            <a:endParaRPr lang="en-US" altLang="zh-CN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5" y="1052513"/>
            <a:ext cx="8713788" cy="58054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900" smtClean="0">
                <a:solidFill>
                  <a:schemeClr val="tx1"/>
                </a:solidFill>
              </a:rPr>
              <a:t>(1). </a:t>
            </a:r>
            <a:r>
              <a:rPr lang="zh-CN" altLang="en-US" sz="1900" smtClean="0">
                <a:solidFill>
                  <a:schemeClr val="tx1"/>
                </a:solidFill>
              </a:rPr>
              <a:t>切削加工性是指材料被切削加工成合格零件的难易程度。它不仅取决于材料本身，还取决于具体的加工要求和切削条件，即涉及到刀具耐用度、金属切除率、已加工表面质量、切削力及切屑碎断和控制等。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900" smtClean="0">
                <a:solidFill>
                  <a:schemeClr val="tx1"/>
                </a:solidFill>
              </a:rPr>
              <a:t>(2). </a:t>
            </a:r>
            <a:r>
              <a:rPr lang="zh-CN" altLang="en-US" sz="1900" smtClean="0">
                <a:solidFill>
                  <a:schemeClr val="tx1"/>
                </a:solidFill>
              </a:rPr>
              <a:t>粗加工时金属切除量大，产生的热量大，应着重考虑降低温度，选用以冷却为主的切削液。精加工时主要要求是提高加工精度和加工表面质量，应选用以润滑性能为主的切削液。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900" smtClean="0">
                <a:solidFill>
                  <a:schemeClr val="tx1"/>
                </a:solidFill>
              </a:rPr>
              <a:t>(3). </a:t>
            </a:r>
            <a:r>
              <a:rPr lang="zh-CN" altLang="en-US" sz="1900" smtClean="0">
                <a:solidFill>
                  <a:schemeClr val="tx1"/>
                </a:solidFill>
              </a:rPr>
              <a:t>增大前角，使刀具锋利减小摩擦，减小切削力和功率消耗，提高刀具耐用度，减小振动，改善加工质量。但也使切削刃和刀头强度降低易崩刃，还使散热体积减小，切削温度升高，造成刀具磨损，不利于断屑。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900" smtClean="0">
                <a:solidFill>
                  <a:schemeClr val="tx1"/>
                </a:solidFill>
              </a:rPr>
              <a:t>(4). </a:t>
            </a:r>
            <a:r>
              <a:rPr lang="zh-CN" altLang="en-US" sz="1900" smtClean="0">
                <a:solidFill>
                  <a:schemeClr val="tx1"/>
                </a:solidFill>
              </a:rPr>
              <a:t>增大后角，使刀具锋利减小刀工间摩擦，减小切削力和切削温度，提高刀具耐用度。但也使切削刃和刀头强度降低，使散热体积减小，切削温度升高，加速刀具磨损，应合理选择。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900" smtClean="0">
                <a:solidFill>
                  <a:schemeClr val="tx1"/>
                </a:solidFill>
              </a:rPr>
              <a:t>(5). </a:t>
            </a:r>
            <a:r>
              <a:rPr lang="zh-CN" altLang="en-US" sz="1900" smtClean="0">
                <a:solidFill>
                  <a:schemeClr val="tx1"/>
                </a:solidFill>
              </a:rPr>
              <a:t>适当增大前后角，使刀具锋利减小摩擦，减小切削力和功率消耗，减小振动，减轻刀具磨损，提高刀具耐用度。但同时使切削刃和刀头强度降低易崩刃，还会使散热体积减小，切削温度升高，造成刀具磨损。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900" smtClean="0">
                <a:solidFill>
                  <a:schemeClr val="tx1"/>
                </a:solidFill>
              </a:rPr>
              <a:t>(6). </a:t>
            </a:r>
            <a:r>
              <a:rPr lang="zh-CN" altLang="en-US" sz="1900" smtClean="0">
                <a:solidFill>
                  <a:schemeClr val="tx1"/>
                </a:solidFill>
              </a:rPr>
              <a:t>车细长轴时刚性差，工件易弯曲变形，影响加工精度，所以选择</a:t>
            </a:r>
            <a:r>
              <a:rPr lang="en-US" altLang="zh-CN" sz="1900" smtClean="0">
                <a:solidFill>
                  <a:schemeClr val="tx1"/>
                </a:solidFill>
              </a:rPr>
              <a:t>κr</a:t>
            </a:r>
            <a:r>
              <a:rPr lang="zh-CN" altLang="en-US" sz="1900" smtClean="0">
                <a:solidFill>
                  <a:schemeClr val="tx1"/>
                </a:solidFill>
              </a:rPr>
              <a:t>、</a:t>
            </a:r>
            <a:r>
              <a:rPr lang="en-US" altLang="zh-CN" sz="1900" smtClean="0">
                <a:solidFill>
                  <a:schemeClr val="tx1"/>
                </a:solidFill>
              </a:rPr>
              <a:t>λs</a:t>
            </a:r>
            <a:r>
              <a:rPr lang="zh-CN" altLang="en-US" sz="1900" smtClean="0">
                <a:solidFill>
                  <a:schemeClr val="tx1"/>
                </a:solidFill>
              </a:rPr>
              <a:t>、</a:t>
            </a:r>
            <a:r>
              <a:rPr lang="en-US" altLang="zh-CN" sz="1900" smtClean="0">
                <a:solidFill>
                  <a:schemeClr val="tx1"/>
                </a:solidFill>
              </a:rPr>
              <a:t>γo</a:t>
            </a:r>
            <a:r>
              <a:rPr lang="zh-CN" altLang="en-US" sz="1900" smtClean="0">
                <a:solidFill>
                  <a:schemeClr val="tx1"/>
                </a:solidFill>
              </a:rPr>
              <a:t>时应考虑减小切削力，特别是切深抗力</a:t>
            </a:r>
            <a:r>
              <a:rPr lang="en-US" altLang="zh-CN" sz="1900" smtClean="0">
                <a:solidFill>
                  <a:schemeClr val="tx1"/>
                </a:solidFill>
              </a:rPr>
              <a:t>Fp ,</a:t>
            </a:r>
            <a:r>
              <a:rPr lang="zh-CN" altLang="en-US" sz="1900" smtClean="0">
                <a:solidFill>
                  <a:schemeClr val="tx1"/>
                </a:solidFill>
              </a:rPr>
              <a:t>以减小工件弯曲变形，减小振动。一般选</a:t>
            </a:r>
            <a:r>
              <a:rPr lang="en-US" altLang="zh-CN" sz="1900" smtClean="0">
                <a:solidFill>
                  <a:schemeClr val="tx1"/>
                </a:solidFill>
              </a:rPr>
              <a:t>κr</a:t>
            </a:r>
            <a:r>
              <a:rPr lang="zh-CN" altLang="en-US" sz="1900" smtClean="0">
                <a:solidFill>
                  <a:schemeClr val="tx1"/>
                </a:solidFill>
              </a:rPr>
              <a:t>＝</a:t>
            </a:r>
            <a:r>
              <a:rPr lang="en-US" altLang="zh-CN" sz="1900" smtClean="0">
                <a:solidFill>
                  <a:schemeClr val="tx1"/>
                </a:solidFill>
              </a:rPr>
              <a:t>90°,</a:t>
            </a:r>
            <a:r>
              <a:rPr lang="zh-CN" altLang="en-US" sz="1900" smtClean="0">
                <a:solidFill>
                  <a:schemeClr val="tx1"/>
                </a:solidFill>
              </a:rPr>
              <a:t>从理论上讲，</a:t>
            </a:r>
            <a:r>
              <a:rPr lang="en-US" altLang="zh-CN" sz="1900" smtClean="0">
                <a:solidFill>
                  <a:schemeClr val="tx1"/>
                </a:solidFill>
              </a:rPr>
              <a:t>Fp</a:t>
            </a:r>
            <a:r>
              <a:rPr lang="zh-CN" altLang="en-US" sz="1900" smtClean="0">
                <a:solidFill>
                  <a:schemeClr val="tx1"/>
                </a:solidFill>
              </a:rPr>
              <a:t>＝</a:t>
            </a:r>
            <a:r>
              <a:rPr lang="en-US" altLang="zh-CN" sz="1900" smtClean="0">
                <a:solidFill>
                  <a:schemeClr val="tx1"/>
                </a:solidFill>
              </a:rPr>
              <a:t>FD cosκr</a:t>
            </a:r>
            <a:r>
              <a:rPr lang="zh-CN" altLang="en-US" sz="1900" smtClean="0">
                <a:solidFill>
                  <a:schemeClr val="tx1"/>
                </a:solidFill>
              </a:rPr>
              <a:t>＝</a:t>
            </a:r>
            <a:r>
              <a:rPr lang="en-US" altLang="zh-CN" sz="1900" smtClean="0">
                <a:solidFill>
                  <a:schemeClr val="tx1"/>
                </a:solidFill>
              </a:rPr>
              <a:t>0</a:t>
            </a:r>
            <a:r>
              <a:rPr lang="zh-CN" altLang="en-US" sz="1900" smtClean="0">
                <a:solidFill>
                  <a:schemeClr val="tx1"/>
                </a:solidFill>
              </a:rPr>
              <a:t>。取</a:t>
            </a:r>
            <a:r>
              <a:rPr lang="en-US" altLang="zh-CN" sz="1900" smtClean="0">
                <a:solidFill>
                  <a:schemeClr val="tx1"/>
                </a:solidFill>
              </a:rPr>
              <a:t>λs &gt; 0 , Fp↓</a:t>
            </a:r>
            <a:r>
              <a:rPr lang="zh-CN" altLang="en-US" sz="1900" smtClean="0">
                <a:solidFill>
                  <a:schemeClr val="tx1"/>
                </a:solidFill>
              </a:rPr>
              <a:t>，且切屑流向待加工表面，有利于提高工件表面质量。</a:t>
            </a:r>
            <a:r>
              <a:rPr lang="en-US" altLang="zh-CN" sz="1900" smtClean="0">
                <a:solidFill>
                  <a:schemeClr val="tx1"/>
                </a:solidFill>
              </a:rPr>
              <a:t>γo</a:t>
            </a:r>
            <a:r>
              <a:rPr lang="zh-CN" altLang="en-US" sz="1900" smtClean="0">
                <a:solidFill>
                  <a:schemeClr val="tx1"/>
                </a:solidFill>
              </a:rPr>
              <a:t>取较大值（</a:t>
            </a:r>
            <a:r>
              <a:rPr lang="en-US" altLang="zh-CN" sz="1900" smtClean="0">
                <a:solidFill>
                  <a:schemeClr val="tx1"/>
                </a:solidFill>
              </a:rPr>
              <a:t>20°</a:t>
            </a:r>
            <a:r>
              <a:rPr lang="zh-CN" altLang="en-US" sz="1900" smtClean="0">
                <a:solidFill>
                  <a:schemeClr val="tx1"/>
                </a:solidFill>
              </a:rPr>
              <a:t>左右），以↓</a:t>
            </a:r>
            <a:r>
              <a:rPr lang="en-US" altLang="zh-CN" sz="1900" smtClean="0">
                <a:solidFill>
                  <a:schemeClr val="tx1"/>
                </a:solidFill>
              </a:rPr>
              <a:t>F</a:t>
            </a:r>
            <a:r>
              <a:rPr lang="zh-CN" altLang="en-US" sz="1900" smtClean="0">
                <a:solidFill>
                  <a:schemeClr val="tx1"/>
                </a:solidFill>
              </a:rPr>
              <a:t>，↓</a:t>
            </a:r>
            <a:r>
              <a:rPr lang="en-US" altLang="zh-CN" sz="1900" smtClean="0">
                <a:solidFill>
                  <a:schemeClr val="tx1"/>
                </a:solidFill>
              </a:rPr>
              <a:t>Fp </a:t>
            </a:r>
            <a:r>
              <a:rPr lang="zh-CN" altLang="en-US" sz="1900" smtClean="0">
                <a:solidFill>
                  <a:schemeClr val="tx1"/>
                </a:solidFill>
              </a:rPr>
              <a:t>。车刀图略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9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125538"/>
            <a:ext cx="6408737" cy="431800"/>
          </a:xfrm>
        </p:spPr>
        <p:txBody>
          <a:bodyPr lIns="91440" tIns="45720" rIns="91440" bIns="45720"/>
          <a:lstStyle/>
          <a:p>
            <a:pPr eaLnBrk="1" hangingPunct="1"/>
            <a:r>
              <a:rPr lang="zh-CN" altLang="en-US" b="1" smtClean="0">
                <a:solidFill>
                  <a:srgbClr val="008000"/>
                </a:solidFill>
                <a:ea typeface="楷体_GB2312" pitchFamily="49" charset="-122"/>
              </a:rPr>
              <a:t>问答题</a:t>
            </a:r>
            <a:endParaRPr lang="en-US" b="1" smtClean="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557338"/>
            <a:ext cx="8351837" cy="5040312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．	简述金属的切削过程。</a:t>
            </a: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．	切屑有几种？它们形成的条件分别是什么？</a:t>
            </a: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3</a:t>
            </a:r>
            <a:r>
              <a:rPr lang="zh-CN" altLang="en-US" smtClean="0">
                <a:solidFill>
                  <a:schemeClr val="tx1"/>
                </a:solidFill>
              </a:rPr>
              <a:t>．	切削力是如何产生的？切削力可以分解为哪几个切削分力？</a:t>
            </a: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4</a:t>
            </a:r>
            <a:r>
              <a:rPr lang="zh-CN" altLang="en-US" smtClean="0">
                <a:solidFill>
                  <a:schemeClr val="tx1"/>
                </a:solidFill>
              </a:rPr>
              <a:t>．	积屑瘤是如何形成的？对切削加工有何影响？</a:t>
            </a: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5</a:t>
            </a:r>
            <a:r>
              <a:rPr lang="zh-CN" altLang="en-US" smtClean="0">
                <a:solidFill>
                  <a:schemeClr val="tx1"/>
                </a:solidFill>
              </a:rPr>
              <a:t>．	如何控制积屑瘤的产生？</a:t>
            </a: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6</a:t>
            </a:r>
            <a:r>
              <a:rPr lang="zh-CN" altLang="en-US" smtClean="0">
                <a:solidFill>
                  <a:schemeClr val="tx1"/>
                </a:solidFill>
              </a:rPr>
              <a:t>．	切削热产生的来源有哪些？切削热是如何传散的？</a:t>
            </a: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7</a:t>
            </a:r>
            <a:r>
              <a:rPr lang="zh-CN" altLang="en-US" smtClean="0">
                <a:solidFill>
                  <a:schemeClr val="tx1"/>
                </a:solidFill>
              </a:rPr>
              <a:t>．	影响切削温度的因素有哪些？</a:t>
            </a: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8</a:t>
            </a:r>
            <a:r>
              <a:rPr lang="zh-CN" altLang="en-US" smtClean="0">
                <a:solidFill>
                  <a:schemeClr val="tx1"/>
                </a:solidFill>
              </a:rPr>
              <a:t>．	刀具的磨损形式有几种？画图表示刀具的磨损过程。</a:t>
            </a: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9</a:t>
            </a:r>
            <a:r>
              <a:rPr lang="zh-CN" altLang="en-US" smtClean="0">
                <a:solidFill>
                  <a:schemeClr val="tx1"/>
                </a:solidFill>
              </a:rPr>
              <a:t>．	何谓刀具耐用度和刀具寿命？它们之间有什么关系。</a:t>
            </a: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10</a:t>
            </a:r>
            <a:r>
              <a:rPr lang="zh-CN" altLang="en-US" smtClean="0">
                <a:solidFill>
                  <a:schemeClr val="tx1"/>
                </a:solidFill>
              </a:rPr>
              <a:t>．	切削加工时如何选择切削用量？</a:t>
            </a: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11</a:t>
            </a:r>
            <a:r>
              <a:rPr lang="zh-CN" altLang="en-US" smtClean="0">
                <a:solidFill>
                  <a:schemeClr val="tx1"/>
                </a:solidFill>
              </a:rPr>
              <a:t>．什么是工件材料的切削加工性？衡量工件材料切削加工性的指标有哪些？</a:t>
            </a: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12</a:t>
            </a:r>
            <a:r>
              <a:rPr lang="zh-CN" altLang="en-US" smtClean="0">
                <a:solidFill>
                  <a:schemeClr val="tx1"/>
                </a:solidFill>
              </a:rPr>
              <a:t>．改善材料切削加工性的途径有哪些？</a:t>
            </a:r>
            <a:r>
              <a:rPr lang="en-US" altLang="zh-CN" sz="2400" smtClean="0">
                <a:latin typeface="Arial" charset="0"/>
              </a:rPr>
              <a:t> </a:t>
            </a:r>
            <a:r>
              <a:rPr lang="en-US" altLang="zh-CN" sz="24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/>
          </a:p>
        </p:txBody>
      </p:sp>
    </p:spTree>
  </p:cSld>
  <p:clrMapOvr>
    <a:masterClrMapping/>
  </p:clrMapOvr>
  <p:transition spd="med">
    <p:rand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125538"/>
            <a:ext cx="6408737" cy="431800"/>
          </a:xfrm>
        </p:spPr>
        <p:txBody>
          <a:bodyPr lIns="91440" tIns="45720" rIns="91440" bIns="45720"/>
          <a:lstStyle/>
          <a:p>
            <a:pPr eaLnBrk="1" hangingPunct="1"/>
            <a:r>
              <a:rPr lang="zh-CN" altLang="en-US" b="1" smtClean="0">
                <a:solidFill>
                  <a:srgbClr val="008000"/>
                </a:solidFill>
                <a:ea typeface="楷体_GB2312" pitchFamily="49" charset="-122"/>
              </a:rPr>
              <a:t>对错题</a:t>
            </a:r>
            <a:endParaRPr lang="en-US" b="1" smtClean="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557338"/>
            <a:ext cx="8351837" cy="5040312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zh-CN" altLang="en-US" smtClean="0">
                <a:solidFill>
                  <a:schemeClr val="tx1"/>
                </a:solidFill>
              </a:rPr>
              <a:t>铸件的重要加工面和主要受力面，浇铸时应朝上。（      ）</a:t>
            </a:r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zh-CN" altLang="en-US" smtClean="0">
                <a:solidFill>
                  <a:schemeClr val="tx1"/>
                </a:solidFill>
              </a:rPr>
              <a:t>合金的浇铸温度愈高，流动性愈好。因此，采用愈高的浇铸温度，愈有利于合金成型。（   ）</a:t>
            </a:r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zh-CN" altLang="en-US" smtClean="0">
                <a:solidFill>
                  <a:schemeClr val="tx1"/>
                </a:solidFill>
              </a:rPr>
              <a:t>模型锻造时可以直接锻出通孔。      （   ）</a:t>
            </a:r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zh-CN" altLang="en-US" smtClean="0">
                <a:solidFill>
                  <a:schemeClr val="tx1"/>
                </a:solidFill>
              </a:rPr>
              <a:t>板料冲压弯曲模的角度应该与工件的角度相等。    （   ）</a:t>
            </a:r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en-US" altLang="zh-CN" smtClean="0">
                <a:solidFill>
                  <a:schemeClr val="tx1"/>
                </a:solidFill>
              </a:rPr>
              <a:t>750kg</a:t>
            </a:r>
            <a:r>
              <a:rPr lang="zh-CN" altLang="en-US" smtClean="0">
                <a:solidFill>
                  <a:schemeClr val="tx1"/>
                </a:solidFill>
              </a:rPr>
              <a:t>的空气锤，其打击力为</a:t>
            </a:r>
            <a:r>
              <a:rPr lang="en-US" altLang="zh-CN" smtClean="0">
                <a:solidFill>
                  <a:schemeClr val="tx1"/>
                </a:solidFill>
              </a:rPr>
              <a:t>750kg</a:t>
            </a:r>
            <a:r>
              <a:rPr lang="zh-CN" altLang="en-US" smtClean="0">
                <a:solidFill>
                  <a:schemeClr val="tx1"/>
                </a:solidFill>
              </a:rPr>
              <a:t>。（   ）</a:t>
            </a:r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zh-CN" altLang="en-US" smtClean="0">
                <a:solidFill>
                  <a:schemeClr val="tx1"/>
                </a:solidFill>
              </a:rPr>
              <a:t>金属材料塑性成型的实质是工件在外力作用下的塑性变形过程。（   ）</a:t>
            </a:r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zh-CN" altLang="en-US" smtClean="0">
                <a:solidFill>
                  <a:schemeClr val="tx1"/>
                </a:solidFill>
              </a:rPr>
              <a:t>铸件浇不足缺陷产生的主要原因是由于液体金属的收缩量太大。（ ）</a:t>
            </a:r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zh-CN" altLang="en-US" smtClean="0">
                <a:solidFill>
                  <a:schemeClr val="tx1"/>
                </a:solidFill>
              </a:rPr>
              <a:t>型砂的退让性好可以防止机械应力的产生。      （   ）</a:t>
            </a:r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zh-CN" altLang="en-US" smtClean="0">
                <a:solidFill>
                  <a:schemeClr val="tx1"/>
                </a:solidFill>
              </a:rPr>
              <a:t>材料的焊接性主要包括有工艺焊接性和使用焊接性。      （   ）</a:t>
            </a:r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zh-CN" altLang="en-US" smtClean="0">
                <a:solidFill>
                  <a:schemeClr val="tx1"/>
                </a:solidFill>
              </a:rPr>
              <a:t>拔模斜度即是结构斜度，是为了起模方便而设计的（       ）。</a:t>
            </a:r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zh-CN" altLang="en-US" smtClean="0">
                <a:solidFill>
                  <a:schemeClr val="tx1"/>
                </a:solidFill>
              </a:rPr>
              <a:t>预锻模膛应有飞边槽（       ）。</a:t>
            </a:r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zh-CN" altLang="en-US" smtClean="0">
                <a:solidFill>
                  <a:schemeClr val="tx1"/>
                </a:solidFill>
              </a:rPr>
              <a:t>缝焊能保证零件的水密性要求（         ）。</a:t>
            </a:r>
            <a:r>
              <a:rPr lang="en-US" altLang="zh-CN" sz="2400" smtClean="0"/>
              <a:t> </a:t>
            </a:r>
          </a:p>
          <a:p>
            <a:pPr marL="381000" indent="-3810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/>
          </a:p>
        </p:txBody>
      </p:sp>
    </p:spTree>
  </p:cSld>
  <p:clrMapOvr>
    <a:masterClrMapping/>
  </p:clrMapOvr>
  <p:transition spd="med">
    <p:rand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125538"/>
            <a:ext cx="6408737" cy="431800"/>
          </a:xfrm>
        </p:spPr>
        <p:txBody>
          <a:bodyPr lIns="91440" tIns="45720" rIns="91440" bIns="45720"/>
          <a:lstStyle/>
          <a:p>
            <a:pPr eaLnBrk="1" hangingPunct="1"/>
            <a:r>
              <a:rPr lang="zh-CN" altLang="en-US" b="1" smtClean="0">
                <a:solidFill>
                  <a:srgbClr val="008000"/>
                </a:solidFill>
                <a:ea typeface="楷体_GB2312" pitchFamily="49" charset="-122"/>
              </a:rPr>
              <a:t>选择题</a:t>
            </a:r>
            <a:endParaRPr lang="en-US" b="1" smtClean="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557338"/>
            <a:ext cx="8351837" cy="5040312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、 为改善切削性能，消除锻造应力，锻造后的毛坯先进行（  ）。</a:t>
            </a:r>
          </a:p>
          <a:p>
            <a:pPr marL="381000" indent="-381000" eaLnBrk="1" hangingPunct="1"/>
            <a:r>
              <a:rPr lang="zh-CN" altLang="en-US" smtClean="0">
                <a:solidFill>
                  <a:schemeClr val="tx1"/>
                </a:solidFill>
              </a:rPr>
              <a:t>     </a:t>
            </a:r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zh-CN" altLang="en-US" smtClean="0">
                <a:solidFill>
                  <a:schemeClr val="tx1"/>
                </a:solidFill>
              </a:rPr>
              <a:t>调质    </a:t>
            </a:r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退火   </a:t>
            </a:r>
            <a:r>
              <a:rPr lang="en-US" altLang="zh-CN" smtClean="0">
                <a:solidFill>
                  <a:schemeClr val="tx1"/>
                </a:solidFill>
              </a:rPr>
              <a:t>C</a:t>
            </a:r>
            <a:r>
              <a:rPr lang="zh-CN" altLang="en-US" smtClean="0">
                <a:solidFill>
                  <a:schemeClr val="tx1"/>
                </a:solidFill>
              </a:rPr>
              <a:t>回火 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、合金铸件产生变形或开裂的原因是（   ）。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     A</a:t>
            </a:r>
            <a:r>
              <a:rPr lang="zh-CN" altLang="en-US" smtClean="0">
                <a:solidFill>
                  <a:schemeClr val="tx1"/>
                </a:solidFill>
              </a:rPr>
              <a:t>、液态收缩    </a:t>
            </a:r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、固态收缩   </a:t>
            </a:r>
            <a:r>
              <a:rPr lang="en-US" altLang="zh-CN" smtClean="0">
                <a:solidFill>
                  <a:schemeClr val="tx1"/>
                </a:solidFill>
              </a:rPr>
              <a:t>C</a:t>
            </a:r>
            <a:r>
              <a:rPr lang="zh-CN" altLang="en-US" smtClean="0">
                <a:solidFill>
                  <a:schemeClr val="tx1"/>
                </a:solidFill>
              </a:rPr>
              <a:t>、凝固收缩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3</a:t>
            </a:r>
            <a:r>
              <a:rPr lang="zh-CN" altLang="en-US" smtClean="0">
                <a:solidFill>
                  <a:schemeClr val="tx1"/>
                </a:solidFill>
              </a:rPr>
              <a:t>、机器造型适用于（   ）造型。</a:t>
            </a:r>
          </a:p>
          <a:p>
            <a:pPr marL="381000" indent="-381000" eaLnBrk="1" hangingPunct="1"/>
            <a:r>
              <a:rPr lang="zh-CN" altLang="en-US" smtClean="0">
                <a:solidFill>
                  <a:schemeClr val="tx1"/>
                </a:solidFill>
              </a:rPr>
              <a:t>     </a:t>
            </a:r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zh-CN" altLang="en-US" smtClean="0">
                <a:solidFill>
                  <a:schemeClr val="tx1"/>
                </a:solidFill>
              </a:rPr>
              <a:t>、单箱    </a:t>
            </a:r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、两箱   </a:t>
            </a:r>
            <a:r>
              <a:rPr lang="en-US" altLang="zh-CN" smtClean="0">
                <a:solidFill>
                  <a:schemeClr val="tx1"/>
                </a:solidFill>
              </a:rPr>
              <a:t>C</a:t>
            </a:r>
            <a:r>
              <a:rPr lang="zh-CN" altLang="en-US" smtClean="0">
                <a:solidFill>
                  <a:schemeClr val="tx1"/>
                </a:solidFill>
              </a:rPr>
              <a:t>、三箱 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4</a:t>
            </a:r>
            <a:r>
              <a:rPr lang="zh-CN" altLang="en-US" smtClean="0">
                <a:solidFill>
                  <a:schemeClr val="tx1"/>
                </a:solidFill>
              </a:rPr>
              <a:t>、钢制拖钩，可以用多种方法制成。其中，拖重能力最大的是（  ）。</a:t>
            </a:r>
          </a:p>
          <a:p>
            <a:pPr marL="381000" indent="-381000" eaLnBrk="1" hangingPunct="1"/>
            <a:r>
              <a:rPr lang="zh-CN" altLang="en-US" smtClean="0">
                <a:solidFill>
                  <a:schemeClr val="tx1"/>
                </a:solidFill>
              </a:rPr>
              <a:t>    </a:t>
            </a:r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zh-CN" altLang="en-US" smtClean="0">
                <a:solidFill>
                  <a:schemeClr val="tx1"/>
                </a:solidFill>
              </a:rPr>
              <a:t>、铸造的拖钩；   </a:t>
            </a:r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、切割钢板制成的拖钩；  </a:t>
            </a:r>
            <a:r>
              <a:rPr lang="en-US" altLang="zh-CN" smtClean="0">
                <a:solidFill>
                  <a:schemeClr val="tx1"/>
                </a:solidFill>
              </a:rPr>
              <a:t>C</a:t>
            </a:r>
            <a:r>
              <a:rPr lang="zh-CN" altLang="en-US" smtClean="0">
                <a:solidFill>
                  <a:schemeClr val="tx1"/>
                </a:solidFill>
              </a:rPr>
              <a:t>、锻造的拖钩。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250825" y="4941888"/>
            <a:ext cx="8424863" cy="1296987"/>
          </a:xfrm>
          <a:prstGeom prst="rect">
            <a:avLst/>
          </a:prstGeom>
          <a:noFill/>
          <a:ln w="28575">
            <a:noFill/>
            <a:miter lim="800000"/>
            <a:headEnd type="none" w="med" len="lg"/>
            <a:tailEnd type="none" w="med" len="lg"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zh-CN" altLang="en-US"/>
              <a:t>锻造加工有何特点？锻造时为什么要设定始锻温度与终锻温度？</a:t>
            </a:r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zh-CN" altLang="en-US"/>
              <a:t>退火的目的是什么？</a:t>
            </a:r>
          </a:p>
        </p:txBody>
      </p:sp>
    </p:spTree>
  </p:cSld>
  <p:clrMapOvr>
    <a:masterClrMapping/>
  </p:clrMapOvr>
  <p:transition spd="med">
    <p:rand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125538"/>
            <a:ext cx="6408737" cy="431800"/>
          </a:xfrm>
        </p:spPr>
        <p:txBody>
          <a:bodyPr lIns="91440" tIns="45720" rIns="91440" bIns="45720"/>
          <a:lstStyle/>
          <a:p>
            <a:pPr eaLnBrk="1" hangingPunct="1"/>
            <a:r>
              <a:rPr lang="zh-CN" altLang="en-US" b="1" smtClean="0">
                <a:solidFill>
                  <a:srgbClr val="008000"/>
                </a:solidFill>
                <a:ea typeface="楷体_GB2312" pitchFamily="49" charset="-122"/>
              </a:rPr>
              <a:t>选择题</a:t>
            </a:r>
            <a:endParaRPr lang="en-US" b="1" smtClean="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557338"/>
            <a:ext cx="8351837" cy="5040312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6</a:t>
            </a:r>
            <a:r>
              <a:rPr lang="zh-CN" altLang="en-US" smtClean="0">
                <a:solidFill>
                  <a:schemeClr val="tx1"/>
                </a:solidFill>
              </a:rPr>
              <a:t>、 内腔复杂零件毛坯的成型方法通常选择  （     ）。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      A</a:t>
            </a:r>
            <a:r>
              <a:rPr lang="zh-CN" altLang="en-US" smtClean="0">
                <a:solidFill>
                  <a:schemeClr val="tx1"/>
                </a:solidFill>
              </a:rPr>
              <a:t>、铸造  </a:t>
            </a:r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、自由锻  </a:t>
            </a:r>
            <a:r>
              <a:rPr lang="en-US" altLang="zh-CN" smtClean="0">
                <a:solidFill>
                  <a:schemeClr val="tx1"/>
                </a:solidFill>
              </a:rPr>
              <a:t>C</a:t>
            </a:r>
            <a:r>
              <a:rPr lang="zh-CN" altLang="en-US" smtClean="0">
                <a:solidFill>
                  <a:schemeClr val="tx1"/>
                </a:solidFill>
              </a:rPr>
              <a:t>、板料冲压  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7</a:t>
            </a:r>
            <a:r>
              <a:rPr lang="zh-CN" altLang="en-US" smtClean="0">
                <a:solidFill>
                  <a:schemeClr val="tx1"/>
                </a:solidFill>
              </a:rPr>
              <a:t>、成批生产的自行车脚踏曲柄，应采用：（    ）</a:t>
            </a:r>
          </a:p>
          <a:p>
            <a:pPr marL="381000" indent="-381000" eaLnBrk="1" hangingPunct="1"/>
            <a:r>
              <a:rPr lang="zh-CN" altLang="en-US" smtClean="0">
                <a:solidFill>
                  <a:schemeClr val="tx1"/>
                </a:solidFill>
              </a:rPr>
              <a:t>        </a:t>
            </a:r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zh-CN" altLang="en-US" smtClean="0">
                <a:solidFill>
                  <a:schemeClr val="tx1"/>
                </a:solidFill>
              </a:rPr>
              <a:t>、模锻      </a:t>
            </a:r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、自由锻    </a:t>
            </a:r>
            <a:r>
              <a:rPr lang="en-US" altLang="zh-CN" smtClean="0">
                <a:solidFill>
                  <a:schemeClr val="tx1"/>
                </a:solidFill>
              </a:rPr>
              <a:t>C</a:t>
            </a:r>
            <a:r>
              <a:rPr lang="zh-CN" altLang="en-US" smtClean="0">
                <a:solidFill>
                  <a:schemeClr val="tx1"/>
                </a:solidFill>
              </a:rPr>
              <a:t>、热挤压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8</a:t>
            </a:r>
            <a:r>
              <a:rPr lang="zh-CN" altLang="en-US" smtClean="0">
                <a:solidFill>
                  <a:schemeClr val="tx1"/>
                </a:solidFill>
              </a:rPr>
              <a:t>、合金的铸造性能包括（         ）。</a:t>
            </a:r>
          </a:p>
          <a:p>
            <a:pPr marL="381000" indent="-381000" eaLnBrk="1" hangingPunct="1"/>
            <a:r>
              <a:rPr lang="zh-CN" altLang="en-US" smtClean="0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zh-CN" altLang="en-US" smtClean="0">
                <a:solidFill>
                  <a:schemeClr val="tx1"/>
                </a:solidFill>
              </a:rPr>
              <a:t>、流动性和塑性；            </a:t>
            </a:r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、流动性、收缩性和偏析；</a:t>
            </a:r>
          </a:p>
          <a:p>
            <a:pPr marL="381000" indent="-381000" eaLnBrk="1" hangingPunct="1"/>
            <a:r>
              <a:rPr lang="zh-CN" altLang="en-US" smtClean="0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C</a:t>
            </a:r>
            <a:r>
              <a:rPr lang="zh-CN" altLang="en-US" smtClean="0">
                <a:solidFill>
                  <a:schemeClr val="tx1"/>
                </a:solidFill>
              </a:rPr>
              <a:t>、流动性、收缩性和强度；    </a:t>
            </a:r>
            <a:r>
              <a:rPr lang="en-US" altLang="zh-CN" smtClean="0">
                <a:solidFill>
                  <a:schemeClr val="tx1"/>
                </a:solidFill>
              </a:rPr>
              <a:t>D</a:t>
            </a:r>
            <a:r>
              <a:rPr lang="zh-CN" altLang="en-US" smtClean="0">
                <a:solidFill>
                  <a:schemeClr val="tx1"/>
                </a:solidFill>
              </a:rPr>
              <a:t>、流动性和缩性。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9</a:t>
            </a:r>
            <a:r>
              <a:rPr lang="zh-CN" altLang="en-US" smtClean="0">
                <a:solidFill>
                  <a:schemeClr val="tx1"/>
                </a:solidFill>
              </a:rPr>
              <a:t>、理论上流动性最好的铁碳合金是（           ）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       A</a:t>
            </a:r>
            <a:r>
              <a:rPr lang="zh-CN" altLang="en-US" smtClean="0">
                <a:solidFill>
                  <a:schemeClr val="tx1"/>
                </a:solidFill>
              </a:rPr>
              <a:t>、共析成份；    </a:t>
            </a:r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、纯铁 ；    </a:t>
            </a:r>
            <a:r>
              <a:rPr lang="en-US" altLang="zh-CN" smtClean="0">
                <a:solidFill>
                  <a:schemeClr val="tx1"/>
                </a:solidFill>
              </a:rPr>
              <a:t>C</a:t>
            </a:r>
            <a:r>
              <a:rPr lang="zh-CN" altLang="en-US" smtClean="0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5.01C</a:t>
            </a:r>
            <a:r>
              <a:rPr lang="zh-CN" altLang="en-US" smtClean="0">
                <a:solidFill>
                  <a:schemeClr val="tx1"/>
                </a:solidFill>
              </a:rPr>
              <a:t>％ ；   </a:t>
            </a:r>
            <a:r>
              <a:rPr lang="en-US" altLang="zh-CN" smtClean="0">
                <a:solidFill>
                  <a:schemeClr val="tx1"/>
                </a:solidFill>
              </a:rPr>
              <a:t>D</a:t>
            </a:r>
            <a:r>
              <a:rPr lang="zh-CN" altLang="en-US" smtClean="0">
                <a:solidFill>
                  <a:schemeClr val="tx1"/>
                </a:solidFill>
              </a:rPr>
              <a:t>、共晶成份。</a:t>
            </a:r>
          </a:p>
          <a:p>
            <a:pPr marL="381000" indent="-381000" eaLnBrk="1" hangingPunct="1"/>
            <a:r>
              <a:rPr lang="en-US" altLang="zh-CN" smtClean="0">
                <a:solidFill>
                  <a:schemeClr val="tx1"/>
                </a:solidFill>
              </a:rPr>
              <a:t>10</a:t>
            </a:r>
            <a:r>
              <a:rPr lang="zh-CN" altLang="en-US" smtClean="0">
                <a:solidFill>
                  <a:schemeClr val="tx1"/>
                </a:solidFill>
              </a:rPr>
              <a:t>、合金的液态收缩易产生（          ）</a:t>
            </a:r>
          </a:p>
          <a:p>
            <a:pPr marL="381000" indent="-381000" eaLnBrk="1" hangingPunct="1"/>
            <a:r>
              <a:rPr lang="zh-CN" altLang="en-US" smtClean="0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zh-CN" altLang="en-US" smtClean="0">
                <a:solidFill>
                  <a:schemeClr val="tx1"/>
                </a:solidFill>
              </a:rPr>
              <a:t>、裂纹 ；       </a:t>
            </a:r>
            <a:r>
              <a:rPr lang="en-US" altLang="zh-CN" smtClean="0">
                <a:solidFill>
                  <a:schemeClr val="tx1"/>
                </a:solidFill>
              </a:rPr>
              <a:t>B</a:t>
            </a:r>
            <a:r>
              <a:rPr lang="zh-CN" altLang="en-US" smtClean="0">
                <a:solidFill>
                  <a:schemeClr val="tx1"/>
                </a:solidFill>
              </a:rPr>
              <a:t>、气孔；     </a:t>
            </a:r>
            <a:r>
              <a:rPr lang="en-US" altLang="zh-CN" smtClean="0">
                <a:solidFill>
                  <a:schemeClr val="tx1"/>
                </a:solidFill>
              </a:rPr>
              <a:t>C</a:t>
            </a:r>
            <a:r>
              <a:rPr lang="zh-CN" altLang="en-US" smtClean="0">
                <a:solidFill>
                  <a:schemeClr val="tx1"/>
                </a:solidFill>
              </a:rPr>
              <a:t>、内应力 ；    </a:t>
            </a:r>
            <a:r>
              <a:rPr lang="en-US" altLang="zh-CN" smtClean="0">
                <a:solidFill>
                  <a:schemeClr val="tx1"/>
                </a:solidFill>
              </a:rPr>
              <a:t>D</a:t>
            </a:r>
            <a:r>
              <a:rPr lang="zh-CN" altLang="en-US" smtClean="0">
                <a:solidFill>
                  <a:schemeClr val="tx1"/>
                </a:solidFill>
              </a:rPr>
              <a:t>、缩孔。</a:t>
            </a:r>
            <a:endParaRPr lang="en-US" altLang="zh-CN" sz="2400" smtClean="0">
              <a:solidFill>
                <a:schemeClr val="tx1"/>
              </a:solidFill>
            </a:endParaRPr>
          </a:p>
          <a:p>
            <a:pPr marL="381000" indent="-3810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">
      <a:majorFont>
        <a:latin typeface="Tahoma"/>
        <a:ea typeface="华文行楷"/>
        <a:cs typeface="宋体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2"/>
          </a:solidFill>
          <a:prstDash val="solid"/>
          <a:round/>
          <a:headEnd type="none" w="med" len="lg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Pct val="140000"/>
          <a:buFont typeface="Wingdings" pitchFamily="2" charset="2"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2"/>
          </a:solidFill>
          <a:prstDash val="solid"/>
          <a:round/>
          <a:headEnd type="none" w="med" len="lg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Pct val="140000"/>
          <a:buFont typeface="Wingdings" pitchFamily="2" charset="2"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4764</TotalTime>
  <Words>2341</Words>
  <Application>Microsoft Office PowerPoint</Application>
  <PresentationFormat>全屏显示(4:3)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Times New Roman</vt:lpstr>
      <vt:lpstr>宋体</vt:lpstr>
      <vt:lpstr>Wingdings</vt:lpstr>
      <vt:lpstr>Tahoma</vt:lpstr>
      <vt:lpstr>华文行楷</vt:lpstr>
      <vt:lpstr>Arial</vt:lpstr>
      <vt:lpstr>Calibri</vt:lpstr>
      <vt:lpstr>华文琥珀</vt:lpstr>
      <vt:lpstr>幼圆</vt:lpstr>
      <vt:lpstr>楷体_GB2312</vt:lpstr>
      <vt:lpstr>2_Blends</vt:lpstr>
      <vt:lpstr>2_Blends</vt:lpstr>
      <vt:lpstr>问题</vt:lpstr>
      <vt:lpstr>问题</vt:lpstr>
      <vt:lpstr>问题</vt:lpstr>
      <vt:lpstr>问答题</vt:lpstr>
      <vt:lpstr>幻灯片 5</vt:lpstr>
      <vt:lpstr>问答题</vt:lpstr>
      <vt:lpstr>对错题</vt:lpstr>
      <vt:lpstr>选择题</vt:lpstr>
      <vt:lpstr>选择题</vt:lpstr>
      <vt:lpstr>选择题</vt:lpstr>
      <vt:lpstr>练习题</vt:lpstr>
    </vt:vector>
  </TitlesOfParts>
  <Company>Samsung 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smith</dc:creator>
  <cp:lastModifiedBy>微软用户</cp:lastModifiedBy>
  <cp:revision>201</cp:revision>
  <cp:lastPrinted>2005-11-15T06:15:07Z</cp:lastPrinted>
  <dcterms:created xsi:type="dcterms:W3CDTF">2005-08-09T00:24:09Z</dcterms:created>
  <dcterms:modified xsi:type="dcterms:W3CDTF">2012-12-27T02:02:23Z</dcterms:modified>
</cp:coreProperties>
</file>