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1" r:id="rId5"/>
    <p:sldId id="259" r:id="rId6"/>
    <p:sldId id="262" r:id="rId7"/>
    <p:sldId id="264" r:id="rId8"/>
    <p:sldId id="268" r:id="rId9"/>
    <p:sldId id="269" r:id="rId10"/>
    <p:sldId id="270" r:id="rId11"/>
    <p:sldId id="271" r:id="rId12"/>
    <p:sldId id="265" r:id="rId13"/>
    <p:sldId id="267" r:id="rId14"/>
    <p:sldId id="266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7"/>
    <p:restoredTop sz="55792"/>
  </p:normalViewPr>
  <p:slideViewPr>
    <p:cSldViewPr snapToGrid="0" snapToObjects="1">
      <p:cViewPr varScale="1">
        <p:scale>
          <a:sx n="68" d="100"/>
          <a:sy n="68" d="100"/>
        </p:scale>
        <p:origin x="1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03762-E534-2047-A0D7-E7AD1B7073C0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149B-2573-1F41-B46F-438577254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56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Demo</a:t>
            </a:r>
            <a:r>
              <a:rPr kumimoji="1" lang="zh-CN" altLang="en-US" dirty="0"/>
              <a:t>地址：</a:t>
            </a:r>
            <a:r>
              <a:rPr kumimoji="1" lang="en" altLang="zh-CN" dirty="0"/>
              <a:t>http://git.hellorf.work:8000/</a:t>
            </a:r>
            <a:r>
              <a:rPr kumimoji="1" lang="en" altLang="zh-CN" dirty="0" err="1"/>
              <a:t>fe</a:t>
            </a:r>
            <a:r>
              <a:rPr kumimoji="1" lang="en" altLang="zh-CN" dirty="0"/>
              <a:t>/browser-parser-demo</a:t>
            </a:r>
            <a:endParaRPr kumimoji="1" lang="zh-CN" altLang="en-US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268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Graphics Library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是一个跨编程语言、跨平台的编程图形程序接口，它将计算机的资源抽象称为一个个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的对象，对这些资源的操作抽象为一个个的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Viz</a:t>
            </a:r>
            <a:r>
              <a:rPr lang="zh-CN" altLang="en-US" dirty="0"/>
              <a:t>文档</a:t>
            </a:r>
            <a:r>
              <a:rPr lang="en-US" altLang="zh-CN" dirty="0"/>
              <a:t>https://</a:t>
            </a:r>
            <a:r>
              <a:rPr lang="en-US" altLang="zh-CN" dirty="0" err="1"/>
              <a:t>source.chromium.org</a:t>
            </a:r>
            <a:r>
              <a:rPr lang="en-US" altLang="zh-CN" dirty="0"/>
              <a:t>/chromium/chromium/</a:t>
            </a:r>
            <a:r>
              <a:rPr lang="en-US" altLang="zh-CN" dirty="0" err="1"/>
              <a:t>src</a:t>
            </a:r>
            <a:r>
              <a:rPr lang="en-US" altLang="zh-CN" dirty="0"/>
              <a:t>/+/</a:t>
            </a:r>
            <a:r>
              <a:rPr lang="en-US" altLang="zh-CN" dirty="0" err="1"/>
              <a:t>master:services</a:t>
            </a:r>
            <a:r>
              <a:rPr lang="en-US" altLang="zh-CN" dirty="0"/>
              <a:t>/viz/</a:t>
            </a:r>
            <a:r>
              <a:rPr lang="en-US" altLang="zh-CN" dirty="0" err="1"/>
              <a:t>README.md?originalUrl</a:t>
            </a:r>
            <a:r>
              <a:rPr lang="en-US" altLang="zh-CN" dirty="0"/>
              <a:t>=https:%2F%2Fcs.chromium.org%2Fchromium%2Fsrc%2Fservices%2Fviz%2FREADME.md</a:t>
            </a: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的介绍：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kumimoji="1"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keyou.github.io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/blog/2020/07/29/how-viz-works/</a:t>
            </a:r>
            <a:b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的加速生成：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kumimoji="1"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www.chromium.org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/developers/design-documents/</a:t>
            </a:r>
            <a:r>
              <a:rPr kumimoji="1"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gpu-accelerated-compositing-in-chrome?spm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=taofed.bloginfo.blog.1.19585ac8aQLUrh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5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引起重流，重绘的属性：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csstriggers.com</a:t>
            </a:r>
            <a:r>
              <a:rPr kumimoji="1" lang="en-US" altLang="zh-CN" dirty="0"/>
              <a:t>/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docs.google.com</a:t>
            </a:r>
            <a:r>
              <a:rPr kumimoji="1" lang="en-US" altLang="zh-CN" dirty="0"/>
              <a:t>/spreadsheets/u/0/d/1Hvi0nu2wG3oQ51XRHtMv-A_ZlidnwUYwgQsPQUg1R2s/</a:t>
            </a:r>
            <a:r>
              <a:rPr kumimoji="1" lang="en-US" altLang="zh-CN" dirty="0" err="1"/>
              <a:t>pub?single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true&amp;gid</a:t>
            </a:r>
            <a:r>
              <a:rPr kumimoji="1" lang="en-US" altLang="zh-CN" dirty="0"/>
              <a:t>=0&amp;output=html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高性能的动画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zh-CN" altLang="en-US" dirty="0">
                <a:sym typeface="Wingdings" pitchFamily="2" charset="2"/>
              </a:rPr>
              <a:t>包含了常见的影响回流，重绘，合成的属性</a:t>
            </a:r>
            <a:r>
              <a:rPr kumimoji="1" lang="en-US" altLang="zh-CN" dirty="0">
                <a:sym typeface="Wingdings" pitchFamily="2" charset="2"/>
              </a:rPr>
              <a:t>)</a:t>
            </a:r>
            <a:endParaRPr kumimoji="1" lang="en-US" altLang="zh-CN" dirty="0"/>
          </a:p>
          <a:p>
            <a:r>
              <a:rPr kumimoji="1" lang="en" altLang="zh-CN" dirty="0"/>
              <a:t>https://www.html5rocks.com/</a:t>
            </a:r>
            <a:r>
              <a:rPr kumimoji="1" lang="en" altLang="zh-CN" dirty="0" err="1"/>
              <a:t>zh</a:t>
            </a:r>
            <a:r>
              <a:rPr kumimoji="1" lang="en" altLang="zh-CN" dirty="0"/>
              <a:t>/tutorials/speed/high-performance-animations/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928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88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主进程：负责页面显示，用户交互，子进程管理，存储等</a:t>
            </a:r>
            <a:endParaRPr kumimoji="1" lang="en-US" altLang="zh-CN" dirty="0"/>
          </a:p>
          <a:p>
            <a:r>
              <a:rPr kumimoji="1" lang="zh-CN" altLang="en-US" dirty="0"/>
              <a:t>渲染进程：把</a:t>
            </a:r>
            <a:r>
              <a:rPr kumimoji="1" lang="en-US" altLang="zh-CN" dirty="0" err="1"/>
              <a:t>Html,Css</a:t>
            </a:r>
            <a:r>
              <a:rPr kumimoji="1" lang="en-US" altLang="zh-CN" dirty="0"/>
              <a:t>,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转换成用户可以交互的网页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进程：负责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的渲染</a:t>
            </a:r>
            <a:b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插件进程：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控制网页中用到的所有插件，因为插件进程容易崩溃，所以插件进程会进行隔离，以防止插件崩溃影响页面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网络进程：负责页面的网络资源加载及网络下载的功能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82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24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https://www.html5rocks.com/</a:t>
            </a:r>
            <a:r>
              <a:rPr kumimoji="1" lang="en-US" altLang="zh-CN" dirty="0" err="1"/>
              <a:t>zh</a:t>
            </a:r>
            <a:r>
              <a:rPr kumimoji="1" lang="en-US" altLang="zh-CN" dirty="0"/>
              <a:t>/tutorials/internals/</a:t>
            </a:r>
            <a:r>
              <a:rPr kumimoji="1" lang="en-US" altLang="zh-CN" dirty="0" err="1"/>
              <a:t>howbrowserswork</a:t>
            </a:r>
            <a:r>
              <a:rPr kumimoji="1" lang="en-US" altLang="zh-CN" dirty="0"/>
              <a:t>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89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developers.google.com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/web/fundamentals/performance/critical-rendering-path/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constructing-the-object-model?hl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zh-cn</a:t>
            </a: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在遇到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 标签时会暂停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的解析</a:t>
            </a:r>
            <a:endParaRPr kumimoji="1" lang="en-US" altLang="zh-CN" dirty="0"/>
          </a:p>
          <a:p>
            <a:r>
              <a:rPr kumimoji="1" lang="zh-CN" altLang="en-US" dirty="0"/>
              <a:t>解析成</a:t>
            </a:r>
            <a:r>
              <a:rPr kumimoji="1" lang="en-US" altLang="zh-CN" dirty="0" err="1"/>
              <a:t>ast</a:t>
            </a:r>
            <a:r>
              <a:rPr kumimoji="1" lang="zh-CN" altLang="en-US" dirty="0"/>
              <a:t> 的网址：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astexplorer.net</a:t>
            </a:r>
            <a:r>
              <a:rPr kumimoji="1" lang="en" altLang="zh-CN" dirty="0"/>
              <a:t>/</a:t>
            </a:r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是如何影响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树构建的：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blog.poetries.top</a:t>
            </a:r>
            <a:r>
              <a:rPr kumimoji="1" lang="en" altLang="zh-CN" dirty="0"/>
              <a:t>/browser-working-principle/guide/part5/lesson21.html#%E4%BB%80%E4%B9%88%E6%98%AF-dom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04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3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可以通过</a:t>
            </a:r>
            <a:r>
              <a:rPr kumimoji="1" lang="en-US" altLang="zh-CN" dirty="0" err="1"/>
              <a:t>devtools</a:t>
            </a:r>
            <a:r>
              <a:rPr kumimoji="1" lang="en-US" altLang="zh-CN" dirty="0"/>
              <a:t>-</a:t>
            </a:r>
            <a:r>
              <a:rPr kumimoji="1" lang="en-US" altLang="zh-CN" dirty="0">
                <a:sym typeface="Wingdings" pitchFamily="2" charset="2"/>
              </a:rPr>
              <a:t>more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tools-layers</a:t>
            </a:r>
            <a:r>
              <a:rPr kumimoji="1" lang="zh-CN" altLang="en-US" dirty="0">
                <a:sym typeface="Wingdings" pitchFamily="2" charset="2"/>
              </a:rPr>
              <a:t> 可以查看网页的图层结构，以及绘制过程</a:t>
            </a:r>
            <a:br>
              <a:rPr kumimoji="1" lang="en-US" altLang="zh-CN" dirty="0">
                <a:sym typeface="Wingdings" pitchFamily="2" charset="2"/>
              </a:rPr>
            </a:br>
            <a:r>
              <a:rPr kumimoji="1" lang="zh-CN" altLang="en-US" dirty="0">
                <a:sym typeface="Wingdings" pitchFamily="2" charset="2"/>
              </a:rPr>
              <a:t>满足分层的条件：</a:t>
            </a:r>
            <a:r>
              <a:rPr kumimoji="1" lang="en" altLang="zh-CN" dirty="0">
                <a:sym typeface="Wingdings" pitchFamily="2" charset="2"/>
              </a:rPr>
              <a:t>https://</a:t>
            </a:r>
            <a:r>
              <a:rPr kumimoji="1" lang="en" altLang="zh-CN" dirty="0" err="1">
                <a:sym typeface="Wingdings" pitchFamily="2" charset="2"/>
              </a:rPr>
              <a:t>time.geekbang.org</a:t>
            </a:r>
            <a:r>
              <a:rPr kumimoji="1" lang="en" altLang="zh-CN" dirty="0">
                <a:sym typeface="Wingdings" pitchFamily="2" charset="2"/>
              </a:rPr>
              <a:t>/column/article/118826</a:t>
            </a:r>
            <a:endParaRPr kumimoji="1" lang="en-US" altLang="zh-CN" dirty="0">
              <a:sym typeface="Wingdings" pitchFamily="2" charset="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153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混合，通常是使用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GL/ES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贴图来实现的，而这时的缓存其实就是纹理（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 Texture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），而很多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对纹理的大小有限制，比如长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宽必须是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的幂次方，最大不能超过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4096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等，所以无法支持任意大小的缓存；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使用小块缓存，方便浏览器使用一个统一的缓存池来管理分配的缓存，这个缓存池一般会分配成百上千个缓存块供所有的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共用。所有打开的网页，需要缓存时都可以以缓存块为单位向缓存池申请，而当网页关闭或者不可见时，这些不需要的缓存块就可以被回收供其它网页使用。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149B-2573-1F41-B46F-438577254D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8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53741-A1AB-9948-A745-417E6BE4A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ECA57-92B2-6C4A-AAF6-C33F39E7E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C3476-02B4-ED4E-97B9-7FAE5BF0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BCDF4-B07B-4C44-A0B4-6D8DE22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0DF81-FD86-A842-A08E-9CAE0059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4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E2EF-F0DD-D840-A900-80B13D9E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00D66-0530-714E-AE97-49A6CE95B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CFDC7-57E4-8E46-B737-43A7592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D74AE-8870-5245-9183-94091D3D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C195D-B579-4046-9BDD-2D16087B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11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8573AA-DC7E-F54A-B19C-DC6431404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9AC9C-1B20-C241-BF7E-F7C5CF42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A093C-5E86-FB42-A2F2-D123266E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E574F-CF84-4348-BA85-97D64E82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D9533-1EA8-6B4E-BA9E-9FD36DD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60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D4D5-F2F1-024D-BCF7-E35407B9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B41CE-EBAA-544C-91EA-E6CC8BA4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E61A0-1CEE-EA40-A03F-7723A354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B7CAA-E678-C94A-BA9B-F138F73F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48E63-CC31-1646-B249-0A8D3A16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75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5FD2C-F394-0142-8B8A-F6ED2B89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5E118-6E9E-D647-9178-521B31EE6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D5644-FEBC-4246-B9B7-9B3DA4FF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DD5A7-059D-3D4F-A659-33046E3C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782DA-555B-0847-BEE8-F6B329EF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40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7E228-B416-BB46-AAD1-70976FF3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27FC2-D194-6442-B401-F5893570D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1578D-7D2C-5E4C-B94A-E395768D8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13534-04D9-364E-8160-93144937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5E66A-2786-3345-86B9-2AE1E2FF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EB003-293B-DA4B-B1DF-32FD7C70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31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1C33-8F3B-484F-8690-412E377E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0884F-F844-DF48-85F8-3AF5EF8A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76392-F78F-3945-A783-FA45B434F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A253C4-C505-F74E-BEFE-8A03A05E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6F549-A19B-3F4F-A86D-29638374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334BE6-0EE7-094C-AC5A-BE4B7E99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C3746-AE69-924D-97B0-96D46CCF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84247-6D68-AD4E-B392-A89BA96E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86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6088-2496-154C-B5F2-664259BE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A5D80-F49D-274E-8C90-D7FC952D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00A46-5288-A741-8E26-04C6409D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E90CB-7B5D-8945-B669-54DBDC9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9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967A8B-500F-1748-9110-79611063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5A968D-66AC-184F-A1BE-2634EA1F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5EE52-D5F5-6042-A77A-7DAC2583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2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F362A-5028-7942-8B83-80531D03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B41E2-1ED1-EF4B-9F76-8DE680A2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B3ED7-98FB-2A42-A299-E57DE5C0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4BE39-64CB-1749-96F9-A5443EB1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129FF-1DCB-3645-9A0E-4C093CB2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B55DD-B78A-DE46-9F3F-8438A56A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7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6512F-00F4-F54E-801C-0F8E57A4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08AD1-7BED-E043-A10A-7EB602F04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24B19-5189-3C41-914F-A838EC4FB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4B6B2-1014-A043-8153-D2BAF6B0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FACDB-E81F-F643-9BA0-12F4E0BD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69E4E-23A5-DC46-9AFE-321EC8B4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8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350C25-6E60-2A4F-9A06-75FEE6DE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91243-6A83-DB4A-AD4A-6C70BA87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2821D-3AC8-B44E-8A03-244B5AAF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2518-E284-C248-97F6-4601FC48401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E897F-2D2D-EC4B-91CA-8ABE1FB2C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0CCED-CA24-BF49-BCF8-A5861002D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E213-85E5-594C-A506-6590AE8D8E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fas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tml5rocks.com/zh/tutorials/internals/howbrowserswork/" TargetMode="External"/><Relationship Id="rId4" Type="http://schemas.openxmlformats.org/officeDocument/2006/relationships/hyperlink" Target="https://juejin.cn/post/684790222573430375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wg-cn.github.io/html/multipage/parsing.html#tokeniz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B13FE-4A67-B64C-9328-324C8769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浏览器的渲染机制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AE4A6-CBD9-3549-8A36-3C6134513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079875"/>
            <a:ext cx="9144000" cy="165576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57D65-048C-3744-A549-72A7FC9C249B}"/>
              </a:ext>
            </a:extLst>
          </p:cNvPr>
          <p:cNvSpPr txBox="1"/>
          <p:nvPr/>
        </p:nvSpPr>
        <p:spPr>
          <a:xfrm>
            <a:off x="7442200" y="464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69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E0DA6-5DEE-EE40-8FED-DB371A38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计算主轴位置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1F5976-D380-1641-AA25-A42CFBB4A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9943228" cy="5220494"/>
          </a:xfrm>
        </p:spPr>
      </p:pic>
    </p:spTree>
    <p:extLst>
      <p:ext uri="{BB962C8B-B14F-4D97-AF65-F5344CB8AC3E}">
        <p14:creationId xmlns:p14="http://schemas.microsoft.com/office/powerpoint/2010/main" val="232716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B5D9A-01A8-304A-ABF7-FA003177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计算交叉轴位置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69424E-C780-BA4F-9DF4-C3F5CA66C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1" y="1690688"/>
            <a:ext cx="8648699" cy="4486275"/>
          </a:xfrm>
        </p:spPr>
      </p:pic>
    </p:spTree>
    <p:extLst>
      <p:ext uri="{BB962C8B-B14F-4D97-AF65-F5344CB8AC3E}">
        <p14:creationId xmlns:p14="http://schemas.microsoft.com/office/powerpoint/2010/main" val="188662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BD3D-31DA-984F-B726-1CD728C9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834"/>
            <a:ext cx="10515600" cy="479913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/>
              <a:t>按照一定规则将页面分成多个图层，在渲染时只需要渲染必要的图层，其他图层只需要参与合成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zh-CN" altLang="en-US" dirty="0"/>
              <a:t>分层</a:t>
            </a:r>
            <a:r>
              <a:rPr kumimoji="1" lang="en-US" altLang="zh-CN" dirty="0"/>
              <a:t>:</a:t>
            </a:r>
            <a:r>
              <a:rPr kumimoji="1" lang="zh-CN" altLang="en-US" dirty="0"/>
              <a:t>通过图层叠加合成了最终的页面</a:t>
            </a:r>
            <a:endParaRPr kumimoji="1" lang="en-US" altLang="zh-CN" dirty="0"/>
          </a:p>
          <a:p>
            <a:r>
              <a:rPr kumimoji="1" lang="zh-CN" altLang="en-US" sz="2000" dirty="0"/>
              <a:t>   渲染引擎为特定的节点生成专用的图层，并生成一颗图层树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5CEBB8-14EE-9143-BD3F-27FD5B91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7399"/>
            <a:ext cx="10544615" cy="36136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49E49C-B421-4841-911C-9067297740F7}"/>
              </a:ext>
            </a:extLst>
          </p:cNvPr>
          <p:cNvSpPr/>
          <p:nvPr/>
        </p:nvSpPr>
        <p:spPr>
          <a:xfrm rot="10800000" flipV="1">
            <a:off x="750234" y="854612"/>
            <a:ext cx="8603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图层合成加速</a:t>
            </a:r>
            <a:r>
              <a:rPr kumimoji="1" lang="en-US" altLang="zh-CN" sz="2800" dirty="0"/>
              <a:t>(</a:t>
            </a:r>
            <a:r>
              <a:rPr lang="en" altLang="zh-CN" sz="2800" dirty="0"/>
              <a:t>Compositing Layer</a:t>
            </a:r>
            <a:r>
              <a:rPr kumimoji="1"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16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872AC-05E6-F045-9E89-78C6B4AC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分块渲染</a:t>
            </a:r>
            <a:r>
              <a:rPr kumimoji="1" lang="en-US" altLang="zh-CN" dirty="0"/>
              <a:t>(</a:t>
            </a:r>
            <a:r>
              <a:rPr lang="en" altLang="zh-CN" dirty="0"/>
              <a:t>Tile Rendering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D22A9-8733-6641-B706-0FE14C1C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合成线程会将图层划分成一个个小的图块。只需要绘制视口里的图层的内容，</a:t>
            </a:r>
            <a:r>
              <a:rPr lang="zh-CN" altLang="en-US" dirty="0"/>
              <a:t>这些图块的大小通常是 </a:t>
            </a:r>
            <a:r>
              <a:rPr lang="en-US" altLang="zh-CN" dirty="0"/>
              <a:t>256</a:t>
            </a:r>
            <a:r>
              <a:rPr lang="en" altLang="zh-CN" dirty="0"/>
              <a:t>x256 </a:t>
            </a:r>
            <a:r>
              <a:rPr lang="zh-CN" altLang="en-US" dirty="0"/>
              <a:t>或者 </a:t>
            </a:r>
            <a:r>
              <a:rPr lang="en-US" altLang="zh-CN" dirty="0"/>
              <a:t>512</a:t>
            </a:r>
            <a:r>
              <a:rPr lang="en" altLang="zh-CN" dirty="0"/>
              <a:t>x512</a:t>
            </a:r>
          </a:p>
          <a:p>
            <a:r>
              <a:rPr lang="zh-CN" altLang="en-US" dirty="0"/>
              <a:t>分块</a:t>
            </a:r>
            <a:r>
              <a:rPr lang="zh-CN" altLang="en" dirty="0"/>
              <a:t>原因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sz="2000" dirty="0"/>
              <a:t>节省开销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  纹理</a:t>
            </a:r>
            <a:r>
              <a:rPr lang="en-US" altLang="zh-CN" sz="2000" dirty="0"/>
              <a:t>GL</a:t>
            </a:r>
            <a:r>
              <a:rPr lang="zh-CN" altLang="en-US" sz="2000" dirty="0"/>
              <a:t> 大小限制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  分块缓存，方便管理和回收</a:t>
            </a:r>
            <a:endParaRPr lang="en-US" altLang="zh-CN" sz="2000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97453C-EE74-CC4F-BF1A-C3633302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170922" cy="49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A8FF5-951B-F149-A41E-9BC05988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907024"/>
          </a:xfrm>
        </p:spPr>
        <p:txBody>
          <a:bodyPr>
            <a:normAutofit/>
          </a:bodyPr>
          <a:lstStyle/>
          <a:p>
            <a:endParaRPr lang="en" altLang="zh-CN" dirty="0"/>
          </a:p>
          <a:p>
            <a:r>
              <a:rPr kumimoji="1" lang="zh-CN" altLang="en-US" dirty="0"/>
              <a:t>栅格化（图块）：是指将图块转换成位图的过程，会使用</a:t>
            </a:r>
            <a:r>
              <a:rPr kumimoji="1" lang="en-US" altLang="zh-CN" dirty="0"/>
              <a:t>GPU(</a:t>
            </a:r>
            <a:r>
              <a:rPr kumimoji="1" lang="zh-CN" altLang="en-US" dirty="0"/>
              <a:t>图形处理器</a:t>
            </a:r>
            <a:r>
              <a:rPr kumimoji="1" lang="en-US" altLang="zh-CN" dirty="0"/>
              <a:t>)</a:t>
            </a:r>
            <a:r>
              <a:rPr kumimoji="1" lang="zh-CN" altLang="en-US" dirty="0"/>
              <a:t>来加速生成，最后将生成的位图保存在</a:t>
            </a:r>
            <a:r>
              <a:rPr kumimoji="1" lang="en-US" altLang="zh-CN" dirty="0"/>
              <a:t>GPU</a:t>
            </a:r>
            <a:r>
              <a:rPr kumimoji="1" lang="zh-CN" altLang="en-US" dirty="0"/>
              <a:t>内存中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zh-CN" altLang="en-US" dirty="0"/>
              <a:t>绘制</a:t>
            </a:r>
            <a:r>
              <a:rPr kumimoji="1" lang="en-US" altLang="zh-CN" dirty="0"/>
              <a:t>: </a:t>
            </a:r>
            <a:r>
              <a:rPr kumimoji="1" lang="zh-CN" altLang="en-US" dirty="0"/>
              <a:t>当图块被栅格化之后，会发送</a:t>
            </a:r>
            <a:r>
              <a:rPr lang="en" altLang="zh-CN" dirty="0" err="1"/>
              <a:t>DrawQuad</a:t>
            </a:r>
            <a:r>
              <a:rPr lang="zh-CN" altLang="en-US" dirty="0"/>
              <a:t> 绘制指令</a:t>
            </a:r>
            <a:r>
              <a:rPr lang="en-US" altLang="zh-CN" dirty="0"/>
              <a:t>,</a:t>
            </a:r>
            <a:r>
              <a:rPr lang="zh-CN" altLang="en-US" dirty="0"/>
              <a:t>提交给浏览器进程。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合成</a:t>
            </a:r>
            <a:r>
              <a:rPr kumimoji="1" lang="en-US" altLang="zh-CN" dirty="0"/>
              <a:t>:</a:t>
            </a:r>
            <a:r>
              <a:rPr lang="zh-CN" altLang="en-US" dirty="0"/>
              <a:t>合成器</a:t>
            </a:r>
            <a:r>
              <a:rPr lang="en-US" altLang="zh-CN" dirty="0"/>
              <a:t>(viz)</a:t>
            </a:r>
            <a:r>
              <a:rPr lang="zh-CN" altLang="en-US" dirty="0"/>
              <a:t>会收集</a:t>
            </a:r>
            <a:r>
              <a:rPr lang="en" altLang="zh-CN" dirty="0" err="1"/>
              <a:t>DrawQuad</a:t>
            </a:r>
            <a:r>
              <a:rPr lang="zh-CN" altLang="en-US" dirty="0"/>
              <a:t>，用来创建</a:t>
            </a:r>
            <a:r>
              <a:rPr lang="zh-CN" altLang="en" dirty="0"/>
              <a:t>合成</a:t>
            </a:r>
            <a:r>
              <a:rPr lang="zh-CN" altLang="en-US" dirty="0"/>
              <a:t>帧（</a:t>
            </a:r>
            <a:r>
              <a:rPr lang="en" altLang="zh-CN" dirty="0"/>
              <a:t>Compositor Frame</a:t>
            </a:r>
            <a:r>
              <a:rPr lang="en-US" altLang="zh-CN" dirty="0"/>
              <a:t>)</a:t>
            </a:r>
            <a:r>
              <a:rPr lang="zh-CN" altLang="en-US" dirty="0"/>
              <a:t> 进行合成</a:t>
            </a:r>
            <a:r>
              <a:rPr lang="en-US" altLang="zh-CN" dirty="0"/>
              <a:t>,</a:t>
            </a:r>
            <a:r>
              <a:rPr lang="zh-CN" altLang="en-US" dirty="0"/>
              <a:t>再调用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GL</a:t>
            </a:r>
            <a:r>
              <a:rPr lang="zh-CN" altLang="en-US" dirty="0"/>
              <a:t>指令来渲染</a:t>
            </a:r>
            <a:r>
              <a:rPr lang="en-US" altLang="zh-CN" dirty="0"/>
              <a:t>CF,</a:t>
            </a:r>
            <a:r>
              <a:rPr lang="zh-CN" altLang="en-US" dirty="0"/>
              <a:t>将像素点渲染到屏幕上。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89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5AF7D-52CD-1A40-BEDB-5B89A61F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FD6CBF-130B-644A-9DE0-2D91327AB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633" y="1987738"/>
            <a:ext cx="10515600" cy="22958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C7961E-85E9-2448-B837-333249B4B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89" y="365125"/>
            <a:ext cx="10648013" cy="2407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1CE73F-3D55-7945-8093-17A3AF1EC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33" y="4751882"/>
            <a:ext cx="10867869" cy="23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0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8FB70-38D4-054E-8A74-F23AE898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44550"/>
            <a:ext cx="10515600" cy="571976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以用户为中心的性能指标：</a:t>
            </a:r>
            <a:endParaRPr kumimoji="1" lang="en-US" altLang="zh-CN" dirty="0"/>
          </a:p>
          <a:p>
            <a:r>
              <a:rPr kumimoji="1" lang="en-US" altLang="zh-CN" dirty="0" err="1"/>
              <a:t>FCP:https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web.dev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fcp</a:t>
            </a:r>
            <a:r>
              <a:rPr kumimoji="1" lang="en-US" altLang="zh-CN" dirty="0"/>
              <a:t>/</a:t>
            </a:r>
          </a:p>
          <a:p>
            <a:r>
              <a:rPr kumimoji="1" lang="en-US" altLang="zh-CN" dirty="0" err="1"/>
              <a:t>LCP:https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web.dev</a:t>
            </a:r>
            <a:r>
              <a:rPr kumimoji="1" lang="en-US" altLang="zh-CN" dirty="0"/>
              <a:t>/optimize-</a:t>
            </a:r>
            <a:r>
              <a:rPr kumimoji="1" lang="en-US" altLang="zh-CN" dirty="0" err="1"/>
              <a:t>lcp</a:t>
            </a:r>
            <a:r>
              <a:rPr kumimoji="1" lang="en-US" altLang="zh-CN" dirty="0"/>
              <a:t>/</a:t>
            </a:r>
          </a:p>
          <a:p>
            <a:r>
              <a:rPr kumimoji="1" lang="en-US" altLang="zh-CN" dirty="0" err="1"/>
              <a:t>CLS:https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web.dev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cls</a:t>
            </a:r>
            <a:r>
              <a:rPr kumimoji="1" lang="en-US" altLang="zh-CN" dirty="0"/>
              <a:t>/</a:t>
            </a:r>
          </a:p>
          <a:p>
            <a:r>
              <a:rPr kumimoji="1" lang="en-US" altLang="zh-CN" dirty="0">
                <a:hlinkClick r:id="rId3"/>
              </a:rPr>
              <a:t>https://web.dev/fast/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检测网页性能指标的插件：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chrome.google.com</a:t>
            </a:r>
            <a:r>
              <a:rPr kumimoji="1" lang="en-US" altLang="zh-CN" dirty="0"/>
              <a:t>/webstore/search/Web%20Vitals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渲染流程参考链接：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https://juejin.cn/post/6847902225734303752</a:t>
            </a:r>
            <a:endParaRPr kumimoji="1" lang="en-US" altLang="zh-CN" dirty="0"/>
          </a:p>
          <a:p>
            <a:r>
              <a:rPr kumimoji="1" lang="en-US" altLang="zh-CN" dirty="0">
                <a:hlinkClick r:id="rId5"/>
              </a:rPr>
              <a:t>https://www.html5rocks.com/zh/tutorials/internals/howbrowserswork/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time.geekbang.org</a:t>
            </a:r>
            <a:r>
              <a:rPr kumimoji="1" lang="en-US" altLang="zh-CN" dirty="0"/>
              <a:t>/column/article/118826</a:t>
            </a:r>
          </a:p>
        </p:txBody>
      </p:sp>
    </p:spTree>
    <p:extLst>
      <p:ext uri="{BB962C8B-B14F-4D97-AF65-F5344CB8AC3E}">
        <p14:creationId xmlns:p14="http://schemas.microsoft.com/office/powerpoint/2010/main" val="4864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B9DEB-6E77-284C-B98B-8E1510C8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Chorme</a:t>
            </a:r>
            <a:r>
              <a:rPr kumimoji="1" lang="zh-CN" altLang="en-US" dirty="0"/>
              <a:t> 的多进程架构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3D31A8-3AE0-2146-B870-6DB9EF86B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635" y="1876425"/>
            <a:ext cx="10059165" cy="4351338"/>
          </a:xfrm>
        </p:spPr>
      </p:pic>
    </p:spTree>
    <p:extLst>
      <p:ext uri="{BB962C8B-B14F-4D97-AF65-F5344CB8AC3E}">
        <p14:creationId xmlns:p14="http://schemas.microsoft.com/office/powerpoint/2010/main" val="102472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63B0DD-6B62-5841-A04E-71409F42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8818" y="718628"/>
            <a:ext cx="9129309" cy="5925312"/>
          </a:xfrm>
        </p:spPr>
      </p:pic>
    </p:spTree>
    <p:extLst>
      <p:ext uri="{BB962C8B-B14F-4D97-AF65-F5344CB8AC3E}">
        <p14:creationId xmlns:p14="http://schemas.microsoft.com/office/powerpoint/2010/main" val="282681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0BF5-DB80-BE43-BDE1-1F64FC83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渲染流程解析的过程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50478-8D45-1545-9CAA-3EB89530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读取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,</a:t>
            </a:r>
            <a:r>
              <a:rPr kumimoji="1" lang="zh-CN" altLang="en-US" dirty="0"/>
              <a:t>发起请求</a:t>
            </a:r>
            <a:r>
              <a:rPr kumimoji="1" lang="en-US" altLang="zh-CN" dirty="0"/>
              <a:t>,</a:t>
            </a:r>
            <a:r>
              <a:rPr kumimoji="1" lang="zh-CN" altLang="en-US" dirty="0"/>
              <a:t>解析响应的</a:t>
            </a:r>
            <a:r>
              <a:rPr kumimoji="1" lang="en-US" altLang="zh-CN" dirty="0"/>
              <a:t>html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构建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解析</a:t>
            </a:r>
            <a:r>
              <a:rPr kumimoji="1" lang="en-US" altLang="zh-CN" dirty="0" err="1"/>
              <a:t>css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" altLang="zh-CN" dirty="0" err="1"/>
              <a:t>styleSheets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样式计算</a:t>
            </a:r>
            <a:r>
              <a:rPr kumimoji="1" lang="en-US" altLang="zh-CN" dirty="0"/>
              <a:t>:</a:t>
            </a:r>
            <a:r>
              <a:rPr kumimoji="1" lang="zh-CN" altLang="en-US" dirty="0"/>
              <a:t>给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 树添加</a:t>
            </a:r>
            <a:r>
              <a:rPr kumimoji="1" lang="en-US" altLang="zh-CN" dirty="0" err="1"/>
              <a:t>css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布局</a:t>
            </a:r>
            <a:r>
              <a:rPr kumimoji="1" lang="en-US" altLang="zh-CN" dirty="0"/>
              <a:t>:</a:t>
            </a:r>
            <a:r>
              <a:rPr kumimoji="1" lang="zh-CN" altLang="en-US" dirty="0"/>
              <a:t>通过 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 计算元素的位置。给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 添加位置信息</a:t>
            </a:r>
            <a:endParaRPr kumimoji="1" lang="en-US" altLang="zh-CN" dirty="0"/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分层</a:t>
            </a:r>
            <a:r>
              <a:rPr kumimoji="1" lang="en-US" altLang="zh-CN" dirty="0"/>
              <a:t>:</a:t>
            </a:r>
            <a:r>
              <a:rPr kumimoji="1" lang="zh-CN" altLang="en-US" dirty="0"/>
              <a:t>对布局树进行分层，并为每个图层生成绘制列表</a:t>
            </a:r>
            <a:endParaRPr kumimoji="1" lang="en-US" altLang="zh-CN" dirty="0"/>
          </a:p>
          <a:p>
            <a:r>
              <a:rPr kumimoji="1" lang="en-US" altLang="zh-CN" dirty="0"/>
              <a:t>7.</a:t>
            </a:r>
            <a:r>
              <a:rPr kumimoji="1" lang="zh-CN" altLang="en-US" dirty="0"/>
              <a:t>分块</a:t>
            </a:r>
            <a:r>
              <a:rPr kumimoji="1" lang="en-US" altLang="zh-CN" dirty="0"/>
              <a:t>:</a:t>
            </a:r>
            <a:r>
              <a:rPr kumimoji="1" lang="zh-CN" altLang="en-US" dirty="0"/>
              <a:t>将图层划分成图块</a:t>
            </a:r>
            <a:endParaRPr kumimoji="1" lang="en-US" altLang="zh-CN" dirty="0"/>
          </a:p>
          <a:p>
            <a:r>
              <a:rPr kumimoji="1" lang="en-US" altLang="zh-CN" dirty="0"/>
              <a:t>8.</a:t>
            </a:r>
            <a:r>
              <a:rPr kumimoji="1" lang="zh-CN" altLang="en-US" dirty="0"/>
              <a:t>栅格化</a:t>
            </a:r>
            <a:r>
              <a:rPr kumimoji="1" lang="en-US" altLang="zh-CN" dirty="0"/>
              <a:t>:</a:t>
            </a:r>
            <a:r>
              <a:rPr kumimoji="1" lang="zh-CN" altLang="en-US" dirty="0"/>
              <a:t>将图块并转换成位图</a:t>
            </a:r>
            <a:endParaRPr kumimoji="1" lang="en-US" altLang="zh-CN" dirty="0"/>
          </a:p>
          <a:p>
            <a:r>
              <a:rPr kumimoji="1" lang="en-US" altLang="zh-CN" dirty="0"/>
              <a:t>9.</a:t>
            </a:r>
            <a:r>
              <a:rPr kumimoji="1" lang="zh-CN" altLang="en-US" dirty="0"/>
              <a:t>合成</a:t>
            </a:r>
            <a:r>
              <a:rPr kumimoji="1" lang="en-US" altLang="zh-CN" dirty="0"/>
              <a:t>:</a:t>
            </a:r>
            <a:r>
              <a:rPr kumimoji="1" lang="zh-CN" altLang="en-US" dirty="0"/>
              <a:t>发送</a:t>
            </a:r>
            <a:r>
              <a:rPr lang="en" altLang="zh-CN" dirty="0" err="1"/>
              <a:t>DrawQuad</a:t>
            </a:r>
            <a:r>
              <a:rPr lang="zh-CN" altLang="en-US" dirty="0"/>
              <a:t> 命令，浏览器进程根据命令，显示页面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79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0C994-0482-0549-9AB2-AE91BD19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渲染流程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DD7AE2-64CC-E045-ADA3-46D145338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066" y="2032000"/>
            <a:ext cx="7907867" cy="3945466"/>
          </a:xfrm>
        </p:spPr>
      </p:pic>
    </p:spTree>
    <p:extLst>
      <p:ext uri="{BB962C8B-B14F-4D97-AF65-F5344CB8AC3E}">
        <p14:creationId xmlns:p14="http://schemas.microsoft.com/office/powerpoint/2010/main" val="332509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04D14-6128-2C49-9406-61792A6C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 </a:t>
            </a:r>
            <a:r>
              <a:rPr lang="en-US" altLang="zh-CN" dirty="0"/>
              <a:t>---&gt;</a:t>
            </a:r>
            <a:r>
              <a:rPr kumimoji="1" lang="zh-CN" altLang="en-US" sz="2800" dirty="0">
                <a:sym typeface="Wingdings" pitchFamily="2" charset="2"/>
              </a:rPr>
              <a:t>  </a:t>
            </a:r>
            <a:r>
              <a:rPr kumimoji="1" lang="en-US" altLang="zh-CN" dirty="0" err="1"/>
              <a:t>dom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6CCE1-834E-9447-82F4-CD3937A19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词法分析</a:t>
            </a:r>
            <a:r>
              <a:rPr kumimoji="1" lang="en-US" altLang="zh-CN" dirty="0"/>
              <a:t>:</a:t>
            </a:r>
            <a:r>
              <a:rPr kumimoji="1" lang="zh-CN" altLang="en-US" dirty="0"/>
              <a:t>通过分词器把标签转换成</a:t>
            </a:r>
            <a:r>
              <a:rPr kumimoji="1" lang="en-US" altLang="zh-CN" dirty="0"/>
              <a:t>Token</a:t>
            </a:r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000" dirty="0" err="1"/>
              <a:t>eg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zh-CN" altLang="en-US" sz="2000" dirty="0"/>
              <a:t>   </a:t>
            </a:r>
            <a:r>
              <a:rPr kumimoji="1" lang="en-US" altLang="zh-CN" sz="2000" dirty="0"/>
              <a:t>&lt;div&gt;123&lt;/div&gt;</a:t>
            </a:r>
          </a:p>
          <a:p>
            <a:pPr marL="0" indent="0">
              <a:buNone/>
            </a:pPr>
            <a:r>
              <a:rPr kumimoji="1" lang="zh-CN" altLang="en-US" sz="2000" dirty="0"/>
              <a:t>    </a:t>
            </a:r>
            <a:r>
              <a:rPr kumimoji="1" lang="en-US" altLang="zh-CN" sz="2000" dirty="0"/>
              <a:t>{ type: '</a:t>
            </a:r>
            <a:r>
              <a:rPr kumimoji="1" lang="en-US" altLang="zh-CN" sz="2000" dirty="0" err="1"/>
              <a:t>startTag</a:t>
            </a:r>
            <a:r>
              <a:rPr kumimoji="1" lang="en-US" altLang="zh-CN" sz="2000" dirty="0"/>
              <a:t>', </a:t>
            </a:r>
            <a:r>
              <a:rPr kumimoji="1" lang="en-US" altLang="zh-CN" sz="2000" dirty="0" err="1"/>
              <a:t>tagName</a:t>
            </a:r>
            <a:r>
              <a:rPr kumimoji="1" lang="en-US" altLang="zh-CN" sz="2000" dirty="0"/>
              <a:t>: 'div', class: '</a:t>
            </a:r>
            <a:r>
              <a:rPr kumimoji="1" lang="en-US" altLang="zh-CN" sz="2000" dirty="0" err="1"/>
              <a:t>btn</a:t>
            </a:r>
            <a:r>
              <a:rPr kumimoji="1" lang="en-US" altLang="zh-CN" sz="2000" dirty="0"/>
              <a:t>’ }</a:t>
            </a:r>
          </a:p>
          <a:p>
            <a:pPr marL="0" indent="0">
              <a:buNone/>
            </a:pPr>
            <a:r>
              <a:rPr kumimoji="1" lang="zh-CN" altLang="en-US" sz="2000" dirty="0"/>
              <a:t>    </a:t>
            </a:r>
            <a:r>
              <a:rPr kumimoji="1" lang="en-US" altLang="zh-CN" sz="2000" dirty="0"/>
              <a:t>{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type: 'text', content: ‘123</a:t>
            </a:r>
            <a:r>
              <a:rPr kumimoji="1" lang="zh-CN" altLang="en-US" sz="2000" dirty="0"/>
              <a:t>’</a:t>
            </a: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r>
              <a:rPr kumimoji="1" lang="zh-CN" altLang="en-US" sz="2000" dirty="0"/>
              <a:t>    </a:t>
            </a:r>
            <a:r>
              <a:rPr kumimoji="1" lang="en-US" altLang="zh-CN" sz="2000" dirty="0"/>
              <a:t>{ type: '</a:t>
            </a:r>
            <a:r>
              <a:rPr kumimoji="1" lang="en-US" altLang="zh-CN" sz="2000" dirty="0" err="1"/>
              <a:t>endTag</a:t>
            </a:r>
            <a:r>
              <a:rPr kumimoji="1" lang="en-US" altLang="zh-CN" sz="2000" dirty="0"/>
              <a:t>', </a:t>
            </a:r>
            <a:r>
              <a:rPr kumimoji="1" lang="en-US" altLang="zh-CN" sz="2000" dirty="0" err="1"/>
              <a:t>tagName</a:t>
            </a:r>
            <a:r>
              <a:rPr kumimoji="1" lang="en-US" altLang="zh-CN" sz="2000" dirty="0"/>
              <a:t>: 'div' }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添加到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 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遇到</a:t>
            </a:r>
            <a:r>
              <a:rPr kumimoji="1" lang="en-US" altLang="zh-CN" dirty="0" err="1"/>
              <a:t>startTag</a:t>
            </a:r>
            <a:r>
              <a:rPr kumimoji="1" lang="zh-CN" altLang="en-US" dirty="0"/>
              <a:t> 入栈</a:t>
            </a:r>
            <a:r>
              <a:rPr kumimoji="1" lang="en-US" altLang="zh-CN" dirty="0"/>
              <a:t>,</a:t>
            </a:r>
            <a:r>
              <a:rPr kumimoji="1" lang="en-US" altLang="zh-CN" dirty="0" err="1"/>
              <a:t>endTag</a:t>
            </a:r>
            <a:r>
              <a:rPr kumimoji="1" lang="zh-CN" altLang="en-US" dirty="0"/>
              <a:t> 出栈</a:t>
            </a:r>
            <a:endParaRPr kumimoji="1" lang="en-US" altLang="zh-CN" dirty="0"/>
          </a:p>
          <a:p>
            <a:r>
              <a:rPr kumimoji="1" lang="zh-CN" altLang="en-US" dirty="0"/>
              <a:t> 利用有限状态机来处理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 的解析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" altLang="zh-CN" sz="2400" dirty="0">
                <a:hlinkClick r:id="rId3"/>
              </a:rPr>
              <a:t>https://whatwg-cn.github.io/html/multipage/parsing.html#tokenization</a:t>
            </a:r>
            <a:endParaRPr kumimoji="1" lang="en" altLang="zh-CN" sz="2400" dirty="0"/>
          </a:p>
          <a:p>
            <a:pPr marL="0" indent="0">
              <a:buNone/>
            </a:pPr>
            <a:endParaRPr kumimoji="1" lang="en" altLang="zh-CN" sz="24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56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446F9-3EE9-FE4E-B246-E6761E05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LayoutTree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CC3A2-531A-4E41-BE0B-CFD183D2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 err="1"/>
              <a:t>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css</a:t>
            </a:r>
            <a:endParaRPr kumimoji="1"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zh-CN" altLang="en-US" dirty="0"/>
              <a:t>计算</a:t>
            </a:r>
            <a:r>
              <a:rPr kumimoji="1" lang="en-US" altLang="zh-CN" dirty="0" err="1"/>
              <a:t>css</a:t>
            </a:r>
            <a:r>
              <a:rPr kumimoji="1" lang="zh-CN" altLang="en-US" dirty="0"/>
              <a:t> 优先级</a:t>
            </a:r>
            <a:r>
              <a:rPr kumimoji="1" lang="en-US" altLang="zh-CN" dirty="0"/>
              <a:t>,</a:t>
            </a:r>
            <a:r>
              <a:rPr lang="en" altLang="zh-CN" dirty="0"/>
              <a:t> </a:t>
            </a:r>
            <a:r>
              <a:rPr lang="zh-CN" altLang="en-US" dirty="0"/>
              <a:t>为</a:t>
            </a:r>
            <a:r>
              <a:rPr lang="en" altLang="zh-CN" dirty="0" err="1"/>
              <a:t>computedStyle</a:t>
            </a:r>
            <a:r>
              <a:rPr lang="zh-CN" altLang="en-US" dirty="0"/>
              <a:t> 添加正确的值</a:t>
            </a:r>
            <a:endParaRPr kumimoji="1"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zh-CN" altLang="en-US" dirty="0"/>
              <a:t>计算元素的位置</a:t>
            </a:r>
            <a:r>
              <a:rPr kumimoji="1" lang="en-US" altLang="zh-CN" dirty="0"/>
              <a:t>,</a:t>
            </a:r>
            <a:r>
              <a:rPr kumimoji="1" lang="en-US" altLang="zh-CN" dirty="0" err="1"/>
              <a:t>left,right,top,bottom.width,height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62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9A497-C9DE-074F-AA2A-DEDFC9BE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Layout</a:t>
            </a:r>
            <a:r>
              <a:rPr kumimoji="1" lang="zh-CN" altLang="en-US" dirty="0"/>
              <a:t> 树需要计算的属性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3901DB-DD98-2249-8A3C-C1F36BDCC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4694" y="161092"/>
            <a:ext cx="7929311" cy="6315907"/>
          </a:xfrm>
        </p:spPr>
      </p:pic>
    </p:spTree>
    <p:extLst>
      <p:ext uri="{BB962C8B-B14F-4D97-AF65-F5344CB8AC3E}">
        <p14:creationId xmlns:p14="http://schemas.microsoft.com/office/powerpoint/2010/main" val="290321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C02C-5EF5-7A4C-9428-7050B347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收集元素进行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2AD0F8-7D84-8843-A471-0FB318617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05744"/>
            <a:ext cx="8534400" cy="5352256"/>
          </a:xfrm>
        </p:spPr>
      </p:pic>
    </p:spTree>
    <p:extLst>
      <p:ext uri="{BB962C8B-B14F-4D97-AF65-F5344CB8AC3E}">
        <p14:creationId xmlns:p14="http://schemas.microsoft.com/office/powerpoint/2010/main" val="186322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</TotalTime>
  <Words>1240</Words>
  <Application>Microsoft Macintosh PowerPoint</Application>
  <PresentationFormat>宽屏</PresentationFormat>
  <Paragraphs>97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Wingdings</vt:lpstr>
      <vt:lpstr>Office 主题​​</vt:lpstr>
      <vt:lpstr>浏览器的渲染机制</vt:lpstr>
      <vt:lpstr>Chorme 的多进程架构</vt:lpstr>
      <vt:lpstr>PowerPoint 演示文稿</vt:lpstr>
      <vt:lpstr>渲染流程解析的过程</vt:lpstr>
      <vt:lpstr>渲染流程</vt:lpstr>
      <vt:lpstr>html ---&gt;  dom </vt:lpstr>
      <vt:lpstr>LayoutTree</vt:lpstr>
      <vt:lpstr>Layout 树需要计算的属性</vt:lpstr>
      <vt:lpstr>收集元素进行</vt:lpstr>
      <vt:lpstr>计算主轴位置</vt:lpstr>
      <vt:lpstr>计算交叉轴位置</vt:lpstr>
      <vt:lpstr>PowerPoint 演示文稿</vt:lpstr>
      <vt:lpstr>分块渲染(Tile Rendering)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232</cp:revision>
  <dcterms:created xsi:type="dcterms:W3CDTF">2020-11-18T07:29:39Z</dcterms:created>
  <dcterms:modified xsi:type="dcterms:W3CDTF">2020-12-16T08:36:58Z</dcterms:modified>
</cp:coreProperties>
</file>