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9"/>
  </p:notes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E331D-CF72-431F-A0B1-E8E4DD573B02}" type="datetimeFigureOut">
              <a:rPr lang="zh-CN" altLang="en-US" smtClean="0"/>
              <a:t>2010-8-9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B79B5-3FE8-4131-83CD-A823B4B94912}" type="slidenum">
              <a:rPr lang="zh-CN" altLang="en-US" smtClean="0"/>
              <a:t>‹#›</a:t>
            </a:fld>
            <a:endParaRPr lang="zh-CN" altLang="en-US"/>
          </a:p>
        </p:txBody>
      </p:sp>
    </p:spTree>
    <p:extLst>
      <p:ext uri="{BB962C8B-B14F-4D97-AF65-F5344CB8AC3E}">
        <p14:creationId xmlns:p14="http://schemas.microsoft.com/office/powerpoint/2010/main" val="212967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732CE6-7CA5-478C-9012-E856452A6F4C}" type="datetime1">
              <a:rPr lang="zh-CN" altLang="en-US" smtClean="0"/>
              <a:t>2010-8-9</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zh-CN" altLang="en-US" smtClean="0"/>
              <a:t>数字图像处理</a:t>
            </a: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3037518-00B6-4133-9631-9245EE15A06B}" type="datetime1">
              <a:rPr lang="zh-CN" altLang="en-US" smtClean="0"/>
              <a:t>2010-8-9</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272854C-CC0A-48B7-80F3-EACACBD5C22F}" type="datetime1">
              <a:rPr lang="zh-CN" altLang="en-US" smtClean="0"/>
              <a:t>2010-8-9</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C31D143-0690-489D-AB90-23DE15430B9F}" type="datetime1">
              <a:rPr lang="zh-CN" altLang="en-US" smtClean="0"/>
              <a:t>2010-8-9</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DD0F0F-0E89-49BD-823B-DA6EF7B8C5D2}" type="datetime1">
              <a:rPr lang="zh-CN" altLang="en-US" smtClean="0"/>
              <a:t>2010-8-9</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B113C6E-B1FA-4170-A075-801EF916D6D6}" type="datetime1">
              <a:rPr lang="zh-CN" altLang="en-US" smtClean="0"/>
              <a:t>2010-8-9</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1577454-8CA6-4164-A670-D30AA2D74E4E}" type="datetime1">
              <a:rPr lang="zh-CN" altLang="en-US" smtClean="0"/>
              <a:t>2010-8-9</a:t>
            </a:fld>
            <a:endParaRPr lang="zh-CN" altLang="en-US"/>
          </a:p>
        </p:txBody>
      </p:sp>
      <p:sp>
        <p:nvSpPr>
          <p:cNvPr id="8" name="页脚占位符 7"/>
          <p:cNvSpPr>
            <a:spLocks noGrp="1"/>
          </p:cNvSpPr>
          <p:nvPr>
            <p:ph type="ftr" sz="quarter" idx="11"/>
          </p:nvPr>
        </p:nvSpPr>
        <p:spPr/>
        <p:txBody>
          <a:bodyPr/>
          <a:lstStyle>
            <a:extLst/>
          </a:lstStyle>
          <a:p>
            <a:r>
              <a:rPr lang="zh-CN" altLang="en-US" smtClean="0"/>
              <a:t>数字图像处理</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C820B76-70F9-4B26-BF03-D8C3FE65C383}" type="datetime1">
              <a:rPr lang="zh-CN" altLang="en-US" smtClean="0"/>
              <a:t>2010-8-9</a:t>
            </a:fld>
            <a:endParaRPr lang="zh-CN" altLang="en-US"/>
          </a:p>
        </p:txBody>
      </p:sp>
      <p:sp>
        <p:nvSpPr>
          <p:cNvPr id="4" name="页脚占位符 3"/>
          <p:cNvSpPr>
            <a:spLocks noGrp="1"/>
          </p:cNvSpPr>
          <p:nvPr>
            <p:ph type="ftr" sz="quarter" idx="11"/>
          </p:nvPr>
        </p:nvSpPr>
        <p:spPr/>
        <p:txBody>
          <a:bodyPr/>
          <a:lstStyle>
            <a:extLst/>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61B89558-D03F-468A-9987-E945B03804E5}" type="datetime1">
              <a:rPr lang="zh-CN" altLang="en-US" smtClean="0"/>
              <a:t>2010-8-9</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r>
              <a:rPr lang="zh-CN" altLang="en-US" smtClean="0"/>
              <a:t>数字图像处理</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E03681-E25E-486B-A62F-16EC31276014}" type="datetime1">
              <a:rPr lang="zh-CN" altLang="en-US" smtClean="0"/>
              <a:t>2010-8-9</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E4081BBB-E6E0-4A23-A309-8C780088841A}" type="datetime1">
              <a:rPr lang="zh-CN" altLang="en-US" smtClean="0"/>
              <a:t>2010-8-9</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C027868-7C87-4422-999E-B7A2AD36585F}" type="datetime1">
              <a:rPr lang="zh-CN" altLang="en-US" smtClean="0"/>
              <a:t>2010-8-9</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zh-CN" altLang="en-US" smtClean="0"/>
              <a:t>数字图像处理</a:t>
            </a: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数字图像处理绪论</a:t>
            </a:r>
          </a:p>
        </p:txBody>
      </p:sp>
      <p:sp>
        <p:nvSpPr>
          <p:cNvPr id="3" name="副标题 2"/>
          <p:cNvSpPr>
            <a:spLocks noGrp="1"/>
          </p:cNvSpPr>
          <p:nvPr>
            <p:ph type="subTitle" idx="1"/>
          </p:nvPr>
        </p:nvSpPr>
        <p:spPr/>
        <p:txBody>
          <a:bodyPr>
            <a:normAutofit fontScale="85000" lnSpcReduction="10000"/>
          </a:bodyPr>
          <a:lstStyle/>
          <a:p>
            <a:r>
              <a:rPr lang="zh-CN" altLang="en-US" dirty="0" smtClean="0"/>
              <a:t>配套课件</a:t>
            </a:r>
            <a:endParaRPr lang="en-US" altLang="zh-CN" dirty="0" smtClean="0"/>
          </a:p>
          <a:p>
            <a:r>
              <a:rPr lang="zh-CN" altLang="en-US" dirty="0" smtClean="0"/>
              <a:t>数字</a:t>
            </a:r>
            <a:r>
              <a:rPr lang="zh-CN" altLang="en-US" dirty="0"/>
              <a:t>图像处理 </a:t>
            </a:r>
            <a:endParaRPr lang="en-US" altLang="zh-CN" dirty="0" smtClean="0"/>
          </a:p>
          <a:p>
            <a:r>
              <a:rPr lang="en-US" altLang="zh-CN" dirty="0" smtClean="0"/>
              <a:t>— </a:t>
            </a:r>
            <a:r>
              <a:rPr lang="zh-CN" altLang="en-US" dirty="0"/>
              <a:t>编程框架、理论分析、实例应用和源码实现</a:t>
            </a: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44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Windows</a:t>
            </a:r>
            <a:r>
              <a:rPr lang="zh-CN" altLang="zh-CN" dirty="0"/>
              <a:t>自带的画图工具（</a:t>
            </a:r>
            <a:r>
              <a:rPr lang="en-US" altLang="zh-CN" dirty="0"/>
              <a:t>Paint</a:t>
            </a:r>
            <a:r>
              <a:rPr lang="zh-CN" altLang="zh-CN" dirty="0"/>
              <a:t>）</a:t>
            </a:r>
            <a:endParaRPr lang="zh-CN" altLang="en-US" dirty="0"/>
          </a:p>
        </p:txBody>
      </p:sp>
      <p:sp>
        <p:nvSpPr>
          <p:cNvPr id="3" name="内容占位符 2"/>
          <p:cNvSpPr>
            <a:spLocks noGrp="1"/>
          </p:cNvSpPr>
          <p:nvPr>
            <p:ph idx="1"/>
          </p:nvPr>
        </p:nvSpPr>
        <p:spPr/>
        <p:txBody>
          <a:bodyPr/>
          <a:lstStyle/>
          <a:p>
            <a:r>
              <a:rPr lang="en-US" altLang="zh-CN" dirty="0"/>
              <a:t>Paint</a:t>
            </a:r>
            <a:r>
              <a:rPr lang="zh-CN" altLang="zh-CN" dirty="0"/>
              <a:t>工具最大的特点就是</a:t>
            </a:r>
            <a:r>
              <a:rPr lang="zh-CN" altLang="zh-CN" dirty="0">
                <a:solidFill>
                  <a:srgbClr val="FF0000"/>
                </a:solidFill>
              </a:rPr>
              <a:t>简单</a:t>
            </a:r>
            <a:r>
              <a:rPr lang="zh-CN" altLang="zh-CN" dirty="0"/>
              <a:t>，并且不失一般通用的数字图像处理</a:t>
            </a:r>
            <a:r>
              <a:rPr lang="zh-CN" altLang="zh-CN" dirty="0" smtClean="0"/>
              <a:t>功能</a:t>
            </a:r>
            <a:endParaRPr lang="en-US" altLang="zh-CN" dirty="0" smtClean="0"/>
          </a:p>
          <a:p>
            <a:pPr lvl="1"/>
            <a:r>
              <a:rPr lang="zh-CN" altLang="zh-CN" dirty="0">
                <a:solidFill>
                  <a:srgbClr val="00B050"/>
                </a:solidFill>
              </a:rPr>
              <a:t>绘制</a:t>
            </a:r>
            <a:r>
              <a:rPr lang="zh-CN" altLang="zh-CN" dirty="0" smtClean="0">
                <a:solidFill>
                  <a:srgbClr val="00B050"/>
                </a:solidFill>
              </a:rPr>
              <a:t>直线</a:t>
            </a:r>
            <a:endParaRPr lang="en-US" altLang="zh-CN" dirty="0" smtClean="0">
              <a:solidFill>
                <a:srgbClr val="00B050"/>
              </a:solidFill>
            </a:endParaRPr>
          </a:p>
          <a:p>
            <a:pPr lvl="1"/>
            <a:r>
              <a:rPr lang="zh-CN" altLang="zh-CN" dirty="0">
                <a:solidFill>
                  <a:srgbClr val="00B050"/>
                </a:solidFill>
              </a:rPr>
              <a:t>使用指定颜色进行</a:t>
            </a:r>
            <a:r>
              <a:rPr lang="zh-CN" altLang="zh-CN" dirty="0" smtClean="0">
                <a:solidFill>
                  <a:srgbClr val="00B050"/>
                </a:solidFill>
              </a:rPr>
              <a:t>区域填充</a:t>
            </a:r>
            <a:endParaRPr lang="en-US" altLang="zh-CN" dirty="0" smtClean="0">
              <a:solidFill>
                <a:srgbClr val="00B050"/>
              </a:solidFill>
            </a:endParaRPr>
          </a:p>
          <a:p>
            <a:pPr lvl="1"/>
            <a:r>
              <a:rPr lang="zh-CN" altLang="zh-CN" dirty="0">
                <a:solidFill>
                  <a:srgbClr val="00B050"/>
                </a:solidFill>
              </a:rPr>
              <a:t>将指定图像设置为</a:t>
            </a:r>
            <a:r>
              <a:rPr lang="en-US" altLang="zh-CN" dirty="0">
                <a:solidFill>
                  <a:srgbClr val="00B050"/>
                </a:solidFill>
              </a:rPr>
              <a:t>Windows</a:t>
            </a:r>
            <a:r>
              <a:rPr lang="zh-CN" altLang="zh-CN" dirty="0">
                <a:solidFill>
                  <a:srgbClr val="00B050"/>
                </a:solidFill>
              </a:rPr>
              <a:t>桌面主题</a:t>
            </a:r>
            <a:r>
              <a:rPr lang="zh-CN" altLang="zh-CN" dirty="0" smtClean="0">
                <a:solidFill>
                  <a:srgbClr val="00B050"/>
                </a:solidFill>
              </a:rPr>
              <a:t>背景</a:t>
            </a:r>
            <a:endParaRPr lang="en-US" altLang="zh-CN" dirty="0" smtClean="0">
              <a:solidFill>
                <a:srgbClr val="00B050"/>
              </a:solidFill>
            </a:endParaRPr>
          </a:p>
          <a:p>
            <a:pPr lvl="1"/>
            <a:r>
              <a:rPr lang="zh-CN" altLang="zh-CN" dirty="0">
                <a:solidFill>
                  <a:srgbClr val="00B050"/>
                </a:solidFill>
              </a:rPr>
              <a:t>显示栅格以进行像素信息的精细</a:t>
            </a:r>
            <a:r>
              <a:rPr lang="zh-CN" altLang="zh-CN" dirty="0" smtClean="0">
                <a:solidFill>
                  <a:srgbClr val="00B050"/>
                </a:solidFill>
              </a:rPr>
              <a:t>调整</a:t>
            </a:r>
            <a:endParaRPr lang="en-US" altLang="zh-CN" dirty="0" smtClean="0">
              <a:solidFill>
                <a:srgbClr val="00B050"/>
              </a:solidFill>
            </a:endParaRPr>
          </a:p>
          <a:p>
            <a:pPr lvl="1"/>
            <a:r>
              <a:rPr lang="zh-CN" altLang="zh-CN" dirty="0">
                <a:solidFill>
                  <a:srgbClr val="00B050"/>
                </a:solidFill>
              </a:rPr>
              <a:t>处理从数码相机或扫描仪得来的</a:t>
            </a:r>
            <a:r>
              <a:rPr lang="zh-CN" altLang="zh-CN" dirty="0" smtClean="0">
                <a:solidFill>
                  <a:srgbClr val="00B050"/>
                </a:solidFill>
              </a:rPr>
              <a:t>图像</a:t>
            </a:r>
            <a:endParaRPr lang="en-US" altLang="zh-CN" dirty="0" smtClean="0">
              <a:solidFill>
                <a:srgbClr val="00B050"/>
              </a:solidFill>
            </a:endParaRPr>
          </a:p>
          <a:p>
            <a:pPr lvl="1"/>
            <a:r>
              <a:rPr lang="zh-CN" altLang="zh-CN" dirty="0">
                <a:solidFill>
                  <a:srgbClr val="00B050"/>
                </a:solidFill>
              </a:rPr>
              <a:t>将图像作为电子邮件附件进行</a:t>
            </a:r>
            <a:r>
              <a:rPr lang="zh-CN" altLang="zh-CN" dirty="0" smtClean="0">
                <a:solidFill>
                  <a:srgbClr val="00B050"/>
                </a:solidFill>
              </a:rPr>
              <a:t>发送</a:t>
            </a:r>
            <a:endParaRPr lang="en-US" altLang="zh-CN" dirty="0" smtClean="0">
              <a:solidFill>
                <a:srgbClr val="00B050"/>
              </a:solidFill>
            </a:endParaRPr>
          </a:p>
          <a:p>
            <a:r>
              <a:rPr lang="zh-CN" altLang="zh-CN" dirty="0"/>
              <a:t>关于</a:t>
            </a:r>
            <a:r>
              <a:rPr lang="en-US" altLang="zh-CN" dirty="0">
                <a:solidFill>
                  <a:srgbClr val="FF0000"/>
                </a:solidFill>
              </a:rPr>
              <a:t>Lena</a:t>
            </a:r>
            <a:r>
              <a:rPr lang="zh-CN" altLang="zh-CN" dirty="0">
                <a:solidFill>
                  <a:srgbClr val="FF0000"/>
                </a:solidFill>
              </a:rPr>
              <a:t>图像</a:t>
            </a:r>
            <a:r>
              <a:rPr lang="zh-CN" altLang="zh-CN" dirty="0"/>
              <a:t>，其来源一般不为人所知，相应的出处可以在互联网上查询到，这也是比较有趣的现象，在学术界曾引起不小的争执</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4816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80">
                                          <p:stCondLst>
                                            <p:cond delay="0"/>
                                          </p:stCondLst>
                                        </p:cTn>
                                        <p:tgtEl>
                                          <p:spTgt spid="3">
                                            <p:txEl>
                                              <p:pRg st="2" end="2"/>
                                            </p:txEl>
                                          </p:spTgt>
                                        </p:tgtEl>
                                      </p:cBhvr>
                                    </p:animEffect>
                                    <p:anim calcmode="lin" valueType="num">
                                      <p:cBhvr>
                                        <p:cTn id="2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2" end="2"/>
                                            </p:txEl>
                                          </p:spTgt>
                                        </p:tgtEl>
                                      </p:cBhvr>
                                      <p:to x="100000" y="60000"/>
                                    </p:animScale>
                                    <p:animScale>
                                      <p:cBhvr>
                                        <p:cTn id="31" dur="166" decel="50000">
                                          <p:stCondLst>
                                            <p:cond delay="676"/>
                                          </p:stCondLst>
                                        </p:cTn>
                                        <p:tgtEl>
                                          <p:spTgt spid="3">
                                            <p:txEl>
                                              <p:pRg st="2" end="2"/>
                                            </p:txEl>
                                          </p:spTgt>
                                        </p:tgtEl>
                                      </p:cBhvr>
                                      <p:to x="100000" y="100000"/>
                                    </p:animScale>
                                    <p:animScale>
                                      <p:cBhvr>
                                        <p:cTn id="32" dur="26">
                                          <p:stCondLst>
                                            <p:cond delay="1312"/>
                                          </p:stCondLst>
                                        </p:cTn>
                                        <p:tgtEl>
                                          <p:spTgt spid="3">
                                            <p:txEl>
                                              <p:pRg st="2" end="2"/>
                                            </p:txEl>
                                          </p:spTgt>
                                        </p:tgtEl>
                                      </p:cBhvr>
                                      <p:to x="100000" y="80000"/>
                                    </p:animScale>
                                    <p:animScale>
                                      <p:cBhvr>
                                        <p:cTn id="33" dur="166" decel="50000">
                                          <p:stCondLst>
                                            <p:cond delay="1338"/>
                                          </p:stCondLst>
                                        </p:cTn>
                                        <p:tgtEl>
                                          <p:spTgt spid="3">
                                            <p:txEl>
                                              <p:pRg st="2" end="2"/>
                                            </p:txEl>
                                          </p:spTgt>
                                        </p:tgtEl>
                                      </p:cBhvr>
                                      <p:to x="100000" y="100000"/>
                                    </p:animScale>
                                    <p:animScale>
                                      <p:cBhvr>
                                        <p:cTn id="34" dur="26">
                                          <p:stCondLst>
                                            <p:cond delay="1642"/>
                                          </p:stCondLst>
                                        </p:cTn>
                                        <p:tgtEl>
                                          <p:spTgt spid="3">
                                            <p:txEl>
                                              <p:pRg st="2" end="2"/>
                                            </p:txEl>
                                          </p:spTgt>
                                        </p:tgtEl>
                                      </p:cBhvr>
                                      <p:to x="100000" y="90000"/>
                                    </p:animScale>
                                    <p:animScale>
                                      <p:cBhvr>
                                        <p:cTn id="35" dur="166" decel="50000">
                                          <p:stCondLst>
                                            <p:cond delay="1668"/>
                                          </p:stCondLst>
                                        </p:cTn>
                                        <p:tgtEl>
                                          <p:spTgt spid="3">
                                            <p:txEl>
                                              <p:pRg st="2" end="2"/>
                                            </p:txEl>
                                          </p:spTgt>
                                        </p:tgtEl>
                                      </p:cBhvr>
                                      <p:to x="100000" y="100000"/>
                                    </p:animScale>
                                    <p:animScale>
                                      <p:cBhvr>
                                        <p:cTn id="36" dur="26">
                                          <p:stCondLst>
                                            <p:cond delay="1808"/>
                                          </p:stCondLst>
                                        </p:cTn>
                                        <p:tgtEl>
                                          <p:spTgt spid="3">
                                            <p:txEl>
                                              <p:pRg st="2" end="2"/>
                                            </p:txEl>
                                          </p:spTgt>
                                        </p:tgtEl>
                                      </p:cBhvr>
                                      <p:to x="100000" y="95000"/>
                                    </p:animScale>
                                    <p:animScale>
                                      <p:cBhvr>
                                        <p:cTn id="37" dur="166" decel="50000">
                                          <p:stCondLst>
                                            <p:cond delay="1834"/>
                                          </p:stCondLst>
                                        </p:cTn>
                                        <p:tgtEl>
                                          <p:spTgt spid="3">
                                            <p:txEl>
                                              <p:pRg st="2" end="2"/>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childTnLst>
                          </p:cTn>
                        </p:par>
                        <p:par>
                          <p:cTn id="55" fill="hold">
                            <p:stCondLst>
                              <p:cond delay="6000"/>
                            </p:stCondLst>
                            <p:childTnLst>
                              <p:par>
                                <p:cTn id="56" presetID="26" presetClass="entr" presetSubtype="0" fill="hold" nodeType="afterEffect">
                                  <p:stCondLst>
                                    <p:cond delay="0"/>
                                  </p:stCondLst>
                                  <p:childTnLst>
                                    <p:set>
                                      <p:cBhvr>
                                        <p:cTn id="57" dur="1" fill="hold">
                                          <p:stCondLst>
                                            <p:cond delay="0"/>
                                          </p:stCondLst>
                                        </p:cTn>
                                        <p:tgtEl>
                                          <p:spTgt spid="3">
                                            <p:txEl>
                                              <p:pRg st="4" end="4"/>
                                            </p:txEl>
                                          </p:spTgt>
                                        </p:tgtEl>
                                        <p:attrNameLst>
                                          <p:attrName>style.visibility</p:attrName>
                                        </p:attrNameLst>
                                      </p:cBhvr>
                                      <p:to>
                                        <p:strVal val="visible"/>
                                      </p:to>
                                    </p:set>
                                    <p:animEffect transition="in" filter="wipe(down)">
                                      <p:cBhvr>
                                        <p:cTn id="58" dur="580">
                                          <p:stCondLst>
                                            <p:cond delay="0"/>
                                          </p:stCondLst>
                                        </p:cTn>
                                        <p:tgtEl>
                                          <p:spTgt spid="3">
                                            <p:txEl>
                                              <p:pRg st="4" end="4"/>
                                            </p:txEl>
                                          </p:spTgt>
                                        </p:tgtEl>
                                      </p:cBhvr>
                                    </p:animEffect>
                                    <p:anim calcmode="lin" valueType="num">
                                      <p:cBhvr>
                                        <p:cTn id="5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4" dur="26">
                                          <p:stCondLst>
                                            <p:cond delay="650"/>
                                          </p:stCondLst>
                                        </p:cTn>
                                        <p:tgtEl>
                                          <p:spTgt spid="3">
                                            <p:txEl>
                                              <p:pRg st="4" end="4"/>
                                            </p:txEl>
                                          </p:spTgt>
                                        </p:tgtEl>
                                      </p:cBhvr>
                                      <p:to x="100000" y="60000"/>
                                    </p:animScale>
                                    <p:animScale>
                                      <p:cBhvr>
                                        <p:cTn id="65" dur="166" decel="50000">
                                          <p:stCondLst>
                                            <p:cond delay="676"/>
                                          </p:stCondLst>
                                        </p:cTn>
                                        <p:tgtEl>
                                          <p:spTgt spid="3">
                                            <p:txEl>
                                              <p:pRg st="4" end="4"/>
                                            </p:txEl>
                                          </p:spTgt>
                                        </p:tgtEl>
                                      </p:cBhvr>
                                      <p:to x="100000" y="100000"/>
                                    </p:animScale>
                                    <p:animScale>
                                      <p:cBhvr>
                                        <p:cTn id="66" dur="26">
                                          <p:stCondLst>
                                            <p:cond delay="1312"/>
                                          </p:stCondLst>
                                        </p:cTn>
                                        <p:tgtEl>
                                          <p:spTgt spid="3">
                                            <p:txEl>
                                              <p:pRg st="4" end="4"/>
                                            </p:txEl>
                                          </p:spTgt>
                                        </p:tgtEl>
                                      </p:cBhvr>
                                      <p:to x="100000" y="80000"/>
                                    </p:animScale>
                                    <p:animScale>
                                      <p:cBhvr>
                                        <p:cTn id="67" dur="166" decel="50000">
                                          <p:stCondLst>
                                            <p:cond delay="1338"/>
                                          </p:stCondLst>
                                        </p:cTn>
                                        <p:tgtEl>
                                          <p:spTgt spid="3">
                                            <p:txEl>
                                              <p:pRg st="4" end="4"/>
                                            </p:txEl>
                                          </p:spTgt>
                                        </p:tgtEl>
                                      </p:cBhvr>
                                      <p:to x="100000" y="100000"/>
                                    </p:animScale>
                                    <p:animScale>
                                      <p:cBhvr>
                                        <p:cTn id="68" dur="26">
                                          <p:stCondLst>
                                            <p:cond delay="1642"/>
                                          </p:stCondLst>
                                        </p:cTn>
                                        <p:tgtEl>
                                          <p:spTgt spid="3">
                                            <p:txEl>
                                              <p:pRg st="4" end="4"/>
                                            </p:txEl>
                                          </p:spTgt>
                                        </p:tgtEl>
                                      </p:cBhvr>
                                      <p:to x="100000" y="90000"/>
                                    </p:animScale>
                                    <p:animScale>
                                      <p:cBhvr>
                                        <p:cTn id="69" dur="166" decel="50000">
                                          <p:stCondLst>
                                            <p:cond delay="1668"/>
                                          </p:stCondLst>
                                        </p:cTn>
                                        <p:tgtEl>
                                          <p:spTgt spid="3">
                                            <p:txEl>
                                              <p:pRg st="4" end="4"/>
                                            </p:txEl>
                                          </p:spTgt>
                                        </p:tgtEl>
                                      </p:cBhvr>
                                      <p:to x="100000" y="100000"/>
                                    </p:animScale>
                                    <p:animScale>
                                      <p:cBhvr>
                                        <p:cTn id="70" dur="26">
                                          <p:stCondLst>
                                            <p:cond delay="1808"/>
                                          </p:stCondLst>
                                        </p:cTn>
                                        <p:tgtEl>
                                          <p:spTgt spid="3">
                                            <p:txEl>
                                              <p:pRg st="4" end="4"/>
                                            </p:txEl>
                                          </p:spTgt>
                                        </p:tgtEl>
                                      </p:cBhvr>
                                      <p:to x="100000" y="95000"/>
                                    </p:animScale>
                                    <p:animScale>
                                      <p:cBhvr>
                                        <p:cTn id="71" dur="166" decel="50000">
                                          <p:stCondLst>
                                            <p:cond delay="1834"/>
                                          </p:stCondLst>
                                        </p:cTn>
                                        <p:tgtEl>
                                          <p:spTgt spid="3">
                                            <p:txEl>
                                              <p:pRg st="4" end="4"/>
                                            </p:txEl>
                                          </p:spTgt>
                                        </p:tgtEl>
                                      </p:cBhvr>
                                      <p:to x="100000" y="100000"/>
                                    </p:animScale>
                                  </p:childTnLst>
                                </p:cTn>
                              </p:par>
                            </p:childTnLst>
                          </p:cTn>
                        </p:par>
                        <p:par>
                          <p:cTn id="72" fill="hold">
                            <p:stCondLst>
                              <p:cond delay="8000"/>
                            </p:stCondLst>
                            <p:childTnLst>
                              <p:par>
                                <p:cTn id="73" presetID="26" presetClass="entr" presetSubtype="0" fill="hold" nodeType="afterEffect">
                                  <p:stCondLst>
                                    <p:cond delay="0"/>
                                  </p:stCondLst>
                                  <p:childTnLst>
                                    <p:set>
                                      <p:cBhvr>
                                        <p:cTn id="74" dur="1" fill="hold">
                                          <p:stCondLst>
                                            <p:cond delay="0"/>
                                          </p:stCondLst>
                                        </p:cTn>
                                        <p:tgtEl>
                                          <p:spTgt spid="3">
                                            <p:txEl>
                                              <p:pRg st="5" end="5"/>
                                            </p:txEl>
                                          </p:spTgt>
                                        </p:tgtEl>
                                        <p:attrNameLst>
                                          <p:attrName>style.visibility</p:attrName>
                                        </p:attrNameLst>
                                      </p:cBhvr>
                                      <p:to>
                                        <p:strVal val="visible"/>
                                      </p:to>
                                    </p:set>
                                    <p:animEffect transition="in" filter="wipe(down)">
                                      <p:cBhvr>
                                        <p:cTn id="75" dur="580">
                                          <p:stCondLst>
                                            <p:cond delay="0"/>
                                          </p:stCondLst>
                                        </p:cTn>
                                        <p:tgtEl>
                                          <p:spTgt spid="3">
                                            <p:txEl>
                                              <p:pRg st="5" end="5"/>
                                            </p:txEl>
                                          </p:spTgt>
                                        </p:tgtEl>
                                      </p:cBhvr>
                                    </p:animEffect>
                                    <p:anim calcmode="lin" valueType="num">
                                      <p:cBhvr>
                                        <p:cTn id="7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1" dur="26">
                                          <p:stCondLst>
                                            <p:cond delay="650"/>
                                          </p:stCondLst>
                                        </p:cTn>
                                        <p:tgtEl>
                                          <p:spTgt spid="3">
                                            <p:txEl>
                                              <p:pRg st="5" end="5"/>
                                            </p:txEl>
                                          </p:spTgt>
                                        </p:tgtEl>
                                      </p:cBhvr>
                                      <p:to x="100000" y="60000"/>
                                    </p:animScale>
                                    <p:animScale>
                                      <p:cBhvr>
                                        <p:cTn id="82" dur="166" decel="50000">
                                          <p:stCondLst>
                                            <p:cond delay="676"/>
                                          </p:stCondLst>
                                        </p:cTn>
                                        <p:tgtEl>
                                          <p:spTgt spid="3">
                                            <p:txEl>
                                              <p:pRg st="5" end="5"/>
                                            </p:txEl>
                                          </p:spTgt>
                                        </p:tgtEl>
                                      </p:cBhvr>
                                      <p:to x="100000" y="100000"/>
                                    </p:animScale>
                                    <p:animScale>
                                      <p:cBhvr>
                                        <p:cTn id="83" dur="26">
                                          <p:stCondLst>
                                            <p:cond delay="1312"/>
                                          </p:stCondLst>
                                        </p:cTn>
                                        <p:tgtEl>
                                          <p:spTgt spid="3">
                                            <p:txEl>
                                              <p:pRg st="5" end="5"/>
                                            </p:txEl>
                                          </p:spTgt>
                                        </p:tgtEl>
                                      </p:cBhvr>
                                      <p:to x="100000" y="80000"/>
                                    </p:animScale>
                                    <p:animScale>
                                      <p:cBhvr>
                                        <p:cTn id="84" dur="166" decel="50000">
                                          <p:stCondLst>
                                            <p:cond delay="1338"/>
                                          </p:stCondLst>
                                        </p:cTn>
                                        <p:tgtEl>
                                          <p:spTgt spid="3">
                                            <p:txEl>
                                              <p:pRg st="5" end="5"/>
                                            </p:txEl>
                                          </p:spTgt>
                                        </p:tgtEl>
                                      </p:cBhvr>
                                      <p:to x="100000" y="100000"/>
                                    </p:animScale>
                                    <p:animScale>
                                      <p:cBhvr>
                                        <p:cTn id="85" dur="26">
                                          <p:stCondLst>
                                            <p:cond delay="1642"/>
                                          </p:stCondLst>
                                        </p:cTn>
                                        <p:tgtEl>
                                          <p:spTgt spid="3">
                                            <p:txEl>
                                              <p:pRg st="5" end="5"/>
                                            </p:txEl>
                                          </p:spTgt>
                                        </p:tgtEl>
                                      </p:cBhvr>
                                      <p:to x="100000" y="90000"/>
                                    </p:animScale>
                                    <p:animScale>
                                      <p:cBhvr>
                                        <p:cTn id="86" dur="166" decel="50000">
                                          <p:stCondLst>
                                            <p:cond delay="1668"/>
                                          </p:stCondLst>
                                        </p:cTn>
                                        <p:tgtEl>
                                          <p:spTgt spid="3">
                                            <p:txEl>
                                              <p:pRg st="5" end="5"/>
                                            </p:txEl>
                                          </p:spTgt>
                                        </p:tgtEl>
                                      </p:cBhvr>
                                      <p:to x="100000" y="100000"/>
                                    </p:animScale>
                                    <p:animScale>
                                      <p:cBhvr>
                                        <p:cTn id="87" dur="26">
                                          <p:stCondLst>
                                            <p:cond delay="1808"/>
                                          </p:stCondLst>
                                        </p:cTn>
                                        <p:tgtEl>
                                          <p:spTgt spid="3">
                                            <p:txEl>
                                              <p:pRg st="5" end="5"/>
                                            </p:txEl>
                                          </p:spTgt>
                                        </p:tgtEl>
                                      </p:cBhvr>
                                      <p:to x="100000" y="95000"/>
                                    </p:animScale>
                                    <p:animScale>
                                      <p:cBhvr>
                                        <p:cTn id="88" dur="166" decel="50000">
                                          <p:stCondLst>
                                            <p:cond delay="1834"/>
                                          </p:stCondLst>
                                        </p:cTn>
                                        <p:tgtEl>
                                          <p:spTgt spid="3">
                                            <p:txEl>
                                              <p:pRg st="5" end="5"/>
                                            </p:txEl>
                                          </p:spTgt>
                                        </p:tgtEl>
                                      </p:cBhvr>
                                      <p:to x="100000" y="100000"/>
                                    </p:animScale>
                                  </p:childTnLst>
                                </p:cTn>
                              </p:par>
                            </p:childTnLst>
                          </p:cTn>
                        </p:par>
                        <p:par>
                          <p:cTn id="89" fill="hold">
                            <p:stCondLst>
                              <p:cond delay="10000"/>
                            </p:stCondLst>
                            <p:childTnLst>
                              <p:par>
                                <p:cTn id="90" presetID="26" presetClass="entr" presetSubtype="0" fill="hold" nodeType="afterEffect">
                                  <p:stCondLst>
                                    <p:cond delay="0"/>
                                  </p:stCondLst>
                                  <p:childTnLst>
                                    <p:set>
                                      <p:cBhvr>
                                        <p:cTn id="91" dur="1" fill="hold">
                                          <p:stCondLst>
                                            <p:cond delay="0"/>
                                          </p:stCondLst>
                                        </p:cTn>
                                        <p:tgtEl>
                                          <p:spTgt spid="3">
                                            <p:txEl>
                                              <p:pRg st="6" end="6"/>
                                            </p:txEl>
                                          </p:spTgt>
                                        </p:tgtEl>
                                        <p:attrNameLst>
                                          <p:attrName>style.visibility</p:attrName>
                                        </p:attrNameLst>
                                      </p:cBhvr>
                                      <p:to>
                                        <p:strVal val="visible"/>
                                      </p:to>
                                    </p:set>
                                    <p:animEffect transition="in" filter="wipe(down)">
                                      <p:cBhvr>
                                        <p:cTn id="92" dur="580">
                                          <p:stCondLst>
                                            <p:cond delay="0"/>
                                          </p:stCondLst>
                                        </p:cTn>
                                        <p:tgtEl>
                                          <p:spTgt spid="3">
                                            <p:txEl>
                                              <p:pRg st="6" end="6"/>
                                            </p:txEl>
                                          </p:spTgt>
                                        </p:tgtEl>
                                      </p:cBhvr>
                                    </p:animEffect>
                                    <p:anim calcmode="lin" valueType="num">
                                      <p:cBhvr>
                                        <p:cTn id="93"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94"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5"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6"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7"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8" dur="26">
                                          <p:stCondLst>
                                            <p:cond delay="650"/>
                                          </p:stCondLst>
                                        </p:cTn>
                                        <p:tgtEl>
                                          <p:spTgt spid="3">
                                            <p:txEl>
                                              <p:pRg st="6" end="6"/>
                                            </p:txEl>
                                          </p:spTgt>
                                        </p:tgtEl>
                                      </p:cBhvr>
                                      <p:to x="100000" y="60000"/>
                                    </p:animScale>
                                    <p:animScale>
                                      <p:cBhvr>
                                        <p:cTn id="99" dur="166" decel="50000">
                                          <p:stCondLst>
                                            <p:cond delay="676"/>
                                          </p:stCondLst>
                                        </p:cTn>
                                        <p:tgtEl>
                                          <p:spTgt spid="3">
                                            <p:txEl>
                                              <p:pRg st="6" end="6"/>
                                            </p:txEl>
                                          </p:spTgt>
                                        </p:tgtEl>
                                      </p:cBhvr>
                                      <p:to x="100000" y="100000"/>
                                    </p:animScale>
                                    <p:animScale>
                                      <p:cBhvr>
                                        <p:cTn id="100" dur="26">
                                          <p:stCondLst>
                                            <p:cond delay="1312"/>
                                          </p:stCondLst>
                                        </p:cTn>
                                        <p:tgtEl>
                                          <p:spTgt spid="3">
                                            <p:txEl>
                                              <p:pRg st="6" end="6"/>
                                            </p:txEl>
                                          </p:spTgt>
                                        </p:tgtEl>
                                      </p:cBhvr>
                                      <p:to x="100000" y="80000"/>
                                    </p:animScale>
                                    <p:animScale>
                                      <p:cBhvr>
                                        <p:cTn id="101" dur="166" decel="50000">
                                          <p:stCondLst>
                                            <p:cond delay="1338"/>
                                          </p:stCondLst>
                                        </p:cTn>
                                        <p:tgtEl>
                                          <p:spTgt spid="3">
                                            <p:txEl>
                                              <p:pRg st="6" end="6"/>
                                            </p:txEl>
                                          </p:spTgt>
                                        </p:tgtEl>
                                      </p:cBhvr>
                                      <p:to x="100000" y="100000"/>
                                    </p:animScale>
                                    <p:animScale>
                                      <p:cBhvr>
                                        <p:cTn id="102" dur="26">
                                          <p:stCondLst>
                                            <p:cond delay="1642"/>
                                          </p:stCondLst>
                                        </p:cTn>
                                        <p:tgtEl>
                                          <p:spTgt spid="3">
                                            <p:txEl>
                                              <p:pRg st="6" end="6"/>
                                            </p:txEl>
                                          </p:spTgt>
                                        </p:tgtEl>
                                      </p:cBhvr>
                                      <p:to x="100000" y="90000"/>
                                    </p:animScale>
                                    <p:animScale>
                                      <p:cBhvr>
                                        <p:cTn id="103" dur="166" decel="50000">
                                          <p:stCondLst>
                                            <p:cond delay="1668"/>
                                          </p:stCondLst>
                                        </p:cTn>
                                        <p:tgtEl>
                                          <p:spTgt spid="3">
                                            <p:txEl>
                                              <p:pRg st="6" end="6"/>
                                            </p:txEl>
                                          </p:spTgt>
                                        </p:tgtEl>
                                      </p:cBhvr>
                                      <p:to x="100000" y="100000"/>
                                    </p:animScale>
                                    <p:animScale>
                                      <p:cBhvr>
                                        <p:cTn id="104" dur="26">
                                          <p:stCondLst>
                                            <p:cond delay="1808"/>
                                          </p:stCondLst>
                                        </p:cTn>
                                        <p:tgtEl>
                                          <p:spTgt spid="3">
                                            <p:txEl>
                                              <p:pRg st="6" end="6"/>
                                            </p:txEl>
                                          </p:spTgt>
                                        </p:tgtEl>
                                      </p:cBhvr>
                                      <p:to x="100000" y="95000"/>
                                    </p:animScale>
                                    <p:animScale>
                                      <p:cBhvr>
                                        <p:cTn id="105" dur="166" decel="50000">
                                          <p:stCondLst>
                                            <p:cond delay="1834"/>
                                          </p:stCondLst>
                                        </p:cTn>
                                        <p:tgtEl>
                                          <p:spTgt spid="3">
                                            <p:txEl>
                                              <p:pRg st="6" end="6"/>
                                            </p:txEl>
                                          </p:spTgt>
                                        </p:tgtEl>
                                      </p:cBhvr>
                                      <p:to x="100000" y="100000"/>
                                    </p:animScale>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nodeType="clickEffect">
                                  <p:stCondLst>
                                    <p:cond delay="0"/>
                                  </p:stCondLst>
                                  <p:childTnLst>
                                    <p:set>
                                      <p:cBhvr>
                                        <p:cTn id="109" dur="1" fill="hold">
                                          <p:stCondLst>
                                            <p:cond delay="0"/>
                                          </p:stCondLst>
                                        </p:cTn>
                                        <p:tgtEl>
                                          <p:spTgt spid="3">
                                            <p:txEl>
                                              <p:pRg st="7" end="7"/>
                                            </p:txEl>
                                          </p:spTgt>
                                        </p:tgtEl>
                                        <p:attrNameLst>
                                          <p:attrName>style.visibility</p:attrName>
                                        </p:attrNameLst>
                                      </p:cBhvr>
                                      <p:to>
                                        <p:strVal val="visible"/>
                                      </p:to>
                                    </p:set>
                                    <p:animEffect transition="in" filter="wipe(down)">
                                      <p:cBhvr>
                                        <p:cTn id="110" dur="580">
                                          <p:stCondLst>
                                            <p:cond delay="0"/>
                                          </p:stCondLst>
                                        </p:cTn>
                                        <p:tgtEl>
                                          <p:spTgt spid="3">
                                            <p:txEl>
                                              <p:pRg st="7" end="7"/>
                                            </p:txEl>
                                          </p:spTgt>
                                        </p:tgtEl>
                                      </p:cBhvr>
                                    </p:animEffect>
                                    <p:anim calcmode="lin" valueType="num">
                                      <p:cBhvr>
                                        <p:cTn id="111"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16" dur="26">
                                          <p:stCondLst>
                                            <p:cond delay="650"/>
                                          </p:stCondLst>
                                        </p:cTn>
                                        <p:tgtEl>
                                          <p:spTgt spid="3">
                                            <p:txEl>
                                              <p:pRg st="7" end="7"/>
                                            </p:txEl>
                                          </p:spTgt>
                                        </p:tgtEl>
                                      </p:cBhvr>
                                      <p:to x="100000" y="60000"/>
                                    </p:animScale>
                                    <p:animScale>
                                      <p:cBhvr>
                                        <p:cTn id="117" dur="166" decel="50000">
                                          <p:stCondLst>
                                            <p:cond delay="676"/>
                                          </p:stCondLst>
                                        </p:cTn>
                                        <p:tgtEl>
                                          <p:spTgt spid="3">
                                            <p:txEl>
                                              <p:pRg st="7" end="7"/>
                                            </p:txEl>
                                          </p:spTgt>
                                        </p:tgtEl>
                                      </p:cBhvr>
                                      <p:to x="100000" y="100000"/>
                                    </p:animScale>
                                    <p:animScale>
                                      <p:cBhvr>
                                        <p:cTn id="118" dur="26">
                                          <p:stCondLst>
                                            <p:cond delay="1312"/>
                                          </p:stCondLst>
                                        </p:cTn>
                                        <p:tgtEl>
                                          <p:spTgt spid="3">
                                            <p:txEl>
                                              <p:pRg st="7" end="7"/>
                                            </p:txEl>
                                          </p:spTgt>
                                        </p:tgtEl>
                                      </p:cBhvr>
                                      <p:to x="100000" y="80000"/>
                                    </p:animScale>
                                    <p:animScale>
                                      <p:cBhvr>
                                        <p:cTn id="119" dur="166" decel="50000">
                                          <p:stCondLst>
                                            <p:cond delay="1338"/>
                                          </p:stCondLst>
                                        </p:cTn>
                                        <p:tgtEl>
                                          <p:spTgt spid="3">
                                            <p:txEl>
                                              <p:pRg st="7" end="7"/>
                                            </p:txEl>
                                          </p:spTgt>
                                        </p:tgtEl>
                                      </p:cBhvr>
                                      <p:to x="100000" y="100000"/>
                                    </p:animScale>
                                    <p:animScale>
                                      <p:cBhvr>
                                        <p:cTn id="120" dur="26">
                                          <p:stCondLst>
                                            <p:cond delay="1642"/>
                                          </p:stCondLst>
                                        </p:cTn>
                                        <p:tgtEl>
                                          <p:spTgt spid="3">
                                            <p:txEl>
                                              <p:pRg st="7" end="7"/>
                                            </p:txEl>
                                          </p:spTgt>
                                        </p:tgtEl>
                                      </p:cBhvr>
                                      <p:to x="100000" y="90000"/>
                                    </p:animScale>
                                    <p:animScale>
                                      <p:cBhvr>
                                        <p:cTn id="121" dur="166" decel="50000">
                                          <p:stCondLst>
                                            <p:cond delay="1668"/>
                                          </p:stCondLst>
                                        </p:cTn>
                                        <p:tgtEl>
                                          <p:spTgt spid="3">
                                            <p:txEl>
                                              <p:pRg st="7" end="7"/>
                                            </p:txEl>
                                          </p:spTgt>
                                        </p:tgtEl>
                                      </p:cBhvr>
                                      <p:to x="100000" y="100000"/>
                                    </p:animScale>
                                    <p:animScale>
                                      <p:cBhvr>
                                        <p:cTn id="122" dur="26">
                                          <p:stCondLst>
                                            <p:cond delay="1808"/>
                                          </p:stCondLst>
                                        </p:cTn>
                                        <p:tgtEl>
                                          <p:spTgt spid="3">
                                            <p:txEl>
                                              <p:pRg st="7" end="7"/>
                                            </p:txEl>
                                          </p:spTgt>
                                        </p:tgtEl>
                                      </p:cBhvr>
                                      <p:to x="100000" y="95000"/>
                                    </p:animScale>
                                    <p:animScale>
                                      <p:cBhvr>
                                        <p:cTn id="123"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Adobe</a:t>
            </a:r>
            <a:r>
              <a:rPr lang="zh-CN" altLang="en-US" dirty="0"/>
              <a:t>公司的</a:t>
            </a:r>
            <a:r>
              <a:rPr lang="en-US" altLang="zh-CN" dirty="0"/>
              <a:t>Photoshop</a:t>
            </a:r>
            <a:r>
              <a:rPr lang="zh-CN" altLang="en-US" dirty="0"/>
              <a:t>软件</a:t>
            </a:r>
          </a:p>
        </p:txBody>
      </p:sp>
      <p:sp>
        <p:nvSpPr>
          <p:cNvPr id="3" name="内容占位符 2"/>
          <p:cNvSpPr>
            <a:spLocks noGrp="1"/>
          </p:cNvSpPr>
          <p:nvPr>
            <p:ph idx="1"/>
          </p:nvPr>
        </p:nvSpPr>
        <p:spPr/>
        <p:txBody>
          <a:bodyPr/>
          <a:lstStyle/>
          <a:p>
            <a:endParaRPr lang="zh-CN" altLang="en-US"/>
          </a:p>
        </p:txBody>
      </p:sp>
      <p:pic>
        <p:nvPicPr>
          <p:cNvPr id="4" name="图片 3" descr="Photoshop_with_Miss_American.bmp"/>
          <p:cNvPicPr/>
          <p:nvPr/>
        </p:nvPicPr>
        <p:blipFill>
          <a:blip r:embed="rId2" cstate="print"/>
          <a:stretch>
            <a:fillRect/>
          </a:stretch>
        </p:blipFill>
        <p:spPr>
          <a:xfrm>
            <a:off x="467544" y="1628800"/>
            <a:ext cx="7200800" cy="4824536"/>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911342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Adobe</a:t>
            </a:r>
            <a:r>
              <a:rPr lang="zh-CN" altLang="en-US" dirty="0"/>
              <a:t>公司的</a:t>
            </a:r>
            <a:r>
              <a:rPr lang="en-US" altLang="zh-CN" dirty="0"/>
              <a:t>Photoshop</a:t>
            </a:r>
            <a:r>
              <a:rPr lang="zh-CN" altLang="en-US" dirty="0"/>
              <a:t>软件</a:t>
            </a:r>
          </a:p>
        </p:txBody>
      </p:sp>
      <p:sp>
        <p:nvSpPr>
          <p:cNvPr id="3" name="内容占位符 2"/>
          <p:cNvSpPr>
            <a:spLocks noGrp="1"/>
          </p:cNvSpPr>
          <p:nvPr>
            <p:ph idx="1"/>
          </p:nvPr>
        </p:nvSpPr>
        <p:spPr/>
        <p:txBody>
          <a:bodyPr/>
          <a:lstStyle/>
          <a:p>
            <a:r>
              <a:rPr lang="en-US" altLang="zh-CN" dirty="0"/>
              <a:t>Photoshop</a:t>
            </a:r>
            <a:r>
              <a:rPr lang="zh-CN" altLang="zh-CN" dirty="0"/>
              <a:t>主要处理以</a:t>
            </a:r>
            <a:r>
              <a:rPr lang="zh-CN" altLang="zh-CN" dirty="0">
                <a:solidFill>
                  <a:srgbClr val="FF0000"/>
                </a:solidFill>
              </a:rPr>
              <a:t>像素</a:t>
            </a:r>
            <a:r>
              <a:rPr lang="zh-CN" altLang="zh-CN" dirty="0"/>
              <a:t>所构成的数字影像，利用其广泛的编辑与绘图工具，可以更有效的进行图片编辑工作</a:t>
            </a:r>
            <a:r>
              <a:rPr lang="zh-CN" altLang="zh-CN" dirty="0" smtClean="0"/>
              <a:t>。</a:t>
            </a:r>
            <a:endParaRPr lang="en-US" altLang="zh-CN" dirty="0" smtClean="0"/>
          </a:p>
          <a:p>
            <a:r>
              <a:rPr lang="zh-CN" altLang="zh-CN" dirty="0"/>
              <a:t>独特的历史记录浮动视窗和可编辑的</a:t>
            </a:r>
            <a:r>
              <a:rPr lang="zh-CN" altLang="zh-CN" dirty="0">
                <a:solidFill>
                  <a:srgbClr val="FF0000"/>
                </a:solidFill>
              </a:rPr>
              <a:t>图层</a:t>
            </a:r>
            <a:r>
              <a:rPr lang="zh-CN" altLang="zh-CN" dirty="0"/>
              <a:t>效果功能使用户可以方便的测试效果</a:t>
            </a:r>
            <a:r>
              <a:rPr lang="zh-CN" altLang="zh-CN" dirty="0" smtClean="0"/>
              <a:t>。</a:t>
            </a:r>
            <a:endParaRPr lang="en-US" altLang="zh-CN" dirty="0" smtClean="0"/>
          </a:p>
          <a:p>
            <a:r>
              <a:rPr lang="zh-CN" altLang="zh-CN" dirty="0"/>
              <a:t>对各种</a:t>
            </a:r>
            <a:r>
              <a:rPr lang="zh-CN" altLang="zh-CN" dirty="0">
                <a:solidFill>
                  <a:srgbClr val="FF0000"/>
                </a:solidFill>
              </a:rPr>
              <a:t>滤镜</a:t>
            </a:r>
            <a:r>
              <a:rPr lang="zh-CN" altLang="zh-CN" dirty="0"/>
              <a:t>的支持更令其用户能够轻松创造出各种奇幻的效果</a:t>
            </a:r>
            <a:r>
              <a:rPr lang="zh-CN" altLang="zh-CN" dirty="0" smtClean="0"/>
              <a:t>。</a:t>
            </a:r>
            <a:endParaRPr lang="en-US" altLang="zh-CN" dirty="0" smtClean="0"/>
          </a:p>
          <a:p>
            <a:endParaRPr lang="en-US" altLang="zh-CN" dirty="0"/>
          </a:p>
          <a:p>
            <a:r>
              <a:rPr lang="en-US" altLang="zh-CN" dirty="0"/>
              <a:t>Photoshop</a:t>
            </a:r>
            <a:r>
              <a:rPr lang="zh-CN" altLang="zh-CN" dirty="0"/>
              <a:t>被人们认为是</a:t>
            </a:r>
            <a:r>
              <a:rPr lang="zh-CN" altLang="zh-CN" dirty="0">
                <a:solidFill>
                  <a:srgbClr val="FF0000"/>
                </a:solidFill>
              </a:rPr>
              <a:t>最好</a:t>
            </a:r>
            <a:r>
              <a:rPr lang="zh-CN" altLang="zh-CN" dirty="0"/>
              <a:t>的图像处理软件，也正在被更多的用于处理网络图片。</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68456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面向专业编程</a:t>
            </a:r>
            <a:endParaRPr lang="zh-CN" altLang="en-US" dirty="0"/>
          </a:p>
        </p:txBody>
      </p:sp>
      <p:sp>
        <p:nvSpPr>
          <p:cNvPr id="3" name="内容占位符 2"/>
          <p:cNvSpPr>
            <a:spLocks noGrp="1"/>
          </p:cNvSpPr>
          <p:nvPr>
            <p:ph idx="1"/>
          </p:nvPr>
        </p:nvSpPr>
        <p:spPr/>
        <p:txBody>
          <a:bodyPr>
            <a:normAutofit/>
          </a:bodyPr>
          <a:lstStyle/>
          <a:p>
            <a:r>
              <a:rPr lang="zh-CN" altLang="zh-CN" dirty="0" smtClean="0"/>
              <a:t>目前</a:t>
            </a:r>
            <a:r>
              <a:rPr lang="zh-CN" altLang="zh-CN" dirty="0"/>
              <a:t>编程语言很</a:t>
            </a:r>
            <a:r>
              <a:rPr lang="zh-CN" altLang="zh-CN" dirty="0">
                <a:solidFill>
                  <a:srgbClr val="FF0000"/>
                </a:solidFill>
              </a:rPr>
              <a:t>多</a:t>
            </a:r>
            <a:r>
              <a:rPr lang="zh-CN" altLang="zh-CN" dirty="0"/>
              <a:t>，在选择上并不存在倾向性很强的指导性原则</a:t>
            </a:r>
            <a:r>
              <a:rPr lang="zh-CN" altLang="zh-CN" dirty="0" smtClean="0"/>
              <a:t>。</a:t>
            </a:r>
            <a:endParaRPr lang="en-US" altLang="zh-CN" dirty="0" smtClean="0"/>
          </a:p>
          <a:p>
            <a:r>
              <a:rPr lang="zh-CN" altLang="zh-CN" dirty="0"/>
              <a:t>有的时候往往基于程序员的</a:t>
            </a:r>
            <a:r>
              <a:rPr lang="zh-CN" altLang="zh-CN" dirty="0">
                <a:solidFill>
                  <a:srgbClr val="FF0000"/>
                </a:solidFill>
              </a:rPr>
              <a:t>个人喜好</a:t>
            </a:r>
            <a:r>
              <a:rPr lang="zh-CN" altLang="zh-CN" dirty="0"/>
              <a:t>和</a:t>
            </a:r>
            <a:r>
              <a:rPr lang="zh-CN" altLang="zh-CN" dirty="0">
                <a:solidFill>
                  <a:srgbClr val="FF0000"/>
                </a:solidFill>
              </a:rPr>
              <a:t>编程习惯</a:t>
            </a:r>
            <a:r>
              <a:rPr lang="zh-CN" altLang="zh-CN" dirty="0"/>
              <a:t>，其原因就是运用任意一种语言几乎都能实现所要的目标功能</a:t>
            </a:r>
            <a:r>
              <a:rPr lang="zh-CN" altLang="zh-CN" dirty="0" smtClean="0"/>
              <a:t>。</a:t>
            </a:r>
            <a:endParaRPr lang="en-US" altLang="zh-CN" dirty="0" smtClean="0"/>
          </a:p>
          <a:p>
            <a:r>
              <a:rPr lang="zh-CN" altLang="zh-CN" dirty="0"/>
              <a:t>设想使用</a:t>
            </a:r>
            <a:r>
              <a:rPr lang="zh-CN" altLang="zh-CN" dirty="0">
                <a:solidFill>
                  <a:srgbClr val="FF0000"/>
                </a:solidFill>
              </a:rPr>
              <a:t>汇编语言</a:t>
            </a:r>
            <a:r>
              <a:rPr lang="zh-CN" altLang="zh-CN" dirty="0"/>
              <a:t>去开发一个信息管理系统，肯定不会有人说一定不会成功，但也肯定不会有人实际去尝试</a:t>
            </a:r>
            <a:r>
              <a:rPr lang="zh-CN" altLang="zh-CN" dirty="0" smtClean="0"/>
              <a:t>。</a:t>
            </a:r>
            <a:endParaRPr lang="en-US" altLang="zh-CN" dirty="0" smtClean="0"/>
          </a:p>
          <a:p>
            <a:endParaRPr lang="en-US" altLang="zh-CN" dirty="0"/>
          </a:p>
          <a:p>
            <a:r>
              <a:rPr lang="zh-CN" altLang="en-US" dirty="0"/>
              <a:t>对于数字图像处理来说，一般使用下述三种语言进行编程实现，包括</a:t>
            </a:r>
            <a:r>
              <a:rPr lang="en-US" altLang="zh-CN" dirty="0" err="1">
                <a:solidFill>
                  <a:srgbClr val="FF0000"/>
                </a:solidFill>
              </a:rPr>
              <a:t>Matlab</a:t>
            </a:r>
            <a:r>
              <a:rPr lang="zh-CN" altLang="en-US" dirty="0"/>
              <a:t>、</a:t>
            </a:r>
            <a:r>
              <a:rPr lang="en-US" altLang="zh-CN" dirty="0">
                <a:solidFill>
                  <a:srgbClr val="FF0000"/>
                </a:solidFill>
              </a:rPr>
              <a:t>Java</a:t>
            </a:r>
            <a:r>
              <a:rPr lang="zh-CN" altLang="en-US" dirty="0"/>
              <a:t>和</a:t>
            </a:r>
            <a:r>
              <a:rPr lang="en-US" altLang="zh-CN" dirty="0">
                <a:solidFill>
                  <a:srgbClr val="FF0000"/>
                </a:solidFill>
              </a:rPr>
              <a:t>C++</a:t>
            </a:r>
            <a:r>
              <a:rPr lang="zh-CN" altLang="en-US" dirty="0"/>
              <a:t>。</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8510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MATLAB</a:t>
            </a:r>
            <a:endParaRPr lang="zh-CN" altLang="en-US" dirty="0"/>
          </a:p>
        </p:txBody>
      </p:sp>
      <p:sp>
        <p:nvSpPr>
          <p:cNvPr id="3" name="内容占位符 2"/>
          <p:cNvSpPr>
            <a:spLocks noGrp="1"/>
          </p:cNvSpPr>
          <p:nvPr>
            <p:ph idx="1"/>
          </p:nvPr>
        </p:nvSpPr>
        <p:spPr/>
        <p:txBody>
          <a:bodyPr/>
          <a:lstStyle/>
          <a:p>
            <a:r>
              <a:rPr lang="en-US" altLang="zh-CN" dirty="0"/>
              <a:t>MATLAB</a:t>
            </a:r>
            <a:r>
              <a:rPr lang="zh-CN" altLang="zh-CN" dirty="0"/>
              <a:t>是一种由</a:t>
            </a:r>
            <a:r>
              <a:rPr lang="zh-CN" altLang="zh-CN" dirty="0" smtClean="0"/>
              <a:t>美国</a:t>
            </a:r>
            <a:r>
              <a:rPr lang="en-US" altLang="zh-CN" dirty="0" smtClean="0"/>
              <a:t> </a:t>
            </a:r>
            <a:r>
              <a:rPr lang="en-US" altLang="zh-CN" dirty="0" err="1" smtClean="0">
                <a:solidFill>
                  <a:srgbClr val="FF0000"/>
                </a:solidFill>
              </a:rPr>
              <a:t>MathWorks</a:t>
            </a:r>
            <a:r>
              <a:rPr lang="en-US" altLang="zh-CN" dirty="0" smtClean="0"/>
              <a:t> </a:t>
            </a:r>
            <a:r>
              <a:rPr lang="zh-CN" altLang="zh-CN" dirty="0" smtClean="0"/>
              <a:t>公司</a:t>
            </a:r>
            <a:r>
              <a:rPr lang="zh-CN" altLang="zh-CN" dirty="0"/>
              <a:t>出品的商业数学软件，是一种数值计算环境和编程语言，主要</a:t>
            </a:r>
            <a:r>
              <a:rPr lang="zh-CN" altLang="zh-CN" dirty="0" smtClean="0"/>
              <a:t>包括</a:t>
            </a:r>
            <a:r>
              <a:rPr lang="en-US" altLang="zh-CN" dirty="0" smtClean="0"/>
              <a:t> </a:t>
            </a:r>
            <a:r>
              <a:rPr lang="en-US" altLang="zh-CN" dirty="0" smtClean="0">
                <a:solidFill>
                  <a:srgbClr val="FF0000"/>
                </a:solidFill>
              </a:rPr>
              <a:t>MATLAB</a:t>
            </a:r>
            <a:r>
              <a:rPr lang="en-US" altLang="zh-CN" dirty="0" smtClean="0"/>
              <a:t> </a:t>
            </a:r>
            <a:r>
              <a:rPr lang="zh-CN" altLang="zh-CN" dirty="0" smtClean="0"/>
              <a:t>和</a:t>
            </a:r>
            <a:r>
              <a:rPr lang="en-US" altLang="zh-CN" dirty="0" smtClean="0"/>
              <a:t> </a:t>
            </a:r>
            <a:r>
              <a:rPr lang="en-US" altLang="zh-CN" dirty="0" smtClean="0">
                <a:solidFill>
                  <a:srgbClr val="FF0000"/>
                </a:solidFill>
              </a:rPr>
              <a:t>Simulink</a:t>
            </a:r>
            <a:r>
              <a:rPr lang="en-US" altLang="zh-CN" dirty="0" smtClean="0"/>
              <a:t> </a:t>
            </a:r>
            <a:r>
              <a:rPr lang="zh-CN" altLang="zh-CN" dirty="0" smtClean="0"/>
              <a:t>两大部分</a:t>
            </a:r>
            <a:r>
              <a:rPr lang="zh-CN" altLang="en-US" dirty="0" smtClean="0"/>
              <a:t>。</a:t>
            </a:r>
            <a:endParaRPr lang="en-US" altLang="zh-CN" dirty="0" smtClean="0"/>
          </a:p>
          <a:p>
            <a:endParaRPr lang="en-US" altLang="zh-CN" dirty="0" smtClean="0"/>
          </a:p>
          <a:p>
            <a:r>
              <a:rPr lang="en-US" altLang="zh-CN" dirty="0"/>
              <a:t>MATLAB</a:t>
            </a:r>
            <a:r>
              <a:rPr lang="zh-CN" altLang="zh-CN" dirty="0"/>
              <a:t>基于矩阵（英语：</a:t>
            </a:r>
            <a:r>
              <a:rPr lang="en-US" altLang="zh-CN" dirty="0"/>
              <a:t>Matrix</a:t>
            </a:r>
            <a:r>
              <a:rPr lang="zh-CN" altLang="zh-CN" dirty="0"/>
              <a:t>）运算，其</a:t>
            </a:r>
            <a:r>
              <a:rPr lang="zh-CN" altLang="zh-CN" dirty="0" smtClean="0"/>
              <a:t>全称</a:t>
            </a:r>
            <a:r>
              <a:rPr lang="en-US" altLang="zh-CN" dirty="0" smtClean="0"/>
              <a:t> </a:t>
            </a:r>
            <a:r>
              <a:rPr lang="en-US" altLang="zh-CN" dirty="0" err="1" smtClean="0">
                <a:solidFill>
                  <a:srgbClr val="FF0000"/>
                </a:solidFill>
              </a:rPr>
              <a:t>MAT</a:t>
            </a:r>
            <a:r>
              <a:rPr lang="en-US" altLang="zh-CN" dirty="0" err="1" smtClean="0">
                <a:solidFill>
                  <a:srgbClr val="00B050"/>
                </a:solidFill>
              </a:rPr>
              <a:t>rix</a:t>
            </a:r>
            <a:r>
              <a:rPr lang="en-US" altLang="zh-CN" dirty="0" smtClean="0"/>
              <a:t> </a:t>
            </a:r>
            <a:r>
              <a:rPr lang="en-US" altLang="zh-CN" dirty="0" err="1">
                <a:solidFill>
                  <a:srgbClr val="FF0000"/>
                </a:solidFill>
              </a:rPr>
              <a:t>LAB</a:t>
            </a:r>
            <a:r>
              <a:rPr lang="en-US" altLang="zh-CN" dirty="0" err="1">
                <a:solidFill>
                  <a:srgbClr val="00B050"/>
                </a:solidFill>
              </a:rPr>
              <a:t>oratory</a:t>
            </a:r>
            <a:r>
              <a:rPr lang="zh-CN" altLang="zh-CN" dirty="0"/>
              <a:t>，即得名于此</a:t>
            </a:r>
            <a:r>
              <a:rPr lang="zh-CN" altLang="zh-CN" dirty="0" smtClean="0"/>
              <a:t>。</a:t>
            </a:r>
            <a:endParaRPr lang="en-US" altLang="zh-CN" dirty="0" smtClean="0"/>
          </a:p>
          <a:p>
            <a:endParaRPr lang="en-US" altLang="zh-CN" dirty="0" smtClean="0"/>
          </a:p>
          <a:p>
            <a:r>
              <a:rPr lang="zh-CN" altLang="zh-CN" dirty="0"/>
              <a:t>在</a:t>
            </a:r>
            <a:r>
              <a:rPr lang="en-US" altLang="zh-CN" dirty="0"/>
              <a:t>MATLAB</a:t>
            </a:r>
            <a:r>
              <a:rPr lang="zh-CN" altLang="zh-CN" dirty="0"/>
              <a:t>中，有两个</a:t>
            </a:r>
            <a:r>
              <a:rPr lang="zh-CN" altLang="zh-CN" dirty="0">
                <a:solidFill>
                  <a:srgbClr val="FF0000"/>
                </a:solidFill>
              </a:rPr>
              <a:t>工具箱</a:t>
            </a:r>
            <a:r>
              <a:rPr lang="zh-CN" altLang="zh-CN" dirty="0"/>
              <a:t>，包括</a:t>
            </a:r>
            <a:r>
              <a:rPr lang="zh-CN" altLang="zh-CN" dirty="0">
                <a:solidFill>
                  <a:srgbClr val="00B050"/>
                </a:solidFill>
              </a:rPr>
              <a:t>数字图像处理</a:t>
            </a:r>
            <a:r>
              <a:rPr lang="zh-CN" altLang="zh-CN" dirty="0"/>
              <a:t>和</a:t>
            </a:r>
            <a:r>
              <a:rPr lang="zh-CN" altLang="zh-CN" dirty="0">
                <a:solidFill>
                  <a:srgbClr val="00B050"/>
                </a:solidFill>
              </a:rPr>
              <a:t>数字信号处理</a:t>
            </a:r>
            <a:r>
              <a:rPr lang="zh-CN" altLang="zh-CN" dirty="0"/>
              <a:t>，提供了非常强大的处理功能。</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5560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MATLAB</a:t>
            </a:r>
            <a:endParaRPr lang="zh-CN" altLang="en-US" dirty="0"/>
          </a:p>
        </p:txBody>
      </p:sp>
      <p:sp>
        <p:nvSpPr>
          <p:cNvPr id="3" name="内容占位符 2"/>
          <p:cNvSpPr>
            <a:spLocks noGrp="1"/>
          </p:cNvSpPr>
          <p:nvPr>
            <p:ph idx="1"/>
          </p:nvPr>
        </p:nvSpPr>
        <p:spPr/>
        <p:txBody>
          <a:bodyPr/>
          <a:lstStyle/>
          <a:p>
            <a:r>
              <a:rPr lang="zh-CN" altLang="zh-CN" dirty="0"/>
              <a:t>往往一个数字图像处理算法，如果用</a:t>
            </a:r>
            <a:r>
              <a:rPr lang="en-US" altLang="zh-CN" dirty="0"/>
              <a:t>C++</a:t>
            </a:r>
            <a:r>
              <a:rPr lang="zh-CN" altLang="zh-CN" dirty="0"/>
              <a:t>编写，可能需要上千行代码，而在</a:t>
            </a:r>
            <a:r>
              <a:rPr lang="en-US" altLang="zh-CN" dirty="0"/>
              <a:t>MATLAB</a:t>
            </a:r>
            <a:r>
              <a:rPr lang="zh-CN" altLang="zh-CN" dirty="0"/>
              <a:t>中只需要一个函数就可以实现，这都要归功于</a:t>
            </a:r>
            <a:r>
              <a:rPr lang="en-US" altLang="zh-CN" dirty="0"/>
              <a:t>MATLAB</a:t>
            </a:r>
            <a:r>
              <a:rPr lang="zh-CN" altLang="zh-CN" dirty="0"/>
              <a:t>所提供的强大的</a:t>
            </a:r>
            <a:r>
              <a:rPr lang="zh-CN" altLang="zh-CN" dirty="0">
                <a:solidFill>
                  <a:srgbClr val="FF0000"/>
                </a:solidFill>
              </a:rPr>
              <a:t>工具箱</a:t>
            </a:r>
            <a:r>
              <a:rPr lang="zh-CN" altLang="zh-CN" dirty="0" smtClean="0"/>
              <a:t>。</a:t>
            </a:r>
            <a:endParaRPr lang="en-US" altLang="zh-CN" dirty="0" smtClean="0"/>
          </a:p>
          <a:p>
            <a:endParaRPr lang="en-US" altLang="zh-CN" dirty="0" smtClean="0"/>
          </a:p>
          <a:p>
            <a:r>
              <a:rPr lang="en-US" altLang="zh-CN" dirty="0"/>
              <a:t>MATLAB</a:t>
            </a:r>
            <a:r>
              <a:rPr lang="zh-CN" altLang="zh-CN" dirty="0"/>
              <a:t>特别适合数字图像处理相关的</a:t>
            </a:r>
            <a:r>
              <a:rPr lang="zh-CN" altLang="zh-CN" dirty="0">
                <a:solidFill>
                  <a:srgbClr val="FF0000"/>
                </a:solidFill>
              </a:rPr>
              <a:t>算法设计</a:t>
            </a:r>
            <a:r>
              <a:rPr lang="zh-CN" altLang="zh-CN" dirty="0"/>
              <a:t>，但是其执行效能很低，在实际应用中往往需要将</a:t>
            </a:r>
            <a:r>
              <a:rPr lang="en-US" altLang="zh-CN" dirty="0"/>
              <a:t>MATLAB</a:t>
            </a:r>
            <a:r>
              <a:rPr lang="zh-CN" altLang="zh-CN" dirty="0"/>
              <a:t>代码转换为</a:t>
            </a:r>
            <a:r>
              <a:rPr lang="en-US" altLang="zh-CN" dirty="0"/>
              <a:t>C++</a:t>
            </a:r>
            <a:r>
              <a:rPr lang="zh-CN" altLang="zh-CN" dirty="0"/>
              <a:t>代码</a:t>
            </a:r>
            <a:r>
              <a:rPr lang="zh-CN" altLang="zh-CN" dirty="0" smtClean="0"/>
              <a:t>。</a:t>
            </a:r>
            <a:endParaRPr lang="en-US" altLang="zh-CN" dirty="0" smtClean="0"/>
          </a:p>
          <a:p>
            <a:endParaRPr lang="en-US" altLang="zh-CN" dirty="0" smtClean="0"/>
          </a:p>
          <a:p>
            <a:r>
              <a:rPr lang="zh-CN" altLang="zh-CN" dirty="0"/>
              <a:t>鉴于</a:t>
            </a:r>
            <a:r>
              <a:rPr lang="en-US" altLang="zh-CN" dirty="0"/>
              <a:t>MATLAB</a:t>
            </a:r>
            <a:r>
              <a:rPr lang="zh-CN" altLang="zh-CN" dirty="0"/>
              <a:t>工具包的强大</a:t>
            </a:r>
            <a:r>
              <a:rPr lang="zh-CN" altLang="zh-CN" dirty="0" smtClean="0"/>
              <a:t>，本书提供</a:t>
            </a:r>
            <a:r>
              <a:rPr lang="zh-CN" altLang="zh-CN" dirty="0"/>
              <a:t>了与</a:t>
            </a:r>
            <a:r>
              <a:rPr lang="en-US" altLang="zh-CN" dirty="0"/>
              <a:t>MATLAB</a:t>
            </a:r>
            <a:r>
              <a:rPr lang="zh-CN" altLang="zh-CN" dirty="0"/>
              <a:t>的</a:t>
            </a:r>
            <a:r>
              <a:rPr lang="zh-CN" altLang="zh-CN" dirty="0">
                <a:solidFill>
                  <a:srgbClr val="FF0000"/>
                </a:solidFill>
              </a:rPr>
              <a:t>接口实现</a:t>
            </a:r>
            <a:r>
              <a:rPr lang="zh-CN" altLang="zh-CN" dirty="0"/>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52791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Java</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Java</a:t>
            </a:r>
            <a:r>
              <a:rPr lang="zh-CN" altLang="zh-CN" dirty="0"/>
              <a:t>是一种可以撰写跨平台应用软件的面向对象的程序设计语言，由</a:t>
            </a:r>
            <a:r>
              <a:rPr lang="en-US" altLang="zh-CN" dirty="0">
                <a:solidFill>
                  <a:srgbClr val="FF0000"/>
                </a:solidFill>
              </a:rPr>
              <a:t>Sun</a:t>
            </a:r>
            <a:r>
              <a:rPr lang="zh-CN" altLang="zh-CN" dirty="0"/>
              <a:t>公司的</a:t>
            </a:r>
            <a:r>
              <a:rPr lang="en-US" altLang="zh-CN" dirty="0"/>
              <a:t>James Gosling</a:t>
            </a:r>
            <a:r>
              <a:rPr lang="zh-CN" altLang="zh-CN" dirty="0"/>
              <a:t>等人于</a:t>
            </a:r>
            <a:r>
              <a:rPr lang="en-US" altLang="zh-CN" dirty="0"/>
              <a:t>1990</a:t>
            </a:r>
            <a:r>
              <a:rPr lang="zh-CN" altLang="zh-CN" dirty="0"/>
              <a:t>年代初</a:t>
            </a:r>
            <a:r>
              <a:rPr lang="zh-CN" altLang="zh-CN" dirty="0" smtClean="0"/>
              <a:t>开发</a:t>
            </a:r>
            <a:r>
              <a:rPr lang="zh-CN" altLang="en-US" dirty="0" smtClean="0"/>
              <a:t>。</a:t>
            </a:r>
            <a:endParaRPr lang="en-US" altLang="zh-CN" dirty="0" smtClean="0"/>
          </a:p>
          <a:p>
            <a:endParaRPr lang="en-US" altLang="zh-CN" dirty="0" smtClean="0"/>
          </a:p>
          <a:p>
            <a:r>
              <a:rPr lang="en-US" altLang="zh-CN" dirty="0"/>
              <a:t>Sun</a:t>
            </a:r>
            <a:r>
              <a:rPr lang="zh-CN" altLang="zh-CN" dirty="0"/>
              <a:t>公司对</a:t>
            </a:r>
            <a:r>
              <a:rPr lang="en-US" altLang="zh-CN" dirty="0"/>
              <a:t>Java</a:t>
            </a:r>
            <a:r>
              <a:rPr lang="zh-CN" altLang="zh-CN" dirty="0"/>
              <a:t>编程语言的解释是：</a:t>
            </a:r>
            <a:r>
              <a:rPr lang="en-US" altLang="zh-CN" dirty="0">
                <a:solidFill>
                  <a:srgbClr val="00B050"/>
                </a:solidFill>
              </a:rPr>
              <a:t>Java</a:t>
            </a:r>
            <a:r>
              <a:rPr lang="zh-CN" altLang="zh-CN" dirty="0">
                <a:solidFill>
                  <a:srgbClr val="00B050"/>
                </a:solidFill>
              </a:rPr>
              <a:t>编程语言是个简单、面向对象、分布式、解释性、健壮、安全、与系统无关、可移植、高性能、多线程和动态的语言</a:t>
            </a:r>
            <a:r>
              <a:rPr lang="zh-CN" altLang="zh-CN" dirty="0" smtClean="0"/>
              <a:t>。</a:t>
            </a:r>
            <a:endParaRPr lang="en-US" altLang="zh-CN" dirty="0" smtClean="0"/>
          </a:p>
          <a:p>
            <a:endParaRPr lang="en-US" altLang="zh-CN" dirty="0" smtClean="0"/>
          </a:p>
          <a:p>
            <a:r>
              <a:rPr lang="zh-CN" altLang="zh-CN" dirty="0"/>
              <a:t>在应付数字图像处理问题方面，</a:t>
            </a:r>
            <a:r>
              <a:rPr lang="en-US" altLang="zh-CN" dirty="0">
                <a:solidFill>
                  <a:srgbClr val="FF0000"/>
                </a:solidFill>
              </a:rPr>
              <a:t>Java</a:t>
            </a:r>
            <a:r>
              <a:rPr lang="zh-CN" altLang="zh-CN" dirty="0">
                <a:solidFill>
                  <a:srgbClr val="FF0000"/>
                </a:solidFill>
              </a:rPr>
              <a:t>和</a:t>
            </a:r>
            <a:r>
              <a:rPr lang="en-US" altLang="zh-CN" dirty="0">
                <a:solidFill>
                  <a:srgbClr val="FF0000"/>
                </a:solidFill>
              </a:rPr>
              <a:t>C#</a:t>
            </a:r>
            <a:r>
              <a:rPr lang="zh-CN" altLang="zh-CN" dirty="0"/>
              <a:t>应该说没有太大的特色和优势，既没有</a:t>
            </a:r>
            <a:r>
              <a:rPr lang="en-US" altLang="zh-CN" dirty="0"/>
              <a:t>MATLAB</a:t>
            </a:r>
            <a:r>
              <a:rPr lang="zh-CN" altLang="zh-CN" dirty="0"/>
              <a:t>功能强大的工具箱，也没有</a:t>
            </a:r>
            <a:r>
              <a:rPr lang="en-US" altLang="zh-CN" dirty="0"/>
              <a:t>C++</a:t>
            </a:r>
            <a:r>
              <a:rPr lang="zh-CN" altLang="zh-CN" dirty="0"/>
              <a:t>语言所带来的编程灵活和运行效率高的优点。</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70282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内容占位符 2"/>
          <p:cNvSpPr>
            <a:spLocks noGrp="1"/>
          </p:cNvSpPr>
          <p:nvPr>
            <p:ph idx="1"/>
          </p:nvPr>
        </p:nvSpPr>
        <p:spPr/>
        <p:txBody>
          <a:bodyPr>
            <a:normAutofit/>
          </a:bodyPr>
          <a:lstStyle/>
          <a:p>
            <a:r>
              <a:rPr lang="en-US" altLang="zh-CN" dirty="0"/>
              <a:t>C++</a:t>
            </a:r>
            <a:r>
              <a:rPr lang="zh-CN" altLang="zh-CN" dirty="0"/>
              <a:t>是一种使用非常广泛的电脑程序设计语言，是一种静态类型检查的，支持多范型的</a:t>
            </a:r>
            <a:r>
              <a:rPr lang="zh-CN" altLang="zh-CN" dirty="0">
                <a:solidFill>
                  <a:srgbClr val="FF0000"/>
                </a:solidFill>
              </a:rPr>
              <a:t>通用</a:t>
            </a:r>
            <a:r>
              <a:rPr lang="zh-CN" altLang="zh-CN" dirty="0" smtClean="0"/>
              <a:t>程序设计语言</a:t>
            </a:r>
            <a:r>
              <a:rPr lang="zh-CN" altLang="en-US" dirty="0" smtClean="0"/>
              <a:t>。</a:t>
            </a:r>
            <a:endParaRPr lang="en-US" altLang="zh-CN" dirty="0" smtClean="0"/>
          </a:p>
          <a:p>
            <a:r>
              <a:rPr lang="zh-CN" altLang="zh-CN" dirty="0"/>
              <a:t>有一部分</a:t>
            </a:r>
            <a:r>
              <a:rPr lang="en-US" altLang="zh-CN" dirty="0"/>
              <a:t>Unix/C</a:t>
            </a:r>
            <a:r>
              <a:rPr lang="zh-CN" altLang="zh-CN" dirty="0"/>
              <a:t>程序员对</a:t>
            </a:r>
            <a:r>
              <a:rPr lang="en-US" altLang="zh-CN" dirty="0"/>
              <a:t>C++</a:t>
            </a:r>
            <a:r>
              <a:rPr lang="zh-CN" altLang="zh-CN" dirty="0"/>
              <a:t>语言深恶痛绝，他们</a:t>
            </a:r>
            <a:r>
              <a:rPr lang="zh-CN" altLang="zh-CN" dirty="0">
                <a:solidFill>
                  <a:srgbClr val="FF0000"/>
                </a:solidFill>
              </a:rPr>
              <a:t>批评</a:t>
            </a:r>
            <a:r>
              <a:rPr lang="zh-CN" altLang="zh-CN" dirty="0"/>
              <a:t>的理由如下</a:t>
            </a:r>
            <a:r>
              <a:rPr lang="zh-CN" altLang="zh-CN" dirty="0" smtClean="0"/>
              <a:t>：</a:t>
            </a:r>
            <a:endParaRPr lang="en-US" altLang="zh-CN" dirty="0" smtClean="0"/>
          </a:p>
          <a:p>
            <a:pPr lvl="1"/>
            <a:r>
              <a:rPr lang="en-US" altLang="zh-CN" dirty="0" smtClean="0"/>
              <a:t>1</a:t>
            </a:r>
            <a:r>
              <a:rPr lang="zh-CN" altLang="zh-CN" dirty="0"/>
              <a:t>）</a:t>
            </a:r>
            <a:r>
              <a:rPr lang="zh-CN" altLang="zh-CN" dirty="0">
                <a:solidFill>
                  <a:srgbClr val="FF0000"/>
                </a:solidFill>
              </a:rPr>
              <a:t>标准模板库</a:t>
            </a:r>
            <a:r>
              <a:rPr lang="en-US" altLang="zh-CN" dirty="0">
                <a:solidFill>
                  <a:schemeClr val="tx1"/>
                </a:solidFill>
              </a:rPr>
              <a:t>STL</a:t>
            </a:r>
            <a:r>
              <a:rPr lang="zh-CN" altLang="zh-CN" dirty="0"/>
              <a:t>以非常丑陋的方式封装了各种数据结构和算法，写出来的代码难以理解、不美观</a:t>
            </a:r>
            <a:r>
              <a:rPr lang="zh-CN" altLang="zh-CN" dirty="0" smtClean="0"/>
              <a:t>；</a:t>
            </a:r>
            <a:endParaRPr lang="en-US" altLang="zh-CN" dirty="0" smtClean="0"/>
          </a:p>
          <a:p>
            <a:pPr lvl="1"/>
            <a:r>
              <a:rPr lang="en-US" altLang="zh-CN" dirty="0" smtClean="0"/>
              <a:t>2</a:t>
            </a:r>
            <a:r>
              <a:rPr lang="zh-CN" altLang="zh-CN" dirty="0"/>
              <a:t>）</a:t>
            </a:r>
            <a:r>
              <a:rPr lang="en-US" altLang="zh-CN" dirty="0">
                <a:solidFill>
                  <a:srgbClr val="FF0000"/>
                </a:solidFill>
              </a:rPr>
              <a:t>C++</a:t>
            </a:r>
            <a:r>
              <a:rPr lang="zh-CN" altLang="zh-CN" dirty="0">
                <a:solidFill>
                  <a:srgbClr val="FF0000"/>
                </a:solidFill>
              </a:rPr>
              <a:t>编译器</a:t>
            </a:r>
            <a:r>
              <a:rPr lang="zh-CN" altLang="zh-CN" dirty="0"/>
              <a:t>复杂和不可靠，不适合构建人命关天型的程序</a:t>
            </a:r>
            <a:r>
              <a:rPr lang="zh-CN" altLang="zh-CN" dirty="0" smtClean="0"/>
              <a:t>；</a:t>
            </a:r>
            <a:endParaRPr lang="en-US" altLang="zh-CN" dirty="0" smtClean="0"/>
          </a:p>
          <a:p>
            <a:pPr lvl="1"/>
            <a:r>
              <a:rPr lang="en-US" altLang="zh-CN" dirty="0" smtClean="0"/>
              <a:t>3</a:t>
            </a:r>
            <a:r>
              <a:rPr lang="zh-CN" altLang="zh-CN" dirty="0"/>
              <a:t>）一部分认为</a:t>
            </a:r>
            <a:r>
              <a:rPr lang="zh-CN" altLang="zh-CN" dirty="0">
                <a:solidFill>
                  <a:srgbClr val="FF0000"/>
                </a:solidFill>
              </a:rPr>
              <a:t>面向对象技术</a:t>
            </a:r>
            <a:r>
              <a:rPr lang="zh-CN" altLang="zh-CN" dirty="0"/>
              <a:t>徒增学习成本，不如面向过程的</a:t>
            </a:r>
            <a:r>
              <a:rPr lang="en-US" altLang="zh-CN" dirty="0"/>
              <a:t>C</a:t>
            </a:r>
            <a:r>
              <a:rPr lang="zh-CN" altLang="zh-CN" dirty="0"/>
              <a:t>语言简单容易使用</a:t>
            </a:r>
            <a:r>
              <a:rPr lang="zh-CN" altLang="zh-CN" dirty="0" smtClean="0"/>
              <a:t>。</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09994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endParaRPr lang="zh-CN" altLang="en-US" dirty="0"/>
          </a:p>
        </p:txBody>
      </p:sp>
      <p:sp>
        <p:nvSpPr>
          <p:cNvPr id="3" name="内容占位符 2"/>
          <p:cNvSpPr>
            <a:spLocks noGrp="1"/>
          </p:cNvSpPr>
          <p:nvPr>
            <p:ph idx="1"/>
          </p:nvPr>
        </p:nvSpPr>
        <p:spPr/>
        <p:txBody>
          <a:bodyPr>
            <a:normAutofit/>
          </a:bodyPr>
          <a:lstStyle/>
          <a:p>
            <a:r>
              <a:rPr lang="zh-CN" altLang="zh-CN" dirty="0"/>
              <a:t>数字图像处理的一个</a:t>
            </a:r>
            <a:r>
              <a:rPr lang="zh-CN" altLang="zh-CN" dirty="0">
                <a:solidFill>
                  <a:srgbClr val="FF0000"/>
                </a:solidFill>
              </a:rPr>
              <a:t>显著特征</a:t>
            </a:r>
            <a:r>
              <a:rPr lang="zh-CN" altLang="zh-CN" dirty="0"/>
              <a:t>就是数据量大，要求计算机语言具有运算速度快、可以灵活编程等特点，这恰恰就是</a:t>
            </a:r>
            <a:r>
              <a:rPr lang="en-US" altLang="zh-CN" dirty="0"/>
              <a:t>C++</a:t>
            </a:r>
            <a:r>
              <a:rPr lang="zh-CN" altLang="zh-CN" dirty="0"/>
              <a:t>语言的特点</a:t>
            </a:r>
            <a:r>
              <a:rPr lang="zh-CN" altLang="zh-CN" dirty="0" smtClean="0"/>
              <a:t>。</a:t>
            </a:r>
            <a:endParaRPr lang="en-US" altLang="zh-CN" dirty="0" smtClean="0"/>
          </a:p>
          <a:p>
            <a:endParaRPr lang="en-US" altLang="zh-CN" dirty="0"/>
          </a:p>
          <a:p>
            <a:r>
              <a:rPr lang="zh-CN" altLang="zh-CN" dirty="0"/>
              <a:t>众所周知，在高级编程语言中</a:t>
            </a:r>
            <a:r>
              <a:rPr lang="en-US" altLang="zh-CN" dirty="0"/>
              <a:t>C++</a:t>
            </a:r>
            <a:r>
              <a:rPr lang="zh-CN" altLang="zh-CN" dirty="0"/>
              <a:t>所编译的程序是最快的，</a:t>
            </a:r>
            <a:r>
              <a:rPr lang="zh-CN" altLang="en-US" dirty="0"/>
              <a:t>但是</a:t>
            </a:r>
            <a:r>
              <a:rPr lang="zh-CN" altLang="zh-CN" dirty="0"/>
              <a:t>这种快的优点是基于</a:t>
            </a:r>
            <a:r>
              <a:rPr lang="en-US" altLang="zh-CN" dirty="0"/>
              <a:t>C++</a:t>
            </a:r>
            <a:r>
              <a:rPr lang="zh-CN" altLang="zh-CN" dirty="0"/>
              <a:t>语言特性（指针）之上，在编程中往往会表现为一种双刃剑的作用——</a:t>
            </a:r>
            <a:r>
              <a:rPr lang="zh-CN" altLang="zh-CN" dirty="0">
                <a:solidFill>
                  <a:srgbClr val="FF0000"/>
                </a:solidFill>
              </a:rPr>
              <a:t>快但不安全</a:t>
            </a:r>
            <a:r>
              <a:rPr lang="zh-CN" altLang="zh-CN" dirty="0" smtClean="0"/>
              <a:t>。</a:t>
            </a:r>
            <a:endParaRPr lang="en-US" altLang="zh-CN" dirty="0" smtClean="0"/>
          </a:p>
          <a:p>
            <a:pPr lvl="1"/>
            <a:endParaRPr lang="en-US" altLang="zh-CN" dirty="0" smtClean="0"/>
          </a:p>
          <a:p>
            <a:pPr lvl="1"/>
            <a:r>
              <a:rPr lang="en-US" altLang="zh-CN" dirty="0" smtClean="0">
                <a:solidFill>
                  <a:srgbClr val="00B050"/>
                </a:solidFill>
              </a:rPr>
              <a:t>Microsoft </a:t>
            </a:r>
            <a:r>
              <a:rPr lang="en-US" altLang="zh-CN" dirty="0">
                <a:solidFill>
                  <a:srgbClr val="00B050"/>
                </a:solidFill>
              </a:rPr>
              <a:t>Visual C</a:t>
            </a:r>
            <a:r>
              <a:rPr lang="en-US" altLang="zh-CN" dirty="0" smtClean="0">
                <a:solidFill>
                  <a:srgbClr val="00B050"/>
                </a:solidFill>
              </a:rPr>
              <a:t>++</a:t>
            </a:r>
          </a:p>
          <a:p>
            <a:pPr lvl="1"/>
            <a:r>
              <a:rPr lang="en-US" altLang="zh-CN" dirty="0" err="1" smtClean="0">
                <a:solidFill>
                  <a:srgbClr val="00B050"/>
                </a:solidFill>
              </a:rPr>
              <a:t>OpenCV</a:t>
            </a:r>
            <a:endParaRPr lang="en-US" altLang="zh-CN" dirty="0">
              <a:solidFill>
                <a:srgbClr val="00B05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37200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wipe(down)">
                                      <p:cBhvr>
                                        <p:cTn id="41" dur="580">
                                          <p:stCondLst>
                                            <p:cond delay="0"/>
                                          </p:stCondLst>
                                        </p:cTn>
                                        <p:tgtEl>
                                          <p:spTgt spid="3">
                                            <p:txEl>
                                              <p:pRg st="5" end="5"/>
                                            </p:txEl>
                                          </p:spTgt>
                                        </p:tgtEl>
                                      </p:cBhvr>
                                    </p:animEffect>
                                    <p:anim calcmode="lin" valueType="num">
                                      <p:cBhvr>
                                        <p:cTn id="4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5" end="5"/>
                                            </p:txEl>
                                          </p:spTgt>
                                        </p:tgtEl>
                                      </p:cBhvr>
                                      <p:to x="100000" y="60000"/>
                                    </p:animScale>
                                    <p:animScale>
                                      <p:cBhvr>
                                        <p:cTn id="48" dur="166" decel="50000">
                                          <p:stCondLst>
                                            <p:cond delay="676"/>
                                          </p:stCondLst>
                                        </p:cTn>
                                        <p:tgtEl>
                                          <p:spTgt spid="3">
                                            <p:txEl>
                                              <p:pRg st="5" end="5"/>
                                            </p:txEl>
                                          </p:spTgt>
                                        </p:tgtEl>
                                      </p:cBhvr>
                                      <p:to x="100000" y="100000"/>
                                    </p:animScale>
                                    <p:animScale>
                                      <p:cBhvr>
                                        <p:cTn id="49" dur="26">
                                          <p:stCondLst>
                                            <p:cond delay="1312"/>
                                          </p:stCondLst>
                                        </p:cTn>
                                        <p:tgtEl>
                                          <p:spTgt spid="3">
                                            <p:txEl>
                                              <p:pRg st="5" end="5"/>
                                            </p:txEl>
                                          </p:spTgt>
                                        </p:tgtEl>
                                      </p:cBhvr>
                                      <p:to x="100000" y="80000"/>
                                    </p:animScale>
                                    <p:animScale>
                                      <p:cBhvr>
                                        <p:cTn id="50" dur="166" decel="50000">
                                          <p:stCondLst>
                                            <p:cond delay="1338"/>
                                          </p:stCondLst>
                                        </p:cTn>
                                        <p:tgtEl>
                                          <p:spTgt spid="3">
                                            <p:txEl>
                                              <p:pRg st="5" end="5"/>
                                            </p:txEl>
                                          </p:spTgt>
                                        </p:tgtEl>
                                      </p:cBhvr>
                                      <p:to x="100000" y="100000"/>
                                    </p:animScale>
                                    <p:animScale>
                                      <p:cBhvr>
                                        <p:cTn id="51" dur="26">
                                          <p:stCondLst>
                                            <p:cond delay="1642"/>
                                          </p:stCondLst>
                                        </p:cTn>
                                        <p:tgtEl>
                                          <p:spTgt spid="3">
                                            <p:txEl>
                                              <p:pRg st="5" end="5"/>
                                            </p:txEl>
                                          </p:spTgt>
                                        </p:tgtEl>
                                      </p:cBhvr>
                                      <p:to x="100000" y="90000"/>
                                    </p:animScale>
                                    <p:animScale>
                                      <p:cBhvr>
                                        <p:cTn id="52" dur="166" decel="50000">
                                          <p:stCondLst>
                                            <p:cond delay="1668"/>
                                          </p:stCondLst>
                                        </p:cTn>
                                        <p:tgtEl>
                                          <p:spTgt spid="3">
                                            <p:txEl>
                                              <p:pRg st="5" end="5"/>
                                            </p:txEl>
                                          </p:spTgt>
                                        </p:tgtEl>
                                      </p:cBhvr>
                                      <p:to x="100000" y="100000"/>
                                    </p:animScale>
                                    <p:animScale>
                                      <p:cBhvr>
                                        <p:cTn id="53" dur="26">
                                          <p:stCondLst>
                                            <p:cond delay="1808"/>
                                          </p:stCondLst>
                                        </p:cTn>
                                        <p:tgtEl>
                                          <p:spTgt spid="3">
                                            <p:txEl>
                                              <p:pRg st="5" end="5"/>
                                            </p:txEl>
                                          </p:spTgt>
                                        </p:tgtEl>
                                      </p:cBhvr>
                                      <p:to x="100000" y="95000"/>
                                    </p:animScale>
                                    <p:animScale>
                                      <p:cBhvr>
                                        <p:cTn id="54"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Microsoft Visual C++</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本书所使用</a:t>
            </a:r>
            <a:r>
              <a:rPr lang="zh-CN" altLang="zh-CN" dirty="0" smtClean="0"/>
              <a:t>的</a:t>
            </a:r>
            <a:r>
              <a:rPr lang="zh-CN" altLang="zh-CN" dirty="0"/>
              <a:t>版本是</a:t>
            </a:r>
            <a:r>
              <a:rPr lang="en-US" altLang="zh-CN" dirty="0"/>
              <a:t>Microsoft Visual C++ </a:t>
            </a:r>
            <a:r>
              <a:rPr lang="en-US" altLang="zh-CN" dirty="0" smtClean="0"/>
              <a:t>2008</a:t>
            </a:r>
            <a:endParaRPr lang="en-US" altLang="zh-CN" dirty="0"/>
          </a:p>
          <a:p>
            <a:pPr lvl="1"/>
            <a:r>
              <a:rPr lang="en-US" altLang="zh-CN" dirty="0"/>
              <a:t>Microsoft Visual C++</a:t>
            </a:r>
            <a:r>
              <a:rPr lang="zh-CN" altLang="zh-CN" dirty="0"/>
              <a:t>（简称</a:t>
            </a:r>
            <a:r>
              <a:rPr lang="en-US" altLang="zh-CN" dirty="0"/>
              <a:t>Visual C++</a:t>
            </a:r>
            <a:r>
              <a:rPr lang="zh-CN" altLang="zh-CN" dirty="0"/>
              <a:t>、</a:t>
            </a:r>
            <a:r>
              <a:rPr lang="en-US" altLang="zh-CN" dirty="0"/>
              <a:t>MSVC</a:t>
            </a:r>
            <a:r>
              <a:rPr lang="zh-CN" altLang="zh-CN" dirty="0"/>
              <a:t>、</a:t>
            </a:r>
            <a:r>
              <a:rPr lang="en-US" altLang="zh-CN" dirty="0"/>
              <a:t>VC++</a:t>
            </a:r>
            <a:r>
              <a:rPr lang="zh-CN" altLang="zh-CN" dirty="0"/>
              <a:t>或</a:t>
            </a:r>
            <a:r>
              <a:rPr lang="en-US" altLang="zh-CN" dirty="0"/>
              <a:t>VC</a:t>
            </a:r>
            <a:r>
              <a:rPr lang="zh-CN" altLang="zh-CN" dirty="0"/>
              <a:t>），是</a:t>
            </a:r>
            <a:r>
              <a:rPr lang="zh-CN" altLang="zh-CN" dirty="0">
                <a:solidFill>
                  <a:srgbClr val="FF0000"/>
                </a:solidFill>
              </a:rPr>
              <a:t>微软公司</a:t>
            </a:r>
            <a:r>
              <a:rPr lang="zh-CN" altLang="zh-CN" dirty="0"/>
              <a:t>的</a:t>
            </a:r>
            <a:r>
              <a:rPr lang="en-US" altLang="zh-CN" dirty="0"/>
              <a:t>C++</a:t>
            </a:r>
            <a:r>
              <a:rPr lang="zh-CN" altLang="zh-CN" dirty="0"/>
              <a:t>开发工具，具有集成开发环境，可提供编辑</a:t>
            </a:r>
            <a:r>
              <a:rPr lang="en-US" altLang="zh-CN" dirty="0"/>
              <a:t>C</a:t>
            </a:r>
            <a:r>
              <a:rPr lang="zh-CN" altLang="zh-CN" dirty="0"/>
              <a:t>语言、</a:t>
            </a:r>
            <a:r>
              <a:rPr lang="en-US" altLang="zh-CN" dirty="0"/>
              <a:t>C++</a:t>
            </a:r>
            <a:r>
              <a:rPr lang="zh-CN" altLang="zh-CN" dirty="0"/>
              <a:t>以及</a:t>
            </a:r>
            <a:r>
              <a:rPr lang="en-US" altLang="zh-CN" dirty="0"/>
              <a:t>C++/CLI</a:t>
            </a:r>
            <a:r>
              <a:rPr lang="zh-CN" altLang="zh-CN" dirty="0"/>
              <a:t>等编程语言</a:t>
            </a:r>
            <a:r>
              <a:rPr lang="zh-CN" altLang="en-US" dirty="0" smtClean="0"/>
              <a:t>。</a:t>
            </a:r>
            <a:endParaRPr lang="en-US" altLang="zh-CN" dirty="0" smtClean="0"/>
          </a:p>
          <a:p>
            <a:pPr lvl="2"/>
            <a:r>
              <a:rPr lang="en-US" altLang="zh-CN" dirty="0">
                <a:solidFill>
                  <a:srgbClr val="00B050"/>
                </a:solidFill>
              </a:rPr>
              <a:t>Visual C++ 2008 </a:t>
            </a:r>
            <a:r>
              <a:rPr lang="en-US" altLang="zh-CN" dirty="0" smtClean="0">
                <a:solidFill>
                  <a:srgbClr val="00B050"/>
                </a:solidFill>
              </a:rPr>
              <a:t>Express</a:t>
            </a:r>
          </a:p>
          <a:p>
            <a:pPr lvl="2"/>
            <a:r>
              <a:rPr lang="en-US" altLang="zh-CN" dirty="0">
                <a:solidFill>
                  <a:srgbClr val="00B050"/>
                </a:solidFill>
              </a:rPr>
              <a:t>Visual C++ 2008 </a:t>
            </a:r>
            <a:r>
              <a:rPr lang="en-US" altLang="zh-CN" dirty="0" smtClean="0">
                <a:solidFill>
                  <a:srgbClr val="00B050"/>
                </a:solidFill>
              </a:rPr>
              <a:t>Standard</a:t>
            </a:r>
          </a:p>
          <a:p>
            <a:pPr lvl="2"/>
            <a:r>
              <a:rPr lang="en-US" altLang="zh-CN" dirty="0">
                <a:solidFill>
                  <a:srgbClr val="00B050"/>
                </a:solidFill>
              </a:rPr>
              <a:t>Visual C++ 2008 </a:t>
            </a:r>
            <a:r>
              <a:rPr lang="en-US" altLang="zh-CN" dirty="0" smtClean="0">
                <a:solidFill>
                  <a:srgbClr val="00B050"/>
                </a:solidFill>
              </a:rPr>
              <a:t>Professional</a:t>
            </a:r>
          </a:p>
          <a:p>
            <a:pPr lvl="2"/>
            <a:r>
              <a:rPr lang="en-US" altLang="zh-CN" dirty="0">
                <a:solidFill>
                  <a:srgbClr val="00B050"/>
                </a:solidFill>
              </a:rPr>
              <a:t>Visual C++ 2008 Team System</a:t>
            </a:r>
            <a:endParaRPr lang="en-US" altLang="zh-CN" dirty="0">
              <a:solidFill>
                <a:srgbClr val="00B050"/>
              </a:solidFill>
            </a:endParaRPr>
          </a:p>
          <a:p>
            <a:endParaRPr lang="en-US" altLang="zh-CN" dirty="0" smtClean="0"/>
          </a:p>
          <a:p>
            <a:r>
              <a:rPr lang="en-US" altLang="zh-CN" dirty="0" err="1" smtClean="0"/>
              <a:t>OpenCV</a:t>
            </a:r>
            <a:r>
              <a:rPr lang="zh-CN" altLang="zh-CN" dirty="0"/>
              <a:t>的全称是</a:t>
            </a:r>
            <a:r>
              <a:rPr lang="en-US" altLang="zh-CN" dirty="0">
                <a:solidFill>
                  <a:srgbClr val="FF0000"/>
                </a:solidFill>
              </a:rPr>
              <a:t>Open Source Computer Vision Library</a:t>
            </a:r>
            <a:r>
              <a:rPr lang="zh-CN" altLang="zh-CN" dirty="0"/>
              <a:t>，是一个跨平台的计算机视觉库</a:t>
            </a:r>
            <a:r>
              <a:rPr lang="zh-CN" altLang="zh-CN" dirty="0" smtClean="0"/>
              <a:t>。</a:t>
            </a:r>
            <a:endParaRPr lang="en-US" altLang="zh-CN" dirty="0" smtClean="0"/>
          </a:p>
          <a:p>
            <a:pPr lvl="1"/>
            <a:r>
              <a:rPr lang="zh-CN" altLang="zh-CN" dirty="0">
                <a:solidFill>
                  <a:srgbClr val="00B050"/>
                </a:solidFill>
              </a:rPr>
              <a:t>基于</a:t>
            </a:r>
            <a:r>
              <a:rPr lang="en-US" altLang="zh-CN" dirty="0" err="1">
                <a:solidFill>
                  <a:srgbClr val="00B050"/>
                </a:solidFill>
              </a:rPr>
              <a:t>OpenCV</a:t>
            </a:r>
            <a:r>
              <a:rPr lang="zh-CN" altLang="zh-CN" dirty="0">
                <a:solidFill>
                  <a:srgbClr val="00B050"/>
                </a:solidFill>
              </a:rPr>
              <a:t>的强大功能和易用性，本书</a:t>
            </a:r>
            <a:r>
              <a:rPr lang="zh-CN" altLang="zh-CN" dirty="0" smtClean="0">
                <a:solidFill>
                  <a:srgbClr val="00B050"/>
                </a:solidFill>
              </a:rPr>
              <a:t>在提供</a:t>
            </a:r>
            <a:r>
              <a:rPr lang="zh-CN" altLang="zh-CN" dirty="0">
                <a:solidFill>
                  <a:srgbClr val="00B050"/>
                </a:solidFill>
              </a:rPr>
              <a:t>了与</a:t>
            </a:r>
            <a:r>
              <a:rPr lang="en-US" altLang="zh-CN" dirty="0" err="1">
                <a:solidFill>
                  <a:srgbClr val="00B050"/>
                </a:solidFill>
              </a:rPr>
              <a:t>OpenCV</a:t>
            </a:r>
            <a:r>
              <a:rPr lang="zh-CN" altLang="zh-CN" dirty="0">
                <a:solidFill>
                  <a:srgbClr val="00B050"/>
                </a:solidFill>
              </a:rPr>
              <a:t>的</a:t>
            </a:r>
            <a:r>
              <a:rPr lang="zh-CN" altLang="zh-CN" dirty="0" smtClean="0">
                <a:solidFill>
                  <a:srgbClr val="00B050"/>
                </a:solidFill>
              </a:rPr>
              <a:t>接口</a:t>
            </a:r>
            <a:r>
              <a:rPr lang="zh-CN" altLang="en-US" dirty="0" smtClean="0">
                <a:solidFill>
                  <a:srgbClr val="00B050"/>
                </a:solidFill>
              </a:rPr>
              <a:t>。</a:t>
            </a:r>
            <a:endParaRPr lang="zh-CN" altLang="en-US" dirty="0">
              <a:solidFill>
                <a:srgbClr val="00B05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2107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wipe(down)">
                                      <p:cBhvr>
                                        <p:cTn id="41" dur="580">
                                          <p:stCondLst>
                                            <p:cond delay="0"/>
                                          </p:stCondLst>
                                        </p:cTn>
                                        <p:tgtEl>
                                          <p:spTgt spid="3">
                                            <p:txEl>
                                              <p:pRg st="3" end="3"/>
                                            </p:txEl>
                                          </p:spTgt>
                                        </p:tgtEl>
                                      </p:cBhvr>
                                    </p:animEffect>
                                    <p:anim calcmode="lin" valueType="num">
                                      <p:cBhvr>
                                        <p:cTn id="4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3" end="3"/>
                                            </p:txEl>
                                          </p:spTgt>
                                        </p:tgtEl>
                                      </p:cBhvr>
                                      <p:to x="100000" y="60000"/>
                                    </p:animScale>
                                    <p:animScale>
                                      <p:cBhvr>
                                        <p:cTn id="48" dur="166" decel="50000">
                                          <p:stCondLst>
                                            <p:cond delay="676"/>
                                          </p:stCondLst>
                                        </p:cTn>
                                        <p:tgtEl>
                                          <p:spTgt spid="3">
                                            <p:txEl>
                                              <p:pRg st="3" end="3"/>
                                            </p:txEl>
                                          </p:spTgt>
                                        </p:tgtEl>
                                      </p:cBhvr>
                                      <p:to x="100000" y="100000"/>
                                    </p:animScale>
                                    <p:animScale>
                                      <p:cBhvr>
                                        <p:cTn id="49" dur="26">
                                          <p:stCondLst>
                                            <p:cond delay="1312"/>
                                          </p:stCondLst>
                                        </p:cTn>
                                        <p:tgtEl>
                                          <p:spTgt spid="3">
                                            <p:txEl>
                                              <p:pRg st="3" end="3"/>
                                            </p:txEl>
                                          </p:spTgt>
                                        </p:tgtEl>
                                      </p:cBhvr>
                                      <p:to x="100000" y="80000"/>
                                    </p:animScale>
                                    <p:animScale>
                                      <p:cBhvr>
                                        <p:cTn id="50" dur="166" decel="50000">
                                          <p:stCondLst>
                                            <p:cond delay="1338"/>
                                          </p:stCondLst>
                                        </p:cTn>
                                        <p:tgtEl>
                                          <p:spTgt spid="3">
                                            <p:txEl>
                                              <p:pRg st="3" end="3"/>
                                            </p:txEl>
                                          </p:spTgt>
                                        </p:tgtEl>
                                      </p:cBhvr>
                                      <p:to x="100000" y="100000"/>
                                    </p:animScale>
                                    <p:animScale>
                                      <p:cBhvr>
                                        <p:cTn id="51" dur="26">
                                          <p:stCondLst>
                                            <p:cond delay="1642"/>
                                          </p:stCondLst>
                                        </p:cTn>
                                        <p:tgtEl>
                                          <p:spTgt spid="3">
                                            <p:txEl>
                                              <p:pRg st="3" end="3"/>
                                            </p:txEl>
                                          </p:spTgt>
                                        </p:tgtEl>
                                      </p:cBhvr>
                                      <p:to x="100000" y="90000"/>
                                    </p:animScale>
                                    <p:animScale>
                                      <p:cBhvr>
                                        <p:cTn id="52" dur="166" decel="50000">
                                          <p:stCondLst>
                                            <p:cond delay="1668"/>
                                          </p:stCondLst>
                                        </p:cTn>
                                        <p:tgtEl>
                                          <p:spTgt spid="3">
                                            <p:txEl>
                                              <p:pRg st="3" end="3"/>
                                            </p:txEl>
                                          </p:spTgt>
                                        </p:tgtEl>
                                      </p:cBhvr>
                                      <p:to x="100000" y="100000"/>
                                    </p:animScale>
                                    <p:animScale>
                                      <p:cBhvr>
                                        <p:cTn id="53" dur="26">
                                          <p:stCondLst>
                                            <p:cond delay="1808"/>
                                          </p:stCondLst>
                                        </p:cTn>
                                        <p:tgtEl>
                                          <p:spTgt spid="3">
                                            <p:txEl>
                                              <p:pRg st="3" end="3"/>
                                            </p:txEl>
                                          </p:spTgt>
                                        </p:tgtEl>
                                      </p:cBhvr>
                                      <p:to x="100000" y="95000"/>
                                    </p:animScale>
                                    <p:animScale>
                                      <p:cBhvr>
                                        <p:cTn id="54" dur="166" decel="50000">
                                          <p:stCondLst>
                                            <p:cond delay="1834"/>
                                          </p:stCondLst>
                                        </p:cTn>
                                        <p:tgtEl>
                                          <p:spTgt spid="3">
                                            <p:txEl>
                                              <p:pRg st="3" end="3"/>
                                            </p:txEl>
                                          </p:spTgt>
                                        </p:tgtEl>
                                      </p:cBhvr>
                                      <p:to x="100000" y="100000"/>
                                    </p:animScale>
                                  </p:childTnLst>
                                </p:cTn>
                              </p:par>
                              <p:par>
                                <p:cTn id="55" presetID="26"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wipe(down)">
                                      <p:cBhvr>
                                        <p:cTn id="57" dur="580">
                                          <p:stCondLst>
                                            <p:cond delay="0"/>
                                          </p:stCondLst>
                                        </p:cTn>
                                        <p:tgtEl>
                                          <p:spTgt spid="3">
                                            <p:txEl>
                                              <p:pRg st="4" end="4"/>
                                            </p:txEl>
                                          </p:spTgt>
                                        </p:tgtEl>
                                      </p:cBhvr>
                                    </p:animEffect>
                                    <p:anim calcmode="lin" valueType="num">
                                      <p:cBhvr>
                                        <p:cTn id="5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4" end="4"/>
                                            </p:txEl>
                                          </p:spTgt>
                                        </p:tgtEl>
                                      </p:cBhvr>
                                      <p:to x="100000" y="60000"/>
                                    </p:animScale>
                                    <p:animScale>
                                      <p:cBhvr>
                                        <p:cTn id="64" dur="166" decel="50000">
                                          <p:stCondLst>
                                            <p:cond delay="676"/>
                                          </p:stCondLst>
                                        </p:cTn>
                                        <p:tgtEl>
                                          <p:spTgt spid="3">
                                            <p:txEl>
                                              <p:pRg st="4" end="4"/>
                                            </p:txEl>
                                          </p:spTgt>
                                        </p:tgtEl>
                                      </p:cBhvr>
                                      <p:to x="100000" y="100000"/>
                                    </p:animScale>
                                    <p:animScale>
                                      <p:cBhvr>
                                        <p:cTn id="65" dur="26">
                                          <p:stCondLst>
                                            <p:cond delay="1312"/>
                                          </p:stCondLst>
                                        </p:cTn>
                                        <p:tgtEl>
                                          <p:spTgt spid="3">
                                            <p:txEl>
                                              <p:pRg st="4" end="4"/>
                                            </p:txEl>
                                          </p:spTgt>
                                        </p:tgtEl>
                                      </p:cBhvr>
                                      <p:to x="100000" y="80000"/>
                                    </p:animScale>
                                    <p:animScale>
                                      <p:cBhvr>
                                        <p:cTn id="66" dur="166" decel="50000">
                                          <p:stCondLst>
                                            <p:cond delay="1338"/>
                                          </p:stCondLst>
                                        </p:cTn>
                                        <p:tgtEl>
                                          <p:spTgt spid="3">
                                            <p:txEl>
                                              <p:pRg st="4" end="4"/>
                                            </p:txEl>
                                          </p:spTgt>
                                        </p:tgtEl>
                                      </p:cBhvr>
                                      <p:to x="100000" y="100000"/>
                                    </p:animScale>
                                    <p:animScale>
                                      <p:cBhvr>
                                        <p:cTn id="67" dur="26">
                                          <p:stCondLst>
                                            <p:cond delay="1642"/>
                                          </p:stCondLst>
                                        </p:cTn>
                                        <p:tgtEl>
                                          <p:spTgt spid="3">
                                            <p:txEl>
                                              <p:pRg st="4" end="4"/>
                                            </p:txEl>
                                          </p:spTgt>
                                        </p:tgtEl>
                                      </p:cBhvr>
                                      <p:to x="100000" y="90000"/>
                                    </p:animScale>
                                    <p:animScale>
                                      <p:cBhvr>
                                        <p:cTn id="68" dur="166" decel="50000">
                                          <p:stCondLst>
                                            <p:cond delay="1668"/>
                                          </p:stCondLst>
                                        </p:cTn>
                                        <p:tgtEl>
                                          <p:spTgt spid="3">
                                            <p:txEl>
                                              <p:pRg st="4" end="4"/>
                                            </p:txEl>
                                          </p:spTgt>
                                        </p:tgtEl>
                                      </p:cBhvr>
                                      <p:to x="100000" y="100000"/>
                                    </p:animScale>
                                    <p:animScale>
                                      <p:cBhvr>
                                        <p:cTn id="69" dur="26">
                                          <p:stCondLst>
                                            <p:cond delay="1808"/>
                                          </p:stCondLst>
                                        </p:cTn>
                                        <p:tgtEl>
                                          <p:spTgt spid="3">
                                            <p:txEl>
                                              <p:pRg st="4" end="4"/>
                                            </p:txEl>
                                          </p:spTgt>
                                        </p:tgtEl>
                                      </p:cBhvr>
                                      <p:to x="100000" y="95000"/>
                                    </p:animScale>
                                    <p:animScale>
                                      <p:cBhvr>
                                        <p:cTn id="70" dur="166" decel="50000">
                                          <p:stCondLst>
                                            <p:cond delay="1834"/>
                                          </p:stCondLst>
                                        </p:cTn>
                                        <p:tgtEl>
                                          <p:spTgt spid="3">
                                            <p:txEl>
                                              <p:pRg st="4" end="4"/>
                                            </p:txEl>
                                          </p:spTgt>
                                        </p:tgtEl>
                                      </p:cBhvr>
                                      <p:to x="100000" y="100000"/>
                                    </p:animScale>
                                  </p:childTnLst>
                                </p:cTn>
                              </p:par>
                              <p:par>
                                <p:cTn id="71" presetID="26" presetClass="entr" presetSubtype="0" fill="hold" nodeType="withEffect">
                                  <p:stCondLst>
                                    <p:cond delay="0"/>
                                  </p:stCondLst>
                                  <p:childTnLst>
                                    <p:set>
                                      <p:cBhvr>
                                        <p:cTn id="72" dur="1" fill="hold">
                                          <p:stCondLst>
                                            <p:cond delay="0"/>
                                          </p:stCondLst>
                                        </p:cTn>
                                        <p:tgtEl>
                                          <p:spTgt spid="3">
                                            <p:txEl>
                                              <p:pRg st="5" end="5"/>
                                            </p:txEl>
                                          </p:spTgt>
                                        </p:tgtEl>
                                        <p:attrNameLst>
                                          <p:attrName>style.visibility</p:attrName>
                                        </p:attrNameLst>
                                      </p:cBhvr>
                                      <p:to>
                                        <p:strVal val="visible"/>
                                      </p:to>
                                    </p:set>
                                    <p:animEffect transition="in" filter="wipe(down)">
                                      <p:cBhvr>
                                        <p:cTn id="73" dur="580">
                                          <p:stCondLst>
                                            <p:cond delay="0"/>
                                          </p:stCondLst>
                                        </p:cTn>
                                        <p:tgtEl>
                                          <p:spTgt spid="3">
                                            <p:txEl>
                                              <p:pRg st="5" end="5"/>
                                            </p:txEl>
                                          </p:spTgt>
                                        </p:tgtEl>
                                      </p:cBhvr>
                                    </p:animEffect>
                                    <p:anim calcmode="lin" valueType="num">
                                      <p:cBhvr>
                                        <p:cTn id="7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5" end="5"/>
                                            </p:txEl>
                                          </p:spTgt>
                                        </p:tgtEl>
                                      </p:cBhvr>
                                      <p:to x="100000" y="60000"/>
                                    </p:animScale>
                                    <p:animScale>
                                      <p:cBhvr>
                                        <p:cTn id="80" dur="166" decel="50000">
                                          <p:stCondLst>
                                            <p:cond delay="676"/>
                                          </p:stCondLst>
                                        </p:cTn>
                                        <p:tgtEl>
                                          <p:spTgt spid="3">
                                            <p:txEl>
                                              <p:pRg st="5" end="5"/>
                                            </p:txEl>
                                          </p:spTgt>
                                        </p:tgtEl>
                                      </p:cBhvr>
                                      <p:to x="100000" y="100000"/>
                                    </p:animScale>
                                    <p:animScale>
                                      <p:cBhvr>
                                        <p:cTn id="81" dur="26">
                                          <p:stCondLst>
                                            <p:cond delay="1312"/>
                                          </p:stCondLst>
                                        </p:cTn>
                                        <p:tgtEl>
                                          <p:spTgt spid="3">
                                            <p:txEl>
                                              <p:pRg st="5" end="5"/>
                                            </p:txEl>
                                          </p:spTgt>
                                        </p:tgtEl>
                                      </p:cBhvr>
                                      <p:to x="100000" y="80000"/>
                                    </p:animScale>
                                    <p:animScale>
                                      <p:cBhvr>
                                        <p:cTn id="82" dur="166" decel="50000">
                                          <p:stCondLst>
                                            <p:cond delay="1338"/>
                                          </p:stCondLst>
                                        </p:cTn>
                                        <p:tgtEl>
                                          <p:spTgt spid="3">
                                            <p:txEl>
                                              <p:pRg st="5" end="5"/>
                                            </p:txEl>
                                          </p:spTgt>
                                        </p:tgtEl>
                                      </p:cBhvr>
                                      <p:to x="100000" y="100000"/>
                                    </p:animScale>
                                    <p:animScale>
                                      <p:cBhvr>
                                        <p:cTn id="83" dur="26">
                                          <p:stCondLst>
                                            <p:cond delay="1642"/>
                                          </p:stCondLst>
                                        </p:cTn>
                                        <p:tgtEl>
                                          <p:spTgt spid="3">
                                            <p:txEl>
                                              <p:pRg st="5" end="5"/>
                                            </p:txEl>
                                          </p:spTgt>
                                        </p:tgtEl>
                                      </p:cBhvr>
                                      <p:to x="100000" y="90000"/>
                                    </p:animScale>
                                    <p:animScale>
                                      <p:cBhvr>
                                        <p:cTn id="84" dur="166" decel="50000">
                                          <p:stCondLst>
                                            <p:cond delay="1668"/>
                                          </p:stCondLst>
                                        </p:cTn>
                                        <p:tgtEl>
                                          <p:spTgt spid="3">
                                            <p:txEl>
                                              <p:pRg st="5" end="5"/>
                                            </p:txEl>
                                          </p:spTgt>
                                        </p:tgtEl>
                                      </p:cBhvr>
                                      <p:to x="100000" y="100000"/>
                                    </p:animScale>
                                    <p:animScale>
                                      <p:cBhvr>
                                        <p:cTn id="85" dur="26">
                                          <p:stCondLst>
                                            <p:cond delay="1808"/>
                                          </p:stCondLst>
                                        </p:cTn>
                                        <p:tgtEl>
                                          <p:spTgt spid="3">
                                            <p:txEl>
                                              <p:pRg st="5" end="5"/>
                                            </p:txEl>
                                          </p:spTgt>
                                        </p:tgtEl>
                                      </p:cBhvr>
                                      <p:to x="100000" y="95000"/>
                                    </p:animScale>
                                    <p:animScale>
                                      <p:cBhvr>
                                        <p:cTn id="86" dur="166" decel="50000">
                                          <p:stCondLst>
                                            <p:cond delay="1834"/>
                                          </p:stCondLst>
                                        </p:cTn>
                                        <p:tgtEl>
                                          <p:spTgt spid="3">
                                            <p:txEl>
                                              <p:pRg st="5" end="5"/>
                                            </p:txEl>
                                          </p:spTgt>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26"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animEffect transition="in" filter="wipe(down)">
                                      <p:cBhvr>
                                        <p:cTn id="91" dur="580">
                                          <p:stCondLst>
                                            <p:cond delay="0"/>
                                          </p:stCondLst>
                                        </p:cTn>
                                        <p:tgtEl>
                                          <p:spTgt spid="3">
                                            <p:txEl>
                                              <p:pRg st="7" end="7"/>
                                            </p:txEl>
                                          </p:spTgt>
                                        </p:tgtEl>
                                      </p:cBhvr>
                                    </p:animEffect>
                                    <p:anim calcmode="lin" valueType="num">
                                      <p:cBhvr>
                                        <p:cTn id="92"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97" dur="26">
                                          <p:stCondLst>
                                            <p:cond delay="650"/>
                                          </p:stCondLst>
                                        </p:cTn>
                                        <p:tgtEl>
                                          <p:spTgt spid="3">
                                            <p:txEl>
                                              <p:pRg st="7" end="7"/>
                                            </p:txEl>
                                          </p:spTgt>
                                        </p:tgtEl>
                                      </p:cBhvr>
                                      <p:to x="100000" y="60000"/>
                                    </p:animScale>
                                    <p:animScale>
                                      <p:cBhvr>
                                        <p:cTn id="98" dur="166" decel="50000">
                                          <p:stCondLst>
                                            <p:cond delay="676"/>
                                          </p:stCondLst>
                                        </p:cTn>
                                        <p:tgtEl>
                                          <p:spTgt spid="3">
                                            <p:txEl>
                                              <p:pRg st="7" end="7"/>
                                            </p:txEl>
                                          </p:spTgt>
                                        </p:tgtEl>
                                      </p:cBhvr>
                                      <p:to x="100000" y="100000"/>
                                    </p:animScale>
                                    <p:animScale>
                                      <p:cBhvr>
                                        <p:cTn id="99" dur="26">
                                          <p:stCondLst>
                                            <p:cond delay="1312"/>
                                          </p:stCondLst>
                                        </p:cTn>
                                        <p:tgtEl>
                                          <p:spTgt spid="3">
                                            <p:txEl>
                                              <p:pRg st="7" end="7"/>
                                            </p:txEl>
                                          </p:spTgt>
                                        </p:tgtEl>
                                      </p:cBhvr>
                                      <p:to x="100000" y="80000"/>
                                    </p:animScale>
                                    <p:animScale>
                                      <p:cBhvr>
                                        <p:cTn id="100" dur="166" decel="50000">
                                          <p:stCondLst>
                                            <p:cond delay="1338"/>
                                          </p:stCondLst>
                                        </p:cTn>
                                        <p:tgtEl>
                                          <p:spTgt spid="3">
                                            <p:txEl>
                                              <p:pRg st="7" end="7"/>
                                            </p:txEl>
                                          </p:spTgt>
                                        </p:tgtEl>
                                      </p:cBhvr>
                                      <p:to x="100000" y="100000"/>
                                    </p:animScale>
                                    <p:animScale>
                                      <p:cBhvr>
                                        <p:cTn id="101" dur="26">
                                          <p:stCondLst>
                                            <p:cond delay="1642"/>
                                          </p:stCondLst>
                                        </p:cTn>
                                        <p:tgtEl>
                                          <p:spTgt spid="3">
                                            <p:txEl>
                                              <p:pRg st="7" end="7"/>
                                            </p:txEl>
                                          </p:spTgt>
                                        </p:tgtEl>
                                      </p:cBhvr>
                                      <p:to x="100000" y="90000"/>
                                    </p:animScale>
                                    <p:animScale>
                                      <p:cBhvr>
                                        <p:cTn id="102" dur="166" decel="50000">
                                          <p:stCondLst>
                                            <p:cond delay="1668"/>
                                          </p:stCondLst>
                                        </p:cTn>
                                        <p:tgtEl>
                                          <p:spTgt spid="3">
                                            <p:txEl>
                                              <p:pRg st="7" end="7"/>
                                            </p:txEl>
                                          </p:spTgt>
                                        </p:tgtEl>
                                      </p:cBhvr>
                                      <p:to x="100000" y="100000"/>
                                    </p:animScale>
                                    <p:animScale>
                                      <p:cBhvr>
                                        <p:cTn id="103" dur="26">
                                          <p:stCondLst>
                                            <p:cond delay="1808"/>
                                          </p:stCondLst>
                                        </p:cTn>
                                        <p:tgtEl>
                                          <p:spTgt spid="3">
                                            <p:txEl>
                                              <p:pRg st="7" end="7"/>
                                            </p:txEl>
                                          </p:spTgt>
                                        </p:tgtEl>
                                      </p:cBhvr>
                                      <p:to x="100000" y="95000"/>
                                    </p:animScale>
                                    <p:animScale>
                                      <p:cBhvr>
                                        <p:cTn id="104" dur="166" decel="50000">
                                          <p:stCondLst>
                                            <p:cond delay="1834"/>
                                          </p:stCondLst>
                                        </p:cTn>
                                        <p:tgtEl>
                                          <p:spTgt spid="3">
                                            <p:txEl>
                                              <p:pRg st="7" end="7"/>
                                            </p:txEl>
                                          </p:spTgt>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3">
                                            <p:txEl>
                                              <p:pRg st="8" end="8"/>
                                            </p:txEl>
                                          </p:spTgt>
                                        </p:tgtEl>
                                        <p:attrNameLst>
                                          <p:attrName>style.visibility</p:attrName>
                                        </p:attrNameLst>
                                      </p:cBhvr>
                                      <p:to>
                                        <p:strVal val="visible"/>
                                      </p:to>
                                    </p:set>
                                    <p:animEffect transition="in" filter="wipe(down)">
                                      <p:cBhvr>
                                        <p:cTn id="109" dur="580">
                                          <p:stCondLst>
                                            <p:cond delay="0"/>
                                          </p:stCondLst>
                                        </p:cTn>
                                        <p:tgtEl>
                                          <p:spTgt spid="3">
                                            <p:txEl>
                                              <p:pRg st="8" end="8"/>
                                            </p:txEl>
                                          </p:spTgt>
                                        </p:tgtEl>
                                      </p:cBhvr>
                                    </p:animEffect>
                                    <p:anim calcmode="lin" valueType="num">
                                      <p:cBhvr>
                                        <p:cTn id="110"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8" end="8"/>
                                            </p:txEl>
                                          </p:spTgt>
                                        </p:tgtEl>
                                      </p:cBhvr>
                                      <p:to x="100000" y="60000"/>
                                    </p:animScale>
                                    <p:animScale>
                                      <p:cBhvr>
                                        <p:cTn id="116" dur="166" decel="50000">
                                          <p:stCondLst>
                                            <p:cond delay="676"/>
                                          </p:stCondLst>
                                        </p:cTn>
                                        <p:tgtEl>
                                          <p:spTgt spid="3">
                                            <p:txEl>
                                              <p:pRg st="8" end="8"/>
                                            </p:txEl>
                                          </p:spTgt>
                                        </p:tgtEl>
                                      </p:cBhvr>
                                      <p:to x="100000" y="100000"/>
                                    </p:animScale>
                                    <p:animScale>
                                      <p:cBhvr>
                                        <p:cTn id="117" dur="26">
                                          <p:stCondLst>
                                            <p:cond delay="1312"/>
                                          </p:stCondLst>
                                        </p:cTn>
                                        <p:tgtEl>
                                          <p:spTgt spid="3">
                                            <p:txEl>
                                              <p:pRg st="8" end="8"/>
                                            </p:txEl>
                                          </p:spTgt>
                                        </p:tgtEl>
                                      </p:cBhvr>
                                      <p:to x="100000" y="80000"/>
                                    </p:animScale>
                                    <p:animScale>
                                      <p:cBhvr>
                                        <p:cTn id="118" dur="166" decel="50000">
                                          <p:stCondLst>
                                            <p:cond delay="1338"/>
                                          </p:stCondLst>
                                        </p:cTn>
                                        <p:tgtEl>
                                          <p:spTgt spid="3">
                                            <p:txEl>
                                              <p:pRg st="8" end="8"/>
                                            </p:txEl>
                                          </p:spTgt>
                                        </p:tgtEl>
                                      </p:cBhvr>
                                      <p:to x="100000" y="100000"/>
                                    </p:animScale>
                                    <p:animScale>
                                      <p:cBhvr>
                                        <p:cTn id="119" dur="26">
                                          <p:stCondLst>
                                            <p:cond delay="1642"/>
                                          </p:stCondLst>
                                        </p:cTn>
                                        <p:tgtEl>
                                          <p:spTgt spid="3">
                                            <p:txEl>
                                              <p:pRg st="8" end="8"/>
                                            </p:txEl>
                                          </p:spTgt>
                                        </p:tgtEl>
                                      </p:cBhvr>
                                      <p:to x="100000" y="90000"/>
                                    </p:animScale>
                                    <p:animScale>
                                      <p:cBhvr>
                                        <p:cTn id="120" dur="166" decel="50000">
                                          <p:stCondLst>
                                            <p:cond delay="1668"/>
                                          </p:stCondLst>
                                        </p:cTn>
                                        <p:tgtEl>
                                          <p:spTgt spid="3">
                                            <p:txEl>
                                              <p:pRg st="8" end="8"/>
                                            </p:txEl>
                                          </p:spTgt>
                                        </p:tgtEl>
                                      </p:cBhvr>
                                      <p:to x="100000" y="100000"/>
                                    </p:animScale>
                                    <p:animScale>
                                      <p:cBhvr>
                                        <p:cTn id="121" dur="26">
                                          <p:stCondLst>
                                            <p:cond delay="1808"/>
                                          </p:stCondLst>
                                        </p:cTn>
                                        <p:tgtEl>
                                          <p:spTgt spid="3">
                                            <p:txEl>
                                              <p:pRg st="8" end="8"/>
                                            </p:txEl>
                                          </p:spTgt>
                                        </p:tgtEl>
                                      </p:cBhvr>
                                      <p:to x="100000" y="95000"/>
                                    </p:animScale>
                                    <p:animScale>
                                      <p:cBhvr>
                                        <p:cTn id="122"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内容简介</a:t>
            </a:r>
          </a:p>
        </p:txBody>
      </p:sp>
      <p:sp>
        <p:nvSpPr>
          <p:cNvPr id="3" name="内容占位符 2"/>
          <p:cNvSpPr>
            <a:spLocks noGrp="1"/>
          </p:cNvSpPr>
          <p:nvPr>
            <p:ph idx="1"/>
          </p:nvPr>
        </p:nvSpPr>
        <p:spPr/>
        <p:txBody>
          <a:bodyPr>
            <a:normAutofit/>
          </a:bodyPr>
          <a:lstStyle/>
          <a:p>
            <a:r>
              <a:rPr lang="zh-CN" altLang="en-US" dirty="0" smtClean="0"/>
              <a:t>以</a:t>
            </a:r>
            <a:r>
              <a:rPr lang="zh-CN" altLang="en-US" dirty="0"/>
              <a:t>数字图像处理编程框架为</a:t>
            </a:r>
            <a:r>
              <a:rPr lang="zh-CN" altLang="en-US" dirty="0" smtClean="0"/>
              <a:t>轴线</a:t>
            </a:r>
            <a:endParaRPr lang="en-US" altLang="zh-CN" dirty="0" smtClean="0"/>
          </a:p>
          <a:p>
            <a:pPr lvl="1"/>
            <a:r>
              <a:rPr lang="zh-CN" altLang="en-US" dirty="0" smtClean="0"/>
              <a:t>从</a:t>
            </a:r>
            <a:r>
              <a:rPr lang="zh-CN" altLang="en-US" dirty="0"/>
              <a:t>介绍编程框架</a:t>
            </a:r>
            <a:r>
              <a:rPr lang="zh-CN" altLang="en-US" dirty="0">
                <a:solidFill>
                  <a:srgbClr val="FF0000"/>
                </a:solidFill>
              </a:rPr>
              <a:t>开始</a:t>
            </a:r>
            <a:r>
              <a:rPr lang="zh-CN" altLang="en-US" dirty="0"/>
              <a:t>，以编程框架的接口扩展</a:t>
            </a:r>
            <a:r>
              <a:rPr lang="zh-CN" altLang="en-US" dirty="0" smtClean="0">
                <a:solidFill>
                  <a:srgbClr val="FF0000"/>
                </a:solidFill>
              </a:rPr>
              <a:t>结束</a:t>
            </a:r>
            <a:endParaRPr lang="en-US" altLang="zh-CN" dirty="0" smtClean="0">
              <a:solidFill>
                <a:srgbClr val="FF0000"/>
              </a:solidFill>
            </a:endParaRPr>
          </a:p>
          <a:p>
            <a:pPr lvl="1"/>
            <a:r>
              <a:rPr lang="zh-CN" altLang="en-US" dirty="0" smtClean="0">
                <a:solidFill>
                  <a:srgbClr val="FF0000"/>
                </a:solidFill>
              </a:rPr>
              <a:t>中间</a:t>
            </a:r>
            <a:r>
              <a:rPr lang="zh-CN" altLang="en-US" dirty="0"/>
              <a:t>串联着从易到难和由简至繁的数字图像处理</a:t>
            </a:r>
            <a:r>
              <a:rPr lang="zh-CN" altLang="en-US" dirty="0" smtClean="0"/>
              <a:t>功能</a:t>
            </a:r>
            <a:endParaRPr lang="en-US" altLang="zh-CN" dirty="0" smtClean="0"/>
          </a:p>
          <a:p>
            <a:pPr lvl="1"/>
            <a:endParaRPr lang="en-US" altLang="zh-CN" dirty="0"/>
          </a:p>
          <a:p>
            <a:r>
              <a:rPr lang="zh-CN" altLang="en-US" dirty="0" smtClean="0"/>
              <a:t>提供</a:t>
            </a:r>
            <a:r>
              <a:rPr lang="zh-CN" altLang="en-US" dirty="0"/>
              <a:t>了大量的全面的源码</a:t>
            </a:r>
            <a:r>
              <a:rPr lang="zh-CN" altLang="en-US" dirty="0" smtClean="0"/>
              <a:t>实例</a:t>
            </a:r>
            <a:endParaRPr lang="en-US" altLang="zh-CN" dirty="0" smtClean="0"/>
          </a:p>
          <a:p>
            <a:pPr lvl="1"/>
            <a:r>
              <a:rPr lang="zh-CN" altLang="en-US" dirty="0" smtClean="0">
                <a:solidFill>
                  <a:srgbClr val="FF0000"/>
                </a:solidFill>
              </a:rPr>
              <a:t>小</a:t>
            </a:r>
            <a:r>
              <a:rPr lang="zh-CN" altLang="en-US" dirty="0"/>
              <a:t>到简单的几何变换和边缘</a:t>
            </a:r>
            <a:r>
              <a:rPr lang="zh-CN" altLang="en-US" dirty="0" smtClean="0"/>
              <a:t>算子</a:t>
            </a:r>
            <a:endParaRPr lang="en-US" altLang="zh-CN" dirty="0" smtClean="0"/>
          </a:p>
          <a:p>
            <a:pPr lvl="1"/>
            <a:r>
              <a:rPr lang="zh-CN" altLang="en-US" dirty="0" smtClean="0">
                <a:solidFill>
                  <a:srgbClr val="FF0000"/>
                </a:solidFill>
              </a:rPr>
              <a:t>大</a:t>
            </a:r>
            <a:r>
              <a:rPr lang="zh-CN" altLang="en-US" dirty="0"/>
              <a:t>到复杂的兴趣点提取和基于内容的图像</a:t>
            </a:r>
            <a:r>
              <a:rPr lang="zh-CN" altLang="en-US" dirty="0" smtClean="0"/>
              <a:t>检索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1579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80">
                                          <p:stCondLst>
                                            <p:cond delay="0"/>
                                          </p:stCondLst>
                                        </p:cTn>
                                        <p:tgtEl>
                                          <p:spTgt spid="3">
                                            <p:txEl>
                                              <p:pRg st="5" end="5"/>
                                            </p:txEl>
                                          </p:spTgt>
                                        </p:tgtEl>
                                      </p:cBhvr>
                                    </p:animEffect>
                                    <p:anim calcmode="lin" valueType="num">
                                      <p:cBhvr>
                                        <p:cTn id="2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5" end="5"/>
                                            </p:txEl>
                                          </p:spTgt>
                                        </p:tgtEl>
                                      </p:cBhvr>
                                      <p:to x="100000" y="60000"/>
                                    </p:animScale>
                                    <p:animScale>
                                      <p:cBhvr>
                                        <p:cTn id="30" dur="166" decel="50000">
                                          <p:stCondLst>
                                            <p:cond delay="676"/>
                                          </p:stCondLst>
                                        </p:cTn>
                                        <p:tgtEl>
                                          <p:spTgt spid="3">
                                            <p:txEl>
                                              <p:pRg st="5" end="5"/>
                                            </p:txEl>
                                          </p:spTgt>
                                        </p:tgtEl>
                                      </p:cBhvr>
                                      <p:to x="100000" y="100000"/>
                                    </p:animScale>
                                    <p:animScale>
                                      <p:cBhvr>
                                        <p:cTn id="31" dur="26">
                                          <p:stCondLst>
                                            <p:cond delay="1312"/>
                                          </p:stCondLst>
                                        </p:cTn>
                                        <p:tgtEl>
                                          <p:spTgt spid="3">
                                            <p:txEl>
                                              <p:pRg st="5" end="5"/>
                                            </p:txEl>
                                          </p:spTgt>
                                        </p:tgtEl>
                                      </p:cBhvr>
                                      <p:to x="100000" y="80000"/>
                                    </p:animScale>
                                    <p:animScale>
                                      <p:cBhvr>
                                        <p:cTn id="32" dur="166" decel="50000">
                                          <p:stCondLst>
                                            <p:cond delay="1338"/>
                                          </p:stCondLst>
                                        </p:cTn>
                                        <p:tgtEl>
                                          <p:spTgt spid="3">
                                            <p:txEl>
                                              <p:pRg st="5" end="5"/>
                                            </p:txEl>
                                          </p:spTgt>
                                        </p:tgtEl>
                                      </p:cBhvr>
                                      <p:to x="100000" y="100000"/>
                                    </p:animScale>
                                    <p:animScale>
                                      <p:cBhvr>
                                        <p:cTn id="33" dur="26">
                                          <p:stCondLst>
                                            <p:cond delay="1642"/>
                                          </p:stCondLst>
                                        </p:cTn>
                                        <p:tgtEl>
                                          <p:spTgt spid="3">
                                            <p:txEl>
                                              <p:pRg st="5" end="5"/>
                                            </p:txEl>
                                          </p:spTgt>
                                        </p:tgtEl>
                                      </p:cBhvr>
                                      <p:to x="100000" y="90000"/>
                                    </p:animScale>
                                    <p:animScale>
                                      <p:cBhvr>
                                        <p:cTn id="34" dur="166" decel="50000">
                                          <p:stCondLst>
                                            <p:cond delay="1668"/>
                                          </p:stCondLst>
                                        </p:cTn>
                                        <p:tgtEl>
                                          <p:spTgt spid="3">
                                            <p:txEl>
                                              <p:pRg st="5" end="5"/>
                                            </p:txEl>
                                          </p:spTgt>
                                        </p:tgtEl>
                                      </p:cBhvr>
                                      <p:to x="100000" y="100000"/>
                                    </p:animScale>
                                    <p:animScale>
                                      <p:cBhvr>
                                        <p:cTn id="35" dur="26">
                                          <p:stCondLst>
                                            <p:cond delay="1808"/>
                                          </p:stCondLst>
                                        </p:cTn>
                                        <p:tgtEl>
                                          <p:spTgt spid="3">
                                            <p:txEl>
                                              <p:pRg st="5" end="5"/>
                                            </p:txEl>
                                          </p:spTgt>
                                        </p:tgtEl>
                                      </p:cBhvr>
                                      <p:to x="100000" y="95000"/>
                                    </p:animScale>
                                    <p:animScale>
                                      <p:cBhvr>
                                        <p:cTn id="36" dur="166" decel="50000">
                                          <p:stCondLst>
                                            <p:cond delay="1834"/>
                                          </p:stCondLst>
                                        </p:cTn>
                                        <p:tgtEl>
                                          <p:spTgt spid="3">
                                            <p:txEl>
                                              <p:pRg st="5" end="5"/>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down)">
                                      <p:cBhvr>
                                        <p:cTn id="39" dur="580">
                                          <p:stCondLst>
                                            <p:cond delay="0"/>
                                          </p:stCondLst>
                                        </p:cTn>
                                        <p:tgtEl>
                                          <p:spTgt spid="3">
                                            <p:txEl>
                                              <p:pRg st="6" end="6"/>
                                            </p:txEl>
                                          </p:spTgt>
                                        </p:tgtEl>
                                      </p:cBhvr>
                                    </p:animEffect>
                                    <p:anim calcmode="lin" valueType="num">
                                      <p:cBhvr>
                                        <p:cTn id="4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6" end="6"/>
                                            </p:txEl>
                                          </p:spTgt>
                                        </p:tgtEl>
                                      </p:cBhvr>
                                      <p:to x="100000" y="60000"/>
                                    </p:animScale>
                                    <p:animScale>
                                      <p:cBhvr>
                                        <p:cTn id="46" dur="166" decel="50000">
                                          <p:stCondLst>
                                            <p:cond delay="676"/>
                                          </p:stCondLst>
                                        </p:cTn>
                                        <p:tgtEl>
                                          <p:spTgt spid="3">
                                            <p:txEl>
                                              <p:pRg st="6" end="6"/>
                                            </p:txEl>
                                          </p:spTgt>
                                        </p:tgtEl>
                                      </p:cBhvr>
                                      <p:to x="100000" y="100000"/>
                                    </p:animScale>
                                    <p:animScale>
                                      <p:cBhvr>
                                        <p:cTn id="47" dur="26">
                                          <p:stCondLst>
                                            <p:cond delay="1312"/>
                                          </p:stCondLst>
                                        </p:cTn>
                                        <p:tgtEl>
                                          <p:spTgt spid="3">
                                            <p:txEl>
                                              <p:pRg st="6" end="6"/>
                                            </p:txEl>
                                          </p:spTgt>
                                        </p:tgtEl>
                                      </p:cBhvr>
                                      <p:to x="100000" y="80000"/>
                                    </p:animScale>
                                    <p:animScale>
                                      <p:cBhvr>
                                        <p:cTn id="48" dur="166" decel="50000">
                                          <p:stCondLst>
                                            <p:cond delay="1338"/>
                                          </p:stCondLst>
                                        </p:cTn>
                                        <p:tgtEl>
                                          <p:spTgt spid="3">
                                            <p:txEl>
                                              <p:pRg st="6" end="6"/>
                                            </p:txEl>
                                          </p:spTgt>
                                        </p:tgtEl>
                                      </p:cBhvr>
                                      <p:to x="100000" y="100000"/>
                                    </p:animScale>
                                    <p:animScale>
                                      <p:cBhvr>
                                        <p:cTn id="49" dur="26">
                                          <p:stCondLst>
                                            <p:cond delay="1642"/>
                                          </p:stCondLst>
                                        </p:cTn>
                                        <p:tgtEl>
                                          <p:spTgt spid="3">
                                            <p:txEl>
                                              <p:pRg st="6" end="6"/>
                                            </p:txEl>
                                          </p:spTgt>
                                        </p:tgtEl>
                                      </p:cBhvr>
                                      <p:to x="100000" y="90000"/>
                                    </p:animScale>
                                    <p:animScale>
                                      <p:cBhvr>
                                        <p:cTn id="50" dur="166" decel="50000">
                                          <p:stCondLst>
                                            <p:cond delay="1668"/>
                                          </p:stCondLst>
                                        </p:cTn>
                                        <p:tgtEl>
                                          <p:spTgt spid="3">
                                            <p:txEl>
                                              <p:pRg st="6" end="6"/>
                                            </p:txEl>
                                          </p:spTgt>
                                        </p:tgtEl>
                                      </p:cBhvr>
                                      <p:to x="100000" y="100000"/>
                                    </p:animScale>
                                    <p:animScale>
                                      <p:cBhvr>
                                        <p:cTn id="51" dur="26">
                                          <p:stCondLst>
                                            <p:cond delay="1808"/>
                                          </p:stCondLst>
                                        </p:cTn>
                                        <p:tgtEl>
                                          <p:spTgt spid="3">
                                            <p:txEl>
                                              <p:pRg st="6" end="6"/>
                                            </p:txEl>
                                          </p:spTgt>
                                        </p:tgtEl>
                                      </p:cBhvr>
                                      <p:to x="100000" y="95000"/>
                                    </p:animScale>
                                    <p:animScale>
                                      <p:cBhvr>
                                        <p:cTn id="52"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数字图像处理内容</a:t>
            </a:r>
            <a:endParaRPr lang="zh-CN" altLang="en-US" dirty="0"/>
          </a:p>
        </p:txBody>
      </p:sp>
      <p:sp>
        <p:nvSpPr>
          <p:cNvPr id="4" name="圆角矩形 3"/>
          <p:cNvSpPr/>
          <p:nvPr/>
        </p:nvSpPr>
        <p:spPr>
          <a:xfrm>
            <a:off x="467544"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底层图像处理技术</a:t>
            </a:r>
            <a:endParaRPr lang="zh-CN" altLang="en-US" dirty="0"/>
          </a:p>
        </p:txBody>
      </p:sp>
      <p:sp>
        <p:nvSpPr>
          <p:cNvPr id="5" name="圆角矩形 4"/>
          <p:cNvSpPr/>
          <p:nvPr/>
        </p:nvSpPr>
        <p:spPr>
          <a:xfrm>
            <a:off x="3059832"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中层图像处理技术</a:t>
            </a:r>
            <a:endParaRPr lang="zh-CN" altLang="en-US" dirty="0"/>
          </a:p>
        </p:txBody>
      </p:sp>
      <p:sp>
        <p:nvSpPr>
          <p:cNvPr id="6" name="圆角矩形 5"/>
          <p:cNvSpPr/>
          <p:nvPr/>
        </p:nvSpPr>
        <p:spPr>
          <a:xfrm>
            <a:off x="5652120"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高层图像处理技术</a:t>
            </a:r>
            <a:endParaRPr lang="zh-CN" altLang="en-US" dirty="0"/>
          </a:p>
        </p:txBody>
      </p:sp>
      <p:sp>
        <p:nvSpPr>
          <p:cNvPr id="9" name="椭圆 8"/>
          <p:cNvSpPr/>
          <p:nvPr/>
        </p:nvSpPr>
        <p:spPr>
          <a:xfrm>
            <a:off x="1619672" y="3933056"/>
            <a:ext cx="1296144" cy="57606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纹理</a:t>
            </a:r>
            <a:endParaRPr lang="zh-CN" altLang="en-US" dirty="0">
              <a:solidFill>
                <a:schemeClr val="tx1"/>
              </a:solidFill>
            </a:endParaRPr>
          </a:p>
        </p:txBody>
      </p:sp>
      <p:sp>
        <p:nvSpPr>
          <p:cNvPr id="10" name="流程图: 过程 9"/>
          <p:cNvSpPr/>
          <p:nvPr/>
        </p:nvSpPr>
        <p:spPr>
          <a:xfrm>
            <a:off x="2267744" y="2459487"/>
            <a:ext cx="1224136" cy="576064"/>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RGB</a:t>
            </a:r>
            <a:endParaRPr lang="zh-CN" altLang="en-US" dirty="0">
              <a:solidFill>
                <a:schemeClr val="tx1"/>
              </a:solidFill>
            </a:endParaRPr>
          </a:p>
        </p:txBody>
      </p:sp>
      <p:sp>
        <p:nvSpPr>
          <p:cNvPr id="11" name="流程图: 过程 10"/>
          <p:cNvSpPr/>
          <p:nvPr/>
        </p:nvSpPr>
        <p:spPr>
          <a:xfrm>
            <a:off x="3671900" y="2459487"/>
            <a:ext cx="1224136" cy="576064"/>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YIQ</a:t>
            </a:r>
            <a:endParaRPr lang="zh-CN" altLang="en-US" dirty="0">
              <a:solidFill>
                <a:schemeClr val="tx1"/>
              </a:solidFill>
            </a:endParaRPr>
          </a:p>
        </p:txBody>
      </p:sp>
      <p:sp>
        <p:nvSpPr>
          <p:cNvPr id="12" name="流程图: 过程 11"/>
          <p:cNvSpPr/>
          <p:nvPr/>
        </p:nvSpPr>
        <p:spPr>
          <a:xfrm>
            <a:off x="5076056" y="2459487"/>
            <a:ext cx="1224136" cy="576064"/>
          </a:xfrm>
          <a:prstGeom prst="flowChartProcess">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HSV</a:t>
            </a:r>
            <a:endParaRPr lang="zh-CN" altLang="en-US" dirty="0">
              <a:solidFill>
                <a:schemeClr val="tx1"/>
              </a:solidFill>
            </a:endParaRPr>
          </a:p>
        </p:txBody>
      </p:sp>
      <p:sp>
        <p:nvSpPr>
          <p:cNvPr id="13" name="流程图: 过程 12"/>
          <p:cNvSpPr/>
          <p:nvPr/>
        </p:nvSpPr>
        <p:spPr>
          <a:xfrm>
            <a:off x="2879812" y="3212976"/>
            <a:ext cx="1224136" cy="57606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傅立叶描述子</a:t>
            </a:r>
            <a:endParaRPr lang="zh-CN" altLang="en-US" dirty="0"/>
          </a:p>
        </p:txBody>
      </p:sp>
      <p:sp>
        <p:nvSpPr>
          <p:cNvPr id="14" name="流程图: 过程 13"/>
          <p:cNvSpPr/>
          <p:nvPr/>
        </p:nvSpPr>
        <p:spPr>
          <a:xfrm>
            <a:off x="4283968" y="3212976"/>
            <a:ext cx="1224136" cy="57606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矩不变量</a:t>
            </a:r>
            <a:endParaRPr lang="zh-CN" altLang="en-US" dirty="0"/>
          </a:p>
        </p:txBody>
      </p:sp>
      <p:sp>
        <p:nvSpPr>
          <p:cNvPr id="17" name="流程图: 过程 16"/>
          <p:cNvSpPr/>
          <p:nvPr/>
        </p:nvSpPr>
        <p:spPr>
          <a:xfrm>
            <a:off x="5688124" y="3212976"/>
            <a:ext cx="1224136" cy="57606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形状因子</a:t>
            </a:r>
            <a:endParaRPr lang="zh-CN" altLang="en-US" dirty="0"/>
          </a:p>
        </p:txBody>
      </p:sp>
      <p:sp>
        <p:nvSpPr>
          <p:cNvPr id="18" name="流程图: 过程 17"/>
          <p:cNvSpPr/>
          <p:nvPr/>
        </p:nvSpPr>
        <p:spPr>
          <a:xfrm>
            <a:off x="3491880" y="3933056"/>
            <a:ext cx="1224136" cy="576064"/>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结构方法</a:t>
            </a:r>
            <a:endParaRPr lang="zh-CN" altLang="en-US" dirty="0"/>
          </a:p>
        </p:txBody>
      </p:sp>
      <p:sp>
        <p:nvSpPr>
          <p:cNvPr id="19" name="流程图: 过程 18"/>
          <p:cNvSpPr/>
          <p:nvPr/>
        </p:nvSpPr>
        <p:spPr>
          <a:xfrm>
            <a:off x="4873044" y="3933056"/>
            <a:ext cx="1224136" cy="576064"/>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统计方法</a:t>
            </a:r>
            <a:endParaRPr lang="zh-CN" altLang="en-US" dirty="0"/>
          </a:p>
        </p:txBody>
      </p:sp>
      <p:sp>
        <p:nvSpPr>
          <p:cNvPr id="20" name="单圆角矩形 19"/>
          <p:cNvSpPr/>
          <p:nvPr/>
        </p:nvSpPr>
        <p:spPr>
          <a:xfrm>
            <a:off x="7306526" y="3212976"/>
            <a:ext cx="1152128" cy="576064"/>
          </a:xfrm>
          <a:prstGeom prst="round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面积</a:t>
            </a:r>
            <a:endParaRPr lang="zh-CN" altLang="en-US" dirty="0"/>
          </a:p>
        </p:txBody>
      </p:sp>
      <p:sp>
        <p:nvSpPr>
          <p:cNvPr id="21" name="单圆角矩形 20"/>
          <p:cNvSpPr/>
          <p:nvPr/>
        </p:nvSpPr>
        <p:spPr>
          <a:xfrm>
            <a:off x="7308304" y="3933056"/>
            <a:ext cx="1152128" cy="576064"/>
          </a:xfrm>
          <a:prstGeom prst="round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圆度</a:t>
            </a:r>
            <a:endParaRPr lang="zh-CN" altLang="en-US" dirty="0"/>
          </a:p>
        </p:txBody>
      </p:sp>
      <p:sp>
        <p:nvSpPr>
          <p:cNvPr id="22" name="单圆角矩形 21"/>
          <p:cNvSpPr/>
          <p:nvPr/>
        </p:nvSpPr>
        <p:spPr>
          <a:xfrm>
            <a:off x="7308304" y="4653136"/>
            <a:ext cx="1152128" cy="576064"/>
          </a:xfrm>
          <a:prstGeom prst="round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偏心度</a:t>
            </a:r>
            <a:endParaRPr lang="zh-CN" altLang="en-US" dirty="0"/>
          </a:p>
        </p:txBody>
      </p:sp>
      <p:sp>
        <p:nvSpPr>
          <p:cNvPr id="23" name="单圆角矩形 22"/>
          <p:cNvSpPr/>
          <p:nvPr/>
        </p:nvSpPr>
        <p:spPr>
          <a:xfrm>
            <a:off x="7308304" y="5373216"/>
            <a:ext cx="1152128" cy="576064"/>
          </a:xfrm>
          <a:prstGeom prst="round1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主轴方向</a:t>
            </a:r>
            <a:endParaRPr lang="zh-CN" altLang="en-US" dirty="0"/>
          </a:p>
        </p:txBody>
      </p:sp>
      <p:sp>
        <p:nvSpPr>
          <p:cNvPr id="24" name="单圆角矩形 23"/>
          <p:cNvSpPr/>
          <p:nvPr/>
        </p:nvSpPr>
        <p:spPr>
          <a:xfrm>
            <a:off x="4923366" y="4653136"/>
            <a:ext cx="1152128" cy="576064"/>
          </a:xfrm>
          <a:prstGeom prst="round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共生矩阵</a:t>
            </a:r>
            <a:endParaRPr lang="zh-CN" altLang="en-US" dirty="0">
              <a:solidFill>
                <a:schemeClr val="tx1"/>
              </a:solidFill>
            </a:endParaRPr>
          </a:p>
        </p:txBody>
      </p:sp>
      <p:sp>
        <p:nvSpPr>
          <p:cNvPr id="25" name="单圆角矩形 24"/>
          <p:cNvSpPr/>
          <p:nvPr/>
        </p:nvSpPr>
        <p:spPr>
          <a:xfrm>
            <a:off x="4926832" y="5373216"/>
            <a:ext cx="1152128" cy="576064"/>
          </a:xfrm>
          <a:prstGeom prst="round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模型</a:t>
            </a:r>
            <a:endParaRPr lang="zh-CN" altLang="en-US" dirty="0">
              <a:solidFill>
                <a:schemeClr val="tx1"/>
              </a:solidFill>
            </a:endParaRPr>
          </a:p>
        </p:txBody>
      </p:sp>
      <p:sp>
        <p:nvSpPr>
          <p:cNvPr id="26" name="单圆角矩形 25"/>
          <p:cNvSpPr/>
          <p:nvPr/>
        </p:nvSpPr>
        <p:spPr>
          <a:xfrm>
            <a:off x="4927267" y="6093296"/>
            <a:ext cx="1152128" cy="576064"/>
          </a:xfrm>
          <a:prstGeom prst="round1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频谱分析</a:t>
            </a:r>
            <a:endParaRPr lang="zh-CN" altLang="en-US" dirty="0">
              <a:solidFill>
                <a:schemeClr val="tx1"/>
              </a:solidFill>
            </a:endParaRPr>
          </a:p>
        </p:txBody>
      </p:sp>
      <p:sp>
        <p:nvSpPr>
          <p:cNvPr id="27" name="单圆角矩形 26"/>
          <p:cNvSpPr/>
          <p:nvPr/>
        </p:nvSpPr>
        <p:spPr>
          <a:xfrm>
            <a:off x="3527884" y="4653136"/>
            <a:ext cx="1152128" cy="576064"/>
          </a:xfrm>
          <a:prstGeom prst="round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句法分析</a:t>
            </a:r>
            <a:endParaRPr lang="zh-CN" altLang="en-US" dirty="0">
              <a:solidFill>
                <a:schemeClr val="tx1"/>
              </a:solidFill>
            </a:endParaRPr>
          </a:p>
        </p:txBody>
      </p:sp>
      <p:cxnSp>
        <p:nvCxnSpPr>
          <p:cNvPr id="29" name="直接箭头连接符 28"/>
          <p:cNvCxnSpPr>
            <a:stCxn id="4" idx="2"/>
            <a:endCxn id="7" idx="0"/>
          </p:cNvCxnSpPr>
          <p:nvPr/>
        </p:nvCxnSpPr>
        <p:spPr>
          <a:xfrm flipH="1">
            <a:off x="1115616" y="2204864"/>
            <a:ext cx="576064" cy="254623"/>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2"/>
            <a:endCxn id="8" idx="0"/>
          </p:cNvCxnSpPr>
          <p:nvPr/>
        </p:nvCxnSpPr>
        <p:spPr>
          <a:xfrm>
            <a:off x="1691680" y="2204864"/>
            <a:ext cx="0" cy="1008112"/>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4" idx="2"/>
            <a:endCxn id="9" idx="0"/>
          </p:cNvCxnSpPr>
          <p:nvPr/>
        </p:nvCxnSpPr>
        <p:spPr>
          <a:xfrm>
            <a:off x="1691680" y="2204864"/>
            <a:ext cx="576064" cy="1728192"/>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7" idx="6"/>
            <a:endCxn id="10" idx="1"/>
          </p:cNvCxnSpPr>
          <p:nvPr/>
        </p:nvCxnSpPr>
        <p:spPr>
          <a:xfrm>
            <a:off x="1763688" y="2747519"/>
            <a:ext cx="504056"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0" idx="3"/>
            <a:endCxn id="11" idx="1"/>
          </p:cNvCxnSpPr>
          <p:nvPr/>
        </p:nvCxnSpPr>
        <p:spPr>
          <a:xfrm>
            <a:off x="3491880" y="2747519"/>
            <a:ext cx="180020"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11" idx="3"/>
            <a:endCxn id="12" idx="1"/>
          </p:cNvCxnSpPr>
          <p:nvPr/>
        </p:nvCxnSpPr>
        <p:spPr>
          <a:xfrm>
            <a:off x="4896036" y="2747519"/>
            <a:ext cx="180020"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8" idx="6"/>
            <a:endCxn id="13" idx="1"/>
          </p:cNvCxnSpPr>
          <p:nvPr/>
        </p:nvCxnSpPr>
        <p:spPr>
          <a:xfrm>
            <a:off x="2339752" y="3501008"/>
            <a:ext cx="540060"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3" idx="3"/>
            <a:endCxn id="14" idx="1"/>
          </p:cNvCxnSpPr>
          <p:nvPr/>
        </p:nvCxnSpPr>
        <p:spPr>
          <a:xfrm>
            <a:off x="4103948" y="3501008"/>
            <a:ext cx="180020"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stCxn id="14" idx="3"/>
            <a:endCxn id="17" idx="1"/>
          </p:cNvCxnSpPr>
          <p:nvPr/>
        </p:nvCxnSpPr>
        <p:spPr>
          <a:xfrm>
            <a:off x="5508104" y="3501008"/>
            <a:ext cx="180020"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9" idx="6"/>
            <a:endCxn id="18" idx="1"/>
          </p:cNvCxnSpPr>
          <p:nvPr/>
        </p:nvCxnSpPr>
        <p:spPr>
          <a:xfrm>
            <a:off x="2915816" y="4221088"/>
            <a:ext cx="576064"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18" idx="3"/>
            <a:endCxn id="19" idx="1"/>
          </p:cNvCxnSpPr>
          <p:nvPr/>
        </p:nvCxnSpPr>
        <p:spPr>
          <a:xfrm>
            <a:off x="4716016" y="4221088"/>
            <a:ext cx="157028"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stCxn id="17" idx="3"/>
            <a:endCxn id="20" idx="1"/>
          </p:cNvCxnSpPr>
          <p:nvPr/>
        </p:nvCxnSpPr>
        <p:spPr>
          <a:xfrm>
            <a:off x="6912260" y="3501008"/>
            <a:ext cx="394266" cy="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20" idx="2"/>
            <a:endCxn id="21" idx="0"/>
          </p:cNvCxnSpPr>
          <p:nvPr/>
        </p:nvCxnSpPr>
        <p:spPr>
          <a:xfrm>
            <a:off x="7882590" y="3789040"/>
            <a:ext cx="1778"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21" idx="2"/>
            <a:endCxn id="22" idx="0"/>
          </p:cNvCxnSpPr>
          <p:nvPr/>
        </p:nvCxnSpPr>
        <p:spPr>
          <a:xfrm>
            <a:off x="7884368" y="4509120"/>
            <a:ext cx="0"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22" idx="2"/>
            <a:endCxn id="23" idx="0"/>
          </p:cNvCxnSpPr>
          <p:nvPr/>
        </p:nvCxnSpPr>
        <p:spPr>
          <a:xfrm>
            <a:off x="7884368" y="5229200"/>
            <a:ext cx="0"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19" idx="2"/>
            <a:endCxn id="24" idx="0"/>
          </p:cNvCxnSpPr>
          <p:nvPr/>
        </p:nvCxnSpPr>
        <p:spPr>
          <a:xfrm>
            <a:off x="5485112" y="4509120"/>
            <a:ext cx="14318"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24" idx="2"/>
            <a:endCxn id="25" idx="0"/>
          </p:cNvCxnSpPr>
          <p:nvPr/>
        </p:nvCxnSpPr>
        <p:spPr>
          <a:xfrm>
            <a:off x="5499430" y="5229200"/>
            <a:ext cx="3466"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25" idx="2"/>
            <a:endCxn id="26" idx="0"/>
          </p:cNvCxnSpPr>
          <p:nvPr/>
        </p:nvCxnSpPr>
        <p:spPr>
          <a:xfrm>
            <a:off x="5502896" y="5949280"/>
            <a:ext cx="435"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18" idx="2"/>
            <a:endCxn id="27" idx="0"/>
          </p:cNvCxnSpPr>
          <p:nvPr/>
        </p:nvCxnSpPr>
        <p:spPr>
          <a:xfrm>
            <a:off x="4103948" y="4509120"/>
            <a:ext cx="0" cy="14401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467544" y="2459487"/>
            <a:ext cx="1296144" cy="57606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颜色</a:t>
            </a:r>
            <a:endParaRPr lang="zh-CN" altLang="en-US" dirty="0">
              <a:solidFill>
                <a:schemeClr val="tx1"/>
              </a:solidFill>
            </a:endParaRPr>
          </a:p>
        </p:txBody>
      </p:sp>
      <p:sp>
        <p:nvSpPr>
          <p:cNvPr id="8" name="椭圆 7"/>
          <p:cNvSpPr/>
          <p:nvPr/>
        </p:nvSpPr>
        <p:spPr>
          <a:xfrm>
            <a:off x="1043608" y="3212976"/>
            <a:ext cx="1296144" cy="576064"/>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solidFill>
                  <a:schemeClr val="tx1"/>
                </a:solidFill>
              </a:rPr>
              <a:t>形状</a:t>
            </a:r>
            <a:endParaRPr lang="zh-CN" altLang="en-US" dirty="0">
              <a:solidFill>
                <a:schemeClr val="tx1"/>
              </a:solidFill>
            </a:endParaRPr>
          </a:p>
        </p:txBody>
      </p:sp>
      <p:sp>
        <p:nvSpPr>
          <p:cNvPr id="68" name="灯片编号占位符 67"/>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9" name="页脚占位符 68"/>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67671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0-#ppt_w/2"/>
                                          </p:val>
                                        </p:tav>
                                        <p:tav tm="100000">
                                          <p:val>
                                            <p:strVal val="#ppt_x"/>
                                          </p:val>
                                        </p:tav>
                                      </p:tavLst>
                                    </p:anim>
                                    <p:anim calcmode="lin" valueType="num">
                                      <p:cBhvr additive="base">
                                        <p:cTn id="19" dur="500" fill="hold"/>
                                        <p:tgtEl>
                                          <p:spTgt spid="35"/>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0-#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0-#ppt_w/2"/>
                                          </p:val>
                                        </p:tav>
                                        <p:tav tm="100000">
                                          <p:val>
                                            <p:strVal val="#ppt_x"/>
                                          </p:val>
                                        </p:tav>
                                      </p:tavLst>
                                    </p:anim>
                                    <p:anim calcmode="lin" valueType="num">
                                      <p:cBhvr additive="base">
                                        <p:cTn id="41" dur="500" fill="hold"/>
                                        <p:tgtEl>
                                          <p:spTgt spid="39"/>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ppt_x"/>
                                          </p:val>
                                        </p:tav>
                                        <p:tav tm="100000">
                                          <p:val>
                                            <p:strVal val="#ppt_x"/>
                                          </p:val>
                                        </p:tav>
                                      </p:tavLst>
                                    </p:anim>
                                    <p:anim calcmode="lin" valueType="num">
                                      <p:cBhvr additive="base">
                                        <p:cTn id="52" dur="500" fill="hold"/>
                                        <p:tgtEl>
                                          <p:spTgt spid="31"/>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2" presetClass="entr" presetSubtype="1" fill="hold" grpId="0"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additive="base">
                                        <p:cTn id="56" dur="500" fill="hold"/>
                                        <p:tgtEl>
                                          <p:spTgt spid="8"/>
                                        </p:tgtEl>
                                        <p:attrNameLst>
                                          <p:attrName>ppt_x</p:attrName>
                                        </p:attrNameLst>
                                      </p:cBhvr>
                                      <p:tavLst>
                                        <p:tav tm="0">
                                          <p:val>
                                            <p:strVal val="#ppt_x"/>
                                          </p:val>
                                        </p:tav>
                                        <p:tav tm="100000">
                                          <p:val>
                                            <p:strVal val="#ppt_x"/>
                                          </p:val>
                                        </p:tav>
                                      </p:tavLst>
                                    </p:anim>
                                    <p:anim calcmode="lin" valueType="num">
                                      <p:cBhvr additive="base">
                                        <p:cTn id="5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0-#ppt_w/2"/>
                                          </p:val>
                                        </p:tav>
                                        <p:tav tm="100000">
                                          <p:val>
                                            <p:strVal val="#ppt_x"/>
                                          </p:val>
                                        </p:tav>
                                      </p:tavLst>
                                    </p:anim>
                                    <p:anim calcmode="lin" valueType="num">
                                      <p:cBhvr additive="base">
                                        <p:cTn id="63" dur="500" fill="hold"/>
                                        <p:tgtEl>
                                          <p:spTgt spid="41"/>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0-#ppt_w/2"/>
                                          </p:val>
                                        </p:tav>
                                        <p:tav tm="100000">
                                          <p:val>
                                            <p:strVal val="#ppt_x"/>
                                          </p:val>
                                        </p:tav>
                                      </p:tavLst>
                                    </p:anim>
                                    <p:anim calcmode="lin" valueType="num">
                                      <p:cBhvr additive="base">
                                        <p:cTn id="6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3"/>
                                        </p:tgtEl>
                                        <p:attrNameLst>
                                          <p:attrName>style.visibility</p:attrName>
                                        </p:attrNameLst>
                                      </p:cBhvr>
                                      <p:to>
                                        <p:strVal val="visible"/>
                                      </p:to>
                                    </p:set>
                                    <p:anim calcmode="lin" valueType="num">
                                      <p:cBhvr additive="base">
                                        <p:cTn id="73" dur="500" fill="hold"/>
                                        <p:tgtEl>
                                          <p:spTgt spid="43"/>
                                        </p:tgtEl>
                                        <p:attrNameLst>
                                          <p:attrName>ppt_x</p:attrName>
                                        </p:attrNameLst>
                                      </p:cBhvr>
                                      <p:tavLst>
                                        <p:tav tm="0">
                                          <p:val>
                                            <p:strVal val="0-#ppt_w/2"/>
                                          </p:val>
                                        </p:tav>
                                        <p:tav tm="100000">
                                          <p:val>
                                            <p:strVal val="#ppt_x"/>
                                          </p:val>
                                        </p:tav>
                                      </p:tavLst>
                                    </p:anim>
                                    <p:anim calcmode="lin" valueType="num">
                                      <p:cBhvr additive="base">
                                        <p:cTn id="74" dur="500" fill="hold"/>
                                        <p:tgtEl>
                                          <p:spTgt spid="43"/>
                                        </p:tgtEl>
                                        <p:attrNameLst>
                                          <p:attrName>ppt_y</p:attrName>
                                        </p:attrNameLst>
                                      </p:cBhvr>
                                      <p:tavLst>
                                        <p:tav tm="0">
                                          <p:val>
                                            <p:strVal val="#ppt_y"/>
                                          </p:val>
                                        </p:tav>
                                        <p:tav tm="100000">
                                          <p:val>
                                            <p:strVal val="#ppt_y"/>
                                          </p:val>
                                        </p:tav>
                                      </p:tavLst>
                                    </p:anim>
                                  </p:childTnLst>
                                </p:cTn>
                              </p:par>
                            </p:childTnLst>
                          </p:cTn>
                        </p:par>
                        <p:par>
                          <p:cTn id="75" fill="hold">
                            <p:stCondLst>
                              <p:cond delay="500"/>
                            </p:stCondLst>
                            <p:childTnLst>
                              <p:par>
                                <p:cTn id="76" presetID="2" presetClass="entr" presetSubtype="8" fill="hold" grpId="0" nodeType="after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additive="base">
                                        <p:cTn id="78" dur="500" fill="hold"/>
                                        <p:tgtEl>
                                          <p:spTgt spid="14"/>
                                        </p:tgtEl>
                                        <p:attrNameLst>
                                          <p:attrName>ppt_x</p:attrName>
                                        </p:attrNameLst>
                                      </p:cBhvr>
                                      <p:tavLst>
                                        <p:tav tm="0">
                                          <p:val>
                                            <p:strVal val="0-#ppt_w/2"/>
                                          </p:val>
                                        </p:tav>
                                        <p:tav tm="100000">
                                          <p:val>
                                            <p:strVal val="#ppt_x"/>
                                          </p:val>
                                        </p:tav>
                                      </p:tavLst>
                                    </p:anim>
                                    <p:anim calcmode="lin" valueType="num">
                                      <p:cBhvr additive="base">
                                        <p:cTn id="7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0-#ppt_w/2"/>
                                          </p:val>
                                        </p:tav>
                                        <p:tav tm="100000">
                                          <p:val>
                                            <p:strVal val="#ppt_x"/>
                                          </p:val>
                                        </p:tav>
                                      </p:tavLst>
                                    </p:anim>
                                    <p:anim calcmode="lin" valueType="num">
                                      <p:cBhvr additive="base">
                                        <p:cTn id="85" dur="500" fill="hold"/>
                                        <p:tgtEl>
                                          <p:spTgt spid="45"/>
                                        </p:tgtEl>
                                        <p:attrNameLst>
                                          <p:attrName>ppt_y</p:attrName>
                                        </p:attrNameLst>
                                      </p:cBhvr>
                                      <p:tavLst>
                                        <p:tav tm="0">
                                          <p:val>
                                            <p:strVal val="#ppt_y"/>
                                          </p:val>
                                        </p:tav>
                                        <p:tav tm="100000">
                                          <p:val>
                                            <p:strVal val="#ppt_y"/>
                                          </p:val>
                                        </p:tav>
                                      </p:tavLst>
                                    </p:anim>
                                  </p:childTnLst>
                                </p:cTn>
                              </p:par>
                            </p:childTnLst>
                          </p:cTn>
                        </p:par>
                        <p:par>
                          <p:cTn id="86" fill="hold">
                            <p:stCondLst>
                              <p:cond delay="500"/>
                            </p:stCondLst>
                            <p:childTnLst>
                              <p:par>
                                <p:cTn id="87" presetID="2" presetClass="entr" presetSubtype="8" fill="hold" grpId="0" nodeType="after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0-#ppt_w/2"/>
                                          </p:val>
                                        </p:tav>
                                        <p:tav tm="100000">
                                          <p:val>
                                            <p:strVal val="#ppt_x"/>
                                          </p:val>
                                        </p:tav>
                                      </p:tavLst>
                                    </p:anim>
                                    <p:anim calcmode="lin" valueType="num">
                                      <p:cBhvr additive="base">
                                        <p:cTn id="9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 calcmode="lin" valueType="num">
                                      <p:cBhvr additive="base">
                                        <p:cTn id="95" dur="500" fill="hold"/>
                                        <p:tgtEl>
                                          <p:spTgt spid="52"/>
                                        </p:tgtEl>
                                        <p:attrNameLst>
                                          <p:attrName>ppt_x</p:attrName>
                                        </p:attrNameLst>
                                      </p:cBhvr>
                                      <p:tavLst>
                                        <p:tav tm="0">
                                          <p:val>
                                            <p:strVal val="0-#ppt_w/2"/>
                                          </p:val>
                                        </p:tav>
                                        <p:tav tm="100000">
                                          <p:val>
                                            <p:strVal val="#ppt_x"/>
                                          </p:val>
                                        </p:tav>
                                      </p:tavLst>
                                    </p:anim>
                                    <p:anim calcmode="lin" valueType="num">
                                      <p:cBhvr additive="base">
                                        <p:cTn id="96" dur="500" fill="hold"/>
                                        <p:tgtEl>
                                          <p:spTgt spid="52"/>
                                        </p:tgtEl>
                                        <p:attrNameLst>
                                          <p:attrName>ppt_y</p:attrName>
                                        </p:attrNameLst>
                                      </p:cBhvr>
                                      <p:tavLst>
                                        <p:tav tm="0">
                                          <p:val>
                                            <p:strVal val="#ppt_y"/>
                                          </p:val>
                                        </p:tav>
                                        <p:tav tm="100000">
                                          <p:val>
                                            <p:strVal val="#ppt_y"/>
                                          </p:val>
                                        </p:tav>
                                      </p:tavLst>
                                    </p:anim>
                                  </p:childTnLst>
                                </p:cTn>
                              </p:par>
                            </p:childTnLst>
                          </p:cTn>
                        </p:par>
                        <p:par>
                          <p:cTn id="97" fill="hold">
                            <p:stCondLst>
                              <p:cond delay="500"/>
                            </p:stCondLst>
                            <p:childTnLst>
                              <p:par>
                                <p:cTn id="98" presetID="2" presetClass="entr" presetSubtype="8" fill="hold" grpId="0" nodeType="afterEffect">
                                  <p:stCondLst>
                                    <p:cond delay="0"/>
                                  </p:stCondLst>
                                  <p:childTnLst>
                                    <p:set>
                                      <p:cBhvr>
                                        <p:cTn id="99" dur="1" fill="hold">
                                          <p:stCondLst>
                                            <p:cond delay="0"/>
                                          </p:stCondLst>
                                        </p:cTn>
                                        <p:tgtEl>
                                          <p:spTgt spid="20"/>
                                        </p:tgtEl>
                                        <p:attrNameLst>
                                          <p:attrName>style.visibility</p:attrName>
                                        </p:attrNameLst>
                                      </p:cBhvr>
                                      <p:to>
                                        <p:strVal val="visible"/>
                                      </p:to>
                                    </p:set>
                                    <p:anim calcmode="lin" valueType="num">
                                      <p:cBhvr additive="base">
                                        <p:cTn id="100" dur="500" fill="hold"/>
                                        <p:tgtEl>
                                          <p:spTgt spid="20"/>
                                        </p:tgtEl>
                                        <p:attrNameLst>
                                          <p:attrName>ppt_x</p:attrName>
                                        </p:attrNameLst>
                                      </p:cBhvr>
                                      <p:tavLst>
                                        <p:tav tm="0">
                                          <p:val>
                                            <p:strVal val="0-#ppt_w/2"/>
                                          </p:val>
                                        </p:tav>
                                        <p:tav tm="100000">
                                          <p:val>
                                            <p:strVal val="#ppt_x"/>
                                          </p:val>
                                        </p:tav>
                                      </p:tavLst>
                                    </p:anim>
                                    <p:anim calcmode="lin" valueType="num">
                                      <p:cBhvr additive="base">
                                        <p:cTn id="101" dur="500" fill="hold"/>
                                        <p:tgtEl>
                                          <p:spTgt spid="20"/>
                                        </p:tgtEl>
                                        <p:attrNameLst>
                                          <p:attrName>ppt_y</p:attrName>
                                        </p:attrNameLst>
                                      </p:cBhvr>
                                      <p:tavLst>
                                        <p:tav tm="0">
                                          <p:val>
                                            <p:strVal val="#ppt_y"/>
                                          </p:val>
                                        </p:tav>
                                        <p:tav tm="100000">
                                          <p:val>
                                            <p:strVal val="#ppt_y"/>
                                          </p:val>
                                        </p:tav>
                                      </p:tavLst>
                                    </p:anim>
                                  </p:childTnLst>
                                </p:cTn>
                              </p:par>
                            </p:childTnLst>
                          </p:cTn>
                        </p:par>
                        <p:par>
                          <p:cTn id="102" fill="hold">
                            <p:stCondLst>
                              <p:cond delay="1000"/>
                            </p:stCondLst>
                            <p:childTnLst>
                              <p:par>
                                <p:cTn id="103" presetID="2" presetClass="entr" presetSubtype="1" fill="hold" nodeType="after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ppt_x"/>
                                          </p:val>
                                        </p:tav>
                                        <p:tav tm="100000">
                                          <p:val>
                                            <p:strVal val="#ppt_x"/>
                                          </p:val>
                                        </p:tav>
                                      </p:tavLst>
                                    </p:anim>
                                    <p:anim calcmode="lin" valueType="num">
                                      <p:cBhvr additive="base">
                                        <p:cTn id="106" dur="500" fill="hold"/>
                                        <p:tgtEl>
                                          <p:spTgt spid="54"/>
                                        </p:tgtEl>
                                        <p:attrNameLst>
                                          <p:attrName>ppt_y</p:attrName>
                                        </p:attrNameLst>
                                      </p:cBhvr>
                                      <p:tavLst>
                                        <p:tav tm="0">
                                          <p:val>
                                            <p:strVal val="0-#ppt_h/2"/>
                                          </p:val>
                                        </p:tav>
                                        <p:tav tm="100000">
                                          <p:val>
                                            <p:strVal val="#ppt_y"/>
                                          </p:val>
                                        </p:tav>
                                      </p:tavLst>
                                    </p:anim>
                                  </p:childTnLst>
                                </p:cTn>
                              </p:par>
                            </p:childTnLst>
                          </p:cTn>
                        </p:par>
                        <p:par>
                          <p:cTn id="107" fill="hold">
                            <p:stCondLst>
                              <p:cond delay="1500"/>
                            </p:stCondLst>
                            <p:childTnLst>
                              <p:par>
                                <p:cTn id="108" presetID="2" presetClass="entr" presetSubtype="1" fill="hold" grpId="0" nodeType="afterEffect">
                                  <p:stCondLst>
                                    <p:cond delay="0"/>
                                  </p:stCondLst>
                                  <p:childTnLst>
                                    <p:set>
                                      <p:cBhvr>
                                        <p:cTn id="109" dur="1" fill="hold">
                                          <p:stCondLst>
                                            <p:cond delay="0"/>
                                          </p:stCondLst>
                                        </p:cTn>
                                        <p:tgtEl>
                                          <p:spTgt spid="21"/>
                                        </p:tgtEl>
                                        <p:attrNameLst>
                                          <p:attrName>style.visibility</p:attrName>
                                        </p:attrNameLst>
                                      </p:cBhvr>
                                      <p:to>
                                        <p:strVal val="visible"/>
                                      </p:to>
                                    </p:set>
                                    <p:anim calcmode="lin" valueType="num">
                                      <p:cBhvr additive="base">
                                        <p:cTn id="110" dur="500" fill="hold"/>
                                        <p:tgtEl>
                                          <p:spTgt spid="21"/>
                                        </p:tgtEl>
                                        <p:attrNameLst>
                                          <p:attrName>ppt_x</p:attrName>
                                        </p:attrNameLst>
                                      </p:cBhvr>
                                      <p:tavLst>
                                        <p:tav tm="0">
                                          <p:val>
                                            <p:strVal val="#ppt_x"/>
                                          </p:val>
                                        </p:tav>
                                        <p:tav tm="100000">
                                          <p:val>
                                            <p:strVal val="#ppt_x"/>
                                          </p:val>
                                        </p:tav>
                                      </p:tavLst>
                                    </p:anim>
                                    <p:anim calcmode="lin" valueType="num">
                                      <p:cBhvr additive="base">
                                        <p:cTn id="111" dur="500" fill="hold"/>
                                        <p:tgtEl>
                                          <p:spTgt spid="21"/>
                                        </p:tgtEl>
                                        <p:attrNameLst>
                                          <p:attrName>ppt_y</p:attrName>
                                        </p:attrNameLst>
                                      </p:cBhvr>
                                      <p:tavLst>
                                        <p:tav tm="0">
                                          <p:val>
                                            <p:strVal val="0-#ppt_h/2"/>
                                          </p:val>
                                        </p:tav>
                                        <p:tav tm="100000">
                                          <p:val>
                                            <p:strVal val="#ppt_y"/>
                                          </p:val>
                                        </p:tav>
                                      </p:tavLst>
                                    </p:anim>
                                  </p:childTnLst>
                                </p:cTn>
                              </p:par>
                            </p:childTnLst>
                          </p:cTn>
                        </p:par>
                        <p:par>
                          <p:cTn id="112" fill="hold">
                            <p:stCondLst>
                              <p:cond delay="2000"/>
                            </p:stCondLst>
                            <p:childTnLst>
                              <p:par>
                                <p:cTn id="113" presetID="2" presetClass="entr" presetSubtype="1" fill="hold" nodeType="afterEffect">
                                  <p:stCondLst>
                                    <p:cond delay="0"/>
                                  </p:stCondLst>
                                  <p:childTnLst>
                                    <p:set>
                                      <p:cBhvr>
                                        <p:cTn id="114" dur="1" fill="hold">
                                          <p:stCondLst>
                                            <p:cond delay="0"/>
                                          </p:stCondLst>
                                        </p:cTn>
                                        <p:tgtEl>
                                          <p:spTgt spid="56"/>
                                        </p:tgtEl>
                                        <p:attrNameLst>
                                          <p:attrName>style.visibility</p:attrName>
                                        </p:attrNameLst>
                                      </p:cBhvr>
                                      <p:to>
                                        <p:strVal val="visible"/>
                                      </p:to>
                                    </p:set>
                                    <p:anim calcmode="lin" valueType="num">
                                      <p:cBhvr additive="base">
                                        <p:cTn id="115" dur="500" fill="hold"/>
                                        <p:tgtEl>
                                          <p:spTgt spid="56"/>
                                        </p:tgtEl>
                                        <p:attrNameLst>
                                          <p:attrName>ppt_x</p:attrName>
                                        </p:attrNameLst>
                                      </p:cBhvr>
                                      <p:tavLst>
                                        <p:tav tm="0">
                                          <p:val>
                                            <p:strVal val="#ppt_x"/>
                                          </p:val>
                                        </p:tav>
                                        <p:tav tm="100000">
                                          <p:val>
                                            <p:strVal val="#ppt_x"/>
                                          </p:val>
                                        </p:tav>
                                      </p:tavLst>
                                    </p:anim>
                                    <p:anim calcmode="lin" valueType="num">
                                      <p:cBhvr additive="base">
                                        <p:cTn id="116" dur="500" fill="hold"/>
                                        <p:tgtEl>
                                          <p:spTgt spid="56"/>
                                        </p:tgtEl>
                                        <p:attrNameLst>
                                          <p:attrName>ppt_y</p:attrName>
                                        </p:attrNameLst>
                                      </p:cBhvr>
                                      <p:tavLst>
                                        <p:tav tm="0">
                                          <p:val>
                                            <p:strVal val="0-#ppt_h/2"/>
                                          </p:val>
                                        </p:tav>
                                        <p:tav tm="100000">
                                          <p:val>
                                            <p:strVal val="#ppt_y"/>
                                          </p:val>
                                        </p:tav>
                                      </p:tavLst>
                                    </p:anim>
                                  </p:childTnLst>
                                </p:cTn>
                              </p:par>
                            </p:childTnLst>
                          </p:cTn>
                        </p:par>
                        <p:par>
                          <p:cTn id="117" fill="hold">
                            <p:stCondLst>
                              <p:cond delay="2500"/>
                            </p:stCondLst>
                            <p:childTnLst>
                              <p:par>
                                <p:cTn id="118" presetID="2" presetClass="entr" presetSubtype="1" fill="hold" grpId="0" nodeType="afterEffect">
                                  <p:stCondLst>
                                    <p:cond delay="0"/>
                                  </p:stCondLst>
                                  <p:childTnLst>
                                    <p:set>
                                      <p:cBhvr>
                                        <p:cTn id="119" dur="1" fill="hold">
                                          <p:stCondLst>
                                            <p:cond delay="0"/>
                                          </p:stCondLst>
                                        </p:cTn>
                                        <p:tgtEl>
                                          <p:spTgt spid="22"/>
                                        </p:tgtEl>
                                        <p:attrNameLst>
                                          <p:attrName>style.visibility</p:attrName>
                                        </p:attrNameLst>
                                      </p:cBhvr>
                                      <p:to>
                                        <p:strVal val="visible"/>
                                      </p:to>
                                    </p:set>
                                    <p:anim calcmode="lin" valueType="num">
                                      <p:cBhvr additive="base">
                                        <p:cTn id="120" dur="500" fill="hold"/>
                                        <p:tgtEl>
                                          <p:spTgt spid="22"/>
                                        </p:tgtEl>
                                        <p:attrNameLst>
                                          <p:attrName>ppt_x</p:attrName>
                                        </p:attrNameLst>
                                      </p:cBhvr>
                                      <p:tavLst>
                                        <p:tav tm="0">
                                          <p:val>
                                            <p:strVal val="#ppt_x"/>
                                          </p:val>
                                        </p:tav>
                                        <p:tav tm="100000">
                                          <p:val>
                                            <p:strVal val="#ppt_x"/>
                                          </p:val>
                                        </p:tav>
                                      </p:tavLst>
                                    </p:anim>
                                    <p:anim calcmode="lin" valueType="num">
                                      <p:cBhvr additive="base">
                                        <p:cTn id="121" dur="500" fill="hold"/>
                                        <p:tgtEl>
                                          <p:spTgt spid="22"/>
                                        </p:tgtEl>
                                        <p:attrNameLst>
                                          <p:attrName>ppt_y</p:attrName>
                                        </p:attrNameLst>
                                      </p:cBhvr>
                                      <p:tavLst>
                                        <p:tav tm="0">
                                          <p:val>
                                            <p:strVal val="0-#ppt_h/2"/>
                                          </p:val>
                                        </p:tav>
                                        <p:tav tm="100000">
                                          <p:val>
                                            <p:strVal val="#ppt_y"/>
                                          </p:val>
                                        </p:tav>
                                      </p:tavLst>
                                    </p:anim>
                                  </p:childTnLst>
                                </p:cTn>
                              </p:par>
                            </p:childTnLst>
                          </p:cTn>
                        </p:par>
                        <p:par>
                          <p:cTn id="122" fill="hold">
                            <p:stCondLst>
                              <p:cond delay="3000"/>
                            </p:stCondLst>
                            <p:childTnLst>
                              <p:par>
                                <p:cTn id="123" presetID="2" presetClass="entr" presetSubtype="1" fill="hold" nodeType="after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ppt_x"/>
                                          </p:val>
                                        </p:tav>
                                        <p:tav tm="100000">
                                          <p:val>
                                            <p:strVal val="#ppt_x"/>
                                          </p:val>
                                        </p:tav>
                                      </p:tavLst>
                                    </p:anim>
                                    <p:anim calcmode="lin" valueType="num">
                                      <p:cBhvr additive="base">
                                        <p:cTn id="126" dur="500" fill="hold"/>
                                        <p:tgtEl>
                                          <p:spTgt spid="58"/>
                                        </p:tgtEl>
                                        <p:attrNameLst>
                                          <p:attrName>ppt_y</p:attrName>
                                        </p:attrNameLst>
                                      </p:cBhvr>
                                      <p:tavLst>
                                        <p:tav tm="0">
                                          <p:val>
                                            <p:strVal val="0-#ppt_h/2"/>
                                          </p:val>
                                        </p:tav>
                                        <p:tav tm="100000">
                                          <p:val>
                                            <p:strVal val="#ppt_y"/>
                                          </p:val>
                                        </p:tav>
                                      </p:tavLst>
                                    </p:anim>
                                  </p:childTnLst>
                                </p:cTn>
                              </p:par>
                            </p:childTnLst>
                          </p:cTn>
                        </p:par>
                        <p:par>
                          <p:cTn id="127" fill="hold">
                            <p:stCondLst>
                              <p:cond delay="3500"/>
                            </p:stCondLst>
                            <p:childTnLst>
                              <p:par>
                                <p:cTn id="128" presetID="2" presetClass="entr" presetSubtype="1" fill="hold" grpId="0" nodeType="afterEffect">
                                  <p:stCondLst>
                                    <p:cond delay="0"/>
                                  </p:stCondLst>
                                  <p:childTnLst>
                                    <p:set>
                                      <p:cBhvr>
                                        <p:cTn id="129" dur="1" fill="hold">
                                          <p:stCondLst>
                                            <p:cond delay="0"/>
                                          </p:stCondLst>
                                        </p:cTn>
                                        <p:tgtEl>
                                          <p:spTgt spid="23"/>
                                        </p:tgtEl>
                                        <p:attrNameLst>
                                          <p:attrName>style.visibility</p:attrName>
                                        </p:attrNameLst>
                                      </p:cBhvr>
                                      <p:to>
                                        <p:strVal val="visible"/>
                                      </p:to>
                                    </p:set>
                                    <p:anim calcmode="lin" valueType="num">
                                      <p:cBhvr additive="base">
                                        <p:cTn id="130" dur="500" fill="hold"/>
                                        <p:tgtEl>
                                          <p:spTgt spid="23"/>
                                        </p:tgtEl>
                                        <p:attrNameLst>
                                          <p:attrName>ppt_x</p:attrName>
                                        </p:attrNameLst>
                                      </p:cBhvr>
                                      <p:tavLst>
                                        <p:tav tm="0">
                                          <p:val>
                                            <p:strVal val="#ppt_x"/>
                                          </p:val>
                                        </p:tav>
                                        <p:tav tm="100000">
                                          <p:val>
                                            <p:strVal val="#ppt_x"/>
                                          </p:val>
                                        </p:tav>
                                      </p:tavLst>
                                    </p:anim>
                                    <p:anim calcmode="lin" valueType="num">
                                      <p:cBhvr additive="base">
                                        <p:cTn id="131"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33"/>
                                        </p:tgtEl>
                                        <p:attrNameLst>
                                          <p:attrName>style.visibility</p:attrName>
                                        </p:attrNameLst>
                                      </p:cBhvr>
                                      <p:to>
                                        <p:strVal val="visible"/>
                                      </p:to>
                                    </p:set>
                                    <p:anim calcmode="lin" valueType="num">
                                      <p:cBhvr additive="base">
                                        <p:cTn id="136" dur="500" fill="hold"/>
                                        <p:tgtEl>
                                          <p:spTgt spid="33"/>
                                        </p:tgtEl>
                                        <p:attrNameLst>
                                          <p:attrName>ppt_x</p:attrName>
                                        </p:attrNameLst>
                                      </p:cBhvr>
                                      <p:tavLst>
                                        <p:tav tm="0">
                                          <p:val>
                                            <p:strVal val="#ppt_x"/>
                                          </p:val>
                                        </p:tav>
                                        <p:tav tm="100000">
                                          <p:val>
                                            <p:strVal val="#ppt_x"/>
                                          </p:val>
                                        </p:tav>
                                      </p:tavLst>
                                    </p:anim>
                                    <p:anim calcmode="lin" valueType="num">
                                      <p:cBhvr additive="base">
                                        <p:cTn id="137" dur="500" fill="hold"/>
                                        <p:tgtEl>
                                          <p:spTgt spid="33"/>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9"/>
                                        </p:tgtEl>
                                        <p:attrNameLst>
                                          <p:attrName>style.visibility</p:attrName>
                                        </p:attrNameLst>
                                      </p:cBhvr>
                                      <p:to>
                                        <p:strVal val="visible"/>
                                      </p:to>
                                    </p:set>
                                    <p:anim calcmode="lin" valueType="num">
                                      <p:cBhvr additive="base">
                                        <p:cTn id="140" dur="500" fill="hold"/>
                                        <p:tgtEl>
                                          <p:spTgt spid="9"/>
                                        </p:tgtEl>
                                        <p:attrNameLst>
                                          <p:attrName>ppt_x</p:attrName>
                                        </p:attrNameLst>
                                      </p:cBhvr>
                                      <p:tavLst>
                                        <p:tav tm="0">
                                          <p:val>
                                            <p:strVal val="#ppt_x"/>
                                          </p:val>
                                        </p:tav>
                                        <p:tav tm="100000">
                                          <p:val>
                                            <p:strVal val="#ppt_x"/>
                                          </p:val>
                                        </p:tav>
                                      </p:tavLst>
                                    </p:anim>
                                    <p:anim calcmode="lin" valueType="num">
                                      <p:cBhvr additive="base">
                                        <p:cTn id="1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8" fill="hold" nodeType="clickEffect">
                                  <p:stCondLst>
                                    <p:cond delay="0"/>
                                  </p:stCondLst>
                                  <p:childTnLst>
                                    <p:set>
                                      <p:cBhvr>
                                        <p:cTn id="145" dur="1" fill="hold">
                                          <p:stCondLst>
                                            <p:cond delay="0"/>
                                          </p:stCondLst>
                                        </p:cTn>
                                        <p:tgtEl>
                                          <p:spTgt spid="47"/>
                                        </p:tgtEl>
                                        <p:attrNameLst>
                                          <p:attrName>style.visibility</p:attrName>
                                        </p:attrNameLst>
                                      </p:cBhvr>
                                      <p:to>
                                        <p:strVal val="visible"/>
                                      </p:to>
                                    </p:set>
                                    <p:anim calcmode="lin" valueType="num">
                                      <p:cBhvr additive="base">
                                        <p:cTn id="146" dur="500" fill="hold"/>
                                        <p:tgtEl>
                                          <p:spTgt spid="47"/>
                                        </p:tgtEl>
                                        <p:attrNameLst>
                                          <p:attrName>ppt_x</p:attrName>
                                        </p:attrNameLst>
                                      </p:cBhvr>
                                      <p:tavLst>
                                        <p:tav tm="0">
                                          <p:val>
                                            <p:strVal val="0-#ppt_w/2"/>
                                          </p:val>
                                        </p:tav>
                                        <p:tav tm="100000">
                                          <p:val>
                                            <p:strVal val="#ppt_x"/>
                                          </p:val>
                                        </p:tav>
                                      </p:tavLst>
                                    </p:anim>
                                    <p:anim calcmode="lin" valueType="num">
                                      <p:cBhvr additive="base">
                                        <p:cTn id="147" dur="500" fill="hold"/>
                                        <p:tgtEl>
                                          <p:spTgt spid="47"/>
                                        </p:tgtEl>
                                        <p:attrNameLst>
                                          <p:attrName>ppt_y</p:attrName>
                                        </p:attrNameLst>
                                      </p:cBhvr>
                                      <p:tavLst>
                                        <p:tav tm="0">
                                          <p:val>
                                            <p:strVal val="#ppt_y"/>
                                          </p:val>
                                        </p:tav>
                                        <p:tav tm="100000">
                                          <p:val>
                                            <p:strVal val="#ppt_y"/>
                                          </p:val>
                                        </p:tav>
                                      </p:tavLst>
                                    </p:anim>
                                  </p:childTnLst>
                                </p:cTn>
                              </p:par>
                            </p:childTnLst>
                          </p:cTn>
                        </p:par>
                        <p:par>
                          <p:cTn id="148" fill="hold">
                            <p:stCondLst>
                              <p:cond delay="500"/>
                            </p:stCondLst>
                            <p:childTnLst>
                              <p:par>
                                <p:cTn id="149" presetID="2" presetClass="entr" presetSubtype="8" fill="hold" grpId="0" nodeType="afterEffect">
                                  <p:stCondLst>
                                    <p:cond delay="0"/>
                                  </p:stCondLst>
                                  <p:childTnLst>
                                    <p:set>
                                      <p:cBhvr>
                                        <p:cTn id="150" dur="1" fill="hold">
                                          <p:stCondLst>
                                            <p:cond delay="0"/>
                                          </p:stCondLst>
                                        </p:cTn>
                                        <p:tgtEl>
                                          <p:spTgt spid="18"/>
                                        </p:tgtEl>
                                        <p:attrNameLst>
                                          <p:attrName>style.visibility</p:attrName>
                                        </p:attrNameLst>
                                      </p:cBhvr>
                                      <p:to>
                                        <p:strVal val="visible"/>
                                      </p:to>
                                    </p:set>
                                    <p:anim calcmode="lin" valueType="num">
                                      <p:cBhvr additive="base">
                                        <p:cTn id="151" dur="500" fill="hold"/>
                                        <p:tgtEl>
                                          <p:spTgt spid="18"/>
                                        </p:tgtEl>
                                        <p:attrNameLst>
                                          <p:attrName>ppt_x</p:attrName>
                                        </p:attrNameLst>
                                      </p:cBhvr>
                                      <p:tavLst>
                                        <p:tav tm="0">
                                          <p:val>
                                            <p:strVal val="0-#ppt_w/2"/>
                                          </p:val>
                                        </p:tav>
                                        <p:tav tm="100000">
                                          <p:val>
                                            <p:strVal val="#ppt_x"/>
                                          </p:val>
                                        </p:tav>
                                      </p:tavLst>
                                    </p:anim>
                                    <p:anim calcmode="lin" valueType="num">
                                      <p:cBhvr additive="base">
                                        <p:cTn id="15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nodeType="click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0-#ppt_w/2"/>
                                          </p:val>
                                        </p:tav>
                                        <p:tav tm="100000">
                                          <p:val>
                                            <p:strVal val="#ppt_x"/>
                                          </p:val>
                                        </p:tav>
                                      </p:tavLst>
                                    </p:anim>
                                    <p:anim calcmode="lin" valueType="num">
                                      <p:cBhvr additive="base">
                                        <p:cTn id="158" dur="500" fill="hold"/>
                                        <p:tgtEl>
                                          <p:spTgt spid="50"/>
                                        </p:tgtEl>
                                        <p:attrNameLst>
                                          <p:attrName>ppt_y</p:attrName>
                                        </p:attrNameLst>
                                      </p:cBhvr>
                                      <p:tavLst>
                                        <p:tav tm="0">
                                          <p:val>
                                            <p:strVal val="#ppt_y"/>
                                          </p:val>
                                        </p:tav>
                                        <p:tav tm="100000">
                                          <p:val>
                                            <p:strVal val="#ppt_y"/>
                                          </p:val>
                                        </p:tav>
                                      </p:tavLst>
                                    </p:anim>
                                  </p:childTnLst>
                                </p:cTn>
                              </p:par>
                            </p:childTnLst>
                          </p:cTn>
                        </p:par>
                        <p:par>
                          <p:cTn id="159" fill="hold">
                            <p:stCondLst>
                              <p:cond delay="500"/>
                            </p:stCondLst>
                            <p:childTnLst>
                              <p:par>
                                <p:cTn id="160" presetID="2" presetClass="entr" presetSubtype="8" fill="hold" grpId="0" nodeType="afterEffect">
                                  <p:stCondLst>
                                    <p:cond delay="0"/>
                                  </p:stCondLst>
                                  <p:childTnLst>
                                    <p:set>
                                      <p:cBhvr>
                                        <p:cTn id="161" dur="1" fill="hold">
                                          <p:stCondLst>
                                            <p:cond delay="0"/>
                                          </p:stCondLst>
                                        </p:cTn>
                                        <p:tgtEl>
                                          <p:spTgt spid="19"/>
                                        </p:tgtEl>
                                        <p:attrNameLst>
                                          <p:attrName>style.visibility</p:attrName>
                                        </p:attrNameLst>
                                      </p:cBhvr>
                                      <p:to>
                                        <p:strVal val="visible"/>
                                      </p:to>
                                    </p:set>
                                    <p:anim calcmode="lin" valueType="num">
                                      <p:cBhvr additive="base">
                                        <p:cTn id="162" dur="500" fill="hold"/>
                                        <p:tgtEl>
                                          <p:spTgt spid="19"/>
                                        </p:tgtEl>
                                        <p:attrNameLst>
                                          <p:attrName>ppt_x</p:attrName>
                                        </p:attrNameLst>
                                      </p:cBhvr>
                                      <p:tavLst>
                                        <p:tav tm="0">
                                          <p:val>
                                            <p:strVal val="0-#ppt_w/2"/>
                                          </p:val>
                                        </p:tav>
                                        <p:tav tm="100000">
                                          <p:val>
                                            <p:strVal val="#ppt_x"/>
                                          </p:val>
                                        </p:tav>
                                      </p:tavLst>
                                    </p:anim>
                                    <p:anim calcmode="lin" valueType="num">
                                      <p:cBhvr additive="base">
                                        <p:cTn id="16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1" fill="hold" nodeType="clickEffect">
                                  <p:stCondLst>
                                    <p:cond delay="0"/>
                                  </p:stCondLst>
                                  <p:childTnLst>
                                    <p:set>
                                      <p:cBhvr>
                                        <p:cTn id="167" dur="1" fill="hold">
                                          <p:stCondLst>
                                            <p:cond delay="0"/>
                                          </p:stCondLst>
                                        </p:cTn>
                                        <p:tgtEl>
                                          <p:spTgt spid="66"/>
                                        </p:tgtEl>
                                        <p:attrNameLst>
                                          <p:attrName>style.visibility</p:attrName>
                                        </p:attrNameLst>
                                      </p:cBhvr>
                                      <p:to>
                                        <p:strVal val="visible"/>
                                      </p:to>
                                    </p:set>
                                    <p:anim calcmode="lin" valueType="num">
                                      <p:cBhvr additive="base">
                                        <p:cTn id="168" dur="500" fill="hold"/>
                                        <p:tgtEl>
                                          <p:spTgt spid="66"/>
                                        </p:tgtEl>
                                        <p:attrNameLst>
                                          <p:attrName>ppt_x</p:attrName>
                                        </p:attrNameLst>
                                      </p:cBhvr>
                                      <p:tavLst>
                                        <p:tav tm="0">
                                          <p:val>
                                            <p:strVal val="#ppt_x"/>
                                          </p:val>
                                        </p:tav>
                                        <p:tav tm="100000">
                                          <p:val>
                                            <p:strVal val="#ppt_x"/>
                                          </p:val>
                                        </p:tav>
                                      </p:tavLst>
                                    </p:anim>
                                    <p:anim calcmode="lin" valueType="num">
                                      <p:cBhvr additive="base">
                                        <p:cTn id="169" dur="500" fill="hold"/>
                                        <p:tgtEl>
                                          <p:spTgt spid="66"/>
                                        </p:tgtEl>
                                        <p:attrNameLst>
                                          <p:attrName>ppt_y</p:attrName>
                                        </p:attrNameLst>
                                      </p:cBhvr>
                                      <p:tavLst>
                                        <p:tav tm="0">
                                          <p:val>
                                            <p:strVal val="0-#ppt_h/2"/>
                                          </p:val>
                                        </p:tav>
                                        <p:tav tm="100000">
                                          <p:val>
                                            <p:strVal val="#ppt_y"/>
                                          </p:val>
                                        </p:tav>
                                      </p:tavLst>
                                    </p:anim>
                                  </p:childTnLst>
                                </p:cTn>
                              </p:par>
                            </p:childTnLst>
                          </p:cTn>
                        </p:par>
                        <p:par>
                          <p:cTn id="170" fill="hold">
                            <p:stCondLst>
                              <p:cond delay="500"/>
                            </p:stCondLst>
                            <p:childTnLst>
                              <p:par>
                                <p:cTn id="171" presetID="2" presetClass="entr" presetSubtype="1" fill="hold" grpId="0" nodeType="afterEffect">
                                  <p:stCondLst>
                                    <p:cond delay="0"/>
                                  </p:stCondLst>
                                  <p:childTnLst>
                                    <p:set>
                                      <p:cBhvr>
                                        <p:cTn id="172" dur="1" fill="hold">
                                          <p:stCondLst>
                                            <p:cond delay="0"/>
                                          </p:stCondLst>
                                        </p:cTn>
                                        <p:tgtEl>
                                          <p:spTgt spid="27"/>
                                        </p:tgtEl>
                                        <p:attrNameLst>
                                          <p:attrName>style.visibility</p:attrName>
                                        </p:attrNameLst>
                                      </p:cBhvr>
                                      <p:to>
                                        <p:strVal val="visible"/>
                                      </p:to>
                                    </p:set>
                                    <p:anim calcmode="lin" valueType="num">
                                      <p:cBhvr additive="base">
                                        <p:cTn id="173" dur="500" fill="hold"/>
                                        <p:tgtEl>
                                          <p:spTgt spid="27"/>
                                        </p:tgtEl>
                                        <p:attrNameLst>
                                          <p:attrName>ppt_x</p:attrName>
                                        </p:attrNameLst>
                                      </p:cBhvr>
                                      <p:tavLst>
                                        <p:tav tm="0">
                                          <p:val>
                                            <p:strVal val="#ppt_x"/>
                                          </p:val>
                                        </p:tav>
                                        <p:tav tm="100000">
                                          <p:val>
                                            <p:strVal val="#ppt_x"/>
                                          </p:val>
                                        </p:tav>
                                      </p:tavLst>
                                    </p:anim>
                                    <p:anim calcmode="lin" valueType="num">
                                      <p:cBhvr additive="base">
                                        <p:cTn id="17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1" fill="hold" nodeType="clickEffect">
                                  <p:stCondLst>
                                    <p:cond delay="0"/>
                                  </p:stCondLst>
                                  <p:childTnLst>
                                    <p:set>
                                      <p:cBhvr>
                                        <p:cTn id="178" dur="1" fill="hold">
                                          <p:stCondLst>
                                            <p:cond delay="0"/>
                                          </p:stCondLst>
                                        </p:cTn>
                                        <p:tgtEl>
                                          <p:spTgt spid="60"/>
                                        </p:tgtEl>
                                        <p:attrNameLst>
                                          <p:attrName>style.visibility</p:attrName>
                                        </p:attrNameLst>
                                      </p:cBhvr>
                                      <p:to>
                                        <p:strVal val="visible"/>
                                      </p:to>
                                    </p:set>
                                    <p:anim calcmode="lin" valueType="num">
                                      <p:cBhvr additive="base">
                                        <p:cTn id="179" dur="500" fill="hold"/>
                                        <p:tgtEl>
                                          <p:spTgt spid="60"/>
                                        </p:tgtEl>
                                        <p:attrNameLst>
                                          <p:attrName>ppt_x</p:attrName>
                                        </p:attrNameLst>
                                      </p:cBhvr>
                                      <p:tavLst>
                                        <p:tav tm="0">
                                          <p:val>
                                            <p:strVal val="#ppt_x"/>
                                          </p:val>
                                        </p:tav>
                                        <p:tav tm="100000">
                                          <p:val>
                                            <p:strVal val="#ppt_x"/>
                                          </p:val>
                                        </p:tav>
                                      </p:tavLst>
                                    </p:anim>
                                    <p:anim calcmode="lin" valueType="num">
                                      <p:cBhvr additive="base">
                                        <p:cTn id="180" dur="500" fill="hold"/>
                                        <p:tgtEl>
                                          <p:spTgt spid="60"/>
                                        </p:tgtEl>
                                        <p:attrNameLst>
                                          <p:attrName>ppt_y</p:attrName>
                                        </p:attrNameLst>
                                      </p:cBhvr>
                                      <p:tavLst>
                                        <p:tav tm="0">
                                          <p:val>
                                            <p:strVal val="0-#ppt_h/2"/>
                                          </p:val>
                                        </p:tav>
                                        <p:tav tm="100000">
                                          <p:val>
                                            <p:strVal val="#ppt_y"/>
                                          </p:val>
                                        </p:tav>
                                      </p:tavLst>
                                    </p:anim>
                                  </p:childTnLst>
                                </p:cTn>
                              </p:par>
                            </p:childTnLst>
                          </p:cTn>
                        </p:par>
                        <p:par>
                          <p:cTn id="181" fill="hold">
                            <p:stCondLst>
                              <p:cond delay="500"/>
                            </p:stCondLst>
                            <p:childTnLst>
                              <p:par>
                                <p:cTn id="182" presetID="2" presetClass="entr" presetSubtype="1" fill="hold" grpId="0" nodeType="afterEffect">
                                  <p:stCondLst>
                                    <p:cond delay="0"/>
                                  </p:stCondLst>
                                  <p:childTnLst>
                                    <p:set>
                                      <p:cBhvr>
                                        <p:cTn id="183" dur="1" fill="hold">
                                          <p:stCondLst>
                                            <p:cond delay="0"/>
                                          </p:stCondLst>
                                        </p:cTn>
                                        <p:tgtEl>
                                          <p:spTgt spid="24"/>
                                        </p:tgtEl>
                                        <p:attrNameLst>
                                          <p:attrName>style.visibility</p:attrName>
                                        </p:attrNameLst>
                                      </p:cBhvr>
                                      <p:to>
                                        <p:strVal val="visible"/>
                                      </p:to>
                                    </p:set>
                                    <p:anim calcmode="lin" valueType="num">
                                      <p:cBhvr additive="base">
                                        <p:cTn id="184" dur="500" fill="hold"/>
                                        <p:tgtEl>
                                          <p:spTgt spid="24"/>
                                        </p:tgtEl>
                                        <p:attrNameLst>
                                          <p:attrName>ppt_x</p:attrName>
                                        </p:attrNameLst>
                                      </p:cBhvr>
                                      <p:tavLst>
                                        <p:tav tm="0">
                                          <p:val>
                                            <p:strVal val="#ppt_x"/>
                                          </p:val>
                                        </p:tav>
                                        <p:tav tm="100000">
                                          <p:val>
                                            <p:strVal val="#ppt_x"/>
                                          </p:val>
                                        </p:tav>
                                      </p:tavLst>
                                    </p:anim>
                                    <p:anim calcmode="lin" valueType="num">
                                      <p:cBhvr additive="base">
                                        <p:cTn id="185" dur="500" fill="hold"/>
                                        <p:tgtEl>
                                          <p:spTgt spid="24"/>
                                        </p:tgtEl>
                                        <p:attrNameLst>
                                          <p:attrName>ppt_y</p:attrName>
                                        </p:attrNameLst>
                                      </p:cBhvr>
                                      <p:tavLst>
                                        <p:tav tm="0">
                                          <p:val>
                                            <p:strVal val="0-#ppt_h/2"/>
                                          </p:val>
                                        </p:tav>
                                        <p:tav tm="100000">
                                          <p:val>
                                            <p:strVal val="#ppt_y"/>
                                          </p:val>
                                        </p:tav>
                                      </p:tavLst>
                                    </p:anim>
                                  </p:childTnLst>
                                </p:cTn>
                              </p:par>
                            </p:childTnLst>
                          </p:cTn>
                        </p:par>
                        <p:par>
                          <p:cTn id="186" fill="hold">
                            <p:stCondLst>
                              <p:cond delay="1000"/>
                            </p:stCondLst>
                            <p:childTnLst>
                              <p:par>
                                <p:cTn id="187" presetID="2" presetClass="entr" presetSubtype="1" fill="hold" nodeType="afterEffect">
                                  <p:stCondLst>
                                    <p:cond delay="0"/>
                                  </p:stCondLst>
                                  <p:childTnLst>
                                    <p:set>
                                      <p:cBhvr>
                                        <p:cTn id="188" dur="1" fill="hold">
                                          <p:stCondLst>
                                            <p:cond delay="0"/>
                                          </p:stCondLst>
                                        </p:cTn>
                                        <p:tgtEl>
                                          <p:spTgt spid="62"/>
                                        </p:tgtEl>
                                        <p:attrNameLst>
                                          <p:attrName>style.visibility</p:attrName>
                                        </p:attrNameLst>
                                      </p:cBhvr>
                                      <p:to>
                                        <p:strVal val="visible"/>
                                      </p:to>
                                    </p:set>
                                    <p:anim calcmode="lin" valueType="num">
                                      <p:cBhvr additive="base">
                                        <p:cTn id="189" dur="500" fill="hold"/>
                                        <p:tgtEl>
                                          <p:spTgt spid="62"/>
                                        </p:tgtEl>
                                        <p:attrNameLst>
                                          <p:attrName>ppt_x</p:attrName>
                                        </p:attrNameLst>
                                      </p:cBhvr>
                                      <p:tavLst>
                                        <p:tav tm="0">
                                          <p:val>
                                            <p:strVal val="#ppt_x"/>
                                          </p:val>
                                        </p:tav>
                                        <p:tav tm="100000">
                                          <p:val>
                                            <p:strVal val="#ppt_x"/>
                                          </p:val>
                                        </p:tav>
                                      </p:tavLst>
                                    </p:anim>
                                    <p:anim calcmode="lin" valueType="num">
                                      <p:cBhvr additive="base">
                                        <p:cTn id="190" dur="500" fill="hold"/>
                                        <p:tgtEl>
                                          <p:spTgt spid="62"/>
                                        </p:tgtEl>
                                        <p:attrNameLst>
                                          <p:attrName>ppt_y</p:attrName>
                                        </p:attrNameLst>
                                      </p:cBhvr>
                                      <p:tavLst>
                                        <p:tav tm="0">
                                          <p:val>
                                            <p:strVal val="0-#ppt_h/2"/>
                                          </p:val>
                                        </p:tav>
                                        <p:tav tm="100000">
                                          <p:val>
                                            <p:strVal val="#ppt_y"/>
                                          </p:val>
                                        </p:tav>
                                      </p:tavLst>
                                    </p:anim>
                                  </p:childTnLst>
                                </p:cTn>
                              </p:par>
                            </p:childTnLst>
                          </p:cTn>
                        </p:par>
                        <p:par>
                          <p:cTn id="191" fill="hold">
                            <p:stCondLst>
                              <p:cond delay="1500"/>
                            </p:stCondLst>
                            <p:childTnLst>
                              <p:par>
                                <p:cTn id="192" presetID="2" presetClass="entr" presetSubtype="1" fill="hold" grpId="0" nodeType="afterEffect">
                                  <p:stCondLst>
                                    <p:cond delay="0"/>
                                  </p:stCondLst>
                                  <p:childTnLst>
                                    <p:set>
                                      <p:cBhvr>
                                        <p:cTn id="193" dur="1" fill="hold">
                                          <p:stCondLst>
                                            <p:cond delay="0"/>
                                          </p:stCondLst>
                                        </p:cTn>
                                        <p:tgtEl>
                                          <p:spTgt spid="25"/>
                                        </p:tgtEl>
                                        <p:attrNameLst>
                                          <p:attrName>style.visibility</p:attrName>
                                        </p:attrNameLst>
                                      </p:cBhvr>
                                      <p:to>
                                        <p:strVal val="visible"/>
                                      </p:to>
                                    </p:set>
                                    <p:anim calcmode="lin" valueType="num">
                                      <p:cBhvr additive="base">
                                        <p:cTn id="194" dur="500" fill="hold"/>
                                        <p:tgtEl>
                                          <p:spTgt spid="25"/>
                                        </p:tgtEl>
                                        <p:attrNameLst>
                                          <p:attrName>ppt_x</p:attrName>
                                        </p:attrNameLst>
                                      </p:cBhvr>
                                      <p:tavLst>
                                        <p:tav tm="0">
                                          <p:val>
                                            <p:strVal val="#ppt_x"/>
                                          </p:val>
                                        </p:tav>
                                        <p:tav tm="100000">
                                          <p:val>
                                            <p:strVal val="#ppt_x"/>
                                          </p:val>
                                        </p:tav>
                                      </p:tavLst>
                                    </p:anim>
                                    <p:anim calcmode="lin" valueType="num">
                                      <p:cBhvr additive="base">
                                        <p:cTn id="195" dur="500" fill="hold"/>
                                        <p:tgtEl>
                                          <p:spTgt spid="25"/>
                                        </p:tgtEl>
                                        <p:attrNameLst>
                                          <p:attrName>ppt_y</p:attrName>
                                        </p:attrNameLst>
                                      </p:cBhvr>
                                      <p:tavLst>
                                        <p:tav tm="0">
                                          <p:val>
                                            <p:strVal val="0-#ppt_h/2"/>
                                          </p:val>
                                        </p:tav>
                                        <p:tav tm="100000">
                                          <p:val>
                                            <p:strVal val="#ppt_y"/>
                                          </p:val>
                                        </p:tav>
                                      </p:tavLst>
                                    </p:anim>
                                  </p:childTnLst>
                                </p:cTn>
                              </p:par>
                            </p:childTnLst>
                          </p:cTn>
                        </p:par>
                        <p:par>
                          <p:cTn id="196" fill="hold">
                            <p:stCondLst>
                              <p:cond delay="2000"/>
                            </p:stCondLst>
                            <p:childTnLst>
                              <p:par>
                                <p:cTn id="197" presetID="2" presetClass="entr" presetSubtype="1" fill="hold" nodeType="afterEffect">
                                  <p:stCondLst>
                                    <p:cond delay="0"/>
                                  </p:stCondLst>
                                  <p:childTnLst>
                                    <p:set>
                                      <p:cBhvr>
                                        <p:cTn id="198" dur="1" fill="hold">
                                          <p:stCondLst>
                                            <p:cond delay="0"/>
                                          </p:stCondLst>
                                        </p:cTn>
                                        <p:tgtEl>
                                          <p:spTgt spid="64"/>
                                        </p:tgtEl>
                                        <p:attrNameLst>
                                          <p:attrName>style.visibility</p:attrName>
                                        </p:attrNameLst>
                                      </p:cBhvr>
                                      <p:to>
                                        <p:strVal val="visible"/>
                                      </p:to>
                                    </p:set>
                                    <p:anim calcmode="lin" valueType="num">
                                      <p:cBhvr additive="base">
                                        <p:cTn id="199" dur="500" fill="hold"/>
                                        <p:tgtEl>
                                          <p:spTgt spid="64"/>
                                        </p:tgtEl>
                                        <p:attrNameLst>
                                          <p:attrName>ppt_x</p:attrName>
                                        </p:attrNameLst>
                                      </p:cBhvr>
                                      <p:tavLst>
                                        <p:tav tm="0">
                                          <p:val>
                                            <p:strVal val="#ppt_x"/>
                                          </p:val>
                                        </p:tav>
                                        <p:tav tm="100000">
                                          <p:val>
                                            <p:strVal val="#ppt_x"/>
                                          </p:val>
                                        </p:tav>
                                      </p:tavLst>
                                    </p:anim>
                                    <p:anim calcmode="lin" valueType="num">
                                      <p:cBhvr additive="base">
                                        <p:cTn id="200" dur="500" fill="hold"/>
                                        <p:tgtEl>
                                          <p:spTgt spid="64"/>
                                        </p:tgtEl>
                                        <p:attrNameLst>
                                          <p:attrName>ppt_y</p:attrName>
                                        </p:attrNameLst>
                                      </p:cBhvr>
                                      <p:tavLst>
                                        <p:tav tm="0">
                                          <p:val>
                                            <p:strVal val="0-#ppt_h/2"/>
                                          </p:val>
                                        </p:tav>
                                        <p:tav tm="100000">
                                          <p:val>
                                            <p:strVal val="#ppt_y"/>
                                          </p:val>
                                        </p:tav>
                                      </p:tavLst>
                                    </p:anim>
                                  </p:childTnLst>
                                </p:cTn>
                              </p:par>
                            </p:childTnLst>
                          </p:cTn>
                        </p:par>
                        <p:par>
                          <p:cTn id="201" fill="hold">
                            <p:stCondLst>
                              <p:cond delay="2500"/>
                            </p:stCondLst>
                            <p:childTnLst>
                              <p:par>
                                <p:cTn id="202" presetID="2" presetClass="entr" presetSubtype="1" fill="hold" grpId="0" nodeType="afterEffect">
                                  <p:stCondLst>
                                    <p:cond delay="0"/>
                                  </p:stCondLst>
                                  <p:childTnLst>
                                    <p:set>
                                      <p:cBhvr>
                                        <p:cTn id="203" dur="1" fill="hold">
                                          <p:stCondLst>
                                            <p:cond delay="0"/>
                                          </p:stCondLst>
                                        </p:cTn>
                                        <p:tgtEl>
                                          <p:spTgt spid="26"/>
                                        </p:tgtEl>
                                        <p:attrNameLst>
                                          <p:attrName>style.visibility</p:attrName>
                                        </p:attrNameLst>
                                      </p:cBhvr>
                                      <p:to>
                                        <p:strVal val="visible"/>
                                      </p:to>
                                    </p:set>
                                    <p:anim calcmode="lin" valueType="num">
                                      <p:cBhvr additive="base">
                                        <p:cTn id="204" dur="500" fill="hold"/>
                                        <p:tgtEl>
                                          <p:spTgt spid="26"/>
                                        </p:tgtEl>
                                        <p:attrNameLst>
                                          <p:attrName>ppt_x</p:attrName>
                                        </p:attrNameLst>
                                      </p:cBhvr>
                                      <p:tavLst>
                                        <p:tav tm="0">
                                          <p:val>
                                            <p:strVal val="#ppt_x"/>
                                          </p:val>
                                        </p:tav>
                                        <p:tav tm="100000">
                                          <p:val>
                                            <p:strVal val="#ppt_x"/>
                                          </p:val>
                                        </p:tav>
                                      </p:tavLst>
                                    </p:anim>
                                    <p:anim calcmode="lin" valueType="num">
                                      <p:cBhvr additive="base">
                                        <p:cTn id="205"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数字图像处理内容</a:t>
            </a:r>
            <a:endParaRPr lang="zh-CN" altLang="en-US" dirty="0"/>
          </a:p>
        </p:txBody>
      </p:sp>
      <p:sp>
        <p:nvSpPr>
          <p:cNvPr id="4" name="圆角矩形 3"/>
          <p:cNvSpPr/>
          <p:nvPr/>
        </p:nvSpPr>
        <p:spPr>
          <a:xfrm>
            <a:off x="467544"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底层图像处理技术</a:t>
            </a:r>
            <a:endParaRPr lang="zh-CN" altLang="en-US" dirty="0"/>
          </a:p>
        </p:txBody>
      </p:sp>
      <p:sp>
        <p:nvSpPr>
          <p:cNvPr id="5" name="圆角矩形 4"/>
          <p:cNvSpPr/>
          <p:nvPr/>
        </p:nvSpPr>
        <p:spPr>
          <a:xfrm>
            <a:off x="3059832"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中层图像处理技术</a:t>
            </a:r>
            <a:endParaRPr lang="zh-CN" altLang="en-US" dirty="0"/>
          </a:p>
        </p:txBody>
      </p:sp>
      <p:sp>
        <p:nvSpPr>
          <p:cNvPr id="6" name="圆角矩形 5"/>
          <p:cNvSpPr/>
          <p:nvPr/>
        </p:nvSpPr>
        <p:spPr>
          <a:xfrm>
            <a:off x="5652120"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高层图像处理技术</a:t>
            </a:r>
            <a:endParaRPr lang="zh-CN" altLang="en-US" dirty="0"/>
          </a:p>
        </p:txBody>
      </p:sp>
      <p:sp>
        <p:nvSpPr>
          <p:cNvPr id="7" name="矩形 6"/>
          <p:cNvSpPr/>
          <p:nvPr/>
        </p:nvSpPr>
        <p:spPr>
          <a:xfrm>
            <a:off x="3729970" y="4293096"/>
            <a:ext cx="1107996" cy="369332"/>
          </a:xfrm>
          <a:prstGeom prst="rect">
            <a:avLst/>
          </a:prstGeom>
          <a:solidFill>
            <a:srgbClr val="92D050"/>
          </a:solidFill>
        </p:spPr>
        <p:txBody>
          <a:bodyPr wrap="none">
            <a:spAutoFit/>
          </a:bodyPr>
          <a:lstStyle/>
          <a:p>
            <a:r>
              <a:rPr lang="zh-CN" altLang="zh-CN" dirty="0"/>
              <a:t>人脸识别</a:t>
            </a:r>
            <a:endParaRPr lang="zh-CN" altLang="en-US" dirty="0"/>
          </a:p>
        </p:txBody>
      </p:sp>
      <p:sp>
        <p:nvSpPr>
          <p:cNvPr id="8" name="矩形 7"/>
          <p:cNvSpPr/>
          <p:nvPr/>
        </p:nvSpPr>
        <p:spPr>
          <a:xfrm>
            <a:off x="1691679" y="4293096"/>
            <a:ext cx="1800493" cy="369332"/>
          </a:xfrm>
          <a:prstGeom prst="rect">
            <a:avLst/>
          </a:prstGeom>
          <a:solidFill>
            <a:schemeClr val="tx2">
              <a:lumMod val="60000"/>
              <a:lumOff val="40000"/>
            </a:schemeClr>
          </a:solidFill>
        </p:spPr>
        <p:txBody>
          <a:bodyPr wrap="none">
            <a:spAutoFit/>
          </a:bodyPr>
          <a:lstStyle/>
          <a:p>
            <a:r>
              <a:rPr lang="zh-CN" altLang="zh-CN" dirty="0"/>
              <a:t>人脸识别的算法</a:t>
            </a:r>
            <a:endParaRPr lang="zh-CN" altLang="en-US" dirty="0"/>
          </a:p>
        </p:txBody>
      </p:sp>
      <p:sp>
        <p:nvSpPr>
          <p:cNvPr id="9" name="矩形 8"/>
          <p:cNvSpPr/>
          <p:nvPr/>
        </p:nvSpPr>
        <p:spPr>
          <a:xfrm>
            <a:off x="5076056" y="4293096"/>
            <a:ext cx="1800493" cy="369332"/>
          </a:xfrm>
          <a:prstGeom prst="rect">
            <a:avLst/>
          </a:prstGeom>
          <a:solidFill>
            <a:schemeClr val="tx2">
              <a:lumMod val="60000"/>
              <a:lumOff val="40000"/>
            </a:schemeClr>
          </a:solidFill>
        </p:spPr>
        <p:txBody>
          <a:bodyPr wrap="none">
            <a:spAutoFit/>
          </a:bodyPr>
          <a:lstStyle/>
          <a:p>
            <a:r>
              <a:rPr lang="zh-CN" altLang="zh-CN" dirty="0"/>
              <a:t>人脸识别的应用</a:t>
            </a:r>
            <a:endParaRPr lang="zh-CN" altLang="en-US" dirty="0"/>
          </a:p>
        </p:txBody>
      </p:sp>
      <p:sp>
        <p:nvSpPr>
          <p:cNvPr id="10" name="矩形 9"/>
          <p:cNvSpPr/>
          <p:nvPr/>
        </p:nvSpPr>
        <p:spPr>
          <a:xfrm>
            <a:off x="1576988" y="3212976"/>
            <a:ext cx="1338828" cy="369332"/>
          </a:xfrm>
          <a:prstGeom prst="rect">
            <a:avLst/>
          </a:prstGeom>
          <a:solidFill>
            <a:schemeClr val="tx2">
              <a:lumMod val="20000"/>
              <a:lumOff val="80000"/>
            </a:schemeClr>
          </a:solidFill>
        </p:spPr>
        <p:txBody>
          <a:bodyPr wrap="none">
            <a:spAutoFit/>
          </a:bodyPr>
          <a:lstStyle/>
          <a:p>
            <a:r>
              <a:rPr lang="zh-CN" altLang="zh-CN" dirty="0" smtClean="0"/>
              <a:t>人脸特征点</a:t>
            </a:r>
            <a:endParaRPr lang="zh-CN" altLang="en-US" dirty="0"/>
          </a:p>
        </p:txBody>
      </p:sp>
      <p:sp>
        <p:nvSpPr>
          <p:cNvPr id="11" name="矩形 10"/>
          <p:cNvSpPr/>
          <p:nvPr/>
        </p:nvSpPr>
        <p:spPr>
          <a:xfrm>
            <a:off x="223644" y="3622958"/>
            <a:ext cx="1107996" cy="369332"/>
          </a:xfrm>
          <a:prstGeom prst="rect">
            <a:avLst/>
          </a:prstGeom>
          <a:solidFill>
            <a:schemeClr val="tx2">
              <a:lumMod val="20000"/>
              <a:lumOff val="80000"/>
            </a:schemeClr>
          </a:solidFill>
        </p:spPr>
        <p:txBody>
          <a:bodyPr wrap="none">
            <a:spAutoFit/>
          </a:bodyPr>
          <a:lstStyle/>
          <a:p>
            <a:r>
              <a:rPr lang="zh-CN" altLang="zh-CN" dirty="0"/>
              <a:t>整幅人</a:t>
            </a:r>
            <a:r>
              <a:rPr lang="zh-CN" altLang="zh-CN" dirty="0" smtClean="0"/>
              <a:t>脸</a:t>
            </a:r>
            <a:endParaRPr lang="zh-CN" altLang="en-US" dirty="0"/>
          </a:p>
        </p:txBody>
      </p:sp>
      <p:sp>
        <p:nvSpPr>
          <p:cNvPr id="12" name="矩形 11"/>
          <p:cNvSpPr/>
          <p:nvPr/>
        </p:nvSpPr>
        <p:spPr>
          <a:xfrm>
            <a:off x="223644" y="5003884"/>
            <a:ext cx="1107996" cy="369332"/>
          </a:xfrm>
          <a:prstGeom prst="rect">
            <a:avLst/>
          </a:prstGeom>
          <a:solidFill>
            <a:schemeClr val="tx2">
              <a:lumMod val="20000"/>
              <a:lumOff val="80000"/>
            </a:schemeClr>
          </a:solidFill>
        </p:spPr>
        <p:txBody>
          <a:bodyPr wrap="none">
            <a:spAutoFit/>
          </a:bodyPr>
          <a:lstStyle/>
          <a:p>
            <a:r>
              <a:rPr lang="zh-CN" altLang="zh-CN" dirty="0" smtClean="0"/>
              <a:t>模板</a:t>
            </a:r>
            <a:r>
              <a:rPr lang="zh-CN" altLang="en-US" dirty="0" smtClean="0"/>
              <a:t>匹配</a:t>
            </a:r>
            <a:endParaRPr lang="zh-CN" altLang="en-US" dirty="0"/>
          </a:p>
        </p:txBody>
      </p:sp>
      <p:sp>
        <p:nvSpPr>
          <p:cNvPr id="13" name="矩形 12"/>
          <p:cNvSpPr/>
          <p:nvPr/>
        </p:nvSpPr>
        <p:spPr>
          <a:xfrm>
            <a:off x="1619672" y="5435932"/>
            <a:ext cx="1107996" cy="369332"/>
          </a:xfrm>
          <a:prstGeom prst="rect">
            <a:avLst/>
          </a:prstGeom>
          <a:solidFill>
            <a:schemeClr val="tx2">
              <a:lumMod val="20000"/>
              <a:lumOff val="80000"/>
            </a:schemeClr>
          </a:solidFill>
        </p:spPr>
        <p:txBody>
          <a:bodyPr wrap="none">
            <a:spAutoFit/>
          </a:bodyPr>
          <a:lstStyle/>
          <a:p>
            <a:r>
              <a:rPr lang="zh-CN" altLang="zh-CN" dirty="0"/>
              <a:t>神经网络</a:t>
            </a:r>
            <a:endParaRPr lang="zh-CN" altLang="en-US" dirty="0"/>
          </a:p>
        </p:txBody>
      </p:sp>
      <p:sp>
        <p:nvSpPr>
          <p:cNvPr id="16" name="矩形 15"/>
          <p:cNvSpPr/>
          <p:nvPr/>
        </p:nvSpPr>
        <p:spPr>
          <a:xfrm>
            <a:off x="7164288" y="5003884"/>
            <a:ext cx="1107996" cy="369332"/>
          </a:xfrm>
          <a:prstGeom prst="rect">
            <a:avLst/>
          </a:prstGeom>
          <a:solidFill>
            <a:schemeClr val="accent4">
              <a:lumMod val="20000"/>
              <a:lumOff val="80000"/>
            </a:schemeClr>
          </a:solidFill>
        </p:spPr>
        <p:txBody>
          <a:bodyPr wrap="none">
            <a:spAutoFit/>
          </a:bodyPr>
          <a:lstStyle/>
          <a:p>
            <a:r>
              <a:rPr lang="zh-CN" altLang="zh-CN" dirty="0"/>
              <a:t>网络应用</a:t>
            </a:r>
            <a:endParaRPr lang="zh-CN" altLang="en-US" dirty="0"/>
          </a:p>
        </p:txBody>
      </p:sp>
      <p:sp>
        <p:nvSpPr>
          <p:cNvPr id="18" name="矩形 17"/>
          <p:cNvSpPr/>
          <p:nvPr/>
        </p:nvSpPr>
        <p:spPr>
          <a:xfrm>
            <a:off x="5768260" y="3212976"/>
            <a:ext cx="1107996" cy="369332"/>
          </a:xfrm>
          <a:prstGeom prst="rect">
            <a:avLst/>
          </a:prstGeom>
          <a:solidFill>
            <a:schemeClr val="accent4">
              <a:lumMod val="20000"/>
              <a:lumOff val="80000"/>
            </a:schemeClr>
          </a:solidFill>
        </p:spPr>
        <p:txBody>
          <a:bodyPr wrap="none">
            <a:spAutoFit/>
          </a:bodyPr>
          <a:lstStyle/>
          <a:p>
            <a:r>
              <a:rPr lang="zh-CN" altLang="zh-CN" dirty="0"/>
              <a:t>门禁系统</a:t>
            </a:r>
            <a:endParaRPr lang="zh-CN" altLang="en-US" dirty="0"/>
          </a:p>
        </p:txBody>
      </p:sp>
      <p:sp>
        <p:nvSpPr>
          <p:cNvPr id="19" name="矩形 18"/>
          <p:cNvSpPr/>
          <p:nvPr/>
        </p:nvSpPr>
        <p:spPr>
          <a:xfrm>
            <a:off x="7170257" y="3622958"/>
            <a:ext cx="1107996" cy="369332"/>
          </a:xfrm>
          <a:prstGeom prst="rect">
            <a:avLst/>
          </a:prstGeom>
          <a:solidFill>
            <a:schemeClr val="accent4">
              <a:lumMod val="20000"/>
              <a:lumOff val="80000"/>
            </a:schemeClr>
          </a:solidFill>
        </p:spPr>
        <p:txBody>
          <a:bodyPr wrap="none">
            <a:spAutoFit/>
          </a:bodyPr>
          <a:lstStyle/>
          <a:p>
            <a:r>
              <a:rPr lang="zh-CN" altLang="zh-CN" dirty="0"/>
              <a:t>视频监控</a:t>
            </a:r>
            <a:endParaRPr lang="zh-CN" altLang="en-US" dirty="0"/>
          </a:p>
        </p:txBody>
      </p:sp>
      <p:sp>
        <p:nvSpPr>
          <p:cNvPr id="20" name="矩形 19"/>
          <p:cNvSpPr/>
          <p:nvPr/>
        </p:nvSpPr>
        <p:spPr>
          <a:xfrm>
            <a:off x="5758787" y="5435932"/>
            <a:ext cx="1107996" cy="369332"/>
          </a:xfrm>
          <a:prstGeom prst="rect">
            <a:avLst/>
          </a:prstGeom>
          <a:solidFill>
            <a:schemeClr val="accent4">
              <a:lumMod val="20000"/>
              <a:lumOff val="80000"/>
            </a:schemeClr>
          </a:solidFill>
        </p:spPr>
        <p:txBody>
          <a:bodyPr wrap="none">
            <a:spAutoFit/>
          </a:bodyPr>
          <a:lstStyle/>
          <a:p>
            <a:r>
              <a:rPr lang="zh-CN" altLang="zh-CN" dirty="0"/>
              <a:t>数码相机</a:t>
            </a:r>
            <a:endParaRPr lang="zh-CN" altLang="en-US" dirty="0"/>
          </a:p>
        </p:txBody>
      </p:sp>
      <p:cxnSp>
        <p:nvCxnSpPr>
          <p:cNvPr id="22" name="直接箭头连接符 21"/>
          <p:cNvCxnSpPr>
            <a:stCxn id="5" idx="2"/>
            <a:endCxn id="7" idx="0"/>
          </p:cNvCxnSpPr>
          <p:nvPr/>
        </p:nvCxnSpPr>
        <p:spPr>
          <a:xfrm>
            <a:off x="4283968" y="2204864"/>
            <a:ext cx="0" cy="208823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9" idx="1"/>
          </p:cNvCxnSpPr>
          <p:nvPr/>
        </p:nvCxnSpPr>
        <p:spPr>
          <a:xfrm>
            <a:off x="4837966" y="4477762"/>
            <a:ext cx="238090"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7" idx="1"/>
            <a:endCxn id="8" idx="3"/>
          </p:cNvCxnSpPr>
          <p:nvPr/>
        </p:nvCxnSpPr>
        <p:spPr>
          <a:xfrm flipH="1">
            <a:off x="3492172" y="4477762"/>
            <a:ext cx="237798" cy="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8" idx="0"/>
            <a:endCxn id="10" idx="2"/>
          </p:cNvCxnSpPr>
          <p:nvPr/>
        </p:nvCxnSpPr>
        <p:spPr>
          <a:xfrm flipH="1" flipV="1">
            <a:off x="2246402" y="3582308"/>
            <a:ext cx="345524" cy="71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0"/>
            <a:endCxn id="18" idx="2"/>
          </p:cNvCxnSpPr>
          <p:nvPr/>
        </p:nvCxnSpPr>
        <p:spPr>
          <a:xfrm flipV="1">
            <a:off x="5976303" y="3582308"/>
            <a:ext cx="345955" cy="710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9" idx="3"/>
            <a:endCxn id="19" idx="2"/>
          </p:cNvCxnSpPr>
          <p:nvPr/>
        </p:nvCxnSpPr>
        <p:spPr>
          <a:xfrm flipV="1">
            <a:off x="6876549" y="3992290"/>
            <a:ext cx="847706" cy="485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9" idx="3"/>
            <a:endCxn id="16" idx="0"/>
          </p:cNvCxnSpPr>
          <p:nvPr/>
        </p:nvCxnSpPr>
        <p:spPr>
          <a:xfrm>
            <a:off x="6876549" y="4477762"/>
            <a:ext cx="841737" cy="52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9" idx="2"/>
            <a:endCxn id="20" idx="0"/>
          </p:cNvCxnSpPr>
          <p:nvPr/>
        </p:nvCxnSpPr>
        <p:spPr>
          <a:xfrm>
            <a:off x="5976303" y="4662428"/>
            <a:ext cx="336482" cy="773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8" idx="2"/>
            <a:endCxn id="13" idx="0"/>
          </p:cNvCxnSpPr>
          <p:nvPr/>
        </p:nvCxnSpPr>
        <p:spPr>
          <a:xfrm flipH="1">
            <a:off x="2173670" y="4662428"/>
            <a:ext cx="418256" cy="773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8" idx="1"/>
            <a:endCxn id="12" idx="0"/>
          </p:cNvCxnSpPr>
          <p:nvPr/>
        </p:nvCxnSpPr>
        <p:spPr>
          <a:xfrm flipH="1">
            <a:off x="777642" y="4477762"/>
            <a:ext cx="914037" cy="52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8" idx="1"/>
            <a:endCxn id="11" idx="2"/>
          </p:cNvCxnSpPr>
          <p:nvPr/>
        </p:nvCxnSpPr>
        <p:spPr>
          <a:xfrm flipH="1" flipV="1">
            <a:off x="777642" y="3992290"/>
            <a:ext cx="914037" cy="4854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灯片编号占位符 4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45" name="页脚占位符 44"/>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9197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1+#ppt_w/2"/>
                                          </p:val>
                                        </p:tav>
                                        <p:tav tm="100000">
                                          <p:val>
                                            <p:strVal val="#ppt_x"/>
                                          </p:val>
                                        </p:tav>
                                      </p:tavLst>
                                    </p:anim>
                                    <p:anim calcmode="lin" valueType="num">
                                      <p:cBhvr additive="base">
                                        <p:cTn id="19" dur="500" fill="hold"/>
                                        <p:tgtEl>
                                          <p:spTgt spid="2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fill="hold"/>
                                        <p:tgtEl>
                                          <p:spTgt spid="24"/>
                                        </p:tgtEl>
                                        <p:attrNameLst>
                                          <p:attrName>ppt_x</p:attrName>
                                        </p:attrNameLst>
                                      </p:cBhvr>
                                      <p:tavLst>
                                        <p:tav tm="0">
                                          <p:val>
                                            <p:strVal val="0-#ppt_w/2"/>
                                          </p:val>
                                        </p:tav>
                                        <p:tav tm="100000">
                                          <p:val>
                                            <p:strVal val="#ppt_x"/>
                                          </p:val>
                                        </p:tav>
                                      </p:tavLst>
                                    </p:anim>
                                    <p:anim calcmode="lin" valueType="num">
                                      <p:cBhvr additive="base">
                                        <p:cTn id="30" dur="500" fill="hold"/>
                                        <p:tgtEl>
                                          <p:spTgt spid="24"/>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0-#ppt_w/2"/>
                                          </p:val>
                                        </p:tav>
                                        <p:tav tm="100000">
                                          <p:val>
                                            <p:strVal val="#ppt_x"/>
                                          </p:val>
                                        </p:tav>
                                      </p:tavLst>
                                    </p:anim>
                                    <p:anim calcmode="lin" valueType="num">
                                      <p:cBhvr additive="base">
                                        <p:cTn id="3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barn(inVertical)">
                                      <p:cBhvr>
                                        <p:cTn id="40" dur="500"/>
                                        <p:tgtEl>
                                          <p:spTgt spid="2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barn(inVertical)">
                                      <p:cBhvr>
                                        <p:cTn id="43" dur="500"/>
                                        <p:tgtEl>
                                          <p:spTgt spid="10"/>
                                        </p:tgtEl>
                                      </p:cBhvr>
                                    </p:animEffect>
                                  </p:childTnLst>
                                </p:cTn>
                              </p:par>
                              <p:par>
                                <p:cTn id="44" presetID="16" presetClass="entr" presetSubtype="21"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barn(inVertical)">
                                      <p:cBhvr>
                                        <p:cTn id="46" dur="500"/>
                                        <p:tgtEl>
                                          <p:spTgt spid="4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arn(inVertical)">
                                      <p:cBhvr>
                                        <p:cTn id="49" dur="500"/>
                                        <p:tgtEl>
                                          <p:spTgt spid="11"/>
                                        </p:tgtEl>
                                      </p:cBhvr>
                                    </p:animEffect>
                                  </p:childTnLst>
                                </p:cTn>
                              </p:par>
                              <p:par>
                                <p:cTn id="50" presetID="16" presetClass="entr" presetSubtype="21"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barn(inVertical)">
                                      <p:cBhvr>
                                        <p:cTn id="52" dur="500"/>
                                        <p:tgtEl>
                                          <p:spTgt spid="4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barn(inVertical)">
                                      <p:cBhvr>
                                        <p:cTn id="55" dur="500"/>
                                        <p:tgtEl>
                                          <p:spTgt spid="12"/>
                                        </p:tgtEl>
                                      </p:cBhvr>
                                    </p:animEffect>
                                  </p:childTnLst>
                                </p:cTn>
                              </p:par>
                              <p:par>
                                <p:cTn id="56" presetID="16" presetClass="entr" presetSubtype="21"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arn(inVertical)">
                                      <p:cBhvr>
                                        <p:cTn id="58" dur="500"/>
                                        <p:tgtEl>
                                          <p:spTgt spid="38"/>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barn(inVertical)">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arn(inVertical)">
                                      <p:cBhvr>
                                        <p:cTn id="66" dur="500"/>
                                        <p:tgtEl>
                                          <p:spTgt spid="30"/>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barn(inVertical)">
                                      <p:cBhvr>
                                        <p:cTn id="69" dur="500"/>
                                        <p:tgtEl>
                                          <p:spTgt spid="18"/>
                                        </p:tgtEl>
                                      </p:cBhvr>
                                    </p:animEffect>
                                  </p:childTnLst>
                                </p:cTn>
                              </p:par>
                              <p:par>
                                <p:cTn id="70" presetID="16" presetClass="entr" presetSubtype="21"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arn(inVertical)">
                                      <p:cBhvr>
                                        <p:cTn id="72" dur="500"/>
                                        <p:tgtEl>
                                          <p:spTgt spid="32"/>
                                        </p:tgtEl>
                                      </p:cBhvr>
                                    </p:animEffect>
                                  </p:childTnLst>
                                </p:cTn>
                              </p:par>
                              <p:par>
                                <p:cTn id="73" presetID="16" presetClass="entr" presetSubtype="21"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barn(inVertical)">
                                      <p:cBhvr>
                                        <p:cTn id="75" dur="500"/>
                                        <p:tgtEl>
                                          <p:spTgt spid="19"/>
                                        </p:tgtEl>
                                      </p:cBhvr>
                                    </p:animEffect>
                                  </p:childTnLst>
                                </p:cTn>
                              </p:par>
                              <p:par>
                                <p:cTn id="76" presetID="16" presetClass="entr" presetSubtype="21" fill="hold"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barn(inVertical)">
                                      <p:cBhvr>
                                        <p:cTn id="81" dur="500"/>
                                        <p:tgtEl>
                                          <p:spTgt spid="16"/>
                                        </p:tgtEl>
                                      </p:cBhvr>
                                    </p:animEffect>
                                  </p:childTnLst>
                                </p:cTn>
                              </p:par>
                              <p:par>
                                <p:cTn id="82" presetID="16" presetClass="entr" presetSubtype="21"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barn(inVertical)">
                                      <p:cBhvr>
                                        <p:cTn id="84" dur="500"/>
                                        <p:tgtEl>
                                          <p:spTgt spid="36"/>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arn(inVertical)">
                                      <p:cBhvr>
                                        <p:cTn id="8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6"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数字图像处理内容</a:t>
            </a:r>
            <a:endParaRPr lang="zh-CN" altLang="en-US" dirty="0"/>
          </a:p>
        </p:txBody>
      </p:sp>
      <p:sp>
        <p:nvSpPr>
          <p:cNvPr id="4" name="圆角矩形 3"/>
          <p:cNvSpPr/>
          <p:nvPr/>
        </p:nvSpPr>
        <p:spPr>
          <a:xfrm>
            <a:off x="467544"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底层图像处理技术</a:t>
            </a:r>
            <a:endParaRPr lang="zh-CN" altLang="en-US" dirty="0"/>
          </a:p>
        </p:txBody>
      </p:sp>
      <p:sp>
        <p:nvSpPr>
          <p:cNvPr id="5" name="圆角矩形 4"/>
          <p:cNvSpPr/>
          <p:nvPr/>
        </p:nvSpPr>
        <p:spPr>
          <a:xfrm>
            <a:off x="3059832"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中层图像处理技术</a:t>
            </a:r>
            <a:endParaRPr lang="zh-CN" altLang="en-US" dirty="0"/>
          </a:p>
        </p:txBody>
      </p:sp>
      <p:sp>
        <p:nvSpPr>
          <p:cNvPr id="14" name="下箭头 13"/>
          <p:cNvSpPr/>
          <p:nvPr/>
        </p:nvSpPr>
        <p:spPr>
          <a:xfrm>
            <a:off x="6732240" y="2204864"/>
            <a:ext cx="144016" cy="318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6541134" y="3446912"/>
            <a:ext cx="141164" cy="313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下箭头 16"/>
          <p:cNvSpPr/>
          <p:nvPr/>
        </p:nvSpPr>
        <p:spPr>
          <a:xfrm>
            <a:off x="3528392" y="4129572"/>
            <a:ext cx="120735" cy="266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6541134" y="4129572"/>
            <a:ext cx="141164" cy="266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5108045" y="5454516"/>
            <a:ext cx="112027" cy="350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9"/>
          <p:cNvSpPr/>
          <p:nvPr/>
        </p:nvSpPr>
        <p:spPr>
          <a:xfrm>
            <a:off x="4283968" y="3446912"/>
            <a:ext cx="141164" cy="313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2088457">
            <a:off x="4203124" y="4803326"/>
            <a:ext cx="512891"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8392423">
            <a:off x="5584558" y="4809262"/>
            <a:ext cx="512891" cy="156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5652120" y="1628800"/>
            <a:ext cx="244827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高层图像处理技术</a:t>
            </a:r>
            <a:endParaRPr lang="zh-CN" altLang="en-US" dirty="0"/>
          </a:p>
        </p:txBody>
      </p:sp>
      <p:sp>
        <p:nvSpPr>
          <p:cNvPr id="7" name="矩形 6"/>
          <p:cNvSpPr/>
          <p:nvPr/>
        </p:nvSpPr>
        <p:spPr>
          <a:xfrm>
            <a:off x="3528392" y="2523582"/>
            <a:ext cx="4572000" cy="923330"/>
          </a:xfrm>
          <a:prstGeom prst="rect">
            <a:avLst/>
          </a:prstGeom>
          <a:solidFill>
            <a:schemeClr val="accent4">
              <a:lumMod val="20000"/>
              <a:lumOff val="80000"/>
            </a:schemeClr>
          </a:solidFill>
        </p:spPr>
        <p:txBody>
          <a:bodyPr>
            <a:spAutoFit/>
          </a:bodyPr>
          <a:lstStyle/>
          <a:p>
            <a:r>
              <a:rPr lang="zh-CN" altLang="zh-CN" dirty="0">
                <a:solidFill>
                  <a:srgbClr val="FF0000"/>
                </a:solidFill>
              </a:rPr>
              <a:t>视频事件</a:t>
            </a:r>
            <a:r>
              <a:rPr lang="zh-CN" altLang="zh-CN" dirty="0"/>
              <a:t>的提出是针对底层特征和视频对象的，但是视频事件的分析又建立在底层特征和视频对象分析之上的</a:t>
            </a:r>
            <a:endParaRPr lang="zh-CN" altLang="en-US" dirty="0"/>
          </a:p>
        </p:txBody>
      </p:sp>
      <p:sp>
        <p:nvSpPr>
          <p:cNvPr id="8" name="矩形 7"/>
          <p:cNvSpPr/>
          <p:nvPr/>
        </p:nvSpPr>
        <p:spPr>
          <a:xfrm>
            <a:off x="2411760" y="3760240"/>
            <a:ext cx="2492990" cy="369332"/>
          </a:xfrm>
          <a:prstGeom prst="rect">
            <a:avLst/>
          </a:prstGeom>
          <a:solidFill>
            <a:srgbClr val="FFFF00"/>
          </a:solidFill>
        </p:spPr>
        <p:txBody>
          <a:bodyPr wrap="none">
            <a:spAutoFit/>
          </a:bodyPr>
          <a:lstStyle/>
          <a:p>
            <a:r>
              <a:rPr lang="zh-CN" altLang="zh-CN" dirty="0"/>
              <a:t>“不正常”的事件定义</a:t>
            </a:r>
            <a:endParaRPr lang="zh-CN" altLang="en-US" dirty="0"/>
          </a:p>
        </p:txBody>
      </p:sp>
      <p:sp>
        <p:nvSpPr>
          <p:cNvPr id="9" name="矩形 8"/>
          <p:cNvSpPr/>
          <p:nvPr/>
        </p:nvSpPr>
        <p:spPr>
          <a:xfrm>
            <a:off x="5108045" y="3760240"/>
            <a:ext cx="2954655" cy="369332"/>
          </a:xfrm>
          <a:prstGeom prst="rect">
            <a:avLst/>
          </a:prstGeom>
          <a:solidFill>
            <a:srgbClr val="FFFF00"/>
          </a:solidFill>
        </p:spPr>
        <p:txBody>
          <a:bodyPr wrap="none">
            <a:spAutoFit/>
          </a:bodyPr>
          <a:lstStyle/>
          <a:p>
            <a:r>
              <a:rPr lang="zh-CN" altLang="zh-CN" dirty="0"/>
              <a:t>“用户感兴趣”的事件定义</a:t>
            </a:r>
            <a:endParaRPr lang="zh-CN" altLang="en-US" dirty="0"/>
          </a:p>
        </p:txBody>
      </p:sp>
      <p:sp>
        <p:nvSpPr>
          <p:cNvPr id="10" name="矩形 9"/>
          <p:cNvSpPr/>
          <p:nvPr/>
        </p:nvSpPr>
        <p:spPr>
          <a:xfrm>
            <a:off x="3095129" y="4396462"/>
            <a:ext cx="1107996" cy="369332"/>
          </a:xfrm>
          <a:prstGeom prst="rect">
            <a:avLst/>
          </a:prstGeom>
          <a:solidFill>
            <a:schemeClr val="tx2">
              <a:lumMod val="20000"/>
              <a:lumOff val="80000"/>
            </a:schemeClr>
          </a:solidFill>
        </p:spPr>
        <p:txBody>
          <a:bodyPr wrap="none">
            <a:spAutoFit/>
          </a:bodyPr>
          <a:lstStyle/>
          <a:p>
            <a:r>
              <a:rPr lang="zh-CN" altLang="zh-CN" dirty="0"/>
              <a:t>事件挖掘</a:t>
            </a:r>
            <a:endParaRPr lang="zh-CN" altLang="en-US" dirty="0"/>
          </a:p>
        </p:txBody>
      </p:sp>
      <p:sp>
        <p:nvSpPr>
          <p:cNvPr id="11" name="矩形 10"/>
          <p:cNvSpPr/>
          <p:nvPr/>
        </p:nvSpPr>
        <p:spPr>
          <a:xfrm>
            <a:off x="6128300" y="4396462"/>
            <a:ext cx="1107996" cy="369332"/>
          </a:xfrm>
          <a:prstGeom prst="rect">
            <a:avLst/>
          </a:prstGeom>
          <a:solidFill>
            <a:schemeClr val="tx2">
              <a:lumMod val="20000"/>
              <a:lumOff val="80000"/>
            </a:schemeClr>
          </a:solidFill>
        </p:spPr>
        <p:txBody>
          <a:bodyPr wrap="none">
            <a:spAutoFit/>
          </a:bodyPr>
          <a:lstStyle/>
          <a:p>
            <a:r>
              <a:rPr lang="zh-CN" altLang="zh-CN" dirty="0"/>
              <a:t>事件检索</a:t>
            </a:r>
            <a:endParaRPr lang="zh-CN" altLang="en-US" dirty="0"/>
          </a:p>
        </p:txBody>
      </p:sp>
      <p:sp>
        <p:nvSpPr>
          <p:cNvPr id="12" name="矩形 11"/>
          <p:cNvSpPr/>
          <p:nvPr/>
        </p:nvSpPr>
        <p:spPr>
          <a:xfrm>
            <a:off x="4323215" y="5085184"/>
            <a:ext cx="1569660" cy="369332"/>
          </a:xfrm>
          <a:prstGeom prst="rect">
            <a:avLst/>
          </a:prstGeom>
          <a:solidFill>
            <a:srgbClr val="92D050"/>
          </a:solidFill>
        </p:spPr>
        <p:txBody>
          <a:bodyPr wrap="none">
            <a:spAutoFit/>
          </a:bodyPr>
          <a:lstStyle/>
          <a:p>
            <a:r>
              <a:rPr lang="zh-CN" altLang="zh-CN" dirty="0"/>
              <a:t>足球视频分析</a:t>
            </a:r>
            <a:endParaRPr lang="zh-CN" altLang="en-US" dirty="0"/>
          </a:p>
        </p:txBody>
      </p:sp>
      <p:sp>
        <p:nvSpPr>
          <p:cNvPr id="13" name="矩形 12"/>
          <p:cNvSpPr/>
          <p:nvPr/>
        </p:nvSpPr>
        <p:spPr>
          <a:xfrm>
            <a:off x="2822045" y="5805264"/>
            <a:ext cx="4572000" cy="646331"/>
          </a:xfrm>
          <a:prstGeom prst="rect">
            <a:avLst/>
          </a:prstGeom>
          <a:solidFill>
            <a:schemeClr val="bg1">
              <a:lumMod val="85000"/>
            </a:schemeClr>
          </a:solidFill>
        </p:spPr>
        <p:txBody>
          <a:bodyPr>
            <a:spAutoFit/>
          </a:bodyPr>
          <a:lstStyle/>
          <a:p>
            <a:r>
              <a:rPr lang="zh-CN" altLang="zh-CN" dirty="0">
                <a:solidFill>
                  <a:srgbClr val="FF0000"/>
                </a:solidFill>
              </a:rPr>
              <a:t>事件</a:t>
            </a:r>
            <a:r>
              <a:rPr lang="zh-CN" altLang="zh-CN" dirty="0"/>
              <a:t>是用户感兴趣的具有一定上下文线索并符合特定领域知识模型的高层语义时空实体</a:t>
            </a:r>
            <a:endParaRPr lang="zh-CN" altLang="en-US" dirty="0"/>
          </a:p>
        </p:txBody>
      </p:sp>
      <p:sp>
        <p:nvSpPr>
          <p:cNvPr id="24" name="灯片编号占位符 2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25" name="页脚占位符 24"/>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367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presetID="2" presetClass="entr" presetSubtype="1"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ppt_x"/>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presetID="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0-#ppt_h/2"/>
                                          </p:val>
                                        </p:tav>
                                        <p:tav tm="100000">
                                          <p:val>
                                            <p:strVal val="#ppt_y"/>
                                          </p:val>
                                        </p:tav>
                                      </p:tavLst>
                                    </p:anim>
                                  </p:childTnLst>
                                </p:cTn>
                              </p:par>
                            </p:childTnLst>
                          </p:cTn>
                        </p:par>
                        <p:par>
                          <p:cTn id="53" fill="hold">
                            <p:stCondLst>
                              <p:cond delay="500"/>
                            </p:stCondLst>
                            <p:childTnLst>
                              <p:par>
                                <p:cTn id="54" presetID="2" presetClass="entr" presetSubtype="1" fill="hold" grpId="0" nodeType="after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0-#ppt_h/2"/>
                                          </p:val>
                                        </p:tav>
                                        <p:tav tm="100000">
                                          <p:val>
                                            <p:strVal val="#ppt_y"/>
                                          </p:val>
                                        </p:tav>
                                      </p:tavLst>
                                    </p:anim>
                                  </p:childTnLst>
                                </p:cTn>
                              </p:par>
                              <p:par>
                                <p:cTn id="64" presetID="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ppt_x"/>
                                          </p:val>
                                        </p:tav>
                                        <p:tav tm="100000">
                                          <p:val>
                                            <p:strVal val="#ppt_x"/>
                                          </p:val>
                                        </p:tav>
                                      </p:tavLst>
                                    </p:anim>
                                    <p:anim calcmode="lin" valueType="num">
                                      <p:cBhvr additive="base">
                                        <p:cTn id="67" dur="500" fill="hold"/>
                                        <p:tgtEl>
                                          <p:spTgt spid="22"/>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presetID="2" presetClass="entr" presetSubtype="1"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additive="base">
                                        <p:cTn id="71" dur="500" fill="hold"/>
                                        <p:tgtEl>
                                          <p:spTgt spid="12"/>
                                        </p:tgtEl>
                                        <p:attrNameLst>
                                          <p:attrName>ppt_x</p:attrName>
                                        </p:attrNameLst>
                                      </p:cBhvr>
                                      <p:tavLst>
                                        <p:tav tm="0">
                                          <p:val>
                                            <p:strVal val="#ppt_x"/>
                                          </p:val>
                                        </p:tav>
                                        <p:tav tm="100000">
                                          <p:val>
                                            <p:strVal val="#ppt_x"/>
                                          </p:val>
                                        </p:tav>
                                      </p:tavLst>
                                    </p:anim>
                                    <p:anim calcmode="lin" valueType="num">
                                      <p:cBhvr additive="base">
                                        <p:cTn id="7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0-#ppt_h/2"/>
                                          </p:val>
                                        </p:tav>
                                        <p:tav tm="100000">
                                          <p:val>
                                            <p:strVal val="#ppt_y"/>
                                          </p:val>
                                        </p:tav>
                                      </p:tavLst>
                                    </p:anim>
                                  </p:childTnLst>
                                </p:cTn>
                              </p:par>
                            </p:childTnLst>
                          </p:cTn>
                        </p:par>
                        <p:par>
                          <p:cTn id="79" fill="hold">
                            <p:stCondLst>
                              <p:cond delay="500"/>
                            </p:stCondLst>
                            <p:childTnLst>
                              <p:par>
                                <p:cTn id="80" presetID="2" presetClass="entr" presetSubtype="1" fill="hold" grpId="0" nodeType="after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additive="base">
                                        <p:cTn id="82" dur="500" fill="hold"/>
                                        <p:tgtEl>
                                          <p:spTgt spid="13"/>
                                        </p:tgtEl>
                                        <p:attrNameLst>
                                          <p:attrName>ppt_x</p:attrName>
                                        </p:attrNameLst>
                                      </p:cBhvr>
                                      <p:tavLst>
                                        <p:tav tm="0">
                                          <p:val>
                                            <p:strVal val="#ppt_x"/>
                                          </p:val>
                                        </p:tav>
                                        <p:tav tm="100000">
                                          <p:val>
                                            <p:strVal val="#ppt_x"/>
                                          </p:val>
                                        </p:tav>
                                      </p:tavLst>
                                    </p:anim>
                                    <p:anim calcmode="lin" valueType="num">
                                      <p:cBhvr additive="base">
                                        <p:cTn id="8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1" grpId="0" animBg="1"/>
      <p:bldP spid="22" grpId="0" animBg="1"/>
      <p:bldP spid="7" grpId="0" animBg="1"/>
      <p:bldP spid="8" grpId="0" animBg="1"/>
      <p:bldP spid="9" grpId="0" animBg="1"/>
      <p:bldP spid="10" grpId="0" animBg="1"/>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数字图像处理应用</a:t>
            </a:r>
            <a:endParaRPr lang="zh-CN" altLang="en-US" dirty="0"/>
          </a:p>
        </p:txBody>
      </p:sp>
      <p:sp>
        <p:nvSpPr>
          <p:cNvPr id="4" name="矩形 3"/>
          <p:cNvSpPr/>
          <p:nvPr/>
        </p:nvSpPr>
        <p:spPr>
          <a:xfrm>
            <a:off x="1979419" y="2514962"/>
            <a:ext cx="1800493"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dirty="0"/>
              <a:t>图像增强与恢复</a:t>
            </a:r>
            <a:endParaRPr lang="zh-CN" altLang="en-US" dirty="0"/>
          </a:p>
        </p:txBody>
      </p:sp>
      <p:sp>
        <p:nvSpPr>
          <p:cNvPr id="5" name="矩形 4"/>
          <p:cNvSpPr/>
          <p:nvPr/>
        </p:nvSpPr>
        <p:spPr>
          <a:xfrm>
            <a:off x="3147208" y="5363924"/>
            <a:ext cx="2723823"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dirty="0"/>
              <a:t>基于图像的生物特征识别</a:t>
            </a:r>
            <a:endParaRPr lang="zh-CN" altLang="en-US" dirty="0"/>
          </a:p>
        </p:txBody>
      </p:sp>
      <p:sp>
        <p:nvSpPr>
          <p:cNvPr id="6" name="矩形 5"/>
          <p:cNvSpPr/>
          <p:nvPr/>
        </p:nvSpPr>
        <p:spPr>
          <a:xfrm>
            <a:off x="539552" y="3919862"/>
            <a:ext cx="2262158"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dirty="0"/>
              <a:t>基于内容的图像检索</a:t>
            </a:r>
            <a:endParaRPr lang="zh-CN" altLang="en-US" dirty="0"/>
          </a:p>
        </p:txBody>
      </p:sp>
      <p:sp>
        <p:nvSpPr>
          <p:cNvPr id="7" name="矩形 6"/>
          <p:cNvSpPr/>
          <p:nvPr/>
        </p:nvSpPr>
        <p:spPr>
          <a:xfrm>
            <a:off x="5086201" y="2514962"/>
            <a:ext cx="156966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dirty="0" smtClean="0"/>
              <a:t>图像序列分析</a:t>
            </a:r>
            <a:endParaRPr lang="zh-CN" altLang="en-US" dirty="0"/>
          </a:p>
        </p:txBody>
      </p:sp>
      <p:sp>
        <p:nvSpPr>
          <p:cNvPr id="8" name="矩形 7"/>
          <p:cNvSpPr/>
          <p:nvPr/>
        </p:nvSpPr>
        <p:spPr>
          <a:xfrm>
            <a:off x="6372200" y="3919862"/>
            <a:ext cx="1338828"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wrap="none">
            <a:spAutoFit/>
          </a:bodyPr>
          <a:lstStyle/>
          <a:p>
            <a:r>
              <a:rPr lang="zh-CN" altLang="zh-CN" dirty="0"/>
              <a:t>计算机视觉</a:t>
            </a:r>
            <a:endParaRPr lang="zh-CN" altLang="en-US" dirty="0"/>
          </a:p>
        </p:txBody>
      </p:sp>
      <p:sp>
        <p:nvSpPr>
          <p:cNvPr id="9" name="爆炸形 1 8"/>
          <p:cNvSpPr/>
          <p:nvPr/>
        </p:nvSpPr>
        <p:spPr>
          <a:xfrm>
            <a:off x="3455893" y="3456456"/>
            <a:ext cx="1944216" cy="1296144"/>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11"/>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13" name="页脚占位符 12"/>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55175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图像增强与恢复</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图像增强</a:t>
            </a:r>
            <a:r>
              <a:rPr lang="zh-CN" altLang="zh-CN" dirty="0"/>
              <a:t>，就是将原来不清晰的图像变得清晰或强调某些感兴趣的特征，抑制不感兴趣的特征，使之改善图像质量、丰富信息量，加强图像判读和识别效果的图像处理方法</a:t>
            </a:r>
            <a:r>
              <a:rPr lang="zh-CN" altLang="zh-CN" dirty="0" smtClean="0"/>
              <a:t>。</a:t>
            </a:r>
            <a:endParaRPr lang="en-US" altLang="zh-CN" dirty="0" smtClean="0"/>
          </a:p>
          <a:p>
            <a:endParaRPr lang="en-US" altLang="zh-CN" dirty="0" smtClean="0"/>
          </a:p>
          <a:p>
            <a:r>
              <a:rPr lang="zh-CN" altLang="zh-CN" dirty="0">
                <a:solidFill>
                  <a:srgbClr val="FF0000"/>
                </a:solidFill>
              </a:rPr>
              <a:t>图像恢复</a:t>
            </a:r>
            <a:r>
              <a:rPr lang="zh-CN" altLang="zh-CN" dirty="0"/>
              <a:t>，就是指对受到损坏的图像进行修复重建或者去除图像中的多余物体</a:t>
            </a:r>
            <a:r>
              <a:rPr lang="zh-CN" altLang="zh-CN" dirty="0" smtClean="0"/>
              <a:t>。</a:t>
            </a:r>
            <a:endParaRPr lang="en-US" altLang="zh-CN" dirty="0" smtClean="0"/>
          </a:p>
          <a:p>
            <a:r>
              <a:rPr lang="zh-CN" altLang="zh-CN" dirty="0"/>
              <a:t>图像恢复常用方法包括</a:t>
            </a:r>
            <a:r>
              <a:rPr lang="zh-CN" altLang="zh-CN" dirty="0">
                <a:solidFill>
                  <a:srgbClr val="00B050"/>
                </a:solidFill>
              </a:rPr>
              <a:t>偏微分方程方法</a:t>
            </a:r>
            <a:r>
              <a:rPr lang="zh-CN" altLang="zh-CN" dirty="0"/>
              <a:t>、</a:t>
            </a:r>
            <a:r>
              <a:rPr lang="zh-CN" altLang="zh-CN" dirty="0">
                <a:solidFill>
                  <a:srgbClr val="00B050"/>
                </a:solidFill>
              </a:rPr>
              <a:t>整体变分方法</a:t>
            </a:r>
            <a:r>
              <a:rPr lang="zh-CN" altLang="zh-CN" dirty="0"/>
              <a:t>、</a:t>
            </a:r>
            <a:r>
              <a:rPr lang="zh-CN" altLang="zh-CN" dirty="0">
                <a:solidFill>
                  <a:srgbClr val="00B050"/>
                </a:solidFill>
              </a:rPr>
              <a:t>基于曲率的扩散模型</a:t>
            </a:r>
            <a:r>
              <a:rPr lang="zh-CN" altLang="zh-CN" dirty="0"/>
              <a:t>、高</a:t>
            </a:r>
            <a:r>
              <a:rPr lang="zh-CN" altLang="zh-CN" dirty="0">
                <a:solidFill>
                  <a:srgbClr val="00B050"/>
                </a:solidFill>
              </a:rPr>
              <a:t>斯卷积滤波</a:t>
            </a:r>
            <a:r>
              <a:rPr lang="zh-CN" altLang="zh-CN" dirty="0"/>
              <a:t>和</a:t>
            </a:r>
            <a:r>
              <a:rPr lang="zh-CN" altLang="zh-CN" dirty="0">
                <a:solidFill>
                  <a:srgbClr val="00B050"/>
                </a:solidFill>
              </a:rPr>
              <a:t>纹理合成方法</a:t>
            </a:r>
            <a:r>
              <a:rPr lang="zh-CN" altLang="zh-CN" dirty="0"/>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07958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图像增强与恢复</a:t>
            </a:r>
            <a:endParaRPr lang="zh-CN" altLang="en-US" dirty="0"/>
          </a:p>
        </p:txBody>
      </p:sp>
      <p:pic>
        <p:nvPicPr>
          <p:cNvPr id="4" name="图片 3" descr="Vandalized_input_document.bmp"/>
          <p:cNvPicPr/>
          <p:nvPr/>
        </p:nvPicPr>
        <p:blipFill>
          <a:blip r:embed="rId2" cstate="print"/>
          <a:stretch>
            <a:fillRect/>
          </a:stretch>
        </p:blipFill>
        <p:spPr>
          <a:xfrm>
            <a:off x="539552" y="2636912"/>
            <a:ext cx="7056784" cy="2335662"/>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77484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图像增强与恢复</a:t>
            </a:r>
            <a:endParaRPr lang="zh-CN" altLang="en-US" dirty="0"/>
          </a:p>
        </p:txBody>
      </p:sp>
      <p:pic>
        <p:nvPicPr>
          <p:cNvPr id="4" name="图片 3" descr="Restorede_document.bmp"/>
          <p:cNvPicPr/>
          <p:nvPr/>
        </p:nvPicPr>
        <p:blipFill>
          <a:blip r:embed="rId2" cstate="print"/>
          <a:stretch>
            <a:fillRect/>
          </a:stretch>
        </p:blipFill>
        <p:spPr>
          <a:xfrm>
            <a:off x="467544" y="2636912"/>
            <a:ext cx="7200800" cy="2376263"/>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26</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34219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a:t>
            </a:r>
            <a:r>
              <a:rPr lang="zh-CN" altLang="zh-CN" dirty="0" smtClean="0"/>
              <a:t>图像</a:t>
            </a:r>
            <a:r>
              <a:rPr lang="zh-CN" altLang="zh-CN" dirty="0"/>
              <a:t>的生物特征识别</a:t>
            </a:r>
            <a:endParaRPr lang="zh-CN" altLang="en-US" dirty="0"/>
          </a:p>
        </p:txBody>
      </p:sp>
      <p:sp>
        <p:nvSpPr>
          <p:cNvPr id="3" name="内容占位符 2"/>
          <p:cNvSpPr>
            <a:spLocks noGrp="1"/>
          </p:cNvSpPr>
          <p:nvPr>
            <p:ph idx="1"/>
          </p:nvPr>
        </p:nvSpPr>
        <p:spPr/>
        <p:txBody>
          <a:bodyPr/>
          <a:lstStyle/>
          <a:p>
            <a:r>
              <a:rPr lang="zh-CN" altLang="zh-CN" dirty="0"/>
              <a:t>生物特征识别技术所研究的生物特征包括</a:t>
            </a:r>
            <a:r>
              <a:rPr lang="zh-CN" altLang="zh-CN" dirty="0">
                <a:solidFill>
                  <a:srgbClr val="00B050"/>
                </a:solidFill>
              </a:rPr>
              <a:t>脸</a:t>
            </a:r>
            <a:r>
              <a:rPr lang="zh-CN" altLang="zh-CN" dirty="0"/>
              <a:t>、</a:t>
            </a:r>
            <a:r>
              <a:rPr lang="zh-CN" altLang="zh-CN" dirty="0">
                <a:solidFill>
                  <a:srgbClr val="00B050"/>
                </a:solidFill>
              </a:rPr>
              <a:t>指纹</a:t>
            </a:r>
            <a:r>
              <a:rPr lang="zh-CN" altLang="zh-CN" dirty="0"/>
              <a:t>、</a:t>
            </a:r>
            <a:r>
              <a:rPr lang="zh-CN" altLang="zh-CN" dirty="0">
                <a:solidFill>
                  <a:srgbClr val="00B050"/>
                </a:solidFill>
              </a:rPr>
              <a:t>手掌纹</a:t>
            </a:r>
            <a:r>
              <a:rPr lang="zh-CN" altLang="zh-CN" dirty="0"/>
              <a:t>、</a:t>
            </a:r>
            <a:r>
              <a:rPr lang="zh-CN" altLang="zh-CN" dirty="0">
                <a:solidFill>
                  <a:srgbClr val="00B050"/>
                </a:solidFill>
              </a:rPr>
              <a:t>虹膜</a:t>
            </a:r>
            <a:r>
              <a:rPr lang="zh-CN" altLang="zh-CN" dirty="0"/>
              <a:t>、</a:t>
            </a:r>
            <a:r>
              <a:rPr lang="zh-CN" altLang="zh-CN" dirty="0">
                <a:solidFill>
                  <a:srgbClr val="00B050"/>
                </a:solidFill>
              </a:rPr>
              <a:t>视网膜</a:t>
            </a:r>
            <a:r>
              <a:rPr lang="zh-CN" altLang="zh-CN" dirty="0"/>
              <a:t>、</a:t>
            </a:r>
            <a:r>
              <a:rPr lang="zh-CN" altLang="zh-CN" dirty="0">
                <a:solidFill>
                  <a:srgbClr val="00B050"/>
                </a:solidFill>
              </a:rPr>
              <a:t>声音（语音）</a:t>
            </a:r>
            <a:r>
              <a:rPr lang="zh-CN" altLang="zh-CN" dirty="0"/>
              <a:t>、</a:t>
            </a:r>
            <a:r>
              <a:rPr lang="zh-CN" altLang="zh-CN" dirty="0">
                <a:solidFill>
                  <a:srgbClr val="00B050"/>
                </a:solidFill>
              </a:rPr>
              <a:t>体形</a:t>
            </a:r>
            <a:r>
              <a:rPr lang="zh-CN" altLang="zh-CN" dirty="0"/>
              <a:t>、</a:t>
            </a:r>
            <a:r>
              <a:rPr lang="zh-CN" altLang="zh-CN" dirty="0">
                <a:solidFill>
                  <a:srgbClr val="00B050"/>
                </a:solidFill>
              </a:rPr>
              <a:t>个人习惯</a:t>
            </a:r>
            <a:r>
              <a:rPr lang="zh-CN" altLang="zh-CN" dirty="0"/>
              <a:t>（例如敲击键盘的力度和频率、签字）</a:t>
            </a:r>
            <a:r>
              <a:rPr lang="zh-CN" altLang="zh-CN" dirty="0" smtClean="0"/>
              <a:t>等</a:t>
            </a:r>
            <a:endParaRPr lang="en-US" altLang="zh-CN" dirty="0" smtClean="0"/>
          </a:p>
          <a:p>
            <a:endParaRPr lang="en-US" altLang="zh-CN" dirty="0" smtClean="0"/>
          </a:p>
          <a:p>
            <a:r>
              <a:rPr lang="zh-CN" altLang="zh-CN" dirty="0"/>
              <a:t>识别技术就有</a:t>
            </a:r>
            <a:r>
              <a:rPr lang="zh-CN" altLang="zh-CN" dirty="0">
                <a:solidFill>
                  <a:srgbClr val="00B050"/>
                </a:solidFill>
              </a:rPr>
              <a:t>人脸识别</a:t>
            </a:r>
            <a:r>
              <a:rPr lang="zh-CN" altLang="zh-CN" dirty="0"/>
              <a:t>、</a:t>
            </a:r>
            <a:r>
              <a:rPr lang="zh-CN" altLang="zh-CN" dirty="0">
                <a:solidFill>
                  <a:srgbClr val="00B050"/>
                </a:solidFill>
              </a:rPr>
              <a:t>指纹识别</a:t>
            </a:r>
            <a:r>
              <a:rPr lang="zh-CN" altLang="zh-CN" dirty="0"/>
              <a:t>、</a:t>
            </a:r>
            <a:r>
              <a:rPr lang="zh-CN" altLang="zh-CN" dirty="0">
                <a:solidFill>
                  <a:srgbClr val="00B050"/>
                </a:solidFill>
              </a:rPr>
              <a:t>掌纹识别</a:t>
            </a:r>
            <a:r>
              <a:rPr lang="zh-CN" altLang="zh-CN" dirty="0"/>
              <a:t>、</a:t>
            </a:r>
            <a:r>
              <a:rPr lang="zh-CN" altLang="zh-CN" dirty="0">
                <a:solidFill>
                  <a:srgbClr val="00B050"/>
                </a:solidFill>
              </a:rPr>
              <a:t>虹膜识别</a:t>
            </a:r>
            <a:r>
              <a:rPr lang="zh-CN" altLang="zh-CN" dirty="0"/>
              <a:t>、</a:t>
            </a:r>
            <a:r>
              <a:rPr lang="zh-CN" altLang="zh-CN" dirty="0">
                <a:solidFill>
                  <a:srgbClr val="00B050"/>
                </a:solidFill>
              </a:rPr>
              <a:t>视网膜识别</a:t>
            </a:r>
            <a:r>
              <a:rPr lang="zh-CN" altLang="zh-CN" dirty="0"/>
              <a:t>、</a:t>
            </a:r>
            <a:r>
              <a:rPr lang="zh-CN" altLang="zh-CN" dirty="0">
                <a:solidFill>
                  <a:srgbClr val="00B050"/>
                </a:solidFill>
              </a:rPr>
              <a:t>语音识别</a:t>
            </a:r>
            <a:r>
              <a:rPr lang="zh-CN" altLang="zh-CN" dirty="0"/>
              <a:t>（用语音识别可以进行身份识别，也可以进行语音内容的识别，只有前者属于生物特征识别技术）、</a:t>
            </a:r>
            <a:r>
              <a:rPr lang="zh-CN" altLang="zh-CN" dirty="0">
                <a:solidFill>
                  <a:srgbClr val="00B050"/>
                </a:solidFill>
              </a:rPr>
              <a:t>体形识别</a:t>
            </a:r>
            <a:r>
              <a:rPr lang="zh-CN" altLang="zh-CN" dirty="0"/>
              <a:t>、</a:t>
            </a:r>
            <a:r>
              <a:rPr lang="zh-CN" altLang="zh-CN" dirty="0">
                <a:solidFill>
                  <a:srgbClr val="00B050"/>
                </a:solidFill>
              </a:rPr>
              <a:t>键盘敲击识别</a:t>
            </a:r>
            <a:r>
              <a:rPr lang="zh-CN" altLang="zh-CN" dirty="0"/>
              <a:t>、</a:t>
            </a:r>
            <a:r>
              <a:rPr lang="zh-CN" altLang="zh-CN" dirty="0">
                <a:solidFill>
                  <a:srgbClr val="00B050"/>
                </a:solidFill>
              </a:rPr>
              <a:t>签字识别</a:t>
            </a:r>
            <a:r>
              <a:rPr lang="zh-CN" altLang="zh-CN" dirty="0"/>
              <a:t>等</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408527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具有表情不变性的人脸识别</a:t>
            </a:r>
            <a:endParaRPr lang="zh-CN" altLang="en-US" dirty="0"/>
          </a:p>
        </p:txBody>
      </p:sp>
      <p:pic>
        <p:nvPicPr>
          <p:cNvPr id="4" name="图片 3" descr="Face_expression.bmp"/>
          <p:cNvPicPr/>
          <p:nvPr/>
        </p:nvPicPr>
        <p:blipFill>
          <a:blip r:embed="rId2" cstate="print"/>
          <a:stretch>
            <a:fillRect/>
          </a:stretch>
        </p:blipFill>
        <p:spPr>
          <a:xfrm>
            <a:off x="467544" y="2276872"/>
            <a:ext cx="7200800" cy="3096344"/>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135388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指纹识别</a:t>
            </a:r>
            <a:endParaRPr lang="zh-CN" altLang="en-US" dirty="0"/>
          </a:p>
        </p:txBody>
      </p:sp>
      <p:pic>
        <p:nvPicPr>
          <p:cNvPr id="4" name="图片 3" descr="Sample_fingerprint_images.bmp"/>
          <p:cNvPicPr/>
          <p:nvPr/>
        </p:nvPicPr>
        <p:blipFill>
          <a:blip r:embed="rId2" cstate="print"/>
          <a:stretch>
            <a:fillRect/>
          </a:stretch>
        </p:blipFill>
        <p:spPr>
          <a:xfrm>
            <a:off x="539552" y="1772816"/>
            <a:ext cx="7128792" cy="4464496"/>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6489246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内容简介</a:t>
            </a:r>
          </a:p>
        </p:txBody>
      </p:sp>
      <p:sp>
        <p:nvSpPr>
          <p:cNvPr id="3" name="内容占位符 2"/>
          <p:cNvSpPr>
            <a:spLocks noGrp="1"/>
          </p:cNvSpPr>
          <p:nvPr>
            <p:ph idx="1"/>
          </p:nvPr>
        </p:nvSpPr>
        <p:spPr>
          <a:xfrm>
            <a:off x="457200" y="1609416"/>
            <a:ext cx="3610744" cy="4846320"/>
          </a:xfrm>
        </p:spPr>
        <p:txBody>
          <a:bodyPr>
            <a:normAutofit/>
          </a:bodyPr>
          <a:lstStyle/>
          <a:p>
            <a:r>
              <a:rPr lang="zh-CN" altLang="en-US" dirty="0"/>
              <a:t>几何变换</a:t>
            </a:r>
            <a:endParaRPr lang="en-US" altLang="zh-CN" dirty="0"/>
          </a:p>
          <a:p>
            <a:r>
              <a:rPr lang="zh-CN" altLang="en-US" dirty="0"/>
              <a:t>图像分割</a:t>
            </a:r>
            <a:endParaRPr lang="en-US" altLang="zh-CN" dirty="0"/>
          </a:p>
          <a:p>
            <a:r>
              <a:rPr lang="zh-CN" altLang="en-US" dirty="0"/>
              <a:t>图像平滑与锐化</a:t>
            </a:r>
            <a:endParaRPr lang="en-US" altLang="zh-CN" dirty="0"/>
          </a:p>
          <a:p>
            <a:r>
              <a:rPr lang="zh-CN" altLang="en-US" dirty="0"/>
              <a:t>形态学处理</a:t>
            </a:r>
            <a:endParaRPr lang="en-US" altLang="zh-CN" dirty="0"/>
          </a:p>
          <a:p>
            <a:r>
              <a:rPr lang="zh-CN" altLang="en-US" dirty="0"/>
              <a:t>图像压缩与</a:t>
            </a:r>
            <a:r>
              <a:rPr lang="zh-CN" altLang="en-US" dirty="0" smtClean="0"/>
              <a:t>编码</a:t>
            </a:r>
            <a:endParaRPr lang="en-US" altLang="zh-CN" dirty="0"/>
          </a:p>
        </p:txBody>
      </p:sp>
      <p:sp>
        <p:nvSpPr>
          <p:cNvPr id="4" name="内容占位符 2"/>
          <p:cNvSpPr txBox="1">
            <a:spLocks/>
          </p:cNvSpPr>
          <p:nvPr/>
        </p:nvSpPr>
        <p:spPr>
          <a:xfrm>
            <a:off x="4201616" y="2780928"/>
            <a:ext cx="3610744" cy="3550176"/>
          </a:xfrm>
          <a:prstGeom prst="rect">
            <a:avLst/>
          </a:prstGeom>
        </p:spPr>
        <p:txBody>
          <a:bodyPr vert="horz">
            <a:normAutofit/>
          </a:bodyPr>
          <a:lst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a:lstStyle>
          <a:p>
            <a:r>
              <a:rPr lang="zh-CN" altLang="en-US" dirty="0" smtClean="0"/>
              <a:t>图像特征提取</a:t>
            </a:r>
            <a:endParaRPr lang="en-US" altLang="zh-CN" dirty="0" smtClean="0"/>
          </a:p>
          <a:p>
            <a:pPr lvl="1"/>
            <a:r>
              <a:rPr lang="zh-CN" altLang="en-US" dirty="0" smtClean="0"/>
              <a:t>颜色</a:t>
            </a:r>
            <a:endParaRPr lang="en-US" altLang="zh-CN" dirty="0" smtClean="0"/>
          </a:p>
          <a:p>
            <a:pPr lvl="1"/>
            <a:r>
              <a:rPr lang="zh-CN" altLang="en-US" dirty="0" smtClean="0"/>
              <a:t>形状</a:t>
            </a:r>
            <a:endParaRPr lang="en-US" altLang="zh-CN" dirty="0" smtClean="0"/>
          </a:p>
          <a:p>
            <a:pPr lvl="1"/>
            <a:r>
              <a:rPr lang="zh-CN" altLang="en-US" dirty="0" smtClean="0"/>
              <a:t>纹理</a:t>
            </a:r>
            <a:endParaRPr lang="en-US" altLang="zh-CN" dirty="0" smtClean="0"/>
          </a:p>
          <a:p>
            <a:r>
              <a:rPr lang="zh-CN" altLang="en-US" dirty="0" smtClean="0"/>
              <a:t>高级数字图像处理</a:t>
            </a:r>
            <a:endParaRPr lang="en-US" altLang="zh-CN" dirty="0" smtClean="0"/>
          </a:p>
          <a:p>
            <a:pPr lvl="1"/>
            <a:r>
              <a:rPr lang="zh-CN" altLang="en-US" dirty="0" smtClean="0"/>
              <a:t>光流分析</a:t>
            </a:r>
            <a:endParaRPr lang="en-US" altLang="zh-CN" dirty="0" smtClean="0"/>
          </a:p>
          <a:p>
            <a:pPr lvl="1"/>
            <a:r>
              <a:rPr lang="zh-CN" altLang="en-US" dirty="0" smtClean="0"/>
              <a:t>兴趣点提取</a:t>
            </a:r>
            <a:endParaRPr lang="en-US" altLang="zh-CN" dirty="0" smtClean="0"/>
          </a:p>
          <a:p>
            <a:pPr lvl="1"/>
            <a:r>
              <a:rPr lang="zh-CN" altLang="en-US" dirty="0" smtClean="0"/>
              <a:t>基于内容的图像检索</a:t>
            </a:r>
            <a:endParaRPr lang="en-US" altLang="zh-CN"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04782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wipe(down)">
                                      <p:cBhvr>
                                        <p:cTn id="23" dur="580">
                                          <p:stCondLst>
                                            <p:cond delay="0"/>
                                          </p:stCondLst>
                                        </p:cTn>
                                        <p:tgtEl>
                                          <p:spTgt spid="4">
                                            <p:txEl>
                                              <p:pRg st="1" end="1"/>
                                            </p:txEl>
                                          </p:spTgt>
                                        </p:tgtEl>
                                      </p:cBhvr>
                                    </p:animEffect>
                                    <p:anim calcmode="lin" valueType="num">
                                      <p:cBhvr>
                                        <p:cTn id="24"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xEl>
                                              <p:pRg st="1" end="1"/>
                                            </p:txEl>
                                          </p:spTgt>
                                        </p:tgtEl>
                                      </p:cBhvr>
                                      <p:to x="100000" y="60000"/>
                                    </p:animScale>
                                    <p:animScale>
                                      <p:cBhvr>
                                        <p:cTn id="30" dur="166" decel="50000">
                                          <p:stCondLst>
                                            <p:cond delay="676"/>
                                          </p:stCondLst>
                                        </p:cTn>
                                        <p:tgtEl>
                                          <p:spTgt spid="4">
                                            <p:txEl>
                                              <p:pRg st="1" end="1"/>
                                            </p:txEl>
                                          </p:spTgt>
                                        </p:tgtEl>
                                      </p:cBhvr>
                                      <p:to x="100000" y="100000"/>
                                    </p:animScale>
                                    <p:animScale>
                                      <p:cBhvr>
                                        <p:cTn id="31" dur="26">
                                          <p:stCondLst>
                                            <p:cond delay="1312"/>
                                          </p:stCondLst>
                                        </p:cTn>
                                        <p:tgtEl>
                                          <p:spTgt spid="4">
                                            <p:txEl>
                                              <p:pRg st="1" end="1"/>
                                            </p:txEl>
                                          </p:spTgt>
                                        </p:tgtEl>
                                      </p:cBhvr>
                                      <p:to x="100000" y="80000"/>
                                    </p:animScale>
                                    <p:animScale>
                                      <p:cBhvr>
                                        <p:cTn id="32" dur="166" decel="50000">
                                          <p:stCondLst>
                                            <p:cond delay="1338"/>
                                          </p:stCondLst>
                                        </p:cTn>
                                        <p:tgtEl>
                                          <p:spTgt spid="4">
                                            <p:txEl>
                                              <p:pRg st="1" end="1"/>
                                            </p:txEl>
                                          </p:spTgt>
                                        </p:tgtEl>
                                      </p:cBhvr>
                                      <p:to x="100000" y="100000"/>
                                    </p:animScale>
                                    <p:animScale>
                                      <p:cBhvr>
                                        <p:cTn id="33" dur="26">
                                          <p:stCondLst>
                                            <p:cond delay="1642"/>
                                          </p:stCondLst>
                                        </p:cTn>
                                        <p:tgtEl>
                                          <p:spTgt spid="4">
                                            <p:txEl>
                                              <p:pRg st="1" end="1"/>
                                            </p:txEl>
                                          </p:spTgt>
                                        </p:tgtEl>
                                      </p:cBhvr>
                                      <p:to x="100000" y="90000"/>
                                    </p:animScale>
                                    <p:animScale>
                                      <p:cBhvr>
                                        <p:cTn id="34" dur="166" decel="50000">
                                          <p:stCondLst>
                                            <p:cond delay="1668"/>
                                          </p:stCondLst>
                                        </p:cTn>
                                        <p:tgtEl>
                                          <p:spTgt spid="4">
                                            <p:txEl>
                                              <p:pRg st="1" end="1"/>
                                            </p:txEl>
                                          </p:spTgt>
                                        </p:tgtEl>
                                      </p:cBhvr>
                                      <p:to x="100000" y="100000"/>
                                    </p:animScale>
                                    <p:animScale>
                                      <p:cBhvr>
                                        <p:cTn id="35" dur="26">
                                          <p:stCondLst>
                                            <p:cond delay="1808"/>
                                          </p:stCondLst>
                                        </p:cTn>
                                        <p:tgtEl>
                                          <p:spTgt spid="4">
                                            <p:txEl>
                                              <p:pRg st="1" end="1"/>
                                            </p:txEl>
                                          </p:spTgt>
                                        </p:tgtEl>
                                      </p:cBhvr>
                                      <p:to x="100000" y="95000"/>
                                    </p:animScale>
                                    <p:animScale>
                                      <p:cBhvr>
                                        <p:cTn id="36" dur="166" decel="50000">
                                          <p:stCondLst>
                                            <p:cond delay="1834"/>
                                          </p:stCondLst>
                                        </p:cTn>
                                        <p:tgtEl>
                                          <p:spTgt spid="4">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animEffect transition="in" filter="wipe(down)">
                                      <p:cBhvr>
                                        <p:cTn id="39" dur="580">
                                          <p:stCondLst>
                                            <p:cond delay="0"/>
                                          </p:stCondLst>
                                        </p:cTn>
                                        <p:tgtEl>
                                          <p:spTgt spid="4">
                                            <p:txEl>
                                              <p:pRg st="2" end="2"/>
                                            </p:txEl>
                                          </p:spTgt>
                                        </p:tgtEl>
                                      </p:cBhvr>
                                    </p:animEffect>
                                    <p:anim calcmode="lin" valueType="num">
                                      <p:cBhvr>
                                        <p:cTn id="40"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xEl>
                                              <p:pRg st="2" end="2"/>
                                            </p:txEl>
                                          </p:spTgt>
                                        </p:tgtEl>
                                      </p:cBhvr>
                                      <p:to x="100000" y="60000"/>
                                    </p:animScale>
                                    <p:animScale>
                                      <p:cBhvr>
                                        <p:cTn id="46" dur="166" decel="50000">
                                          <p:stCondLst>
                                            <p:cond delay="676"/>
                                          </p:stCondLst>
                                        </p:cTn>
                                        <p:tgtEl>
                                          <p:spTgt spid="4">
                                            <p:txEl>
                                              <p:pRg st="2" end="2"/>
                                            </p:txEl>
                                          </p:spTgt>
                                        </p:tgtEl>
                                      </p:cBhvr>
                                      <p:to x="100000" y="100000"/>
                                    </p:animScale>
                                    <p:animScale>
                                      <p:cBhvr>
                                        <p:cTn id="47" dur="26">
                                          <p:stCondLst>
                                            <p:cond delay="1312"/>
                                          </p:stCondLst>
                                        </p:cTn>
                                        <p:tgtEl>
                                          <p:spTgt spid="4">
                                            <p:txEl>
                                              <p:pRg st="2" end="2"/>
                                            </p:txEl>
                                          </p:spTgt>
                                        </p:tgtEl>
                                      </p:cBhvr>
                                      <p:to x="100000" y="80000"/>
                                    </p:animScale>
                                    <p:animScale>
                                      <p:cBhvr>
                                        <p:cTn id="48" dur="166" decel="50000">
                                          <p:stCondLst>
                                            <p:cond delay="1338"/>
                                          </p:stCondLst>
                                        </p:cTn>
                                        <p:tgtEl>
                                          <p:spTgt spid="4">
                                            <p:txEl>
                                              <p:pRg st="2" end="2"/>
                                            </p:txEl>
                                          </p:spTgt>
                                        </p:tgtEl>
                                      </p:cBhvr>
                                      <p:to x="100000" y="100000"/>
                                    </p:animScale>
                                    <p:animScale>
                                      <p:cBhvr>
                                        <p:cTn id="49" dur="26">
                                          <p:stCondLst>
                                            <p:cond delay="1642"/>
                                          </p:stCondLst>
                                        </p:cTn>
                                        <p:tgtEl>
                                          <p:spTgt spid="4">
                                            <p:txEl>
                                              <p:pRg st="2" end="2"/>
                                            </p:txEl>
                                          </p:spTgt>
                                        </p:tgtEl>
                                      </p:cBhvr>
                                      <p:to x="100000" y="90000"/>
                                    </p:animScale>
                                    <p:animScale>
                                      <p:cBhvr>
                                        <p:cTn id="50" dur="166" decel="50000">
                                          <p:stCondLst>
                                            <p:cond delay="1668"/>
                                          </p:stCondLst>
                                        </p:cTn>
                                        <p:tgtEl>
                                          <p:spTgt spid="4">
                                            <p:txEl>
                                              <p:pRg st="2" end="2"/>
                                            </p:txEl>
                                          </p:spTgt>
                                        </p:tgtEl>
                                      </p:cBhvr>
                                      <p:to x="100000" y="100000"/>
                                    </p:animScale>
                                    <p:animScale>
                                      <p:cBhvr>
                                        <p:cTn id="51" dur="26">
                                          <p:stCondLst>
                                            <p:cond delay="1808"/>
                                          </p:stCondLst>
                                        </p:cTn>
                                        <p:tgtEl>
                                          <p:spTgt spid="4">
                                            <p:txEl>
                                              <p:pRg st="2" end="2"/>
                                            </p:txEl>
                                          </p:spTgt>
                                        </p:tgtEl>
                                      </p:cBhvr>
                                      <p:to x="100000" y="95000"/>
                                    </p:animScale>
                                    <p:animScale>
                                      <p:cBhvr>
                                        <p:cTn id="52" dur="166" decel="50000">
                                          <p:stCondLst>
                                            <p:cond delay="1834"/>
                                          </p:stCondLst>
                                        </p:cTn>
                                        <p:tgtEl>
                                          <p:spTgt spid="4">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wipe(down)">
                                      <p:cBhvr>
                                        <p:cTn id="55" dur="580">
                                          <p:stCondLst>
                                            <p:cond delay="0"/>
                                          </p:stCondLst>
                                        </p:cTn>
                                        <p:tgtEl>
                                          <p:spTgt spid="4">
                                            <p:txEl>
                                              <p:pRg st="3" end="3"/>
                                            </p:txEl>
                                          </p:spTgt>
                                        </p:tgtEl>
                                      </p:cBhvr>
                                    </p:animEffect>
                                    <p:anim calcmode="lin" valueType="num">
                                      <p:cBhvr>
                                        <p:cTn id="56"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4">
                                            <p:txEl>
                                              <p:pRg st="3" end="3"/>
                                            </p:txEl>
                                          </p:spTgt>
                                        </p:tgtEl>
                                      </p:cBhvr>
                                      <p:to x="100000" y="60000"/>
                                    </p:animScale>
                                    <p:animScale>
                                      <p:cBhvr>
                                        <p:cTn id="62" dur="166" decel="50000">
                                          <p:stCondLst>
                                            <p:cond delay="676"/>
                                          </p:stCondLst>
                                        </p:cTn>
                                        <p:tgtEl>
                                          <p:spTgt spid="4">
                                            <p:txEl>
                                              <p:pRg st="3" end="3"/>
                                            </p:txEl>
                                          </p:spTgt>
                                        </p:tgtEl>
                                      </p:cBhvr>
                                      <p:to x="100000" y="100000"/>
                                    </p:animScale>
                                    <p:animScale>
                                      <p:cBhvr>
                                        <p:cTn id="63" dur="26">
                                          <p:stCondLst>
                                            <p:cond delay="1312"/>
                                          </p:stCondLst>
                                        </p:cTn>
                                        <p:tgtEl>
                                          <p:spTgt spid="4">
                                            <p:txEl>
                                              <p:pRg st="3" end="3"/>
                                            </p:txEl>
                                          </p:spTgt>
                                        </p:tgtEl>
                                      </p:cBhvr>
                                      <p:to x="100000" y="80000"/>
                                    </p:animScale>
                                    <p:animScale>
                                      <p:cBhvr>
                                        <p:cTn id="64" dur="166" decel="50000">
                                          <p:stCondLst>
                                            <p:cond delay="1338"/>
                                          </p:stCondLst>
                                        </p:cTn>
                                        <p:tgtEl>
                                          <p:spTgt spid="4">
                                            <p:txEl>
                                              <p:pRg st="3" end="3"/>
                                            </p:txEl>
                                          </p:spTgt>
                                        </p:tgtEl>
                                      </p:cBhvr>
                                      <p:to x="100000" y="100000"/>
                                    </p:animScale>
                                    <p:animScale>
                                      <p:cBhvr>
                                        <p:cTn id="65" dur="26">
                                          <p:stCondLst>
                                            <p:cond delay="1642"/>
                                          </p:stCondLst>
                                        </p:cTn>
                                        <p:tgtEl>
                                          <p:spTgt spid="4">
                                            <p:txEl>
                                              <p:pRg st="3" end="3"/>
                                            </p:txEl>
                                          </p:spTgt>
                                        </p:tgtEl>
                                      </p:cBhvr>
                                      <p:to x="100000" y="90000"/>
                                    </p:animScale>
                                    <p:animScale>
                                      <p:cBhvr>
                                        <p:cTn id="66" dur="166" decel="50000">
                                          <p:stCondLst>
                                            <p:cond delay="1668"/>
                                          </p:stCondLst>
                                        </p:cTn>
                                        <p:tgtEl>
                                          <p:spTgt spid="4">
                                            <p:txEl>
                                              <p:pRg st="3" end="3"/>
                                            </p:txEl>
                                          </p:spTgt>
                                        </p:tgtEl>
                                      </p:cBhvr>
                                      <p:to x="100000" y="100000"/>
                                    </p:animScale>
                                    <p:animScale>
                                      <p:cBhvr>
                                        <p:cTn id="67" dur="26">
                                          <p:stCondLst>
                                            <p:cond delay="1808"/>
                                          </p:stCondLst>
                                        </p:cTn>
                                        <p:tgtEl>
                                          <p:spTgt spid="4">
                                            <p:txEl>
                                              <p:pRg st="3" end="3"/>
                                            </p:txEl>
                                          </p:spTgt>
                                        </p:tgtEl>
                                      </p:cBhvr>
                                      <p:to x="100000" y="95000"/>
                                    </p:animScale>
                                    <p:animScale>
                                      <p:cBhvr>
                                        <p:cTn id="68" dur="166" decel="50000">
                                          <p:stCondLst>
                                            <p:cond delay="1834"/>
                                          </p:stCondLst>
                                        </p:cTn>
                                        <p:tgtEl>
                                          <p:spTgt spid="4">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4">
                                            <p:txEl>
                                              <p:pRg st="4" end="4"/>
                                            </p:txEl>
                                          </p:spTgt>
                                        </p:tgtEl>
                                        <p:attrNameLst>
                                          <p:attrName>style.visibility</p:attrName>
                                        </p:attrNameLst>
                                      </p:cBhvr>
                                      <p:to>
                                        <p:strVal val="visible"/>
                                      </p:to>
                                    </p:set>
                                    <p:animEffect transition="in" filter="wipe(down)">
                                      <p:cBhvr>
                                        <p:cTn id="71" dur="580">
                                          <p:stCondLst>
                                            <p:cond delay="0"/>
                                          </p:stCondLst>
                                        </p:cTn>
                                        <p:tgtEl>
                                          <p:spTgt spid="4">
                                            <p:txEl>
                                              <p:pRg st="4" end="4"/>
                                            </p:txEl>
                                          </p:spTgt>
                                        </p:tgtEl>
                                      </p:cBhvr>
                                    </p:animEffect>
                                    <p:anim calcmode="lin" valueType="num">
                                      <p:cBhvr>
                                        <p:cTn id="72"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4">
                                            <p:txEl>
                                              <p:pRg st="4" end="4"/>
                                            </p:txEl>
                                          </p:spTgt>
                                        </p:tgtEl>
                                      </p:cBhvr>
                                      <p:to x="100000" y="60000"/>
                                    </p:animScale>
                                    <p:animScale>
                                      <p:cBhvr>
                                        <p:cTn id="78" dur="166" decel="50000">
                                          <p:stCondLst>
                                            <p:cond delay="676"/>
                                          </p:stCondLst>
                                        </p:cTn>
                                        <p:tgtEl>
                                          <p:spTgt spid="4">
                                            <p:txEl>
                                              <p:pRg st="4" end="4"/>
                                            </p:txEl>
                                          </p:spTgt>
                                        </p:tgtEl>
                                      </p:cBhvr>
                                      <p:to x="100000" y="100000"/>
                                    </p:animScale>
                                    <p:animScale>
                                      <p:cBhvr>
                                        <p:cTn id="79" dur="26">
                                          <p:stCondLst>
                                            <p:cond delay="1312"/>
                                          </p:stCondLst>
                                        </p:cTn>
                                        <p:tgtEl>
                                          <p:spTgt spid="4">
                                            <p:txEl>
                                              <p:pRg st="4" end="4"/>
                                            </p:txEl>
                                          </p:spTgt>
                                        </p:tgtEl>
                                      </p:cBhvr>
                                      <p:to x="100000" y="80000"/>
                                    </p:animScale>
                                    <p:animScale>
                                      <p:cBhvr>
                                        <p:cTn id="80" dur="166" decel="50000">
                                          <p:stCondLst>
                                            <p:cond delay="1338"/>
                                          </p:stCondLst>
                                        </p:cTn>
                                        <p:tgtEl>
                                          <p:spTgt spid="4">
                                            <p:txEl>
                                              <p:pRg st="4" end="4"/>
                                            </p:txEl>
                                          </p:spTgt>
                                        </p:tgtEl>
                                      </p:cBhvr>
                                      <p:to x="100000" y="100000"/>
                                    </p:animScale>
                                    <p:animScale>
                                      <p:cBhvr>
                                        <p:cTn id="81" dur="26">
                                          <p:stCondLst>
                                            <p:cond delay="1642"/>
                                          </p:stCondLst>
                                        </p:cTn>
                                        <p:tgtEl>
                                          <p:spTgt spid="4">
                                            <p:txEl>
                                              <p:pRg st="4" end="4"/>
                                            </p:txEl>
                                          </p:spTgt>
                                        </p:tgtEl>
                                      </p:cBhvr>
                                      <p:to x="100000" y="90000"/>
                                    </p:animScale>
                                    <p:animScale>
                                      <p:cBhvr>
                                        <p:cTn id="82" dur="166" decel="50000">
                                          <p:stCondLst>
                                            <p:cond delay="1668"/>
                                          </p:stCondLst>
                                        </p:cTn>
                                        <p:tgtEl>
                                          <p:spTgt spid="4">
                                            <p:txEl>
                                              <p:pRg st="4" end="4"/>
                                            </p:txEl>
                                          </p:spTgt>
                                        </p:tgtEl>
                                      </p:cBhvr>
                                      <p:to x="100000" y="100000"/>
                                    </p:animScale>
                                    <p:animScale>
                                      <p:cBhvr>
                                        <p:cTn id="83" dur="26">
                                          <p:stCondLst>
                                            <p:cond delay="1808"/>
                                          </p:stCondLst>
                                        </p:cTn>
                                        <p:tgtEl>
                                          <p:spTgt spid="4">
                                            <p:txEl>
                                              <p:pRg st="4" end="4"/>
                                            </p:txEl>
                                          </p:spTgt>
                                        </p:tgtEl>
                                      </p:cBhvr>
                                      <p:to x="100000" y="95000"/>
                                    </p:animScale>
                                    <p:animScale>
                                      <p:cBhvr>
                                        <p:cTn id="84" dur="166" decel="50000">
                                          <p:stCondLst>
                                            <p:cond delay="1834"/>
                                          </p:stCondLst>
                                        </p:cTn>
                                        <p:tgtEl>
                                          <p:spTgt spid="4">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wipe(down)">
                                      <p:cBhvr>
                                        <p:cTn id="87" dur="580">
                                          <p:stCondLst>
                                            <p:cond delay="0"/>
                                          </p:stCondLst>
                                        </p:cTn>
                                        <p:tgtEl>
                                          <p:spTgt spid="4">
                                            <p:txEl>
                                              <p:pRg st="5" end="5"/>
                                            </p:txEl>
                                          </p:spTgt>
                                        </p:tgtEl>
                                      </p:cBhvr>
                                    </p:animEffect>
                                    <p:anim calcmode="lin" valueType="num">
                                      <p:cBhvr>
                                        <p:cTn id="88"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4">
                                            <p:txEl>
                                              <p:pRg st="5" end="5"/>
                                            </p:txEl>
                                          </p:spTgt>
                                        </p:tgtEl>
                                      </p:cBhvr>
                                      <p:to x="100000" y="60000"/>
                                    </p:animScale>
                                    <p:animScale>
                                      <p:cBhvr>
                                        <p:cTn id="94" dur="166" decel="50000">
                                          <p:stCondLst>
                                            <p:cond delay="676"/>
                                          </p:stCondLst>
                                        </p:cTn>
                                        <p:tgtEl>
                                          <p:spTgt spid="4">
                                            <p:txEl>
                                              <p:pRg st="5" end="5"/>
                                            </p:txEl>
                                          </p:spTgt>
                                        </p:tgtEl>
                                      </p:cBhvr>
                                      <p:to x="100000" y="100000"/>
                                    </p:animScale>
                                    <p:animScale>
                                      <p:cBhvr>
                                        <p:cTn id="95" dur="26">
                                          <p:stCondLst>
                                            <p:cond delay="1312"/>
                                          </p:stCondLst>
                                        </p:cTn>
                                        <p:tgtEl>
                                          <p:spTgt spid="4">
                                            <p:txEl>
                                              <p:pRg st="5" end="5"/>
                                            </p:txEl>
                                          </p:spTgt>
                                        </p:tgtEl>
                                      </p:cBhvr>
                                      <p:to x="100000" y="80000"/>
                                    </p:animScale>
                                    <p:animScale>
                                      <p:cBhvr>
                                        <p:cTn id="96" dur="166" decel="50000">
                                          <p:stCondLst>
                                            <p:cond delay="1338"/>
                                          </p:stCondLst>
                                        </p:cTn>
                                        <p:tgtEl>
                                          <p:spTgt spid="4">
                                            <p:txEl>
                                              <p:pRg st="5" end="5"/>
                                            </p:txEl>
                                          </p:spTgt>
                                        </p:tgtEl>
                                      </p:cBhvr>
                                      <p:to x="100000" y="100000"/>
                                    </p:animScale>
                                    <p:animScale>
                                      <p:cBhvr>
                                        <p:cTn id="97" dur="26">
                                          <p:stCondLst>
                                            <p:cond delay="1642"/>
                                          </p:stCondLst>
                                        </p:cTn>
                                        <p:tgtEl>
                                          <p:spTgt spid="4">
                                            <p:txEl>
                                              <p:pRg st="5" end="5"/>
                                            </p:txEl>
                                          </p:spTgt>
                                        </p:tgtEl>
                                      </p:cBhvr>
                                      <p:to x="100000" y="90000"/>
                                    </p:animScale>
                                    <p:animScale>
                                      <p:cBhvr>
                                        <p:cTn id="98" dur="166" decel="50000">
                                          <p:stCondLst>
                                            <p:cond delay="1668"/>
                                          </p:stCondLst>
                                        </p:cTn>
                                        <p:tgtEl>
                                          <p:spTgt spid="4">
                                            <p:txEl>
                                              <p:pRg st="5" end="5"/>
                                            </p:txEl>
                                          </p:spTgt>
                                        </p:tgtEl>
                                      </p:cBhvr>
                                      <p:to x="100000" y="100000"/>
                                    </p:animScale>
                                    <p:animScale>
                                      <p:cBhvr>
                                        <p:cTn id="99" dur="26">
                                          <p:stCondLst>
                                            <p:cond delay="1808"/>
                                          </p:stCondLst>
                                        </p:cTn>
                                        <p:tgtEl>
                                          <p:spTgt spid="4">
                                            <p:txEl>
                                              <p:pRg st="5" end="5"/>
                                            </p:txEl>
                                          </p:spTgt>
                                        </p:tgtEl>
                                      </p:cBhvr>
                                      <p:to x="100000" y="95000"/>
                                    </p:animScale>
                                    <p:animScale>
                                      <p:cBhvr>
                                        <p:cTn id="100" dur="166" decel="50000">
                                          <p:stCondLst>
                                            <p:cond delay="1834"/>
                                          </p:stCondLst>
                                        </p:cTn>
                                        <p:tgtEl>
                                          <p:spTgt spid="4">
                                            <p:txEl>
                                              <p:pRg st="5" end="5"/>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Effect transition="in" filter="wipe(down)">
                                      <p:cBhvr>
                                        <p:cTn id="103" dur="580">
                                          <p:stCondLst>
                                            <p:cond delay="0"/>
                                          </p:stCondLst>
                                        </p:cTn>
                                        <p:tgtEl>
                                          <p:spTgt spid="4">
                                            <p:txEl>
                                              <p:pRg st="6" end="6"/>
                                            </p:txEl>
                                          </p:spTgt>
                                        </p:tgtEl>
                                      </p:cBhvr>
                                    </p:animEffect>
                                    <p:anim calcmode="lin" valueType="num">
                                      <p:cBhvr>
                                        <p:cTn id="104" dur="1822" tmFilter="0,0; 0.14,0.36; 0.43,0.73; 0.71,0.91; 1.0,1.0">
                                          <p:stCondLst>
                                            <p:cond delay="0"/>
                                          </p:stCondLst>
                                        </p:cTn>
                                        <p:tgtEl>
                                          <p:spTgt spid="4">
                                            <p:txEl>
                                              <p:pRg st="6" end="6"/>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
                                            <p:txEl>
                                              <p:pRg st="6" end="6"/>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
                                            <p:txEl>
                                              <p:pRg st="6" end="6"/>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
                                            <p:txEl>
                                              <p:pRg st="6" end="6"/>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
                                            <p:txEl>
                                              <p:pRg st="6" end="6"/>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4">
                                            <p:txEl>
                                              <p:pRg st="6" end="6"/>
                                            </p:txEl>
                                          </p:spTgt>
                                        </p:tgtEl>
                                      </p:cBhvr>
                                      <p:to x="100000" y="60000"/>
                                    </p:animScale>
                                    <p:animScale>
                                      <p:cBhvr>
                                        <p:cTn id="110" dur="166" decel="50000">
                                          <p:stCondLst>
                                            <p:cond delay="676"/>
                                          </p:stCondLst>
                                        </p:cTn>
                                        <p:tgtEl>
                                          <p:spTgt spid="4">
                                            <p:txEl>
                                              <p:pRg st="6" end="6"/>
                                            </p:txEl>
                                          </p:spTgt>
                                        </p:tgtEl>
                                      </p:cBhvr>
                                      <p:to x="100000" y="100000"/>
                                    </p:animScale>
                                    <p:animScale>
                                      <p:cBhvr>
                                        <p:cTn id="111" dur="26">
                                          <p:stCondLst>
                                            <p:cond delay="1312"/>
                                          </p:stCondLst>
                                        </p:cTn>
                                        <p:tgtEl>
                                          <p:spTgt spid="4">
                                            <p:txEl>
                                              <p:pRg st="6" end="6"/>
                                            </p:txEl>
                                          </p:spTgt>
                                        </p:tgtEl>
                                      </p:cBhvr>
                                      <p:to x="100000" y="80000"/>
                                    </p:animScale>
                                    <p:animScale>
                                      <p:cBhvr>
                                        <p:cTn id="112" dur="166" decel="50000">
                                          <p:stCondLst>
                                            <p:cond delay="1338"/>
                                          </p:stCondLst>
                                        </p:cTn>
                                        <p:tgtEl>
                                          <p:spTgt spid="4">
                                            <p:txEl>
                                              <p:pRg st="6" end="6"/>
                                            </p:txEl>
                                          </p:spTgt>
                                        </p:tgtEl>
                                      </p:cBhvr>
                                      <p:to x="100000" y="100000"/>
                                    </p:animScale>
                                    <p:animScale>
                                      <p:cBhvr>
                                        <p:cTn id="113" dur="26">
                                          <p:stCondLst>
                                            <p:cond delay="1642"/>
                                          </p:stCondLst>
                                        </p:cTn>
                                        <p:tgtEl>
                                          <p:spTgt spid="4">
                                            <p:txEl>
                                              <p:pRg st="6" end="6"/>
                                            </p:txEl>
                                          </p:spTgt>
                                        </p:tgtEl>
                                      </p:cBhvr>
                                      <p:to x="100000" y="90000"/>
                                    </p:animScale>
                                    <p:animScale>
                                      <p:cBhvr>
                                        <p:cTn id="114" dur="166" decel="50000">
                                          <p:stCondLst>
                                            <p:cond delay="1668"/>
                                          </p:stCondLst>
                                        </p:cTn>
                                        <p:tgtEl>
                                          <p:spTgt spid="4">
                                            <p:txEl>
                                              <p:pRg st="6" end="6"/>
                                            </p:txEl>
                                          </p:spTgt>
                                        </p:tgtEl>
                                      </p:cBhvr>
                                      <p:to x="100000" y="100000"/>
                                    </p:animScale>
                                    <p:animScale>
                                      <p:cBhvr>
                                        <p:cTn id="115" dur="26">
                                          <p:stCondLst>
                                            <p:cond delay="1808"/>
                                          </p:stCondLst>
                                        </p:cTn>
                                        <p:tgtEl>
                                          <p:spTgt spid="4">
                                            <p:txEl>
                                              <p:pRg st="6" end="6"/>
                                            </p:txEl>
                                          </p:spTgt>
                                        </p:tgtEl>
                                      </p:cBhvr>
                                      <p:to x="100000" y="95000"/>
                                    </p:animScale>
                                    <p:animScale>
                                      <p:cBhvr>
                                        <p:cTn id="116" dur="166" decel="50000">
                                          <p:stCondLst>
                                            <p:cond delay="1834"/>
                                          </p:stCondLst>
                                        </p:cTn>
                                        <p:tgtEl>
                                          <p:spTgt spid="4">
                                            <p:txEl>
                                              <p:pRg st="6" end="6"/>
                                            </p:txEl>
                                          </p:spTgt>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
                                            <p:txEl>
                                              <p:pRg st="7" end="7"/>
                                            </p:txEl>
                                          </p:spTgt>
                                        </p:tgtEl>
                                        <p:attrNameLst>
                                          <p:attrName>style.visibility</p:attrName>
                                        </p:attrNameLst>
                                      </p:cBhvr>
                                      <p:to>
                                        <p:strVal val="visible"/>
                                      </p:to>
                                    </p:set>
                                    <p:animEffect transition="in" filter="wipe(down)">
                                      <p:cBhvr>
                                        <p:cTn id="119" dur="580">
                                          <p:stCondLst>
                                            <p:cond delay="0"/>
                                          </p:stCondLst>
                                        </p:cTn>
                                        <p:tgtEl>
                                          <p:spTgt spid="4">
                                            <p:txEl>
                                              <p:pRg st="7" end="7"/>
                                            </p:txEl>
                                          </p:spTgt>
                                        </p:tgtEl>
                                      </p:cBhvr>
                                    </p:animEffect>
                                    <p:anim calcmode="lin" valueType="num">
                                      <p:cBhvr>
                                        <p:cTn id="120" dur="1822" tmFilter="0,0; 0.14,0.36; 0.43,0.73; 0.71,0.91; 1.0,1.0">
                                          <p:stCondLst>
                                            <p:cond delay="0"/>
                                          </p:stCondLst>
                                        </p:cTn>
                                        <p:tgtEl>
                                          <p:spTgt spid="4">
                                            <p:txEl>
                                              <p:pRg st="7" end="7"/>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
                                            <p:txEl>
                                              <p:pRg st="7" end="7"/>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
                                            <p:txEl>
                                              <p:pRg st="7" end="7"/>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
                                            <p:txEl>
                                              <p:pRg st="7" end="7"/>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
                                            <p:txEl>
                                              <p:pRg st="7" end="7"/>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4">
                                            <p:txEl>
                                              <p:pRg st="7" end="7"/>
                                            </p:txEl>
                                          </p:spTgt>
                                        </p:tgtEl>
                                      </p:cBhvr>
                                      <p:to x="100000" y="60000"/>
                                    </p:animScale>
                                    <p:animScale>
                                      <p:cBhvr>
                                        <p:cTn id="126" dur="166" decel="50000">
                                          <p:stCondLst>
                                            <p:cond delay="676"/>
                                          </p:stCondLst>
                                        </p:cTn>
                                        <p:tgtEl>
                                          <p:spTgt spid="4">
                                            <p:txEl>
                                              <p:pRg st="7" end="7"/>
                                            </p:txEl>
                                          </p:spTgt>
                                        </p:tgtEl>
                                      </p:cBhvr>
                                      <p:to x="100000" y="100000"/>
                                    </p:animScale>
                                    <p:animScale>
                                      <p:cBhvr>
                                        <p:cTn id="127" dur="26">
                                          <p:stCondLst>
                                            <p:cond delay="1312"/>
                                          </p:stCondLst>
                                        </p:cTn>
                                        <p:tgtEl>
                                          <p:spTgt spid="4">
                                            <p:txEl>
                                              <p:pRg st="7" end="7"/>
                                            </p:txEl>
                                          </p:spTgt>
                                        </p:tgtEl>
                                      </p:cBhvr>
                                      <p:to x="100000" y="80000"/>
                                    </p:animScale>
                                    <p:animScale>
                                      <p:cBhvr>
                                        <p:cTn id="128" dur="166" decel="50000">
                                          <p:stCondLst>
                                            <p:cond delay="1338"/>
                                          </p:stCondLst>
                                        </p:cTn>
                                        <p:tgtEl>
                                          <p:spTgt spid="4">
                                            <p:txEl>
                                              <p:pRg st="7" end="7"/>
                                            </p:txEl>
                                          </p:spTgt>
                                        </p:tgtEl>
                                      </p:cBhvr>
                                      <p:to x="100000" y="100000"/>
                                    </p:animScale>
                                    <p:animScale>
                                      <p:cBhvr>
                                        <p:cTn id="129" dur="26">
                                          <p:stCondLst>
                                            <p:cond delay="1642"/>
                                          </p:stCondLst>
                                        </p:cTn>
                                        <p:tgtEl>
                                          <p:spTgt spid="4">
                                            <p:txEl>
                                              <p:pRg st="7" end="7"/>
                                            </p:txEl>
                                          </p:spTgt>
                                        </p:tgtEl>
                                      </p:cBhvr>
                                      <p:to x="100000" y="90000"/>
                                    </p:animScale>
                                    <p:animScale>
                                      <p:cBhvr>
                                        <p:cTn id="130" dur="166" decel="50000">
                                          <p:stCondLst>
                                            <p:cond delay="1668"/>
                                          </p:stCondLst>
                                        </p:cTn>
                                        <p:tgtEl>
                                          <p:spTgt spid="4">
                                            <p:txEl>
                                              <p:pRg st="7" end="7"/>
                                            </p:txEl>
                                          </p:spTgt>
                                        </p:tgtEl>
                                      </p:cBhvr>
                                      <p:to x="100000" y="100000"/>
                                    </p:animScale>
                                    <p:animScale>
                                      <p:cBhvr>
                                        <p:cTn id="131" dur="26">
                                          <p:stCondLst>
                                            <p:cond delay="1808"/>
                                          </p:stCondLst>
                                        </p:cTn>
                                        <p:tgtEl>
                                          <p:spTgt spid="4">
                                            <p:txEl>
                                              <p:pRg st="7" end="7"/>
                                            </p:txEl>
                                          </p:spTgt>
                                        </p:tgtEl>
                                      </p:cBhvr>
                                      <p:to x="100000" y="95000"/>
                                    </p:animScale>
                                    <p:animScale>
                                      <p:cBhvr>
                                        <p:cTn id="132" dur="166" decel="50000">
                                          <p:stCondLst>
                                            <p:cond delay="1834"/>
                                          </p:stCondLst>
                                        </p:cTn>
                                        <p:tgtEl>
                                          <p:spTgt spid="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基于内容的图像检索</a:t>
            </a:r>
            <a:endParaRPr lang="zh-CN" altLang="en-US" dirty="0"/>
          </a:p>
        </p:txBody>
      </p:sp>
      <p:sp>
        <p:nvSpPr>
          <p:cNvPr id="3" name="内容占位符 2"/>
          <p:cNvSpPr>
            <a:spLocks noGrp="1"/>
          </p:cNvSpPr>
          <p:nvPr>
            <p:ph idx="1"/>
          </p:nvPr>
        </p:nvSpPr>
        <p:spPr/>
        <p:txBody>
          <a:bodyPr/>
          <a:lstStyle/>
          <a:p>
            <a:r>
              <a:rPr lang="zh-CN" altLang="zh-CN" dirty="0"/>
              <a:t>基于内容的图像检索的提出，主要是针对</a:t>
            </a:r>
            <a:r>
              <a:rPr lang="zh-CN" altLang="zh-CN" dirty="0">
                <a:solidFill>
                  <a:srgbClr val="FF0000"/>
                </a:solidFill>
              </a:rPr>
              <a:t>基于关键字的搜索模式</a:t>
            </a:r>
            <a:r>
              <a:rPr lang="zh-CN" altLang="zh-CN" dirty="0"/>
              <a:t>，后者典型的应用包括互联网上传统的搜索引擎，如</a:t>
            </a:r>
            <a:r>
              <a:rPr lang="en-US" altLang="zh-CN" dirty="0"/>
              <a:t>Google</a:t>
            </a:r>
            <a:r>
              <a:rPr lang="zh-CN" altLang="zh-CN" dirty="0"/>
              <a:t>、百度等</a:t>
            </a:r>
            <a:r>
              <a:rPr lang="zh-CN" altLang="zh-CN" dirty="0" smtClean="0"/>
              <a:t>。</a:t>
            </a:r>
            <a:endParaRPr lang="en-US" altLang="zh-CN" dirty="0" smtClean="0"/>
          </a:p>
          <a:p>
            <a:r>
              <a:rPr lang="zh-CN" altLang="zh-CN" dirty="0">
                <a:solidFill>
                  <a:srgbClr val="FF0000"/>
                </a:solidFill>
              </a:rPr>
              <a:t>基于内容的图像检索</a:t>
            </a:r>
            <a:r>
              <a:rPr lang="zh-CN" altLang="zh-CN" dirty="0"/>
              <a:t>目的是在给定查询图像的前提下，依据内容信息或指定查询标准，在图像数据库中搜索并查找出符合查询条件的相应图片</a:t>
            </a:r>
            <a:r>
              <a:rPr lang="zh-CN" altLang="zh-CN" dirty="0" smtClean="0"/>
              <a:t>。</a:t>
            </a:r>
            <a:endParaRPr lang="en-US" altLang="zh-CN" dirty="0" smtClean="0"/>
          </a:p>
          <a:p>
            <a:endParaRPr lang="en-US" altLang="zh-CN" dirty="0"/>
          </a:p>
          <a:p>
            <a:r>
              <a:rPr lang="zh-CN" altLang="zh-CN" dirty="0"/>
              <a:t>最早成功应用基于内容的图像检索技术的是</a:t>
            </a:r>
            <a:r>
              <a:rPr lang="en-US" altLang="zh-CN" dirty="0"/>
              <a:t>IBM</a:t>
            </a:r>
            <a:r>
              <a:rPr lang="zh-CN" altLang="zh-CN" dirty="0"/>
              <a:t>的</a:t>
            </a:r>
            <a:r>
              <a:rPr lang="en-US" altLang="zh-CN" dirty="0">
                <a:solidFill>
                  <a:srgbClr val="FF0000"/>
                </a:solidFill>
              </a:rPr>
              <a:t>QBIC</a:t>
            </a:r>
            <a:r>
              <a:rPr lang="zh-CN" altLang="zh-CN" dirty="0">
                <a:solidFill>
                  <a:srgbClr val="FF0000"/>
                </a:solidFill>
              </a:rPr>
              <a:t>系统</a:t>
            </a:r>
            <a:r>
              <a:rPr lang="zh-CN" altLang="zh-CN" dirty="0"/>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673462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网络图像检索</a:t>
            </a:r>
            <a:endParaRPr lang="zh-CN" altLang="en-US" dirty="0"/>
          </a:p>
        </p:txBody>
      </p:sp>
      <p:pic>
        <p:nvPicPr>
          <p:cNvPr id="4" name="图片 3" descr="Web_image_search.bmp"/>
          <p:cNvPicPr/>
          <p:nvPr/>
        </p:nvPicPr>
        <p:blipFill>
          <a:blip r:embed="rId2" cstate="print"/>
          <a:stretch>
            <a:fillRect/>
          </a:stretch>
        </p:blipFill>
        <p:spPr>
          <a:xfrm>
            <a:off x="539552" y="1844824"/>
            <a:ext cx="7056784" cy="4104456"/>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285007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图像序列分析</a:t>
            </a:r>
            <a:endParaRPr lang="zh-CN" altLang="en-US" dirty="0"/>
          </a:p>
        </p:txBody>
      </p:sp>
      <p:sp>
        <p:nvSpPr>
          <p:cNvPr id="3" name="内容占位符 2"/>
          <p:cNvSpPr>
            <a:spLocks noGrp="1"/>
          </p:cNvSpPr>
          <p:nvPr>
            <p:ph idx="1"/>
          </p:nvPr>
        </p:nvSpPr>
        <p:spPr/>
        <p:txBody>
          <a:bodyPr/>
          <a:lstStyle/>
          <a:p>
            <a:r>
              <a:rPr lang="zh-CN" altLang="zh-CN" dirty="0"/>
              <a:t>图像序列分析，有的时候也称为</a:t>
            </a:r>
            <a:r>
              <a:rPr lang="zh-CN" altLang="zh-CN" dirty="0">
                <a:solidFill>
                  <a:srgbClr val="FF0000"/>
                </a:solidFill>
              </a:rPr>
              <a:t>视频分析</a:t>
            </a:r>
            <a:r>
              <a:rPr lang="zh-CN" altLang="zh-CN" dirty="0"/>
              <a:t>，就是根据图像本身的内容和图像帧之间的相关性进行目标识别和场景分析，其是静态图像分析在三维空间上的拓展</a:t>
            </a:r>
            <a:r>
              <a:rPr lang="zh-CN" altLang="zh-CN" dirty="0" smtClean="0"/>
              <a:t>。</a:t>
            </a:r>
            <a:endParaRPr lang="en-US" altLang="zh-CN" dirty="0" smtClean="0"/>
          </a:p>
          <a:p>
            <a:endParaRPr lang="en-US" altLang="zh-CN" dirty="0"/>
          </a:p>
          <a:p>
            <a:r>
              <a:rPr lang="zh-CN" altLang="zh-CN" dirty="0">
                <a:solidFill>
                  <a:srgbClr val="FF0000"/>
                </a:solidFill>
              </a:rPr>
              <a:t>动作检测与识别</a:t>
            </a:r>
            <a:r>
              <a:rPr lang="zh-CN" altLang="zh-CN" dirty="0"/>
              <a:t>，也是图像序列分析的一个例子，其在智能监控和多媒体交互等领域有着广泛的应用前景</a:t>
            </a:r>
            <a:r>
              <a:rPr lang="zh-CN" altLang="zh-CN" dirty="0" smtClean="0"/>
              <a:t>。</a:t>
            </a:r>
            <a:endParaRPr lang="en-US" altLang="zh-CN" dirty="0" smtClean="0"/>
          </a:p>
          <a:p>
            <a:r>
              <a:rPr lang="zh-CN" altLang="zh-CN" dirty="0"/>
              <a:t>有一部分行为检测和识别的研究，是</a:t>
            </a:r>
            <a:r>
              <a:rPr lang="zh-CN" altLang="zh-CN" dirty="0">
                <a:solidFill>
                  <a:srgbClr val="FF0000"/>
                </a:solidFill>
              </a:rPr>
              <a:t>基于真实的场景视频</a:t>
            </a:r>
            <a:r>
              <a:rPr lang="zh-CN" altLang="zh-CN" dirty="0"/>
              <a:t>，例如好莱坞电影或者是机场监控录像等。</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87266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基于图像序列的动作识别</a:t>
            </a:r>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7" y="1628800"/>
            <a:ext cx="5904655" cy="4853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t>33</a:t>
            </a:fld>
            <a:endParaRPr lang="zh-CN" altLang="en-US"/>
          </a:p>
        </p:txBody>
      </p:sp>
      <p:sp>
        <p:nvSpPr>
          <p:cNvPr id="8" name="页脚占位符 7"/>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413388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计算机视觉</a:t>
            </a:r>
            <a:endParaRPr lang="zh-CN" altLang="en-US" dirty="0"/>
          </a:p>
        </p:txBody>
      </p:sp>
      <p:sp>
        <p:nvSpPr>
          <p:cNvPr id="3" name="内容占位符 2"/>
          <p:cNvSpPr>
            <a:spLocks noGrp="1"/>
          </p:cNvSpPr>
          <p:nvPr>
            <p:ph idx="1"/>
          </p:nvPr>
        </p:nvSpPr>
        <p:spPr/>
        <p:txBody>
          <a:bodyPr/>
          <a:lstStyle/>
          <a:p>
            <a:r>
              <a:rPr lang="zh-CN" altLang="zh-CN" dirty="0"/>
              <a:t>计算机视觉，目前已经形成一个</a:t>
            </a:r>
            <a:r>
              <a:rPr lang="zh-CN" altLang="zh-CN" dirty="0">
                <a:solidFill>
                  <a:srgbClr val="FF0000"/>
                </a:solidFill>
              </a:rPr>
              <a:t>独立的学科</a:t>
            </a:r>
            <a:r>
              <a:rPr lang="zh-CN" altLang="zh-CN" dirty="0"/>
              <a:t>，主要指用摄像头和电脑代替人眼对目标进行识别、跟踪和测量等机器视觉，并进一步做数字图像处理，用电脑处理成为更合适人眼观察或传送给仪器检测的图像</a:t>
            </a:r>
            <a:r>
              <a:rPr lang="zh-CN" altLang="zh-CN" dirty="0" smtClean="0"/>
              <a:t>。</a:t>
            </a:r>
            <a:endParaRPr lang="en-US" altLang="zh-CN" dirty="0" smtClean="0"/>
          </a:p>
          <a:p>
            <a:endParaRPr lang="en-US" altLang="zh-CN" dirty="0" smtClean="0"/>
          </a:p>
          <a:p>
            <a:r>
              <a:rPr lang="zh-CN" altLang="zh-CN" dirty="0" smtClean="0"/>
              <a:t>在</a:t>
            </a:r>
            <a:r>
              <a:rPr lang="zh-CN" altLang="zh-CN" dirty="0"/>
              <a:t>计算机视觉和数字图像处理领域，有三大国际会议值得关注，几乎所有最新的相关技术都会首先出现在上面，其包括</a:t>
            </a:r>
            <a:r>
              <a:rPr lang="en-US" altLang="zh-CN" dirty="0">
                <a:solidFill>
                  <a:srgbClr val="FF0000"/>
                </a:solidFill>
              </a:rPr>
              <a:t>CVPR</a:t>
            </a:r>
            <a:r>
              <a:rPr lang="zh-CN" altLang="zh-CN" dirty="0"/>
              <a:t>、</a:t>
            </a:r>
            <a:r>
              <a:rPr lang="en-US" altLang="zh-CN" dirty="0">
                <a:solidFill>
                  <a:srgbClr val="FF0000"/>
                </a:solidFill>
              </a:rPr>
              <a:t>ICCV</a:t>
            </a:r>
            <a:r>
              <a:rPr lang="zh-CN" altLang="zh-CN" dirty="0"/>
              <a:t>和</a:t>
            </a:r>
            <a:r>
              <a:rPr lang="en-US" altLang="zh-CN" dirty="0">
                <a:solidFill>
                  <a:srgbClr val="FF0000"/>
                </a:solidFill>
              </a:rPr>
              <a:t>ECCV</a:t>
            </a:r>
            <a:r>
              <a:rPr lang="zh-CN" altLang="zh-CN" dirty="0"/>
              <a:t>。</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79173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人眼视线导引摄像头</a:t>
            </a:r>
            <a:endParaRPr lang="zh-CN" altLang="en-US" dirty="0"/>
          </a:p>
        </p:txBody>
      </p:sp>
      <p:pic>
        <p:nvPicPr>
          <p:cNvPr id="4" name="图片 3" descr="Gaze_directed_camera_01.bmp"/>
          <p:cNvPicPr/>
          <p:nvPr/>
        </p:nvPicPr>
        <p:blipFill>
          <a:blip r:embed="rId2" cstate="print"/>
          <a:stretch>
            <a:fillRect/>
          </a:stretch>
        </p:blipFill>
        <p:spPr>
          <a:xfrm>
            <a:off x="467544" y="2276872"/>
            <a:ext cx="7200800" cy="3168352"/>
          </a:xfrm>
          <a:prstGeom prst="rect">
            <a:avLst/>
          </a:prstGeom>
        </p:spPr>
      </p:pic>
      <p:sp>
        <p:nvSpPr>
          <p:cNvPr id="6" name="灯片编号占位符 5"/>
          <p:cNvSpPr>
            <a:spLocks noGrp="1"/>
          </p:cNvSpPr>
          <p:nvPr>
            <p:ph type="sldNum" sz="quarter" idx="12"/>
          </p:nvPr>
        </p:nvSpPr>
        <p:spPr/>
        <p:txBody>
          <a:bodyPr/>
          <a:lstStyle/>
          <a:p>
            <a:fld id="{0C913308-F349-4B6D-A68A-DD1791B4A57B}" type="slidenum">
              <a:rPr lang="zh-CN" altLang="en-US" smtClean="0"/>
              <a:t>35</a:t>
            </a:fld>
            <a:endParaRPr lang="zh-CN" altLang="en-US"/>
          </a:p>
        </p:txBody>
      </p:sp>
      <p:sp>
        <p:nvSpPr>
          <p:cNvPr id="7" name="页脚占位符 6"/>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220312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人眼视线导引摄像头</a:t>
            </a:r>
            <a:endParaRPr lang="zh-CN" altLang="en-US" dirty="0"/>
          </a:p>
        </p:txBody>
      </p:sp>
      <p:pic>
        <p:nvPicPr>
          <p:cNvPr id="5" name="图片 4" descr="Gaze_directed_camera_02.bmp"/>
          <p:cNvPicPr/>
          <p:nvPr/>
        </p:nvPicPr>
        <p:blipFill>
          <a:blip r:embed="rId2" cstate="print"/>
          <a:stretch>
            <a:fillRect/>
          </a:stretch>
        </p:blipFill>
        <p:spPr>
          <a:xfrm>
            <a:off x="467544" y="1844824"/>
            <a:ext cx="7200800" cy="4248472"/>
          </a:xfrm>
          <a:prstGeom prst="rect">
            <a:avLst/>
          </a:prstGeom>
        </p:spPr>
      </p:pic>
      <p:sp>
        <p:nvSpPr>
          <p:cNvPr id="7" name="灯片编号占位符 6"/>
          <p:cNvSpPr>
            <a:spLocks noGrp="1"/>
          </p:cNvSpPr>
          <p:nvPr>
            <p:ph type="sldNum" sz="quarter" idx="12"/>
          </p:nvPr>
        </p:nvSpPr>
        <p:spPr/>
        <p:txBody>
          <a:bodyPr/>
          <a:lstStyle/>
          <a:p>
            <a:fld id="{0C913308-F349-4B6D-A68A-DD1791B4A57B}" type="slidenum">
              <a:rPr lang="zh-CN" altLang="en-US" smtClean="0"/>
              <a:t>36</a:t>
            </a:fld>
            <a:endParaRPr lang="zh-CN" altLang="en-US"/>
          </a:p>
        </p:txBody>
      </p:sp>
      <p:sp>
        <p:nvSpPr>
          <p:cNvPr id="8" name="页脚占位符 7"/>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37046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本章小结</a:t>
            </a:r>
            <a:endParaRPr lang="zh-CN" altLang="en-US" dirty="0"/>
          </a:p>
        </p:txBody>
      </p:sp>
      <p:sp>
        <p:nvSpPr>
          <p:cNvPr id="3" name="内容占位符 2"/>
          <p:cNvSpPr>
            <a:spLocks noGrp="1"/>
          </p:cNvSpPr>
          <p:nvPr>
            <p:ph idx="1"/>
          </p:nvPr>
        </p:nvSpPr>
        <p:spPr/>
        <p:txBody>
          <a:bodyPr/>
          <a:lstStyle/>
          <a:p>
            <a:r>
              <a:rPr lang="zh-CN" altLang="zh-CN" dirty="0"/>
              <a:t>本章介绍了</a:t>
            </a:r>
            <a:r>
              <a:rPr lang="zh-CN" altLang="zh-CN" dirty="0">
                <a:solidFill>
                  <a:srgbClr val="FF0000"/>
                </a:solidFill>
              </a:rPr>
              <a:t>数字图像处理基本的概念</a:t>
            </a:r>
            <a:r>
              <a:rPr lang="zh-CN" altLang="zh-CN" dirty="0"/>
              <a:t>，主要涉及数字图像处理的目的、内容和应用</a:t>
            </a:r>
            <a:r>
              <a:rPr lang="zh-CN" altLang="zh-CN" dirty="0" smtClean="0"/>
              <a:t>。</a:t>
            </a:r>
            <a:endParaRPr lang="en-US" altLang="zh-CN" dirty="0" smtClean="0"/>
          </a:p>
          <a:p>
            <a:endParaRPr lang="en-US" altLang="zh-CN" dirty="0" smtClean="0"/>
          </a:p>
          <a:p>
            <a:r>
              <a:rPr lang="zh-CN" altLang="zh-CN" dirty="0"/>
              <a:t>数字图像处理的</a:t>
            </a:r>
            <a:r>
              <a:rPr lang="zh-CN" altLang="zh-CN" dirty="0">
                <a:solidFill>
                  <a:srgbClr val="FF0000"/>
                </a:solidFill>
              </a:rPr>
              <a:t>目的</a:t>
            </a:r>
            <a:r>
              <a:rPr lang="zh-CN" altLang="zh-CN" dirty="0"/>
              <a:t>，主要分为面向终端用户和面向专业编程两个方面</a:t>
            </a:r>
            <a:r>
              <a:rPr lang="zh-CN" altLang="zh-CN" dirty="0" smtClean="0"/>
              <a:t>。</a:t>
            </a:r>
            <a:endParaRPr lang="en-US" altLang="zh-CN" dirty="0" smtClean="0"/>
          </a:p>
          <a:p>
            <a:r>
              <a:rPr lang="zh-CN" altLang="zh-CN" dirty="0"/>
              <a:t>数字图像处理的</a:t>
            </a:r>
            <a:r>
              <a:rPr lang="zh-CN" altLang="zh-CN" dirty="0">
                <a:solidFill>
                  <a:srgbClr val="FF0000"/>
                </a:solidFill>
              </a:rPr>
              <a:t>内容</a:t>
            </a:r>
            <a:r>
              <a:rPr lang="zh-CN" altLang="zh-CN" dirty="0"/>
              <a:t>，主要分为底层、中层和高层三种层次进行阐述</a:t>
            </a:r>
            <a:r>
              <a:rPr lang="zh-CN" altLang="zh-CN" dirty="0" smtClean="0"/>
              <a:t>。</a:t>
            </a:r>
            <a:endParaRPr lang="en-US" altLang="zh-CN" dirty="0" smtClean="0"/>
          </a:p>
          <a:p>
            <a:r>
              <a:rPr lang="zh-CN" altLang="zh-CN" dirty="0"/>
              <a:t>在数字图像处理</a:t>
            </a:r>
            <a:r>
              <a:rPr lang="zh-CN" altLang="zh-CN" dirty="0">
                <a:solidFill>
                  <a:srgbClr val="FF0000"/>
                </a:solidFill>
              </a:rPr>
              <a:t>应用</a:t>
            </a:r>
            <a:r>
              <a:rPr lang="zh-CN" altLang="zh-CN" dirty="0"/>
              <a:t>的阐述中，简略的介绍了诸如基于内容的图像检索等相关领域的基本知识。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73704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80">
                                          <p:stCondLst>
                                            <p:cond delay="0"/>
                                          </p:stCondLst>
                                        </p:cTn>
                                        <p:tgtEl>
                                          <p:spTgt spid="3">
                                            <p:txEl>
                                              <p:pRg st="3" end="3"/>
                                            </p:txEl>
                                          </p:spTgt>
                                        </p:tgtEl>
                                      </p:cBhvr>
                                    </p:animEffect>
                                    <p:anim calcmode="lin" valueType="num">
                                      <p:cBhvr>
                                        <p:cTn id="25"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
                                            <p:txEl>
                                              <p:pRg st="3" end="3"/>
                                            </p:txEl>
                                          </p:spTgt>
                                        </p:tgtEl>
                                      </p:cBhvr>
                                      <p:to x="100000" y="60000"/>
                                    </p:animScale>
                                    <p:animScale>
                                      <p:cBhvr>
                                        <p:cTn id="31" dur="166" decel="50000">
                                          <p:stCondLst>
                                            <p:cond delay="676"/>
                                          </p:stCondLst>
                                        </p:cTn>
                                        <p:tgtEl>
                                          <p:spTgt spid="3">
                                            <p:txEl>
                                              <p:pRg st="3" end="3"/>
                                            </p:txEl>
                                          </p:spTgt>
                                        </p:tgtEl>
                                      </p:cBhvr>
                                      <p:to x="100000" y="100000"/>
                                    </p:animScale>
                                    <p:animScale>
                                      <p:cBhvr>
                                        <p:cTn id="32" dur="26">
                                          <p:stCondLst>
                                            <p:cond delay="1312"/>
                                          </p:stCondLst>
                                        </p:cTn>
                                        <p:tgtEl>
                                          <p:spTgt spid="3">
                                            <p:txEl>
                                              <p:pRg st="3" end="3"/>
                                            </p:txEl>
                                          </p:spTgt>
                                        </p:tgtEl>
                                      </p:cBhvr>
                                      <p:to x="100000" y="80000"/>
                                    </p:animScale>
                                    <p:animScale>
                                      <p:cBhvr>
                                        <p:cTn id="33" dur="166" decel="50000">
                                          <p:stCondLst>
                                            <p:cond delay="1338"/>
                                          </p:stCondLst>
                                        </p:cTn>
                                        <p:tgtEl>
                                          <p:spTgt spid="3">
                                            <p:txEl>
                                              <p:pRg st="3" end="3"/>
                                            </p:txEl>
                                          </p:spTgt>
                                        </p:tgtEl>
                                      </p:cBhvr>
                                      <p:to x="100000" y="100000"/>
                                    </p:animScale>
                                    <p:animScale>
                                      <p:cBhvr>
                                        <p:cTn id="34" dur="26">
                                          <p:stCondLst>
                                            <p:cond delay="1642"/>
                                          </p:stCondLst>
                                        </p:cTn>
                                        <p:tgtEl>
                                          <p:spTgt spid="3">
                                            <p:txEl>
                                              <p:pRg st="3" end="3"/>
                                            </p:txEl>
                                          </p:spTgt>
                                        </p:tgtEl>
                                      </p:cBhvr>
                                      <p:to x="100000" y="90000"/>
                                    </p:animScale>
                                    <p:animScale>
                                      <p:cBhvr>
                                        <p:cTn id="35" dur="166" decel="50000">
                                          <p:stCondLst>
                                            <p:cond delay="1668"/>
                                          </p:stCondLst>
                                        </p:cTn>
                                        <p:tgtEl>
                                          <p:spTgt spid="3">
                                            <p:txEl>
                                              <p:pRg st="3" end="3"/>
                                            </p:txEl>
                                          </p:spTgt>
                                        </p:tgtEl>
                                      </p:cBhvr>
                                      <p:to x="100000" y="100000"/>
                                    </p:animScale>
                                    <p:animScale>
                                      <p:cBhvr>
                                        <p:cTn id="36" dur="26">
                                          <p:stCondLst>
                                            <p:cond delay="1808"/>
                                          </p:stCondLst>
                                        </p:cTn>
                                        <p:tgtEl>
                                          <p:spTgt spid="3">
                                            <p:txEl>
                                              <p:pRg st="3" end="3"/>
                                            </p:txEl>
                                          </p:spTgt>
                                        </p:tgtEl>
                                      </p:cBhvr>
                                      <p:to x="100000" y="95000"/>
                                    </p:animScale>
                                    <p:animScale>
                                      <p:cBhvr>
                                        <p:cTn id="37" dur="166" decel="50000">
                                          <p:stCondLst>
                                            <p:cond delay="1834"/>
                                          </p:stCondLst>
                                        </p:cTn>
                                        <p:tgtEl>
                                          <p:spTgt spid="3">
                                            <p:txEl>
                                              <p:pRg st="3" end="3"/>
                                            </p:txEl>
                                          </p:spTgt>
                                        </p:tgtEl>
                                      </p:cBhvr>
                                      <p:to x="100000" y="100000"/>
                                    </p:animScale>
                                  </p:childTnLst>
                                </p:cTn>
                              </p:par>
                            </p:childTnLst>
                          </p:cTn>
                        </p:par>
                        <p:par>
                          <p:cTn id="38" fill="hold">
                            <p:stCondLst>
                              <p:cond delay="4000"/>
                            </p:stCondLst>
                            <p:childTnLst>
                              <p:par>
                                <p:cTn id="39" presetID="26" presetClass="entr" presetSubtype="0" fill="hold"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wipe(down)">
                                      <p:cBhvr>
                                        <p:cTn id="41" dur="580">
                                          <p:stCondLst>
                                            <p:cond delay="0"/>
                                          </p:stCondLst>
                                        </p:cTn>
                                        <p:tgtEl>
                                          <p:spTgt spid="3">
                                            <p:txEl>
                                              <p:pRg st="4" end="4"/>
                                            </p:txEl>
                                          </p:spTgt>
                                        </p:tgtEl>
                                      </p:cBhvr>
                                    </p:animEffect>
                                    <p:anim calcmode="lin" valueType="num">
                                      <p:cBhvr>
                                        <p:cTn id="4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4" end="4"/>
                                            </p:txEl>
                                          </p:spTgt>
                                        </p:tgtEl>
                                      </p:cBhvr>
                                      <p:to x="100000" y="60000"/>
                                    </p:animScale>
                                    <p:animScale>
                                      <p:cBhvr>
                                        <p:cTn id="48" dur="166" decel="50000">
                                          <p:stCondLst>
                                            <p:cond delay="676"/>
                                          </p:stCondLst>
                                        </p:cTn>
                                        <p:tgtEl>
                                          <p:spTgt spid="3">
                                            <p:txEl>
                                              <p:pRg st="4" end="4"/>
                                            </p:txEl>
                                          </p:spTgt>
                                        </p:tgtEl>
                                      </p:cBhvr>
                                      <p:to x="100000" y="100000"/>
                                    </p:animScale>
                                    <p:animScale>
                                      <p:cBhvr>
                                        <p:cTn id="49" dur="26">
                                          <p:stCondLst>
                                            <p:cond delay="1312"/>
                                          </p:stCondLst>
                                        </p:cTn>
                                        <p:tgtEl>
                                          <p:spTgt spid="3">
                                            <p:txEl>
                                              <p:pRg st="4" end="4"/>
                                            </p:txEl>
                                          </p:spTgt>
                                        </p:tgtEl>
                                      </p:cBhvr>
                                      <p:to x="100000" y="80000"/>
                                    </p:animScale>
                                    <p:animScale>
                                      <p:cBhvr>
                                        <p:cTn id="50" dur="166" decel="50000">
                                          <p:stCondLst>
                                            <p:cond delay="1338"/>
                                          </p:stCondLst>
                                        </p:cTn>
                                        <p:tgtEl>
                                          <p:spTgt spid="3">
                                            <p:txEl>
                                              <p:pRg st="4" end="4"/>
                                            </p:txEl>
                                          </p:spTgt>
                                        </p:tgtEl>
                                      </p:cBhvr>
                                      <p:to x="100000" y="100000"/>
                                    </p:animScale>
                                    <p:animScale>
                                      <p:cBhvr>
                                        <p:cTn id="51" dur="26">
                                          <p:stCondLst>
                                            <p:cond delay="1642"/>
                                          </p:stCondLst>
                                        </p:cTn>
                                        <p:tgtEl>
                                          <p:spTgt spid="3">
                                            <p:txEl>
                                              <p:pRg st="4" end="4"/>
                                            </p:txEl>
                                          </p:spTgt>
                                        </p:tgtEl>
                                      </p:cBhvr>
                                      <p:to x="100000" y="90000"/>
                                    </p:animScale>
                                    <p:animScale>
                                      <p:cBhvr>
                                        <p:cTn id="52" dur="166" decel="50000">
                                          <p:stCondLst>
                                            <p:cond delay="1668"/>
                                          </p:stCondLst>
                                        </p:cTn>
                                        <p:tgtEl>
                                          <p:spTgt spid="3">
                                            <p:txEl>
                                              <p:pRg st="4" end="4"/>
                                            </p:txEl>
                                          </p:spTgt>
                                        </p:tgtEl>
                                      </p:cBhvr>
                                      <p:to x="100000" y="100000"/>
                                    </p:animScale>
                                    <p:animScale>
                                      <p:cBhvr>
                                        <p:cTn id="53" dur="26">
                                          <p:stCondLst>
                                            <p:cond delay="1808"/>
                                          </p:stCondLst>
                                        </p:cTn>
                                        <p:tgtEl>
                                          <p:spTgt spid="3">
                                            <p:txEl>
                                              <p:pRg st="4" end="4"/>
                                            </p:txEl>
                                          </p:spTgt>
                                        </p:tgtEl>
                                      </p:cBhvr>
                                      <p:to x="100000" y="95000"/>
                                    </p:animScale>
                                    <p:animScale>
                                      <p:cBhvr>
                                        <p:cTn id="5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内容简介</a:t>
            </a:r>
          </a:p>
        </p:txBody>
      </p:sp>
      <p:sp>
        <p:nvSpPr>
          <p:cNvPr id="4" name="右箭头 3"/>
          <p:cNvSpPr/>
          <p:nvPr/>
        </p:nvSpPr>
        <p:spPr>
          <a:xfrm>
            <a:off x="539552" y="3068960"/>
            <a:ext cx="7488832"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44706" y="2149404"/>
            <a:ext cx="1415772" cy="830997"/>
          </a:xfrm>
          <a:prstGeom prst="rect">
            <a:avLst/>
          </a:prstGeom>
        </p:spPr>
        <p:txBody>
          <a:bodyPr wrap="none">
            <a:spAutoFit/>
          </a:bodyPr>
          <a:lstStyle/>
          <a:p>
            <a:r>
              <a:rPr lang="zh-CN" altLang="en-US" sz="2400" dirty="0"/>
              <a:t>编程</a:t>
            </a:r>
            <a:r>
              <a:rPr lang="zh-CN" altLang="en-US" sz="2400" dirty="0" smtClean="0"/>
              <a:t>框架</a:t>
            </a:r>
            <a:endParaRPr lang="en-US" altLang="zh-CN" sz="2400" dirty="0" smtClean="0"/>
          </a:p>
          <a:p>
            <a:r>
              <a:rPr lang="zh-CN" altLang="en-US" sz="2400" dirty="0" smtClean="0"/>
              <a:t>介绍</a:t>
            </a:r>
            <a:endParaRPr lang="zh-CN" altLang="en-US" sz="2400" dirty="0"/>
          </a:p>
        </p:txBody>
      </p:sp>
      <p:sp>
        <p:nvSpPr>
          <p:cNvPr id="6" name="矩形 5"/>
          <p:cNvSpPr/>
          <p:nvPr/>
        </p:nvSpPr>
        <p:spPr>
          <a:xfrm>
            <a:off x="6612612" y="2149405"/>
            <a:ext cx="1415772" cy="830997"/>
          </a:xfrm>
          <a:prstGeom prst="rect">
            <a:avLst/>
          </a:prstGeom>
        </p:spPr>
        <p:txBody>
          <a:bodyPr wrap="none">
            <a:spAutoFit/>
          </a:bodyPr>
          <a:lstStyle/>
          <a:p>
            <a:r>
              <a:rPr lang="zh-CN" altLang="en-US" sz="2400" dirty="0"/>
              <a:t>编程</a:t>
            </a:r>
            <a:r>
              <a:rPr lang="zh-CN" altLang="en-US" sz="2400" dirty="0" smtClean="0"/>
              <a:t>框架</a:t>
            </a:r>
            <a:endParaRPr lang="en-US" altLang="zh-CN" sz="2400" dirty="0" smtClean="0"/>
          </a:p>
          <a:p>
            <a:r>
              <a:rPr lang="zh-CN" altLang="en-US" sz="2400" dirty="0" smtClean="0"/>
              <a:t>接口</a:t>
            </a:r>
            <a:r>
              <a:rPr lang="zh-CN" altLang="en-US" sz="2400" dirty="0"/>
              <a:t>扩展</a:t>
            </a:r>
          </a:p>
        </p:txBody>
      </p:sp>
      <p:sp>
        <p:nvSpPr>
          <p:cNvPr id="7" name="矩形 6"/>
          <p:cNvSpPr/>
          <p:nvPr/>
        </p:nvSpPr>
        <p:spPr>
          <a:xfrm>
            <a:off x="2960529" y="1621524"/>
            <a:ext cx="2646878" cy="461665"/>
          </a:xfrm>
          <a:prstGeom prst="rect">
            <a:avLst/>
          </a:prstGeom>
        </p:spPr>
        <p:txBody>
          <a:bodyPr wrap="none">
            <a:spAutoFit/>
          </a:bodyPr>
          <a:lstStyle/>
          <a:p>
            <a:r>
              <a:rPr lang="zh-CN" altLang="en-US" sz="2400" dirty="0"/>
              <a:t>数字图像处理功能</a:t>
            </a:r>
          </a:p>
        </p:txBody>
      </p:sp>
      <p:sp>
        <p:nvSpPr>
          <p:cNvPr id="8" name="矩形 7"/>
          <p:cNvSpPr/>
          <p:nvPr/>
        </p:nvSpPr>
        <p:spPr>
          <a:xfrm>
            <a:off x="3729970" y="2123564"/>
            <a:ext cx="1107996" cy="369332"/>
          </a:xfrm>
          <a:prstGeom prst="rect">
            <a:avLst/>
          </a:prstGeom>
        </p:spPr>
        <p:txBody>
          <a:bodyPr wrap="none">
            <a:spAutoFit/>
          </a:bodyPr>
          <a:lstStyle/>
          <a:p>
            <a:r>
              <a:rPr lang="zh-CN" altLang="en-US" dirty="0">
                <a:solidFill>
                  <a:srgbClr val="00B0F0"/>
                </a:solidFill>
              </a:rPr>
              <a:t>从易到难</a:t>
            </a:r>
          </a:p>
        </p:txBody>
      </p:sp>
      <p:sp>
        <p:nvSpPr>
          <p:cNvPr id="9" name="矩形 8"/>
          <p:cNvSpPr/>
          <p:nvPr/>
        </p:nvSpPr>
        <p:spPr>
          <a:xfrm>
            <a:off x="3729970" y="2555612"/>
            <a:ext cx="1107996" cy="369332"/>
          </a:xfrm>
          <a:prstGeom prst="rect">
            <a:avLst/>
          </a:prstGeom>
        </p:spPr>
        <p:txBody>
          <a:bodyPr wrap="none">
            <a:spAutoFit/>
          </a:bodyPr>
          <a:lstStyle/>
          <a:p>
            <a:r>
              <a:rPr lang="zh-CN" altLang="en-US" dirty="0">
                <a:solidFill>
                  <a:srgbClr val="00B0F0"/>
                </a:solidFill>
              </a:rPr>
              <a:t>由简至繁</a:t>
            </a:r>
          </a:p>
        </p:txBody>
      </p:sp>
      <p:sp>
        <p:nvSpPr>
          <p:cNvPr id="10" name="下箭头 9"/>
          <p:cNvSpPr/>
          <p:nvPr/>
        </p:nvSpPr>
        <p:spPr>
          <a:xfrm>
            <a:off x="3934961" y="3356992"/>
            <a:ext cx="698014"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39552" y="6021288"/>
            <a:ext cx="1107996" cy="369332"/>
          </a:xfrm>
          <a:prstGeom prst="rect">
            <a:avLst/>
          </a:prstGeom>
          <a:noFill/>
        </p:spPr>
        <p:txBody>
          <a:bodyPr wrap="none">
            <a:spAutoFit/>
          </a:bodyPr>
          <a:lstStyle/>
          <a:p>
            <a:r>
              <a:rPr lang="zh-CN" altLang="en-US" dirty="0">
                <a:solidFill>
                  <a:schemeClr val="accent5">
                    <a:lumMod val="75000"/>
                  </a:schemeClr>
                </a:solidFill>
              </a:rPr>
              <a:t>几何变换</a:t>
            </a:r>
          </a:p>
        </p:txBody>
      </p:sp>
      <p:sp>
        <p:nvSpPr>
          <p:cNvPr id="12" name="矩形 11"/>
          <p:cNvSpPr/>
          <p:nvPr/>
        </p:nvSpPr>
        <p:spPr>
          <a:xfrm>
            <a:off x="1252592" y="5651956"/>
            <a:ext cx="1107996" cy="369332"/>
          </a:xfrm>
          <a:prstGeom prst="rect">
            <a:avLst/>
          </a:prstGeom>
          <a:noFill/>
        </p:spPr>
        <p:txBody>
          <a:bodyPr wrap="none">
            <a:spAutoFit/>
          </a:bodyPr>
          <a:lstStyle/>
          <a:p>
            <a:r>
              <a:rPr lang="zh-CN" altLang="en-US" dirty="0">
                <a:solidFill>
                  <a:schemeClr val="accent5">
                    <a:lumMod val="75000"/>
                  </a:schemeClr>
                </a:solidFill>
              </a:rPr>
              <a:t>图像分割</a:t>
            </a:r>
          </a:p>
        </p:txBody>
      </p:sp>
      <p:sp>
        <p:nvSpPr>
          <p:cNvPr id="13" name="矩形 12"/>
          <p:cNvSpPr/>
          <p:nvPr/>
        </p:nvSpPr>
        <p:spPr>
          <a:xfrm>
            <a:off x="1996464" y="5286815"/>
            <a:ext cx="1800493" cy="369332"/>
          </a:xfrm>
          <a:prstGeom prst="rect">
            <a:avLst/>
          </a:prstGeom>
          <a:noFill/>
        </p:spPr>
        <p:txBody>
          <a:bodyPr wrap="none">
            <a:spAutoFit/>
          </a:bodyPr>
          <a:lstStyle/>
          <a:p>
            <a:r>
              <a:rPr lang="zh-CN" altLang="en-US" dirty="0">
                <a:solidFill>
                  <a:schemeClr val="accent5">
                    <a:lumMod val="75000"/>
                  </a:schemeClr>
                </a:solidFill>
              </a:rPr>
              <a:t>图像平滑与锐化</a:t>
            </a:r>
          </a:p>
        </p:txBody>
      </p:sp>
      <p:sp>
        <p:nvSpPr>
          <p:cNvPr id="14" name="矩形 13"/>
          <p:cNvSpPr/>
          <p:nvPr/>
        </p:nvSpPr>
        <p:spPr>
          <a:xfrm>
            <a:off x="3013755" y="4917483"/>
            <a:ext cx="1338828" cy="369332"/>
          </a:xfrm>
          <a:prstGeom prst="rect">
            <a:avLst/>
          </a:prstGeom>
          <a:noFill/>
        </p:spPr>
        <p:txBody>
          <a:bodyPr wrap="none">
            <a:spAutoFit/>
          </a:bodyPr>
          <a:lstStyle/>
          <a:p>
            <a:r>
              <a:rPr lang="zh-CN" altLang="en-US" dirty="0">
                <a:solidFill>
                  <a:schemeClr val="accent5">
                    <a:lumMod val="75000"/>
                  </a:schemeClr>
                </a:solidFill>
              </a:rPr>
              <a:t>形态学处理</a:t>
            </a:r>
          </a:p>
        </p:txBody>
      </p:sp>
      <p:sp>
        <p:nvSpPr>
          <p:cNvPr id="15" name="矩形 14"/>
          <p:cNvSpPr/>
          <p:nvPr/>
        </p:nvSpPr>
        <p:spPr>
          <a:xfrm>
            <a:off x="3806914" y="4548151"/>
            <a:ext cx="1800493" cy="369332"/>
          </a:xfrm>
          <a:prstGeom prst="rect">
            <a:avLst/>
          </a:prstGeom>
          <a:noFill/>
        </p:spPr>
        <p:txBody>
          <a:bodyPr wrap="none">
            <a:spAutoFit/>
          </a:bodyPr>
          <a:lstStyle/>
          <a:p>
            <a:r>
              <a:rPr lang="zh-CN" altLang="en-US" dirty="0">
                <a:solidFill>
                  <a:schemeClr val="accent5">
                    <a:lumMod val="75000"/>
                  </a:schemeClr>
                </a:solidFill>
              </a:rPr>
              <a:t>图像压缩与编码</a:t>
            </a:r>
          </a:p>
        </p:txBody>
      </p:sp>
      <p:sp>
        <p:nvSpPr>
          <p:cNvPr id="16" name="矩形 15"/>
          <p:cNvSpPr/>
          <p:nvPr/>
        </p:nvSpPr>
        <p:spPr>
          <a:xfrm>
            <a:off x="4837966" y="4178819"/>
            <a:ext cx="1569660" cy="369332"/>
          </a:xfrm>
          <a:prstGeom prst="rect">
            <a:avLst/>
          </a:prstGeom>
          <a:noFill/>
        </p:spPr>
        <p:txBody>
          <a:bodyPr wrap="none">
            <a:spAutoFit/>
          </a:bodyPr>
          <a:lstStyle/>
          <a:p>
            <a:r>
              <a:rPr lang="zh-CN" altLang="en-US" dirty="0">
                <a:solidFill>
                  <a:schemeClr val="accent5">
                    <a:lumMod val="75000"/>
                  </a:schemeClr>
                </a:solidFill>
              </a:rPr>
              <a:t>图像特征提取</a:t>
            </a:r>
          </a:p>
        </p:txBody>
      </p:sp>
      <p:sp>
        <p:nvSpPr>
          <p:cNvPr id="17" name="矩形 16"/>
          <p:cNvSpPr/>
          <p:nvPr/>
        </p:nvSpPr>
        <p:spPr>
          <a:xfrm>
            <a:off x="5796136" y="3809487"/>
            <a:ext cx="2031325" cy="369332"/>
          </a:xfrm>
          <a:prstGeom prst="rect">
            <a:avLst/>
          </a:prstGeom>
          <a:noFill/>
        </p:spPr>
        <p:txBody>
          <a:bodyPr wrap="none">
            <a:spAutoFit/>
          </a:bodyPr>
          <a:lstStyle/>
          <a:p>
            <a:r>
              <a:rPr lang="zh-CN" altLang="en-US" dirty="0">
                <a:solidFill>
                  <a:schemeClr val="accent5">
                    <a:lumMod val="75000"/>
                  </a:schemeClr>
                </a:solidFill>
              </a:rPr>
              <a:t>高级数字图像处理</a:t>
            </a:r>
          </a:p>
        </p:txBody>
      </p:sp>
      <p:sp>
        <p:nvSpPr>
          <p:cNvPr id="18" name="直角三角形 17"/>
          <p:cNvSpPr/>
          <p:nvPr/>
        </p:nvSpPr>
        <p:spPr>
          <a:xfrm flipH="1">
            <a:off x="3275853" y="4732817"/>
            <a:ext cx="4551605" cy="1576503"/>
          </a:xfrm>
          <a:prstGeom prst="rtTriangle">
            <a:avLst/>
          </a:prstGeom>
          <a:noFill/>
          <a:ln w="15875" cmpd="sng">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灯片编号占位符 19"/>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21" name="页脚占位符 20"/>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78227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1"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0-#ppt_w/2"/>
                                          </p:val>
                                        </p:tav>
                                        <p:tav tm="100000">
                                          <p:val>
                                            <p:strVal val="#ppt_x"/>
                                          </p:val>
                                        </p:tav>
                                      </p:tavLst>
                                    </p:anim>
                                    <p:anim calcmode="lin" valueType="num">
                                      <p:cBhvr additive="base">
                                        <p:cTn id="52" dur="500" fill="hold"/>
                                        <p:tgtEl>
                                          <p:spTgt spid="11"/>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0-#ppt_w/2"/>
                                          </p:val>
                                        </p:tav>
                                        <p:tav tm="100000">
                                          <p:val>
                                            <p:strVal val="#ppt_x"/>
                                          </p:val>
                                        </p:tav>
                                      </p:tavLst>
                                    </p:anim>
                                    <p:anim calcmode="lin" valueType="num">
                                      <p:cBhvr additive="base">
                                        <p:cTn id="56" dur="500" fill="hold"/>
                                        <p:tgtEl>
                                          <p:spTgt spid="12"/>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 calcmode="lin" valueType="num">
                                      <p:cBhvr additive="base">
                                        <p:cTn id="59" dur="500" fill="hold"/>
                                        <p:tgtEl>
                                          <p:spTgt spid="13"/>
                                        </p:tgtEl>
                                        <p:attrNameLst>
                                          <p:attrName>ppt_x</p:attrName>
                                        </p:attrNameLst>
                                      </p:cBhvr>
                                      <p:tavLst>
                                        <p:tav tm="0">
                                          <p:val>
                                            <p:strVal val="0-#ppt_w/2"/>
                                          </p:val>
                                        </p:tav>
                                        <p:tav tm="100000">
                                          <p:val>
                                            <p:strVal val="#ppt_x"/>
                                          </p:val>
                                        </p:tav>
                                      </p:tavLst>
                                    </p:anim>
                                    <p:anim calcmode="lin" valueType="num">
                                      <p:cBhvr additive="base">
                                        <p:cTn id="60" dur="500" fill="hold"/>
                                        <p:tgtEl>
                                          <p:spTgt spid="1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0-#ppt_w/2"/>
                                          </p:val>
                                        </p:tav>
                                        <p:tav tm="100000">
                                          <p:val>
                                            <p:strVal val="#ppt_x"/>
                                          </p:val>
                                        </p:tav>
                                      </p:tavLst>
                                    </p:anim>
                                    <p:anim calcmode="lin" valueType="num">
                                      <p:cBhvr additive="base">
                                        <p:cTn id="64" dur="500" fill="hold"/>
                                        <p:tgtEl>
                                          <p:spTgt spid="14"/>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0-#ppt_w/2"/>
                                          </p:val>
                                        </p:tav>
                                        <p:tav tm="100000">
                                          <p:val>
                                            <p:strVal val="#ppt_x"/>
                                          </p:val>
                                        </p:tav>
                                      </p:tavLst>
                                    </p:anim>
                                    <p:anim calcmode="lin" valueType="num">
                                      <p:cBhvr additive="base">
                                        <p:cTn id="72" dur="500" fill="hold"/>
                                        <p:tgtEl>
                                          <p:spTgt spid="1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0-#ppt_w/2"/>
                                          </p:val>
                                        </p:tav>
                                        <p:tav tm="100000">
                                          <p:val>
                                            <p:strVal val="#ppt_x"/>
                                          </p:val>
                                        </p:tav>
                                      </p:tavLst>
                                    </p:anim>
                                    <p:anim calcmode="lin" valueType="num">
                                      <p:cBhvr additive="base">
                                        <p:cTn id="76"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8"/>
                                        </p:tgtEl>
                                        <p:attrNameLst>
                                          <p:attrName>style.visibility</p:attrName>
                                        </p:attrNameLst>
                                      </p:cBhvr>
                                      <p:to>
                                        <p:strVal val="visible"/>
                                      </p:to>
                                    </p:set>
                                    <p:anim calcmode="lin" valueType="num">
                                      <p:cBhvr additive="base">
                                        <p:cTn id="81" dur="500" fill="hold"/>
                                        <p:tgtEl>
                                          <p:spTgt spid="18"/>
                                        </p:tgtEl>
                                        <p:attrNameLst>
                                          <p:attrName>ppt_x</p:attrName>
                                        </p:attrNameLst>
                                      </p:cBhvr>
                                      <p:tavLst>
                                        <p:tav tm="0">
                                          <p:val>
                                            <p:strVal val="0-#ppt_w/2"/>
                                          </p:val>
                                        </p:tav>
                                        <p:tav tm="100000">
                                          <p:val>
                                            <p:strVal val="#ppt_x"/>
                                          </p:val>
                                        </p:tav>
                                      </p:tavLst>
                                    </p:anim>
                                    <p:anim calcmode="lin" valueType="num">
                                      <p:cBhvr additive="base">
                                        <p:cTn id="8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p:bldP spid="9" grpId="0"/>
      <p:bldP spid="10" grpId="0" animBg="1"/>
      <p:bldP spid="11" grpId="0"/>
      <p:bldP spid="12" grpId="0"/>
      <p:bldP spid="13" grpId="0"/>
      <p:bldP spid="14" grpId="0"/>
      <p:bldP spid="15" grpId="0"/>
      <p:bldP spid="16" grpId="0"/>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数字图像处理绪论</a:t>
            </a:r>
          </a:p>
        </p:txBody>
      </p:sp>
      <p:sp>
        <p:nvSpPr>
          <p:cNvPr id="4" name="椭圆 3"/>
          <p:cNvSpPr/>
          <p:nvPr/>
        </p:nvSpPr>
        <p:spPr>
          <a:xfrm>
            <a:off x="611560" y="1772816"/>
            <a:ext cx="3024336" cy="115212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solidFill>
                  <a:schemeClr val="tx1"/>
                </a:solidFill>
              </a:rPr>
              <a:t>数字图像处理目的</a:t>
            </a:r>
            <a:endParaRPr lang="zh-CN" altLang="en-US" sz="2400" dirty="0">
              <a:solidFill>
                <a:schemeClr val="tx1"/>
              </a:solidFill>
            </a:endParaRPr>
          </a:p>
        </p:txBody>
      </p:sp>
      <p:sp>
        <p:nvSpPr>
          <p:cNvPr id="5" name="椭圆 4"/>
          <p:cNvSpPr/>
          <p:nvPr/>
        </p:nvSpPr>
        <p:spPr>
          <a:xfrm>
            <a:off x="2555776" y="3284984"/>
            <a:ext cx="3024336" cy="115212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数字图像处理内容</a:t>
            </a:r>
          </a:p>
        </p:txBody>
      </p:sp>
      <p:sp>
        <p:nvSpPr>
          <p:cNvPr id="6" name="椭圆 5"/>
          <p:cNvSpPr/>
          <p:nvPr/>
        </p:nvSpPr>
        <p:spPr>
          <a:xfrm>
            <a:off x="4572000" y="4797152"/>
            <a:ext cx="3024336" cy="1152128"/>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数字图像处理应用</a:t>
            </a:r>
          </a:p>
        </p:txBody>
      </p:sp>
      <p:cxnSp>
        <p:nvCxnSpPr>
          <p:cNvPr id="8" name="直接箭头连接符 7"/>
          <p:cNvCxnSpPr/>
          <p:nvPr/>
        </p:nvCxnSpPr>
        <p:spPr>
          <a:xfrm>
            <a:off x="2843808" y="2852936"/>
            <a:ext cx="504056" cy="432048"/>
          </a:xfrm>
          <a:prstGeom prst="straightConnector1">
            <a:avLst/>
          </a:prstGeom>
          <a:ln w="539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572000" y="4437112"/>
            <a:ext cx="504056" cy="432048"/>
          </a:xfrm>
          <a:prstGeom prst="straightConnector1">
            <a:avLst/>
          </a:prstGeom>
          <a:ln w="539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灯片编号占位符 1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5" name="页脚占位符 14"/>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638410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9"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数字图像处理绪论</a:t>
            </a:r>
            <a:endParaRPr lang="zh-CN" altLang="en-US" dirty="0"/>
          </a:p>
        </p:txBody>
      </p:sp>
      <p:sp>
        <p:nvSpPr>
          <p:cNvPr id="3" name="内容占位符 2"/>
          <p:cNvSpPr>
            <a:spLocks noGrp="1"/>
          </p:cNvSpPr>
          <p:nvPr>
            <p:ph idx="1"/>
          </p:nvPr>
        </p:nvSpPr>
        <p:spPr/>
        <p:txBody>
          <a:bodyPr>
            <a:normAutofit/>
          </a:bodyPr>
          <a:lstStyle/>
          <a:p>
            <a:r>
              <a:rPr lang="zh-CN" altLang="zh-CN" dirty="0">
                <a:solidFill>
                  <a:srgbClr val="FF0000"/>
                </a:solidFill>
              </a:rPr>
              <a:t>数字图像处理</a:t>
            </a:r>
            <a:r>
              <a:rPr lang="zh-CN" altLang="zh-CN" dirty="0"/>
              <a:t>，是对数字图像进行分析、加工和处理，使其满足视觉、心理以及其它要求的</a:t>
            </a:r>
            <a:r>
              <a:rPr lang="zh-CN" altLang="zh-CN" dirty="0" smtClean="0"/>
              <a:t>技术</a:t>
            </a:r>
            <a:endParaRPr lang="en-US" altLang="zh-CN" dirty="0" smtClean="0"/>
          </a:p>
          <a:p>
            <a:r>
              <a:rPr lang="zh-CN" altLang="zh-CN" dirty="0"/>
              <a:t>数字</a:t>
            </a:r>
            <a:r>
              <a:rPr lang="zh-CN" altLang="zh-CN" dirty="0" smtClean="0"/>
              <a:t>图像处理易于</a:t>
            </a:r>
            <a:r>
              <a:rPr lang="zh-CN" altLang="zh-CN" dirty="0"/>
              <a:t>实现非线性处理，处理程序和处理参数可变</a:t>
            </a:r>
            <a:r>
              <a:rPr lang="zh-CN" altLang="zh-CN" dirty="0" smtClean="0"/>
              <a:t>，是</a:t>
            </a:r>
            <a:r>
              <a:rPr lang="zh-CN" altLang="zh-CN" dirty="0"/>
              <a:t>一项</a:t>
            </a:r>
            <a:r>
              <a:rPr lang="zh-CN" altLang="zh-CN" dirty="0">
                <a:solidFill>
                  <a:srgbClr val="FF0000"/>
                </a:solidFill>
              </a:rPr>
              <a:t>通用性强</a:t>
            </a:r>
            <a:r>
              <a:rPr lang="zh-CN" altLang="zh-CN" dirty="0"/>
              <a:t>、精度高、处理方法灵活、信息保存传送可靠的图像处理</a:t>
            </a:r>
            <a:r>
              <a:rPr lang="zh-CN" altLang="zh-CN" dirty="0" smtClean="0"/>
              <a:t>技术</a:t>
            </a:r>
            <a:endParaRPr lang="en-US" altLang="zh-CN" dirty="0" smtClean="0"/>
          </a:p>
          <a:p>
            <a:r>
              <a:rPr lang="zh-CN" altLang="zh-CN" dirty="0"/>
              <a:t>数字图像处理的研究内容很多，如</a:t>
            </a:r>
            <a:r>
              <a:rPr lang="zh-CN" altLang="zh-CN" dirty="0">
                <a:solidFill>
                  <a:srgbClr val="FF0000"/>
                </a:solidFill>
              </a:rPr>
              <a:t>傅里叶变换</a:t>
            </a:r>
            <a:r>
              <a:rPr lang="zh-CN" altLang="zh-CN" dirty="0"/>
              <a:t>、</a:t>
            </a:r>
            <a:r>
              <a:rPr lang="zh-CN" altLang="zh-CN" dirty="0">
                <a:solidFill>
                  <a:srgbClr val="FF0000"/>
                </a:solidFill>
              </a:rPr>
              <a:t>小波变换</a:t>
            </a:r>
            <a:r>
              <a:rPr lang="zh-CN" altLang="zh-CN" dirty="0"/>
              <a:t>等各种图像变换，对图像进行</a:t>
            </a:r>
            <a:r>
              <a:rPr lang="zh-CN" altLang="zh-CN" dirty="0">
                <a:solidFill>
                  <a:srgbClr val="FF0000"/>
                </a:solidFill>
              </a:rPr>
              <a:t>编码和压缩</a:t>
            </a:r>
            <a:r>
              <a:rPr lang="zh-CN" altLang="zh-CN" dirty="0"/>
              <a:t>，采用各种方法对图像进行</a:t>
            </a:r>
            <a:r>
              <a:rPr lang="zh-CN" altLang="zh-CN" dirty="0">
                <a:solidFill>
                  <a:srgbClr val="FF0000"/>
                </a:solidFill>
              </a:rPr>
              <a:t>复原和增强</a:t>
            </a:r>
            <a:r>
              <a:rPr lang="zh-CN" altLang="zh-CN" dirty="0"/>
              <a:t>，对图像进行</a:t>
            </a:r>
            <a:r>
              <a:rPr lang="zh-CN" altLang="zh-CN" dirty="0">
                <a:solidFill>
                  <a:srgbClr val="FF0000"/>
                </a:solidFill>
              </a:rPr>
              <a:t>分割</a:t>
            </a:r>
            <a:r>
              <a:rPr lang="zh-CN" altLang="zh-CN" dirty="0"/>
              <a:t>、</a:t>
            </a:r>
            <a:r>
              <a:rPr lang="zh-CN" altLang="zh-CN" dirty="0">
                <a:solidFill>
                  <a:srgbClr val="FF0000"/>
                </a:solidFill>
              </a:rPr>
              <a:t>描述</a:t>
            </a:r>
            <a:r>
              <a:rPr lang="zh-CN" altLang="zh-CN" dirty="0"/>
              <a:t>和</a:t>
            </a:r>
            <a:r>
              <a:rPr lang="zh-CN" altLang="zh-CN" dirty="0">
                <a:solidFill>
                  <a:srgbClr val="FF0000"/>
                </a:solidFill>
              </a:rPr>
              <a:t>识别</a:t>
            </a:r>
            <a:r>
              <a:rPr lang="zh-CN" altLang="zh-CN" dirty="0" smtClean="0"/>
              <a:t>等</a:t>
            </a:r>
            <a:endParaRPr lang="en-US" altLang="zh-CN" dirty="0" smtClean="0"/>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3415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数字图像处理绪论</a:t>
            </a:r>
            <a:endParaRPr lang="zh-CN" altLang="en-US" dirty="0"/>
          </a:p>
        </p:txBody>
      </p:sp>
      <p:sp>
        <p:nvSpPr>
          <p:cNvPr id="3" name="内容占位符 2"/>
          <p:cNvSpPr>
            <a:spLocks noGrp="1"/>
          </p:cNvSpPr>
          <p:nvPr>
            <p:ph idx="1"/>
          </p:nvPr>
        </p:nvSpPr>
        <p:spPr/>
        <p:txBody>
          <a:bodyPr>
            <a:normAutofit/>
          </a:bodyPr>
          <a:lstStyle/>
          <a:p>
            <a:r>
              <a:rPr lang="en-US" altLang="zh-CN" dirty="0" smtClean="0"/>
              <a:t>20</a:t>
            </a:r>
            <a:r>
              <a:rPr lang="zh-CN" altLang="zh-CN" dirty="0"/>
              <a:t>世纪</a:t>
            </a:r>
            <a:r>
              <a:rPr lang="en-US" altLang="zh-CN" dirty="0"/>
              <a:t>20</a:t>
            </a:r>
            <a:r>
              <a:rPr lang="zh-CN" altLang="zh-CN" dirty="0"/>
              <a:t>年代，图像处理</a:t>
            </a:r>
            <a:r>
              <a:rPr lang="zh-CN" altLang="zh-CN" dirty="0">
                <a:solidFill>
                  <a:srgbClr val="FF0000"/>
                </a:solidFill>
              </a:rPr>
              <a:t>首次</a:t>
            </a:r>
            <a:r>
              <a:rPr lang="zh-CN" altLang="zh-CN" dirty="0"/>
              <a:t>得到</a:t>
            </a:r>
            <a:r>
              <a:rPr lang="zh-CN" altLang="zh-CN" dirty="0" smtClean="0"/>
              <a:t>应用</a:t>
            </a:r>
            <a:endParaRPr lang="en-US" altLang="zh-CN" dirty="0" smtClean="0"/>
          </a:p>
          <a:p>
            <a:pPr lvl="1"/>
            <a:r>
              <a:rPr lang="en-US" altLang="zh-CN" dirty="0" smtClean="0"/>
              <a:t>20</a:t>
            </a:r>
            <a:r>
              <a:rPr lang="zh-CN" altLang="zh-CN" dirty="0" smtClean="0"/>
              <a:t>世纪</a:t>
            </a:r>
            <a:r>
              <a:rPr lang="en-US" altLang="zh-CN" dirty="0" smtClean="0"/>
              <a:t>60</a:t>
            </a:r>
            <a:r>
              <a:rPr lang="zh-CN" altLang="zh-CN" dirty="0" smtClean="0"/>
              <a:t>年代中期，随电子计算机的发展图像处理得到</a:t>
            </a:r>
            <a:r>
              <a:rPr lang="zh-CN" altLang="zh-CN" dirty="0" smtClean="0">
                <a:solidFill>
                  <a:srgbClr val="FF0000"/>
                </a:solidFill>
              </a:rPr>
              <a:t>普通</a:t>
            </a:r>
            <a:r>
              <a:rPr lang="zh-CN" altLang="zh-CN" dirty="0" smtClean="0"/>
              <a:t>应用</a:t>
            </a:r>
            <a:endParaRPr lang="en-US" altLang="zh-CN" dirty="0" smtClean="0"/>
          </a:p>
          <a:p>
            <a:pPr lvl="1"/>
            <a:r>
              <a:rPr lang="en-US" altLang="zh-CN" dirty="0"/>
              <a:t>60</a:t>
            </a:r>
            <a:r>
              <a:rPr lang="zh-CN" altLang="zh-CN" dirty="0"/>
              <a:t>年代末，图像处理技术不断完善，逐渐成为一个新兴的</a:t>
            </a:r>
            <a:r>
              <a:rPr lang="zh-CN" altLang="zh-CN" dirty="0">
                <a:solidFill>
                  <a:srgbClr val="FF0000"/>
                </a:solidFill>
              </a:rPr>
              <a:t>学科</a:t>
            </a:r>
            <a:endParaRPr lang="en-US" altLang="zh-CN" dirty="0" smtClean="0">
              <a:solidFill>
                <a:srgbClr val="FF0000"/>
              </a:solidFill>
            </a:endParaRPr>
          </a:p>
          <a:p>
            <a:endParaRPr lang="en-US" altLang="zh-CN" dirty="0" smtClean="0"/>
          </a:p>
          <a:p>
            <a:r>
              <a:rPr lang="zh-CN" altLang="zh-CN" dirty="0" smtClean="0"/>
              <a:t>数字图像处理是</a:t>
            </a:r>
            <a:r>
              <a:rPr lang="zh-CN" altLang="zh-CN" dirty="0" smtClean="0">
                <a:solidFill>
                  <a:srgbClr val="FF0000"/>
                </a:solidFill>
              </a:rPr>
              <a:t>信号处理</a:t>
            </a:r>
            <a:r>
              <a:rPr lang="zh-CN" altLang="zh-CN" dirty="0" smtClean="0"/>
              <a:t>在图像领域上的一个应用</a:t>
            </a:r>
            <a:endParaRPr lang="en-US" altLang="zh-CN" dirty="0" smtClean="0"/>
          </a:p>
          <a:p>
            <a:pPr lvl="1"/>
            <a:r>
              <a:rPr lang="zh-CN" altLang="zh-CN" dirty="0" smtClean="0">
                <a:solidFill>
                  <a:srgbClr val="00B050"/>
                </a:solidFill>
              </a:rPr>
              <a:t>信号处理</a:t>
            </a:r>
            <a:r>
              <a:rPr lang="zh-CN" altLang="zh-CN" dirty="0">
                <a:solidFill>
                  <a:srgbClr val="00B050"/>
                </a:solidFill>
              </a:rPr>
              <a:t>，在计算机控制、药物分析、电子学等学科所关心的是信号的表示、变换和运算，以及它们所包含的信息</a:t>
            </a:r>
            <a:endParaRPr lang="zh-CN" altLang="en-US" dirty="0">
              <a:solidFill>
                <a:srgbClr val="00B050"/>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6" name="页脚占位符 5"/>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13415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wipe(down)">
                                      <p:cBhvr>
                                        <p:cTn id="7" dur="580">
                                          <p:stCondLst>
                                            <p:cond delay="0"/>
                                          </p:stCondLst>
                                        </p:cTn>
                                        <p:tgtEl>
                                          <p:spTgt spid="3">
                                            <p:txEl>
                                              <p:pRg st="4" end="4"/>
                                            </p:txEl>
                                          </p:spTgt>
                                        </p:tgtEl>
                                      </p:cBhvr>
                                    </p:animEffect>
                                    <p:anim calcmode="lin" valueType="num">
                                      <p:cBhvr>
                                        <p:cTn id="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4" end="4"/>
                                            </p:txEl>
                                          </p:spTgt>
                                        </p:tgtEl>
                                      </p:cBhvr>
                                      <p:to x="100000" y="60000"/>
                                    </p:animScale>
                                    <p:animScale>
                                      <p:cBhvr>
                                        <p:cTn id="14" dur="166" decel="50000">
                                          <p:stCondLst>
                                            <p:cond delay="676"/>
                                          </p:stCondLst>
                                        </p:cTn>
                                        <p:tgtEl>
                                          <p:spTgt spid="3">
                                            <p:txEl>
                                              <p:pRg st="4" end="4"/>
                                            </p:txEl>
                                          </p:spTgt>
                                        </p:tgtEl>
                                      </p:cBhvr>
                                      <p:to x="100000" y="100000"/>
                                    </p:animScale>
                                    <p:animScale>
                                      <p:cBhvr>
                                        <p:cTn id="15" dur="26">
                                          <p:stCondLst>
                                            <p:cond delay="1312"/>
                                          </p:stCondLst>
                                        </p:cTn>
                                        <p:tgtEl>
                                          <p:spTgt spid="3">
                                            <p:txEl>
                                              <p:pRg st="4" end="4"/>
                                            </p:txEl>
                                          </p:spTgt>
                                        </p:tgtEl>
                                      </p:cBhvr>
                                      <p:to x="100000" y="80000"/>
                                    </p:animScale>
                                    <p:animScale>
                                      <p:cBhvr>
                                        <p:cTn id="16" dur="166" decel="50000">
                                          <p:stCondLst>
                                            <p:cond delay="1338"/>
                                          </p:stCondLst>
                                        </p:cTn>
                                        <p:tgtEl>
                                          <p:spTgt spid="3">
                                            <p:txEl>
                                              <p:pRg st="4" end="4"/>
                                            </p:txEl>
                                          </p:spTgt>
                                        </p:tgtEl>
                                      </p:cBhvr>
                                      <p:to x="100000" y="100000"/>
                                    </p:animScale>
                                    <p:animScale>
                                      <p:cBhvr>
                                        <p:cTn id="17" dur="26">
                                          <p:stCondLst>
                                            <p:cond delay="1642"/>
                                          </p:stCondLst>
                                        </p:cTn>
                                        <p:tgtEl>
                                          <p:spTgt spid="3">
                                            <p:txEl>
                                              <p:pRg st="4" end="4"/>
                                            </p:txEl>
                                          </p:spTgt>
                                        </p:tgtEl>
                                      </p:cBhvr>
                                      <p:to x="100000" y="90000"/>
                                    </p:animScale>
                                    <p:animScale>
                                      <p:cBhvr>
                                        <p:cTn id="18" dur="166" decel="50000">
                                          <p:stCondLst>
                                            <p:cond delay="1668"/>
                                          </p:stCondLst>
                                        </p:cTn>
                                        <p:tgtEl>
                                          <p:spTgt spid="3">
                                            <p:txEl>
                                              <p:pRg st="4" end="4"/>
                                            </p:txEl>
                                          </p:spTgt>
                                        </p:tgtEl>
                                      </p:cBhvr>
                                      <p:to x="100000" y="100000"/>
                                    </p:animScale>
                                    <p:animScale>
                                      <p:cBhvr>
                                        <p:cTn id="19" dur="26">
                                          <p:stCondLst>
                                            <p:cond delay="1808"/>
                                          </p:stCondLst>
                                        </p:cTn>
                                        <p:tgtEl>
                                          <p:spTgt spid="3">
                                            <p:txEl>
                                              <p:pRg st="4" end="4"/>
                                            </p:txEl>
                                          </p:spTgt>
                                        </p:tgtEl>
                                      </p:cBhvr>
                                      <p:to x="100000" y="95000"/>
                                    </p:animScale>
                                    <p:animScale>
                                      <p:cBhvr>
                                        <p:cTn id="20" dur="166" decel="50000">
                                          <p:stCondLst>
                                            <p:cond delay="1834"/>
                                          </p:stCondLst>
                                        </p:cTn>
                                        <p:tgtEl>
                                          <p:spTgt spid="3">
                                            <p:txEl>
                                              <p:pRg st="4" end="4"/>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down)">
                                      <p:cBhvr>
                                        <p:cTn id="23" dur="580">
                                          <p:stCondLst>
                                            <p:cond delay="0"/>
                                          </p:stCondLst>
                                        </p:cTn>
                                        <p:tgtEl>
                                          <p:spTgt spid="3">
                                            <p:txEl>
                                              <p:pRg st="5" end="5"/>
                                            </p:txEl>
                                          </p:spTgt>
                                        </p:tgtEl>
                                      </p:cBhvr>
                                    </p:animEffect>
                                    <p:anim calcmode="lin" valueType="num">
                                      <p:cBhvr>
                                        <p:cTn id="2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5" end="5"/>
                                            </p:txEl>
                                          </p:spTgt>
                                        </p:tgtEl>
                                      </p:cBhvr>
                                      <p:to x="100000" y="60000"/>
                                    </p:animScale>
                                    <p:animScale>
                                      <p:cBhvr>
                                        <p:cTn id="30" dur="166" decel="50000">
                                          <p:stCondLst>
                                            <p:cond delay="676"/>
                                          </p:stCondLst>
                                        </p:cTn>
                                        <p:tgtEl>
                                          <p:spTgt spid="3">
                                            <p:txEl>
                                              <p:pRg st="5" end="5"/>
                                            </p:txEl>
                                          </p:spTgt>
                                        </p:tgtEl>
                                      </p:cBhvr>
                                      <p:to x="100000" y="100000"/>
                                    </p:animScale>
                                    <p:animScale>
                                      <p:cBhvr>
                                        <p:cTn id="31" dur="26">
                                          <p:stCondLst>
                                            <p:cond delay="1312"/>
                                          </p:stCondLst>
                                        </p:cTn>
                                        <p:tgtEl>
                                          <p:spTgt spid="3">
                                            <p:txEl>
                                              <p:pRg st="5" end="5"/>
                                            </p:txEl>
                                          </p:spTgt>
                                        </p:tgtEl>
                                      </p:cBhvr>
                                      <p:to x="100000" y="80000"/>
                                    </p:animScale>
                                    <p:animScale>
                                      <p:cBhvr>
                                        <p:cTn id="32" dur="166" decel="50000">
                                          <p:stCondLst>
                                            <p:cond delay="1338"/>
                                          </p:stCondLst>
                                        </p:cTn>
                                        <p:tgtEl>
                                          <p:spTgt spid="3">
                                            <p:txEl>
                                              <p:pRg st="5" end="5"/>
                                            </p:txEl>
                                          </p:spTgt>
                                        </p:tgtEl>
                                      </p:cBhvr>
                                      <p:to x="100000" y="100000"/>
                                    </p:animScale>
                                    <p:animScale>
                                      <p:cBhvr>
                                        <p:cTn id="33" dur="26">
                                          <p:stCondLst>
                                            <p:cond delay="1642"/>
                                          </p:stCondLst>
                                        </p:cTn>
                                        <p:tgtEl>
                                          <p:spTgt spid="3">
                                            <p:txEl>
                                              <p:pRg st="5" end="5"/>
                                            </p:txEl>
                                          </p:spTgt>
                                        </p:tgtEl>
                                      </p:cBhvr>
                                      <p:to x="100000" y="90000"/>
                                    </p:animScale>
                                    <p:animScale>
                                      <p:cBhvr>
                                        <p:cTn id="34" dur="166" decel="50000">
                                          <p:stCondLst>
                                            <p:cond delay="1668"/>
                                          </p:stCondLst>
                                        </p:cTn>
                                        <p:tgtEl>
                                          <p:spTgt spid="3">
                                            <p:txEl>
                                              <p:pRg st="5" end="5"/>
                                            </p:txEl>
                                          </p:spTgt>
                                        </p:tgtEl>
                                      </p:cBhvr>
                                      <p:to x="100000" y="100000"/>
                                    </p:animScale>
                                    <p:animScale>
                                      <p:cBhvr>
                                        <p:cTn id="35" dur="26">
                                          <p:stCondLst>
                                            <p:cond delay="1808"/>
                                          </p:stCondLst>
                                        </p:cTn>
                                        <p:tgtEl>
                                          <p:spTgt spid="3">
                                            <p:txEl>
                                              <p:pRg st="5" end="5"/>
                                            </p:txEl>
                                          </p:spTgt>
                                        </p:tgtEl>
                                      </p:cBhvr>
                                      <p:to x="100000" y="95000"/>
                                    </p:animScale>
                                    <p:animScale>
                                      <p:cBhvr>
                                        <p:cTn id="3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数字图像处理目的</a:t>
            </a:r>
            <a:endParaRPr lang="zh-CN" altLang="en-US" dirty="0"/>
          </a:p>
        </p:txBody>
      </p:sp>
      <p:sp>
        <p:nvSpPr>
          <p:cNvPr id="3" name="内容占位符 2"/>
          <p:cNvSpPr>
            <a:spLocks noGrp="1"/>
          </p:cNvSpPr>
          <p:nvPr>
            <p:ph idx="1"/>
          </p:nvPr>
        </p:nvSpPr>
        <p:spPr/>
        <p:txBody>
          <a:bodyPr/>
          <a:lstStyle/>
          <a:p>
            <a:r>
              <a:rPr lang="zh-CN" altLang="zh-CN" dirty="0"/>
              <a:t>对于数字图像处理的理解可以分为</a:t>
            </a:r>
            <a:r>
              <a:rPr lang="zh-CN" altLang="zh-CN" dirty="0" smtClean="0"/>
              <a:t>两种</a:t>
            </a:r>
            <a:endParaRPr lang="en-US" altLang="zh-CN" dirty="0" smtClean="0"/>
          </a:p>
          <a:p>
            <a:pPr lvl="1"/>
            <a:r>
              <a:rPr lang="zh-CN" altLang="zh-CN" dirty="0"/>
              <a:t>一是借助于专业的图像工具进行</a:t>
            </a:r>
            <a:r>
              <a:rPr lang="zh-CN" altLang="zh-CN" dirty="0" smtClean="0"/>
              <a:t>处理</a:t>
            </a:r>
            <a:endParaRPr lang="en-US" altLang="zh-CN" dirty="0" smtClean="0"/>
          </a:p>
          <a:p>
            <a:pPr lvl="1"/>
            <a:r>
              <a:rPr lang="zh-CN" altLang="zh-CN" dirty="0" smtClean="0"/>
              <a:t>二是使用某种计算机语言进行编程</a:t>
            </a:r>
            <a:endParaRPr lang="en-US" altLang="zh-CN" dirty="0" smtClean="0"/>
          </a:p>
        </p:txBody>
      </p:sp>
      <p:sp>
        <p:nvSpPr>
          <p:cNvPr id="4" name="流程图: 可选过程 3"/>
          <p:cNvSpPr/>
          <p:nvPr/>
        </p:nvSpPr>
        <p:spPr>
          <a:xfrm>
            <a:off x="1331640" y="4221088"/>
            <a:ext cx="1800200" cy="648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面向终端用户</a:t>
            </a:r>
          </a:p>
        </p:txBody>
      </p:sp>
      <p:sp>
        <p:nvSpPr>
          <p:cNvPr id="5" name="流程图: 可选过程 4"/>
          <p:cNvSpPr/>
          <p:nvPr/>
        </p:nvSpPr>
        <p:spPr>
          <a:xfrm>
            <a:off x="5220072" y="4221088"/>
            <a:ext cx="1800200" cy="64807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面向专业编程</a:t>
            </a:r>
          </a:p>
        </p:txBody>
      </p:sp>
      <p:sp>
        <p:nvSpPr>
          <p:cNvPr id="6" name="矩形 5"/>
          <p:cNvSpPr/>
          <p:nvPr/>
        </p:nvSpPr>
        <p:spPr>
          <a:xfrm>
            <a:off x="395536" y="5229200"/>
            <a:ext cx="172819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Windows</a:t>
            </a:r>
            <a:r>
              <a:rPr lang="zh-CN" altLang="en-US" dirty="0"/>
              <a:t>自带的画图程序</a:t>
            </a:r>
          </a:p>
        </p:txBody>
      </p:sp>
      <p:sp>
        <p:nvSpPr>
          <p:cNvPr id="7" name="矩形 6"/>
          <p:cNvSpPr/>
          <p:nvPr/>
        </p:nvSpPr>
        <p:spPr>
          <a:xfrm>
            <a:off x="2339752" y="5229200"/>
            <a:ext cx="172819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Adobe</a:t>
            </a:r>
            <a:r>
              <a:rPr lang="zh-CN" altLang="en-US" dirty="0"/>
              <a:t>公司的</a:t>
            </a:r>
            <a:r>
              <a:rPr lang="en-US" altLang="zh-CN" dirty="0"/>
              <a:t>Photoshop</a:t>
            </a:r>
            <a:r>
              <a:rPr lang="zh-CN" altLang="en-US" dirty="0"/>
              <a:t>软件</a:t>
            </a:r>
          </a:p>
        </p:txBody>
      </p:sp>
      <p:sp>
        <p:nvSpPr>
          <p:cNvPr id="8" name="矩形 7"/>
          <p:cNvSpPr/>
          <p:nvPr/>
        </p:nvSpPr>
        <p:spPr>
          <a:xfrm>
            <a:off x="4283968" y="5229200"/>
            <a:ext cx="172819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sp>
        <p:nvSpPr>
          <p:cNvPr id="9" name="矩形 8"/>
          <p:cNvSpPr/>
          <p:nvPr/>
        </p:nvSpPr>
        <p:spPr>
          <a:xfrm>
            <a:off x="6228184" y="5229200"/>
            <a:ext cx="1728192"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Java</a:t>
            </a:r>
            <a:endParaRPr lang="zh-CN" altLang="en-US" dirty="0"/>
          </a:p>
        </p:txBody>
      </p:sp>
      <p:sp>
        <p:nvSpPr>
          <p:cNvPr id="10" name="椭圆 9"/>
          <p:cNvSpPr/>
          <p:nvPr/>
        </p:nvSpPr>
        <p:spPr>
          <a:xfrm>
            <a:off x="2987824" y="3068960"/>
            <a:ext cx="2232248" cy="8640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数字图像处理目的</a:t>
            </a:r>
          </a:p>
        </p:txBody>
      </p:sp>
      <p:cxnSp>
        <p:nvCxnSpPr>
          <p:cNvPr id="12" name="直接箭头连接符 11"/>
          <p:cNvCxnSpPr>
            <a:stCxn id="10" idx="3"/>
            <a:endCxn id="4" idx="0"/>
          </p:cNvCxnSpPr>
          <p:nvPr/>
        </p:nvCxnSpPr>
        <p:spPr>
          <a:xfrm flipH="1">
            <a:off x="2231740" y="3806512"/>
            <a:ext cx="1082989" cy="41457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5"/>
            <a:endCxn id="5" idx="0"/>
          </p:cNvCxnSpPr>
          <p:nvPr/>
        </p:nvCxnSpPr>
        <p:spPr>
          <a:xfrm>
            <a:off x="4893167" y="3806512"/>
            <a:ext cx="1227005" cy="414576"/>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2"/>
            <a:endCxn id="6" idx="0"/>
          </p:cNvCxnSpPr>
          <p:nvPr/>
        </p:nvCxnSpPr>
        <p:spPr>
          <a:xfrm flipH="1">
            <a:off x="1259632" y="4869160"/>
            <a:ext cx="972108" cy="36004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2"/>
            <a:endCxn id="7" idx="0"/>
          </p:cNvCxnSpPr>
          <p:nvPr/>
        </p:nvCxnSpPr>
        <p:spPr>
          <a:xfrm>
            <a:off x="2231740" y="4869160"/>
            <a:ext cx="972108" cy="36004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2"/>
            <a:endCxn id="9" idx="0"/>
          </p:cNvCxnSpPr>
          <p:nvPr/>
        </p:nvCxnSpPr>
        <p:spPr>
          <a:xfrm>
            <a:off x="6120172" y="4869160"/>
            <a:ext cx="972108" cy="36004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5" idx="2"/>
            <a:endCxn id="8" idx="0"/>
          </p:cNvCxnSpPr>
          <p:nvPr/>
        </p:nvCxnSpPr>
        <p:spPr>
          <a:xfrm flipH="1">
            <a:off x="5148064" y="4869160"/>
            <a:ext cx="972108" cy="360040"/>
          </a:xfrm>
          <a:prstGeom prst="straightConnector1">
            <a:avLst/>
          </a:prstGeom>
          <a:ln w="412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32" name="灯片编号占位符 31"/>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33" name="页脚占位符 32"/>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274821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0-#ppt_h/2"/>
                                          </p:val>
                                        </p:tav>
                                        <p:tav tm="100000">
                                          <p:val>
                                            <p:strVal val="#ppt_y"/>
                                          </p:val>
                                        </p:tav>
                                      </p:tavLst>
                                    </p:anim>
                                  </p:childTnLst>
                                </p:cTn>
                              </p:par>
                            </p:childTnLst>
                          </p:cTn>
                        </p:par>
                        <p:par>
                          <p:cTn id="15" fill="hold">
                            <p:stCondLst>
                              <p:cond delay="500"/>
                            </p:stCondLst>
                            <p:childTnLst>
                              <p:par>
                                <p:cTn id="16" presetID="2" presetClass="entr" presetSubtype="3"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9"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0-#ppt_h/2"/>
                                          </p:val>
                                        </p:tav>
                                        <p:tav tm="100000">
                                          <p:val>
                                            <p:strVal val="#ppt_y"/>
                                          </p:val>
                                        </p:tav>
                                      </p:tavLst>
                                    </p:anim>
                                  </p:childTnLst>
                                </p:cTn>
                              </p:par>
                            </p:childTnLst>
                          </p:cTn>
                        </p:par>
                        <p:par>
                          <p:cTn id="26" fill="hold">
                            <p:stCondLst>
                              <p:cond delay="500"/>
                            </p:stCondLst>
                            <p:childTnLst>
                              <p:par>
                                <p:cTn id="27" presetID="2" presetClass="entr" presetSubtype="9"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0-#ppt_w/2"/>
                                          </p:val>
                                        </p:tav>
                                        <p:tav tm="100000">
                                          <p:val>
                                            <p:strVal val="#ppt_x"/>
                                          </p:val>
                                        </p:tav>
                                      </p:tavLst>
                                    </p:anim>
                                    <p:anim calcmode="lin" valueType="num">
                                      <p:cBhvr additive="base">
                                        <p:cTn id="3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1+#ppt_w/2"/>
                                          </p:val>
                                        </p:tav>
                                        <p:tav tm="100000">
                                          <p:val>
                                            <p:strVal val="#ppt_x"/>
                                          </p:val>
                                        </p:tav>
                                      </p:tavLst>
                                    </p:anim>
                                    <p:anim calcmode="lin" valueType="num">
                                      <p:cBhvr additive="base">
                                        <p:cTn id="36" dur="500" fill="hold"/>
                                        <p:tgtEl>
                                          <p:spTgt spid="18"/>
                                        </p:tgtEl>
                                        <p:attrNameLst>
                                          <p:attrName>ppt_y</p:attrName>
                                        </p:attrNameLst>
                                      </p:cBhvr>
                                      <p:tavLst>
                                        <p:tav tm="0">
                                          <p:val>
                                            <p:strVal val="0-#ppt_h/2"/>
                                          </p:val>
                                        </p:tav>
                                        <p:tav tm="100000">
                                          <p:val>
                                            <p:strVal val="#ppt_y"/>
                                          </p:val>
                                        </p:tav>
                                      </p:tavLst>
                                    </p:anim>
                                  </p:childTnLst>
                                </p:cTn>
                              </p:par>
                            </p:childTnLst>
                          </p:cTn>
                        </p:par>
                        <p:par>
                          <p:cTn id="37" fill="hold">
                            <p:stCondLst>
                              <p:cond delay="500"/>
                            </p:stCondLst>
                            <p:childTnLst>
                              <p:par>
                                <p:cTn id="38" presetID="2" presetClass="entr" presetSubtype="3"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1+#ppt_w/2"/>
                                          </p:val>
                                        </p:tav>
                                        <p:tav tm="100000">
                                          <p:val>
                                            <p:strVal val="#ppt_x"/>
                                          </p:val>
                                        </p:tav>
                                      </p:tavLst>
                                    </p:anim>
                                    <p:anim calcmode="lin" valueType="num">
                                      <p:cBhvr additive="base">
                                        <p:cTn id="41"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9"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0-#ppt_w/2"/>
                                          </p:val>
                                        </p:tav>
                                        <p:tav tm="100000">
                                          <p:val>
                                            <p:strVal val="#ppt_x"/>
                                          </p:val>
                                        </p:tav>
                                      </p:tavLst>
                                    </p:anim>
                                    <p:anim calcmode="lin" valueType="num">
                                      <p:cBhvr additive="base">
                                        <p:cTn id="47" dur="500" fill="hold"/>
                                        <p:tgtEl>
                                          <p:spTgt spid="21"/>
                                        </p:tgtEl>
                                        <p:attrNameLst>
                                          <p:attrName>ppt_y</p:attrName>
                                        </p:attrNameLst>
                                      </p:cBhvr>
                                      <p:tavLst>
                                        <p:tav tm="0">
                                          <p:val>
                                            <p:strVal val="0-#ppt_h/2"/>
                                          </p:val>
                                        </p:tav>
                                        <p:tav tm="100000">
                                          <p:val>
                                            <p:strVal val="#ppt_y"/>
                                          </p:val>
                                        </p:tav>
                                      </p:tavLst>
                                    </p:anim>
                                  </p:childTnLst>
                                </p:cTn>
                              </p:par>
                            </p:childTnLst>
                          </p:cTn>
                        </p:par>
                        <p:par>
                          <p:cTn id="48" fill="hold">
                            <p:stCondLst>
                              <p:cond delay="500"/>
                            </p:stCondLst>
                            <p:childTnLst>
                              <p:par>
                                <p:cTn id="49" presetID="2" presetClass="entr" presetSubtype="9" fill="hold" grpId="0"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0-#ppt_w/2"/>
                                          </p:val>
                                        </p:tav>
                                        <p:tav tm="100000">
                                          <p:val>
                                            <p:strVal val="#ppt_x"/>
                                          </p:val>
                                        </p:tav>
                                      </p:tavLst>
                                    </p:anim>
                                    <p:anim calcmode="lin" valueType="num">
                                      <p:cBhvr additive="base">
                                        <p:cTn id="5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3"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1+#ppt_w/2"/>
                                          </p:val>
                                        </p:tav>
                                        <p:tav tm="100000">
                                          <p:val>
                                            <p:strVal val="#ppt_x"/>
                                          </p:val>
                                        </p:tav>
                                      </p:tavLst>
                                    </p:anim>
                                    <p:anim calcmode="lin" valueType="num">
                                      <p:cBhvr additive="base">
                                        <p:cTn id="58" dur="500" fill="hold"/>
                                        <p:tgtEl>
                                          <p:spTgt spid="27"/>
                                        </p:tgtEl>
                                        <p:attrNameLst>
                                          <p:attrName>ppt_y</p:attrName>
                                        </p:attrNameLst>
                                      </p:cBhvr>
                                      <p:tavLst>
                                        <p:tav tm="0">
                                          <p:val>
                                            <p:strVal val="0-#ppt_h/2"/>
                                          </p:val>
                                        </p:tav>
                                        <p:tav tm="100000">
                                          <p:val>
                                            <p:strVal val="#ppt_y"/>
                                          </p:val>
                                        </p:tav>
                                      </p:tavLst>
                                    </p:anim>
                                  </p:childTnLst>
                                </p:cTn>
                              </p:par>
                            </p:childTnLst>
                          </p:cTn>
                        </p:par>
                        <p:par>
                          <p:cTn id="59" fill="hold">
                            <p:stCondLst>
                              <p:cond delay="500"/>
                            </p:stCondLst>
                            <p:childTnLst>
                              <p:par>
                                <p:cTn id="60" presetID="2" presetClass="entr" presetSubtype="3" fill="hold" grpId="0" nodeType="afterEffect">
                                  <p:stCondLst>
                                    <p:cond delay="0"/>
                                  </p:stCondLst>
                                  <p:childTnLst>
                                    <p:set>
                                      <p:cBhvr>
                                        <p:cTn id="61" dur="1" fill="hold">
                                          <p:stCondLst>
                                            <p:cond delay="0"/>
                                          </p:stCondLst>
                                        </p:cTn>
                                        <p:tgtEl>
                                          <p:spTgt spid="8"/>
                                        </p:tgtEl>
                                        <p:attrNameLst>
                                          <p:attrName>style.visibility</p:attrName>
                                        </p:attrNameLst>
                                      </p:cBhvr>
                                      <p:to>
                                        <p:strVal val="visible"/>
                                      </p:to>
                                    </p:set>
                                    <p:anim calcmode="lin" valueType="num">
                                      <p:cBhvr additive="base">
                                        <p:cTn id="62" dur="500" fill="hold"/>
                                        <p:tgtEl>
                                          <p:spTgt spid="8"/>
                                        </p:tgtEl>
                                        <p:attrNameLst>
                                          <p:attrName>ppt_x</p:attrName>
                                        </p:attrNameLst>
                                      </p:cBhvr>
                                      <p:tavLst>
                                        <p:tav tm="0">
                                          <p:val>
                                            <p:strVal val="1+#ppt_w/2"/>
                                          </p:val>
                                        </p:tav>
                                        <p:tav tm="100000">
                                          <p:val>
                                            <p:strVal val="#ppt_x"/>
                                          </p:val>
                                        </p:tav>
                                      </p:tavLst>
                                    </p:anim>
                                    <p:anim calcmode="lin" valueType="num">
                                      <p:cBhvr additive="base">
                                        <p:cTn id="63"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9"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additive="base">
                                        <p:cTn id="68" dur="500" fill="hold"/>
                                        <p:tgtEl>
                                          <p:spTgt spid="24"/>
                                        </p:tgtEl>
                                        <p:attrNameLst>
                                          <p:attrName>ppt_x</p:attrName>
                                        </p:attrNameLst>
                                      </p:cBhvr>
                                      <p:tavLst>
                                        <p:tav tm="0">
                                          <p:val>
                                            <p:strVal val="0-#ppt_w/2"/>
                                          </p:val>
                                        </p:tav>
                                        <p:tav tm="100000">
                                          <p:val>
                                            <p:strVal val="#ppt_x"/>
                                          </p:val>
                                        </p:tav>
                                      </p:tavLst>
                                    </p:anim>
                                    <p:anim calcmode="lin" valueType="num">
                                      <p:cBhvr additive="base">
                                        <p:cTn id="69" dur="500" fill="hold"/>
                                        <p:tgtEl>
                                          <p:spTgt spid="24"/>
                                        </p:tgtEl>
                                        <p:attrNameLst>
                                          <p:attrName>ppt_y</p:attrName>
                                        </p:attrNameLst>
                                      </p:cBhvr>
                                      <p:tavLst>
                                        <p:tav tm="0">
                                          <p:val>
                                            <p:strVal val="0-#ppt_h/2"/>
                                          </p:val>
                                        </p:tav>
                                        <p:tav tm="100000">
                                          <p:val>
                                            <p:strVal val="#ppt_y"/>
                                          </p:val>
                                        </p:tav>
                                      </p:tavLst>
                                    </p:anim>
                                  </p:childTnLst>
                                </p:cTn>
                              </p:par>
                            </p:childTnLst>
                          </p:cTn>
                        </p:par>
                        <p:par>
                          <p:cTn id="70" fill="hold">
                            <p:stCondLst>
                              <p:cond delay="500"/>
                            </p:stCondLst>
                            <p:childTnLst>
                              <p:par>
                                <p:cTn id="71" presetID="2" presetClass="entr" presetSubtype="9" fill="hold" grpId="0"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0-#ppt_w/2"/>
                                          </p:val>
                                        </p:tav>
                                        <p:tav tm="100000">
                                          <p:val>
                                            <p:strVal val="#ppt_x"/>
                                          </p:val>
                                        </p:tav>
                                      </p:tavLst>
                                    </p:anim>
                                    <p:anim calcmode="lin" valueType="num">
                                      <p:cBhvr additive="base">
                                        <p:cTn id="7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Windows</a:t>
            </a:r>
            <a:r>
              <a:rPr lang="zh-CN" altLang="zh-CN" dirty="0"/>
              <a:t>自带的画图工具（</a:t>
            </a:r>
            <a:r>
              <a:rPr lang="en-US" altLang="zh-CN" dirty="0"/>
              <a:t>Paint</a:t>
            </a:r>
            <a:r>
              <a:rPr lang="zh-CN"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图片 5" descr="Windows_paint_with_lena.bmp"/>
          <p:cNvPicPr/>
          <p:nvPr/>
        </p:nvPicPr>
        <p:blipFill>
          <a:blip r:embed="rId2" cstate="print"/>
          <a:stretch>
            <a:fillRect/>
          </a:stretch>
        </p:blipFill>
        <p:spPr>
          <a:xfrm>
            <a:off x="467544" y="1628800"/>
            <a:ext cx="7272808" cy="4824536"/>
          </a:xfrm>
          <a:prstGeom prst="rect">
            <a:avLst/>
          </a:prstGeom>
        </p:spPr>
      </p:pic>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9" name="页脚占位符 8"/>
          <p:cNvSpPr>
            <a:spLocks noGrp="1"/>
          </p:cNvSpPr>
          <p:nvPr>
            <p:ph type="ftr" sz="quarter" idx="11"/>
          </p:nvPr>
        </p:nvSpPr>
        <p:spPr/>
        <p:txBody>
          <a:bodyPr/>
          <a:lstStyle/>
          <a:p>
            <a:r>
              <a:rPr lang="zh-CN" altLang="en-US" smtClean="0"/>
              <a:t>数字图像处理</a:t>
            </a:r>
            <a:endParaRPr lang="zh-CN" altLang="en-US"/>
          </a:p>
        </p:txBody>
      </p:sp>
    </p:spTree>
    <p:extLst>
      <p:ext uri="{BB962C8B-B14F-4D97-AF65-F5344CB8AC3E}">
        <p14:creationId xmlns:p14="http://schemas.microsoft.com/office/powerpoint/2010/main" val="37454876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259</TotalTime>
  <Words>2211</Words>
  <Application>Microsoft Office PowerPoint</Application>
  <PresentationFormat>全屏显示(4:3)</PresentationFormat>
  <Paragraphs>297</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华丽</vt:lpstr>
      <vt:lpstr>数字图像处理绪论</vt:lpstr>
      <vt:lpstr>内容简介</vt:lpstr>
      <vt:lpstr>内容简介</vt:lpstr>
      <vt:lpstr>内容简介</vt:lpstr>
      <vt:lpstr>数字图像处理绪论</vt:lpstr>
      <vt:lpstr>数字图像处理绪论</vt:lpstr>
      <vt:lpstr>数字图像处理绪论</vt:lpstr>
      <vt:lpstr>数字图像处理目的</vt:lpstr>
      <vt:lpstr>Windows自带的画图工具（Paint）</vt:lpstr>
      <vt:lpstr>Windows自带的画图工具（Paint）</vt:lpstr>
      <vt:lpstr>Adobe公司的Photoshop软件</vt:lpstr>
      <vt:lpstr>Adobe公司的Photoshop软件</vt:lpstr>
      <vt:lpstr>面向专业编程</vt:lpstr>
      <vt:lpstr>MATLAB</vt:lpstr>
      <vt:lpstr>MATLAB</vt:lpstr>
      <vt:lpstr>Java</vt:lpstr>
      <vt:lpstr>C++</vt:lpstr>
      <vt:lpstr>C++</vt:lpstr>
      <vt:lpstr>Microsoft Visual C++</vt:lpstr>
      <vt:lpstr>数字图像处理内容</vt:lpstr>
      <vt:lpstr>数字图像处理内容</vt:lpstr>
      <vt:lpstr>数字图像处理内容</vt:lpstr>
      <vt:lpstr>数字图像处理应用</vt:lpstr>
      <vt:lpstr>图像增强与恢复</vt:lpstr>
      <vt:lpstr>图像增强与恢复</vt:lpstr>
      <vt:lpstr>图像增强与恢复</vt:lpstr>
      <vt:lpstr>基于图像的生物特征识别</vt:lpstr>
      <vt:lpstr>具有表情不变性的人脸识别</vt:lpstr>
      <vt:lpstr>指纹识别</vt:lpstr>
      <vt:lpstr>基于内容的图像检索</vt:lpstr>
      <vt:lpstr>网络图像检索</vt:lpstr>
      <vt:lpstr>图像序列分析</vt:lpstr>
      <vt:lpstr>基于图像序列的动作识别</vt:lpstr>
      <vt:lpstr>计算机视觉</vt:lpstr>
      <vt:lpstr>人眼视线导引摄像头</vt:lpstr>
      <vt:lpstr>人眼视线导引摄像头</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数字图像处理绪论</dc:title>
  <cp:lastModifiedBy>Xinghua</cp:lastModifiedBy>
  <cp:revision>229</cp:revision>
  <dcterms:modified xsi:type="dcterms:W3CDTF">2010-08-09T05:01:22Z</dcterms:modified>
</cp:coreProperties>
</file>