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864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331D-CF72-431F-A0B1-E8E4DD573B02}" type="datetimeFigureOut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B79B5-3FE8-4131-83CD-A823B4B94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7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8732CE6-7CA5-478C-9012-E856452A6F4C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037518-00B6-4133-9631-9245EE15A06B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272854C-CC0A-48B7-80F3-EACACBD5C22F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D143-0690-489D-AB90-23DE15430B9F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7DD0F0F-0E89-49BD-823B-DA6EF7B8C5D2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13C6E-B1FA-4170-A075-801EF916D6D6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77454-8CA6-4164-A670-D30AA2D74E4E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820B76-70F9-4B26-BF03-D8C3FE65C383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1B89558-D03F-468A-9987-E945B03804E5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E03681-E25E-486B-A62F-16EC31276014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81BBB-E6E0-4A23-A309-8C780088841A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C027868-7C87-4422-999E-B7A2AD36585F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Visual C++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编程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配套课件</a:t>
            </a:r>
            <a:endParaRPr lang="en-US" altLang="zh-CN" dirty="0" smtClean="0"/>
          </a:p>
          <a:p>
            <a:r>
              <a:rPr lang="zh-CN" altLang="en-US" dirty="0" smtClean="0"/>
              <a:t>数字</a:t>
            </a:r>
            <a:r>
              <a:rPr lang="zh-CN" altLang="en-US" dirty="0"/>
              <a:t>图像处理 </a:t>
            </a:r>
            <a:endParaRPr lang="en-US" altLang="zh-CN" dirty="0" smtClean="0"/>
          </a:p>
          <a:p>
            <a:r>
              <a:rPr lang="en-US" altLang="zh-CN" dirty="0" smtClean="0"/>
              <a:t>— </a:t>
            </a:r>
            <a:r>
              <a:rPr lang="zh-CN" altLang="en-US" dirty="0"/>
              <a:t>编程框架、理论分析、实例应用和源码实现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添加数字图像处理编程框架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 descr="添加数字图像处理编程框架第 02 步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1628800"/>
            <a:ext cx="316835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添加数字图像处理编程框架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 descr="2010_05_21_添加数字图像处理编程框架第 03 步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631314"/>
            <a:ext cx="7272808" cy="48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添加图像读取、显示和存储功能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" name="图片 9" descr="添加图像读取显示和存储功能第 01 步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884" y="2488302"/>
            <a:ext cx="3886200" cy="1028700"/>
          </a:xfrm>
          <a:prstGeom prst="rect">
            <a:avLst/>
          </a:prstGeom>
        </p:spPr>
      </p:pic>
      <p:sp>
        <p:nvSpPr>
          <p:cNvPr id="11" name="线形标注 1 10"/>
          <p:cNvSpPr/>
          <p:nvPr/>
        </p:nvSpPr>
        <p:spPr>
          <a:xfrm>
            <a:off x="4179306" y="2145396"/>
            <a:ext cx="2771808" cy="357190"/>
          </a:xfrm>
          <a:prstGeom prst="borderCallout1">
            <a:avLst>
              <a:gd name="adj1" fmla="val 18750"/>
              <a:gd name="adj2" fmla="val -8333"/>
              <a:gd name="adj3" fmla="val 174186"/>
              <a:gd name="adj4" fmla="val -373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ID_IMAGEPROCESSING_OPENIMAGEFILE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4165032" y="2645462"/>
            <a:ext cx="2771808" cy="357190"/>
          </a:xfrm>
          <a:prstGeom prst="borderCallout1">
            <a:avLst>
              <a:gd name="adj1" fmla="val 18750"/>
              <a:gd name="adj2" fmla="val -8333"/>
              <a:gd name="adj3" fmla="val 90909"/>
              <a:gd name="adj4" fmla="val -377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ID_IMAGEPROCESSING_SAVEIMAGEFILE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4165032" y="3359842"/>
            <a:ext cx="3143272" cy="357190"/>
          </a:xfrm>
          <a:prstGeom prst="borderCallout1">
            <a:avLst>
              <a:gd name="adj1" fmla="val 18750"/>
              <a:gd name="adj2" fmla="val -8333"/>
              <a:gd name="adj3" fmla="val -63306"/>
              <a:gd name="adj4" fmla="val -373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ID_IMAGEPROCESSING_IMAGEEMBOSSMENT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 Box 1"/>
          <p:cNvSpPr txBox="1">
            <a:spLocks noChangeArrowheads="1"/>
          </p:cNvSpPr>
          <p:nvPr/>
        </p:nvSpPr>
        <p:spPr bwMode="auto">
          <a:xfrm>
            <a:off x="296311" y="4437112"/>
            <a:ext cx="7660065" cy="151216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public: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afx_msg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void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OnImageprocessingOpenimagefile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afx_msg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void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OnImageprocessingSaveimagefile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afx_msg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void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OnImageprocessingImageembossment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8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打开图像文件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07504" y="2204864"/>
            <a:ext cx="7992888" cy="324036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void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CDigitalImageProcessingDoc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OnImageprocessingOpenimagefile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CFileDialog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file_dialog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TRUE, NULL, NULL, OFN_HIDEREADONLY,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"BMP Files(*.bmp)|*.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bmp|All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Files(*.*)|*.*||" 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file_dialog.m_ofn.lpstrTitle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"Open Image File";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if(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file_dialog.DoModal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 != IDOK 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return;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CString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file_name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file_dialog.GetPathName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m_image.ImportFrom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file_name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UpdateAllViews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(NULL);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26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保存图像文件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916832"/>
            <a:ext cx="7632848" cy="4104456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void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CDigitalImageProcessingDoc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OnImageprocessingSaveimagefile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CFileDialog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file_dialog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FALSE, "bmp", NULL, OFN_HIDEREADONLY | OFN_OVERWRITEPROMPT,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"BMP Files(*.bmp)|*.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bmp|All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Files(*.*)|*.*||" 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file_dialog.m_ofn.lpstrTitle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"Save Image File";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if(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file_dialog.DoModal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 != IDOK 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return 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CString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fileName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file_dialog.GetPathName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) 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m_image.SaveImage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fileName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UpdateAllViews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(NULL);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07504" y="836712"/>
            <a:ext cx="8928992" cy="5616624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void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CDigitalImageProcessingDoc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OnImageprocessingImageembossment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if(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m_image.IsColorImage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{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color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m_image.Get_color_image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long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color.Get_height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long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color.Get_width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new_img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color;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for(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row = 0; row &lt;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row ++ 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for(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column = 0; column &lt;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column ++ 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{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if( row == 0 || column == 0 )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{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</a:t>
            </a: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   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new_img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row ][ column ] = RGB_TRIPLE( 128, 128, 128 );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else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{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new_img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row ][ column ].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m_Blue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BYTE( ( color[ row ][ column ].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m_Blue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- color[ row - 1 ][ column - 1 ].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m_Blue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+ 255 ) / 2 );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new_img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row ][ column ].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m_Green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BYTE( ( color[ row ][ column ].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m_Green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- color[ row - 1 ][ column - 1 ].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m_Green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+ 255 ) / 2 );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new_img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row ][ column ].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m_Red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BYTE( ( color[ row ][ column ].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m_Red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- color[ row - 1 ][ column - 1 ].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m_Red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+ 255 ) / 2 );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m_image.ImportFrom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new_img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UpdateAllViews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(NULL);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8184" y="216645"/>
            <a:ext cx="2646878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400" dirty="0"/>
              <a:t>执行图像浮雕功能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402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经典的图像处理流程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一个经典的图像处理流程是首先获取图像的像素尺寸（</a:t>
            </a:r>
            <a:r>
              <a:rPr lang="zh-CN" altLang="zh-CN" dirty="0">
                <a:solidFill>
                  <a:srgbClr val="FF0000"/>
                </a:solidFill>
              </a:rPr>
              <a:t>高度和宽度</a:t>
            </a:r>
            <a:r>
              <a:rPr lang="zh-CN" altLang="zh-CN" dirty="0"/>
              <a:t>），然后逐行（</a:t>
            </a:r>
            <a:r>
              <a:rPr lang="zh-CN" altLang="zh-CN" dirty="0">
                <a:solidFill>
                  <a:srgbClr val="0000FF"/>
                </a:solidFill>
              </a:rPr>
              <a:t>从上至下</a:t>
            </a:r>
            <a:r>
              <a:rPr lang="zh-CN" altLang="zh-CN" dirty="0"/>
              <a:t>）逐列（</a:t>
            </a:r>
            <a:r>
              <a:rPr lang="zh-CN" altLang="zh-CN" dirty="0">
                <a:solidFill>
                  <a:srgbClr val="00FF00"/>
                </a:solidFill>
              </a:rPr>
              <a:t>从左至右</a:t>
            </a:r>
            <a:r>
              <a:rPr lang="zh-CN" altLang="zh-CN" dirty="0"/>
              <a:t>）的遍历图像数据的每一个像素进行处理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3573016"/>
            <a:ext cx="7344816" cy="259228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long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color.Get_height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long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color.Get_width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for(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row = 0; row &lt;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row ++ 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for(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column = 0; column &lt;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column ++ 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{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// [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具体处理代码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]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4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 descr="2010_05_21_模拟图像至数字图像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2060848"/>
            <a:ext cx="770485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8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使用动态一维数组表示数字图像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/>
                  <a:t>使用动态一维数组表示数字图像，主要存在两个困难</a:t>
                </a:r>
                <a:r>
                  <a:rPr lang="zh-CN" altLang="zh-CN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zh-CN" altLang="zh-CN" dirty="0" smtClean="0"/>
                  <a:t>一</a:t>
                </a:r>
                <a:r>
                  <a:rPr lang="zh-CN" altLang="zh-CN" dirty="0"/>
                  <a:t>是像素定位不方便</a:t>
                </a:r>
                <a:r>
                  <a:rPr lang="zh-CN" altLang="zh-CN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zh-CN" altLang="zh-CN" dirty="0" smtClean="0"/>
                  <a:t>二</a:t>
                </a:r>
                <a:r>
                  <a:rPr lang="zh-CN" altLang="zh-CN" dirty="0"/>
                  <a:t>是由数组越界造成的内存泄露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r>
                  <a:rPr lang="zh-CN" altLang="zh-CN" dirty="0"/>
                  <a:t>动态一维数组的</a:t>
                </a:r>
                <a:r>
                  <a:rPr lang="zh-CN" altLang="zh-CN" dirty="0">
                    <a:solidFill>
                      <a:srgbClr val="0000FF"/>
                    </a:solidFill>
                  </a:rPr>
                  <a:t>像素定位困难</a:t>
                </a:r>
                <a:r>
                  <a:rPr lang="zh-CN" altLang="zh-CN" dirty="0"/>
                  <a:t>，是相对动态二维数组而言的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zh-CN" dirty="0" smtClean="0"/>
                  <a:t>对于</a:t>
                </a:r>
                <a:r>
                  <a:rPr lang="zh-CN" altLang="zh-CN" dirty="0"/>
                  <a:t>行号为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row</m:t>
                    </m:r>
                  </m:oMath>
                </a14:m>
                <a:r>
                  <a:rPr lang="zh-CN" altLang="zh-CN" dirty="0"/>
                  <a:t>列号为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column</m:t>
                    </m:r>
                  </m:oMath>
                </a14:m>
                <a:r>
                  <a:rPr lang="zh-CN" altLang="zh-CN" dirty="0"/>
                  <a:t>的像素定位，动态二维数组可以表示为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</a:rPr>
                      <m:t>image</m:t>
                    </m:r>
                    <m:r>
                      <a:rPr lang="en-US" altLang="zh-CN" smtClean="0">
                        <a:solidFill>
                          <a:srgbClr val="FF0000"/>
                        </a:solidFill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</a:rPr>
                      <m:t>row</m:t>
                    </m:r>
                    <m:r>
                      <a:rPr lang="en-US" altLang="zh-CN" smtClean="0">
                        <a:solidFill>
                          <a:srgbClr val="FF0000"/>
                        </a:solidFill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</a:rPr>
                      <m:t>column</m:t>
                    </m:r>
                    <m:r>
                      <a:rPr lang="en-US" altLang="zh-CN" smtClean="0">
                        <a:solidFill>
                          <a:srgbClr val="FF0000"/>
                        </a:solidFill>
                      </a:rPr>
                      <m:t>]</m:t>
                    </m:r>
                  </m:oMath>
                </a14:m>
                <a:r>
                  <a:rPr lang="zh-CN" altLang="zh-CN" dirty="0" smtClean="0"/>
                  <a:t>，</a:t>
                </a:r>
                <a:endParaRPr lang="en-US" altLang="zh-CN" dirty="0" smtClean="0"/>
              </a:p>
              <a:p>
                <a:pPr lvl="1"/>
                <a:r>
                  <a:rPr lang="zh-CN" altLang="zh-CN" dirty="0" smtClean="0"/>
                  <a:t>动态</a:t>
                </a:r>
                <a:r>
                  <a:rPr lang="zh-CN" altLang="zh-CN" dirty="0"/>
                  <a:t>一维数组则表示为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00FF00"/>
                        </a:solidFill>
                      </a:rPr>
                      <m:t>image</m:t>
                    </m:r>
                    <m:r>
                      <a:rPr lang="en-US" altLang="zh-CN" smtClean="0">
                        <a:solidFill>
                          <a:srgbClr val="00FF00"/>
                        </a:solidFill>
                      </a:rPr>
                      <m:t>[ 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00FF00"/>
                        </a:solidFill>
                      </a:rPr>
                      <m:t>row</m:t>
                    </m:r>
                    <m:r>
                      <a:rPr lang="zh-CN" altLang="en-US" i="1">
                        <a:solidFill>
                          <a:srgbClr val="00FF00"/>
                        </a:solidFill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00FF00"/>
                        </a:solidFill>
                      </a:rPr>
                      <m:t>width</m:t>
                    </m:r>
                    <m:r>
                      <a:rPr lang="en-US" altLang="zh-CN">
                        <a:solidFill>
                          <a:srgbClr val="00FF00"/>
                        </a:solidFill>
                      </a:rPr>
                      <m:t> +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00FF00"/>
                        </a:solidFill>
                      </a:rPr>
                      <m:t>column</m:t>
                    </m:r>
                    <m:r>
                      <a:rPr lang="en-US" altLang="zh-CN">
                        <a:solidFill>
                          <a:srgbClr val="00FF00"/>
                        </a:solidFill>
                      </a:rPr>
                      <m:t> ]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width</m:t>
                    </m:r>
                  </m:oMath>
                </a14:m>
                <a:r>
                  <a:rPr lang="zh-CN" altLang="zh-CN" dirty="0"/>
                  <a:t>为图像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image</m:t>
                    </m:r>
                  </m:oMath>
                </a14:m>
                <a:r>
                  <a:rPr lang="zh-CN" altLang="zh-CN" dirty="0"/>
                  <a:t>的宽度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5" t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数字图像处理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3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使用动态一维数组表示数字图像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 smtClean="0"/>
                  <a:t>关于</a:t>
                </a:r>
                <a:r>
                  <a:rPr lang="zh-CN" altLang="zh-CN" dirty="0"/>
                  <a:t>语句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</a:rPr>
                      <m:t>image</m:t>
                    </m:r>
                    <m:r>
                      <a:rPr lang="en-US" altLang="zh-CN" smtClean="0">
                        <a:solidFill>
                          <a:srgbClr val="FF0000"/>
                        </a:solidFill>
                      </a:rPr>
                      <m:t>[ 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</a:rPr>
                      <m:t>row</m:t>
                    </m:r>
                    <m:r>
                      <a:rPr lang="zh-CN" altLang="en-US" i="1">
                        <a:solidFill>
                          <a:srgbClr val="FF0000"/>
                        </a:solidFill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width</m:t>
                    </m:r>
                    <m:r>
                      <a:rPr lang="en-US" altLang="zh-CN">
                        <a:solidFill>
                          <a:srgbClr val="FF0000"/>
                        </a:solidFill>
                      </a:rPr>
                      <m:t> +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column</m:t>
                    </m:r>
                    <m:r>
                      <a:rPr lang="en-US" altLang="zh-CN">
                        <a:solidFill>
                          <a:srgbClr val="FF0000"/>
                        </a:solidFill>
                      </a:rPr>
                      <m:t> ]</m:t>
                    </m:r>
                  </m:oMath>
                </a14:m>
                <a:r>
                  <a:rPr lang="zh-CN" altLang="zh-CN" dirty="0"/>
                  <a:t>，编程中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width</m:t>
                    </m:r>
                  </m:oMath>
                </a14:m>
                <a:r>
                  <a:rPr lang="zh-CN" altLang="zh-CN" dirty="0"/>
                  <a:t>极易写错或者漏写，不但容易造成内存泄露，而且会消耗程序员的额外精力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zh-CN" dirty="0" smtClean="0"/>
                  <a:t>原则上</a:t>
                </a:r>
                <a:r>
                  <a:rPr lang="zh-CN" altLang="zh-CN" dirty="0"/>
                  <a:t>，对于一个像素的定位</a:t>
                </a:r>
                <a:r>
                  <a:rPr lang="zh-CN" altLang="zh-CN" dirty="0">
                    <a:solidFill>
                      <a:srgbClr val="0000FF"/>
                    </a:solidFill>
                  </a:rPr>
                  <a:t>只需要行号和列号</a:t>
                </a:r>
                <a:r>
                  <a:rPr lang="zh-CN" altLang="zh-CN" dirty="0"/>
                  <a:t>的信息，而不需要图像宽度等信息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zh-CN" dirty="0" smtClean="0"/>
                  <a:t>至于</a:t>
                </a:r>
                <a:r>
                  <a:rPr lang="zh-CN" altLang="zh-CN" dirty="0"/>
                  <a:t>数组越界引起的</a:t>
                </a:r>
                <a:r>
                  <a:rPr lang="zh-CN" altLang="zh-CN" dirty="0">
                    <a:solidFill>
                      <a:srgbClr val="00FF00"/>
                    </a:solidFill>
                  </a:rPr>
                  <a:t>内存泄露</a:t>
                </a:r>
                <a:r>
                  <a:rPr lang="zh-CN" altLang="zh-CN" dirty="0"/>
                  <a:t>，这是所有动态数组的通病，而不仅仅局限于动态一维数组。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5" t="-1132" r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3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为什么需要编程框架？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将学生先期知识储备没有做到位的</a:t>
            </a:r>
            <a:r>
              <a:rPr lang="zh-CN" altLang="zh-CN" dirty="0">
                <a:solidFill>
                  <a:srgbClr val="FF0000"/>
                </a:solidFill>
              </a:rPr>
              <a:t>影响降到最小</a:t>
            </a:r>
            <a:r>
              <a:rPr lang="zh-CN" altLang="zh-CN" dirty="0"/>
              <a:t>，理想的情况就是即使学生没有太多的</a:t>
            </a:r>
            <a:r>
              <a:rPr lang="en-US" altLang="zh-CN" dirty="0"/>
              <a:t>MFC</a:t>
            </a:r>
            <a:r>
              <a:rPr lang="zh-CN" altLang="zh-CN" dirty="0"/>
              <a:t>和</a:t>
            </a:r>
            <a:r>
              <a:rPr lang="en-US" altLang="zh-CN" dirty="0"/>
              <a:t>Visual C++</a:t>
            </a:r>
            <a:r>
              <a:rPr lang="zh-CN" altLang="zh-CN" dirty="0"/>
              <a:t>编程经验，也能进行有效的数字图像处理编程</a:t>
            </a:r>
            <a:r>
              <a:rPr lang="zh-CN" altLang="zh-CN" dirty="0" smtClean="0"/>
              <a:t>实验</a:t>
            </a:r>
            <a:endParaRPr lang="en-US" altLang="zh-CN" dirty="0" smtClean="0"/>
          </a:p>
          <a:p>
            <a:r>
              <a:rPr lang="zh-CN" altLang="zh-CN" dirty="0"/>
              <a:t>将图像描述为一种通用的数据结构，并封装图像处理的外围功能，如图像的读取、显示和存储，使学生能够</a:t>
            </a:r>
            <a:r>
              <a:rPr lang="zh-CN" altLang="zh-CN" dirty="0">
                <a:solidFill>
                  <a:srgbClr val="0000FF"/>
                </a:solidFill>
              </a:rPr>
              <a:t>关注于图像内容处理的</a:t>
            </a:r>
            <a:r>
              <a:rPr lang="zh-CN" altLang="zh-CN" dirty="0" smtClean="0">
                <a:solidFill>
                  <a:srgbClr val="0000FF"/>
                </a:solidFill>
              </a:rPr>
              <a:t>本身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zh-CN" dirty="0"/>
              <a:t>从狭义上来讲，数字图像处理编程框架的推出，是针对</a:t>
            </a:r>
            <a:r>
              <a:rPr lang="en-US" altLang="zh-CN" dirty="0"/>
              <a:t>C/C++</a:t>
            </a:r>
            <a:r>
              <a:rPr lang="zh-CN" altLang="zh-CN" dirty="0"/>
              <a:t>语言在数字图像处理中的优劣势，目标是能够做到</a:t>
            </a:r>
            <a:r>
              <a:rPr lang="zh-CN" altLang="zh-CN" dirty="0">
                <a:solidFill>
                  <a:srgbClr val="00FF00"/>
                </a:solidFill>
              </a:rPr>
              <a:t>扬长补短</a:t>
            </a:r>
            <a:r>
              <a:rPr lang="zh-CN" altLang="zh-CN" dirty="0"/>
              <a:t>，使学生能够使用</a:t>
            </a:r>
            <a:r>
              <a:rPr lang="en-US" altLang="zh-CN" dirty="0"/>
              <a:t>C/C++</a:t>
            </a:r>
            <a:r>
              <a:rPr lang="zh-CN" altLang="zh-CN" dirty="0"/>
              <a:t>语言相对轻松的完成数字图像处理功能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基于动态一维数组的</a:t>
            </a:r>
            <a:r>
              <a:rPr lang="en-US" altLang="zh-CN" dirty="0"/>
              <a:t>C++</a:t>
            </a:r>
            <a:r>
              <a:rPr lang="zh-CN" altLang="zh-CN" dirty="0"/>
              <a:t>源码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7544" y="2276872"/>
            <a:ext cx="8136904" cy="31683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long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= 2400;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long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= 3200;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BYTE*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gray_image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gray_image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= new BYTE[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*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];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for( row = 0; row &lt;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row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for(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int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column = 0; column &lt;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column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	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gray_image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[ row*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+ column ] = 255;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delete []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gray_image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7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基于动态二维数组的</a:t>
            </a:r>
            <a:r>
              <a:rPr lang="en-US" altLang="zh-CN" dirty="0"/>
              <a:t>C++</a:t>
            </a:r>
            <a:r>
              <a:rPr lang="zh-CN" altLang="zh-CN" dirty="0"/>
              <a:t>源码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7544" y="1988840"/>
            <a:ext cx="8136904" cy="38884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BYTE**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gray_image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gray_image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= new BYTE*[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];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for(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int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index = 0; index &lt;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index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gray_image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[ index ] = new BYTE [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];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for(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int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row = 0; row &lt;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row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for(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int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column = 0; column &lt;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column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	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gray_image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[row][column] = 255;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for( index = 0; index &lt;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index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delete []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gray_image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[ index ];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delete []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gray_image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21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运行时间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240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20974"/>
            <a:ext cx="84391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41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2" y="4149080"/>
            <a:ext cx="84296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2544842" y="3645024"/>
            <a:ext cx="405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Debug</a:t>
            </a:r>
            <a:r>
              <a:rPr lang="zh-CN" altLang="zh-CN" dirty="0"/>
              <a:t>版本下的运行时间（以毫秒计）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470174" y="6021288"/>
            <a:ext cx="420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Release</a:t>
            </a:r>
            <a:r>
              <a:rPr lang="zh-CN" altLang="zh-CN" dirty="0"/>
              <a:t>版本下的运行时间（以毫秒计）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6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方案设计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/>
                  <a:t>基于运行时间、像素定位和内存泄露等三个方面的综合考虑，作者设想如下的数字图像处理编程方案</a:t>
                </a:r>
                <a:r>
                  <a:rPr lang="zh-CN" altLang="zh-CN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zh-CN" altLang="zh-CN" dirty="0" smtClean="0">
                    <a:solidFill>
                      <a:srgbClr val="FF0000"/>
                    </a:solidFill>
                  </a:rPr>
                  <a:t>使用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动态一维数组来存储图像数据，像素定位采用类似于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image</m:t>
                    </m:r>
                    <m:r>
                      <a:rPr lang="en-US" altLang="zh-CN">
                        <a:solidFill>
                          <a:srgbClr val="FF0000"/>
                        </a:solidFill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row</m:t>
                    </m:r>
                    <m:r>
                      <a:rPr lang="en-US" altLang="zh-CN">
                        <a:solidFill>
                          <a:srgbClr val="FF0000"/>
                        </a:solidFill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column</m:t>
                    </m:r>
                    <m:r>
                      <a:rPr lang="en-US" altLang="zh-CN">
                        <a:solidFill>
                          <a:srgbClr val="FF0000"/>
                        </a:solidFill>
                      </a:rPr>
                      <m:t>]</m:t>
                    </m:r>
                  </m:oMath>
                </a14:m>
                <a:r>
                  <a:rPr lang="zh-CN" altLang="zh-CN" dirty="0">
                    <a:solidFill>
                      <a:srgbClr val="FF0000"/>
                    </a:solidFill>
                  </a:rPr>
                  <a:t>的操作，当遇到数组越界时内存不会发生泄露并提供适当的信息提示</a:t>
                </a:r>
                <a:r>
                  <a:rPr lang="zh-CN" altLang="zh-CN" dirty="0" smtClean="0">
                    <a:solidFill>
                      <a:srgbClr val="FF0000"/>
                    </a:solidFill>
                  </a:rPr>
                  <a:t>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zh-CN" dirty="0"/>
                  <a:t>方案的内容需要适当的修正为</a:t>
                </a:r>
                <a:r>
                  <a:rPr lang="zh-CN" altLang="zh-CN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zh-CN" altLang="zh-CN" dirty="0" smtClean="0">
                    <a:solidFill>
                      <a:srgbClr val="0000FF"/>
                    </a:solidFill>
                  </a:rPr>
                  <a:t>使用</a:t>
                </a:r>
                <a:r>
                  <a:rPr lang="zh-CN" altLang="zh-CN" dirty="0">
                    <a:solidFill>
                      <a:srgbClr val="0000FF"/>
                    </a:solidFill>
                  </a:rPr>
                  <a:t>动态一维数组来存储图像数据，像素定位采用类似于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FF"/>
                        </a:solidFill>
                      </a:rPr>
                      <m:t>image</m:t>
                    </m:r>
                    <m:r>
                      <a:rPr lang="en-US" altLang="zh-CN">
                        <a:solidFill>
                          <a:srgbClr val="0000FF"/>
                        </a:solidFill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0000FF"/>
                        </a:solidFill>
                      </a:rPr>
                      <m:t>row</m:t>
                    </m:r>
                    <m:r>
                      <a:rPr lang="en-US" altLang="zh-CN">
                        <a:solidFill>
                          <a:srgbClr val="0000FF"/>
                        </a:solidFill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0000FF"/>
                        </a:solidFill>
                      </a:rPr>
                      <m:t>column</m:t>
                    </m:r>
                    <m:r>
                      <a:rPr lang="en-US" altLang="zh-CN">
                        <a:solidFill>
                          <a:srgbClr val="0000FF"/>
                        </a:solidFill>
                      </a:rPr>
                      <m:t>]</m:t>
                    </m:r>
                  </m:oMath>
                </a14:m>
                <a:r>
                  <a:rPr lang="zh-CN" altLang="zh-CN" dirty="0">
                    <a:solidFill>
                      <a:srgbClr val="0000FF"/>
                    </a:solidFill>
                  </a:rPr>
                  <a:t>的操作，在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Debug</a:t>
                </a:r>
                <a:r>
                  <a:rPr lang="zh-CN" altLang="zh-CN" dirty="0">
                    <a:solidFill>
                      <a:srgbClr val="0000FF"/>
                    </a:solidFill>
                  </a:rPr>
                  <a:t>版本下实行数组越界检查和控制，在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Release</a:t>
                </a:r>
                <a:r>
                  <a:rPr lang="zh-CN" altLang="zh-CN" dirty="0">
                    <a:solidFill>
                      <a:srgbClr val="0000FF"/>
                    </a:solidFill>
                  </a:rPr>
                  <a:t>版本下则放弃相应的检查以保持编译程序的高速运行，其安全性可以通过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Debug</a:t>
                </a:r>
                <a:r>
                  <a:rPr lang="zh-CN" altLang="zh-CN" dirty="0">
                    <a:solidFill>
                      <a:srgbClr val="0000FF"/>
                    </a:solidFill>
                  </a:rPr>
                  <a:t>版本的充分测试得到保证。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5" t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7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数组模板类的下标操作符重载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7504" y="1772816"/>
            <a:ext cx="8928992" cy="4392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template &lt;class TYPE&gt;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inline TYPE&amp;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CTArray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&lt; TYPE &gt;::operator[]( long index )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const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{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#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ifdef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_DEBUG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static TYPE error;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if( !( index &gt;= 0 &amp;&amp; index &lt;= 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m_dimension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- 1 ) ) 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{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	Verification( "Program Error &lt;&lt; Array subscript beyond bound &gt;&gt;" );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	return error;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#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endif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return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m_memory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[ index ];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8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矩阵模板类的下标操作符重载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7504" y="1628800"/>
            <a:ext cx="8928992" cy="51845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#ifdef _DEBUG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template &lt;class TYPE&gt;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inline CTArray&lt; TYPE &gt;&amp; CTMatrix&lt; TYPE &gt;::operator[]( long index ) const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{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   static CTArray&lt; TYPE &gt; error;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	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if( !( index &gt;= 0 &amp;&amp; index &lt; m_rows ) 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{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	Verification( "Program Error &lt;&lt; Matrix row index beyond bound &gt;&gt;" );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		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return error;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static CTArray&lt; TYPE &gt; rowArray;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rowArray.Construction( m_memory + index * m_columns, m_columns );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return rowArray;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#else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template &lt;class TYPE&gt;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inline TYPE* CTMatrix&lt; TYPE &gt;::operator[]( long index ) const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{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return m_memory + index * m_columns;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#endif 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1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987936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STL vector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源码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MFC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CArray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源码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CTArray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源码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CTMatrix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源码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MFC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CImage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源码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CTMatrix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&lt;RGB_TRIPLE&gt;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源码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zh-CN" dirty="0"/>
              <a:t>本书所实现的数字图像处理编程框架具有使用简单的特点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0000FF"/>
                </a:solidFill>
              </a:rPr>
              <a:t>使用</a:t>
            </a:r>
            <a:r>
              <a:rPr lang="zh-CN" altLang="zh-CN" dirty="0">
                <a:solidFill>
                  <a:srgbClr val="0000FF"/>
                </a:solidFill>
              </a:rPr>
              <a:t>简单，就意味着高效，但这种高效是指程序员的编程高效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高效</a:t>
            </a:r>
            <a:r>
              <a:rPr lang="zh-CN" altLang="zh-CN" dirty="0">
                <a:solidFill>
                  <a:srgbClr val="FF0000"/>
                </a:solidFill>
              </a:rPr>
              <a:t>，还意味着程序运行的高效，而这个就需要考察程序的运行时间才能得出。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STL vector</a:t>
            </a:r>
            <a:r>
              <a:rPr lang="zh-CN" altLang="zh-CN" dirty="0"/>
              <a:t>的</a:t>
            </a:r>
            <a:r>
              <a:rPr lang="en-US" altLang="zh-CN" dirty="0"/>
              <a:t>C++</a:t>
            </a:r>
            <a:r>
              <a:rPr lang="zh-CN" altLang="zh-CN" dirty="0"/>
              <a:t>源码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7544" y="2060848"/>
            <a:ext cx="7272808" cy="360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using namespace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std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vector &lt;BYTE&gt;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stl_vector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*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for( row = 0; row &lt;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row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for(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column = 0; column &lt;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column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	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stl_vector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[ row*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+ column ] = 255;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stl_vector.clear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61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MFC </a:t>
            </a:r>
            <a:r>
              <a:rPr lang="en-US" altLang="zh-CN" dirty="0" err="1"/>
              <a:t>CArray</a:t>
            </a:r>
            <a:r>
              <a:rPr lang="zh-CN" altLang="zh-CN" dirty="0"/>
              <a:t>的</a:t>
            </a:r>
            <a:r>
              <a:rPr lang="en-US" altLang="zh-CN" dirty="0"/>
              <a:t>C++</a:t>
            </a:r>
            <a:r>
              <a:rPr lang="zh-CN" altLang="zh-CN" dirty="0"/>
              <a:t>源码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7544" y="2060848"/>
            <a:ext cx="7272808" cy="35283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CArray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&lt; BYTE, BYTE &gt;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mfc_array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mfc_array.SetSize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*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for( row = 0; row &lt;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row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for(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column = 0; column &lt;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column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	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mfc_array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[ row*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+ column ] = 255;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mfc_array.RemoveAll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基于</a:t>
            </a:r>
            <a:r>
              <a:rPr lang="en-US" altLang="zh-CN" dirty="0" err="1" smtClean="0"/>
              <a:t>CTArray</a:t>
            </a:r>
            <a:r>
              <a:rPr lang="zh-CN" altLang="zh-CN" dirty="0" smtClean="0"/>
              <a:t>的</a:t>
            </a:r>
            <a:r>
              <a:rPr lang="en-US" altLang="zh-CN" dirty="0" smtClean="0"/>
              <a:t>C++</a:t>
            </a:r>
            <a:r>
              <a:rPr lang="zh-CN" altLang="zh-CN" dirty="0" smtClean="0"/>
              <a:t>源码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7544" y="2348880"/>
            <a:ext cx="7200800" cy="2952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CTArray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&lt; BYTE &gt;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my_array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*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for( row = 0; row &lt;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row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for(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column = 0; column &lt;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column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	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my_array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[ row*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+ column ] = 255;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my_array.Destruction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1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C++</a:t>
            </a:r>
            <a:r>
              <a:rPr lang="zh-CN" altLang="zh-CN" dirty="0"/>
              <a:t>编程环境介绍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41551" y="3861048"/>
            <a:ext cx="16392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Visual C++ 1.0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41551" y="2987660"/>
            <a:ext cx="1639231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Visual C++ 1.5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44008" y="2132856"/>
            <a:ext cx="1639231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Visual C++ 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12160" y="2987660"/>
            <a:ext cx="1639231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Visual C++ </a:t>
            </a:r>
            <a:r>
              <a:rPr lang="en-US" altLang="zh-CN" dirty="0" smtClean="0"/>
              <a:t>4.0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2160" y="3861048"/>
            <a:ext cx="1639231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Visual C++ </a:t>
            </a:r>
            <a:r>
              <a:rPr lang="en-US" altLang="zh-CN" dirty="0" smtClean="0"/>
              <a:t>5.0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12159" y="4806444"/>
            <a:ext cx="1639231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Visual C++ </a:t>
            </a:r>
            <a:r>
              <a:rPr lang="en-US" altLang="zh-CN" dirty="0" smtClean="0"/>
              <a:t>6.0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59361" y="5445224"/>
            <a:ext cx="179792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Visual C++ 2002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61433" y="6039996"/>
            <a:ext cx="179792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Visual C++ </a:t>
            </a:r>
            <a:r>
              <a:rPr lang="en-US" altLang="zh-CN" dirty="0" smtClean="0"/>
              <a:t>2003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72683" y="5445224"/>
            <a:ext cx="179792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Visual C++ </a:t>
            </a:r>
            <a:r>
              <a:rPr lang="en-US" altLang="zh-CN" dirty="0" smtClean="0"/>
              <a:t>2005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1560" y="4806444"/>
            <a:ext cx="17979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Visual C++ 2008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11560" y="3861048"/>
            <a:ext cx="179792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Visual C++ </a:t>
            </a:r>
            <a:r>
              <a:rPr lang="en-US" altLang="zh-CN" dirty="0" smtClean="0"/>
              <a:t>2010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6" idx="0"/>
            <a:endCxn id="7" idx="2"/>
          </p:cNvCxnSpPr>
          <p:nvPr/>
        </p:nvCxnSpPr>
        <p:spPr>
          <a:xfrm flipV="1">
            <a:off x="4061167" y="3356992"/>
            <a:ext cx="0" cy="5040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9" idx="0"/>
          </p:cNvCxnSpPr>
          <p:nvPr/>
        </p:nvCxnSpPr>
        <p:spPr>
          <a:xfrm>
            <a:off x="6283239" y="2317522"/>
            <a:ext cx="548537" cy="67013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0"/>
            <a:endCxn id="8" idx="1"/>
          </p:cNvCxnSpPr>
          <p:nvPr/>
        </p:nvCxnSpPr>
        <p:spPr>
          <a:xfrm flipV="1">
            <a:off x="4061167" y="2317522"/>
            <a:ext cx="582841" cy="67013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0" idx="0"/>
          </p:cNvCxnSpPr>
          <p:nvPr/>
        </p:nvCxnSpPr>
        <p:spPr>
          <a:xfrm>
            <a:off x="6831776" y="3356992"/>
            <a:ext cx="0" cy="5040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1" idx="0"/>
          </p:cNvCxnSpPr>
          <p:nvPr/>
        </p:nvCxnSpPr>
        <p:spPr>
          <a:xfrm flipH="1">
            <a:off x="6831775" y="4230380"/>
            <a:ext cx="1" cy="57606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2"/>
            <a:endCxn id="12" idx="0"/>
          </p:cNvCxnSpPr>
          <p:nvPr/>
        </p:nvCxnSpPr>
        <p:spPr>
          <a:xfrm flipH="1">
            <a:off x="5858325" y="5175776"/>
            <a:ext cx="973450" cy="26944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2"/>
            <a:endCxn id="13" idx="3"/>
          </p:cNvCxnSpPr>
          <p:nvPr/>
        </p:nvCxnSpPr>
        <p:spPr>
          <a:xfrm flipH="1">
            <a:off x="4959361" y="5814556"/>
            <a:ext cx="898964" cy="41010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1"/>
            <a:endCxn id="14" idx="2"/>
          </p:cNvCxnSpPr>
          <p:nvPr/>
        </p:nvCxnSpPr>
        <p:spPr>
          <a:xfrm flipH="1" flipV="1">
            <a:off x="2271647" y="5814556"/>
            <a:ext cx="889786" cy="41010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271647" y="544522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0"/>
            <a:endCxn id="15" idx="2"/>
          </p:cNvCxnSpPr>
          <p:nvPr/>
        </p:nvCxnSpPr>
        <p:spPr>
          <a:xfrm flipH="1" flipV="1">
            <a:off x="1510524" y="5175776"/>
            <a:ext cx="761123" cy="26944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16" idx="2"/>
          </p:cNvCxnSpPr>
          <p:nvPr/>
        </p:nvCxnSpPr>
        <p:spPr>
          <a:xfrm flipV="1">
            <a:off x="1510524" y="4230380"/>
            <a:ext cx="0" cy="57606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基于</a:t>
            </a:r>
            <a:r>
              <a:rPr lang="en-US" altLang="zh-CN" dirty="0" err="1" smtClean="0"/>
              <a:t>CTMatrix</a:t>
            </a:r>
            <a:r>
              <a:rPr lang="zh-CN" altLang="zh-CN" dirty="0" smtClean="0"/>
              <a:t>的</a:t>
            </a:r>
            <a:r>
              <a:rPr lang="en-US" altLang="zh-CN" dirty="0" smtClean="0"/>
              <a:t>C++</a:t>
            </a:r>
            <a:r>
              <a:rPr lang="zh-CN" altLang="zh-CN" dirty="0" smtClean="0"/>
              <a:t>源码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7544" y="2276872"/>
            <a:ext cx="7200800" cy="2952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CTMatrix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&lt; BYTE &gt;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my_matrix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,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for( row = 0; row &lt;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row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for(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column = 0; column &lt;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column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	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my_matrix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[ row ][ column ] = 255;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my_matrix.Destruction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3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基于</a:t>
            </a:r>
            <a:r>
              <a:rPr lang="en-US" altLang="zh-CN" dirty="0" smtClean="0"/>
              <a:t>MFC </a:t>
            </a:r>
            <a:r>
              <a:rPr lang="en-US" altLang="zh-CN" dirty="0" err="1" smtClean="0"/>
              <a:t>CImage</a:t>
            </a:r>
            <a:r>
              <a:rPr lang="zh-CN" altLang="zh-CN" dirty="0" smtClean="0"/>
              <a:t>的</a:t>
            </a:r>
            <a:r>
              <a:rPr lang="en-US" altLang="zh-CN" dirty="0" smtClean="0"/>
              <a:t>C++</a:t>
            </a:r>
            <a:r>
              <a:rPr lang="zh-CN" altLang="zh-CN" dirty="0" smtClean="0"/>
              <a:t>源码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7544" y="2204864"/>
            <a:ext cx="8352928" cy="35283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CImage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mfc_image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mfc_image.Create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,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, 24 );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for(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row = 0; row &lt;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image_height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row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for(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column = 0; column &lt;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image_width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; column ++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		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mfc_image.SetPixel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( column, row, RGB( 255, 255, 255 ) 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mfc_image.Destroy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16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基于</a:t>
            </a:r>
            <a:r>
              <a:rPr lang="en-US" altLang="zh-CN" dirty="0" err="1"/>
              <a:t>CTMatrix</a:t>
            </a:r>
            <a:r>
              <a:rPr lang="en-US" altLang="zh-CN" dirty="0"/>
              <a:t>&lt;RGB_TRIPLE&gt;</a:t>
            </a:r>
            <a:r>
              <a:rPr lang="zh-CN" altLang="zh-CN" dirty="0"/>
              <a:t>的</a:t>
            </a:r>
            <a:r>
              <a:rPr lang="en-US" altLang="zh-CN" dirty="0"/>
              <a:t>C++</a:t>
            </a:r>
            <a:r>
              <a:rPr lang="zh-CN" altLang="zh-CN" dirty="0"/>
              <a:t>源码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467544" y="2348880"/>
            <a:ext cx="8496944" cy="2952328"/>
            <a:chOff x="2808" y="2957"/>
            <a:chExt cx="5165" cy="1677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08" y="2957"/>
              <a:ext cx="5165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2808" y="2957"/>
              <a:ext cx="5165" cy="16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CTMatrix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&lt; RGB_TRIPLE &gt;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color_image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(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image_height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image_width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 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for( row = 0; row &lt;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image_height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; row ++ 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	for(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int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 column = 0; column &lt;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image_width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; column ++ 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		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color_image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[ row ][ column ] = RGB_TRIPLE( 255, 255 ,255 );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color_image.Destruction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();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1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Debug</a:t>
            </a:r>
            <a:r>
              <a:rPr lang="zh-CN" altLang="zh-CN" dirty="0"/>
              <a:t>版本下的运行时间（以毫秒计）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37673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Release</a:t>
            </a:r>
            <a:r>
              <a:rPr lang="zh-CN" altLang="zh-CN" dirty="0"/>
              <a:t>版本下的</a:t>
            </a:r>
            <a:r>
              <a:rPr lang="zh-CN" altLang="zh-CN" dirty="0" smtClean="0"/>
              <a:t>运行时间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（</a:t>
            </a:r>
            <a:r>
              <a:rPr lang="zh-CN" altLang="zh-CN" dirty="0"/>
              <a:t>以毫秒计）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365230" cy="389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4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编程框架中的具体类实现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图片 5" descr="编程框架类关系结构图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2204864"/>
            <a:ext cx="727280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CTArray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11560" y="2348880"/>
            <a:ext cx="6552728" cy="2304256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CTArray&lt; float &gt; array1;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CTArray&lt; float &gt; array2( 2 );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float temp[ 4 ];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CTArray&lt; float &gt; array3( temp, 4 );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CTArray&lt; float &gt; array4( array3 );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51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CTArray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5" y="1916832"/>
            <a:ext cx="4392488" cy="2304256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CTArray&lt; float &gt; array1,array2,array3,array4;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array2.Construction( 2 );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float temp[ 4 ];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array3.Construction( temp, 4 );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array4.Construction( array3 );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array4.Destruction();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665117" y="4581128"/>
            <a:ext cx="3888432" cy="1368152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CTArray&lt; float &gt; array1( 4 );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float temp[ 4 ];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array1.ImportFrom( temp );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array1.ExportTo( temp );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34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CTArray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2204864"/>
            <a:ext cx="7344816" cy="2664296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CTArray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double &gt;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invariant_moments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( 4 );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for(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index = 0; index &lt; 10; index ++ 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if(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invariant_moments.Is_index_valid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index ) 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double temp =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invariant_moments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index ];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}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45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CTMatrix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971600" y="1988840"/>
            <a:ext cx="6840760" cy="36004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219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2190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&gt; matrix1;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19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&gt; matrix2( 3, 4 );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19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&gt; matrix3 = matrix2;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19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if( matrix2.Is_row_valid( 2 ) 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19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if( matrix2.Is_column_valid( 2 ) 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19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 matrix2[ 2 ][ 2 ] = 10;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19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CImagePoint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point( 2, 2 );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19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if( matrix2.Is_point_valid( point ) 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19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19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temp = matrix2[ point ];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19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28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Microsoft Visual Studio </a:t>
            </a:r>
            <a:r>
              <a:rPr lang="en-US" altLang="zh-CN" dirty="0" smtClean="0"/>
              <a:t>2008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 descr="2010_05_21_Visual Studio 2008 程序界面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727280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CTArrayEx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模板类</a:t>
            </a:r>
            <a:r>
              <a:rPr lang="en-US" altLang="zh-CN" dirty="0"/>
              <a:t> </a:t>
            </a:r>
            <a:r>
              <a:rPr lang="en-US" altLang="zh-CN" dirty="0" err="1"/>
              <a:t>CTArray</a:t>
            </a:r>
            <a:r>
              <a:rPr lang="en-US" altLang="zh-CN" dirty="0"/>
              <a:t>&lt; TYPE &gt;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CTArrayEx</a:t>
            </a:r>
            <a:r>
              <a:rPr lang="en-US" altLang="zh-CN" dirty="0"/>
              <a:t>&lt; TYPE &gt; </a:t>
            </a:r>
            <a:r>
              <a:rPr lang="zh-CN" altLang="zh-CN" dirty="0"/>
              <a:t>的区别在于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构造数组内容（数组复制）函数（</a:t>
            </a:r>
            <a:r>
              <a:rPr lang="en-US" altLang="zh-CN" dirty="0"/>
              <a:t>void Construction(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CTArray</a:t>
            </a:r>
            <a:r>
              <a:rPr lang="en-US" altLang="zh-CN" dirty="0"/>
              <a:t>&lt; TYPE &gt;&amp; array )</a:t>
            </a:r>
            <a:r>
              <a:rPr lang="zh-CN" altLang="zh-CN" dirty="0"/>
              <a:t>和</a:t>
            </a:r>
            <a:r>
              <a:rPr lang="en-US" altLang="zh-CN" dirty="0"/>
              <a:t>void Construction(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CTArrayEx</a:t>
            </a:r>
            <a:r>
              <a:rPr lang="en-US" altLang="zh-CN" dirty="0"/>
              <a:t>&lt; TYPE &gt;&amp; array )</a:t>
            </a:r>
            <a:r>
              <a:rPr lang="zh-CN" altLang="zh-CN" dirty="0"/>
              <a:t>）中进行数组复制时，</a:t>
            </a:r>
            <a:r>
              <a:rPr lang="en-US" altLang="zh-CN" dirty="0" err="1">
                <a:solidFill>
                  <a:srgbClr val="FF0000"/>
                </a:solidFill>
              </a:rPr>
              <a:t>CTArray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是整个数组内存的拷贝</a:t>
            </a:r>
            <a:r>
              <a:rPr lang="zh-CN" altLang="zh-CN" dirty="0"/>
              <a:t>，</a:t>
            </a:r>
            <a:r>
              <a:rPr lang="en-US" altLang="zh-CN" dirty="0" err="1">
                <a:solidFill>
                  <a:srgbClr val="0000FF"/>
                </a:solidFill>
              </a:rPr>
              <a:t>CTArrayEx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zh-CN" dirty="0">
                <a:solidFill>
                  <a:srgbClr val="0000FF"/>
                </a:solidFill>
              </a:rPr>
              <a:t>是逐个数组元素的拷贝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CTArray</a:t>
            </a:r>
            <a:r>
              <a:rPr lang="en-US" altLang="zh-CN" dirty="0" smtClean="0"/>
              <a:t> </a:t>
            </a:r>
            <a:r>
              <a:rPr lang="zh-CN" altLang="zh-CN" dirty="0"/>
              <a:t>中的</a:t>
            </a:r>
            <a:r>
              <a:rPr lang="en-US" altLang="zh-CN" dirty="0"/>
              <a:t> TYPE 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00FF00"/>
                </a:solidFill>
              </a:rPr>
              <a:t>不存在动态分配内存的数据类型</a:t>
            </a:r>
            <a:r>
              <a:rPr lang="zh-CN" altLang="zh-CN" dirty="0"/>
              <a:t>，包括简单的数据类型（如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zh-CN" altLang="zh-CN" dirty="0"/>
              <a:t>，</a:t>
            </a:r>
            <a:r>
              <a:rPr lang="en-US" altLang="zh-CN" dirty="0"/>
              <a:t>double </a:t>
            </a:r>
            <a:r>
              <a:rPr lang="zh-CN" altLang="zh-CN" dirty="0"/>
              <a:t>等）和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zh-CN" dirty="0"/>
              <a:t>类型以及</a:t>
            </a:r>
            <a:r>
              <a:rPr lang="en-US" altLang="zh-CN" dirty="0"/>
              <a:t>class </a:t>
            </a:r>
            <a:r>
              <a:rPr lang="zh-CN" altLang="zh-CN" dirty="0"/>
              <a:t>类型（如</a:t>
            </a:r>
            <a:r>
              <a:rPr lang="en-US" altLang="zh-CN" dirty="0"/>
              <a:t> </a:t>
            </a:r>
            <a:r>
              <a:rPr lang="en-US" altLang="zh-CN" dirty="0" err="1"/>
              <a:t>CPoint</a:t>
            </a:r>
            <a:r>
              <a:rPr lang="zh-CN" altLang="zh-CN" dirty="0"/>
              <a:t>和</a:t>
            </a:r>
            <a:r>
              <a:rPr lang="en-US" altLang="zh-CN" dirty="0" err="1"/>
              <a:t>CImagePoint</a:t>
            </a:r>
            <a:r>
              <a:rPr lang="en-US" altLang="zh-CN" dirty="0"/>
              <a:t> </a:t>
            </a:r>
            <a:r>
              <a:rPr lang="zh-CN" altLang="zh-CN" dirty="0"/>
              <a:t>等）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9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CTArrayEx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CTArrayEx</a:t>
            </a:r>
            <a:r>
              <a:rPr lang="en-US" altLang="zh-CN" dirty="0" smtClean="0"/>
              <a:t> </a:t>
            </a:r>
            <a:r>
              <a:rPr lang="zh-CN" altLang="zh-CN" dirty="0"/>
              <a:t>中的</a:t>
            </a:r>
            <a:r>
              <a:rPr lang="en-US" altLang="zh-CN" dirty="0"/>
              <a:t> TYPE </a:t>
            </a:r>
            <a:r>
              <a:rPr lang="zh-CN" altLang="zh-CN" dirty="0"/>
              <a:t>最好是</a:t>
            </a:r>
            <a:r>
              <a:rPr lang="zh-CN" altLang="zh-CN" dirty="0">
                <a:solidFill>
                  <a:srgbClr val="00FF00"/>
                </a:solidFill>
              </a:rPr>
              <a:t>存在动态分配内存的数据类型</a:t>
            </a:r>
            <a:r>
              <a:rPr lang="zh-CN" altLang="zh-CN" dirty="0"/>
              <a:t>，包括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zh-CN" dirty="0"/>
              <a:t>类型和</a:t>
            </a:r>
            <a:r>
              <a:rPr lang="en-US" altLang="zh-CN" dirty="0"/>
              <a:t> class </a:t>
            </a:r>
            <a:r>
              <a:rPr lang="zh-CN" altLang="zh-CN" dirty="0"/>
              <a:t>类型（如</a:t>
            </a:r>
            <a:r>
              <a:rPr lang="en-US" altLang="zh-CN" dirty="0"/>
              <a:t> </a:t>
            </a:r>
            <a:r>
              <a:rPr lang="en-US" altLang="zh-CN" dirty="0" err="1"/>
              <a:t>CString</a:t>
            </a:r>
            <a:r>
              <a:rPr lang="en-US" altLang="zh-CN" dirty="0"/>
              <a:t> </a:t>
            </a:r>
            <a:r>
              <a:rPr lang="zh-CN" altLang="zh-CN" dirty="0"/>
              <a:t>等）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CTArrayEx</a:t>
            </a:r>
            <a:r>
              <a:rPr lang="en-US" altLang="zh-CN" dirty="0" smtClean="0"/>
              <a:t> </a:t>
            </a:r>
            <a:r>
              <a:rPr lang="zh-CN" altLang="zh-CN" dirty="0"/>
              <a:t>适用所有的数据类型，但复制速度慢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CTArray</a:t>
            </a:r>
            <a:r>
              <a:rPr lang="en-US" altLang="zh-CN" dirty="0" smtClean="0"/>
              <a:t> </a:t>
            </a:r>
            <a:r>
              <a:rPr lang="zh-CN" altLang="zh-CN" dirty="0"/>
              <a:t>只适用不存在动态分配内存的数据类型，但复制速度快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说，</a:t>
            </a:r>
            <a:r>
              <a:rPr lang="en-US" altLang="zh-CN" dirty="0" err="1"/>
              <a:t>CTArrayEx</a:t>
            </a:r>
            <a:r>
              <a:rPr lang="en-US" altLang="zh-CN" dirty="0"/>
              <a:t> </a:t>
            </a:r>
            <a:r>
              <a:rPr lang="zh-CN" altLang="zh-CN" dirty="0"/>
              <a:t>是</a:t>
            </a:r>
            <a:r>
              <a:rPr lang="en-US" altLang="zh-CN" dirty="0"/>
              <a:t> </a:t>
            </a:r>
            <a:r>
              <a:rPr lang="en-US" altLang="zh-CN" dirty="0" err="1"/>
              <a:t>CTArray</a:t>
            </a:r>
            <a:r>
              <a:rPr lang="en-US" altLang="zh-CN" dirty="0"/>
              <a:t> 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扩展</a:t>
            </a:r>
            <a:r>
              <a:rPr lang="zh-CN" altLang="zh-CN" dirty="0"/>
              <a:t>，而</a:t>
            </a:r>
            <a:r>
              <a:rPr lang="en-US" altLang="zh-CN" dirty="0"/>
              <a:t> </a:t>
            </a:r>
            <a:r>
              <a:rPr lang="en-US" altLang="zh-CN" dirty="0" err="1"/>
              <a:t>CTArray</a:t>
            </a:r>
            <a:r>
              <a:rPr lang="en-US" altLang="zh-CN" dirty="0"/>
              <a:t> </a:t>
            </a:r>
            <a:r>
              <a:rPr lang="zh-CN" altLang="zh-CN" dirty="0"/>
              <a:t>是</a:t>
            </a:r>
            <a:r>
              <a:rPr lang="en-US" altLang="zh-CN" dirty="0" err="1"/>
              <a:t>CTArrayEx</a:t>
            </a:r>
            <a:r>
              <a:rPr lang="en-US" altLang="zh-CN" dirty="0"/>
              <a:t> 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0000FF"/>
                </a:solidFill>
              </a:rPr>
              <a:t>特例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9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72008" y="72008"/>
            <a:ext cx="8964488" cy="674136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2857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判断图像是否为彩色图像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if(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m_image.IsColorImage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())                                        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color =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m_image.Get_color_image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  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获取彩色图像数据   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long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color.Get_height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 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获取图像像素高度          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long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color.Get_width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   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获取图像像素宽度   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new_img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color; 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复制原有彩色图像数据，    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</a:t>
            </a:r>
            <a:r>
              <a:rPr lang="zh-CN" altLang="en-US" sz="1400" dirty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并构建新的彩色图像数据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从上至下的遍历图像    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for(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row = 0; row &lt;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row ++ )              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{    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      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从左至右的遍历图像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zh-CN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for(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column = 0; column &lt;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column ++ )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      {    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             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判断是否为左上角像素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if( row == 0 || column == 0 )                     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             {   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                     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设置行为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row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列为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column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的像素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RGB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颜色值 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</a:t>
            </a:r>
            <a:r>
              <a:rPr kumimoji="0" lang="zh-CN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new_img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row ][ column ] = RGB_TRIPLE( 128, 128, 128 );                  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            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     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  }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设置行为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row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列为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column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的像素蓝色分量值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new_img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row ][ column ].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m_Blue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...;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 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将新的彩色图像数据导入至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对象中   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m_image.ImportFrom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new_img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             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60212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rgbClr val="0000FF"/>
                </a:solidFill>
              </a:rPr>
              <a:t>一个良好的编程习惯应该从编写具有良好可读性的注释开始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本章的</a:t>
            </a:r>
            <a:r>
              <a:rPr lang="zh-CN" altLang="zh-CN" dirty="0">
                <a:solidFill>
                  <a:srgbClr val="FF0000"/>
                </a:solidFill>
              </a:rPr>
              <a:t>主要内容</a:t>
            </a:r>
            <a:r>
              <a:rPr lang="zh-CN" altLang="zh-CN" dirty="0"/>
              <a:t>是对基于</a:t>
            </a:r>
            <a:r>
              <a:rPr lang="en-US" altLang="zh-CN" dirty="0"/>
              <a:t>Visual C++</a:t>
            </a:r>
            <a:r>
              <a:rPr lang="zh-CN" altLang="zh-CN" dirty="0"/>
              <a:t>的数字图像处理编程框架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r>
              <a:rPr lang="zh-CN" altLang="zh-CN" dirty="0"/>
              <a:t>首先讲述了</a:t>
            </a:r>
            <a:r>
              <a:rPr lang="zh-CN" altLang="zh-CN" dirty="0">
                <a:solidFill>
                  <a:srgbClr val="00FF00"/>
                </a:solidFill>
              </a:rPr>
              <a:t>为什么</a:t>
            </a:r>
            <a:r>
              <a:rPr lang="zh-CN" altLang="zh-CN" dirty="0"/>
              <a:t>需要这样的编程框架，然后对编程框架所使用的编程环境</a:t>
            </a:r>
            <a:r>
              <a:rPr lang="en-US" altLang="zh-CN" dirty="0"/>
              <a:t>Visual C++</a:t>
            </a:r>
            <a:r>
              <a:rPr lang="zh-CN" altLang="zh-CN" dirty="0"/>
              <a:t>进行了</a:t>
            </a:r>
            <a:r>
              <a:rPr lang="zh-CN" altLang="zh-CN" dirty="0" smtClean="0"/>
              <a:t>介绍</a:t>
            </a:r>
            <a:endParaRPr lang="en-US" altLang="zh-CN" dirty="0" smtClean="0"/>
          </a:p>
          <a:p>
            <a:r>
              <a:rPr lang="zh-CN" altLang="zh-CN" dirty="0"/>
              <a:t>本章的</a:t>
            </a:r>
            <a:r>
              <a:rPr lang="zh-CN" altLang="zh-CN" dirty="0">
                <a:solidFill>
                  <a:srgbClr val="0000FF"/>
                </a:solidFill>
              </a:rPr>
              <a:t>重点</a:t>
            </a:r>
            <a:r>
              <a:rPr lang="zh-CN" altLang="zh-CN" dirty="0"/>
              <a:t>是关于数字图像处理编程框架的完整描述，包括数据结构、方案设计、框架实现和实验</a:t>
            </a:r>
            <a:r>
              <a:rPr lang="zh-CN" altLang="zh-CN" dirty="0" smtClean="0"/>
              <a:t>分析</a:t>
            </a:r>
            <a:endParaRPr lang="en-US" altLang="zh-CN" dirty="0" smtClean="0"/>
          </a:p>
          <a:p>
            <a:r>
              <a:rPr lang="zh-CN" altLang="zh-CN" dirty="0"/>
              <a:t>最后，讲述了编程框架中</a:t>
            </a:r>
            <a:r>
              <a:rPr lang="zh-CN" altLang="zh-CN" dirty="0">
                <a:solidFill>
                  <a:srgbClr val="C00000"/>
                </a:solidFill>
              </a:rPr>
              <a:t>具体的类实现</a:t>
            </a:r>
            <a:r>
              <a:rPr lang="zh-CN" altLang="zh-CN" dirty="0"/>
              <a:t>，主要涉及</a:t>
            </a:r>
            <a:r>
              <a:rPr lang="en-US" altLang="zh-CN" dirty="0" err="1"/>
              <a:t>CTArray</a:t>
            </a:r>
            <a:r>
              <a:rPr lang="zh-CN" altLang="zh-CN" dirty="0"/>
              <a:t>类、</a:t>
            </a:r>
            <a:r>
              <a:rPr lang="en-US" altLang="zh-CN" dirty="0" err="1"/>
              <a:t>CTMatrix</a:t>
            </a:r>
            <a:r>
              <a:rPr lang="zh-CN" altLang="zh-CN" dirty="0"/>
              <a:t>类和</a:t>
            </a:r>
            <a:r>
              <a:rPr lang="en-US" altLang="zh-CN" dirty="0" err="1"/>
              <a:t>CImage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Microsoft Visual Studio 2008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552" y="3794512"/>
            <a:ext cx="199285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MFC</a:t>
            </a:r>
            <a:r>
              <a:rPr lang="zh-CN" altLang="zh-CN" dirty="0"/>
              <a:t>应用程序向导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32405" y="2533546"/>
            <a:ext cx="180049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zh-CN" dirty="0" smtClean="0"/>
              <a:t>单文档</a:t>
            </a:r>
            <a:r>
              <a:rPr lang="zh-CN" altLang="zh-CN" dirty="0"/>
              <a:t>应用程序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70986" y="3794512"/>
            <a:ext cx="180049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zh-CN" dirty="0"/>
              <a:t>多</a:t>
            </a:r>
            <a:r>
              <a:rPr lang="zh-CN" altLang="zh-CN" dirty="0" smtClean="0"/>
              <a:t>文档</a:t>
            </a:r>
            <a:r>
              <a:rPr lang="zh-CN" altLang="zh-CN" dirty="0"/>
              <a:t>应用程序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32404" y="4869160"/>
            <a:ext cx="180049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zh-CN" dirty="0" smtClean="0"/>
              <a:t>对话框</a:t>
            </a:r>
            <a:r>
              <a:rPr lang="zh-CN" altLang="zh-CN" dirty="0"/>
              <a:t>应用程序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932040" y="1556792"/>
            <a:ext cx="2736304" cy="1800200"/>
          </a:xfrm>
          <a:prstGeom prst="cloudCallout">
            <a:avLst>
              <a:gd name="adj1" fmla="val -69611"/>
              <a:gd name="adj2" fmla="val 1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程序只能同时打开一种文档类型，但是可以拥有多种视窗口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5076056" y="3501008"/>
            <a:ext cx="2592288" cy="1552818"/>
          </a:xfrm>
          <a:prstGeom prst="wedgeEllipseCallout">
            <a:avLst>
              <a:gd name="adj1" fmla="val -60517"/>
              <a:gd name="adj2" fmla="val -20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同时能打开多种文档类型，每种文档对应多种视窗口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4915495" y="5517232"/>
            <a:ext cx="2752849" cy="720080"/>
          </a:xfrm>
          <a:prstGeom prst="wedgeRoundRectCallout">
            <a:avLst>
              <a:gd name="adj1" fmla="val -70196"/>
              <a:gd name="adj2" fmla="val -1138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看起来就是一个对话框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6" idx="0"/>
            <a:endCxn id="7" idx="2"/>
          </p:cNvCxnSpPr>
          <p:nvPr/>
        </p:nvCxnSpPr>
        <p:spPr>
          <a:xfrm flipV="1">
            <a:off x="1535979" y="2902878"/>
            <a:ext cx="1896673" cy="8916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9" idx="0"/>
          </p:cNvCxnSpPr>
          <p:nvPr/>
        </p:nvCxnSpPr>
        <p:spPr>
          <a:xfrm>
            <a:off x="1535979" y="4163844"/>
            <a:ext cx="1896672" cy="7053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</p:cNvCxnSpPr>
          <p:nvPr/>
        </p:nvCxnSpPr>
        <p:spPr>
          <a:xfrm>
            <a:off x="2532405" y="3979178"/>
            <a:ext cx="43858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基于编程框架的数字</a:t>
            </a:r>
            <a:r>
              <a:rPr lang="zh-CN" altLang="zh-CN" dirty="0" smtClean="0"/>
              <a:t>图像处理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建立一个新的</a:t>
            </a:r>
            <a:r>
              <a:rPr lang="zh-CN" altLang="zh-CN" dirty="0">
                <a:solidFill>
                  <a:srgbClr val="FF0000"/>
                </a:solidFill>
              </a:rPr>
              <a:t>多文档</a:t>
            </a:r>
            <a:r>
              <a:rPr lang="zh-CN" altLang="zh-CN" dirty="0" smtClean="0"/>
              <a:t>应用程序</a:t>
            </a:r>
            <a:endParaRPr lang="en-US" altLang="zh-CN" dirty="0" smtClean="0"/>
          </a:p>
          <a:p>
            <a:r>
              <a:rPr lang="zh-CN" altLang="zh-CN" dirty="0"/>
              <a:t>添加数字图像处理编程</a:t>
            </a:r>
            <a:r>
              <a:rPr lang="zh-CN" altLang="zh-CN" dirty="0" smtClean="0">
                <a:solidFill>
                  <a:srgbClr val="0000FF"/>
                </a:solidFill>
              </a:rPr>
              <a:t>框架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zh-CN" dirty="0"/>
              <a:t>添加图像读取、显示和存储</a:t>
            </a:r>
            <a:r>
              <a:rPr lang="zh-CN" altLang="zh-CN" dirty="0">
                <a:solidFill>
                  <a:srgbClr val="00FF00"/>
                </a:solidFill>
              </a:rPr>
              <a:t>功能</a:t>
            </a:r>
            <a:endParaRPr lang="zh-CN" altLang="en-US" dirty="0">
              <a:solidFill>
                <a:srgbClr val="00FF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 descr="Lena 标准图像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3848085"/>
            <a:ext cx="2448272" cy="2522210"/>
          </a:xfrm>
          <a:prstGeom prst="rect">
            <a:avLst/>
          </a:prstGeom>
        </p:spPr>
      </p:pic>
      <p:pic>
        <p:nvPicPr>
          <p:cNvPr id="7" name="图片 6" descr="Lena 标准图像（浮雕效果）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2080" y="3284984"/>
            <a:ext cx="2448272" cy="23412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211960" y="4581128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7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建立一个新的多文档</a:t>
            </a:r>
            <a:r>
              <a:rPr lang="zh-CN" altLang="zh-CN" dirty="0" smtClean="0"/>
              <a:t>应用程序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 descr="2010_05_21_新建单文档第 02 步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756084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建立一个新的多文档应用程序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 descr="2010_05_21_新建单文档第 03 步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727280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5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添加数字图像处理编程</a:t>
            </a:r>
            <a:r>
              <a:rPr lang="zh-CN" altLang="zh-CN" dirty="0" smtClean="0"/>
              <a:t>框架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 descr="添加数字图像处理编程框架第 01 步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752" y="1628800"/>
            <a:ext cx="338437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394</TotalTime>
  <Words>1850</Words>
  <Application>Microsoft Office PowerPoint</Application>
  <PresentationFormat>全屏显示(4:3)</PresentationFormat>
  <Paragraphs>439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华丽</vt:lpstr>
      <vt:lpstr>基于Visual C++的 编程框架</vt:lpstr>
      <vt:lpstr>为什么需要编程框架？</vt:lpstr>
      <vt:lpstr>Visual C++编程环境介绍</vt:lpstr>
      <vt:lpstr>Microsoft Visual Studio 2008</vt:lpstr>
      <vt:lpstr>Microsoft Visual Studio 2008</vt:lpstr>
      <vt:lpstr>基于编程框架的数字图像处理</vt:lpstr>
      <vt:lpstr>建立一个新的多文档应用程序(1)</vt:lpstr>
      <vt:lpstr>建立一个新的多文档应用程序(2)</vt:lpstr>
      <vt:lpstr>添加数字图像处理编程框架(1)</vt:lpstr>
      <vt:lpstr>添加数字图像处理编程框架(2)</vt:lpstr>
      <vt:lpstr>添加数字图像处理编程框架(3)</vt:lpstr>
      <vt:lpstr>添加图像读取、显示和存储功能</vt:lpstr>
      <vt:lpstr>打开图像文件</vt:lpstr>
      <vt:lpstr>保存图像文件</vt:lpstr>
      <vt:lpstr>PowerPoint 演示文稿</vt:lpstr>
      <vt:lpstr>经典的图像处理流程</vt:lpstr>
      <vt:lpstr>数据结构</vt:lpstr>
      <vt:lpstr>使用动态一维数组表示数字图像</vt:lpstr>
      <vt:lpstr>使用动态一维数组表示数字图像</vt:lpstr>
      <vt:lpstr>基于动态一维数组的C++源码</vt:lpstr>
      <vt:lpstr>基于动态二维数组的C++源码</vt:lpstr>
      <vt:lpstr>运行时间</vt:lpstr>
      <vt:lpstr>方案设计</vt:lpstr>
      <vt:lpstr>数组模板类的下标操作符重载</vt:lpstr>
      <vt:lpstr>矩阵模板类的下标操作符重载</vt:lpstr>
      <vt:lpstr>实验分析</vt:lpstr>
      <vt:lpstr>基于STL vector的C++源码</vt:lpstr>
      <vt:lpstr>基于MFC CArray的C++源码</vt:lpstr>
      <vt:lpstr>基于CTArray的C++源码</vt:lpstr>
      <vt:lpstr>基于CTMatrix的C++源码</vt:lpstr>
      <vt:lpstr>基于MFC CImage的C++源码</vt:lpstr>
      <vt:lpstr>基于CTMatrix&lt;RGB_TRIPLE&gt;的C++源码</vt:lpstr>
      <vt:lpstr>Debug版本下的运行时间（以毫秒计）</vt:lpstr>
      <vt:lpstr>Release版本下的运行时间 （以毫秒计）</vt:lpstr>
      <vt:lpstr>编程框架中的具体类实现</vt:lpstr>
      <vt:lpstr>CTArray类</vt:lpstr>
      <vt:lpstr>CTArray类</vt:lpstr>
      <vt:lpstr>CTArray类</vt:lpstr>
      <vt:lpstr>CTMatrix类</vt:lpstr>
      <vt:lpstr>CTArrayEx类</vt:lpstr>
      <vt:lpstr>CTArrayEx类</vt:lpstr>
      <vt:lpstr>PowerPoint 演示文稿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数字图像处理绪论</dc:title>
  <cp:lastModifiedBy>Xinghua</cp:lastModifiedBy>
  <cp:revision>397</cp:revision>
  <dcterms:modified xsi:type="dcterms:W3CDTF">2010-09-19T03:06:32Z</dcterms:modified>
</cp:coreProperties>
</file>