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6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331D-CF72-431F-A0B1-E8E4DD573B02}" type="datetimeFigureOut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B79B5-3FE8-4131-83CD-A823B4B94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7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8732CE6-7CA5-478C-9012-E856452A6F4C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37518-00B6-4133-9631-9245EE15A06B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272854C-CC0A-48B7-80F3-EACACBD5C22F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1D143-0690-489D-AB90-23DE15430B9F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7DD0F0F-0E89-49BD-823B-DA6EF7B8C5D2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13C6E-B1FA-4170-A075-801EF916D6D6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77454-8CA6-4164-A670-D30AA2D74E4E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20B76-70F9-4B26-BF03-D8C3FE65C383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B89558-D03F-468A-9987-E945B03804E5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E03681-E25E-486B-A62F-16EC31276014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81BBB-E6E0-4A23-A309-8C780088841A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C027868-7C87-4422-999E-B7A2AD36585F}" type="datetime1">
              <a:rPr lang="zh-CN" altLang="en-US" smtClean="0"/>
              <a:t>2010-9-19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几何变换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配套课件</a:t>
            </a:r>
            <a:endParaRPr lang="en-US" altLang="zh-CN" dirty="0" smtClean="0"/>
          </a:p>
          <a:p>
            <a:r>
              <a:rPr lang="zh-CN" altLang="en-US" dirty="0" smtClean="0"/>
              <a:t>数字</a:t>
            </a:r>
            <a:r>
              <a:rPr lang="zh-CN" altLang="en-US" dirty="0"/>
              <a:t>图像处理 </a:t>
            </a:r>
            <a:endParaRPr lang="en-US" altLang="zh-CN" dirty="0" smtClean="0"/>
          </a:p>
          <a:p>
            <a:r>
              <a:rPr lang="en-US" altLang="zh-CN" dirty="0" smtClean="0"/>
              <a:t>— </a:t>
            </a:r>
            <a:r>
              <a:rPr lang="zh-CN" altLang="en-US" dirty="0"/>
              <a:t>编程框架、理论分析、实例应用和源码实现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旋转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向前</a:t>
            </a:r>
            <a:r>
              <a:rPr lang="zh-CN" altLang="zh-CN" dirty="0" smtClean="0"/>
              <a:t>映射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向后映射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数字图像处理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86000" y="2238598"/>
                <a:ext cx="5526360" cy="398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−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，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+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38598"/>
                <a:ext cx="5526360" cy="3983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213992" y="2979969"/>
                <a:ext cx="3654152" cy="593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2979969"/>
                <a:ext cx="3654152" cy="5930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83768" y="4653136"/>
                <a:ext cx="5310336" cy="398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+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，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=−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+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zh-C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653136"/>
                <a:ext cx="5310336" cy="3983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493307" y="5356233"/>
                <a:ext cx="3158813" cy="593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rgbClr val="C00000"/>
                                        </a:solidFill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307" y="5356233"/>
                <a:ext cx="3158813" cy="5930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旋转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24128"/>
            <a:ext cx="31051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rot="5400000">
            <a:off x="1770025" y="3655557"/>
            <a:ext cx="278608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63066" y="2262516"/>
            <a:ext cx="285752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016383" y="2043999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x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5860" y="4934240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y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848556" y="200528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pic>
        <p:nvPicPr>
          <p:cNvPr id="12" name="图片 11" descr="Lena 标准图像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4728" y="2295566"/>
            <a:ext cx="2110090" cy="211009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</p:pic>
      <p:sp>
        <p:nvSpPr>
          <p:cNvPr id="13" name="矩形 12"/>
          <p:cNvSpPr/>
          <p:nvPr/>
        </p:nvSpPr>
        <p:spPr>
          <a:xfrm>
            <a:off x="5337868" y="2367004"/>
            <a:ext cx="67678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158" y="4653020"/>
            <a:ext cx="66396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5052116" y="4186005"/>
            <a:ext cx="142876" cy="14287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3837670" y="4938772"/>
            <a:ext cx="142876" cy="14287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37868" y="4010078"/>
            <a:ext cx="76309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s</a:t>
            </a:r>
            <a:r>
              <a:rPr lang="en-US" altLang="zh-CN" dirty="0" err="1" smtClean="0"/>
              <a:t>,y</a:t>
            </a:r>
            <a:r>
              <a:rPr lang="en-US" altLang="zh-CN" sz="1400" dirty="0" err="1" smtClean="0"/>
              <a:t>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23422" y="4795896"/>
            <a:ext cx="708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t</a:t>
            </a:r>
            <a:r>
              <a:rPr lang="en-US" altLang="zh-CN" dirty="0" err="1" smtClean="0"/>
              <a:t>,y</a:t>
            </a:r>
            <a:r>
              <a:rPr lang="en-US" altLang="zh-CN" sz="1400" dirty="0" err="1" smtClean="0"/>
              <a:t>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5" idx="0"/>
            <a:endCxn id="17" idx="0"/>
          </p:cNvCxnSpPr>
          <p:nvPr/>
        </p:nvCxnSpPr>
        <p:spPr>
          <a:xfrm rot="5400000" flipH="1" flipV="1">
            <a:off x="5333521" y="3800112"/>
            <a:ext cx="175927" cy="595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0"/>
            <a:endCxn id="18" idx="0"/>
          </p:cNvCxnSpPr>
          <p:nvPr/>
        </p:nvCxnSpPr>
        <p:spPr>
          <a:xfrm rot="5400000" flipH="1" flipV="1">
            <a:off x="4122039" y="4582965"/>
            <a:ext cx="142876" cy="568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6200000" flipH="1">
            <a:off x="3159009" y="2331285"/>
            <a:ext cx="2643206" cy="25717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 flipH="1">
            <a:off x="2016001" y="3474293"/>
            <a:ext cx="3214710" cy="85725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flipV="1">
            <a:off x="3337604" y="2724194"/>
            <a:ext cx="285752" cy="142876"/>
          </a:xfrm>
          <a:prstGeom prst="curvedConnector3">
            <a:avLst>
              <a:gd name="adj1" fmla="val 65421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 flipH="1" flipV="1">
            <a:off x="3230447" y="2188409"/>
            <a:ext cx="928694" cy="42862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0546" y="1795500"/>
            <a:ext cx="15128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右弧形箭头 25"/>
          <p:cNvSpPr/>
          <p:nvPr/>
        </p:nvSpPr>
        <p:spPr>
          <a:xfrm rot="3017822">
            <a:off x="4661320" y="4765365"/>
            <a:ext cx="642942" cy="11430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94728" y="2295566"/>
            <a:ext cx="2143140" cy="214314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旋转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 descr="Lena 标准图像_旋转（角度60）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4149080"/>
            <a:ext cx="2016224" cy="2066786"/>
          </a:xfrm>
          <a:prstGeom prst="rect">
            <a:avLst/>
          </a:prstGeom>
        </p:spPr>
      </p:pic>
      <p:pic>
        <p:nvPicPr>
          <p:cNvPr id="7" name="图片 6" descr="Lena 标准图像_旋转（角度30）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688" y="1628800"/>
            <a:ext cx="2016224" cy="1922770"/>
          </a:xfrm>
          <a:prstGeom prst="rect">
            <a:avLst/>
          </a:prstGeom>
        </p:spPr>
      </p:pic>
      <p:pic>
        <p:nvPicPr>
          <p:cNvPr id="8" name="图片 7" descr="Lena 标准图像_旋转（角度-45）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5028" y="1628924"/>
            <a:ext cx="1969180" cy="1922646"/>
          </a:xfrm>
          <a:prstGeom prst="rect">
            <a:avLst/>
          </a:prstGeom>
        </p:spPr>
      </p:pic>
      <p:pic>
        <p:nvPicPr>
          <p:cNvPr id="9" name="图片 8" descr="Lena 标准图像_旋转（角度-90）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4128" y="4149080"/>
            <a:ext cx="1994143" cy="2066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555776" y="4997807"/>
                <a:ext cx="609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/>
                            <m:t>60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/>
                            <m:t>o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997807"/>
                <a:ext cx="60939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492377" y="3633232"/>
                <a:ext cx="609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/>
                            <m:t>30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/>
                            <m:t>o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77" y="3633232"/>
                <a:ext cx="6093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085622" y="3633232"/>
                <a:ext cx="782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−</m:t>
                          </m:r>
                          <m:r>
                            <a:rPr lang="en-US" altLang="zh-CN"/>
                            <m:t>45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/>
                            <m:t>o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22" y="3633232"/>
                <a:ext cx="78252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869598" y="4998839"/>
                <a:ext cx="782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−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/>
                            <m:t>90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/>
                            <m:t>o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8" y="4998839"/>
                <a:ext cx="78252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环形箭头 13"/>
          <p:cNvSpPr/>
          <p:nvPr/>
        </p:nvSpPr>
        <p:spPr>
          <a:xfrm>
            <a:off x="3347864" y="4544055"/>
            <a:ext cx="1305710" cy="154924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镜像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 descr="2010_05_25_镜像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458" y="1658937"/>
            <a:ext cx="5084782" cy="45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向前</a:t>
            </a:r>
            <a:r>
              <a:rPr lang="zh-CN" altLang="zh-CN" dirty="0" smtClean="0"/>
              <a:t>映射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向后映射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11560" y="2276872"/>
                <a:ext cx="7344816" cy="398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zh-CN" altLang="zh-CN"/>
                        <m:t>，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=−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zh-CN" altLang="zh-CN"/>
                        <m:t>（垂直镜像），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=−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zh-CN" altLang="zh-CN"/>
                        <m:t>，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zh-CN" altLang="zh-CN"/>
                        <m:t>（水平镜像），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76872"/>
                <a:ext cx="7344816" cy="398314"/>
              </a:xfrm>
              <a:prstGeom prst="rect">
                <a:avLst/>
              </a:prstGeom>
              <a:blipFill rotWithShape="1"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83568" y="2979969"/>
                <a:ext cx="7488832" cy="593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（垂直镜像），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（水平镜像）。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79969"/>
                <a:ext cx="7488832" cy="5930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11560" y="4653136"/>
                <a:ext cx="7344816" cy="398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zh-CN" altLang="zh-CN"/>
                        <m:t>，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en-US" altLang="zh-CN" i="1"/>
                        <m:t>=−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zh-CN" altLang="zh-CN"/>
                        <m:t>（垂直镜像），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en-US" altLang="zh-CN" i="1"/>
                        <m:t>=−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zh-CN" altLang="zh-CN"/>
                        <m:t>，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zh-CN" altLang="zh-CN"/>
                        <m:t>（水平镜像），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653136"/>
                <a:ext cx="7344816" cy="398314"/>
              </a:xfrm>
              <a:prstGeom prst="rect">
                <a:avLst/>
              </a:prstGeom>
              <a:blipFill rotWithShape="1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11560" y="5301208"/>
                <a:ext cx="7632848" cy="593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（垂直镜像），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（水平镜像）。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01208"/>
                <a:ext cx="7632848" cy="5930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3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1580" y="542032"/>
            <a:ext cx="9014916" cy="562327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CImageProcessing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Image_mirror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const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&gt;&amp;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bool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is_horizontal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color_image.Get_height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color_image.Get_width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long row = 0; row &lt;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row ++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for( long column = 0; column &lt;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column ++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{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long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row;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long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column;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if(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is_horizontal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== true 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- column - 1;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else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- row - 1;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9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转置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转置，就是将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𝑥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𝑦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坐标对换，变换后的图像高度等于原始图像宽度，变换后的图像宽度等于原始图像高度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。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endParaRPr lang="en-US" altLang="zh-CN" dirty="0" smtClean="0"/>
              </a:p>
              <a:p>
                <a:r>
                  <a:rPr lang="zh-CN" altLang="zh-CN" dirty="0" smtClean="0">
                    <a:solidFill>
                      <a:srgbClr val="0000FF"/>
                    </a:solidFill>
                  </a:rPr>
                  <a:t>向前映射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zh-CN" dirty="0">
                    <a:solidFill>
                      <a:srgbClr val="FF0000"/>
                    </a:solidFill>
                  </a:rPr>
                  <a:t>向后</a:t>
                </a:r>
                <a:r>
                  <a:rPr lang="zh-CN" altLang="zh-CN" dirty="0" smtClean="0">
                    <a:solidFill>
                      <a:srgbClr val="FF0000"/>
                    </a:solidFill>
                  </a:rPr>
                  <a:t>映射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5" t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99592" y="4030423"/>
                <a:ext cx="2151295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zh-CN" altLang="zh-CN"/>
                        <m:t>，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zh-CN" altLang="zh-CN"/>
                        <m:t>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30423"/>
                <a:ext cx="2151295" cy="398314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426205" y="3933056"/>
                <a:ext cx="2291589" cy="593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/>
                        <m:t>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05" y="3933056"/>
                <a:ext cx="2291589" cy="5930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99592" y="5462207"/>
                <a:ext cx="2151295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zh-CN" altLang="zh-CN"/>
                        <m:t>，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𝑠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𝑡</m:t>
                          </m:r>
                        </m:sub>
                      </m:sSub>
                      <m:r>
                        <a:rPr lang="zh-CN" altLang="zh-CN"/>
                        <m:t>，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62207"/>
                <a:ext cx="2151295" cy="398314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419872" y="5364840"/>
                <a:ext cx="2291589" cy="593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/>
                        <m:t>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364840"/>
                <a:ext cx="2291589" cy="5930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2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转置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 descr="2010_05_25_转置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734481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转置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51520" y="1916832"/>
            <a:ext cx="7848872" cy="4104456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CImageProcessing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Image_transpose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const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&gt;&amp;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long row = 0; row &lt;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row ++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for( long column = 0; column &lt;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column ++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column;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row;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62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转置与旋转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 descr="Lena 标准图像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795178"/>
            <a:ext cx="1785950" cy="178595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346" y="2795178"/>
            <a:ext cx="1785600" cy="178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Lena 标准图像_转置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1496" y="2795178"/>
            <a:ext cx="1785600" cy="17856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1998513" y="3580996"/>
            <a:ext cx="121444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064666" y="3580996"/>
            <a:ext cx="121444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09530" y="2866616"/>
            <a:ext cx="121444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i="1" dirty="0" smtClean="0">
                <a:solidFill>
                  <a:srgbClr val="FF0000"/>
                </a:solidFill>
              </a:rPr>
              <a:t>逆时针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i="1" dirty="0" smtClean="0">
                <a:solidFill>
                  <a:srgbClr val="FF0000"/>
                </a:solidFill>
              </a:rPr>
              <a:t>旋转</a:t>
            </a:r>
            <a:r>
              <a:rPr lang="en-US" altLang="zh-CN" i="1" dirty="0" smtClean="0">
                <a:solidFill>
                  <a:srgbClr val="FF0000"/>
                </a:solidFill>
              </a:rPr>
              <a:t>90</a:t>
            </a:r>
            <a:r>
              <a:rPr lang="zh-CN" altLang="en-US" i="1" dirty="0" smtClean="0">
                <a:solidFill>
                  <a:srgbClr val="FF0000"/>
                </a:solidFill>
              </a:rPr>
              <a:t>度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08734" y="31523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i="1" dirty="0" smtClean="0">
                <a:solidFill>
                  <a:srgbClr val="0070C0"/>
                </a:solidFill>
              </a:rPr>
              <a:t>垂直镜像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00816" y="2366550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旋转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69261" y="2366550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转置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几何变换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几何变换</a:t>
            </a:r>
            <a:r>
              <a:rPr lang="zh-CN" altLang="zh-CN" dirty="0"/>
              <a:t>，就是一个像素的值保持不变，但它的位置发生改变，并且这种改变符合一定的几何数学特性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不同的几何数学特性，就决定了几何变换的类型，例如</a:t>
            </a:r>
            <a:r>
              <a:rPr lang="zh-CN" altLang="zh-CN" dirty="0">
                <a:solidFill>
                  <a:srgbClr val="0000FF"/>
                </a:solidFill>
              </a:rPr>
              <a:t>简单</a:t>
            </a:r>
            <a:r>
              <a:rPr lang="zh-CN" altLang="zh-CN" dirty="0"/>
              <a:t>的几何变换包括平移、旋转、镜像、转置、缩放和切变，而</a:t>
            </a:r>
            <a:r>
              <a:rPr lang="zh-CN" altLang="zh-CN" dirty="0">
                <a:solidFill>
                  <a:srgbClr val="00FF00"/>
                </a:solidFill>
              </a:rPr>
              <a:t>复杂</a:t>
            </a:r>
            <a:r>
              <a:rPr lang="zh-CN" altLang="zh-CN" dirty="0"/>
              <a:t>的几何变换包括仿射变换、投影变换和非刚体变换。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 descr="向前向后映射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3928" y="4653136"/>
            <a:ext cx="3656384" cy="16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缩放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 descr="Lena 标准图像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9628" y="2777497"/>
            <a:ext cx="2511348" cy="174188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rot="5400000">
            <a:off x="1114925" y="4126471"/>
            <a:ext cx="278608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07966" y="2733430"/>
            <a:ext cx="285752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61283" y="2514913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x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350760" y="5405154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y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193456" y="247619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pic>
        <p:nvPicPr>
          <p:cNvPr id="12" name="图片 11" descr="Lena 标准图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9628" y="2766480"/>
            <a:ext cx="1154025" cy="11540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765092" y="2804868"/>
            <a:ext cx="67678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22084" y="4590818"/>
            <a:ext cx="66396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3479340" y="3695175"/>
            <a:ext cx="142876" cy="14287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4622348" y="4233628"/>
            <a:ext cx="142876" cy="14287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65092" y="3519248"/>
            <a:ext cx="76309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s</a:t>
            </a:r>
            <a:r>
              <a:rPr lang="en-US" altLang="zh-CN" dirty="0" err="1" smtClean="0"/>
              <a:t>,y</a:t>
            </a:r>
            <a:r>
              <a:rPr lang="en-US" altLang="zh-CN" sz="1400" dirty="0" err="1" smtClean="0"/>
              <a:t>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65158" y="4590818"/>
            <a:ext cx="708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t</a:t>
            </a:r>
            <a:r>
              <a:rPr lang="en-US" altLang="zh-CN" dirty="0" err="1" smtClean="0"/>
              <a:t>,y</a:t>
            </a:r>
            <a:r>
              <a:rPr lang="en-US" altLang="zh-CN" sz="1400" dirty="0" err="1" smtClean="0"/>
              <a:t>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5" idx="0"/>
            <a:endCxn id="17" idx="0"/>
          </p:cNvCxnSpPr>
          <p:nvPr/>
        </p:nvCxnSpPr>
        <p:spPr>
          <a:xfrm rot="5400000" flipH="1" flipV="1">
            <a:off x="3760745" y="3309282"/>
            <a:ext cx="175927" cy="595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0"/>
            <a:endCxn id="18" idx="0"/>
          </p:cNvCxnSpPr>
          <p:nvPr/>
        </p:nvCxnSpPr>
        <p:spPr>
          <a:xfrm rot="16200000" flipH="1" flipV="1">
            <a:off x="4478089" y="4375121"/>
            <a:ext cx="357190" cy="74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550646" y="2766481"/>
            <a:ext cx="1143008" cy="11703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5400000" flipH="1" flipV="1">
            <a:off x="3443621" y="2554835"/>
            <a:ext cx="50006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2300613" y="2554835"/>
            <a:ext cx="50006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>
            <a:off x="1979142" y="2771817"/>
            <a:ext cx="5715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>
            <a:off x="1979142" y="3925841"/>
            <a:ext cx="5715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550646" y="2447678"/>
            <a:ext cx="114300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1550514" y="3354338"/>
            <a:ext cx="114300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4575612" y="4983727"/>
            <a:ext cx="92869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50976" y="2782834"/>
            <a:ext cx="85725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050976" y="4497346"/>
            <a:ext cx="85725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>
            <a:off x="4836662" y="3640090"/>
            <a:ext cx="17145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23276" y="5233760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07704" y="3162058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</a:t>
            </a:r>
            <a:r>
              <a:rPr lang="en-US" altLang="zh-CN" sz="1400" dirty="0" smtClean="0"/>
              <a:t>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79604" y="3376372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</a:t>
            </a:r>
            <a:r>
              <a:rPr lang="en-US" altLang="zh-CN" sz="1400" dirty="0" smtClean="0"/>
              <a:t>t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836398" y="2282768"/>
            <a:ext cx="4714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</a:t>
            </a:r>
            <a:r>
              <a:rPr lang="en-US" altLang="zh-CN" sz="1400" dirty="0" smtClean="0"/>
              <a:t>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79340" y="505783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</a:t>
            </a:r>
            <a:r>
              <a:rPr lang="en-US" altLang="zh-CN" sz="1400" dirty="0" smtClean="0"/>
              <a:t>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184677" y="4590818"/>
            <a:ext cx="10374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sz="1400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</a:rPr>
              <a:t>=H</a:t>
            </a:r>
            <a:r>
              <a:rPr lang="en-US" altLang="zh-CN" sz="14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/H</a:t>
            </a:r>
            <a:r>
              <a:rPr lang="en-US" altLang="zh-CN" sz="1400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93852" y="4948008"/>
            <a:ext cx="116070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sz="1400" dirty="0" smtClean="0">
                <a:solidFill>
                  <a:srgbClr val="FF0000"/>
                </a:solidFill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</a:rPr>
              <a:t>=W</a:t>
            </a:r>
            <a:r>
              <a:rPr lang="en-US" altLang="zh-CN" sz="14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/W</a:t>
            </a:r>
            <a:r>
              <a:rPr lang="en-US" altLang="zh-CN" sz="1400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缩放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向前</a:t>
            </a:r>
            <a:r>
              <a:rPr lang="zh-CN" altLang="zh-CN" dirty="0" smtClean="0"/>
              <a:t>映射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向后映射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195736" y="2238598"/>
                <a:ext cx="2643288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，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238598"/>
                <a:ext cx="2643288" cy="3983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254638" y="2966375"/>
                <a:ext cx="2533386" cy="606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38" y="2966375"/>
                <a:ext cx="2533386" cy="6066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195736" y="4581128"/>
                <a:ext cx="2870914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/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𝐻</m:t>
                          </m:r>
                        </m:sub>
                      </m:sSub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，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/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𝑉</m:t>
                          </m:r>
                        </m:sub>
                      </m:sSub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581128"/>
                <a:ext cx="2870914" cy="398314"/>
              </a:xfrm>
              <a:prstGeom prst="rect">
                <a:avLst/>
              </a:prstGeom>
              <a:blipFill rotWithShape="1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267744" y="5229200"/>
                <a:ext cx="3017493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229200"/>
                <a:ext cx="3017493" cy="6192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9042" y="261044"/>
            <a:ext cx="8997454" cy="6048276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CImageProcessing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Image_zoom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const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&gt;&amp;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double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horizontal_scale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double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vertical_scale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long(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*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vertical_scale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long(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*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horizontal_scale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0;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&lt;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dest_height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++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for(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0;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&lt;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dest_width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++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long(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/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vertical_scale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long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long(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/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horizontal_scale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if(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color_image.Is_point_valid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CImagePoint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 )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else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 = RGB_TRIPLE( 128, 128, 128 );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缩放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" name="图片 9" descr="Lena 标准图像_缩放（水平1.7 垂直1.5）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056" y="2432814"/>
            <a:ext cx="3384376" cy="3084417"/>
          </a:xfrm>
          <a:prstGeom prst="rect">
            <a:avLst/>
          </a:prstGeom>
        </p:spPr>
      </p:pic>
      <p:pic>
        <p:nvPicPr>
          <p:cNvPr id="11" name="图片 10" descr="Lena 标准图像_缩放（水平0.3 垂直0.7）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518" y="4079480"/>
            <a:ext cx="590346" cy="1437752"/>
          </a:xfrm>
          <a:prstGeom prst="rect">
            <a:avLst/>
          </a:prstGeom>
        </p:spPr>
      </p:pic>
      <p:pic>
        <p:nvPicPr>
          <p:cNvPr id="12" name="图片 11" descr="Lena 标准图像_缩放（水平0.3 垂直1.5）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590" y="2432815"/>
            <a:ext cx="590346" cy="3084417"/>
          </a:xfrm>
          <a:prstGeom prst="rect">
            <a:avLst/>
          </a:prstGeom>
        </p:spPr>
      </p:pic>
      <p:pic>
        <p:nvPicPr>
          <p:cNvPr id="13" name="图片 12" descr="Lena 标准图像_缩放（水平1.7 垂直0.7）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5944" y="4079480"/>
            <a:ext cx="3384376" cy="14377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9098" y="5661248"/>
                <a:ext cx="1103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(0.3,0.7)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" y="5661248"/>
                <a:ext cx="11031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17170" y="1916832"/>
                <a:ext cx="1103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(0.3,1.5)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0" y="1916832"/>
                <a:ext cx="110318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2776539" y="5661248"/>
                <a:ext cx="1103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(1.7,0.7)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9" y="5661248"/>
                <a:ext cx="110318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300192" y="5661248"/>
                <a:ext cx="1103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(1.7,1.5)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5661248"/>
                <a:ext cx="110318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切变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切变，是一种坐标系的扭曲变换，进行非均匀的拉伸</a:t>
            </a:r>
            <a:r>
              <a:rPr lang="zh-CN" altLang="zh-CN" dirty="0" smtClean="0"/>
              <a:t>。</a:t>
            </a:r>
            <a:r>
              <a:rPr lang="zh-CN" altLang="zh-CN" dirty="0" smtClean="0">
                <a:solidFill>
                  <a:srgbClr val="FF0000"/>
                </a:solidFill>
              </a:rPr>
              <a:t>切变</a:t>
            </a:r>
            <a:r>
              <a:rPr lang="zh-CN" altLang="zh-CN" dirty="0"/>
              <a:t>的时候，角度会发生变化，但面积却保持</a:t>
            </a:r>
            <a:r>
              <a:rPr lang="zh-CN" altLang="zh-CN" dirty="0" smtClean="0"/>
              <a:t>不变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6" name="图片 5" descr="Lena 标准图像_切变（s1 - 0.3 s2 - 0.7）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2734" y="2996943"/>
            <a:ext cx="1929187" cy="25277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rot="5400000">
            <a:off x="1907013" y="4345915"/>
            <a:ext cx="278608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300054" y="2952874"/>
            <a:ext cx="285752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53371" y="2734357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x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142848" y="5624598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y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985544" y="269564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pic>
        <p:nvPicPr>
          <p:cNvPr id="12" name="图片 11" descr="Lena 标准图像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1716" y="2985924"/>
            <a:ext cx="1154025" cy="11540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57180" y="3024312"/>
            <a:ext cx="67678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14172" y="5596080"/>
            <a:ext cx="66396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4271428" y="3914619"/>
            <a:ext cx="142876" cy="14287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4985808" y="5096014"/>
            <a:ext cx="142876" cy="14287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57180" y="3738692"/>
            <a:ext cx="76309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s</a:t>
            </a:r>
            <a:r>
              <a:rPr lang="en-US" altLang="zh-CN" dirty="0" err="1" smtClean="0"/>
              <a:t>,y</a:t>
            </a:r>
            <a:r>
              <a:rPr lang="en-US" altLang="zh-CN" sz="1400" dirty="0" err="1" smtClean="0"/>
              <a:t>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85742" y="5596080"/>
            <a:ext cx="708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t</a:t>
            </a:r>
            <a:r>
              <a:rPr lang="en-US" altLang="zh-CN" dirty="0" err="1" smtClean="0"/>
              <a:t>,y</a:t>
            </a:r>
            <a:r>
              <a:rPr lang="en-US" altLang="zh-CN" sz="1400" dirty="0" err="1" smtClean="0"/>
              <a:t>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5" idx="0"/>
            <a:endCxn id="17" idx="0"/>
          </p:cNvCxnSpPr>
          <p:nvPr/>
        </p:nvCxnSpPr>
        <p:spPr>
          <a:xfrm rot="5400000" flipH="1" flipV="1">
            <a:off x="4552833" y="3528726"/>
            <a:ext cx="175927" cy="595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0"/>
            <a:endCxn id="18" idx="0"/>
          </p:cNvCxnSpPr>
          <p:nvPr/>
        </p:nvCxnSpPr>
        <p:spPr>
          <a:xfrm rot="16200000" flipH="1" flipV="1">
            <a:off x="4698673" y="5237507"/>
            <a:ext cx="500066" cy="217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42734" y="2985925"/>
            <a:ext cx="1143008" cy="11703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5400000" flipH="1" flipV="1">
            <a:off x="4235709" y="2774279"/>
            <a:ext cx="50006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3092701" y="2774279"/>
            <a:ext cx="50006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>
            <a:off x="2771230" y="2991261"/>
            <a:ext cx="5715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>
            <a:off x="2771230" y="4145285"/>
            <a:ext cx="5715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342734" y="2667122"/>
            <a:ext cx="114300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2342602" y="3573782"/>
            <a:ext cx="114300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2889404" y="5988989"/>
            <a:ext cx="92869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272354" y="3012501"/>
            <a:ext cx="85725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272354" y="5513625"/>
            <a:ext cx="85725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>
            <a:off x="4659623" y="4268174"/>
            <a:ext cx="251134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42734" y="6167584"/>
            <a:ext cx="192882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699792" y="3381502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</a:t>
            </a:r>
            <a:r>
              <a:rPr lang="en-US" altLang="zh-CN" sz="1400" dirty="0" smtClean="0"/>
              <a:t>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700982" y="4083740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</a:t>
            </a:r>
            <a:r>
              <a:rPr lang="en-US" altLang="zh-CN" sz="1400" dirty="0" smtClean="0"/>
              <a:t>t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628486" y="2502212"/>
            <a:ext cx="4714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</a:t>
            </a:r>
            <a:r>
              <a:rPr lang="en-US" altLang="zh-CN" sz="1400" dirty="0" smtClean="0"/>
              <a:t>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90386" y="599053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</a:t>
            </a:r>
            <a:r>
              <a:rPr lang="en-US" altLang="zh-CN" sz="1400" dirty="0" smtClean="0"/>
              <a:t>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342998" y="5596080"/>
            <a:ext cx="13290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en-US" altLang="zh-CN" sz="14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=H</a:t>
            </a:r>
            <a:r>
              <a:rPr lang="en-US" altLang="zh-CN" sz="1400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+s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sz="1400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52173" y="5953270"/>
            <a:ext cx="13981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sz="14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=W</a:t>
            </a:r>
            <a:r>
              <a:rPr lang="en-US" altLang="zh-CN" sz="1400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+s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en-US" altLang="zh-CN" sz="1400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4796196" y="5988989"/>
            <a:ext cx="92869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切变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向前</a:t>
            </a:r>
            <a:r>
              <a:rPr lang="zh-CN" altLang="zh-CN" dirty="0" smtClean="0"/>
              <a:t>映射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向后映射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60098" y="1772816"/>
                <a:ext cx="3552062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，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98" y="1772816"/>
                <a:ext cx="3552062" cy="398314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470790" y="2348880"/>
                <a:ext cx="2461250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90" y="2348880"/>
                <a:ext cx="2461250" cy="6053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538708" y="3563023"/>
                <a:ext cx="3401444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08" y="3563023"/>
                <a:ext cx="3401444" cy="658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536724" y="4283103"/>
                <a:ext cx="361945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24" y="4283103"/>
                <a:ext cx="3619452" cy="6580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522561" y="5117712"/>
                <a:ext cx="4098878" cy="12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61" y="5117712"/>
                <a:ext cx="4098878" cy="12636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切变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 descr="Lena 标准图像_切变（s1 - 0.0 s2 - 0.7）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1721046" cy="2736304"/>
          </a:xfrm>
          <a:prstGeom prst="rect">
            <a:avLst/>
          </a:prstGeom>
        </p:spPr>
      </p:pic>
      <p:pic>
        <p:nvPicPr>
          <p:cNvPr id="7" name="图片 6" descr="Lena 标准图像_切变（s1 - 0.3 s2 - 0.0）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9792" y="3068960"/>
            <a:ext cx="2232248" cy="1609739"/>
          </a:xfrm>
          <a:prstGeom prst="rect">
            <a:avLst/>
          </a:prstGeom>
        </p:spPr>
      </p:pic>
      <p:pic>
        <p:nvPicPr>
          <p:cNvPr id="8" name="图片 7" descr="Lena 标准图像_切变（s1 - 0.3 s2 - 0.7）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8104" y="3645024"/>
            <a:ext cx="2232248" cy="2736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57238" y="4365104"/>
                <a:ext cx="1141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(0.0, 0.7)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8" y="4365104"/>
                <a:ext cx="114165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245087" y="4678699"/>
                <a:ext cx="1141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(0.3, 0.0)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87" y="4678699"/>
                <a:ext cx="114165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361211" y="5517232"/>
                <a:ext cx="1141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(0.3, 0.7)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211" y="5517232"/>
                <a:ext cx="114165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3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复杂几何变换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>
                <a:solidFill>
                  <a:srgbClr val="0000FF"/>
                </a:solidFill>
              </a:rPr>
              <a:t>仿射变换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zh-CN" dirty="0" smtClean="0">
                <a:solidFill>
                  <a:srgbClr val="0000FF"/>
                </a:solidFill>
              </a:rPr>
              <a:t>投影变换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zh-CN" dirty="0">
                <a:solidFill>
                  <a:srgbClr val="0000FF"/>
                </a:solidFill>
              </a:rPr>
              <a:t>非刚体变换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数字图像处理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860032" y="1701774"/>
                <a:ext cx="2797945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zh-CN"/>
                        <m:t>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701774"/>
                <a:ext cx="2797945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705006" y="2756510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dirty="0"/>
              <a:t>平移变换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483069" y="3419708"/>
                <a:ext cx="3551870" cy="827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/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/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/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/>
                                    </m:ctrlPr>
                                  </m:funcPr>
                                  <m:fName>
                                    <m:r>
                                      <a:rPr lang="en-US" altLang="zh-CN" i="1"/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/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/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/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/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/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/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zh-CN"/>
                        <m:t>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69" y="3419708"/>
                <a:ext cx="3551870" cy="8272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705006" y="4355812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dirty="0"/>
              <a:t>图像旋转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798925" y="5003884"/>
                <a:ext cx="2920158" cy="837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𝐻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𝑉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0</m:t>
                                </m:r>
                              </m:e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zh-CN"/>
                        <m:t>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925" y="5003884"/>
                <a:ext cx="2920158" cy="8377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705006" y="5939988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dirty="0"/>
              <a:t>图像缩放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21989" y="4905412"/>
                <a:ext cx="4572000" cy="10468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</a:rPr>
                  <a:t>齐次坐标系</a:t>
                </a:r>
                <a:r>
                  <a:rPr lang="zh-CN" altLang="zh-CN" dirty="0"/>
                  <a:t>的定义，就是若平面上一点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P</m:t>
                    </m:r>
                  </m:oMath>
                </a14:m>
                <a:r>
                  <a:rPr lang="zh-CN" altLang="zh-CN" dirty="0"/>
                  <a:t>的直角坐标为</a:t>
                </a:r>
                <a14:m>
                  <m:oMath xmlns:m="http://schemas.openxmlformats.org/officeDocument/2006/math"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,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P</m:t>
                    </m:r>
                  </m:oMath>
                </a14:m>
                <a:r>
                  <a:rPr lang="zh-CN" altLang="zh-CN" dirty="0"/>
                  <a:t>的齐次坐标为</a:t>
                </a:r>
                <a14:m>
                  <m:oMath xmlns:m="http://schemas.openxmlformats.org/officeDocument/2006/math"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3</m:t>
                        </m:r>
                      </m:sub>
                    </m:sSub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i="1"/>
                      <m:t>=</m:t>
                    </m:r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i="1"/>
                      <m:t>=</m:t>
                    </m:r>
                    <m:r>
                      <a:rPr lang="en-US" altLang="zh-CN" i="1"/>
                      <m:t>𝑦</m:t>
                    </m:r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9" y="4905412"/>
                <a:ext cx="4572000" cy="104689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339" b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4211960" y="5301208"/>
            <a:ext cx="5820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156176" y="4725144"/>
            <a:ext cx="216024" cy="278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6156176" y="3125842"/>
            <a:ext cx="216024" cy="29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仿射变换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仿射变换</a:t>
            </a:r>
            <a:r>
              <a:rPr lang="zh-CN" altLang="zh-CN" dirty="0"/>
              <a:t>，是一种二维坐标到二维坐标之间的线性变换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保持</a:t>
            </a:r>
            <a:r>
              <a:rPr lang="zh-CN" altLang="zh-CN" dirty="0"/>
              <a:t>二维图形的</a:t>
            </a:r>
            <a:r>
              <a:rPr lang="zh-CN" altLang="zh-CN" dirty="0" smtClean="0"/>
              <a:t>“</a:t>
            </a:r>
            <a:r>
              <a:rPr lang="zh-CN" altLang="zh-CN" dirty="0" smtClean="0">
                <a:solidFill>
                  <a:srgbClr val="0000FF"/>
                </a:solidFill>
              </a:rPr>
              <a:t>平直性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（</a:t>
            </a:r>
            <a:r>
              <a:rPr lang="zh-CN" altLang="zh-CN" dirty="0"/>
              <a:t>即变换后直线还是直线，不会打弯，圆弧还是圆弧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和“</a:t>
            </a:r>
            <a:r>
              <a:rPr lang="zh-CN" altLang="zh-CN" dirty="0" smtClean="0">
                <a:solidFill>
                  <a:srgbClr val="0000FF"/>
                </a:solidFill>
              </a:rPr>
              <a:t>平行性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（</a:t>
            </a:r>
            <a:r>
              <a:rPr lang="zh-CN" altLang="zh-CN" dirty="0"/>
              <a:t>即保证二维图形间的相对位置关系不变，平行线还是平行线，相交直线之间的夹角不变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仿射变换可以理解为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C00000"/>
                </a:solidFill>
              </a:rPr>
              <a:t>对坐标进行缩放、旋转和平移后取得的新坐标值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C00000"/>
                </a:solidFill>
              </a:rPr>
              <a:t>经过对坐标轴的缩放、旋转和平移后原坐标在新坐标系中的</a:t>
            </a:r>
            <a:r>
              <a:rPr lang="zh-CN" altLang="zh-CN" dirty="0" smtClean="0">
                <a:solidFill>
                  <a:srgbClr val="C00000"/>
                </a:solidFill>
              </a:rPr>
              <a:t>值。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仿射变换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75686" y="2420888"/>
                <a:ext cx="3468322" cy="822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86" y="2420888"/>
                <a:ext cx="3468322" cy="8223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Lena 标准图像_仿射变换_01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4418558"/>
            <a:ext cx="1994143" cy="1921246"/>
          </a:xfrm>
          <a:prstGeom prst="rect">
            <a:avLst/>
          </a:prstGeom>
        </p:spPr>
      </p:pic>
      <p:pic>
        <p:nvPicPr>
          <p:cNvPr id="15" name="图片 14" descr="Lena 标准图像_仿射变换_02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1840" y="4382994"/>
            <a:ext cx="1994143" cy="1926326"/>
          </a:xfrm>
          <a:prstGeom prst="rect">
            <a:avLst/>
          </a:prstGeom>
        </p:spPr>
      </p:pic>
      <p:pic>
        <p:nvPicPr>
          <p:cNvPr id="16" name="图片 15" descr="Lena 标准图像_仿射变换_03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74201" y="1700808"/>
            <a:ext cx="1994143" cy="1925310"/>
          </a:xfrm>
          <a:prstGeom prst="rect">
            <a:avLst/>
          </a:prstGeom>
        </p:spPr>
      </p:pic>
      <p:pic>
        <p:nvPicPr>
          <p:cNvPr id="17" name="图片 16" descr="Lena 标准图像_仿射变换_04.b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74201" y="4389090"/>
            <a:ext cx="1994143" cy="19202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504" y="3861048"/>
                <a:ext cx="3141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 smtClean="0"/>
                          </m:ctrlPr>
                        </m:dPr>
                        <m:e>
                          <m:r>
                            <a:rPr lang="en-US" altLang="zh-CN"/>
                            <m:t>0.75,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/>
                            <m:t>0.75,10,0.15,0.15,20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861048"/>
                <a:ext cx="314143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526952" y="1196752"/>
                <a:ext cx="2288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/>
                            <m:t>0.9,0.2,0,0.1,0.9,10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2" y="1196752"/>
                <a:ext cx="228863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310545" y="3861048"/>
                <a:ext cx="2721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/>
                            <m:t>0.9,0.05,0.05,0.1,0.2,30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45" y="3861048"/>
                <a:ext cx="27214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65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向前</a:t>
            </a:r>
            <a:r>
              <a:rPr lang="en-US" altLang="zh-CN" dirty="0"/>
              <a:t>/</a:t>
            </a:r>
            <a:r>
              <a:rPr lang="zh-CN" altLang="zh-CN" dirty="0"/>
              <a:t>向后映射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 descr="向前向后映射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060848"/>
            <a:ext cx="727280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51520" y="332656"/>
            <a:ext cx="8712968" cy="604867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CImageProcessing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Image_affine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const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&gt;&amp;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double m00, double m01, double m02, double m10, double m11, double m12 )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* 2;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* 2;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0;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&lt;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++ 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for(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0;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&lt;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++ 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m00 *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 m01 *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 m02 );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m10 *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 m11 *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 m12 );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if(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color_image.Is_point_valid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CImagePoint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 ) 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 =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source_column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else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dest_row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dest_column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 = RGB_TRIPLE( 128, 128, 128 );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dest_image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9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投影变换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39552" y="1700808"/>
                <a:ext cx="7128792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关于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投影</a:t>
                </a:r>
                <a:r>
                  <a:rPr lang="zh-CN" altLang="zh-CN" dirty="0"/>
                  <a:t>的概念，在线性代数和泛函分析中，投影是从向量空间到自身的线性变换</a:t>
                </a:r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</m:oMath>
                </a14:m>
                <a:r>
                  <a:rPr lang="zh-CN" altLang="zh-CN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𝑃</m:t>
                        </m:r>
                      </m:e>
                      <m:sup>
                        <m:r>
                          <a:rPr lang="en-US" altLang="zh-CN" i="1"/>
                          <m:t>2</m:t>
                        </m:r>
                      </m:sup>
                    </m:sSup>
                    <m:r>
                      <a:rPr lang="en-US" altLang="zh-CN" i="1"/>
                      <m:t>=</m:t>
                    </m:r>
                    <m:r>
                      <a:rPr lang="en-US" altLang="zh-CN" i="1"/>
                      <m:t>𝑃</m:t>
                    </m:r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7128792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770" t="-3636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66192" y="2636912"/>
                <a:ext cx="7102152" cy="2538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举个例子，映射在三维空间中的点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𝑥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𝑦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𝑧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到点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𝑥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𝑦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,0)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的函数是在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𝑥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−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𝑦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平面上的投影。这个函数可以表示为矩阵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𝑃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。实际上，这个矩阵在任意向量上的动作是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。所以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𝑃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𝑃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的确是投影。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2" y="2636912"/>
                <a:ext cx="7102152" cy="2538708"/>
              </a:xfrm>
              <a:prstGeom prst="rect">
                <a:avLst/>
              </a:prstGeom>
              <a:blipFill rotWithShape="1">
                <a:blip r:embed="rId3"/>
                <a:stretch>
                  <a:fillRect l="-773" t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85088" y="5175620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/>
              <a:t>投影类型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67744" y="5877272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 smtClean="0"/>
              <a:t>透视投影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16016" y="5877272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/>
              <a:t>正交投影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1"/>
            <a:endCxn id="9" idx="0"/>
          </p:cNvCxnSpPr>
          <p:nvPr/>
        </p:nvCxnSpPr>
        <p:spPr>
          <a:xfrm flipH="1">
            <a:off x="2821742" y="5360286"/>
            <a:ext cx="663346" cy="516986"/>
          </a:xfrm>
          <a:prstGeom prst="straightConnector1">
            <a:avLst/>
          </a:prstGeom>
          <a:ln w="317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10" idx="0"/>
          </p:cNvCxnSpPr>
          <p:nvPr/>
        </p:nvCxnSpPr>
        <p:spPr>
          <a:xfrm>
            <a:off x="4593084" y="5360286"/>
            <a:ext cx="676930" cy="516986"/>
          </a:xfrm>
          <a:prstGeom prst="straightConnector1">
            <a:avLst/>
          </a:prstGeom>
          <a:ln w="317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透视投影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 descr="2010_05_25_透视投影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630044"/>
            <a:ext cx="5472608" cy="3527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796136" y="4605144"/>
                <a:ext cx="1704184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𝑓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605144"/>
                <a:ext cx="1704184" cy="6674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796136" y="5497814"/>
                <a:ext cx="1704184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𝑓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97814"/>
                <a:ext cx="1704184" cy="6674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齐次坐标系下的透视投影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 descr="2010_05_25_透视投影的线性映像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916832"/>
            <a:ext cx="669674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正交投影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948004" y="1844824"/>
                <a:ext cx="2708114" cy="877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04" y="1844824"/>
                <a:ext cx="2708114" cy="877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1760276" y="4511228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60276" y="3725410"/>
            <a:ext cx="928694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32176" y="3725410"/>
            <a:ext cx="928694" cy="18573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1045896" y="4082600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 flipV="1">
            <a:off x="831582" y="5082732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46028" y="508273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9" idx="0"/>
          </p:cNvCxnSpPr>
          <p:nvPr/>
        </p:nvCxnSpPr>
        <p:spPr>
          <a:xfrm rot="5400000" flipH="1" flipV="1">
            <a:off x="4010573" y="1939460"/>
            <a:ext cx="0" cy="357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4"/>
            <a:endCxn id="9" idx="4"/>
          </p:cNvCxnSpPr>
          <p:nvPr/>
        </p:nvCxnSpPr>
        <p:spPr>
          <a:xfrm rot="16200000" flipH="1">
            <a:off x="4010573" y="3796848"/>
            <a:ext cx="0" cy="357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5969702" y="5189889"/>
            <a:ext cx="78661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5791901" y="558359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0800000" flipV="1">
            <a:off x="5086766" y="5797111"/>
            <a:ext cx="142876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3729444" y="4796979"/>
            <a:ext cx="2714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5158204" y="4426342"/>
            <a:ext cx="2714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086766" y="3082467"/>
            <a:ext cx="142876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35116" y="293959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45896" y="5939988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03350" y="465410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75184" y="472554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87632" y="5613895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58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非刚体变换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>
                    <a:solidFill>
                      <a:srgbClr val="FF0000"/>
                    </a:solidFill>
                  </a:rPr>
                  <a:t>非刚体变换</a:t>
                </a:r>
                <a:r>
                  <a:rPr lang="zh-CN" altLang="zh-CN" dirty="0"/>
                  <a:t>，是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相对刚体</a:t>
                </a:r>
                <a:r>
                  <a:rPr lang="zh-CN" altLang="zh-CN" dirty="0"/>
                  <a:t>变换而言的。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对</a:t>
                </a:r>
                <a:r>
                  <a:rPr lang="zh-CN" altLang="zh-CN" dirty="0"/>
                  <a:t>非刚体的三维结构和运动的建模是一件复杂的工作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/>
                  <a:t>一个三维非刚体模型的简单情况是经柔性连接的刚性插件，其间允许变形节点（所谓局部运动）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如果将刚体变换公式写成一个通用的形式，如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𝑅𝑋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+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𝑇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，那么就可以类似写出一个非刚体变换的公式，即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=(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𝑅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+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𝐷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)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𝑋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+</m:t>
                    </m:r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𝑇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</a:rPr>
                      <m:t>𝐷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为一个任意变形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矩阵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。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5" t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非刚体变换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 descr="非刚体变换_01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4680520" cy="2232248"/>
          </a:xfrm>
          <a:prstGeom prst="rect">
            <a:avLst/>
          </a:prstGeom>
        </p:spPr>
      </p:pic>
      <p:pic>
        <p:nvPicPr>
          <p:cNvPr id="7" name="内容占位符 6" descr="非刚体变换_02.bmp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99257" y="4221088"/>
            <a:ext cx="2313103" cy="2194025"/>
          </a:xfrm>
          <a:prstGeom prst="rect">
            <a:avLst/>
          </a:prstGeom>
        </p:spPr>
      </p:pic>
      <p:sp>
        <p:nvSpPr>
          <p:cNvPr id="9" name="上箭头 8"/>
          <p:cNvSpPr/>
          <p:nvPr/>
        </p:nvSpPr>
        <p:spPr>
          <a:xfrm rot="7613150">
            <a:off x="4171514" y="4134796"/>
            <a:ext cx="504056" cy="1440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几何变换</a:t>
            </a:r>
            <a:r>
              <a:rPr lang="zh-CN" altLang="zh-CN" dirty="0"/>
              <a:t>，作为数字图像处理中最为简单的问题，有利于读者对于具体图像处理技术的理解，并有助于读者对于解决复杂处理问题的信心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本章</a:t>
            </a:r>
            <a:r>
              <a:rPr lang="zh-CN" altLang="zh-CN" dirty="0"/>
              <a:t>将</a:t>
            </a:r>
            <a:r>
              <a:rPr lang="zh-CN" altLang="zh-CN" dirty="0">
                <a:solidFill>
                  <a:srgbClr val="FF0000"/>
                </a:solidFill>
              </a:rPr>
              <a:t>几何变换</a:t>
            </a:r>
            <a:r>
              <a:rPr lang="zh-CN" altLang="zh-CN" dirty="0"/>
              <a:t>分为两个部分，分别为</a:t>
            </a:r>
            <a:r>
              <a:rPr lang="zh-CN" altLang="zh-CN" dirty="0">
                <a:solidFill>
                  <a:srgbClr val="0000FF"/>
                </a:solidFill>
              </a:rPr>
              <a:t>简单几何变换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00FF00"/>
                </a:solidFill>
              </a:rPr>
              <a:t>复杂几何变换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简单几何变换，主要包括</a:t>
            </a:r>
            <a:r>
              <a:rPr lang="zh-CN" altLang="zh-CN" dirty="0">
                <a:solidFill>
                  <a:srgbClr val="C00000"/>
                </a:solidFill>
              </a:rPr>
              <a:t>平移、旋转、镜像、转置、缩放和</a:t>
            </a:r>
            <a:r>
              <a:rPr lang="zh-CN" altLang="zh-CN" dirty="0" smtClean="0">
                <a:solidFill>
                  <a:srgbClr val="C00000"/>
                </a:solidFill>
              </a:rPr>
              <a:t>切变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复杂几何变换则包括</a:t>
            </a:r>
            <a:r>
              <a:rPr lang="zh-CN" altLang="zh-CN" dirty="0">
                <a:solidFill>
                  <a:srgbClr val="C00000"/>
                </a:solidFill>
              </a:rPr>
              <a:t>仿射变换、投影变换和非刚体变换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简单几何变换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3568" y="199191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平移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339752" y="292494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旋转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006540" y="3861048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镜像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580112" y="479715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转置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339752" y="479715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切变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580112" y="292494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缩放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2"/>
            <a:endCxn id="7" idx="1"/>
          </p:cNvCxnSpPr>
          <p:nvPr/>
        </p:nvCxnSpPr>
        <p:spPr>
          <a:xfrm>
            <a:off x="1367644" y="2711996"/>
            <a:ext cx="972108" cy="572988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8" idx="1"/>
          </p:cNvCxnSpPr>
          <p:nvPr/>
        </p:nvCxnSpPr>
        <p:spPr>
          <a:xfrm>
            <a:off x="3023828" y="3645024"/>
            <a:ext cx="982712" cy="576064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9" idx="1"/>
          </p:cNvCxnSpPr>
          <p:nvPr/>
        </p:nvCxnSpPr>
        <p:spPr>
          <a:xfrm>
            <a:off x="4690616" y="4581128"/>
            <a:ext cx="889496" cy="576064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12" idx="2"/>
          </p:cNvCxnSpPr>
          <p:nvPr/>
        </p:nvCxnSpPr>
        <p:spPr>
          <a:xfrm flipV="1">
            <a:off x="6264188" y="3645024"/>
            <a:ext cx="0" cy="1152128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1" idx="0"/>
          </p:cNvCxnSpPr>
          <p:nvPr/>
        </p:nvCxnSpPr>
        <p:spPr>
          <a:xfrm>
            <a:off x="3023828" y="3645024"/>
            <a:ext cx="0" cy="1152128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平移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1151237" y="3838439"/>
            <a:ext cx="278608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544278" y="2445398"/>
            <a:ext cx="285752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97595" y="2226881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x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387072" y="5117122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229768" y="2188164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pic>
        <p:nvPicPr>
          <p:cNvPr id="11" name="图片 10" descr="Lena 标准图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5940" y="2478448"/>
            <a:ext cx="1154025" cy="11540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01404" y="2516836"/>
            <a:ext cx="67678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87288" y="3731282"/>
            <a:ext cx="66396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3515652" y="3407143"/>
            <a:ext cx="142876" cy="14287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5" name="图片 14" descr="Lena 标准图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1824" y="3731281"/>
            <a:ext cx="1154025" cy="1154025"/>
          </a:xfrm>
          <a:prstGeom prst="rect">
            <a:avLst/>
          </a:prstGeom>
        </p:spPr>
      </p:pic>
      <p:sp>
        <p:nvSpPr>
          <p:cNvPr id="16" name="流程图: 联系 15"/>
          <p:cNvSpPr/>
          <p:nvPr/>
        </p:nvSpPr>
        <p:spPr>
          <a:xfrm>
            <a:off x="4801536" y="4659976"/>
            <a:ext cx="142876" cy="14287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01404" y="3231216"/>
            <a:ext cx="76309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s</a:t>
            </a:r>
            <a:r>
              <a:rPr lang="en-US" altLang="zh-CN" dirty="0" err="1" smtClean="0"/>
              <a:t>,y</a:t>
            </a:r>
            <a:r>
              <a:rPr lang="en-US" altLang="zh-CN" sz="1400" dirty="0" err="1" smtClean="0"/>
              <a:t>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87288" y="4517100"/>
            <a:ext cx="708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t</a:t>
            </a:r>
            <a:r>
              <a:rPr lang="en-US" altLang="zh-CN" dirty="0" err="1" smtClean="0"/>
              <a:t>,y</a:t>
            </a:r>
            <a:r>
              <a:rPr lang="en-US" altLang="zh-CN" sz="1400" dirty="0" err="1" smtClean="0"/>
              <a:t>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4" idx="0"/>
          </p:cNvCxnSpPr>
          <p:nvPr/>
        </p:nvCxnSpPr>
        <p:spPr>
          <a:xfrm rot="5400000" flipH="1" flipV="1">
            <a:off x="2927623" y="2747676"/>
            <a:ext cx="1318935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0"/>
          </p:cNvCxnSpPr>
          <p:nvPr/>
        </p:nvCxnSpPr>
        <p:spPr>
          <a:xfrm rot="5400000" flipH="1" flipV="1">
            <a:off x="3587090" y="3374092"/>
            <a:ext cx="2571768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2"/>
          </p:cNvCxnSpPr>
          <p:nvPr/>
        </p:nvCxnSpPr>
        <p:spPr>
          <a:xfrm rot="10800000">
            <a:off x="2158330" y="4731414"/>
            <a:ext cx="2643206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0800000">
            <a:off x="2183652" y="3478580"/>
            <a:ext cx="1332000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587090" y="2229496"/>
            <a:ext cx="12858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1658264" y="4088472"/>
            <a:ext cx="12858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15718" y="2016770"/>
            <a:ext cx="3850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d</a:t>
            </a:r>
            <a:r>
              <a:rPr lang="en-US" altLang="zh-CN" sz="1400" dirty="0" err="1" smtClean="0"/>
              <a:t>x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015454" y="3874158"/>
            <a:ext cx="38824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d</a:t>
            </a:r>
            <a:r>
              <a:rPr lang="en-US" altLang="zh-CN" sz="1400" dirty="0" err="1" smtClean="0"/>
              <a:t>y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14" idx="0"/>
            <a:endCxn id="17" idx="0"/>
          </p:cNvCxnSpPr>
          <p:nvPr/>
        </p:nvCxnSpPr>
        <p:spPr>
          <a:xfrm rot="5400000" flipH="1" flipV="1">
            <a:off x="3797057" y="3021250"/>
            <a:ext cx="175927" cy="595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0"/>
            <a:endCxn id="18" idx="0"/>
          </p:cNvCxnSpPr>
          <p:nvPr/>
        </p:nvCxnSpPr>
        <p:spPr>
          <a:xfrm rot="5400000" flipH="1" flipV="1">
            <a:off x="5085905" y="4304169"/>
            <a:ext cx="142876" cy="568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向前</a:t>
            </a:r>
            <a:r>
              <a:rPr lang="zh-CN" altLang="zh-CN" dirty="0" smtClean="0"/>
              <a:t>映射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向后映射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11760" y="2276872"/>
                <a:ext cx="3172279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sub>
                      </m:sSub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，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sub>
                      </m:sSub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276872"/>
                <a:ext cx="3172279" cy="398314"/>
              </a:xfrm>
              <a:prstGeom prst="rect">
                <a:avLst/>
              </a:prstGeom>
              <a:blipFill rotWithShape="1"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11760" y="2924944"/>
                <a:ext cx="2775119" cy="822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924944"/>
                <a:ext cx="2775119" cy="822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411760" y="4509120"/>
                <a:ext cx="3172279" cy="398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𝑥</m:t>
                          </m:r>
                        </m:sub>
                      </m:sSub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，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</a:rPr>
                            <m:t>𝑦</m:t>
                          </m:r>
                        </m:sub>
                      </m:sSub>
                      <m:r>
                        <a:rPr lang="zh-CN" altLang="zh-CN">
                          <a:solidFill>
                            <a:srgbClr val="FF0000"/>
                          </a:solidFill>
                        </a:rPr>
                        <m:t>，</m:t>
                      </m:r>
                    </m:oMath>
                  </m:oMathPara>
                </a14:m>
                <a:endParaRPr lang="zh-CN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09120"/>
                <a:ext cx="3172279" cy="398314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411760" y="5229200"/>
                <a:ext cx="2948243" cy="822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zh-CN">
                          <a:solidFill>
                            <a:srgbClr val="0000FF"/>
                          </a:solidFill>
                        </a:rPr>
                        <m:t>。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229200"/>
                <a:ext cx="2948243" cy="8222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93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7455" y="74017"/>
            <a:ext cx="8999041" cy="6307311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CImageProcessing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::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Image_translation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const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&gt;&amp;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long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delta_x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long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delta_y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color_image.Get_width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+ abs(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delta_y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long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image_width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 + abs(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delta_x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CTMatrix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&lt; RGB_TRIPLE &gt;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translated_image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for(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row = 0; row &lt;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new_height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row ++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for(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column = 0; column &lt;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new_width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 column ++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row_mapped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row;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if(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delta_y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&gt; 0 )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row_mapped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row -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delta_y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column_mapped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column;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if(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delta_x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&gt; 0 )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column_mapped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= column -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delta_x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if(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color_image.Is_point_valid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CImagePoint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(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row_mapped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,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column_mapped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) ) 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translated_image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 =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color_image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row_mapped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][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column_mapped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 ];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else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	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translated_image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[ row ][ column ] = RGB_TRIPLE( 128, 128, 128 );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return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translated_image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10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628800"/>
            <a:ext cx="7272808" cy="4824536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void CDigitalImageProcessingDoc::OnGeometrytransformImagetranslation()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{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// TODO: Add your command handler code here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if( m_image.IsColorImage())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{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long delta_x = 60;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long delta_y = 30;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CTMatrix&lt; RGB_TRIPLE &gt; translated_image = CImageProcessing::Image_translation( m_image.Get_color_image(), delta_x, delta_y );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m_image.ImportFrom( translated_image );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	UpdateAllViews(NULL);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	}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}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1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平移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数字图像处理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 descr="Lena 标准图像_平移（水平60 垂直30）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232248" cy="2016224"/>
          </a:xfrm>
          <a:prstGeom prst="rect">
            <a:avLst/>
          </a:prstGeom>
        </p:spPr>
      </p:pic>
      <p:pic>
        <p:nvPicPr>
          <p:cNvPr id="7" name="内容占位符 6" descr="Lena 标准图像_平移（水平60 垂直-30）.bmp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15816" y="1628800"/>
            <a:ext cx="2232248" cy="2016224"/>
          </a:xfrm>
          <a:prstGeom prst="rect">
            <a:avLst/>
          </a:prstGeom>
        </p:spPr>
      </p:pic>
      <p:pic>
        <p:nvPicPr>
          <p:cNvPr id="8" name="图片 7" descr="Lena 标准图像_平移（水平-60 垂直30）.b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5816" y="4149080"/>
            <a:ext cx="2232248" cy="1944216"/>
          </a:xfrm>
          <a:prstGeom prst="rect">
            <a:avLst/>
          </a:prstGeom>
        </p:spPr>
      </p:pic>
      <p:pic>
        <p:nvPicPr>
          <p:cNvPr id="9" name="图片 8" descr="Lena 标准图像_平移（水平-60 垂直-30）.b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4088" y="4149080"/>
            <a:ext cx="2016224" cy="1944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115616" y="3645024"/>
                <a:ext cx="1007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(60,30)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100700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425406" y="3635732"/>
                <a:ext cx="1218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(60,</m:t>
                      </m:r>
                      <m:r>
                        <a:rPr lang="en-US" altLang="zh-CN" i="1"/>
                        <m:t>−</m:t>
                      </m:r>
                      <m:r>
                        <a:rPr lang="en-US" altLang="zh-CN"/>
                        <m:t>30)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06" y="3635732"/>
                <a:ext cx="121860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419872" y="6093296"/>
                <a:ext cx="1180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/>
                        <m:t>(</m:t>
                      </m:r>
                      <m:r>
                        <a:rPr lang="en-US" altLang="zh-CN" i="1"/>
                        <m:t>−</m:t>
                      </m:r>
                      <m:r>
                        <a:rPr lang="en-US" altLang="zh-CN"/>
                        <m:t>60,30)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6093296"/>
                <a:ext cx="118013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652120" y="6093296"/>
                <a:ext cx="1391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(</m:t>
                      </m:r>
                      <m:r>
                        <a:rPr lang="en-US" altLang="zh-CN" i="1"/>
                        <m:t>−</m:t>
                      </m:r>
                      <m:r>
                        <a:rPr lang="en-US" altLang="zh-CN"/>
                        <m:t>60,</m:t>
                      </m:r>
                      <m:r>
                        <a:rPr lang="en-US" altLang="zh-CN" i="1"/>
                        <m:t>−</m:t>
                      </m:r>
                      <m:r>
                        <a:rPr lang="en-US" altLang="zh-CN"/>
                        <m:t>30)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093296"/>
                <a:ext cx="139172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4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536</TotalTime>
  <Words>2531</Words>
  <Application>Microsoft Office PowerPoint</Application>
  <PresentationFormat>全屏显示(4:3)</PresentationFormat>
  <Paragraphs>406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华丽</vt:lpstr>
      <vt:lpstr>几何变换</vt:lpstr>
      <vt:lpstr>几何变换</vt:lpstr>
      <vt:lpstr>向前/向后映射</vt:lpstr>
      <vt:lpstr>简单几何变换</vt:lpstr>
      <vt:lpstr>平移</vt:lpstr>
      <vt:lpstr>平移</vt:lpstr>
      <vt:lpstr>PowerPoint 演示文稿</vt:lpstr>
      <vt:lpstr>平移</vt:lpstr>
      <vt:lpstr>平移</vt:lpstr>
      <vt:lpstr>旋转</vt:lpstr>
      <vt:lpstr>旋转</vt:lpstr>
      <vt:lpstr>旋转</vt:lpstr>
      <vt:lpstr>镜像</vt:lpstr>
      <vt:lpstr>镜像</vt:lpstr>
      <vt:lpstr>PowerPoint 演示文稿</vt:lpstr>
      <vt:lpstr>转置</vt:lpstr>
      <vt:lpstr>转置</vt:lpstr>
      <vt:lpstr>转置</vt:lpstr>
      <vt:lpstr>转置与旋转</vt:lpstr>
      <vt:lpstr>缩放</vt:lpstr>
      <vt:lpstr>缩放</vt:lpstr>
      <vt:lpstr>PowerPoint 演示文稿</vt:lpstr>
      <vt:lpstr>缩放</vt:lpstr>
      <vt:lpstr>切变</vt:lpstr>
      <vt:lpstr>切变</vt:lpstr>
      <vt:lpstr>切变</vt:lpstr>
      <vt:lpstr>复杂几何变换</vt:lpstr>
      <vt:lpstr>仿射变换</vt:lpstr>
      <vt:lpstr>仿射变换</vt:lpstr>
      <vt:lpstr>PowerPoint 演示文稿</vt:lpstr>
      <vt:lpstr>投影变换</vt:lpstr>
      <vt:lpstr>透视投影</vt:lpstr>
      <vt:lpstr>齐次坐标系下的透视投影</vt:lpstr>
      <vt:lpstr>正交投影</vt:lpstr>
      <vt:lpstr>非刚体变换</vt:lpstr>
      <vt:lpstr>非刚体变换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数字图像处理绪论</dc:title>
  <cp:lastModifiedBy>Xinghua</cp:lastModifiedBy>
  <cp:revision>558</cp:revision>
  <dcterms:modified xsi:type="dcterms:W3CDTF">2010-09-19T10:08:52Z</dcterms:modified>
</cp:coreProperties>
</file>