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64"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E331D-CF72-431F-A0B1-E8E4DD573B02}" type="datetimeFigureOut">
              <a:rPr lang="zh-CN" altLang="en-US" smtClean="0"/>
              <a:t>2010-9-20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B79B5-3FE8-4131-83CD-A823B4B94912}" type="slidenum">
              <a:rPr lang="zh-CN" altLang="en-US" smtClean="0"/>
              <a:t>‹#›</a:t>
            </a:fld>
            <a:endParaRPr lang="zh-CN" altLang="en-US"/>
          </a:p>
        </p:txBody>
      </p:sp>
    </p:spTree>
    <p:extLst>
      <p:ext uri="{BB962C8B-B14F-4D97-AF65-F5344CB8AC3E}">
        <p14:creationId xmlns:p14="http://schemas.microsoft.com/office/powerpoint/2010/main" val="212967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732CE6-7CA5-478C-9012-E856452A6F4C}" type="datetime1">
              <a:rPr lang="zh-CN" altLang="en-US" smtClean="0"/>
              <a:t>2010-9-20</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zh-CN" altLang="en-US" smtClean="0"/>
              <a:t>数字图像处理</a:t>
            </a: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3037518-00B6-4133-9631-9245EE15A06B}"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272854C-CC0A-48B7-80F3-EACACBD5C22F}" type="datetime1">
              <a:rPr lang="zh-CN" altLang="en-US" smtClean="0"/>
              <a:t>2010-9-20</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C31D143-0690-489D-AB90-23DE15430B9F}"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DD0F0F-0E89-49BD-823B-DA6EF7B8C5D2}" type="datetime1">
              <a:rPr lang="zh-CN" altLang="en-US" smtClean="0"/>
              <a:t>2010-9-20</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B113C6E-B1FA-4170-A075-801EF916D6D6}"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1577454-8CA6-4164-A670-D30AA2D74E4E}" type="datetime1">
              <a:rPr lang="zh-CN" altLang="en-US" smtClean="0"/>
              <a:t>2010-9-20</a:t>
            </a:fld>
            <a:endParaRPr lang="zh-CN" altLang="en-US"/>
          </a:p>
        </p:txBody>
      </p:sp>
      <p:sp>
        <p:nvSpPr>
          <p:cNvPr id="8" name="页脚占位符 7"/>
          <p:cNvSpPr>
            <a:spLocks noGrp="1"/>
          </p:cNvSpPr>
          <p:nvPr>
            <p:ph type="ftr" sz="quarter" idx="11"/>
          </p:nvPr>
        </p:nvSpPr>
        <p:spPr/>
        <p:txBody>
          <a:bodyPr/>
          <a:lstStyle>
            <a:extLst/>
          </a:lstStyle>
          <a:p>
            <a:r>
              <a:rPr lang="zh-CN" altLang="en-US" smtClean="0"/>
              <a:t>数字图像处理</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C820B76-70F9-4B26-BF03-D8C3FE65C383}" type="datetime1">
              <a:rPr lang="zh-CN" altLang="en-US" smtClean="0"/>
              <a:t>2010-9-20</a:t>
            </a:fld>
            <a:endParaRPr lang="zh-CN" altLang="en-US"/>
          </a:p>
        </p:txBody>
      </p:sp>
      <p:sp>
        <p:nvSpPr>
          <p:cNvPr id="4" name="页脚占位符 3"/>
          <p:cNvSpPr>
            <a:spLocks noGrp="1"/>
          </p:cNvSpPr>
          <p:nvPr>
            <p:ph type="ftr" sz="quarter" idx="11"/>
          </p:nvPr>
        </p:nvSpPr>
        <p:spPr/>
        <p:txBody>
          <a:bodyPr/>
          <a:lstStyle>
            <a:extLst/>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61B89558-D03F-468A-9987-E945B03804E5}" type="datetime1">
              <a:rPr lang="zh-CN" altLang="en-US" smtClean="0"/>
              <a:t>2010-9-20</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r>
              <a:rPr lang="zh-CN" altLang="en-US" smtClean="0"/>
              <a:t>数字图像处理</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E03681-E25E-486B-A62F-16EC31276014}"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E4081BBB-E6E0-4A23-A309-8C780088841A}"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C027868-7C87-4422-999E-B7A2AD36585F}" type="datetime1">
              <a:rPr lang="zh-CN" altLang="en-US" smtClean="0"/>
              <a:t>2010-9-20</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zh-CN" altLang="en-US" smtClean="0"/>
              <a:t>数字图像处理</a:t>
            </a: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图像分割</a:t>
            </a:r>
          </a:p>
        </p:txBody>
      </p:sp>
      <p:sp>
        <p:nvSpPr>
          <p:cNvPr id="3" name="副标题 2"/>
          <p:cNvSpPr>
            <a:spLocks noGrp="1"/>
          </p:cNvSpPr>
          <p:nvPr>
            <p:ph type="subTitle" idx="1"/>
          </p:nvPr>
        </p:nvSpPr>
        <p:spPr/>
        <p:txBody>
          <a:bodyPr>
            <a:normAutofit fontScale="85000" lnSpcReduction="10000"/>
          </a:bodyPr>
          <a:lstStyle/>
          <a:p>
            <a:r>
              <a:rPr lang="zh-CN" altLang="en-US" dirty="0" smtClean="0"/>
              <a:t>配套课件</a:t>
            </a:r>
            <a:endParaRPr lang="en-US" altLang="zh-CN" dirty="0" smtClean="0"/>
          </a:p>
          <a:p>
            <a:r>
              <a:rPr lang="zh-CN" altLang="en-US" dirty="0" smtClean="0"/>
              <a:t>数字</a:t>
            </a:r>
            <a:r>
              <a:rPr lang="zh-CN" altLang="en-US" dirty="0"/>
              <a:t>图像处理 </a:t>
            </a:r>
            <a:endParaRPr lang="en-US" altLang="zh-CN" dirty="0" smtClean="0"/>
          </a:p>
          <a:p>
            <a:r>
              <a:rPr lang="en-US" altLang="zh-CN" dirty="0" smtClean="0"/>
              <a:t>— </a:t>
            </a:r>
            <a:r>
              <a:rPr lang="zh-CN" altLang="en-US" dirty="0"/>
              <a:t>编程框架、理论分析、实例应用和源码实现</a:t>
            </a: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44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Robert</a:t>
            </a:r>
            <a:r>
              <a:rPr lang="zh-CN" altLang="zh-CN" dirty="0"/>
              <a:t>算子</a:t>
            </a:r>
            <a:endParaRPr lang="zh-CN" altLang="en-US" dirty="0"/>
          </a:p>
        </p:txBody>
      </p:sp>
      <p:sp>
        <p:nvSpPr>
          <p:cNvPr id="3" name="内容占位符 2"/>
          <p:cNvSpPr>
            <a:spLocks noGrp="1"/>
          </p:cNvSpPr>
          <p:nvPr>
            <p:ph idx="1"/>
          </p:nvPr>
        </p:nvSpPr>
        <p:spPr/>
        <p:txBody>
          <a:bodyPr/>
          <a:lstStyle/>
          <a:p>
            <a:r>
              <a:rPr lang="zh-CN" altLang="zh-CN" dirty="0"/>
              <a:t>在计算机视觉中，</a:t>
            </a:r>
            <a:r>
              <a:rPr lang="en-US" altLang="zh-CN" dirty="0">
                <a:solidFill>
                  <a:srgbClr val="FF0000"/>
                </a:solidFill>
              </a:rPr>
              <a:t>Robert</a:t>
            </a:r>
            <a:r>
              <a:rPr lang="zh-CN" altLang="zh-CN" dirty="0">
                <a:solidFill>
                  <a:srgbClr val="FF0000"/>
                </a:solidFill>
              </a:rPr>
              <a:t>算子</a:t>
            </a:r>
            <a:r>
              <a:rPr lang="zh-CN" altLang="zh-CN" dirty="0"/>
              <a:t>属于最早期的边缘提取算法之一，其具体的实现是通过计算对角相邻像素之间差值的平方和来得</a:t>
            </a:r>
            <a:r>
              <a:rPr lang="zh-CN" altLang="zh-CN" dirty="0" smtClean="0"/>
              <a:t>到。</a:t>
            </a:r>
            <a:endParaRPr lang="en-US" altLang="zh-CN" dirty="0" smtClean="0"/>
          </a:p>
          <a:p>
            <a:r>
              <a:rPr lang="en-US" altLang="zh-CN" dirty="0"/>
              <a:t>Robert</a:t>
            </a:r>
            <a:r>
              <a:rPr lang="zh-CN" altLang="zh-CN" dirty="0"/>
              <a:t>算子属于一种梯度算子，其</a:t>
            </a:r>
            <a:r>
              <a:rPr lang="zh-CN" altLang="zh-CN" dirty="0">
                <a:solidFill>
                  <a:srgbClr val="0000FF"/>
                </a:solidFill>
              </a:rPr>
              <a:t>数学公式</a:t>
            </a:r>
            <a:r>
              <a:rPr lang="zh-CN" altLang="zh-CN" dirty="0" smtClean="0"/>
              <a:t>为</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6" name="矩形 5"/>
              <p:cNvSpPr/>
              <p:nvPr/>
            </p:nvSpPr>
            <p:spPr>
              <a:xfrm>
                <a:off x="251520" y="3573016"/>
                <a:ext cx="8784976"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B050"/>
                          </a:solidFill>
                          <a:latin typeface="Cambria Math"/>
                        </a:rPr>
                        <m:t>𝑡</m:t>
                      </m:r>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m:t>
                          </m:r>
                          <m:r>
                            <a:rPr lang="en-US" altLang="zh-CN" i="1">
                              <a:solidFill>
                                <a:srgbClr val="00B050"/>
                              </a:solidFill>
                              <a:latin typeface="Cambria Math"/>
                            </a:rPr>
                            <m:t>𝑦</m:t>
                          </m:r>
                        </m:e>
                      </m:d>
                      <m:r>
                        <a:rPr lang="en-US" altLang="zh-CN" i="1">
                          <a:solidFill>
                            <a:srgbClr val="00B050"/>
                          </a:solidFill>
                          <a:latin typeface="Cambria Math"/>
                        </a:rPr>
                        <m:t>=</m:t>
                      </m:r>
                      <m:rad>
                        <m:radPr>
                          <m:degHide m:val="on"/>
                          <m:ctrlPr>
                            <a:rPr lang="zh-CN" altLang="zh-CN" i="1">
                              <a:solidFill>
                                <a:srgbClr val="00B050"/>
                              </a:solidFill>
                              <a:latin typeface="Cambria Math"/>
                            </a:rPr>
                          </m:ctrlPr>
                        </m:radPr>
                        <m:deg/>
                        <m:e>
                          <m:sSup>
                            <m:sSupPr>
                              <m:ctrlPr>
                                <a:rPr lang="zh-CN" altLang="zh-CN" i="1">
                                  <a:solidFill>
                                    <a:srgbClr val="00B050"/>
                                  </a:solidFill>
                                  <a:latin typeface="Cambria Math"/>
                                </a:rPr>
                              </m:ctrlPr>
                            </m:sSupPr>
                            <m:e>
                              <m:r>
                                <a:rPr lang="en-US" altLang="zh-CN" i="1">
                                  <a:solidFill>
                                    <a:srgbClr val="00B050"/>
                                  </a:solidFill>
                                  <a:latin typeface="Cambria Math"/>
                                </a:rPr>
                                <m:t>[</m:t>
                              </m:r>
                              <m:r>
                                <a:rPr lang="en-US" altLang="zh-CN" i="1">
                                  <a:solidFill>
                                    <a:srgbClr val="00B050"/>
                                  </a:solidFill>
                                  <a:latin typeface="Cambria Math"/>
                                </a:rPr>
                                <m:t>𝑠</m:t>
                              </m:r>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−1,</m:t>
                                  </m:r>
                                  <m:r>
                                    <a:rPr lang="en-US" altLang="zh-CN" i="1">
                                      <a:solidFill>
                                        <a:srgbClr val="00B050"/>
                                      </a:solidFill>
                                      <a:latin typeface="Cambria Math"/>
                                    </a:rPr>
                                    <m:t>𝑦</m:t>
                                  </m:r>
                                  <m:r>
                                    <a:rPr lang="en-US" altLang="zh-CN" i="1">
                                      <a:solidFill>
                                        <a:srgbClr val="00B050"/>
                                      </a:solidFill>
                                      <a:latin typeface="Cambria Math"/>
                                    </a:rPr>
                                    <m:t>−1</m:t>
                                  </m:r>
                                </m:e>
                              </m:d>
                              <m:r>
                                <a:rPr lang="en-US" altLang="zh-CN" i="1">
                                  <a:solidFill>
                                    <a:srgbClr val="00B050"/>
                                  </a:solidFill>
                                  <a:latin typeface="Cambria Math"/>
                                </a:rPr>
                                <m:t>−</m:t>
                              </m:r>
                              <m:r>
                                <a:rPr lang="en-US" altLang="zh-CN" i="1">
                                  <a:solidFill>
                                    <a:srgbClr val="00B050"/>
                                  </a:solidFill>
                                  <a:latin typeface="Cambria Math"/>
                                </a:rPr>
                                <m:t>𝑠</m:t>
                              </m:r>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+1,</m:t>
                                  </m:r>
                                  <m:r>
                                    <a:rPr lang="en-US" altLang="zh-CN" i="1">
                                      <a:solidFill>
                                        <a:srgbClr val="00B050"/>
                                      </a:solidFill>
                                      <a:latin typeface="Cambria Math"/>
                                    </a:rPr>
                                    <m:t>𝑦</m:t>
                                  </m:r>
                                  <m:r>
                                    <a:rPr lang="en-US" altLang="zh-CN" i="1">
                                      <a:solidFill>
                                        <a:srgbClr val="00B050"/>
                                      </a:solidFill>
                                      <a:latin typeface="Cambria Math"/>
                                    </a:rPr>
                                    <m:t>+1</m:t>
                                  </m:r>
                                </m:e>
                              </m:d>
                              <m:r>
                                <a:rPr lang="en-US" altLang="zh-CN" i="1">
                                  <a:solidFill>
                                    <a:srgbClr val="00B050"/>
                                  </a:solidFill>
                                  <a:latin typeface="Cambria Math"/>
                                </a:rPr>
                                <m:t>]</m:t>
                              </m:r>
                            </m:e>
                            <m:sup>
                              <m:r>
                                <a:rPr lang="en-US" altLang="zh-CN" i="1">
                                  <a:solidFill>
                                    <a:srgbClr val="00B050"/>
                                  </a:solidFill>
                                  <a:latin typeface="Cambria Math"/>
                                </a:rPr>
                                <m:t>2</m:t>
                              </m:r>
                            </m:sup>
                          </m:sSup>
                          <m:r>
                            <a:rPr lang="en-US" altLang="zh-CN" i="1">
                              <a:solidFill>
                                <a:srgbClr val="00B050"/>
                              </a:solidFill>
                              <a:latin typeface="Cambria Math"/>
                            </a:rPr>
                            <m:t>+</m:t>
                          </m:r>
                          <m:sSup>
                            <m:sSupPr>
                              <m:ctrlPr>
                                <a:rPr lang="zh-CN" altLang="zh-CN" i="1">
                                  <a:solidFill>
                                    <a:srgbClr val="00B050"/>
                                  </a:solidFill>
                                  <a:latin typeface="Cambria Math"/>
                                </a:rPr>
                              </m:ctrlPr>
                            </m:sSupPr>
                            <m:e>
                              <m:r>
                                <a:rPr lang="en-US" altLang="zh-CN" i="1">
                                  <a:solidFill>
                                    <a:srgbClr val="00B050"/>
                                  </a:solidFill>
                                  <a:latin typeface="Cambria Math"/>
                                </a:rPr>
                                <m:t>[</m:t>
                              </m:r>
                              <m:r>
                                <a:rPr lang="en-US" altLang="zh-CN" i="1">
                                  <a:solidFill>
                                    <a:srgbClr val="00B050"/>
                                  </a:solidFill>
                                  <a:latin typeface="Cambria Math"/>
                                </a:rPr>
                                <m:t>𝑠</m:t>
                              </m:r>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−1,</m:t>
                                  </m:r>
                                  <m:r>
                                    <a:rPr lang="en-US" altLang="zh-CN" i="1">
                                      <a:solidFill>
                                        <a:srgbClr val="00B050"/>
                                      </a:solidFill>
                                      <a:latin typeface="Cambria Math"/>
                                    </a:rPr>
                                    <m:t>𝑦</m:t>
                                  </m:r>
                                  <m:r>
                                    <a:rPr lang="en-US" altLang="zh-CN" i="1">
                                      <a:solidFill>
                                        <a:srgbClr val="00B050"/>
                                      </a:solidFill>
                                      <a:latin typeface="Cambria Math"/>
                                    </a:rPr>
                                    <m:t>+1</m:t>
                                  </m:r>
                                </m:e>
                              </m:d>
                              <m:r>
                                <a:rPr lang="en-US" altLang="zh-CN" i="1">
                                  <a:solidFill>
                                    <a:srgbClr val="00B050"/>
                                  </a:solidFill>
                                  <a:latin typeface="Cambria Math"/>
                                </a:rPr>
                                <m:t>−</m:t>
                              </m:r>
                              <m:r>
                                <a:rPr lang="en-US" altLang="zh-CN" i="1">
                                  <a:solidFill>
                                    <a:srgbClr val="00B050"/>
                                  </a:solidFill>
                                  <a:latin typeface="Cambria Math"/>
                                </a:rPr>
                                <m:t>𝑠</m:t>
                              </m:r>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+1,</m:t>
                                  </m:r>
                                  <m:r>
                                    <a:rPr lang="en-US" altLang="zh-CN" i="1">
                                      <a:solidFill>
                                        <a:srgbClr val="00B050"/>
                                      </a:solidFill>
                                      <a:latin typeface="Cambria Math"/>
                                    </a:rPr>
                                    <m:t>𝑦</m:t>
                                  </m:r>
                                  <m:r>
                                    <a:rPr lang="en-US" altLang="zh-CN" i="1">
                                      <a:solidFill>
                                        <a:srgbClr val="00B050"/>
                                      </a:solidFill>
                                      <a:latin typeface="Cambria Math"/>
                                    </a:rPr>
                                    <m:t>−1</m:t>
                                  </m:r>
                                </m:e>
                              </m:d>
                              <m:r>
                                <a:rPr lang="en-US" altLang="zh-CN" i="1">
                                  <a:solidFill>
                                    <a:srgbClr val="00B050"/>
                                  </a:solidFill>
                                  <a:latin typeface="Cambria Math"/>
                                </a:rPr>
                                <m:t>]</m:t>
                              </m:r>
                            </m:e>
                            <m:sup>
                              <m:r>
                                <a:rPr lang="en-US" altLang="zh-CN" i="1">
                                  <a:solidFill>
                                    <a:srgbClr val="00B050"/>
                                  </a:solidFill>
                                  <a:latin typeface="Cambria Math"/>
                                </a:rPr>
                                <m:t>2</m:t>
                              </m:r>
                            </m:sup>
                          </m:sSup>
                        </m:e>
                      </m:rad>
                      <m:r>
                        <a:rPr lang="zh-CN" altLang="zh-CN">
                          <a:solidFill>
                            <a:srgbClr val="00B050"/>
                          </a:solidFill>
                          <a:latin typeface="Cambria Math"/>
                        </a:rPr>
                        <m:t>。</m:t>
                      </m:r>
                    </m:oMath>
                  </m:oMathPara>
                </a14:m>
                <a:endParaRPr lang="zh-CN" altLang="en-US" dirty="0">
                  <a:solidFill>
                    <a:srgbClr val="00B05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251520" y="3573016"/>
                <a:ext cx="8784976" cy="656013"/>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57064" y="5219908"/>
                <a:ext cx="875144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a:rPr>
                        <m:t>𝑡</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m:t>
                          </m:r>
                          <m:r>
                            <a:rPr lang="en-US" altLang="zh-CN" i="1">
                              <a:solidFill>
                                <a:srgbClr val="C00000"/>
                              </a:solidFill>
                              <a:latin typeface="Cambria Math"/>
                            </a:rPr>
                            <m:t>𝑦</m:t>
                          </m:r>
                        </m:e>
                      </m:d>
                      <m:r>
                        <a:rPr lang="en-US" altLang="zh-CN" i="1">
                          <a:solidFill>
                            <a:srgbClr val="C00000"/>
                          </a:solidFill>
                          <a:latin typeface="Cambria Math"/>
                        </a:rPr>
                        <m:t>=</m:t>
                      </m:r>
                      <m:func>
                        <m:funcPr>
                          <m:ctrlPr>
                            <a:rPr lang="zh-CN" altLang="zh-CN" i="1">
                              <a:solidFill>
                                <a:srgbClr val="C00000"/>
                              </a:solidFill>
                              <a:latin typeface="Cambria Math"/>
                            </a:rPr>
                          </m:ctrlPr>
                        </m:funcPr>
                        <m:fName>
                          <m:r>
                            <m:rPr>
                              <m:sty m:val="p"/>
                            </m:rPr>
                            <a:rPr lang="en-US" altLang="zh-CN">
                              <a:solidFill>
                                <a:srgbClr val="C00000"/>
                              </a:solidFill>
                              <a:latin typeface="Cambria Math"/>
                            </a:rPr>
                            <m:t>max</m:t>
                          </m:r>
                        </m:fName>
                        <m:e>
                          <m:d>
                            <m:dPr>
                              <m:begChr m:val="{"/>
                              <m:endChr m:val="}"/>
                              <m:ctrlPr>
                                <a:rPr lang="zh-CN" altLang="zh-CN" i="1">
                                  <a:solidFill>
                                    <a:srgbClr val="C00000"/>
                                  </a:solidFill>
                                  <a:latin typeface="Cambria Math"/>
                                </a:rPr>
                              </m:ctrlPr>
                            </m:dPr>
                            <m:e>
                              <m:d>
                                <m:dPr>
                                  <m:begChr m:val="|"/>
                                  <m:endChr m:val="|"/>
                                  <m:ctrlPr>
                                    <a:rPr lang="zh-CN" altLang="zh-CN" i="1">
                                      <a:solidFill>
                                        <a:srgbClr val="C00000"/>
                                      </a:solidFill>
                                      <a:latin typeface="Cambria Math"/>
                                    </a:rPr>
                                  </m:ctrlPr>
                                </m:dPr>
                                <m:e>
                                  <m:r>
                                    <a:rPr lang="en-US" altLang="zh-CN" i="1">
                                      <a:solidFill>
                                        <a:srgbClr val="C00000"/>
                                      </a:solidFill>
                                      <a:latin typeface="Cambria Math"/>
                                    </a:rPr>
                                    <m:t>𝑠</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r>
                                        <a:rPr lang="en-US" altLang="zh-CN" i="1">
                                          <a:solidFill>
                                            <a:srgbClr val="C00000"/>
                                          </a:solidFill>
                                          <a:latin typeface="Cambria Math"/>
                                        </a:rPr>
                                        <m:t>𝑦</m:t>
                                      </m:r>
                                      <m:r>
                                        <a:rPr lang="en-US" altLang="zh-CN" i="1">
                                          <a:solidFill>
                                            <a:srgbClr val="C00000"/>
                                          </a:solidFill>
                                          <a:latin typeface="Cambria Math"/>
                                        </a:rPr>
                                        <m:t>−1</m:t>
                                      </m:r>
                                    </m:e>
                                  </m:d>
                                  <m:r>
                                    <a:rPr lang="en-US" altLang="zh-CN" i="1">
                                      <a:solidFill>
                                        <a:srgbClr val="C00000"/>
                                      </a:solidFill>
                                      <a:latin typeface="Cambria Math"/>
                                    </a:rPr>
                                    <m:t>−</m:t>
                                  </m:r>
                                  <m:r>
                                    <a:rPr lang="en-US" altLang="zh-CN" i="1">
                                      <a:solidFill>
                                        <a:srgbClr val="C00000"/>
                                      </a:solidFill>
                                      <a:latin typeface="Cambria Math"/>
                                    </a:rPr>
                                    <m:t>𝑠</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r>
                                        <a:rPr lang="en-US" altLang="zh-CN" i="1">
                                          <a:solidFill>
                                            <a:srgbClr val="C00000"/>
                                          </a:solidFill>
                                          <a:latin typeface="Cambria Math"/>
                                        </a:rPr>
                                        <m:t>𝑦</m:t>
                                      </m:r>
                                      <m:r>
                                        <a:rPr lang="en-US" altLang="zh-CN" i="1">
                                          <a:solidFill>
                                            <a:srgbClr val="C00000"/>
                                          </a:solidFill>
                                          <a:latin typeface="Cambria Math"/>
                                        </a:rPr>
                                        <m:t>+1</m:t>
                                      </m:r>
                                    </m:e>
                                  </m:d>
                                </m:e>
                              </m:d>
                              <m:r>
                                <a:rPr lang="en-US" altLang="zh-CN" i="1">
                                  <a:solidFill>
                                    <a:srgbClr val="C00000"/>
                                  </a:solidFill>
                                  <a:latin typeface="Cambria Math"/>
                                </a:rPr>
                                <m:t>,</m:t>
                              </m:r>
                              <m:d>
                                <m:dPr>
                                  <m:begChr m:val="|"/>
                                  <m:endChr m:val="|"/>
                                  <m:ctrlPr>
                                    <a:rPr lang="zh-CN" altLang="zh-CN" i="1">
                                      <a:solidFill>
                                        <a:srgbClr val="C00000"/>
                                      </a:solidFill>
                                      <a:latin typeface="Cambria Math"/>
                                    </a:rPr>
                                  </m:ctrlPr>
                                </m:dPr>
                                <m:e>
                                  <m:r>
                                    <a:rPr lang="en-US" altLang="zh-CN" i="1">
                                      <a:solidFill>
                                        <a:srgbClr val="C00000"/>
                                      </a:solidFill>
                                      <a:latin typeface="Cambria Math"/>
                                    </a:rPr>
                                    <m:t>𝑠</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r>
                                        <a:rPr lang="en-US" altLang="zh-CN" i="1">
                                          <a:solidFill>
                                            <a:srgbClr val="C00000"/>
                                          </a:solidFill>
                                          <a:latin typeface="Cambria Math"/>
                                        </a:rPr>
                                        <m:t>𝑦</m:t>
                                      </m:r>
                                      <m:r>
                                        <a:rPr lang="en-US" altLang="zh-CN" i="1">
                                          <a:solidFill>
                                            <a:srgbClr val="C00000"/>
                                          </a:solidFill>
                                          <a:latin typeface="Cambria Math"/>
                                        </a:rPr>
                                        <m:t>+1</m:t>
                                      </m:r>
                                    </m:e>
                                  </m:d>
                                  <m:r>
                                    <a:rPr lang="en-US" altLang="zh-CN" i="1">
                                      <a:solidFill>
                                        <a:srgbClr val="C00000"/>
                                      </a:solidFill>
                                      <a:latin typeface="Cambria Math"/>
                                    </a:rPr>
                                    <m:t>−</m:t>
                                  </m:r>
                                  <m:r>
                                    <a:rPr lang="en-US" altLang="zh-CN" i="1">
                                      <a:solidFill>
                                        <a:srgbClr val="C00000"/>
                                      </a:solidFill>
                                      <a:latin typeface="Cambria Math"/>
                                    </a:rPr>
                                    <m:t>𝑠</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r>
                                        <a:rPr lang="en-US" altLang="zh-CN" i="1">
                                          <a:solidFill>
                                            <a:srgbClr val="C00000"/>
                                          </a:solidFill>
                                          <a:latin typeface="Cambria Math"/>
                                        </a:rPr>
                                        <m:t>𝑦</m:t>
                                      </m:r>
                                      <m:r>
                                        <a:rPr lang="en-US" altLang="zh-CN" i="1">
                                          <a:solidFill>
                                            <a:srgbClr val="C00000"/>
                                          </a:solidFill>
                                          <a:latin typeface="Cambria Math"/>
                                        </a:rPr>
                                        <m:t>−1</m:t>
                                      </m:r>
                                    </m:e>
                                  </m:d>
                                </m:e>
                              </m:d>
                            </m:e>
                          </m:d>
                        </m:e>
                      </m:func>
                      <m:r>
                        <a:rPr lang="zh-CN" altLang="zh-CN">
                          <a:solidFill>
                            <a:srgbClr val="C00000"/>
                          </a:solidFill>
                          <a:latin typeface="Cambria Math"/>
                        </a:rPr>
                        <m:t>。</m:t>
                      </m:r>
                    </m:oMath>
                  </m:oMathPara>
                </a14:m>
                <a:endParaRPr lang="zh-CN" altLang="en-US" dirty="0">
                  <a:solidFill>
                    <a:srgbClr val="C0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357064" y="5219908"/>
                <a:ext cx="8751440" cy="369332"/>
              </a:xfrm>
              <a:prstGeom prst="rect">
                <a:avLst/>
              </a:prstGeom>
              <a:blipFill rotWithShape="1">
                <a:blip r:embed="rId3"/>
                <a:stretch>
                  <a:fillRect b="-6557"/>
                </a:stretch>
              </a:blipFill>
            </p:spPr>
            <p:txBody>
              <a:bodyPr/>
              <a:lstStyle/>
              <a:p>
                <a:r>
                  <a:rPr lang="zh-CN" altLang="en-US">
                    <a:noFill/>
                  </a:rPr>
                  <a:t> </a:t>
                </a:r>
              </a:p>
            </p:txBody>
          </p:sp>
        </mc:Fallback>
      </mc:AlternateContent>
      <p:sp>
        <p:nvSpPr>
          <p:cNvPr id="8" name="下箭头 7"/>
          <p:cNvSpPr/>
          <p:nvPr/>
        </p:nvSpPr>
        <p:spPr>
          <a:xfrm>
            <a:off x="4139952" y="4365104"/>
            <a:ext cx="50405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924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par>
                          <p:cTn id="32" fill="hold">
                            <p:stCondLst>
                              <p:cond delay="1000"/>
                            </p:stCondLst>
                            <p:childTnLst>
                              <p:par>
                                <p:cTn id="33" presetID="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Robert</a:t>
            </a:r>
            <a:r>
              <a:rPr lang="zh-CN" altLang="zh-CN" dirty="0" smtClean="0"/>
              <a:t>算子</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7632848" cy="482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79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ipe(down)">
                                      <p:cBhvr>
                                        <p:cTn id="7" dur="580">
                                          <p:stCondLst>
                                            <p:cond delay="0"/>
                                          </p:stCondLst>
                                        </p:cTn>
                                        <p:tgtEl>
                                          <p:spTgt spid="2055"/>
                                        </p:tgtEl>
                                      </p:cBhvr>
                                    </p:animEffect>
                                    <p:anim calcmode="lin" valueType="num">
                                      <p:cBhvr>
                                        <p:cTn id="8"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5"/>
                                        </p:tgtEl>
                                      </p:cBhvr>
                                      <p:to x="100000" y="60000"/>
                                    </p:animScale>
                                    <p:animScale>
                                      <p:cBhvr>
                                        <p:cTn id="14" dur="166" decel="50000">
                                          <p:stCondLst>
                                            <p:cond delay="676"/>
                                          </p:stCondLst>
                                        </p:cTn>
                                        <p:tgtEl>
                                          <p:spTgt spid="2055"/>
                                        </p:tgtEl>
                                      </p:cBhvr>
                                      <p:to x="100000" y="100000"/>
                                    </p:animScale>
                                    <p:animScale>
                                      <p:cBhvr>
                                        <p:cTn id="15" dur="26">
                                          <p:stCondLst>
                                            <p:cond delay="1312"/>
                                          </p:stCondLst>
                                        </p:cTn>
                                        <p:tgtEl>
                                          <p:spTgt spid="2055"/>
                                        </p:tgtEl>
                                      </p:cBhvr>
                                      <p:to x="100000" y="80000"/>
                                    </p:animScale>
                                    <p:animScale>
                                      <p:cBhvr>
                                        <p:cTn id="16" dur="166" decel="50000">
                                          <p:stCondLst>
                                            <p:cond delay="1338"/>
                                          </p:stCondLst>
                                        </p:cTn>
                                        <p:tgtEl>
                                          <p:spTgt spid="2055"/>
                                        </p:tgtEl>
                                      </p:cBhvr>
                                      <p:to x="100000" y="100000"/>
                                    </p:animScale>
                                    <p:animScale>
                                      <p:cBhvr>
                                        <p:cTn id="17" dur="26">
                                          <p:stCondLst>
                                            <p:cond delay="1642"/>
                                          </p:stCondLst>
                                        </p:cTn>
                                        <p:tgtEl>
                                          <p:spTgt spid="2055"/>
                                        </p:tgtEl>
                                      </p:cBhvr>
                                      <p:to x="100000" y="90000"/>
                                    </p:animScale>
                                    <p:animScale>
                                      <p:cBhvr>
                                        <p:cTn id="18" dur="166" decel="50000">
                                          <p:stCondLst>
                                            <p:cond delay="1668"/>
                                          </p:stCondLst>
                                        </p:cTn>
                                        <p:tgtEl>
                                          <p:spTgt spid="2055"/>
                                        </p:tgtEl>
                                      </p:cBhvr>
                                      <p:to x="100000" y="100000"/>
                                    </p:animScale>
                                    <p:animScale>
                                      <p:cBhvr>
                                        <p:cTn id="19" dur="26">
                                          <p:stCondLst>
                                            <p:cond delay="1808"/>
                                          </p:stCondLst>
                                        </p:cTn>
                                        <p:tgtEl>
                                          <p:spTgt spid="2055"/>
                                        </p:tgtEl>
                                      </p:cBhvr>
                                      <p:to x="100000" y="95000"/>
                                    </p:animScale>
                                    <p:animScale>
                                      <p:cBhvr>
                                        <p:cTn id="20" dur="166" decel="50000">
                                          <p:stCondLst>
                                            <p:cond delay="1834"/>
                                          </p:stCondLst>
                                        </p:cTn>
                                        <p:tgtEl>
                                          <p:spTgt spid="205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Robert</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6" name="图片 5" descr="灰度Lena图像.bmp"/>
          <p:cNvPicPr/>
          <p:nvPr/>
        </p:nvPicPr>
        <p:blipFill>
          <a:blip r:embed="rId2" cstate="print"/>
          <a:stretch>
            <a:fillRect/>
          </a:stretch>
        </p:blipFill>
        <p:spPr>
          <a:xfrm>
            <a:off x="683568" y="1802953"/>
            <a:ext cx="2086298" cy="1946473"/>
          </a:xfrm>
          <a:prstGeom prst="rect">
            <a:avLst/>
          </a:prstGeom>
        </p:spPr>
      </p:pic>
      <p:pic>
        <p:nvPicPr>
          <p:cNvPr id="7" name="图片 6" descr="灰度Lena图像_Robert 边缘.bmp"/>
          <p:cNvPicPr/>
          <p:nvPr/>
        </p:nvPicPr>
        <p:blipFill>
          <a:blip r:embed="rId3" cstate="print"/>
          <a:stretch>
            <a:fillRect/>
          </a:stretch>
        </p:blipFill>
        <p:spPr>
          <a:xfrm>
            <a:off x="3676250" y="1802953"/>
            <a:ext cx="2083879" cy="1944216"/>
          </a:xfrm>
          <a:prstGeom prst="rect">
            <a:avLst/>
          </a:prstGeom>
        </p:spPr>
      </p:pic>
      <p:pic>
        <p:nvPicPr>
          <p:cNvPr id="8" name="图片 7" descr="灰度汽车图像.bmp"/>
          <p:cNvPicPr/>
          <p:nvPr/>
        </p:nvPicPr>
        <p:blipFill>
          <a:blip r:embed="rId4" cstate="print"/>
          <a:stretch>
            <a:fillRect/>
          </a:stretch>
        </p:blipFill>
        <p:spPr>
          <a:xfrm>
            <a:off x="1619672" y="4293096"/>
            <a:ext cx="2788987" cy="1944216"/>
          </a:xfrm>
          <a:prstGeom prst="rect">
            <a:avLst/>
          </a:prstGeom>
        </p:spPr>
      </p:pic>
      <p:pic>
        <p:nvPicPr>
          <p:cNvPr id="9" name="图片 8" descr="灰度汽车图像_Robert 边缘.bmp"/>
          <p:cNvPicPr/>
          <p:nvPr/>
        </p:nvPicPr>
        <p:blipFill>
          <a:blip r:embed="rId5" cstate="print"/>
          <a:stretch>
            <a:fillRect/>
          </a:stretch>
        </p:blipFill>
        <p:spPr>
          <a:xfrm>
            <a:off x="5292080" y="4293096"/>
            <a:ext cx="2773264" cy="1944216"/>
          </a:xfrm>
          <a:prstGeom prst="rect">
            <a:avLst/>
          </a:prstGeom>
        </p:spPr>
      </p:pic>
      <p:sp>
        <p:nvSpPr>
          <p:cNvPr id="10" name="右箭头 9"/>
          <p:cNvSpPr/>
          <p:nvPr/>
        </p:nvSpPr>
        <p:spPr>
          <a:xfrm>
            <a:off x="2843808" y="2636912"/>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499992" y="5085184"/>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4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Sobel</a:t>
            </a:r>
            <a:r>
              <a:rPr lang="zh-CN" altLang="zh-CN" dirty="0"/>
              <a:t>算子</a:t>
            </a:r>
            <a:endParaRPr lang="zh-CN" altLang="en-US" dirty="0"/>
          </a:p>
        </p:txBody>
      </p:sp>
      <p:sp>
        <p:nvSpPr>
          <p:cNvPr id="3" name="内容占位符 2"/>
          <p:cNvSpPr>
            <a:spLocks noGrp="1"/>
          </p:cNvSpPr>
          <p:nvPr>
            <p:ph idx="1"/>
          </p:nvPr>
        </p:nvSpPr>
        <p:spPr/>
        <p:txBody>
          <a:bodyPr/>
          <a:lstStyle/>
          <a:p>
            <a:r>
              <a:rPr lang="en-US" altLang="zh-CN" dirty="0" err="1"/>
              <a:t>Sobel</a:t>
            </a:r>
            <a:r>
              <a:rPr lang="zh-CN" altLang="zh-CN" dirty="0"/>
              <a:t>算子是一种</a:t>
            </a:r>
            <a:r>
              <a:rPr lang="zh-CN" altLang="zh-CN" dirty="0">
                <a:solidFill>
                  <a:srgbClr val="FF0000"/>
                </a:solidFill>
              </a:rPr>
              <a:t>离散差分算子</a:t>
            </a:r>
            <a:r>
              <a:rPr lang="zh-CN" altLang="zh-CN" dirty="0"/>
              <a:t>，用以计算图像亮度梯度的</a:t>
            </a:r>
            <a:r>
              <a:rPr lang="zh-CN" altLang="zh-CN" dirty="0" smtClean="0"/>
              <a:t>近似值</a:t>
            </a:r>
            <a:r>
              <a:rPr lang="zh-CN" altLang="en-US" dirty="0" smtClean="0"/>
              <a:t>。</a:t>
            </a:r>
            <a:endParaRPr lang="en-US" altLang="zh-CN" dirty="0" smtClean="0"/>
          </a:p>
          <a:p>
            <a:r>
              <a:rPr lang="zh-CN" altLang="zh-CN" dirty="0"/>
              <a:t>在每个图像像素点上，</a:t>
            </a:r>
            <a:r>
              <a:rPr lang="en-US" altLang="zh-CN" dirty="0" err="1"/>
              <a:t>Sobel</a:t>
            </a:r>
            <a:r>
              <a:rPr lang="zh-CN" altLang="zh-CN" dirty="0"/>
              <a:t>算子的结果要么是所对应的梯度向量，要么是梯度向量的法向量</a:t>
            </a:r>
            <a:r>
              <a:rPr lang="zh-CN" altLang="zh-CN" dirty="0" smtClean="0"/>
              <a:t>。</a:t>
            </a:r>
            <a:endParaRPr lang="en-US" altLang="zh-CN" dirty="0" smtClean="0"/>
          </a:p>
          <a:p>
            <a:endParaRPr lang="en-US" altLang="zh-CN" dirty="0" smtClean="0"/>
          </a:p>
          <a:p>
            <a:r>
              <a:rPr lang="en-US" altLang="zh-CN" dirty="0" err="1" smtClean="0"/>
              <a:t>Sobel</a:t>
            </a:r>
            <a:r>
              <a:rPr lang="zh-CN" altLang="zh-CN" dirty="0"/>
              <a:t>算子的计算是基于水平和垂直方向上的小的、离散的、整数值的掩码在图像上的卷积，所以在</a:t>
            </a:r>
            <a:r>
              <a:rPr lang="zh-CN" altLang="zh-CN" dirty="0">
                <a:solidFill>
                  <a:srgbClr val="0000FF"/>
                </a:solidFill>
              </a:rPr>
              <a:t>计算量上相对较小</a:t>
            </a:r>
            <a:r>
              <a:rPr lang="zh-CN" altLang="zh-CN" dirty="0" smtClean="0"/>
              <a:t>。</a:t>
            </a:r>
            <a:endParaRPr lang="en-US" altLang="zh-CN" dirty="0" smtClean="0"/>
          </a:p>
          <a:p>
            <a:r>
              <a:rPr lang="zh-CN" altLang="zh-CN" dirty="0"/>
              <a:t>另一方面，</a:t>
            </a:r>
            <a:r>
              <a:rPr lang="en-US" altLang="zh-CN" dirty="0" err="1"/>
              <a:t>Sobel</a:t>
            </a:r>
            <a:r>
              <a:rPr lang="zh-CN" altLang="zh-CN" dirty="0"/>
              <a:t>算子所产生的梯度近似值是</a:t>
            </a:r>
            <a:r>
              <a:rPr lang="zh-CN" altLang="zh-CN" dirty="0">
                <a:solidFill>
                  <a:srgbClr val="00FF00"/>
                </a:solidFill>
              </a:rPr>
              <a:t>相对粗糙</a:t>
            </a:r>
            <a:r>
              <a:rPr lang="zh-CN" altLang="zh-CN" dirty="0"/>
              <a:t>的，特别是对于图像的高频变化信息。</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73255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Sobel</a:t>
            </a:r>
            <a:r>
              <a:rPr lang="zh-CN" altLang="zh-CN" dirty="0"/>
              <a:t>算子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dirty="0"/>
                  <a:t>将原始图像表示为</a:t>
                </a:r>
                <a14:m>
                  <m:oMath xmlns:m="http://schemas.openxmlformats.org/officeDocument/2006/math">
                    <m:r>
                      <a:rPr lang="en-US" altLang="zh-CN" i="1">
                        <a:latin typeface="Cambria Math"/>
                      </a:rPr>
                      <m:t>𝑠</m:t>
                    </m:r>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oMath>
                </a14:m>
                <a:r>
                  <a:rPr lang="zh-CN" altLang="zh-CN" dirty="0"/>
                  <a:t>，那么根据水平和垂直方向上的导数近似计算所得到的图像可以分别表示为</a:t>
                </a:r>
                <a14:m>
                  <m:oMath xmlns:m="http://schemas.openxmlformats.org/officeDocument/2006/math">
                    <m:sSup>
                      <m:sSupPr>
                        <m:ctrlPr>
                          <a:rPr lang="zh-CN" altLang="zh-CN" i="1">
                            <a:latin typeface="Cambria Math"/>
                          </a:rPr>
                        </m:ctrlPr>
                      </m:sSupPr>
                      <m:e>
                        <m:r>
                          <a:rPr lang="en-US" altLang="zh-CN" i="1">
                            <a:latin typeface="Cambria Math"/>
                          </a:rPr>
                          <m:t>𝑡</m:t>
                        </m:r>
                      </m:e>
                      <m:sup>
                        <m:r>
                          <a:rPr lang="en-US" altLang="zh-CN" i="1">
                            <a:latin typeface="Cambria Math"/>
                          </a:rPr>
                          <m:t>𝐻</m:t>
                        </m:r>
                      </m:sup>
                    </m:sSup>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oMath>
                </a14:m>
                <a:r>
                  <a:rPr lang="zh-CN" altLang="zh-CN" dirty="0"/>
                  <a:t>和</a:t>
                </a:r>
                <a14:m>
                  <m:oMath xmlns:m="http://schemas.openxmlformats.org/officeDocument/2006/math">
                    <m:sSup>
                      <m:sSupPr>
                        <m:ctrlPr>
                          <a:rPr lang="zh-CN" altLang="zh-CN" i="1">
                            <a:latin typeface="Cambria Math"/>
                          </a:rPr>
                        </m:ctrlPr>
                      </m:sSupPr>
                      <m:e>
                        <m:r>
                          <a:rPr lang="en-US" altLang="zh-CN" i="1">
                            <a:latin typeface="Cambria Math"/>
                          </a:rPr>
                          <m:t>𝑡</m:t>
                        </m:r>
                      </m:e>
                      <m:sup>
                        <m:r>
                          <a:rPr lang="en-US" altLang="zh-CN" i="1">
                            <a:latin typeface="Cambria Math"/>
                          </a:rPr>
                          <m:t>𝑉</m:t>
                        </m:r>
                      </m:sup>
                    </m:s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oMath>
                </a14:m>
                <a:r>
                  <a:rPr lang="zh-CN" altLang="zh-CN" dirty="0" smtClean="0"/>
                  <a:t>。</a:t>
                </a:r>
                <a:endParaRPr lang="en-US" altLang="zh-CN" dirty="0" smtClean="0"/>
              </a:p>
              <a:p>
                <a:r>
                  <a:rPr lang="zh-CN" altLang="zh-CN" dirty="0"/>
                  <a:t>使用</a:t>
                </a:r>
                <a:r>
                  <a:rPr lang="en-US" altLang="zh-CN" dirty="0"/>
                  <a:t>3 x 3</a:t>
                </a:r>
                <a:r>
                  <a:rPr lang="zh-CN" altLang="zh-CN" dirty="0"/>
                  <a:t>的掩码，那么具体计算公式</a:t>
                </a:r>
                <a:r>
                  <a:rPr lang="zh-CN" altLang="zh-CN" dirty="0" smtClean="0"/>
                  <a:t>如下</a:t>
                </a:r>
                <a:endParaRPr lang="en-US" altLang="zh-CN" dirty="0" smtClean="0"/>
              </a:p>
              <a:p>
                <a:pPr lvl="1"/>
                <a14:m>
                  <m:oMath xmlns:m="http://schemas.openxmlformats.org/officeDocument/2006/math">
                    <m:sSup>
                      <m:sSupPr>
                        <m:ctrlPr>
                          <a:rPr lang="zh-CN" altLang="zh-CN" i="1" smtClean="0">
                            <a:solidFill>
                              <a:srgbClr val="FF0000"/>
                            </a:solidFill>
                            <a:latin typeface="Cambria Math"/>
                          </a:rPr>
                        </m:ctrlPr>
                      </m:sSupPr>
                      <m:e>
                        <m:r>
                          <a:rPr lang="en-US" altLang="zh-CN" i="1">
                            <a:solidFill>
                              <a:srgbClr val="FF0000"/>
                            </a:solidFill>
                            <a:latin typeface="Cambria Math"/>
                          </a:rPr>
                          <m:t>𝑡</m:t>
                        </m:r>
                      </m:e>
                      <m:sup>
                        <m:r>
                          <a:rPr lang="en-US" altLang="zh-CN" i="1">
                            <a:solidFill>
                              <a:srgbClr val="FF0000"/>
                            </a:solidFill>
                            <a:latin typeface="Cambria Math"/>
                          </a:rPr>
                          <m:t>𝐻</m:t>
                        </m:r>
                      </m:sup>
                    </m:sSup>
                    <m:d>
                      <m:dPr>
                        <m:ctrlPr>
                          <a:rPr lang="zh-CN" altLang="zh-CN" i="1">
                            <a:solidFill>
                              <a:srgbClr val="FF0000"/>
                            </a:solidFill>
                            <a:latin typeface="Cambria Math"/>
                          </a:rPr>
                        </m:ctrlPr>
                      </m:dPr>
                      <m:e>
                        <m:r>
                          <a:rPr lang="en-US" altLang="zh-CN" i="1">
                            <a:solidFill>
                              <a:srgbClr val="FF0000"/>
                            </a:solidFill>
                            <a:latin typeface="Cambria Math"/>
                          </a:rPr>
                          <m:t>𝑥</m:t>
                        </m:r>
                        <m:r>
                          <a:rPr lang="en-US" altLang="zh-CN" i="1">
                            <a:solidFill>
                              <a:srgbClr val="FF0000"/>
                            </a:solidFill>
                            <a:latin typeface="Cambria Math"/>
                          </a:rPr>
                          <m:t>,</m:t>
                        </m:r>
                        <m:r>
                          <a:rPr lang="en-US" altLang="zh-CN" i="1">
                            <a:solidFill>
                              <a:srgbClr val="FF0000"/>
                            </a:solidFill>
                            <a:latin typeface="Cambria Math"/>
                          </a:rPr>
                          <m:t>𝑦</m:t>
                        </m:r>
                      </m:e>
                    </m:d>
                    <m:r>
                      <a:rPr lang="en-US" altLang="zh-CN" i="1">
                        <a:solidFill>
                          <a:srgbClr val="FF0000"/>
                        </a:solidFill>
                        <a:latin typeface="Cambria Math"/>
                      </a:rPr>
                      <m:t>=</m:t>
                    </m:r>
                    <m:d>
                      <m:dPr>
                        <m:begChr m:val="["/>
                        <m:endChr m:val="]"/>
                        <m:ctrlPr>
                          <a:rPr lang="zh-CN" altLang="zh-CN" i="1">
                            <a:solidFill>
                              <a:srgbClr val="FF0000"/>
                            </a:solidFill>
                            <a:latin typeface="Cambria Math"/>
                          </a:rPr>
                        </m:ctrlPr>
                      </m:dPr>
                      <m:e>
                        <m:m>
                          <m:mPr>
                            <m:mcs>
                              <m:mc>
                                <m:mcPr>
                                  <m:count m:val="3"/>
                                  <m:mcJc m:val="center"/>
                                </m:mcPr>
                              </m:mc>
                            </m:mcs>
                            <m:ctrlPr>
                              <a:rPr lang="zh-CN" altLang="zh-CN" i="1">
                                <a:solidFill>
                                  <a:srgbClr val="FF0000"/>
                                </a:solidFill>
                                <a:latin typeface="Cambria Math"/>
                              </a:rPr>
                            </m:ctrlPr>
                          </m:mPr>
                          <m:mr>
                            <m:e>
                              <m:r>
                                <a:rPr lang="en-US" altLang="zh-CN" i="1">
                                  <a:solidFill>
                                    <a:srgbClr val="FF0000"/>
                                  </a:solidFill>
                                  <a:latin typeface="Cambria Math"/>
                                </a:rPr>
                                <m:t>+1</m:t>
                              </m:r>
                            </m:e>
                            <m:e>
                              <m:r>
                                <a:rPr lang="en-US" altLang="zh-CN" i="1">
                                  <a:solidFill>
                                    <a:srgbClr val="FF0000"/>
                                  </a:solidFill>
                                  <a:latin typeface="Cambria Math"/>
                                </a:rPr>
                                <m:t>0</m:t>
                              </m:r>
                            </m:e>
                            <m:e>
                              <m:r>
                                <a:rPr lang="en-US" altLang="zh-CN" i="1">
                                  <a:solidFill>
                                    <a:srgbClr val="FF0000"/>
                                  </a:solidFill>
                                  <a:latin typeface="Cambria Math"/>
                                </a:rPr>
                                <m:t>−1</m:t>
                              </m:r>
                            </m:e>
                          </m:mr>
                          <m:mr>
                            <m:e>
                              <m:r>
                                <a:rPr lang="en-US" altLang="zh-CN" i="1">
                                  <a:solidFill>
                                    <a:srgbClr val="FF0000"/>
                                  </a:solidFill>
                                  <a:latin typeface="Cambria Math"/>
                                </a:rPr>
                                <m:t>+2</m:t>
                              </m:r>
                            </m:e>
                            <m:e>
                              <m:r>
                                <a:rPr lang="en-US" altLang="zh-CN" i="1">
                                  <a:solidFill>
                                    <a:srgbClr val="FF0000"/>
                                  </a:solidFill>
                                  <a:latin typeface="Cambria Math"/>
                                </a:rPr>
                                <m:t>0</m:t>
                              </m:r>
                            </m:e>
                            <m:e>
                              <m:r>
                                <a:rPr lang="en-US" altLang="zh-CN" i="1">
                                  <a:solidFill>
                                    <a:srgbClr val="FF0000"/>
                                  </a:solidFill>
                                  <a:latin typeface="Cambria Math"/>
                                </a:rPr>
                                <m:t>−2</m:t>
                              </m:r>
                            </m:e>
                          </m:mr>
                          <m:mr>
                            <m:e>
                              <m:r>
                                <a:rPr lang="en-US" altLang="zh-CN" i="1">
                                  <a:solidFill>
                                    <a:srgbClr val="FF0000"/>
                                  </a:solidFill>
                                  <a:latin typeface="Cambria Math"/>
                                </a:rPr>
                                <m:t>+1</m:t>
                              </m:r>
                            </m:e>
                            <m:e>
                              <m:r>
                                <a:rPr lang="en-US" altLang="zh-CN" i="1">
                                  <a:solidFill>
                                    <a:srgbClr val="FF0000"/>
                                  </a:solidFill>
                                  <a:latin typeface="Cambria Math"/>
                                </a:rPr>
                                <m:t>0</m:t>
                              </m:r>
                            </m:e>
                            <m:e>
                              <m:r>
                                <a:rPr lang="en-US" altLang="zh-CN" i="1">
                                  <a:solidFill>
                                    <a:srgbClr val="FF0000"/>
                                  </a:solidFill>
                                  <a:latin typeface="Cambria Math"/>
                                </a:rPr>
                                <m:t>−1</m:t>
                              </m:r>
                            </m:e>
                          </m:mr>
                        </m:m>
                      </m:e>
                    </m:d>
                    <m:r>
                      <a:rPr lang="en-US" altLang="zh-CN" i="1">
                        <a:solidFill>
                          <a:srgbClr val="FF0000"/>
                        </a:solidFill>
                        <a:latin typeface="Cambria Math"/>
                      </a:rPr>
                      <m:t>∗</m:t>
                    </m:r>
                    <m:r>
                      <a:rPr lang="en-US" altLang="zh-CN" i="1">
                        <a:solidFill>
                          <a:srgbClr val="FF0000"/>
                        </a:solidFill>
                        <a:latin typeface="Cambria Math"/>
                      </a:rPr>
                      <m:t>𝑠</m:t>
                    </m:r>
                    <m:r>
                      <a:rPr lang="en-US" altLang="zh-CN" i="1">
                        <a:solidFill>
                          <a:srgbClr val="FF0000"/>
                        </a:solidFill>
                        <a:latin typeface="Cambria Math"/>
                      </a:rPr>
                      <m:t>(</m:t>
                    </m:r>
                    <m:r>
                      <a:rPr lang="en-US" altLang="zh-CN" i="1">
                        <a:solidFill>
                          <a:srgbClr val="FF0000"/>
                        </a:solidFill>
                        <a:latin typeface="Cambria Math"/>
                      </a:rPr>
                      <m:t>𝑥</m:t>
                    </m:r>
                    <m:r>
                      <a:rPr lang="en-US" altLang="zh-CN" i="1">
                        <a:solidFill>
                          <a:srgbClr val="FF0000"/>
                        </a:solidFill>
                        <a:latin typeface="Cambria Math"/>
                      </a:rPr>
                      <m:t>,</m:t>
                    </m:r>
                    <m:r>
                      <a:rPr lang="en-US" altLang="zh-CN" i="1">
                        <a:solidFill>
                          <a:srgbClr val="FF0000"/>
                        </a:solidFill>
                        <a:latin typeface="Cambria Math"/>
                      </a:rPr>
                      <m:t>𝑦</m:t>
                    </m:r>
                    <m:r>
                      <a:rPr lang="en-US" altLang="zh-CN" i="1">
                        <a:solidFill>
                          <a:srgbClr val="FF0000"/>
                        </a:solidFill>
                        <a:latin typeface="Cambria Math"/>
                      </a:rPr>
                      <m:t>)</m:t>
                    </m:r>
                  </m:oMath>
                </a14:m>
                <a:endParaRPr lang="en-US" altLang="zh-CN" dirty="0" smtClean="0">
                  <a:solidFill>
                    <a:srgbClr val="FF0000"/>
                  </a:solidFill>
                </a:endParaRPr>
              </a:p>
              <a:p>
                <a:pPr lvl="1"/>
                <a14:m>
                  <m:oMath xmlns:m="http://schemas.openxmlformats.org/officeDocument/2006/math">
                    <m:sSup>
                      <m:sSupPr>
                        <m:ctrlPr>
                          <a:rPr lang="zh-CN" altLang="zh-CN" i="1" smtClean="0">
                            <a:solidFill>
                              <a:srgbClr val="0000FF"/>
                            </a:solidFill>
                            <a:latin typeface="Cambria Math"/>
                          </a:rPr>
                        </m:ctrlPr>
                      </m:sSupPr>
                      <m:e>
                        <m:r>
                          <a:rPr lang="en-US" altLang="zh-CN" i="1">
                            <a:solidFill>
                              <a:srgbClr val="0000FF"/>
                            </a:solidFill>
                            <a:latin typeface="Cambria Math"/>
                          </a:rPr>
                          <m:t>𝑡</m:t>
                        </m:r>
                      </m:e>
                      <m:sup>
                        <m:r>
                          <a:rPr lang="en-US" altLang="zh-CN" i="1">
                            <a:solidFill>
                              <a:srgbClr val="0000FF"/>
                            </a:solidFill>
                            <a:latin typeface="Cambria Math"/>
                          </a:rPr>
                          <m:t>𝑉</m:t>
                        </m:r>
                      </m:sup>
                    </m:sSup>
                    <m:d>
                      <m:dPr>
                        <m:ctrlPr>
                          <a:rPr lang="zh-CN" altLang="zh-CN" i="1">
                            <a:solidFill>
                              <a:srgbClr val="0000FF"/>
                            </a:solidFill>
                            <a:latin typeface="Cambria Math"/>
                          </a:rPr>
                        </m:ctrlPr>
                      </m:dPr>
                      <m:e>
                        <m:r>
                          <a:rPr lang="en-US" altLang="zh-CN" i="1">
                            <a:solidFill>
                              <a:srgbClr val="0000FF"/>
                            </a:solidFill>
                            <a:latin typeface="Cambria Math"/>
                          </a:rPr>
                          <m:t>𝑥</m:t>
                        </m:r>
                        <m:r>
                          <a:rPr lang="en-US" altLang="zh-CN" i="1">
                            <a:solidFill>
                              <a:srgbClr val="0000FF"/>
                            </a:solidFill>
                            <a:latin typeface="Cambria Math"/>
                          </a:rPr>
                          <m:t>,</m:t>
                        </m:r>
                        <m:r>
                          <a:rPr lang="en-US" altLang="zh-CN" i="1">
                            <a:solidFill>
                              <a:srgbClr val="0000FF"/>
                            </a:solidFill>
                            <a:latin typeface="Cambria Math"/>
                          </a:rPr>
                          <m:t>𝑦</m:t>
                        </m:r>
                      </m:e>
                    </m:d>
                    <m:r>
                      <a:rPr lang="en-US" altLang="zh-CN" i="1">
                        <a:solidFill>
                          <a:srgbClr val="0000FF"/>
                        </a:solidFill>
                        <a:latin typeface="Cambria Math"/>
                      </a:rPr>
                      <m:t>=</m:t>
                    </m:r>
                    <m:d>
                      <m:dPr>
                        <m:begChr m:val="["/>
                        <m:endChr m:val="]"/>
                        <m:ctrlPr>
                          <a:rPr lang="zh-CN" altLang="zh-CN" i="1">
                            <a:solidFill>
                              <a:srgbClr val="0000FF"/>
                            </a:solidFill>
                            <a:latin typeface="Cambria Math"/>
                          </a:rPr>
                        </m:ctrlPr>
                      </m:dPr>
                      <m:e>
                        <m:m>
                          <m:mPr>
                            <m:mcs>
                              <m:mc>
                                <m:mcPr>
                                  <m:count m:val="3"/>
                                  <m:mcJc m:val="center"/>
                                </m:mcPr>
                              </m:mc>
                            </m:mcs>
                            <m:ctrlPr>
                              <a:rPr lang="zh-CN" altLang="zh-CN" i="1">
                                <a:solidFill>
                                  <a:srgbClr val="0000FF"/>
                                </a:solidFill>
                                <a:latin typeface="Cambria Math"/>
                              </a:rPr>
                            </m:ctrlPr>
                          </m:mPr>
                          <m:mr>
                            <m:e>
                              <m:r>
                                <a:rPr lang="en-US" altLang="zh-CN" i="1">
                                  <a:solidFill>
                                    <a:srgbClr val="0000FF"/>
                                  </a:solidFill>
                                  <a:latin typeface="Cambria Math"/>
                                </a:rPr>
                                <m:t>+1</m:t>
                              </m:r>
                            </m:e>
                            <m:e>
                              <m:r>
                                <a:rPr lang="en-US" altLang="zh-CN" i="1">
                                  <a:solidFill>
                                    <a:srgbClr val="0000FF"/>
                                  </a:solidFill>
                                  <a:latin typeface="Cambria Math"/>
                                </a:rPr>
                                <m:t>+2</m:t>
                              </m:r>
                            </m:e>
                            <m:e>
                              <m:r>
                                <a:rPr lang="en-US" altLang="zh-CN" i="1">
                                  <a:solidFill>
                                    <a:srgbClr val="0000FF"/>
                                  </a:solidFill>
                                  <a:latin typeface="Cambria Math"/>
                                </a:rPr>
                                <m:t>+1</m:t>
                              </m:r>
                            </m:e>
                          </m:mr>
                          <m:mr>
                            <m:e>
                              <m:r>
                                <a:rPr lang="en-US" altLang="zh-CN" i="1">
                                  <a:solidFill>
                                    <a:srgbClr val="0000FF"/>
                                  </a:solidFill>
                                  <a:latin typeface="Cambria Math"/>
                                </a:rPr>
                                <m:t>0</m:t>
                              </m:r>
                            </m:e>
                            <m:e>
                              <m:r>
                                <a:rPr lang="en-US" altLang="zh-CN" i="1">
                                  <a:solidFill>
                                    <a:srgbClr val="0000FF"/>
                                  </a:solidFill>
                                  <a:latin typeface="Cambria Math"/>
                                </a:rPr>
                                <m:t>0</m:t>
                              </m:r>
                            </m:e>
                            <m:e>
                              <m:r>
                                <a:rPr lang="en-US" altLang="zh-CN" i="1">
                                  <a:solidFill>
                                    <a:srgbClr val="0000FF"/>
                                  </a:solidFill>
                                  <a:latin typeface="Cambria Math"/>
                                </a:rPr>
                                <m:t>0</m:t>
                              </m:r>
                            </m:e>
                          </m:mr>
                          <m:mr>
                            <m:e>
                              <m:r>
                                <a:rPr lang="en-US" altLang="zh-CN" i="1">
                                  <a:solidFill>
                                    <a:srgbClr val="0000FF"/>
                                  </a:solidFill>
                                  <a:latin typeface="Cambria Math"/>
                                </a:rPr>
                                <m:t>−1</m:t>
                              </m:r>
                            </m:e>
                            <m:e>
                              <m:r>
                                <a:rPr lang="en-US" altLang="zh-CN" i="1">
                                  <a:solidFill>
                                    <a:srgbClr val="0000FF"/>
                                  </a:solidFill>
                                  <a:latin typeface="Cambria Math"/>
                                </a:rPr>
                                <m:t>−2</m:t>
                              </m:r>
                            </m:e>
                            <m:e>
                              <m:r>
                                <a:rPr lang="en-US" altLang="zh-CN" i="1">
                                  <a:solidFill>
                                    <a:srgbClr val="0000FF"/>
                                  </a:solidFill>
                                  <a:latin typeface="Cambria Math"/>
                                </a:rPr>
                                <m:t>−1</m:t>
                              </m:r>
                            </m:e>
                          </m:mr>
                        </m:m>
                      </m:e>
                    </m:d>
                    <m:r>
                      <a:rPr lang="en-US" altLang="zh-CN" i="1">
                        <a:solidFill>
                          <a:srgbClr val="0000FF"/>
                        </a:solidFill>
                        <a:latin typeface="Cambria Math"/>
                      </a:rPr>
                      <m:t>∗</m:t>
                    </m:r>
                    <m:r>
                      <a:rPr lang="en-US" altLang="zh-CN" i="1">
                        <a:solidFill>
                          <a:srgbClr val="0000FF"/>
                        </a:solidFill>
                        <a:latin typeface="Cambria Math"/>
                      </a:rPr>
                      <m:t>𝑠</m:t>
                    </m:r>
                    <m:d>
                      <m:dPr>
                        <m:ctrlPr>
                          <a:rPr lang="zh-CN" altLang="zh-CN" i="1">
                            <a:solidFill>
                              <a:srgbClr val="0000FF"/>
                            </a:solidFill>
                            <a:latin typeface="Cambria Math"/>
                          </a:rPr>
                        </m:ctrlPr>
                      </m:dPr>
                      <m:e>
                        <m:r>
                          <a:rPr lang="en-US" altLang="zh-CN" i="1">
                            <a:solidFill>
                              <a:srgbClr val="0000FF"/>
                            </a:solidFill>
                            <a:latin typeface="Cambria Math"/>
                          </a:rPr>
                          <m:t>𝑥</m:t>
                        </m:r>
                        <m:r>
                          <a:rPr lang="en-US" altLang="zh-CN" i="1">
                            <a:solidFill>
                              <a:srgbClr val="0000FF"/>
                            </a:solidFill>
                            <a:latin typeface="Cambria Math"/>
                          </a:rPr>
                          <m:t>,</m:t>
                        </m:r>
                        <m:r>
                          <a:rPr lang="en-US" altLang="zh-CN" i="1">
                            <a:solidFill>
                              <a:srgbClr val="0000FF"/>
                            </a:solidFill>
                            <a:latin typeface="Cambria Math"/>
                          </a:rPr>
                          <m:t>𝑦</m:t>
                        </m:r>
                      </m:e>
                    </m:d>
                    <m:r>
                      <a:rPr lang="zh-CN" altLang="zh-CN">
                        <a:solidFill>
                          <a:srgbClr val="0000FF"/>
                        </a:solidFill>
                        <a:latin typeface="Cambria Math"/>
                      </a:rPr>
                      <m:t>，</m:t>
                    </m:r>
                  </m:oMath>
                </a14:m>
                <a:endParaRPr lang="en-US" altLang="zh-CN" dirty="0" smtClean="0">
                  <a:solidFill>
                    <a:srgbClr val="0000FF"/>
                  </a:solidFill>
                </a:endParaRPr>
              </a:p>
              <a:p>
                <a:pPr lvl="1"/>
                <a:r>
                  <a:rPr lang="zh-CN" altLang="zh-CN" dirty="0" smtClean="0">
                    <a:solidFill>
                      <a:srgbClr val="00B050"/>
                    </a:solidFill>
                  </a:rPr>
                  <a:t>其中，</a:t>
                </a:r>
                <a14:m>
                  <m:oMath xmlns:m="http://schemas.openxmlformats.org/officeDocument/2006/math">
                    <m:r>
                      <a:rPr lang="en-US" altLang="zh-CN" i="1">
                        <a:solidFill>
                          <a:srgbClr val="00B050"/>
                        </a:solidFill>
                        <a:latin typeface="Cambria Math"/>
                      </a:rPr>
                      <m:t>∗</m:t>
                    </m:r>
                  </m:oMath>
                </a14:m>
                <a:r>
                  <a:rPr lang="zh-CN" altLang="zh-CN" dirty="0">
                    <a:solidFill>
                      <a:srgbClr val="00B050"/>
                    </a:solidFill>
                  </a:rPr>
                  <a:t>表示二维卷积操作，</a:t>
                </a:r>
                <a14:m>
                  <m:oMath xmlns:m="http://schemas.openxmlformats.org/officeDocument/2006/math">
                    <m:sSup>
                      <m:sSupPr>
                        <m:ctrlPr>
                          <a:rPr lang="zh-CN" altLang="zh-CN" i="1">
                            <a:solidFill>
                              <a:srgbClr val="00B050"/>
                            </a:solidFill>
                            <a:latin typeface="Cambria Math"/>
                          </a:rPr>
                        </m:ctrlPr>
                      </m:sSupPr>
                      <m:e>
                        <m:r>
                          <a:rPr lang="en-US" altLang="zh-CN" i="1">
                            <a:solidFill>
                              <a:srgbClr val="00B050"/>
                            </a:solidFill>
                            <a:latin typeface="Cambria Math"/>
                          </a:rPr>
                          <m:t>𝑡</m:t>
                        </m:r>
                      </m:e>
                      <m:sup>
                        <m:r>
                          <a:rPr lang="en-US" altLang="zh-CN" i="1">
                            <a:solidFill>
                              <a:srgbClr val="00B050"/>
                            </a:solidFill>
                            <a:latin typeface="Cambria Math"/>
                          </a:rPr>
                          <m:t>𝐻</m:t>
                        </m:r>
                      </m:sup>
                    </m:sSup>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m:t>
                        </m:r>
                        <m:r>
                          <a:rPr lang="en-US" altLang="zh-CN" i="1">
                            <a:solidFill>
                              <a:srgbClr val="00B050"/>
                            </a:solidFill>
                            <a:latin typeface="Cambria Math"/>
                          </a:rPr>
                          <m:t>𝑦</m:t>
                        </m:r>
                      </m:e>
                    </m:d>
                  </m:oMath>
                </a14:m>
                <a:r>
                  <a:rPr lang="zh-CN" altLang="zh-CN" dirty="0">
                    <a:solidFill>
                      <a:srgbClr val="00B050"/>
                    </a:solidFill>
                  </a:rPr>
                  <a:t>用以表示向右方向上的亮度增长，</a:t>
                </a:r>
                <a14:m>
                  <m:oMath xmlns:m="http://schemas.openxmlformats.org/officeDocument/2006/math">
                    <m:sSup>
                      <m:sSupPr>
                        <m:ctrlPr>
                          <a:rPr lang="zh-CN" altLang="zh-CN" i="1">
                            <a:solidFill>
                              <a:srgbClr val="00B050"/>
                            </a:solidFill>
                            <a:latin typeface="Cambria Math"/>
                          </a:rPr>
                        </m:ctrlPr>
                      </m:sSupPr>
                      <m:e>
                        <m:r>
                          <a:rPr lang="en-US" altLang="zh-CN" i="1">
                            <a:solidFill>
                              <a:srgbClr val="00B050"/>
                            </a:solidFill>
                            <a:latin typeface="Cambria Math"/>
                          </a:rPr>
                          <m:t>𝑡</m:t>
                        </m:r>
                      </m:e>
                      <m:sup>
                        <m:r>
                          <a:rPr lang="en-US" altLang="zh-CN" i="1">
                            <a:solidFill>
                              <a:srgbClr val="00B050"/>
                            </a:solidFill>
                            <a:latin typeface="Cambria Math"/>
                          </a:rPr>
                          <m:t>𝑉</m:t>
                        </m:r>
                      </m:sup>
                    </m:sSup>
                    <m:d>
                      <m:dPr>
                        <m:ctrlPr>
                          <a:rPr lang="zh-CN" altLang="zh-CN" i="1">
                            <a:solidFill>
                              <a:srgbClr val="00B050"/>
                            </a:solidFill>
                            <a:latin typeface="Cambria Math"/>
                          </a:rPr>
                        </m:ctrlPr>
                      </m:dPr>
                      <m:e>
                        <m:r>
                          <a:rPr lang="en-US" altLang="zh-CN" i="1">
                            <a:solidFill>
                              <a:srgbClr val="00B050"/>
                            </a:solidFill>
                            <a:latin typeface="Cambria Math"/>
                          </a:rPr>
                          <m:t>𝑥</m:t>
                        </m:r>
                        <m:r>
                          <a:rPr lang="en-US" altLang="zh-CN" i="1">
                            <a:solidFill>
                              <a:srgbClr val="00B050"/>
                            </a:solidFill>
                            <a:latin typeface="Cambria Math"/>
                          </a:rPr>
                          <m:t>,</m:t>
                        </m:r>
                        <m:r>
                          <a:rPr lang="en-US" altLang="zh-CN" i="1">
                            <a:solidFill>
                              <a:srgbClr val="00B050"/>
                            </a:solidFill>
                            <a:latin typeface="Cambria Math"/>
                          </a:rPr>
                          <m:t>𝑦</m:t>
                        </m:r>
                      </m:e>
                    </m:d>
                  </m:oMath>
                </a14:m>
                <a:r>
                  <a:rPr lang="zh-CN" altLang="zh-CN" dirty="0">
                    <a:solidFill>
                      <a:srgbClr val="00B050"/>
                    </a:solidFill>
                  </a:rPr>
                  <a:t>用以表示向下方向上的亮度增长</a:t>
                </a:r>
                <a:r>
                  <a:rPr lang="zh-CN" altLang="zh-CN" dirty="0" smtClean="0">
                    <a:solidFill>
                      <a:srgbClr val="00B050"/>
                    </a:solidFill>
                  </a:rPr>
                  <a:t>。</a:t>
                </a:r>
                <a:endParaRPr lang="en-US" altLang="zh-CN" dirty="0" smtClean="0">
                  <a:solidFill>
                    <a:srgbClr val="00B050"/>
                  </a:solidFill>
                </a:endParaRPr>
              </a:p>
              <a:p>
                <a:r>
                  <a:rPr lang="zh-CN" altLang="zh-CN" dirty="0"/>
                  <a:t>在图像的每一个像素点上，所得到的梯度近似值可以组合起来，得到梯度强度，</a:t>
                </a:r>
                <a:r>
                  <a:rPr lang="zh-CN" altLang="zh-CN" dirty="0" smtClean="0"/>
                  <a:t>即</a:t>
                </a:r>
                <a:endParaRPr lang="en-US" altLang="zh-CN" dirty="0" smtClean="0"/>
              </a:p>
              <a:p>
                <a:pPr lvl="1"/>
                <a14:m>
                  <m:oMath xmlns:m="http://schemas.openxmlformats.org/officeDocument/2006/math">
                    <m:r>
                      <a:rPr lang="en-US" altLang="zh-CN" i="1" smtClean="0">
                        <a:solidFill>
                          <a:srgbClr val="00FF00"/>
                        </a:solidFill>
                        <a:latin typeface="Cambria Math"/>
                      </a:rPr>
                      <m:t>𝑡</m:t>
                    </m:r>
                    <m:d>
                      <m:dPr>
                        <m:ctrlPr>
                          <a:rPr lang="zh-CN" altLang="zh-CN" i="1">
                            <a:solidFill>
                              <a:srgbClr val="00FF00"/>
                            </a:solidFill>
                            <a:latin typeface="Cambria Math"/>
                          </a:rPr>
                        </m:ctrlPr>
                      </m:dPr>
                      <m:e>
                        <m:r>
                          <a:rPr lang="en-US" altLang="zh-CN" i="1">
                            <a:solidFill>
                              <a:srgbClr val="00FF00"/>
                            </a:solidFill>
                            <a:latin typeface="Cambria Math"/>
                          </a:rPr>
                          <m:t>𝑥</m:t>
                        </m:r>
                        <m:r>
                          <a:rPr lang="en-US" altLang="zh-CN" i="1">
                            <a:solidFill>
                              <a:srgbClr val="00FF00"/>
                            </a:solidFill>
                            <a:latin typeface="Cambria Math"/>
                          </a:rPr>
                          <m:t>,</m:t>
                        </m:r>
                        <m:r>
                          <a:rPr lang="en-US" altLang="zh-CN" i="1">
                            <a:solidFill>
                              <a:srgbClr val="00FF00"/>
                            </a:solidFill>
                            <a:latin typeface="Cambria Math"/>
                          </a:rPr>
                          <m:t>𝑦</m:t>
                        </m:r>
                      </m:e>
                    </m:d>
                    <m:r>
                      <a:rPr lang="en-US" altLang="zh-CN" i="1">
                        <a:solidFill>
                          <a:srgbClr val="00FF00"/>
                        </a:solidFill>
                        <a:latin typeface="Cambria Math"/>
                      </a:rPr>
                      <m:t>=</m:t>
                    </m:r>
                    <m:rad>
                      <m:radPr>
                        <m:degHide m:val="on"/>
                        <m:ctrlPr>
                          <a:rPr lang="zh-CN" altLang="zh-CN" i="1">
                            <a:solidFill>
                              <a:srgbClr val="00FF00"/>
                            </a:solidFill>
                            <a:latin typeface="Cambria Math"/>
                          </a:rPr>
                        </m:ctrlPr>
                      </m:radPr>
                      <m:deg/>
                      <m:e>
                        <m:sSup>
                          <m:sSupPr>
                            <m:ctrlPr>
                              <a:rPr lang="zh-CN" altLang="zh-CN" i="1">
                                <a:solidFill>
                                  <a:srgbClr val="00FF00"/>
                                </a:solidFill>
                                <a:latin typeface="Cambria Math"/>
                              </a:rPr>
                            </m:ctrlPr>
                          </m:sSupPr>
                          <m:e>
                            <m:sSup>
                              <m:sSupPr>
                                <m:ctrlPr>
                                  <a:rPr lang="zh-CN" altLang="zh-CN" i="1">
                                    <a:solidFill>
                                      <a:srgbClr val="00FF00"/>
                                    </a:solidFill>
                                    <a:latin typeface="Cambria Math"/>
                                  </a:rPr>
                                </m:ctrlPr>
                              </m:sSupPr>
                              <m:e>
                                <m:r>
                                  <a:rPr lang="en-US" altLang="zh-CN" i="1">
                                    <a:solidFill>
                                      <a:srgbClr val="00FF00"/>
                                    </a:solidFill>
                                    <a:latin typeface="Cambria Math"/>
                                  </a:rPr>
                                  <m:t>𝑡</m:t>
                                </m:r>
                              </m:e>
                              <m:sup>
                                <m:r>
                                  <a:rPr lang="en-US" altLang="zh-CN" i="1">
                                    <a:solidFill>
                                      <a:srgbClr val="00FF00"/>
                                    </a:solidFill>
                                    <a:latin typeface="Cambria Math"/>
                                  </a:rPr>
                                  <m:t>𝐻</m:t>
                                </m:r>
                              </m:sup>
                            </m:sSup>
                            <m:d>
                              <m:dPr>
                                <m:ctrlPr>
                                  <a:rPr lang="zh-CN" altLang="zh-CN" i="1">
                                    <a:solidFill>
                                      <a:srgbClr val="00FF00"/>
                                    </a:solidFill>
                                    <a:latin typeface="Cambria Math"/>
                                  </a:rPr>
                                </m:ctrlPr>
                              </m:dPr>
                              <m:e>
                                <m:r>
                                  <a:rPr lang="en-US" altLang="zh-CN" i="1">
                                    <a:solidFill>
                                      <a:srgbClr val="00FF00"/>
                                    </a:solidFill>
                                    <a:latin typeface="Cambria Math"/>
                                  </a:rPr>
                                  <m:t>𝑥</m:t>
                                </m:r>
                                <m:r>
                                  <a:rPr lang="en-US" altLang="zh-CN" i="1">
                                    <a:solidFill>
                                      <a:srgbClr val="00FF00"/>
                                    </a:solidFill>
                                    <a:latin typeface="Cambria Math"/>
                                  </a:rPr>
                                  <m:t>,</m:t>
                                </m:r>
                                <m:r>
                                  <a:rPr lang="en-US" altLang="zh-CN" i="1">
                                    <a:solidFill>
                                      <a:srgbClr val="00FF00"/>
                                    </a:solidFill>
                                    <a:latin typeface="Cambria Math"/>
                                  </a:rPr>
                                  <m:t>𝑦</m:t>
                                </m:r>
                              </m:e>
                            </m:d>
                          </m:e>
                          <m:sup>
                            <m:r>
                              <a:rPr lang="en-US" altLang="zh-CN" i="1">
                                <a:solidFill>
                                  <a:srgbClr val="00FF00"/>
                                </a:solidFill>
                                <a:latin typeface="Cambria Math"/>
                              </a:rPr>
                              <m:t>2</m:t>
                            </m:r>
                          </m:sup>
                        </m:sSup>
                        <m:r>
                          <a:rPr lang="en-US" altLang="zh-CN" i="1">
                            <a:solidFill>
                              <a:srgbClr val="00FF00"/>
                            </a:solidFill>
                            <a:latin typeface="Cambria Math"/>
                          </a:rPr>
                          <m:t>+</m:t>
                        </m:r>
                        <m:sSup>
                          <m:sSupPr>
                            <m:ctrlPr>
                              <a:rPr lang="zh-CN" altLang="zh-CN" i="1">
                                <a:solidFill>
                                  <a:srgbClr val="00FF00"/>
                                </a:solidFill>
                                <a:latin typeface="Cambria Math"/>
                              </a:rPr>
                            </m:ctrlPr>
                          </m:sSupPr>
                          <m:e>
                            <m:sSup>
                              <m:sSupPr>
                                <m:ctrlPr>
                                  <a:rPr lang="zh-CN" altLang="zh-CN" i="1">
                                    <a:solidFill>
                                      <a:srgbClr val="00FF00"/>
                                    </a:solidFill>
                                    <a:latin typeface="Cambria Math"/>
                                  </a:rPr>
                                </m:ctrlPr>
                              </m:sSupPr>
                              <m:e>
                                <m:r>
                                  <a:rPr lang="en-US" altLang="zh-CN" i="1">
                                    <a:solidFill>
                                      <a:srgbClr val="00FF00"/>
                                    </a:solidFill>
                                    <a:latin typeface="Cambria Math"/>
                                  </a:rPr>
                                  <m:t>𝑡</m:t>
                                </m:r>
                              </m:e>
                              <m:sup>
                                <m:r>
                                  <a:rPr lang="en-US" altLang="zh-CN" i="1">
                                    <a:solidFill>
                                      <a:srgbClr val="00FF00"/>
                                    </a:solidFill>
                                    <a:latin typeface="Cambria Math"/>
                                  </a:rPr>
                                  <m:t>𝑉</m:t>
                                </m:r>
                              </m:sup>
                            </m:sSup>
                            <m:d>
                              <m:dPr>
                                <m:ctrlPr>
                                  <a:rPr lang="zh-CN" altLang="zh-CN" i="1">
                                    <a:solidFill>
                                      <a:srgbClr val="00FF00"/>
                                    </a:solidFill>
                                    <a:latin typeface="Cambria Math"/>
                                  </a:rPr>
                                </m:ctrlPr>
                              </m:dPr>
                              <m:e>
                                <m:r>
                                  <a:rPr lang="en-US" altLang="zh-CN" i="1">
                                    <a:solidFill>
                                      <a:srgbClr val="00FF00"/>
                                    </a:solidFill>
                                    <a:latin typeface="Cambria Math"/>
                                  </a:rPr>
                                  <m:t>𝑥</m:t>
                                </m:r>
                                <m:r>
                                  <a:rPr lang="en-US" altLang="zh-CN" i="1">
                                    <a:solidFill>
                                      <a:srgbClr val="00FF00"/>
                                    </a:solidFill>
                                    <a:latin typeface="Cambria Math"/>
                                  </a:rPr>
                                  <m:t>,</m:t>
                                </m:r>
                                <m:r>
                                  <a:rPr lang="en-US" altLang="zh-CN" i="1">
                                    <a:solidFill>
                                      <a:srgbClr val="00FF00"/>
                                    </a:solidFill>
                                    <a:latin typeface="Cambria Math"/>
                                  </a:rPr>
                                  <m:t>𝑦</m:t>
                                </m:r>
                              </m:e>
                            </m:d>
                          </m:e>
                          <m:sup>
                            <m:r>
                              <a:rPr lang="en-US" altLang="zh-CN" i="1">
                                <a:solidFill>
                                  <a:srgbClr val="00FF00"/>
                                </a:solidFill>
                                <a:latin typeface="Cambria Math"/>
                              </a:rPr>
                              <m:t>2</m:t>
                            </m:r>
                          </m:sup>
                        </m:sSup>
                      </m:e>
                    </m:rad>
                    <m:r>
                      <a:rPr lang="zh-CN" altLang="zh-CN">
                        <a:solidFill>
                          <a:srgbClr val="00FF00"/>
                        </a:solidFill>
                        <a:latin typeface="Cambria Math"/>
                      </a:rPr>
                      <m:t>。</m:t>
                    </m:r>
                  </m:oMath>
                </a14:m>
                <a:endParaRPr lang="zh-CN" altLang="en-US" dirty="0">
                  <a:solidFill>
                    <a:srgbClr val="00FF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8" t="-1887" r="-101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41462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Sobel</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772816"/>
            <a:ext cx="8280920" cy="4248472"/>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Sobel_edge_operator</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&gt;&amp;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horizontal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Sobel_edge_horizontal</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vertical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Sobel_edge_vertical</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gray_image.Get_height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gray_image.Get_width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column ] = BYTE(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sqrt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double( horizontal[ row ][ column ] * horizontal[ row ][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vertical[ row ][ column ] * vertical[ row ][ column ] ) ) / 1.414 );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618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Sobel</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pic>
        <p:nvPicPr>
          <p:cNvPr id="6" name="图片 5" descr="灰度汽车图像.bmp"/>
          <p:cNvPicPr/>
          <p:nvPr/>
        </p:nvPicPr>
        <p:blipFill>
          <a:blip r:embed="rId2" cstate="print"/>
          <a:stretch>
            <a:fillRect/>
          </a:stretch>
        </p:blipFill>
        <p:spPr>
          <a:xfrm>
            <a:off x="539552" y="1817924"/>
            <a:ext cx="2293937" cy="1755092"/>
          </a:xfrm>
          <a:prstGeom prst="rect">
            <a:avLst/>
          </a:prstGeom>
        </p:spPr>
      </p:pic>
      <p:pic>
        <p:nvPicPr>
          <p:cNvPr id="7" name="图片 6" descr="灰度汽车图像_Sobel 边缘（梯度强度）.bmp"/>
          <p:cNvPicPr/>
          <p:nvPr/>
        </p:nvPicPr>
        <p:blipFill>
          <a:blip r:embed="rId3" cstate="print"/>
          <a:stretch>
            <a:fillRect/>
          </a:stretch>
        </p:blipFill>
        <p:spPr>
          <a:xfrm>
            <a:off x="3635896" y="1814458"/>
            <a:ext cx="2304132" cy="1758558"/>
          </a:xfrm>
          <a:prstGeom prst="rect">
            <a:avLst/>
          </a:prstGeom>
        </p:spPr>
      </p:pic>
      <p:pic>
        <p:nvPicPr>
          <p:cNvPr id="8" name="图片 7" descr="灰度汽车图像_Sobel 边缘（水平方向）.bmp"/>
          <p:cNvPicPr/>
          <p:nvPr/>
        </p:nvPicPr>
        <p:blipFill>
          <a:blip r:embed="rId4" cstate="print"/>
          <a:stretch>
            <a:fillRect/>
          </a:stretch>
        </p:blipFill>
        <p:spPr>
          <a:xfrm>
            <a:off x="5421149" y="4221088"/>
            <a:ext cx="2304132" cy="1758558"/>
          </a:xfrm>
          <a:prstGeom prst="rect">
            <a:avLst/>
          </a:prstGeom>
        </p:spPr>
      </p:pic>
      <p:pic>
        <p:nvPicPr>
          <p:cNvPr id="9" name="图片 8" descr="灰度汽车图像_Sobel 边缘（垂直方向）.bmp"/>
          <p:cNvPicPr/>
          <p:nvPr/>
        </p:nvPicPr>
        <p:blipFill>
          <a:blip r:embed="rId5" cstate="print"/>
          <a:stretch>
            <a:fillRect/>
          </a:stretch>
        </p:blipFill>
        <p:spPr>
          <a:xfrm>
            <a:off x="2339752" y="4221088"/>
            <a:ext cx="2304132" cy="1758558"/>
          </a:xfrm>
          <a:prstGeom prst="rect">
            <a:avLst/>
          </a:prstGeom>
        </p:spPr>
      </p:pic>
      <p:sp>
        <p:nvSpPr>
          <p:cNvPr id="10" name="矩形 9"/>
          <p:cNvSpPr/>
          <p:nvPr/>
        </p:nvSpPr>
        <p:spPr>
          <a:xfrm>
            <a:off x="901690" y="3595132"/>
            <a:ext cx="1569660" cy="369332"/>
          </a:xfrm>
          <a:prstGeom prst="rect">
            <a:avLst/>
          </a:prstGeom>
        </p:spPr>
        <p:txBody>
          <a:bodyPr wrap="none">
            <a:spAutoFit/>
          </a:bodyPr>
          <a:lstStyle/>
          <a:p>
            <a:r>
              <a:rPr lang="zh-CN" altLang="zh-CN" dirty="0" smtClean="0"/>
              <a:t>原始汽车图像</a:t>
            </a:r>
            <a:endParaRPr lang="zh-CN" altLang="en-US" dirty="0"/>
          </a:p>
        </p:txBody>
      </p:sp>
      <p:sp>
        <p:nvSpPr>
          <p:cNvPr id="11" name="矩形 10"/>
          <p:cNvSpPr/>
          <p:nvPr/>
        </p:nvSpPr>
        <p:spPr>
          <a:xfrm>
            <a:off x="3426050" y="3620532"/>
            <a:ext cx="2723823" cy="369332"/>
          </a:xfrm>
          <a:prstGeom prst="rect">
            <a:avLst/>
          </a:prstGeom>
        </p:spPr>
        <p:txBody>
          <a:bodyPr wrap="none">
            <a:spAutoFit/>
          </a:bodyPr>
          <a:lstStyle/>
          <a:p>
            <a:r>
              <a:rPr lang="zh-CN" altLang="zh-CN" dirty="0">
                <a:solidFill>
                  <a:srgbClr val="FF0000"/>
                </a:solidFill>
              </a:rPr>
              <a:t>基于梯度强度的边缘图像</a:t>
            </a:r>
            <a:endParaRPr lang="zh-CN" altLang="en-US" dirty="0">
              <a:solidFill>
                <a:srgbClr val="FF0000"/>
              </a:solidFill>
            </a:endParaRPr>
          </a:p>
        </p:txBody>
      </p:sp>
      <p:sp>
        <p:nvSpPr>
          <p:cNvPr id="12" name="矩形 11"/>
          <p:cNvSpPr/>
          <p:nvPr/>
        </p:nvSpPr>
        <p:spPr>
          <a:xfrm>
            <a:off x="1689229" y="6058520"/>
            <a:ext cx="2954655" cy="369332"/>
          </a:xfrm>
          <a:prstGeom prst="rect">
            <a:avLst/>
          </a:prstGeom>
        </p:spPr>
        <p:txBody>
          <a:bodyPr wrap="none">
            <a:spAutoFit/>
          </a:bodyPr>
          <a:lstStyle/>
          <a:p>
            <a:r>
              <a:rPr lang="zh-CN" altLang="zh-CN" dirty="0">
                <a:solidFill>
                  <a:srgbClr val="00FF00"/>
                </a:solidFill>
              </a:rPr>
              <a:t>只基于水平方向的边缘图像</a:t>
            </a:r>
            <a:endParaRPr lang="zh-CN" altLang="en-US" dirty="0">
              <a:solidFill>
                <a:srgbClr val="00FF00"/>
              </a:solidFill>
            </a:endParaRPr>
          </a:p>
        </p:txBody>
      </p:sp>
      <p:sp>
        <p:nvSpPr>
          <p:cNvPr id="13" name="矩形 12"/>
          <p:cNvSpPr/>
          <p:nvPr/>
        </p:nvSpPr>
        <p:spPr>
          <a:xfrm>
            <a:off x="4762053" y="6058520"/>
            <a:ext cx="2954655" cy="369332"/>
          </a:xfrm>
          <a:prstGeom prst="rect">
            <a:avLst/>
          </a:prstGeom>
        </p:spPr>
        <p:txBody>
          <a:bodyPr wrap="none">
            <a:spAutoFit/>
          </a:bodyPr>
          <a:lstStyle/>
          <a:p>
            <a:r>
              <a:rPr lang="zh-CN" altLang="zh-CN" dirty="0">
                <a:solidFill>
                  <a:srgbClr val="0000FF"/>
                </a:solidFill>
              </a:rPr>
              <a:t>只基于垂直方向的边缘图像</a:t>
            </a:r>
            <a:endParaRPr lang="zh-CN" altLang="en-US" dirty="0">
              <a:solidFill>
                <a:srgbClr val="0000FF"/>
              </a:solidFill>
            </a:endParaRPr>
          </a:p>
        </p:txBody>
      </p:sp>
    </p:spTree>
    <p:extLst>
      <p:ext uri="{BB962C8B-B14F-4D97-AF65-F5344CB8AC3E}">
        <p14:creationId xmlns:p14="http://schemas.microsoft.com/office/powerpoint/2010/main" val="38814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Laplacian</a:t>
            </a:r>
            <a:r>
              <a:rPr lang="zh-CN" altLang="zh-CN" dirty="0"/>
              <a:t>算子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643192" cy="4846320"/>
              </a:xfrm>
            </p:spPr>
            <p:txBody>
              <a:bodyPr>
                <a:normAutofit fontScale="92500"/>
              </a:bodyPr>
              <a:lstStyle/>
              <a:p>
                <a:r>
                  <a:rPr lang="zh-CN" altLang="zh-CN" dirty="0"/>
                  <a:t>在数学和物理中，</a:t>
                </a:r>
                <a:r>
                  <a:rPr lang="en-US" altLang="zh-CN" dirty="0" err="1"/>
                  <a:t>Laplacian</a:t>
                </a:r>
                <a:r>
                  <a:rPr lang="zh-CN" altLang="zh-CN" dirty="0"/>
                  <a:t>算子是一个微分算子，通常写成</a:t>
                </a:r>
                <a14:m>
                  <m:oMath xmlns:m="http://schemas.openxmlformats.org/officeDocument/2006/math">
                    <m:r>
                      <a:rPr lang="en-US" altLang="zh-CN"/>
                      <m:t>∆</m:t>
                    </m:r>
                  </m:oMath>
                </a14:m>
                <a:r>
                  <a:rPr lang="zh-CN" altLang="zh-CN" dirty="0"/>
                  <a:t>或者</a:t>
                </a:r>
                <a14:m>
                  <m:oMath xmlns:m="http://schemas.openxmlformats.org/officeDocument/2006/math">
                    <m:sSup>
                      <m:sSupPr>
                        <m:ctrlPr>
                          <a:rPr lang="zh-CN" altLang="zh-CN" i="1"/>
                        </m:ctrlPr>
                      </m:sSupPr>
                      <m:e>
                        <m:r>
                          <a:rPr lang="en-US" altLang="zh-CN"/>
                          <m:t>∇</m:t>
                        </m:r>
                      </m:e>
                      <m:sup>
                        <m:r>
                          <a:rPr lang="en-US" altLang="zh-CN"/>
                          <m:t>2</m:t>
                        </m:r>
                      </m:sup>
                    </m:sSup>
                  </m:oMath>
                </a14:m>
                <a:r>
                  <a:rPr lang="zh-CN" altLang="zh-CN" dirty="0"/>
                  <a:t>，是为了纪念</a:t>
                </a:r>
                <a:r>
                  <a:rPr lang="zh-CN" altLang="zh-CN" dirty="0">
                    <a:solidFill>
                      <a:srgbClr val="FF0000"/>
                    </a:solidFill>
                  </a:rPr>
                  <a:t>皮埃尔</a:t>
                </a:r>
                <a:r>
                  <a:rPr lang="en-US" altLang="zh-CN" dirty="0">
                    <a:solidFill>
                      <a:srgbClr val="FF0000"/>
                    </a:solidFill>
                  </a:rPr>
                  <a:t>-</a:t>
                </a:r>
                <a:r>
                  <a:rPr lang="zh-CN" altLang="zh-CN" dirty="0">
                    <a:solidFill>
                      <a:srgbClr val="FF0000"/>
                    </a:solidFill>
                  </a:rPr>
                  <a:t>西蒙·拉普拉</a:t>
                </a:r>
                <a:r>
                  <a:rPr lang="zh-CN" altLang="zh-CN" dirty="0"/>
                  <a:t>斯而命名</a:t>
                </a:r>
                <a:r>
                  <a:rPr lang="zh-CN" altLang="zh-CN" dirty="0" smtClean="0"/>
                  <a:t>的。</a:t>
                </a:r>
                <a:endParaRPr lang="en-US" altLang="zh-CN" dirty="0" smtClean="0"/>
              </a:p>
              <a:p>
                <a:r>
                  <a:rPr lang="en-US" altLang="zh-CN" dirty="0" err="1"/>
                  <a:t>Laplacian</a:t>
                </a:r>
                <a:r>
                  <a:rPr lang="zh-CN" altLang="zh-CN" dirty="0"/>
                  <a:t>算子就是基于</a:t>
                </a:r>
                <a:r>
                  <a:rPr lang="zh-CN" altLang="zh-CN" dirty="0">
                    <a:solidFill>
                      <a:srgbClr val="0000FF"/>
                    </a:solidFill>
                  </a:rPr>
                  <a:t>二阶导数</a:t>
                </a:r>
                <a:r>
                  <a:rPr lang="zh-CN" altLang="zh-CN" dirty="0"/>
                  <a:t>的边缘提取方法，其计算是取二阶导数的水平和垂直方向分量之和</a:t>
                </a:r>
                <a:r>
                  <a:rPr lang="zh-CN" altLang="zh-CN" dirty="0" smtClean="0"/>
                  <a:t>。</a:t>
                </a:r>
                <a:endParaRPr lang="en-US" altLang="zh-CN" dirty="0" smtClean="0"/>
              </a:p>
              <a:p>
                <a:r>
                  <a:rPr lang="zh-CN" altLang="zh-CN" dirty="0"/>
                  <a:t>如果记原始图像为</a:t>
                </a:r>
                <a14:m>
                  <m:oMath xmlns:m="http://schemas.openxmlformats.org/officeDocument/2006/math">
                    <m:r>
                      <a:rPr lang="en-US" altLang="zh-CN" i="1"/>
                      <m:t>𝑠</m:t>
                    </m:r>
                    <m:r>
                      <a:rPr lang="en-US" altLang="zh-CN" i="1"/>
                      <m:t>(</m:t>
                    </m:r>
                    <m:r>
                      <a:rPr lang="en-US" altLang="zh-CN" i="1"/>
                      <m:t>𝑥</m:t>
                    </m:r>
                    <m:r>
                      <a:rPr lang="en-US" altLang="zh-CN" i="1"/>
                      <m:t>,</m:t>
                    </m:r>
                    <m:r>
                      <a:rPr lang="en-US" altLang="zh-CN" i="1"/>
                      <m:t>𝑦</m:t>
                    </m:r>
                    <m:r>
                      <a:rPr lang="en-US" altLang="zh-CN" i="1"/>
                      <m:t>)</m:t>
                    </m:r>
                  </m:oMath>
                </a14:m>
                <a:r>
                  <a:rPr lang="zh-CN" altLang="zh-CN" dirty="0"/>
                  <a:t>，目标图像（边缘结果图像）为</a:t>
                </a:r>
                <a14:m>
                  <m:oMath xmlns:m="http://schemas.openxmlformats.org/officeDocument/2006/math">
                    <m:r>
                      <a:rPr lang="en-US" altLang="zh-CN" i="1"/>
                      <m:t>𝑡</m:t>
                    </m:r>
                    <m:r>
                      <a:rPr lang="en-US" altLang="zh-CN" i="1"/>
                      <m:t>(</m:t>
                    </m:r>
                    <m:r>
                      <a:rPr lang="en-US" altLang="zh-CN" i="1"/>
                      <m:t>𝑥</m:t>
                    </m:r>
                    <m:r>
                      <a:rPr lang="en-US" altLang="zh-CN" i="1"/>
                      <m:t>,</m:t>
                    </m:r>
                    <m:r>
                      <a:rPr lang="en-US" altLang="zh-CN" i="1"/>
                      <m:t>𝑦</m:t>
                    </m:r>
                    <m:r>
                      <a:rPr lang="en-US" altLang="zh-CN" i="1"/>
                      <m:t>)</m:t>
                    </m:r>
                  </m:oMath>
                </a14:m>
                <a:r>
                  <a:rPr lang="zh-CN" altLang="zh-CN" dirty="0"/>
                  <a:t>，那么就</a:t>
                </a:r>
                <a:r>
                  <a:rPr lang="zh-CN" altLang="zh-CN" dirty="0" smtClean="0"/>
                  <a:t>有</a:t>
                </a:r>
                <a:endParaRPr lang="en-US" altLang="zh-CN" dirty="0" smtClean="0"/>
              </a:p>
              <a:p>
                <a:pPr lvl="1"/>
                <a14:m>
                  <m:oMath xmlns:m="http://schemas.openxmlformats.org/officeDocument/2006/math">
                    <m:r>
                      <a:rPr lang="en-US" altLang="zh-CN" i="1" smtClean="0">
                        <a:solidFill>
                          <a:srgbClr val="C00000"/>
                        </a:solidFill>
                      </a:rPr>
                      <m:t>𝑡</m:t>
                    </m:r>
                    <m:d>
                      <m:dPr>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𝑦</m:t>
                        </m:r>
                      </m:e>
                    </m:d>
                    <m:r>
                      <a:rPr lang="en-US" altLang="zh-CN" i="1">
                        <a:solidFill>
                          <a:srgbClr val="C00000"/>
                        </a:solidFill>
                      </a:rPr>
                      <m:t>=∆</m:t>
                    </m:r>
                    <m:r>
                      <a:rPr lang="en-US" altLang="zh-CN" i="1">
                        <a:solidFill>
                          <a:srgbClr val="C00000"/>
                        </a:solidFill>
                      </a:rPr>
                      <m:t>𝑠</m:t>
                    </m:r>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m:t>
                        </m:r>
                      </m:e>
                      <m:sup>
                        <m:r>
                          <a:rPr lang="en-US" altLang="zh-CN" i="1">
                            <a:solidFill>
                              <a:srgbClr val="C00000"/>
                            </a:solidFill>
                          </a:rPr>
                          <m:t>2</m:t>
                        </m:r>
                      </m:sup>
                    </m:sSup>
                    <m:r>
                      <a:rPr lang="en-US" altLang="zh-CN" i="1">
                        <a:solidFill>
                          <a:srgbClr val="C00000"/>
                        </a:solidFill>
                      </a:rPr>
                      <m:t>𝑠</m:t>
                    </m:r>
                    <m:r>
                      <a:rPr lang="en-US" altLang="zh-CN" i="1">
                        <a:solidFill>
                          <a:srgbClr val="C00000"/>
                        </a:solidFill>
                      </a:rPr>
                      <m:t>=</m:t>
                    </m:r>
                    <m:d>
                      <m:dPr>
                        <m:ctrlPr>
                          <a:rPr lang="zh-CN" altLang="zh-CN" i="1">
                            <a:solidFill>
                              <a:srgbClr val="C00000"/>
                            </a:solidFill>
                          </a:rPr>
                        </m:ctrlPr>
                      </m:dPr>
                      <m:e>
                        <m:f>
                          <m:fPr>
                            <m:ctrlPr>
                              <a:rPr lang="zh-CN" altLang="zh-CN" i="1">
                                <a:solidFill>
                                  <a:srgbClr val="C00000"/>
                                </a:solidFill>
                              </a:rPr>
                            </m:ctrlPr>
                          </m:fPr>
                          <m:num>
                            <m:sSup>
                              <m:sSupPr>
                                <m:ctrlPr>
                                  <a:rPr lang="zh-CN" altLang="zh-CN" i="1">
                                    <a:solidFill>
                                      <a:srgbClr val="C00000"/>
                                    </a:solidFill>
                                  </a:rPr>
                                </m:ctrlPr>
                              </m:sSupPr>
                              <m:e>
                                <m:r>
                                  <a:rPr lang="en-US" altLang="zh-CN" i="1">
                                    <a:solidFill>
                                      <a:srgbClr val="C00000"/>
                                    </a:solidFill>
                                  </a:rPr>
                                  <m:t>𝜕</m:t>
                                </m:r>
                              </m:e>
                              <m:sup>
                                <m:r>
                                  <a:rPr lang="en-US" altLang="zh-CN" i="1">
                                    <a:solidFill>
                                      <a:srgbClr val="C00000"/>
                                    </a:solidFill>
                                  </a:rPr>
                                  <m:t>2</m:t>
                                </m:r>
                              </m:sup>
                            </m:sSup>
                          </m:num>
                          <m:den>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𝑥</m:t>
                                </m:r>
                              </m:e>
                              <m:sup>
                                <m:r>
                                  <a:rPr lang="en-US" altLang="zh-CN" i="1">
                                    <a:solidFill>
                                      <a:srgbClr val="C00000"/>
                                    </a:solidFill>
                                  </a:rPr>
                                  <m:t>2</m:t>
                                </m:r>
                              </m:sup>
                            </m:sSup>
                          </m:den>
                        </m:f>
                        <m:r>
                          <a:rPr lang="en-US" altLang="zh-CN" i="1">
                            <a:solidFill>
                              <a:srgbClr val="C00000"/>
                            </a:solidFill>
                          </a:rPr>
                          <m:t>+</m:t>
                        </m:r>
                        <m:f>
                          <m:fPr>
                            <m:ctrlPr>
                              <a:rPr lang="zh-CN" altLang="zh-CN" i="1">
                                <a:solidFill>
                                  <a:srgbClr val="C00000"/>
                                </a:solidFill>
                              </a:rPr>
                            </m:ctrlPr>
                          </m:fPr>
                          <m:num>
                            <m:sSup>
                              <m:sSupPr>
                                <m:ctrlPr>
                                  <a:rPr lang="zh-CN" altLang="zh-CN" i="1">
                                    <a:solidFill>
                                      <a:srgbClr val="C00000"/>
                                    </a:solidFill>
                                  </a:rPr>
                                </m:ctrlPr>
                              </m:sSupPr>
                              <m:e>
                                <m:r>
                                  <a:rPr lang="en-US" altLang="zh-CN" i="1">
                                    <a:solidFill>
                                      <a:srgbClr val="C00000"/>
                                    </a:solidFill>
                                  </a:rPr>
                                  <m:t>𝜕</m:t>
                                </m:r>
                              </m:e>
                              <m:sup>
                                <m:r>
                                  <a:rPr lang="en-US" altLang="zh-CN" i="1">
                                    <a:solidFill>
                                      <a:srgbClr val="C00000"/>
                                    </a:solidFill>
                                  </a:rPr>
                                  <m:t>2</m:t>
                                </m:r>
                              </m:sup>
                            </m:sSup>
                          </m:num>
                          <m:den>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𝑦</m:t>
                                </m:r>
                              </m:e>
                              <m:sup>
                                <m:r>
                                  <a:rPr lang="en-US" altLang="zh-CN" i="1">
                                    <a:solidFill>
                                      <a:srgbClr val="C00000"/>
                                    </a:solidFill>
                                  </a:rPr>
                                  <m:t>2</m:t>
                                </m:r>
                              </m:sup>
                            </m:sSup>
                          </m:den>
                        </m:f>
                      </m:e>
                    </m:d>
                    <m:r>
                      <a:rPr lang="en-US" altLang="zh-CN" i="1">
                        <a:solidFill>
                          <a:srgbClr val="C00000"/>
                        </a:solidFill>
                      </a:rPr>
                      <m:t>𝑠</m:t>
                    </m:r>
                    <m:d>
                      <m:dPr>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𝑦</m:t>
                        </m:r>
                      </m:e>
                    </m:d>
                    <m:r>
                      <a:rPr lang="en-US" altLang="zh-CN" i="1">
                        <a:solidFill>
                          <a:srgbClr val="C00000"/>
                        </a:solidFill>
                      </a:rPr>
                      <m:t>=</m:t>
                    </m:r>
                    <m:f>
                      <m:fPr>
                        <m:ctrlPr>
                          <a:rPr lang="zh-CN" altLang="zh-CN" i="1">
                            <a:solidFill>
                              <a:srgbClr val="C00000"/>
                            </a:solidFill>
                          </a:rPr>
                        </m:ctrlPr>
                      </m:fPr>
                      <m:num>
                        <m:sSup>
                          <m:sSupPr>
                            <m:ctrlPr>
                              <a:rPr lang="zh-CN" altLang="zh-CN" i="1">
                                <a:solidFill>
                                  <a:srgbClr val="C00000"/>
                                </a:solidFill>
                              </a:rPr>
                            </m:ctrlPr>
                          </m:sSupPr>
                          <m:e>
                            <m:r>
                              <a:rPr lang="en-US" altLang="zh-CN" i="1">
                                <a:solidFill>
                                  <a:srgbClr val="C00000"/>
                                </a:solidFill>
                              </a:rPr>
                              <m:t>𝜕</m:t>
                            </m:r>
                          </m:e>
                          <m:sup>
                            <m:r>
                              <a:rPr lang="en-US" altLang="zh-CN" i="1">
                                <a:solidFill>
                                  <a:srgbClr val="C00000"/>
                                </a:solidFill>
                              </a:rPr>
                              <m:t>2</m:t>
                            </m:r>
                          </m:sup>
                        </m:sSup>
                        <m:r>
                          <a:rPr lang="en-US" altLang="zh-CN" i="1">
                            <a:solidFill>
                              <a:srgbClr val="C00000"/>
                            </a:solidFill>
                          </a:rPr>
                          <m:t>𝑠</m:t>
                        </m:r>
                        <m:r>
                          <a:rPr lang="en-US" altLang="zh-CN" i="1">
                            <a:solidFill>
                              <a:srgbClr val="C00000"/>
                            </a:solidFill>
                          </a:rPr>
                          <m:t>(</m:t>
                        </m:r>
                        <m:r>
                          <a:rPr lang="en-US" altLang="zh-CN" i="1">
                            <a:solidFill>
                              <a:srgbClr val="C00000"/>
                            </a:solidFill>
                          </a:rPr>
                          <m:t>𝑥</m:t>
                        </m:r>
                        <m:r>
                          <a:rPr lang="en-US" altLang="zh-CN" i="1">
                            <a:solidFill>
                              <a:srgbClr val="C00000"/>
                            </a:solidFill>
                          </a:rPr>
                          <m:t>,</m:t>
                        </m:r>
                        <m:r>
                          <a:rPr lang="en-US" altLang="zh-CN" i="1">
                            <a:solidFill>
                              <a:srgbClr val="C00000"/>
                            </a:solidFill>
                          </a:rPr>
                          <m:t>𝑦</m:t>
                        </m:r>
                        <m:r>
                          <a:rPr lang="en-US" altLang="zh-CN" i="1">
                            <a:solidFill>
                              <a:srgbClr val="C00000"/>
                            </a:solidFill>
                          </a:rPr>
                          <m:t>)</m:t>
                        </m:r>
                      </m:num>
                      <m:den>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𝑥</m:t>
                            </m:r>
                          </m:e>
                          <m:sup>
                            <m:r>
                              <a:rPr lang="en-US" altLang="zh-CN" i="1">
                                <a:solidFill>
                                  <a:srgbClr val="C00000"/>
                                </a:solidFill>
                              </a:rPr>
                              <m:t>2</m:t>
                            </m:r>
                          </m:sup>
                        </m:sSup>
                      </m:den>
                    </m:f>
                    <m:r>
                      <a:rPr lang="en-US" altLang="zh-CN" i="1">
                        <a:solidFill>
                          <a:srgbClr val="C00000"/>
                        </a:solidFill>
                      </a:rPr>
                      <m:t>+</m:t>
                    </m:r>
                    <m:f>
                      <m:fPr>
                        <m:ctrlPr>
                          <a:rPr lang="zh-CN" altLang="zh-CN" i="1">
                            <a:solidFill>
                              <a:srgbClr val="C00000"/>
                            </a:solidFill>
                          </a:rPr>
                        </m:ctrlPr>
                      </m:fPr>
                      <m:num>
                        <m:sSup>
                          <m:sSupPr>
                            <m:ctrlPr>
                              <a:rPr lang="zh-CN" altLang="zh-CN" i="1">
                                <a:solidFill>
                                  <a:srgbClr val="C00000"/>
                                </a:solidFill>
                              </a:rPr>
                            </m:ctrlPr>
                          </m:sSupPr>
                          <m:e>
                            <m:r>
                              <a:rPr lang="en-US" altLang="zh-CN" i="1">
                                <a:solidFill>
                                  <a:srgbClr val="C00000"/>
                                </a:solidFill>
                              </a:rPr>
                              <m:t>𝜕</m:t>
                            </m:r>
                          </m:e>
                          <m:sup>
                            <m:r>
                              <a:rPr lang="en-US" altLang="zh-CN" i="1">
                                <a:solidFill>
                                  <a:srgbClr val="C00000"/>
                                </a:solidFill>
                              </a:rPr>
                              <m:t>2</m:t>
                            </m:r>
                          </m:sup>
                        </m:sSup>
                        <m:r>
                          <a:rPr lang="en-US" altLang="zh-CN" i="1">
                            <a:solidFill>
                              <a:srgbClr val="C00000"/>
                            </a:solidFill>
                          </a:rPr>
                          <m:t>𝑠</m:t>
                        </m:r>
                        <m:r>
                          <a:rPr lang="en-US" altLang="zh-CN" i="1">
                            <a:solidFill>
                              <a:srgbClr val="C00000"/>
                            </a:solidFill>
                          </a:rPr>
                          <m:t>(</m:t>
                        </m:r>
                        <m:r>
                          <a:rPr lang="en-US" altLang="zh-CN" i="1">
                            <a:solidFill>
                              <a:srgbClr val="C00000"/>
                            </a:solidFill>
                          </a:rPr>
                          <m:t>𝑥</m:t>
                        </m:r>
                        <m:r>
                          <a:rPr lang="en-US" altLang="zh-CN" i="1">
                            <a:solidFill>
                              <a:srgbClr val="C00000"/>
                            </a:solidFill>
                          </a:rPr>
                          <m:t>,</m:t>
                        </m:r>
                        <m:r>
                          <a:rPr lang="en-US" altLang="zh-CN" i="1">
                            <a:solidFill>
                              <a:srgbClr val="C00000"/>
                            </a:solidFill>
                          </a:rPr>
                          <m:t>𝑦</m:t>
                        </m:r>
                        <m:r>
                          <a:rPr lang="en-US" altLang="zh-CN" i="1">
                            <a:solidFill>
                              <a:srgbClr val="C00000"/>
                            </a:solidFill>
                          </a:rPr>
                          <m:t>)</m:t>
                        </m:r>
                      </m:num>
                      <m:den>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𝑦</m:t>
                            </m:r>
                          </m:e>
                          <m:sup>
                            <m:r>
                              <a:rPr lang="en-US" altLang="zh-CN" i="1">
                                <a:solidFill>
                                  <a:srgbClr val="C00000"/>
                                </a:solidFill>
                              </a:rPr>
                              <m:t>2</m:t>
                            </m:r>
                          </m:sup>
                        </m:sSup>
                      </m:den>
                    </m:f>
                    <m:r>
                      <a:rPr lang="zh-CN" altLang="zh-CN">
                        <a:solidFill>
                          <a:srgbClr val="C00000"/>
                        </a:solidFill>
                      </a:rPr>
                      <m:t>，</m:t>
                    </m:r>
                  </m:oMath>
                </a14:m>
                <a:endParaRPr lang="en-US" altLang="zh-CN" dirty="0" smtClean="0">
                  <a:solidFill>
                    <a:srgbClr val="C00000"/>
                  </a:solidFill>
                </a:endParaRPr>
              </a:p>
              <a:p>
                <a:pPr lvl="1"/>
                <a:r>
                  <a:rPr lang="zh-CN" altLang="zh-CN" dirty="0"/>
                  <a:t>在离散的情况下</a:t>
                </a:r>
                <a:r>
                  <a:rPr lang="zh-CN" altLang="zh-CN" dirty="0" smtClean="0"/>
                  <a:t>，</a:t>
                </a:r>
                <a:endParaRPr lang="en-US" altLang="zh-CN" dirty="0" smtClean="0"/>
              </a:p>
              <a:p>
                <a:pPr lvl="2"/>
                <a14:m>
                  <m:oMath xmlns:m="http://schemas.openxmlformats.org/officeDocument/2006/math">
                    <m:r>
                      <a:rPr lang="en-US" altLang="zh-CN" i="1" smtClean="0">
                        <a:solidFill>
                          <a:srgbClr val="00B050"/>
                        </a:solidFill>
                      </a:rPr>
                      <m:t>𝑡</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e>
                    </m:d>
                    <m:r>
                      <a:rPr lang="en-US" altLang="zh-CN" i="1">
                        <a:solidFill>
                          <a:srgbClr val="00B050"/>
                        </a:solidFill>
                      </a:rPr>
                      <m:t>=</m:t>
                    </m:r>
                    <m:r>
                      <a:rPr lang="en-US" altLang="zh-CN" i="1">
                        <a:solidFill>
                          <a:srgbClr val="00B050"/>
                        </a:solidFill>
                      </a:rPr>
                      <m:t>𝑠</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−1,</m:t>
                        </m:r>
                        <m:r>
                          <a:rPr lang="en-US" altLang="zh-CN" i="1">
                            <a:solidFill>
                              <a:srgbClr val="00B050"/>
                            </a:solidFill>
                          </a:rPr>
                          <m:t>𝑦</m:t>
                        </m:r>
                      </m:e>
                    </m:d>
                    <m:r>
                      <a:rPr lang="en-US" altLang="zh-CN" i="1">
                        <a:solidFill>
                          <a:srgbClr val="00B050"/>
                        </a:solidFill>
                      </a:rPr>
                      <m:t>+</m:t>
                    </m:r>
                    <m:r>
                      <a:rPr lang="en-US" altLang="zh-CN" i="1">
                        <a:solidFill>
                          <a:srgbClr val="00B050"/>
                        </a:solidFill>
                      </a:rPr>
                      <m:t>𝑠</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r>
                          <a:rPr lang="en-US" altLang="zh-CN" i="1">
                            <a:solidFill>
                              <a:srgbClr val="00B050"/>
                            </a:solidFill>
                          </a:rPr>
                          <m:t>−1</m:t>
                        </m:r>
                      </m:e>
                    </m:d>
                    <m:r>
                      <a:rPr lang="en-US" altLang="zh-CN" i="1">
                        <a:solidFill>
                          <a:srgbClr val="00B050"/>
                        </a:solidFill>
                      </a:rPr>
                      <m:t>+</m:t>
                    </m:r>
                    <m:r>
                      <a:rPr lang="en-US" altLang="zh-CN" i="1">
                        <a:solidFill>
                          <a:srgbClr val="00B050"/>
                        </a:solidFill>
                      </a:rPr>
                      <m:t>𝑠</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+1,</m:t>
                        </m:r>
                        <m:r>
                          <a:rPr lang="en-US" altLang="zh-CN" i="1">
                            <a:solidFill>
                              <a:srgbClr val="00B050"/>
                            </a:solidFill>
                          </a:rPr>
                          <m:t>𝑦</m:t>
                        </m:r>
                      </m:e>
                    </m:d>
                    <m:r>
                      <a:rPr lang="en-US" altLang="zh-CN" i="1">
                        <a:solidFill>
                          <a:srgbClr val="00B050"/>
                        </a:solidFill>
                      </a:rPr>
                      <m:t>+</m:t>
                    </m:r>
                    <m:r>
                      <a:rPr lang="en-US" altLang="zh-CN" i="1">
                        <a:solidFill>
                          <a:srgbClr val="00B050"/>
                        </a:solidFill>
                      </a:rPr>
                      <m:t>𝑠</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r>
                          <a:rPr lang="en-US" altLang="zh-CN" i="1">
                            <a:solidFill>
                              <a:srgbClr val="00B050"/>
                            </a:solidFill>
                          </a:rPr>
                          <m:t>+1</m:t>
                        </m:r>
                      </m:e>
                    </m:d>
                    <m:r>
                      <a:rPr lang="en-US" altLang="zh-CN" i="1">
                        <a:solidFill>
                          <a:srgbClr val="00B050"/>
                        </a:solidFill>
                      </a:rPr>
                      <m:t>−4∗</m:t>
                    </m:r>
                    <m:r>
                      <a:rPr lang="en-US" altLang="zh-CN" i="1">
                        <a:solidFill>
                          <a:srgbClr val="00B050"/>
                        </a:solidFill>
                      </a:rPr>
                      <m:t>𝑠</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e>
                    </m:d>
                    <m:r>
                      <a:rPr lang="zh-CN" altLang="zh-CN">
                        <a:solidFill>
                          <a:srgbClr val="00B050"/>
                        </a:solidFill>
                      </a:rPr>
                      <m:t>。</m:t>
                    </m:r>
                  </m:oMath>
                </a14:m>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643192" cy="4846320"/>
              </a:xfrm>
              <a:blipFill rotWithShape="1">
                <a:blip r:embed="rId2"/>
                <a:stretch>
                  <a:fillRect l="-319" t="-1258" r="-518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72244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Laplacian</a:t>
            </a:r>
            <a:r>
              <a:rPr lang="zh-CN" altLang="zh-CN" dirty="0" smtClean="0"/>
              <a:t>算子</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772816"/>
            <a:ext cx="7272808" cy="259228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Laplacian_edge_operator</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&gt;&amp;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float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mask_content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[ 3 ][ 3 ] = { { 0,  1, 0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1, -4, 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0,  1, 0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float &gt; mask( 3, 3 );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mask.ImportFrom</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mask_content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Convolution_operation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mask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8" name="图片 7" descr="灰度Lena图像.bmp"/>
          <p:cNvPicPr/>
          <p:nvPr/>
        </p:nvPicPr>
        <p:blipFill>
          <a:blip r:embed="rId2" cstate="print"/>
          <a:stretch>
            <a:fillRect/>
          </a:stretch>
        </p:blipFill>
        <p:spPr>
          <a:xfrm>
            <a:off x="467544" y="4691236"/>
            <a:ext cx="1512168" cy="1529328"/>
          </a:xfrm>
          <a:prstGeom prst="rect">
            <a:avLst/>
          </a:prstGeom>
        </p:spPr>
      </p:pic>
      <p:pic>
        <p:nvPicPr>
          <p:cNvPr id="9" name="图片 8" descr="灰度Lena图像_Laplacian 边缘.bmp"/>
          <p:cNvPicPr/>
          <p:nvPr/>
        </p:nvPicPr>
        <p:blipFill>
          <a:blip r:embed="rId3" cstate="print"/>
          <a:stretch>
            <a:fillRect/>
          </a:stretch>
        </p:blipFill>
        <p:spPr>
          <a:xfrm>
            <a:off x="2051720" y="4686900"/>
            <a:ext cx="1530749" cy="1529328"/>
          </a:xfrm>
          <a:prstGeom prst="rect">
            <a:avLst/>
          </a:prstGeom>
        </p:spPr>
      </p:pic>
      <p:pic>
        <p:nvPicPr>
          <p:cNvPr id="10" name="图片 9" descr="灰度汽车图像.bmp"/>
          <p:cNvPicPr/>
          <p:nvPr/>
        </p:nvPicPr>
        <p:blipFill>
          <a:blip r:embed="rId4" cstate="print"/>
          <a:stretch>
            <a:fillRect/>
          </a:stretch>
        </p:blipFill>
        <p:spPr>
          <a:xfrm>
            <a:off x="3967327" y="4686900"/>
            <a:ext cx="2044833" cy="1529328"/>
          </a:xfrm>
          <a:prstGeom prst="rect">
            <a:avLst/>
          </a:prstGeom>
        </p:spPr>
      </p:pic>
      <p:pic>
        <p:nvPicPr>
          <p:cNvPr id="11" name="图片 10" descr="灰度汽车图像_Laplacian 边缘.bmp"/>
          <p:cNvPicPr/>
          <p:nvPr/>
        </p:nvPicPr>
        <p:blipFill>
          <a:blip r:embed="rId5" cstate="print"/>
          <a:stretch>
            <a:fillRect/>
          </a:stretch>
        </p:blipFill>
        <p:spPr>
          <a:xfrm>
            <a:off x="6055559" y="4686900"/>
            <a:ext cx="2044833" cy="1529328"/>
          </a:xfrm>
          <a:prstGeom prst="rect">
            <a:avLst/>
          </a:prstGeom>
        </p:spPr>
      </p:pic>
    </p:spTree>
    <p:extLst>
      <p:ext uri="{BB962C8B-B14F-4D97-AF65-F5344CB8AC3E}">
        <p14:creationId xmlns:p14="http://schemas.microsoft.com/office/powerpoint/2010/main" val="10589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Prewitt</a:t>
            </a:r>
            <a:r>
              <a:rPr lang="zh-CN" altLang="zh-CN" dirty="0"/>
              <a:t>算子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en-US" altLang="zh-CN" dirty="0"/>
                  <a:t>Prewitt</a:t>
                </a:r>
                <a:r>
                  <a:rPr lang="zh-CN" altLang="zh-CN" dirty="0"/>
                  <a:t>算子属于基于</a:t>
                </a:r>
                <a:r>
                  <a:rPr lang="zh-CN" altLang="zh-CN" dirty="0">
                    <a:solidFill>
                      <a:srgbClr val="FF0000"/>
                    </a:solidFill>
                  </a:rPr>
                  <a:t>一阶导数</a:t>
                </a:r>
                <a:r>
                  <a:rPr lang="zh-CN" altLang="zh-CN" dirty="0"/>
                  <a:t>的边缘提取方法</a:t>
                </a:r>
                <a:r>
                  <a:rPr lang="zh-CN" altLang="zh-CN" dirty="0" smtClean="0"/>
                  <a:t>。</a:t>
                </a:r>
                <a:endParaRPr lang="en-US" altLang="zh-CN" dirty="0" smtClean="0"/>
              </a:p>
              <a:p>
                <a:r>
                  <a:rPr lang="en-US" altLang="zh-CN" dirty="0" smtClean="0"/>
                  <a:t>Prewitt</a:t>
                </a:r>
                <a:r>
                  <a:rPr lang="zh-CN" altLang="zh-CN" dirty="0"/>
                  <a:t>于</a:t>
                </a:r>
                <a:r>
                  <a:rPr lang="en-US" altLang="zh-CN" dirty="0">
                    <a:solidFill>
                      <a:srgbClr val="0000FF"/>
                    </a:solidFill>
                  </a:rPr>
                  <a:t>1970</a:t>
                </a:r>
                <a:r>
                  <a:rPr lang="zh-CN" altLang="zh-CN" dirty="0">
                    <a:solidFill>
                      <a:srgbClr val="0000FF"/>
                    </a:solidFill>
                  </a:rPr>
                  <a:t>年</a:t>
                </a:r>
                <a:r>
                  <a:rPr lang="zh-CN" altLang="zh-CN" dirty="0"/>
                  <a:t>提出了提取边缘的</a:t>
                </a:r>
                <a:r>
                  <a:rPr lang="en-US" altLang="zh-CN" dirty="0"/>
                  <a:t>Prewitt</a:t>
                </a:r>
                <a:r>
                  <a:rPr lang="zh-CN" altLang="zh-CN" dirty="0"/>
                  <a:t>算子，其基于模板的计算公式如下（其中，</a:t>
                </a:r>
                <a14:m>
                  <m:oMath xmlns:m="http://schemas.openxmlformats.org/officeDocument/2006/math">
                    <m:r>
                      <a:rPr lang="en-US" altLang="zh-CN" i="1"/>
                      <m:t>𝑠</m:t>
                    </m:r>
                    <m:r>
                      <a:rPr lang="en-US" altLang="zh-CN" i="1"/>
                      <m:t>(</m:t>
                    </m:r>
                    <m:r>
                      <a:rPr lang="en-US" altLang="zh-CN" i="1"/>
                      <m:t>𝑥</m:t>
                    </m:r>
                    <m:r>
                      <a:rPr lang="en-US" altLang="zh-CN" i="1"/>
                      <m:t>,</m:t>
                    </m:r>
                    <m:r>
                      <a:rPr lang="en-US" altLang="zh-CN" i="1"/>
                      <m:t>𝑦</m:t>
                    </m:r>
                    <m:r>
                      <a:rPr lang="en-US" altLang="zh-CN" i="1"/>
                      <m:t>)</m:t>
                    </m:r>
                  </m:oMath>
                </a14:m>
                <a:r>
                  <a:rPr lang="zh-CN" altLang="zh-CN" dirty="0"/>
                  <a:t>为原始图像，</a:t>
                </a:r>
                <a14:m>
                  <m:oMath xmlns:m="http://schemas.openxmlformats.org/officeDocument/2006/math">
                    <m:sSup>
                      <m:sSupPr>
                        <m:ctrlPr>
                          <a:rPr lang="zh-CN" altLang="zh-CN" i="1"/>
                        </m:ctrlPr>
                      </m:sSupPr>
                      <m:e>
                        <m:r>
                          <a:rPr lang="en-US" altLang="zh-CN" i="1"/>
                          <m:t>𝑡</m:t>
                        </m:r>
                      </m:e>
                      <m:sup>
                        <m:r>
                          <a:rPr lang="en-US" altLang="zh-CN" i="1"/>
                          <m:t>𝐻</m:t>
                        </m:r>
                      </m:sup>
                    </m:sSup>
                    <m:d>
                      <m:dPr>
                        <m:ctrlPr>
                          <a:rPr lang="zh-CN" altLang="zh-CN" i="1"/>
                        </m:ctrlPr>
                      </m:dPr>
                      <m:e>
                        <m:r>
                          <a:rPr lang="en-US" altLang="zh-CN" i="1"/>
                          <m:t>𝑥</m:t>
                        </m:r>
                        <m:r>
                          <a:rPr lang="en-US" altLang="zh-CN" i="1"/>
                          <m:t>,</m:t>
                        </m:r>
                        <m:r>
                          <a:rPr lang="en-US" altLang="zh-CN" i="1"/>
                          <m:t>𝑦</m:t>
                        </m:r>
                      </m:e>
                    </m:d>
                  </m:oMath>
                </a14:m>
                <a:r>
                  <a:rPr lang="zh-CN" altLang="zh-CN" dirty="0"/>
                  <a:t>和</a:t>
                </a:r>
                <a14:m>
                  <m:oMath xmlns:m="http://schemas.openxmlformats.org/officeDocument/2006/math">
                    <m:sSup>
                      <m:sSupPr>
                        <m:ctrlPr>
                          <a:rPr lang="zh-CN" altLang="zh-CN" i="1"/>
                        </m:ctrlPr>
                      </m:sSupPr>
                      <m:e>
                        <m:r>
                          <a:rPr lang="en-US" altLang="zh-CN" i="1"/>
                          <m:t>𝑡</m:t>
                        </m:r>
                      </m:e>
                      <m:sup>
                        <m:r>
                          <a:rPr lang="en-US" altLang="zh-CN" i="1"/>
                          <m:t>𝑉</m:t>
                        </m:r>
                      </m:sup>
                    </m:sSup>
                    <m:d>
                      <m:dPr>
                        <m:ctrlPr>
                          <a:rPr lang="zh-CN" altLang="zh-CN" i="1"/>
                        </m:ctrlPr>
                      </m:dPr>
                      <m:e>
                        <m:r>
                          <a:rPr lang="en-US" altLang="zh-CN" i="1"/>
                          <m:t>𝑥</m:t>
                        </m:r>
                        <m:r>
                          <a:rPr lang="en-US" altLang="zh-CN" i="1"/>
                          <m:t>,</m:t>
                        </m:r>
                        <m:r>
                          <a:rPr lang="en-US" altLang="zh-CN" i="1"/>
                          <m:t>𝑦</m:t>
                        </m:r>
                      </m:e>
                    </m:d>
                  </m:oMath>
                </a14:m>
                <a:r>
                  <a:rPr lang="zh-CN" altLang="zh-CN" dirty="0"/>
                  <a:t>分别为水平和垂直方向上的计算结果）</a:t>
                </a:r>
                <a:r>
                  <a:rPr lang="zh-CN" altLang="zh-CN" dirty="0" smtClean="0"/>
                  <a:t>：</a:t>
                </a:r>
                <a:endParaRPr lang="en-US" altLang="zh-CN" dirty="0" smtClean="0"/>
              </a:p>
              <a:p>
                <a:pPr lvl="1"/>
                <a14:m>
                  <m:oMath xmlns:m="http://schemas.openxmlformats.org/officeDocument/2006/math">
                    <m:sSup>
                      <m:sSupPr>
                        <m:ctrlPr>
                          <a:rPr lang="zh-CN" altLang="zh-CN" i="1" smtClean="0">
                            <a:solidFill>
                              <a:srgbClr val="C00000"/>
                            </a:solidFill>
                          </a:rPr>
                        </m:ctrlPr>
                      </m:sSupPr>
                      <m:e>
                        <m:r>
                          <a:rPr lang="en-US" altLang="zh-CN" i="1">
                            <a:solidFill>
                              <a:srgbClr val="C00000"/>
                            </a:solidFill>
                          </a:rPr>
                          <m:t>𝑡</m:t>
                        </m:r>
                      </m:e>
                      <m:sup>
                        <m:r>
                          <a:rPr lang="en-US" altLang="zh-CN" i="1">
                            <a:solidFill>
                              <a:srgbClr val="C00000"/>
                            </a:solidFill>
                          </a:rPr>
                          <m:t>𝐻</m:t>
                        </m:r>
                      </m:sup>
                    </m:sSup>
                    <m:d>
                      <m:dPr>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𝑦</m:t>
                        </m:r>
                      </m:e>
                    </m:d>
                    <m:r>
                      <a:rPr lang="en-US" altLang="zh-CN" i="1">
                        <a:solidFill>
                          <a:srgbClr val="C00000"/>
                        </a:solidFill>
                      </a:rPr>
                      <m:t>=</m:t>
                    </m:r>
                    <m:d>
                      <m:dPr>
                        <m:begChr m:val="["/>
                        <m:endChr m:val="]"/>
                        <m:ctrlPr>
                          <a:rPr lang="zh-CN" altLang="zh-CN" i="1">
                            <a:solidFill>
                              <a:srgbClr val="C00000"/>
                            </a:solidFill>
                          </a:rPr>
                        </m:ctrlPr>
                      </m:dPr>
                      <m:e>
                        <m:m>
                          <m:mPr>
                            <m:mcs>
                              <m:mc>
                                <m:mcPr>
                                  <m:count m:val="3"/>
                                  <m:mcJc m:val="center"/>
                                </m:mcPr>
                              </m:mc>
                            </m:mcs>
                            <m:ctrlPr>
                              <a:rPr lang="zh-CN" altLang="zh-CN" i="1">
                                <a:solidFill>
                                  <a:srgbClr val="C00000"/>
                                </a:solidFill>
                              </a:rPr>
                            </m:ctrlPr>
                          </m:mPr>
                          <m:mr>
                            <m:e>
                              <m:r>
                                <a:rPr lang="en-US" altLang="zh-CN" i="1">
                                  <a:solidFill>
                                    <a:srgbClr val="C00000"/>
                                  </a:solidFill>
                                </a:rPr>
                                <m:t>−1</m:t>
                              </m:r>
                            </m:e>
                            <m:e>
                              <m:r>
                                <a:rPr lang="en-US" altLang="zh-CN" i="1">
                                  <a:solidFill>
                                    <a:srgbClr val="C00000"/>
                                  </a:solidFill>
                                </a:rPr>
                                <m:t>0</m:t>
                              </m:r>
                            </m:e>
                            <m:e>
                              <m:r>
                                <a:rPr lang="en-US" altLang="zh-CN" i="1">
                                  <a:solidFill>
                                    <a:srgbClr val="C00000"/>
                                  </a:solidFill>
                                </a:rPr>
                                <m:t>1</m:t>
                              </m:r>
                            </m:e>
                          </m:mr>
                          <m:mr>
                            <m:e>
                              <m:r>
                                <a:rPr lang="en-US" altLang="zh-CN" i="1">
                                  <a:solidFill>
                                    <a:srgbClr val="C00000"/>
                                  </a:solidFill>
                                </a:rPr>
                                <m:t>−1</m:t>
                              </m:r>
                            </m:e>
                            <m:e>
                              <m:r>
                                <a:rPr lang="en-US" altLang="zh-CN" i="1">
                                  <a:solidFill>
                                    <a:srgbClr val="C00000"/>
                                  </a:solidFill>
                                </a:rPr>
                                <m:t>0</m:t>
                              </m:r>
                            </m:e>
                            <m:e>
                              <m:r>
                                <a:rPr lang="en-US" altLang="zh-CN" i="1">
                                  <a:solidFill>
                                    <a:srgbClr val="C00000"/>
                                  </a:solidFill>
                                </a:rPr>
                                <m:t>1</m:t>
                              </m:r>
                            </m:e>
                          </m:mr>
                          <m:mr>
                            <m:e>
                              <m:r>
                                <a:rPr lang="en-US" altLang="zh-CN" i="1">
                                  <a:solidFill>
                                    <a:srgbClr val="C00000"/>
                                  </a:solidFill>
                                </a:rPr>
                                <m:t>−1</m:t>
                              </m:r>
                            </m:e>
                            <m:e>
                              <m:r>
                                <a:rPr lang="en-US" altLang="zh-CN" i="1">
                                  <a:solidFill>
                                    <a:srgbClr val="C00000"/>
                                  </a:solidFill>
                                </a:rPr>
                                <m:t>0</m:t>
                              </m:r>
                            </m:e>
                            <m:e>
                              <m:r>
                                <a:rPr lang="en-US" altLang="zh-CN" i="1">
                                  <a:solidFill>
                                    <a:srgbClr val="C00000"/>
                                  </a:solidFill>
                                </a:rPr>
                                <m:t>1</m:t>
                              </m:r>
                            </m:e>
                          </m:mr>
                        </m:m>
                      </m:e>
                    </m:d>
                    <m:r>
                      <a:rPr lang="en-US" altLang="zh-CN" i="1">
                        <a:solidFill>
                          <a:srgbClr val="C00000"/>
                        </a:solidFill>
                      </a:rPr>
                      <m:t>∗</m:t>
                    </m:r>
                    <m:r>
                      <a:rPr lang="en-US" altLang="zh-CN" i="1">
                        <a:solidFill>
                          <a:srgbClr val="C00000"/>
                        </a:solidFill>
                      </a:rPr>
                      <m:t>𝑠</m:t>
                    </m:r>
                    <m:r>
                      <a:rPr lang="en-US" altLang="zh-CN" i="1">
                        <a:solidFill>
                          <a:srgbClr val="C00000"/>
                        </a:solidFill>
                      </a:rPr>
                      <m:t>(</m:t>
                    </m:r>
                    <m:r>
                      <a:rPr lang="en-US" altLang="zh-CN" i="1">
                        <a:solidFill>
                          <a:srgbClr val="C00000"/>
                        </a:solidFill>
                      </a:rPr>
                      <m:t>𝑥</m:t>
                    </m:r>
                    <m:r>
                      <a:rPr lang="en-US" altLang="zh-CN" i="1">
                        <a:solidFill>
                          <a:srgbClr val="C00000"/>
                        </a:solidFill>
                      </a:rPr>
                      <m:t>,</m:t>
                    </m:r>
                    <m:r>
                      <a:rPr lang="en-US" altLang="zh-CN" i="1">
                        <a:solidFill>
                          <a:srgbClr val="C00000"/>
                        </a:solidFill>
                      </a:rPr>
                      <m:t>𝑦</m:t>
                    </m:r>
                    <m:r>
                      <a:rPr lang="en-US" altLang="zh-CN" i="1">
                        <a:solidFill>
                          <a:srgbClr val="C00000"/>
                        </a:solidFill>
                      </a:rPr>
                      <m:t>)</m:t>
                    </m:r>
                  </m:oMath>
                </a14:m>
                <a:endParaRPr lang="en-US" altLang="zh-CN" dirty="0" smtClean="0">
                  <a:solidFill>
                    <a:srgbClr val="C00000"/>
                  </a:solidFill>
                </a:endParaRPr>
              </a:p>
              <a:p>
                <a:pPr lvl="1"/>
                <a14:m>
                  <m:oMath xmlns:m="http://schemas.openxmlformats.org/officeDocument/2006/math">
                    <m:sSup>
                      <m:sSupPr>
                        <m:ctrlPr>
                          <a:rPr lang="zh-CN" altLang="zh-CN" i="1">
                            <a:solidFill>
                              <a:srgbClr val="C00000"/>
                            </a:solidFill>
                          </a:rPr>
                        </m:ctrlPr>
                      </m:sSupPr>
                      <m:e>
                        <m:r>
                          <a:rPr lang="en-US" altLang="zh-CN" i="1">
                            <a:solidFill>
                              <a:srgbClr val="C00000"/>
                            </a:solidFill>
                          </a:rPr>
                          <m:t>𝑡</m:t>
                        </m:r>
                      </m:e>
                      <m:sup>
                        <m:r>
                          <a:rPr lang="en-US" altLang="zh-CN" i="1">
                            <a:solidFill>
                              <a:srgbClr val="C00000"/>
                            </a:solidFill>
                          </a:rPr>
                          <m:t>𝑉</m:t>
                        </m:r>
                      </m:sup>
                    </m:sSup>
                    <m:d>
                      <m:dPr>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𝑦</m:t>
                        </m:r>
                      </m:e>
                    </m:d>
                    <m:r>
                      <a:rPr lang="en-US" altLang="zh-CN" i="1">
                        <a:solidFill>
                          <a:srgbClr val="C00000"/>
                        </a:solidFill>
                      </a:rPr>
                      <m:t>=</m:t>
                    </m:r>
                    <m:d>
                      <m:dPr>
                        <m:begChr m:val="["/>
                        <m:endChr m:val="]"/>
                        <m:ctrlPr>
                          <a:rPr lang="zh-CN" altLang="zh-CN" i="1">
                            <a:solidFill>
                              <a:srgbClr val="C00000"/>
                            </a:solidFill>
                          </a:rPr>
                        </m:ctrlPr>
                      </m:dPr>
                      <m:e>
                        <m:m>
                          <m:mPr>
                            <m:mcs>
                              <m:mc>
                                <m:mcPr>
                                  <m:count m:val="3"/>
                                  <m:mcJc m:val="center"/>
                                </m:mcPr>
                              </m:mc>
                            </m:mcs>
                            <m:ctrlPr>
                              <a:rPr lang="zh-CN" altLang="zh-CN" i="1">
                                <a:solidFill>
                                  <a:srgbClr val="C00000"/>
                                </a:solidFill>
                              </a:rPr>
                            </m:ctrlPr>
                          </m:mPr>
                          <m:mr>
                            <m:e>
                              <m:r>
                                <a:rPr lang="en-US" altLang="zh-CN" i="1">
                                  <a:solidFill>
                                    <a:srgbClr val="C00000"/>
                                  </a:solidFill>
                                </a:rPr>
                                <m:t>−1</m:t>
                              </m:r>
                            </m:e>
                            <m:e>
                              <m:r>
                                <a:rPr lang="en-US" altLang="zh-CN" i="1">
                                  <a:solidFill>
                                    <a:srgbClr val="C00000"/>
                                  </a:solidFill>
                                </a:rPr>
                                <m:t>−1</m:t>
                              </m:r>
                            </m:e>
                            <m:e>
                              <m:r>
                                <a:rPr lang="en-US" altLang="zh-CN" i="1">
                                  <a:solidFill>
                                    <a:srgbClr val="C00000"/>
                                  </a:solidFill>
                                </a:rPr>
                                <m:t>−1</m:t>
                              </m:r>
                            </m:e>
                          </m:mr>
                          <m:mr>
                            <m:e>
                              <m:r>
                                <a:rPr lang="en-US" altLang="zh-CN" i="1">
                                  <a:solidFill>
                                    <a:srgbClr val="C00000"/>
                                  </a:solidFill>
                                </a:rPr>
                                <m:t>0</m:t>
                              </m:r>
                            </m:e>
                            <m:e>
                              <m:r>
                                <a:rPr lang="en-US" altLang="zh-CN" i="1">
                                  <a:solidFill>
                                    <a:srgbClr val="C00000"/>
                                  </a:solidFill>
                                </a:rPr>
                                <m:t>0</m:t>
                              </m:r>
                            </m:e>
                            <m:e>
                              <m:r>
                                <a:rPr lang="en-US" altLang="zh-CN" i="1">
                                  <a:solidFill>
                                    <a:srgbClr val="C00000"/>
                                  </a:solidFill>
                                </a:rPr>
                                <m:t>0</m:t>
                              </m:r>
                            </m:e>
                          </m:mr>
                          <m:mr>
                            <m:e>
                              <m:r>
                                <a:rPr lang="en-US" altLang="zh-CN" i="1">
                                  <a:solidFill>
                                    <a:srgbClr val="C00000"/>
                                  </a:solidFill>
                                </a:rPr>
                                <m:t>1</m:t>
                              </m:r>
                            </m:e>
                            <m:e>
                              <m:r>
                                <a:rPr lang="en-US" altLang="zh-CN" i="1">
                                  <a:solidFill>
                                    <a:srgbClr val="C00000"/>
                                  </a:solidFill>
                                </a:rPr>
                                <m:t>1</m:t>
                              </m:r>
                            </m:e>
                            <m:e>
                              <m:r>
                                <a:rPr lang="en-US" altLang="zh-CN" i="1">
                                  <a:solidFill>
                                    <a:srgbClr val="C00000"/>
                                  </a:solidFill>
                                </a:rPr>
                                <m:t>1</m:t>
                              </m:r>
                            </m:e>
                          </m:mr>
                        </m:m>
                      </m:e>
                    </m:d>
                    <m:r>
                      <a:rPr lang="en-US" altLang="zh-CN" i="1">
                        <a:solidFill>
                          <a:srgbClr val="C00000"/>
                        </a:solidFill>
                      </a:rPr>
                      <m:t>∗</m:t>
                    </m:r>
                    <m:r>
                      <a:rPr lang="en-US" altLang="zh-CN" i="1">
                        <a:solidFill>
                          <a:srgbClr val="C00000"/>
                        </a:solidFill>
                      </a:rPr>
                      <m:t>𝑠</m:t>
                    </m:r>
                    <m:d>
                      <m:dPr>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𝑦</m:t>
                        </m:r>
                      </m:e>
                    </m:d>
                    <m:r>
                      <a:rPr lang="zh-CN" altLang="zh-CN">
                        <a:solidFill>
                          <a:srgbClr val="C00000"/>
                        </a:solidFill>
                      </a:rPr>
                      <m:t>。</m:t>
                    </m:r>
                  </m:oMath>
                </a14:m>
                <a:endParaRPr lang="en-US" altLang="zh-CN" dirty="0" smtClean="0">
                  <a:solidFill>
                    <a:srgbClr val="C00000"/>
                  </a:solidFill>
                </a:endParaRPr>
              </a:p>
              <a:p>
                <a:r>
                  <a:rPr lang="zh-CN" altLang="zh-CN" dirty="0"/>
                  <a:t>根据水平和垂直方向上的结果，可以得到最终的</a:t>
                </a:r>
                <a:r>
                  <a:rPr lang="en-US" altLang="zh-CN" dirty="0"/>
                  <a:t>Prewitt</a:t>
                </a:r>
                <a:r>
                  <a:rPr lang="zh-CN" altLang="zh-CN" dirty="0"/>
                  <a:t>算子结果，</a:t>
                </a:r>
                <a:r>
                  <a:rPr lang="zh-CN" altLang="zh-CN" dirty="0" smtClean="0"/>
                  <a:t>即</a:t>
                </a:r>
                <a:endParaRPr lang="en-US" altLang="zh-CN" dirty="0" smtClean="0"/>
              </a:p>
              <a:p>
                <a:pPr lvl="1"/>
                <a14:m>
                  <m:oMath xmlns:m="http://schemas.openxmlformats.org/officeDocument/2006/math">
                    <m:r>
                      <a:rPr lang="en-US" altLang="zh-CN" i="1" smtClean="0">
                        <a:solidFill>
                          <a:srgbClr val="00B050"/>
                        </a:solidFill>
                      </a:rPr>
                      <m:t>𝑡</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e>
                    </m:d>
                    <m:r>
                      <a:rPr lang="en-US" altLang="zh-CN" i="1">
                        <a:solidFill>
                          <a:srgbClr val="00B050"/>
                        </a:solidFill>
                      </a:rPr>
                      <m:t>=</m:t>
                    </m:r>
                    <m:func>
                      <m:funcPr>
                        <m:ctrlPr>
                          <a:rPr lang="zh-CN" altLang="zh-CN" i="1">
                            <a:solidFill>
                              <a:srgbClr val="00B050"/>
                            </a:solidFill>
                          </a:rPr>
                        </m:ctrlPr>
                      </m:funcPr>
                      <m:fName>
                        <m:r>
                          <m:rPr>
                            <m:sty m:val="p"/>
                          </m:rPr>
                          <a:rPr lang="en-US" altLang="zh-CN">
                            <a:solidFill>
                              <a:srgbClr val="00B050"/>
                            </a:solidFill>
                          </a:rPr>
                          <m:t>max</m:t>
                        </m:r>
                      </m:fName>
                      <m:e>
                        <m:d>
                          <m:dPr>
                            <m:begChr m:val="{"/>
                            <m:endChr m:val="}"/>
                            <m:ctrlPr>
                              <a:rPr lang="zh-CN" altLang="zh-CN" i="1">
                                <a:solidFill>
                                  <a:srgbClr val="00B050"/>
                                </a:solidFill>
                              </a:rPr>
                            </m:ctrlPr>
                          </m:dPr>
                          <m:e>
                            <m:d>
                              <m:dPr>
                                <m:begChr m:val="|"/>
                                <m:endChr m:val="|"/>
                                <m:ctrlPr>
                                  <a:rPr lang="zh-CN" altLang="zh-CN" i="1">
                                    <a:solidFill>
                                      <a:srgbClr val="00B050"/>
                                    </a:solidFill>
                                  </a:rPr>
                                </m:ctrlPr>
                              </m:dPr>
                              <m:e>
                                <m:sSup>
                                  <m:sSupPr>
                                    <m:ctrlPr>
                                      <a:rPr lang="zh-CN" altLang="zh-CN" i="1">
                                        <a:solidFill>
                                          <a:srgbClr val="00B050"/>
                                        </a:solidFill>
                                      </a:rPr>
                                    </m:ctrlPr>
                                  </m:sSupPr>
                                  <m:e>
                                    <m:r>
                                      <a:rPr lang="en-US" altLang="zh-CN" i="1">
                                        <a:solidFill>
                                          <a:srgbClr val="00B050"/>
                                        </a:solidFill>
                                      </a:rPr>
                                      <m:t>𝑡</m:t>
                                    </m:r>
                                  </m:e>
                                  <m:sup>
                                    <m:r>
                                      <a:rPr lang="en-US" altLang="zh-CN" i="1">
                                        <a:solidFill>
                                          <a:srgbClr val="00B050"/>
                                        </a:solidFill>
                                      </a:rPr>
                                      <m:t>𝐻</m:t>
                                    </m:r>
                                  </m:sup>
                                </m:sSup>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e>
                                </m:d>
                              </m:e>
                            </m:d>
                            <m:r>
                              <a:rPr lang="en-US" altLang="zh-CN" i="1">
                                <a:solidFill>
                                  <a:srgbClr val="00B050"/>
                                </a:solidFill>
                              </a:rPr>
                              <m:t>,</m:t>
                            </m:r>
                            <m:d>
                              <m:dPr>
                                <m:begChr m:val="|"/>
                                <m:endChr m:val="|"/>
                                <m:ctrlPr>
                                  <a:rPr lang="zh-CN" altLang="zh-CN" i="1">
                                    <a:solidFill>
                                      <a:srgbClr val="00B050"/>
                                    </a:solidFill>
                                  </a:rPr>
                                </m:ctrlPr>
                              </m:dPr>
                              <m:e>
                                <m:sSup>
                                  <m:sSupPr>
                                    <m:ctrlPr>
                                      <a:rPr lang="zh-CN" altLang="zh-CN" i="1">
                                        <a:solidFill>
                                          <a:srgbClr val="00B050"/>
                                        </a:solidFill>
                                      </a:rPr>
                                    </m:ctrlPr>
                                  </m:sSupPr>
                                  <m:e>
                                    <m:r>
                                      <a:rPr lang="en-US" altLang="zh-CN" i="1">
                                        <a:solidFill>
                                          <a:srgbClr val="00B050"/>
                                        </a:solidFill>
                                      </a:rPr>
                                      <m:t>𝑡</m:t>
                                    </m:r>
                                  </m:e>
                                  <m:sup>
                                    <m:r>
                                      <a:rPr lang="en-US" altLang="zh-CN" i="1">
                                        <a:solidFill>
                                          <a:srgbClr val="00B050"/>
                                        </a:solidFill>
                                      </a:rPr>
                                      <m:t>𝑉</m:t>
                                    </m:r>
                                  </m:sup>
                                </m:sSup>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e>
                                </m:d>
                              </m:e>
                            </m:d>
                          </m:e>
                        </m:d>
                      </m:e>
                    </m:func>
                    <m:r>
                      <a:rPr lang="zh-CN" altLang="zh-CN">
                        <a:solidFill>
                          <a:srgbClr val="00B050"/>
                        </a:solidFill>
                      </a:rPr>
                      <m:t>。</m:t>
                    </m:r>
                  </m:oMath>
                </a14:m>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20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4119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图像分割</a:t>
            </a:r>
            <a:endParaRPr lang="zh-CN" altLang="en-US" dirty="0"/>
          </a:p>
        </p:txBody>
      </p:sp>
      <p:sp>
        <p:nvSpPr>
          <p:cNvPr id="3" name="内容占位符 2"/>
          <p:cNvSpPr>
            <a:spLocks noGrp="1"/>
          </p:cNvSpPr>
          <p:nvPr>
            <p:ph idx="1"/>
          </p:nvPr>
        </p:nvSpPr>
        <p:spPr/>
        <p:txBody>
          <a:bodyPr/>
          <a:lstStyle/>
          <a:p>
            <a:r>
              <a:rPr lang="zh-CN" altLang="zh-CN" dirty="0"/>
              <a:t>相对广义上的图像分割概念，狭义上的</a:t>
            </a:r>
            <a:r>
              <a:rPr lang="zh-CN" altLang="zh-CN" dirty="0">
                <a:solidFill>
                  <a:srgbClr val="FF0000"/>
                </a:solidFill>
              </a:rPr>
              <a:t>图像分割</a:t>
            </a:r>
            <a:r>
              <a:rPr lang="zh-CN" altLang="zh-CN" dirty="0"/>
              <a:t>就是将图像分成互不重叠的区域，每个区域在某种特征尺度标准上是平滑的，这里的特征可以是颜色、纹理</a:t>
            </a:r>
            <a:r>
              <a:rPr lang="zh-CN" altLang="zh-CN" dirty="0" smtClean="0"/>
              <a:t>等等</a:t>
            </a:r>
            <a:r>
              <a:rPr lang="zh-CN" altLang="en-US" dirty="0" smtClean="0"/>
              <a:t>。</a:t>
            </a:r>
            <a:endParaRPr lang="en-US" altLang="zh-CN" dirty="0" smtClean="0"/>
          </a:p>
          <a:p>
            <a:r>
              <a:rPr lang="zh-CN" altLang="zh-CN" dirty="0">
                <a:solidFill>
                  <a:srgbClr val="0000FF"/>
                </a:solidFill>
              </a:rPr>
              <a:t>图像分割应满足如下条件</a:t>
            </a:r>
            <a:r>
              <a:rPr lang="zh-CN" altLang="zh-CN" dirty="0" smtClean="0">
                <a:solidFill>
                  <a:srgbClr val="0000FF"/>
                </a:solidFill>
              </a:rPr>
              <a:t>：</a:t>
            </a:r>
            <a:endParaRPr lang="en-US" altLang="zh-CN" dirty="0" smtClean="0">
              <a:solidFill>
                <a:srgbClr val="0000FF"/>
              </a:solidFill>
            </a:endParaRPr>
          </a:p>
          <a:p>
            <a:pPr lvl="1"/>
            <a:r>
              <a:rPr lang="en-US" altLang="zh-CN" dirty="0">
                <a:solidFill>
                  <a:srgbClr val="C00000"/>
                </a:solidFill>
              </a:rPr>
              <a:t>1</a:t>
            </a:r>
            <a:r>
              <a:rPr lang="zh-CN" altLang="zh-CN" dirty="0">
                <a:solidFill>
                  <a:srgbClr val="C00000"/>
                </a:solidFill>
              </a:rPr>
              <a:t>）分割后所得到的区域总和应覆盖整个图像</a:t>
            </a:r>
            <a:r>
              <a:rPr lang="zh-CN" altLang="zh-CN" dirty="0" smtClean="0">
                <a:solidFill>
                  <a:srgbClr val="C00000"/>
                </a:solidFill>
              </a:rPr>
              <a:t>；</a:t>
            </a:r>
            <a:endParaRPr lang="en-US" altLang="zh-CN" dirty="0" smtClean="0">
              <a:solidFill>
                <a:srgbClr val="C00000"/>
              </a:solidFill>
            </a:endParaRPr>
          </a:p>
          <a:p>
            <a:pPr lvl="1"/>
            <a:r>
              <a:rPr lang="en-US" altLang="zh-CN" dirty="0">
                <a:solidFill>
                  <a:srgbClr val="C00000"/>
                </a:solidFill>
              </a:rPr>
              <a:t>2</a:t>
            </a:r>
            <a:r>
              <a:rPr lang="zh-CN" altLang="zh-CN" dirty="0">
                <a:solidFill>
                  <a:srgbClr val="C00000"/>
                </a:solidFill>
              </a:rPr>
              <a:t>）各区域之问互不重叠</a:t>
            </a:r>
            <a:r>
              <a:rPr lang="zh-CN" altLang="zh-CN" dirty="0" smtClean="0">
                <a:solidFill>
                  <a:srgbClr val="C00000"/>
                </a:solidFill>
              </a:rPr>
              <a:t>；</a:t>
            </a:r>
            <a:endParaRPr lang="en-US" altLang="zh-CN" dirty="0" smtClean="0">
              <a:solidFill>
                <a:srgbClr val="C00000"/>
              </a:solidFill>
            </a:endParaRPr>
          </a:p>
          <a:p>
            <a:pPr lvl="1"/>
            <a:r>
              <a:rPr lang="en-US" altLang="zh-CN" dirty="0">
                <a:solidFill>
                  <a:srgbClr val="C00000"/>
                </a:solidFill>
              </a:rPr>
              <a:t>3</a:t>
            </a:r>
            <a:r>
              <a:rPr lang="zh-CN" altLang="zh-CN" dirty="0">
                <a:solidFill>
                  <a:srgbClr val="C00000"/>
                </a:solidFill>
              </a:rPr>
              <a:t>）同一区域的像素应具有某种共同特征，这些特征可以是颜色、纹理和形状等</a:t>
            </a:r>
            <a:r>
              <a:rPr lang="zh-CN" altLang="zh-CN" dirty="0" smtClean="0">
                <a:solidFill>
                  <a:srgbClr val="C00000"/>
                </a:solidFill>
              </a:rPr>
              <a:t>；</a:t>
            </a:r>
            <a:endParaRPr lang="en-US" altLang="zh-CN" dirty="0" smtClean="0">
              <a:solidFill>
                <a:srgbClr val="C00000"/>
              </a:solidFill>
            </a:endParaRPr>
          </a:p>
          <a:p>
            <a:pPr lvl="1"/>
            <a:r>
              <a:rPr lang="en-US" altLang="zh-CN" dirty="0">
                <a:solidFill>
                  <a:srgbClr val="C00000"/>
                </a:solidFill>
              </a:rPr>
              <a:t>4</a:t>
            </a:r>
            <a:r>
              <a:rPr lang="zh-CN" altLang="zh-CN" dirty="0">
                <a:solidFill>
                  <a:srgbClr val="C00000"/>
                </a:solidFill>
              </a:rPr>
              <a:t>）同一目标（类别）可以对应于一个区域，也可以对应于多个区域。</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07312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72008" y="476672"/>
            <a:ext cx="8964488" cy="568607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Prewitt_edge_operator</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&gt;&amp;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float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mask_one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[ 3 ][ 3 ] = { { -1,  0,  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-1,  0,  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-1,  0,  1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float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mask_two</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[ 3 ][ 3 ] = { { -1, -1, -1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0,   0,  0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1,   1,  1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float &gt; mask( 3, 3 );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mask.ImportFrom</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mask_one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horizontal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Convolution_operation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gray_image,mask</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mask.ImportFrom</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mask_two</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vertical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Convolution_operation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mask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gray_image.Get_height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gray_image.Get_width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column ] = max( horizontal[ row ][ column ], vertical[ row ][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edge_image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5340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Prewitt</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6" name="图片 5" descr="灰度Lena图像.bmp"/>
          <p:cNvPicPr/>
          <p:nvPr/>
        </p:nvPicPr>
        <p:blipFill>
          <a:blip r:embed="rId2" cstate="print"/>
          <a:stretch>
            <a:fillRect/>
          </a:stretch>
        </p:blipFill>
        <p:spPr>
          <a:xfrm>
            <a:off x="827584" y="1772816"/>
            <a:ext cx="1775003" cy="1918054"/>
          </a:xfrm>
          <a:prstGeom prst="rect">
            <a:avLst/>
          </a:prstGeom>
        </p:spPr>
      </p:pic>
      <p:pic>
        <p:nvPicPr>
          <p:cNvPr id="7" name="图片 6" descr="灰度Lena图像_Prewitt 边缘.bmp"/>
          <p:cNvPicPr/>
          <p:nvPr/>
        </p:nvPicPr>
        <p:blipFill>
          <a:blip r:embed="rId3" cstate="print"/>
          <a:stretch>
            <a:fillRect/>
          </a:stretch>
        </p:blipFill>
        <p:spPr>
          <a:xfrm>
            <a:off x="3347864" y="1772816"/>
            <a:ext cx="1779115" cy="1920275"/>
          </a:xfrm>
          <a:prstGeom prst="rect">
            <a:avLst/>
          </a:prstGeom>
        </p:spPr>
      </p:pic>
      <p:pic>
        <p:nvPicPr>
          <p:cNvPr id="8" name="图片 7" descr="灰度汽车图像.bmp"/>
          <p:cNvPicPr/>
          <p:nvPr/>
        </p:nvPicPr>
        <p:blipFill>
          <a:blip r:embed="rId4" cstate="print"/>
          <a:stretch>
            <a:fillRect/>
          </a:stretch>
        </p:blipFill>
        <p:spPr>
          <a:xfrm>
            <a:off x="1893577" y="4149080"/>
            <a:ext cx="2376264" cy="1920275"/>
          </a:xfrm>
          <a:prstGeom prst="rect">
            <a:avLst/>
          </a:prstGeom>
        </p:spPr>
      </p:pic>
      <p:pic>
        <p:nvPicPr>
          <p:cNvPr id="9" name="图片 8" descr="灰度汽车图像_Prewitt 边缘.bmp"/>
          <p:cNvPicPr/>
          <p:nvPr/>
        </p:nvPicPr>
        <p:blipFill>
          <a:blip r:embed="rId5" cstate="print"/>
          <a:stretch>
            <a:fillRect/>
          </a:stretch>
        </p:blipFill>
        <p:spPr>
          <a:xfrm>
            <a:off x="5136603" y="4149080"/>
            <a:ext cx="2376264" cy="1920275"/>
          </a:xfrm>
          <a:prstGeom prst="rect">
            <a:avLst/>
          </a:prstGeom>
        </p:spPr>
      </p:pic>
      <p:sp>
        <p:nvSpPr>
          <p:cNvPr id="10" name="右箭头 9"/>
          <p:cNvSpPr/>
          <p:nvPr/>
        </p:nvSpPr>
        <p:spPr>
          <a:xfrm>
            <a:off x="2699792" y="263691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355976" y="4941168"/>
            <a:ext cx="662199"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03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Kirsch</a:t>
            </a:r>
            <a:r>
              <a:rPr lang="zh-CN" altLang="zh-CN" dirty="0"/>
              <a:t>算子</a:t>
            </a:r>
            <a:endParaRPr lang="zh-CN" altLang="en-US" dirty="0"/>
          </a:p>
        </p:txBody>
      </p:sp>
      <p:sp>
        <p:nvSpPr>
          <p:cNvPr id="3" name="内容占位符 2"/>
          <p:cNvSpPr>
            <a:spLocks noGrp="1"/>
          </p:cNvSpPr>
          <p:nvPr>
            <p:ph idx="1"/>
          </p:nvPr>
        </p:nvSpPr>
        <p:spPr/>
        <p:txBody>
          <a:bodyPr/>
          <a:lstStyle/>
          <a:p>
            <a:r>
              <a:rPr lang="en-US" altLang="zh-CN" dirty="0"/>
              <a:t>1971</a:t>
            </a:r>
            <a:r>
              <a:rPr lang="zh-CN" altLang="zh-CN" dirty="0"/>
              <a:t>年，</a:t>
            </a:r>
            <a:r>
              <a:rPr lang="en-US" altLang="zh-CN" dirty="0" err="1"/>
              <a:t>R.Kirsch</a:t>
            </a:r>
            <a:r>
              <a:rPr lang="zh-CN" altLang="zh-CN" dirty="0"/>
              <a:t>提出了一种能检测边缘方向的</a:t>
            </a:r>
            <a:r>
              <a:rPr lang="en-US" altLang="zh-CN" dirty="0"/>
              <a:t>Kirsch</a:t>
            </a:r>
            <a:r>
              <a:rPr lang="zh-CN" altLang="zh-CN" dirty="0"/>
              <a:t>算子新方法，其使用</a:t>
            </a:r>
            <a:r>
              <a:rPr lang="en-US" altLang="zh-CN" dirty="0">
                <a:solidFill>
                  <a:srgbClr val="FF0000"/>
                </a:solidFill>
              </a:rPr>
              <a:t>8</a:t>
            </a:r>
            <a:r>
              <a:rPr lang="zh-CN" altLang="zh-CN" dirty="0">
                <a:solidFill>
                  <a:srgbClr val="FF0000"/>
                </a:solidFill>
              </a:rPr>
              <a:t>个模板</a:t>
            </a:r>
            <a:r>
              <a:rPr lang="zh-CN" altLang="zh-CN" dirty="0"/>
              <a:t>来确定梯度的幅度值和</a:t>
            </a:r>
            <a:r>
              <a:rPr lang="zh-CN" altLang="zh-CN" dirty="0" smtClean="0"/>
              <a:t>方向。</a:t>
            </a:r>
            <a:endParaRPr lang="en-US" altLang="zh-CN" dirty="0" smtClean="0"/>
          </a:p>
          <a:p>
            <a:r>
              <a:rPr lang="zh-CN" altLang="zh-CN" dirty="0"/>
              <a:t>像素的边缘强度和方向是由与像素所在邻域匹配</a:t>
            </a:r>
            <a:r>
              <a:rPr lang="zh-CN" altLang="zh-CN" dirty="0">
                <a:solidFill>
                  <a:srgbClr val="0000FF"/>
                </a:solidFill>
              </a:rPr>
              <a:t>最好</a:t>
            </a:r>
            <a:r>
              <a:rPr lang="zh-CN" altLang="zh-CN" dirty="0"/>
              <a:t>的模板来确定。</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6" name="图片 5" descr="Kirsch 算子掩码内容.bmp"/>
          <p:cNvPicPr/>
          <p:nvPr/>
        </p:nvPicPr>
        <p:blipFill>
          <a:blip r:embed="rId2" cstate="print"/>
          <a:stretch>
            <a:fillRect/>
          </a:stretch>
        </p:blipFill>
        <p:spPr>
          <a:xfrm>
            <a:off x="827584" y="3789040"/>
            <a:ext cx="4536504" cy="2664296"/>
          </a:xfrm>
          <a:prstGeom prst="rect">
            <a:avLst/>
          </a:prstGeom>
        </p:spPr>
      </p:pic>
      <p:sp>
        <p:nvSpPr>
          <p:cNvPr id="7" name="云形标注 6"/>
          <p:cNvSpPr/>
          <p:nvPr/>
        </p:nvSpPr>
        <p:spPr>
          <a:xfrm>
            <a:off x="5652120" y="3789040"/>
            <a:ext cx="2016224" cy="1440160"/>
          </a:xfrm>
          <a:prstGeom prst="cloudCallout">
            <a:avLst>
              <a:gd name="adj1" fmla="val -61146"/>
              <a:gd name="adj2" fmla="val 67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Kirsch</a:t>
            </a:r>
            <a:r>
              <a:rPr lang="zh-CN" altLang="zh-CN" dirty="0"/>
              <a:t>算子掩码</a:t>
            </a:r>
            <a:endParaRPr lang="zh-CN" altLang="en-US" dirty="0"/>
          </a:p>
        </p:txBody>
      </p:sp>
    </p:spTree>
    <p:extLst>
      <p:ext uri="{BB962C8B-B14F-4D97-AF65-F5344CB8AC3E}">
        <p14:creationId xmlns:p14="http://schemas.microsoft.com/office/powerpoint/2010/main" val="386087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Kirsch</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6" name="图片 5" descr="灰度Lena图像.bmp"/>
          <p:cNvPicPr/>
          <p:nvPr/>
        </p:nvPicPr>
        <p:blipFill>
          <a:blip r:embed="rId2" cstate="print"/>
          <a:stretch>
            <a:fillRect/>
          </a:stretch>
        </p:blipFill>
        <p:spPr>
          <a:xfrm>
            <a:off x="683568" y="1784032"/>
            <a:ext cx="2083407" cy="1928481"/>
          </a:xfrm>
          <a:prstGeom prst="rect">
            <a:avLst/>
          </a:prstGeom>
        </p:spPr>
      </p:pic>
      <p:pic>
        <p:nvPicPr>
          <p:cNvPr id="7" name="图片 6" descr="灰度Lena图像_Kirsch 边缘.bmp"/>
          <p:cNvPicPr/>
          <p:nvPr/>
        </p:nvPicPr>
        <p:blipFill>
          <a:blip r:embed="rId3" cstate="print"/>
          <a:stretch>
            <a:fillRect/>
          </a:stretch>
        </p:blipFill>
        <p:spPr>
          <a:xfrm>
            <a:off x="3707904" y="1784032"/>
            <a:ext cx="2088232" cy="1930714"/>
          </a:xfrm>
          <a:prstGeom prst="rect">
            <a:avLst/>
          </a:prstGeom>
        </p:spPr>
      </p:pic>
      <p:pic>
        <p:nvPicPr>
          <p:cNvPr id="8" name="图片 7" descr="灰度汽车图像.bmp"/>
          <p:cNvPicPr/>
          <p:nvPr/>
        </p:nvPicPr>
        <p:blipFill>
          <a:blip r:embed="rId4" cstate="print"/>
          <a:stretch>
            <a:fillRect/>
          </a:stretch>
        </p:blipFill>
        <p:spPr>
          <a:xfrm>
            <a:off x="1259632" y="4149080"/>
            <a:ext cx="2789135" cy="1930714"/>
          </a:xfrm>
          <a:prstGeom prst="rect">
            <a:avLst/>
          </a:prstGeom>
        </p:spPr>
      </p:pic>
      <p:pic>
        <p:nvPicPr>
          <p:cNvPr id="9" name="图片 8" descr="灰度汽车图像_Kirsch 边缘.bmp"/>
          <p:cNvPicPr/>
          <p:nvPr/>
        </p:nvPicPr>
        <p:blipFill>
          <a:blip r:embed="rId5" cstate="print"/>
          <a:stretch>
            <a:fillRect/>
          </a:stretch>
        </p:blipFill>
        <p:spPr>
          <a:xfrm>
            <a:off x="4865340" y="4149080"/>
            <a:ext cx="2789135" cy="1930714"/>
          </a:xfrm>
          <a:prstGeom prst="rect">
            <a:avLst/>
          </a:prstGeom>
        </p:spPr>
      </p:pic>
      <p:sp>
        <p:nvSpPr>
          <p:cNvPr id="10" name="右箭头 9"/>
          <p:cNvSpPr/>
          <p:nvPr/>
        </p:nvSpPr>
        <p:spPr>
          <a:xfrm>
            <a:off x="2843808" y="2564904"/>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084771" y="4869160"/>
            <a:ext cx="70325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62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LoG</a:t>
            </a:r>
            <a:r>
              <a:rPr lang="zh-CN" altLang="zh-CN" dirty="0"/>
              <a:t>算子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t>由于二阶微分对噪声更为敏感，为了抑制噪声，在边缘检测之前可以先对图像进行平滑滤波，然后再作二次微分</a:t>
                </a:r>
                <a:r>
                  <a:rPr lang="zh-CN" altLang="zh-CN" dirty="0" smtClean="0"/>
                  <a:t>。</a:t>
                </a:r>
                <a:endParaRPr lang="en-US" altLang="zh-CN" dirty="0" smtClean="0"/>
              </a:p>
              <a:p>
                <a:r>
                  <a:rPr lang="zh-CN" altLang="zh-CN" dirty="0"/>
                  <a:t>通常采用高斯函数作平滑滤波，由此就有了</a:t>
                </a:r>
                <a:r>
                  <a:rPr lang="en-US" altLang="zh-CN" dirty="0" err="1">
                    <a:solidFill>
                      <a:srgbClr val="FF0000"/>
                    </a:solidFill>
                  </a:rPr>
                  <a:t>LoG</a:t>
                </a:r>
                <a:r>
                  <a:rPr lang="zh-CN" altLang="zh-CN" dirty="0">
                    <a:solidFill>
                      <a:srgbClr val="FF0000"/>
                    </a:solidFill>
                  </a:rPr>
                  <a:t>（</a:t>
                </a:r>
                <a:r>
                  <a:rPr lang="en-US" altLang="zh-CN" dirty="0" err="1">
                    <a:solidFill>
                      <a:srgbClr val="FF0000"/>
                    </a:solidFill>
                  </a:rPr>
                  <a:t>Laplacian</a:t>
                </a:r>
                <a:r>
                  <a:rPr lang="en-US" altLang="zh-CN" dirty="0">
                    <a:solidFill>
                      <a:srgbClr val="FF0000"/>
                    </a:solidFill>
                  </a:rPr>
                  <a:t> of Gaussian</a:t>
                </a:r>
                <a:r>
                  <a:rPr lang="zh-CN" altLang="zh-CN" dirty="0">
                    <a:solidFill>
                      <a:srgbClr val="FF0000"/>
                    </a:solidFill>
                  </a:rPr>
                  <a:t>）</a:t>
                </a:r>
                <a:r>
                  <a:rPr lang="zh-CN" altLang="zh-CN" dirty="0" smtClean="0">
                    <a:solidFill>
                      <a:srgbClr val="FF0000"/>
                    </a:solidFill>
                  </a:rPr>
                  <a:t>算子</a:t>
                </a:r>
                <a:r>
                  <a:rPr lang="zh-CN" altLang="zh-CN" dirty="0" smtClean="0"/>
                  <a:t>。</a:t>
                </a:r>
                <a:endParaRPr lang="en-US" altLang="zh-CN" dirty="0" smtClean="0"/>
              </a:p>
              <a:p>
                <a:r>
                  <a:rPr lang="zh-CN" altLang="zh-CN" dirty="0"/>
                  <a:t>将高斯函数</a:t>
                </a:r>
                <a14:m>
                  <m:oMath xmlns:m="http://schemas.openxmlformats.org/officeDocument/2006/math">
                    <m:r>
                      <a:rPr lang="en-US" altLang="zh-CN" i="1"/>
                      <m:t>𝐺</m:t>
                    </m:r>
                    <m:r>
                      <a:rPr lang="en-US" altLang="zh-CN" i="1"/>
                      <m:t>(</m:t>
                    </m:r>
                    <m:r>
                      <a:rPr lang="en-US" altLang="zh-CN" i="1"/>
                      <m:t>𝑥</m:t>
                    </m:r>
                    <m:r>
                      <a:rPr lang="en-US" altLang="zh-CN" i="1"/>
                      <m:t>,</m:t>
                    </m:r>
                    <m:r>
                      <a:rPr lang="en-US" altLang="zh-CN" i="1"/>
                      <m:t>𝑦</m:t>
                    </m:r>
                    <m:r>
                      <a:rPr lang="en-US" altLang="zh-CN" i="1"/>
                      <m:t>)</m:t>
                    </m:r>
                  </m:oMath>
                </a14:m>
                <a:r>
                  <a:rPr lang="zh-CN" altLang="zh-CN" dirty="0"/>
                  <a:t>与原始图像</a:t>
                </a:r>
                <a14:m>
                  <m:oMath xmlns:m="http://schemas.openxmlformats.org/officeDocument/2006/math">
                    <m:r>
                      <a:rPr lang="en-US" altLang="zh-CN" i="1"/>
                      <m:t>𝑠</m:t>
                    </m:r>
                    <m:r>
                      <a:rPr lang="en-US" altLang="zh-CN" i="1"/>
                      <m:t>(</m:t>
                    </m:r>
                    <m:r>
                      <a:rPr lang="en-US" altLang="zh-CN" i="1"/>
                      <m:t>𝑥</m:t>
                    </m:r>
                    <m:r>
                      <a:rPr lang="en-US" altLang="zh-CN" i="1"/>
                      <m:t>,</m:t>
                    </m:r>
                    <m:r>
                      <a:rPr lang="en-US" altLang="zh-CN" i="1"/>
                      <m:t>𝑦</m:t>
                    </m:r>
                    <m:r>
                      <a:rPr lang="en-US" altLang="zh-CN" i="1"/>
                      <m:t>)</m:t>
                    </m:r>
                  </m:oMath>
                </a14:m>
                <a:r>
                  <a:rPr lang="zh-CN" altLang="zh-CN" dirty="0"/>
                  <a:t>进行卷积，可以得到一个平滑的图像，由于感兴趣的是图像的边缘，于是需要对得到的平滑图像进行拉普拉斯运算</a:t>
                </a:r>
                <a:r>
                  <a:rPr lang="zh-CN" altLang="zh-CN" dirty="0" smtClean="0"/>
                  <a:t>。</a:t>
                </a:r>
                <a:endParaRPr lang="en-US" altLang="zh-CN" dirty="0" smtClean="0"/>
              </a:p>
              <a:p>
                <a:r>
                  <a:rPr lang="zh-CN" altLang="zh-CN" dirty="0"/>
                  <a:t>而图像与高斯函数相卷积的拉普拉斯运算可以表示为高斯函数</a:t>
                </a:r>
                <a14:m>
                  <m:oMath xmlns:m="http://schemas.openxmlformats.org/officeDocument/2006/math">
                    <m:r>
                      <a:rPr lang="en-US" altLang="zh-CN" i="1"/>
                      <m:t>𝐺</m:t>
                    </m:r>
                    <m:r>
                      <a:rPr lang="en-US" altLang="zh-CN" i="1"/>
                      <m:t>(</m:t>
                    </m:r>
                    <m:r>
                      <a:rPr lang="en-US" altLang="zh-CN" i="1"/>
                      <m:t>𝑥</m:t>
                    </m:r>
                    <m:r>
                      <a:rPr lang="en-US" altLang="zh-CN" i="1"/>
                      <m:t>,</m:t>
                    </m:r>
                    <m:r>
                      <a:rPr lang="en-US" altLang="zh-CN" i="1"/>
                      <m:t>𝑦</m:t>
                    </m:r>
                    <m:r>
                      <a:rPr lang="en-US" altLang="zh-CN" i="1"/>
                      <m:t>)</m:t>
                    </m:r>
                  </m:oMath>
                </a14:m>
                <a:r>
                  <a:rPr lang="zh-CN" altLang="zh-CN" dirty="0"/>
                  <a:t>的拉普拉斯变换与图像的</a:t>
                </a:r>
                <a14:m>
                  <m:oMath xmlns:m="http://schemas.openxmlformats.org/officeDocument/2006/math">
                    <m:r>
                      <a:rPr lang="en-US" altLang="zh-CN" i="1"/>
                      <m:t>𝑠</m:t>
                    </m:r>
                    <m:r>
                      <a:rPr lang="en-US" altLang="zh-CN" i="1"/>
                      <m:t>(</m:t>
                    </m:r>
                    <m:r>
                      <a:rPr lang="en-US" altLang="zh-CN" i="1"/>
                      <m:t>𝑥</m:t>
                    </m:r>
                    <m:r>
                      <a:rPr lang="en-US" altLang="zh-CN" i="1"/>
                      <m:t>,</m:t>
                    </m:r>
                    <m:r>
                      <a:rPr lang="en-US" altLang="zh-CN" i="1"/>
                      <m:t>𝑦</m:t>
                    </m:r>
                    <m:r>
                      <a:rPr lang="en-US" altLang="zh-CN" i="1"/>
                      <m:t>)</m:t>
                    </m:r>
                  </m:oMath>
                </a14:m>
                <a:r>
                  <a:rPr lang="zh-CN" altLang="zh-CN" dirty="0">
                    <a:solidFill>
                      <a:srgbClr val="0000FF"/>
                    </a:solidFill>
                  </a:rPr>
                  <a:t>卷积</a:t>
                </a:r>
                <a:r>
                  <a:rPr lang="zh-CN" altLang="zh-CN" dirty="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887" r="-60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0969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LoG</a:t>
            </a:r>
            <a:r>
              <a:rPr lang="zh-CN" altLang="zh-CN" dirty="0"/>
              <a:t>算子</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1043608" y="1955887"/>
                <a:ext cx="3715312" cy="39299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00"/>
                          </a:solidFill>
                        </a:rPr>
                        <m:t>𝐿𝑜𝐺</m:t>
                      </m:r>
                      <m:d>
                        <m:dPr>
                          <m:ctrlPr>
                            <a:rPr lang="zh-CN" altLang="zh-CN" i="1">
                              <a:solidFill>
                                <a:srgbClr val="FF0000"/>
                              </a:solidFill>
                            </a:rPr>
                          </m:ctrlPr>
                        </m:dPr>
                        <m:e>
                          <m:r>
                            <a:rPr lang="en-US" altLang="zh-CN" i="1">
                              <a:solidFill>
                                <a:srgbClr val="FF0000"/>
                              </a:solidFill>
                            </a:rPr>
                            <m:t>𝑥</m:t>
                          </m:r>
                          <m:r>
                            <a:rPr lang="en-US" altLang="zh-CN" i="1">
                              <a:solidFill>
                                <a:srgbClr val="FF0000"/>
                              </a:solidFill>
                            </a:rPr>
                            <m:t>,</m:t>
                          </m:r>
                          <m:r>
                            <a:rPr lang="en-US" altLang="zh-CN" i="1">
                              <a:solidFill>
                                <a:srgbClr val="FF0000"/>
                              </a:solidFill>
                            </a:rPr>
                            <m:t>𝑦</m:t>
                          </m:r>
                        </m:e>
                      </m:d>
                      <m:r>
                        <a:rPr lang="en-US" altLang="zh-CN" i="1">
                          <a:solidFill>
                            <a:srgbClr val="FF0000"/>
                          </a:solidFill>
                        </a:rPr>
                        <m:t>=</m:t>
                      </m:r>
                      <m:r>
                        <a:rPr lang="en-US" altLang="zh-CN" i="1">
                          <a:solidFill>
                            <a:srgbClr val="FF0000"/>
                          </a:solidFill>
                        </a:rPr>
                        <m:t>𝑠</m:t>
                      </m:r>
                      <m:d>
                        <m:dPr>
                          <m:ctrlPr>
                            <a:rPr lang="zh-CN" altLang="zh-CN" i="1">
                              <a:solidFill>
                                <a:srgbClr val="FF0000"/>
                              </a:solidFill>
                            </a:rPr>
                          </m:ctrlPr>
                        </m:dPr>
                        <m:e>
                          <m:r>
                            <a:rPr lang="en-US" altLang="zh-CN" i="1">
                              <a:solidFill>
                                <a:srgbClr val="FF0000"/>
                              </a:solidFill>
                            </a:rPr>
                            <m:t>𝑥</m:t>
                          </m:r>
                          <m:r>
                            <a:rPr lang="en-US" altLang="zh-CN" i="1">
                              <a:solidFill>
                                <a:srgbClr val="FF0000"/>
                              </a:solidFill>
                            </a:rPr>
                            <m:t>,</m:t>
                          </m:r>
                          <m:r>
                            <a:rPr lang="en-US" altLang="zh-CN" i="1">
                              <a:solidFill>
                                <a:srgbClr val="FF0000"/>
                              </a:solidFill>
                            </a:rPr>
                            <m:t>𝑦</m:t>
                          </m:r>
                        </m:e>
                      </m:d>
                      <m:r>
                        <a:rPr lang="en-US" altLang="zh-CN" i="1">
                          <a:solidFill>
                            <a:srgbClr val="FF0000"/>
                          </a:solidFill>
                        </a:rPr>
                        <m:t>∗</m:t>
                      </m:r>
                      <m:sSup>
                        <m:sSupPr>
                          <m:ctrlPr>
                            <a:rPr lang="zh-CN" altLang="zh-CN" i="1">
                              <a:solidFill>
                                <a:srgbClr val="FF0000"/>
                              </a:solidFill>
                            </a:rPr>
                          </m:ctrlPr>
                        </m:sSupPr>
                        <m:e>
                          <m:r>
                            <a:rPr lang="en-US" altLang="zh-CN">
                              <a:solidFill>
                                <a:srgbClr val="FF0000"/>
                              </a:solidFill>
                            </a:rPr>
                            <m:t>∇</m:t>
                          </m:r>
                        </m:e>
                        <m:sup>
                          <m:r>
                            <a:rPr lang="en-US" altLang="zh-CN" i="1">
                              <a:solidFill>
                                <a:srgbClr val="FF0000"/>
                              </a:solidFill>
                            </a:rPr>
                            <m:t>2</m:t>
                          </m:r>
                        </m:sup>
                      </m:sSup>
                      <m:r>
                        <a:rPr lang="en-US" altLang="zh-CN" i="1">
                          <a:solidFill>
                            <a:srgbClr val="FF0000"/>
                          </a:solidFill>
                        </a:rPr>
                        <m:t>𝐺</m:t>
                      </m:r>
                      <m:d>
                        <m:dPr>
                          <m:ctrlPr>
                            <a:rPr lang="zh-CN" altLang="zh-CN" i="1">
                              <a:solidFill>
                                <a:srgbClr val="FF0000"/>
                              </a:solidFill>
                            </a:rPr>
                          </m:ctrlPr>
                        </m:dPr>
                        <m:e>
                          <m:r>
                            <a:rPr lang="en-US" altLang="zh-CN" i="1">
                              <a:solidFill>
                                <a:srgbClr val="FF0000"/>
                              </a:solidFill>
                            </a:rPr>
                            <m:t>𝑥</m:t>
                          </m:r>
                          <m:r>
                            <a:rPr lang="en-US" altLang="zh-CN" i="1">
                              <a:solidFill>
                                <a:srgbClr val="FF0000"/>
                              </a:solidFill>
                            </a:rPr>
                            <m:t>,</m:t>
                          </m:r>
                          <m:r>
                            <a:rPr lang="en-US" altLang="zh-CN" i="1">
                              <a:solidFill>
                                <a:srgbClr val="FF0000"/>
                              </a:solidFill>
                            </a:rPr>
                            <m:t>𝑦</m:t>
                          </m:r>
                          <m:r>
                            <a:rPr lang="en-US" altLang="zh-CN" i="1">
                              <a:solidFill>
                                <a:srgbClr val="FF0000"/>
                              </a:solidFill>
                            </a:rPr>
                            <m:t>;</m:t>
                          </m:r>
                          <m:r>
                            <a:rPr lang="en-US" altLang="zh-CN" i="1">
                              <a:solidFill>
                                <a:srgbClr val="FF0000"/>
                              </a:solidFill>
                            </a:rPr>
                            <m:t>𝜎</m:t>
                          </m:r>
                        </m:e>
                      </m:d>
                      <m:r>
                        <a:rPr lang="zh-CN" altLang="zh-CN">
                          <a:solidFill>
                            <a:srgbClr val="FF0000"/>
                          </a:solidFill>
                        </a:rPr>
                        <m:t>，</m:t>
                      </m:r>
                    </m:oMath>
                  </m:oMathPara>
                </a14:m>
                <a:endParaRPr lang="zh-CN" altLang="en-US" dirty="0">
                  <a:solidFill>
                    <a:srgbClr val="FF0000"/>
                  </a:solidFill>
                </a:endParaRPr>
              </a:p>
            </p:txBody>
          </p:sp>
        </mc:Choice>
        <mc:Fallback>
          <p:sp>
            <p:nvSpPr>
              <p:cNvPr id="6" name="矩形 5"/>
              <p:cNvSpPr>
                <a:spLocks noRot="1" noChangeAspect="1" noMove="1" noResize="1" noEditPoints="1" noAdjustHandles="1" noChangeArrowheads="1" noChangeShapeType="1" noTextEdit="1"/>
              </p:cNvSpPr>
              <p:nvPr/>
            </p:nvSpPr>
            <p:spPr>
              <a:xfrm>
                <a:off x="1043608" y="1955887"/>
                <a:ext cx="3715312" cy="392993"/>
              </a:xfrm>
              <a:prstGeom prst="rect">
                <a:avLst/>
              </a:prstGeom>
              <a:blipFill rotWithShape="1">
                <a:blip r:embed="rId2"/>
                <a:stretch>
                  <a:fillRect b="-7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097244" y="2989653"/>
                <a:ext cx="3608039" cy="7273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𝐺</m:t>
                      </m:r>
                      <m:d>
                        <m:dPr>
                          <m:ctrlPr>
                            <a:rPr lang="zh-CN" altLang="zh-CN" i="1">
                              <a:solidFill>
                                <a:srgbClr val="0000FF"/>
                              </a:solidFill>
                            </a:rPr>
                          </m:ctrlPr>
                        </m:dPr>
                        <m:e>
                          <m:r>
                            <a:rPr lang="en-US" altLang="zh-CN" i="1">
                              <a:solidFill>
                                <a:srgbClr val="0000FF"/>
                              </a:solidFill>
                            </a:rPr>
                            <m:t>𝑥</m:t>
                          </m:r>
                          <m:r>
                            <a:rPr lang="en-US" altLang="zh-CN" i="1">
                              <a:solidFill>
                                <a:srgbClr val="0000FF"/>
                              </a:solidFill>
                            </a:rPr>
                            <m:t>,</m:t>
                          </m:r>
                          <m:r>
                            <a:rPr lang="en-US" altLang="zh-CN" i="1">
                              <a:solidFill>
                                <a:srgbClr val="0000FF"/>
                              </a:solidFill>
                            </a:rPr>
                            <m:t>𝑦</m:t>
                          </m:r>
                          <m:r>
                            <a:rPr lang="en-US" altLang="zh-CN" i="1">
                              <a:solidFill>
                                <a:srgbClr val="0000FF"/>
                              </a:solidFill>
                            </a:rPr>
                            <m:t>;</m:t>
                          </m:r>
                          <m:r>
                            <a:rPr lang="en-US" altLang="zh-CN" i="1">
                              <a:solidFill>
                                <a:srgbClr val="0000FF"/>
                              </a:solidFill>
                            </a:rPr>
                            <m:t>𝜎</m:t>
                          </m:r>
                        </m:e>
                      </m:d>
                      <m:r>
                        <a:rPr lang="en-US" altLang="zh-CN" i="1">
                          <a:solidFill>
                            <a:srgbClr val="0000FF"/>
                          </a:solidFill>
                        </a:rPr>
                        <m:t>=</m:t>
                      </m:r>
                      <m:f>
                        <m:fPr>
                          <m:ctrlPr>
                            <a:rPr lang="zh-CN" altLang="zh-CN" i="1">
                              <a:solidFill>
                                <a:srgbClr val="0000FF"/>
                              </a:solidFill>
                            </a:rPr>
                          </m:ctrlPr>
                        </m:fPr>
                        <m:num>
                          <m:r>
                            <a:rPr lang="en-US" altLang="zh-CN" i="1">
                              <a:solidFill>
                                <a:srgbClr val="0000FF"/>
                              </a:solidFill>
                            </a:rPr>
                            <m:t>1</m:t>
                          </m:r>
                        </m:num>
                        <m:den>
                          <m:r>
                            <a:rPr lang="en-US" altLang="zh-CN" i="1">
                              <a:solidFill>
                                <a:srgbClr val="0000FF"/>
                              </a:solidFill>
                            </a:rPr>
                            <m:t>2</m:t>
                          </m:r>
                          <m:r>
                            <a:rPr lang="en-US" altLang="zh-CN" i="1">
                              <a:solidFill>
                                <a:srgbClr val="0000FF"/>
                              </a:solidFill>
                            </a:rPr>
                            <m:t>𝜋</m:t>
                          </m:r>
                          <m:sSup>
                            <m:sSupPr>
                              <m:ctrlPr>
                                <a:rPr lang="zh-CN" altLang="zh-CN" i="1">
                                  <a:solidFill>
                                    <a:srgbClr val="0000FF"/>
                                  </a:solidFill>
                                </a:rPr>
                              </m:ctrlPr>
                            </m:sSupPr>
                            <m:e>
                              <m:r>
                                <a:rPr lang="en-US" altLang="zh-CN" i="1">
                                  <a:solidFill>
                                    <a:srgbClr val="0000FF"/>
                                  </a:solidFill>
                                </a:rPr>
                                <m:t>𝜎</m:t>
                              </m:r>
                            </m:e>
                            <m:sup>
                              <m:r>
                                <a:rPr lang="en-US" altLang="zh-CN" i="1">
                                  <a:solidFill>
                                    <a:srgbClr val="0000FF"/>
                                  </a:solidFill>
                                </a:rPr>
                                <m:t>2</m:t>
                              </m:r>
                            </m:sup>
                          </m:sSup>
                        </m:den>
                      </m:f>
                      <m:r>
                        <m:rPr>
                          <m:sty m:val="p"/>
                        </m:rPr>
                        <a:rPr lang="en-US" altLang="zh-CN">
                          <a:solidFill>
                            <a:srgbClr val="0000FF"/>
                          </a:solidFill>
                        </a:rPr>
                        <m:t>exp</m:t>
                      </m:r>
                      <m:d>
                        <m:dPr>
                          <m:ctrlPr>
                            <a:rPr lang="zh-CN" altLang="zh-CN" i="1">
                              <a:solidFill>
                                <a:srgbClr val="0000FF"/>
                              </a:solidFill>
                            </a:rPr>
                          </m:ctrlPr>
                        </m:dPr>
                        <m:e>
                          <m:r>
                            <a:rPr lang="en-US" altLang="zh-CN" i="1">
                              <a:solidFill>
                                <a:srgbClr val="0000FF"/>
                              </a:solidFill>
                            </a:rPr>
                            <m:t>−</m:t>
                          </m:r>
                          <m:f>
                            <m:fPr>
                              <m:ctrlPr>
                                <a:rPr lang="zh-CN" altLang="zh-CN" i="1">
                                  <a:solidFill>
                                    <a:srgbClr val="0000FF"/>
                                  </a:solidFill>
                                </a:rPr>
                              </m:ctrlPr>
                            </m:fPr>
                            <m:num>
                              <m:sSup>
                                <m:sSupPr>
                                  <m:ctrlPr>
                                    <a:rPr lang="zh-CN" altLang="zh-CN" i="1">
                                      <a:solidFill>
                                        <a:srgbClr val="0000FF"/>
                                      </a:solidFill>
                                    </a:rPr>
                                  </m:ctrlPr>
                                </m:sSupPr>
                                <m:e>
                                  <m:r>
                                    <a:rPr lang="en-US" altLang="zh-CN" i="1">
                                      <a:solidFill>
                                        <a:srgbClr val="0000FF"/>
                                      </a:solidFill>
                                    </a:rPr>
                                    <m:t>𝑥</m:t>
                                  </m:r>
                                </m:e>
                                <m:sup>
                                  <m:r>
                                    <a:rPr lang="en-US" altLang="zh-CN" i="1">
                                      <a:solidFill>
                                        <a:srgbClr val="0000FF"/>
                                      </a:solidFill>
                                    </a:rPr>
                                    <m:t>2</m:t>
                                  </m:r>
                                </m:sup>
                              </m:sSup>
                              <m:r>
                                <a:rPr lang="en-US" altLang="zh-CN" i="1">
                                  <a:solidFill>
                                    <a:srgbClr val="0000FF"/>
                                  </a:solidFill>
                                </a:rPr>
                                <m:t>+</m:t>
                              </m:r>
                              <m:sSup>
                                <m:sSupPr>
                                  <m:ctrlPr>
                                    <a:rPr lang="zh-CN" altLang="zh-CN" i="1">
                                      <a:solidFill>
                                        <a:srgbClr val="0000FF"/>
                                      </a:solidFill>
                                    </a:rPr>
                                  </m:ctrlPr>
                                </m:sSupPr>
                                <m:e>
                                  <m:r>
                                    <a:rPr lang="en-US" altLang="zh-CN" i="1">
                                      <a:solidFill>
                                        <a:srgbClr val="0000FF"/>
                                      </a:solidFill>
                                    </a:rPr>
                                    <m:t>𝑦</m:t>
                                  </m:r>
                                </m:e>
                                <m:sup>
                                  <m:r>
                                    <a:rPr lang="en-US" altLang="zh-CN" i="1">
                                      <a:solidFill>
                                        <a:srgbClr val="0000FF"/>
                                      </a:solidFill>
                                    </a:rPr>
                                    <m:t>2</m:t>
                                  </m:r>
                                </m:sup>
                              </m:sSup>
                            </m:num>
                            <m:den>
                              <m:r>
                                <a:rPr lang="en-US" altLang="zh-CN" i="1">
                                  <a:solidFill>
                                    <a:srgbClr val="0000FF"/>
                                  </a:solidFill>
                                </a:rPr>
                                <m:t>2</m:t>
                              </m:r>
                              <m:sSup>
                                <m:sSupPr>
                                  <m:ctrlPr>
                                    <a:rPr lang="zh-CN" altLang="zh-CN" i="1">
                                      <a:solidFill>
                                        <a:srgbClr val="0000FF"/>
                                      </a:solidFill>
                                    </a:rPr>
                                  </m:ctrlPr>
                                </m:sSupPr>
                                <m:e>
                                  <m:r>
                                    <a:rPr lang="en-US" altLang="zh-CN" i="1">
                                      <a:solidFill>
                                        <a:srgbClr val="0000FF"/>
                                      </a:solidFill>
                                    </a:rPr>
                                    <m:t>𝜎</m:t>
                                  </m:r>
                                </m:e>
                                <m:sup>
                                  <m:r>
                                    <a:rPr lang="en-US" altLang="zh-CN" i="1">
                                      <a:solidFill>
                                        <a:srgbClr val="0000FF"/>
                                      </a:solidFill>
                                    </a:rPr>
                                    <m:t>2</m:t>
                                  </m:r>
                                </m:sup>
                              </m:sSup>
                            </m:den>
                          </m:f>
                        </m:e>
                      </m:d>
                    </m:oMath>
                  </m:oMathPara>
                </a14:m>
                <a:endParaRPr lang="zh-CN" altLang="en-US" dirty="0">
                  <a:solidFill>
                    <a:srgbClr val="0000FF"/>
                  </a:solidFill>
                </a:endParaRPr>
              </a:p>
            </p:txBody>
          </p:sp>
        </mc:Choice>
        <mc:Fallback>
          <p:sp>
            <p:nvSpPr>
              <p:cNvPr id="7" name="矩形 6"/>
              <p:cNvSpPr>
                <a:spLocks noRot="1" noChangeAspect="1" noMove="1" noResize="1" noEditPoints="1" noAdjustHandles="1" noChangeArrowheads="1" noChangeShapeType="1" noTextEdit="1"/>
              </p:cNvSpPr>
              <p:nvPr/>
            </p:nvSpPr>
            <p:spPr>
              <a:xfrm>
                <a:off x="1097244" y="2989653"/>
                <a:ext cx="3608039" cy="727379"/>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79512" y="4370126"/>
                <a:ext cx="6188984" cy="136313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zh-CN" i="1" smtClean="0">
                              <a:solidFill>
                                <a:srgbClr val="00B050"/>
                              </a:solidFill>
                            </a:rPr>
                          </m:ctrlPr>
                        </m:sSupPr>
                        <m:e>
                          <m:r>
                            <a:rPr lang="en-US" altLang="zh-CN">
                              <a:solidFill>
                                <a:srgbClr val="00B050"/>
                              </a:solidFill>
                            </a:rPr>
                            <m:t>∇</m:t>
                          </m:r>
                        </m:e>
                        <m:sup>
                          <m:r>
                            <a:rPr lang="en-US" altLang="zh-CN" i="1">
                              <a:solidFill>
                                <a:srgbClr val="00B050"/>
                              </a:solidFill>
                            </a:rPr>
                            <m:t>2</m:t>
                          </m:r>
                        </m:sup>
                      </m:sSup>
                      <m:r>
                        <a:rPr lang="en-US" altLang="zh-CN" i="1">
                          <a:solidFill>
                            <a:srgbClr val="00B050"/>
                          </a:solidFill>
                        </a:rPr>
                        <m:t>𝐺</m:t>
                      </m:r>
                      <m:d>
                        <m:dPr>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𝑦</m:t>
                          </m:r>
                          <m:r>
                            <a:rPr lang="en-US" altLang="zh-CN" i="1">
                              <a:solidFill>
                                <a:srgbClr val="00B050"/>
                              </a:solidFill>
                            </a:rPr>
                            <m:t>;</m:t>
                          </m:r>
                          <m:r>
                            <a:rPr lang="en-US" altLang="zh-CN" i="1">
                              <a:solidFill>
                                <a:srgbClr val="00B050"/>
                              </a:solidFill>
                            </a:rPr>
                            <m:t>𝜎</m:t>
                          </m:r>
                        </m:e>
                      </m:d>
                      <m:r>
                        <a:rPr lang="en-US" altLang="zh-CN" i="1">
                          <a:solidFill>
                            <a:srgbClr val="00B050"/>
                          </a:solidFill>
                        </a:rPr>
                        <m:t>=</m:t>
                      </m:r>
                      <m:f>
                        <m:fPr>
                          <m:ctrlPr>
                            <a:rPr lang="zh-CN" altLang="zh-CN" i="1">
                              <a:solidFill>
                                <a:srgbClr val="00B050"/>
                              </a:solidFill>
                            </a:rPr>
                          </m:ctrlPr>
                        </m:fPr>
                        <m:num>
                          <m:sSup>
                            <m:sSupPr>
                              <m:ctrlPr>
                                <a:rPr lang="zh-CN" altLang="zh-CN" i="1">
                                  <a:solidFill>
                                    <a:srgbClr val="00B050"/>
                                  </a:solidFill>
                                </a:rPr>
                              </m:ctrlPr>
                            </m:sSupPr>
                            <m:e>
                              <m:r>
                                <a:rPr lang="en-US" altLang="zh-CN" i="1">
                                  <a:solidFill>
                                    <a:srgbClr val="00B050"/>
                                  </a:solidFill>
                                </a:rPr>
                                <m:t>𝜕</m:t>
                              </m:r>
                            </m:e>
                            <m:sup>
                              <m:r>
                                <a:rPr lang="en-US" altLang="zh-CN" i="1">
                                  <a:solidFill>
                                    <a:srgbClr val="00B050"/>
                                  </a:solidFill>
                                </a:rPr>
                                <m:t>2</m:t>
                              </m:r>
                            </m:sup>
                          </m:sSup>
                          <m:r>
                            <a:rPr lang="en-US" altLang="zh-CN" i="1">
                              <a:solidFill>
                                <a:srgbClr val="00B050"/>
                              </a:solidFill>
                            </a:rPr>
                            <m:t>𝐺</m:t>
                          </m:r>
                          <m:r>
                            <a:rPr lang="en-US" altLang="zh-CN" i="1">
                              <a:solidFill>
                                <a:srgbClr val="00B050"/>
                              </a:solidFill>
                            </a:rPr>
                            <m:t>(</m:t>
                          </m:r>
                          <m:r>
                            <a:rPr lang="en-US" altLang="zh-CN" i="1">
                              <a:solidFill>
                                <a:srgbClr val="00B050"/>
                              </a:solidFill>
                            </a:rPr>
                            <m:t>𝑥</m:t>
                          </m:r>
                          <m:r>
                            <a:rPr lang="en-US" altLang="zh-CN" i="1">
                              <a:solidFill>
                                <a:srgbClr val="00B050"/>
                              </a:solidFill>
                            </a:rPr>
                            <m:t>,</m:t>
                          </m:r>
                          <m:r>
                            <a:rPr lang="en-US" altLang="zh-CN" i="1">
                              <a:solidFill>
                                <a:srgbClr val="00B050"/>
                              </a:solidFill>
                            </a:rPr>
                            <m:t>𝑦</m:t>
                          </m:r>
                          <m:r>
                            <a:rPr lang="en-US" altLang="zh-CN" i="1">
                              <a:solidFill>
                                <a:srgbClr val="00B050"/>
                              </a:solidFill>
                            </a:rPr>
                            <m:t>)</m:t>
                          </m:r>
                        </m:num>
                        <m:den>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𝑥</m:t>
                              </m:r>
                            </m:e>
                            <m:sup>
                              <m:r>
                                <a:rPr lang="en-US" altLang="zh-CN" i="1">
                                  <a:solidFill>
                                    <a:srgbClr val="00B050"/>
                                  </a:solidFill>
                                </a:rPr>
                                <m:t>2</m:t>
                              </m:r>
                            </m:sup>
                          </m:sSup>
                        </m:den>
                      </m:f>
                      <m:r>
                        <a:rPr lang="en-US" altLang="zh-CN" i="1">
                          <a:solidFill>
                            <a:srgbClr val="00B050"/>
                          </a:solidFill>
                        </a:rPr>
                        <m:t>+</m:t>
                      </m:r>
                      <m:f>
                        <m:fPr>
                          <m:ctrlPr>
                            <a:rPr lang="zh-CN" altLang="zh-CN" i="1">
                              <a:solidFill>
                                <a:srgbClr val="00B050"/>
                              </a:solidFill>
                            </a:rPr>
                          </m:ctrlPr>
                        </m:fPr>
                        <m:num>
                          <m:sSup>
                            <m:sSupPr>
                              <m:ctrlPr>
                                <a:rPr lang="zh-CN" altLang="zh-CN" i="1">
                                  <a:solidFill>
                                    <a:srgbClr val="00B050"/>
                                  </a:solidFill>
                                </a:rPr>
                              </m:ctrlPr>
                            </m:sSupPr>
                            <m:e>
                              <m:r>
                                <a:rPr lang="en-US" altLang="zh-CN" i="1">
                                  <a:solidFill>
                                    <a:srgbClr val="00B050"/>
                                  </a:solidFill>
                                </a:rPr>
                                <m:t>𝜕</m:t>
                              </m:r>
                            </m:e>
                            <m:sup>
                              <m:r>
                                <a:rPr lang="en-US" altLang="zh-CN" i="1">
                                  <a:solidFill>
                                    <a:srgbClr val="00B050"/>
                                  </a:solidFill>
                                </a:rPr>
                                <m:t>2</m:t>
                              </m:r>
                            </m:sup>
                          </m:sSup>
                          <m:r>
                            <a:rPr lang="en-US" altLang="zh-CN" i="1">
                              <a:solidFill>
                                <a:srgbClr val="00B050"/>
                              </a:solidFill>
                            </a:rPr>
                            <m:t>𝐺</m:t>
                          </m:r>
                          <m:r>
                            <a:rPr lang="en-US" altLang="zh-CN" i="1">
                              <a:solidFill>
                                <a:srgbClr val="00B050"/>
                              </a:solidFill>
                            </a:rPr>
                            <m:t>(</m:t>
                          </m:r>
                          <m:r>
                            <a:rPr lang="en-US" altLang="zh-CN" i="1">
                              <a:solidFill>
                                <a:srgbClr val="00B050"/>
                              </a:solidFill>
                            </a:rPr>
                            <m:t>𝑥</m:t>
                          </m:r>
                          <m:r>
                            <a:rPr lang="en-US" altLang="zh-CN" i="1">
                              <a:solidFill>
                                <a:srgbClr val="00B050"/>
                              </a:solidFill>
                            </a:rPr>
                            <m:t>,</m:t>
                          </m:r>
                          <m:r>
                            <a:rPr lang="en-US" altLang="zh-CN" i="1">
                              <a:solidFill>
                                <a:srgbClr val="00B050"/>
                              </a:solidFill>
                            </a:rPr>
                            <m:t>𝑦</m:t>
                          </m:r>
                          <m:r>
                            <a:rPr lang="en-US" altLang="zh-CN" i="1">
                              <a:solidFill>
                                <a:srgbClr val="00B050"/>
                              </a:solidFill>
                            </a:rPr>
                            <m:t>)</m:t>
                          </m:r>
                        </m:num>
                        <m:den>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𝑦</m:t>
                              </m:r>
                            </m:e>
                            <m:sup>
                              <m:r>
                                <a:rPr lang="en-US" altLang="zh-CN" i="1">
                                  <a:solidFill>
                                    <a:srgbClr val="00B050"/>
                                  </a:solidFill>
                                </a:rPr>
                                <m:t>2</m:t>
                              </m:r>
                            </m:sup>
                          </m:sSup>
                        </m:den>
                      </m:f>
                      <m:r>
                        <a:rPr lang="en-US" altLang="zh-CN" i="1">
                          <a:solidFill>
                            <a:srgbClr val="00B050"/>
                          </a:solidFill>
                        </a:rPr>
                        <m:t>=</m:t>
                      </m:r>
                      <m:f>
                        <m:fPr>
                          <m:ctrlPr>
                            <a:rPr lang="zh-CN" altLang="zh-CN" i="1">
                              <a:solidFill>
                                <a:srgbClr val="00B050"/>
                              </a:solidFill>
                            </a:rPr>
                          </m:ctrlPr>
                        </m:fPr>
                        <m:num>
                          <m:r>
                            <a:rPr lang="en-US" altLang="zh-CN" i="1">
                              <a:solidFill>
                                <a:srgbClr val="00B050"/>
                              </a:solidFill>
                            </a:rPr>
                            <m:t>1</m:t>
                          </m:r>
                        </m:num>
                        <m:den>
                          <m:r>
                            <a:rPr lang="en-US" altLang="zh-CN" i="1">
                              <a:solidFill>
                                <a:srgbClr val="00B050"/>
                              </a:solidFill>
                            </a:rPr>
                            <m:t>𝜋</m:t>
                          </m:r>
                          <m:sSup>
                            <m:sSupPr>
                              <m:ctrlPr>
                                <a:rPr lang="zh-CN" altLang="zh-CN" i="1">
                                  <a:solidFill>
                                    <a:srgbClr val="00B050"/>
                                  </a:solidFill>
                                </a:rPr>
                              </m:ctrlPr>
                            </m:sSupPr>
                            <m:e>
                              <m:r>
                                <a:rPr lang="en-US" altLang="zh-CN" i="1">
                                  <a:solidFill>
                                    <a:srgbClr val="00B050"/>
                                  </a:solidFill>
                                </a:rPr>
                                <m:t>𝜎</m:t>
                              </m:r>
                            </m:e>
                            <m:sup>
                              <m:r>
                                <a:rPr lang="en-US" altLang="zh-CN" i="1">
                                  <a:solidFill>
                                    <a:srgbClr val="00B050"/>
                                  </a:solidFill>
                                </a:rPr>
                                <m:t>4</m:t>
                              </m:r>
                            </m:sup>
                          </m:sSup>
                        </m:den>
                      </m:f>
                      <m:d>
                        <m:dPr>
                          <m:ctrlPr>
                            <a:rPr lang="zh-CN" altLang="zh-CN" i="1">
                              <a:solidFill>
                                <a:srgbClr val="00B050"/>
                              </a:solidFill>
                            </a:rPr>
                          </m:ctrlPr>
                        </m:dPr>
                        <m:e>
                          <m:f>
                            <m:fPr>
                              <m:ctrlPr>
                                <a:rPr lang="zh-CN" altLang="zh-CN" i="1">
                                  <a:solidFill>
                                    <a:srgbClr val="00B050"/>
                                  </a:solidFill>
                                </a:rPr>
                              </m:ctrlPr>
                            </m:fPr>
                            <m:num>
                              <m:sSup>
                                <m:sSupPr>
                                  <m:ctrlPr>
                                    <a:rPr lang="zh-CN" altLang="zh-CN" i="1">
                                      <a:solidFill>
                                        <a:srgbClr val="00B050"/>
                                      </a:solidFill>
                                    </a:rPr>
                                  </m:ctrlPr>
                                </m:sSupPr>
                                <m:e>
                                  <m:r>
                                    <a:rPr lang="en-US" altLang="zh-CN" i="1">
                                      <a:solidFill>
                                        <a:srgbClr val="00B050"/>
                                      </a:solidFill>
                                    </a:rPr>
                                    <m:t>𝑥</m:t>
                                  </m:r>
                                </m:e>
                                <m:sup>
                                  <m:r>
                                    <a:rPr lang="en-US" altLang="zh-CN" i="1">
                                      <a:solidFill>
                                        <a:srgbClr val="00B050"/>
                                      </a:solidFill>
                                    </a:rPr>
                                    <m:t>2</m:t>
                                  </m:r>
                                </m:sup>
                              </m:sSup>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𝑦</m:t>
                                  </m:r>
                                </m:e>
                                <m:sup>
                                  <m:r>
                                    <a:rPr lang="en-US" altLang="zh-CN" i="1">
                                      <a:solidFill>
                                        <a:srgbClr val="00B050"/>
                                      </a:solidFill>
                                    </a:rPr>
                                    <m:t>2</m:t>
                                  </m:r>
                                </m:sup>
                              </m:sSup>
                            </m:num>
                            <m:den>
                              <m:r>
                                <a:rPr lang="en-US" altLang="zh-CN" i="1">
                                  <a:solidFill>
                                    <a:srgbClr val="00B050"/>
                                  </a:solidFill>
                                </a:rPr>
                                <m:t>2</m:t>
                              </m:r>
                              <m:sSup>
                                <m:sSupPr>
                                  <m:ctrlPr>
                                    <a:rPr lang="zh-CN" altLang="zh-CN" i="1">
                                      <a:solidFill>
                                        <a:srgbClr val="00B050"/>
                                      </a:solidFill>
                                    </a:rPr>
                                  </m:ctrlPr>
                                </m:sSupPr>
                                <m:e>
                                  <m:r>
                                    <a:rPr lang="en-US" altLang="zh-CN" i="1">
                                      <a:solidFill>
                                        <a:srgbClr val="00B050"/>
                                      </a:solidFill>
                                    </a:rPr>
                                    <m:t>𝜎</m:t>
                                  </m:r>
                                </m:e>
                                <m:sup>
                                  <m:r>
                                    <a:rPr lang="en-US" altLang="zh-CN" i="1">
                                      <a:solidFill>
                                        <a:srgbClr val="00B050"/>
                                      </a:solidFill>
                                    </a:rPr>
                                    <m:t>2</m:t>
                                  </m:r>
                                </m:sup>
                              </m:sSup>
                            </m:den>
                          </m:f>
                          <m:r>
                            <a:rPr lang="en-US" altLang="zh-CN" i="1">
                              <a:solidFill>
                                <a:srgbClr val="00B050"/>
                              </a:solidFill>
                            </a:rPr>
                            <m:t>−1</m:t>
                          </m:r>
                        </m:e>
                      </m:d>
                      <m:r>
                        <m:rPr>
                          <m:sty m:val="p"/>
                        </m:rPr>
                        <a:rPr lang="en-US" altLang="zh-CN">
                          <a:solidFill>
                            <a:srgbClr val="00B050"/>
                          </a:solidFill>
                        </a:rPr>
                        <m:t>exp</m:t>
                      </m:r>
                      <m:d>
                        <m:dPr>
                          <m:ctrlPr>
                            <a:rPr lang="zh-CN" altLang="zh-CN" i="1">
                              <a:solidFill>
                                <a:srgbClr val="00B050"/>
                              </a:solidFill>
                            </a:rPr>
                          </m:ctrlPr>
                        </m:dPr>
                        <m:e>
                          <m:r>
                            <a:rPr lang="en-US" altLang="zh-CN" i="1">
                              <a:solidFill>
                                <a:srgbClr val="00B050"/>
                              </a:solidFill>
                            </a:rPr>
                            <m:t>−</m:t>
                          </m:r>
                          <m:f>
                            <m:fPr>
                              <m:ctrlPr>
                                <a:rPr lang="zh-CN" altLang="zh-CN" i="1">
                                  <a:solidFill>
                                    <a:srgbClr val="00B050"/>
                                  </a:solidFill>
                                </a:rPr>
                              </m:ctrlPr>
                            </m:fPr>
                            <m:num>
                              <m:sSup>
                                <m:sSupPr>
                                  <m:ctrlPr>
                                    <a:rPr lang="zh-CN" altLang="zh-CN" i="1">
                                      <a:solidFill>
                                        <a:srgbClr val="00B050"/>
                                      </a:solidFill>
                                    </a:rPr>
                                  </m:ctrlPr>
                                </m:sSupPr>
                                <m:e>
                                  <m:r>
                                    <a:rPr lang="en-US" altLang="zh-CN" i="1">
                                      <a:solidFill>
                                        <a:srgbClr val="00B050"/>
                                      </a:solidFill>
                                    </a:rPr>
                                    <m:t>𝑥</m:t>
                                  </m:r>
                                </m:e>
                                <m:sup>
                                  <m:r>
                                    <a:rPr lang="en-US" altLang="zh-CN" i="1">
                                      <a:solidFill>
                                        <a:srgbClr val="00B050"/>
                                      </a:solidFill>
                                    </a:rPr>
                                    <m:t>2</m:t>
                                  </m:r>
                                </m:sup>
                              </m:sSup>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𝑦</m:t>
                                  </m:r>
                                </m:e>
                                <m:sup>
                                  <m:r>
                                    <a:rPr lang="en-US" altLang="zh-CN" i="1">
                                      <a:solidFill>
                                        <a:srgbClr val="00B050"/>
                                      </a:solidFill>
                                    </a:rPr>
                                    <m:t>2</m:t>
                                  </m:r>
                                </m:sup>
                              </m:sSup>
                            </m:num>
                            <m:den>
                              <m:r>
                                <a:rPr lang="en-US" altLang="zh-CN" i="1">
                                  <a:solidFill>
                                    <a:srgbClr val="00B050"/>
                                  </a:solidFill>
                                </a:rPr>
                                <m:t>2</m:t>
                              </m:r>
                              <m:sSup>
                                <m:sSupPr>
                                  <m:ctrlPr>
                                    <a:rPr lang="zh-CN" altLang="zh-CN" i="1">
                                      <a:solidFill>
                                        <a:srgbClr val="00B050"/>
                                      </a:solidFill>
                                    </a:rPr>
                                  </m:ctrlPr>
                                </m:sSupPr>
                                <m:e>
                                  <m:r>
                                    <a:rPr lang="en-US" altLang="zh-CN" i="1">
                                      <a:solidFill>
                                        <a:srgbClr val="00B050"/>
                                      </a:solidFill>
                                    </a:rPr>
                                    <m:t>𝜎</m:t>
                                  </m:r>
                                </m:e>
                                <m:sup>
                                  <m:r>
                                    <a:rPr lang="en-US" altLang="zh-CN" i="1">
                                      <a:solidFill>
                                        <a:srgbClr val="00B050"/>
                                      </a:solidFill>
                                    </a:rPr>
                                    <m:t>2</m:t>
                                  </m:r>
                                </m:sup>
                              </m:sSup>
                            </m:den>
                          </m:f>
                        </m:e>
                      </m:d>
                      <m:r>
                        <a:rPr lang="zh-CN" altLang="zh-CN">
                          <a:solidFill>
                            <a:srgbClr val="00B050"/>
                          </a:solidFill>
                        </a:rPr>
                        <m:t>。</m:t>
                      </m:r>
                    </m:oMath>
                  </m:oMathPara>
                </a14:m>
                <a:endParaRPr lang="zh-CN" altLang="en-US" dirty="0">
                  <a:solidFill>
                    <a:srgbClr val="00B050"/>
                  </a:solidFill>
                </a:endParaRPr>
              </a:p>
            </p:txBody>
          </p:sp>
        </mc:Choice>
        <mc:Fallback>
          <p:sp>
            <p:nvSpPr>
              <p:cNvPr id="8" name="矩形 7"/>
              <p:cNvSpPr>
                <a:spLocks noRot="1" noChangeAspect="1" noMove="1" noResize="1" noEditPoints="1" noAdjustHandles="1" noChangeArrowheads="1" noChangeShapeType="1" noTextEdit="1"/>
              </p:cNvSpPr>
              <p:nvPr/>
            </p:nvSpPr>
            <p:spPr>
              <a:xfrm>
                <a:off x="179512" y="4370126"/>
                <a:ext cx="6188984" cy="1363130"/>
              </a:xfrm>
              <a:prstGeom prst="rect">
                <a:avLst/>
              </a:prstGeom>
              <a:blipFill rotWithShape="1">
                <a:blip r:embed="rId4"/>
                <a:stretch>
                  <a:fillRect/>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1432315"/>
            <a:ext cx="32670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8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anim calcmode="lin" valueType="num">
                                      <p:cBhvr>
                                        <p:cTn id="43" dur="500" fill="hold"/>
                                        <p:tgtEl>
                                          <p:spTgt spid="3074"/>
                                        </p:tgtEl>
                                        <p:attrNameLst>
                                          <p:attrName>ppt_w</p:attrName>
                                        </p:attrNameLst>
                                      </p:cBhvr>
                                      <p:tavLst>
                                        <p:tav tm="0">
                                          <p:val>
                                            <p:fltVal val="0"/>
                                          </p:val>
                                        </p:tav>
                                        <p:tav tm="100000">
                                          <p:val>
                                            <p:strVal val="#ppt_w"/>
                                          </p:val>
                                        </p:tav>
                                      </p:tavLst>
                                    </p:anim>
                                    <p:anim calcmode="lin" valueType="num">
                                      <p:cBhvr>
                                        <p:cTn id="44" dur="500" fill="hold"/>
                                        <p:tgtEl>
                                          <p:spTgt spid="3074"/>
                                        </p:tgtEl>
                                        <p:attrNameLst>
                                          <p:attrName>ppt_h</p:attrName>
                                        </p:attrNameLst>
                                      </p:cBhvr>
                                      <p:tavLst>
                                        <p:tav tm="0">
                                          <p:val>
                                            <p:fltVal val="0"/>
                                          </p:val>
                                        </p:tav>
                                        <p:tav tm="100000">
                                          <p:val>
                                            <p:strVal val="#ppt_h"/>
                                          </p:val>
                                        </p:tav>
                                      </p:tavLst>
                                    </p:anim>
                                    <p:animEffect transition="in" filter="fade">
                                      <p:cBhvr>
                                        <p:cTn id="4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LoG</a:t>
            </a:r>
            <a:r>
              <a:rPr lang="zh-CN" altLang="zh-CN" dirty="0" smtClean="0"/>
              <a:t>算子</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772816"/>
            <a:ext cx="7200800" cy="2736304"/>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LoG_edge_operator</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&gt;&amp;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float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mask_content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[ 5 ][ 5 ] = { { -2,  -4, -4, -4, -2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-4,   0,  8,  0, -4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-4,   8, 24,  8, -4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-4,   0,  8,  0, -4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-2,  -4, -4, -4, -2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float &gt; mask( 5, 5 );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mask.ImportFrom</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mask_content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Convolution_operation_1(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mask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8" name="图片 7" descr="灰度Lena图像.bmp"/>
          <p:cNvPicPr/>
          <p:nvPr/>
        </p:nvPicPr>
        <p:blipFill>
          <a:blip r:embed="rId2" cstate="print"/>
          <a:stretch>
            <a:fillRect/>
          </a:stretch>
        </p:blipFill>
        <p:spPr>
          <a:xfrm>
            <a:off x="467544" y="4771751"/>
            <a:ext cx="1455639" cy="1465561"/>
          </a:xfrm>
          <a:prstGeom prst="rect">
            <a:avLst/>
          </a:prstGeom>
        </p:spPr>
      </p:pic>
      <p:pic>
        <p:nvPicPr>
          <p:cNvPr id="9" name="图片 8" descr="灰度Lena图像_LoG 边缘.bmp"/>
          <p:cNvPicPr/>
          <p:nvPr/>
        </p:nvPicPr>
        <p:blipFill>
          <a:blip r:embed="rId3" cstate="print"/>
          <a:stretch>
            <a:fillRect/>
          </a:stretch>
        </p:blipFill>
        <p:spPr>
          <a:xfrm>
            <a:off x="1979712" y="4771751"/>
            <a:ext cx="1455639" cy="1465561"/>
          </a:xfrm>
          <a:prstGeom prst="rect">
            <a:avLst/>
          </a:prstGeom>
        </p:spPr>
      </p:pic>
      <p:pic>
        <p:nvPicPr>
          <p:cNvPr id="10" name="图片 9" descr="灰度汽车图像.bmp"/>
          <p:cNvPicPr/>
          <p:nvPr/>
        </p:nvPicPr>
        <p:blipFill>
          <a:blip r:embed="rId4" cstate="print"/>
          <a:stretch>
            <a:fillRect/>
          </a:stretch>
        </p:blipFill>
        <p:spPr>
          <a:xfrm>
            <a:off x="3707904" y="4771751"/>
            <a:ext cx="1944216" cy="1465561"/>
          </a:xfrm>
          <a:prstGeom prst="rect">
            <a:avLst/>
          </a:prstGeom>
        </p:spPr>
      </p:pic>
      <p:pic>
        <p:nvPicPr>
          <p:cNvPr id="11" name="图片 10" descr="灰度汽车图像_LoG 边缘.bmp"/>
          <p:cNvPicPr/>
          <p:nvPr/>
        </p:nvPicPr>
        <p:blipFill>
          <a:blip r:embed="rId5" cstate="print"/>
          <a:stretch>
            <a:fillRect/>
          </a:stretch>
        </p:blipFill>
        <p:spPr>
          <a:xfrm>
            <a:off x="5724128" y="4771751"/>
            <a:ext cx="1944216" cy="1465561"/>
          </a:xfrm>
          <a:prstGeom prst="rect">
            <a:avLst/>
          </a:prstGeom>
        </p:spPr>
      </p:pic>
    </p:spTree>
    <p:extLst>
      <p:ext uri="{BB962C8B-B14F-4D97-AF65-F5344CB8AC3E}">
        <p14:creationId xmlns:p14="http://schemas.microsoft.com/office/powerpoint/2010/main" val="164476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80">
                                          <p:stCondLst>
                                            <p:cond delay="0"/>
                                          </p:stCondLst>
                                        </p:cTn>
                                        <p:tgtEl>
                                          <p:spTgt spid="9"/>
                                        </p:tgtEl>
                                      </p:cBhvr>
                                    </p:animEffect>
                                    <p:anim calcmode="lin" valueType="num">
                                      <p:cBhvr>
                                        <p:cTn id="4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gtEl>
                                      </p:cBhvr>
                                      <p:to x="100000" y="60000"/>
                                    </p:animScale>
                                    <p:animScale>
                                      <p:cBhvr>
                                        <p:cTn id="48" dur="166" decel="50000">
                                          <p:stCondLst>
                                            <p:cond delay="676"/>
                                          </p:stCondLst>
                                        </p:cTn>
                                        <p:tgtEl>
                                          <p:spTgt spid="9"/>
                                        </p:tgtEl>
                                      </p:cBhvr>
                                      <p:to x="100000" y="100000"/>
                                    </p:animScale>
                                    <p:animScale>
                                      <p:cBhvr>
                                        <p:cTn id="49" dur="26">
                                          <p:stCondLst>
                                            <p:cond delay="1312"/>
                                          </p:stCondLst>
                                        </p:cTn>
                                        <p:tgtEl>
                                          <p:spTgt spid="9"/>
                                        </p:tgtEl>
                                      </p:cBhvr>
                                      <p:to x="100000" y="80000"/>
                                    </p:animScale>
                                    <p:animScale>
                                      <p:cBhvr>
                                        <p:cTn id="50" dur="166" decel="50000">
                                          <p:stCondLst>
                                            <p:cond delay="1338"/>
                                          </p:stCondLst>
                                        </p:cTn>
                                        <p:tgtEl>
                                          <p:spTgt spid="9"/>
                                        </p:tgtEl>
                                      </p:cBhvr>
                                      <p:to x="100000" y="100000"/>
                                    </p:animScale>
                                    <p:animScale>
                                      <p:cBhvr>
                                        <p:cTn id="51" dur="26">
                                          <p:stCondLst>
                                            <p:cond delay="1642"/>
                                          </p:stCondLst>
                                        </p:cTn>
                                        <p:tgtEl>
                                          <p:spTgt spid="9"/>
                                        </p:tgtEl>
                                      </p:cBhvr>
                                      <p:to x="100000" y="90000"/>
                                    </p:animScale>
                                    <p:animScale>
                                      <p:cBhvr>
                                        <p:cTn id="52" dur="166" decel="50000">
                                          <p:stCondLst>
                                            <p:cond delay="1668"/>
                                          </p:stCondLst>
                                        </p:cTn>
                                        <p:tgtEl>
                                          <p:spTgt spid="9"/>
                                        </p:tgtEl>
                                      </p:cBhvr>
                                      <p:to x="100000" y="100000"/>
                                    </p:animScale>
                                    <p:animScale>
                                      <p:cBhvr>
                                        <p:cTn id="53" dur="26">
                                          <p:stCondLst>
                                            <p:cond delay="1808"/>
                                          </p:stCondLst>
                                        </p:cTn>
                                        <p:tgtEl>
                                          <p:spTgt spid="9"/>
                                        </p:tgtEl>
                                      </p:cBhvr>
                                      <p:to x="100000" y="95000"/>
                                    </p:animScale>
                                    <p:animScale>
                                      <p:cBhvr>
                                        <p:cTn id="54" dur="166" decel="50000">
                                          <p:stCondLst>
                                            <p:cond delay="1834"/>
                                          </p:stCondLst>
                                        </p:cTn>
                                        <p:tgtEl>
                                          <p:spTgt spid="9"/>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80">
                                          <p:stCondLst>
                                            <p:cond delay="0"/>
                                          </p:stCondLst>
                                        </p:cTn>
                                        <p:tgtEl>
                                          <p:spTgt spid="10"/>
                                        </p:tgtEl>
                                      </p:cBhvr>
                                    </p:animEffect>
                                    <p:anim calcmode="lin" valueType="num">
                                      <p:cBhvr>
                                        <p:cTn id="6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5" dur="26">
                                          <p:stCondLst>
                                            <p:cond delay="650"/>
                                          </p:stCondLst>
                                        </p:cTn>
                                        <p:tgtEl>
                                          <p:spTgt spid="10"/>
                                        </p:tgtEl>
                                      </p:cBhvr>
                                      <p:to x="100000" y="60000"/>
                                    </p:animScale>
                                    <p:animScale>
                                      <p:cBhvr>
                                        <p:cTn id="66" dur="166" decel="50000">
                                          <p:stCondLst>
                                            <p:cond delay="676"/>
                                          </p:stCondLst>
                                        </p:cTn>
                                        <p:tgtEl>
                                          <p:spTgt spid="10"/>
                                        </p:tgtEl>
                                      </p:cBhvr>
                                      <p:to x="100000" y="100000"/>
                                    </p:animScale>
                                    <p:animScale>
                                      <p:cBhvr>
                                        <p:cTn id="67" dur="26">
                                          <p:stCondLst>
                                            <p:cond delay="1312"/>
                                          </p:stCondLst>
                                        </p:cTn>
                                        <p:tgtEl>
                                          <p:spTgt spid="10"/>
                                        </p:tgtEl>
                                      </p:cBhvr>
                                      <p:to x="100000" y="80000"/>
                                    </p:animScale>
                                    <p:animScale>
                                      <p:cBhvr>
                                        <p:cTn id="68" dur="166" decel="50000">
                                          <p:stCondLst>
                                            <p:cond delay="1338"/>
                                          </p:stCondLst>
                                        </p:cTn>
                                        <p:tgtEl>
                                          <p:spTgt spid="10"/>
                                        </p:tgtEl>
                                      </p:cBhvr>
                                      <p:to x="100000" y="100000"/>
                                    </p:animScale>
                                    <p:animScale>
                                      <p:cBhvr>
                                        <p:cTn id="69" dur="26">
                                          <p:stCondLst>
                                            <p:cond delay="1642"/>
                                          </p:stCondLst>
                                        </p:cTn>
                                        <p:tgtEl>
                                          <p:spTgt spid="10"/>
                                        </p:tgtEl>
                                      </p:cBhvr>
                                      <p:to x="100000" y="90000"/>
                                    </p:animScale>
                                    <p:animScale>
                                      <p:cBhvr>
                                        <p:cTn id="70" dur="166" decel="50000">
                                          <p:stCondLst>
                                            <p:cond delay="1668"/>
                                          </p:stCondLst>
                                        </p:cTn>
                                        <p:tgtEl>
                                          <p:spTgt spid="10"/>
                                        </p:tgtEl>
                                      </p:cBhvr>
                                      <p:to x="100000" y="100000"/>
                                    </p:animScale>
                                    <p:animScale>
                                      <p:cBhvr>
                                        <p:cTn id="71" dur="26">
                                          <p:stCondLst>
                                            <p:cond delay="1808"/>
                                          </p:stCondLst>
                                        </p:cTn>
                                        <p:tgtEl>
                                          <p:spTgt spid="10"/>
                                        </p:tgtEl>
                                      </p:cBhvr>
                                      <p:to x="100000" y="95000"/>
                                    </p:animScale>
                                    <p:animScale>
                                      <p:cBhvr>
                                        <p:cTn id="72" dur="166" decel="50000">
                                          <p:stCondLst>
                                            <p:cond delay="1834"/>
                                          </p:stCondLst>
                                        </p:cTn>
                                        <p:tgtEl>
                                          <p:spTgt spid="10"/>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80">
                                          <p:stCondLst>
                                            <p:cond delay="0"/>
                                          </p:stCondLst>
                                        </p:cTn>
                                        <p:tgtEl>
                                          <p:spTgt spid="11"/>
                                        </p:tgtEl>
                                      </p:cBhvr>
                                    </p:animEffect>
                                    <p:anim calcmode="lin" valueType="num">
                                      <p:cBhvr>
                                        <p:cTn id="7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1" dur="26">
                                          <p:stCondLst>
                                            <p:cond delay="650"/>
                                          </p:stCondLst>
                                        </p:cTn>
                                        <p:tgtEl>
                                          <p:spTgt spid="11"/>
                                        </p:tgtEl>
                                      </p:cBhvr>
                                      <p:to x="100000" y="60000"/>
                                    </p:animScale>
                                    <p:animScale>
                                      <p:cBhvr>
                                        <p:cTn id="82" dur="166" decel="50000">
                                          <p:stCondLst>
                                            <p:cond delay="676"/>
                                          </p:stCondLst>
                                        </p:cTn>
                                        <p:tgtEl>
                                          <p:spTgt spid="11"/>
                                        </p:tgtEl>
                                      </p:cBhvr>
                                      <p:to x="100000" y="100000"/>
                                    </p:animScale>
                                    <p:animScale>
                                      <p:cBhvr>
                                        <p:cTn id="83" dur="26">
                                          <p:stCondLst>
                                            <p:cond delay="1312"/>
                                          </p:stCondLst>
                                        </p:cTn>
                                        <p:tgtEl>
                                          <p:spTgt spid="11"/>
                                        </p:tgtEl>
                                      </p:cBhvr>
                                      <p:to x="100000" y="80000"/>
                                    </p:animScale>
                                    <p:animScale>
                                      <p:cBhvr>
                                        <p:cTn id="84" dur="166" decel="50000">
                                          <p:stCondLst>
                                            <p:cond delay="1338"/>
                                          </p:stCondLst>
                                        </p:cTn>
                                        <p:tgtEl>
                                          <p:spTgt spid="11"/>
                                        </p:tgtEl>
                                      </p:cBhvr>
                                      <p:to x="100000" y="100000"/>
                                    </p:animScale>
                                    <p:animScale>
                                      <p:cBhvr>
                                        <p:cTn id="85" dur="26">
                                          <p:stCondLst>
                                            <p:cond delay="1642"/>
                                          </p:stCondLst>
                                        </p:cTn>
                                        <p:tgtEl>
                                          <p:spTgt spid="11"/>
                                        </p:tgtEl>
                                      </p:cBhvr>
                                      <p:to x="100000" y="90000"/>
                                    </p:animScale>
                                    <p:animScale>
                                      <p:cBhvr>
                                        <p:cTn id="86" dur="166" decel="50000">
                                          <p:stCondLst>
                                            <p:cond delay="1668"/>
                                          </p:stCondLst>
                                        </p:cTn>
                                        <p:tgtEl>
                                          <p:spTgt spid="11"/>
                                        </p:tgtEl>
                                      </p:cBhvr>
                                      <p:to x="100000" y="100000"/>
                                    </p:animScale>
                                    <p:animScale>
                                      <p:cBhvr>
                                        <p:cTn id="87" dur="26">
                                          <p:stCondLst>
                                            <p:cond delay="1808"/>
                                          </p:stCondLst>
                                        </p:cTn>
                                        <p:tgtEl>
                                          <p:spTgt spid="11"/>
                                        </p:tgtEl>
                                      </p:cBhvr>
                                      <p:to x="100000" y="95000"/>
                                    </p:animScale>
                                    <p:animScale>
                                      <p:cBhvr>
                                        <p:cTn id="8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Canny</a:t>
            </a:r>
            <a:r>
              <a:rPr lang="zh-CN" altLang="zh-CN" dirty="0"/>
              <a:t>算子</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Canny</a:t>
            </a:r>
            <a:r>
              <a:rPr lang="zh-CN" altLang="zh-CN" dirty="0"/>
              <a:t>边缘检测算子是</a:t>
            </a:r>
            <a:r>
              <a:rPr lang="en-US" altLang="zh-CN" dirty="0"/>
              <a:t>John F. Canny</a:t>
            </a:r>
            <a:r>
              <a:rPr lang="zh-CN" altLang="zh-CN" dirty="0"/>
              <a:t>于</a:t>
            </a:r>
            <a:r>
              <a:rPr lang="en-US" altLang="zh-CN" dirty="0"/>
              <a:t>1986</a:t>
            </a:r>
            <a:r>
              <a:rPr lang="zh-CN" altLang="zh-CN" dirty="0"/>
              <a:t>年开发出来的一个</a:t>
            </a:r>
            <a:r>
              <a:rPr lang="zh-CN" altLang="zh-CN" dirty="0">
                <a:solidFill>
                  <a:srgbClr val="FF0000"/>
                </a:solidFill>
              </a:rPr>
              <a:t>多级边缘检测算法</a:t>
            </a:r>
            <a:r>
              <a:rPr lang="zh-CN" altLang="zh-CN" dirty="0"/>
              <a:t>，更为重要的是</a:t>
            </a:r>
            <a:r>
              <a:rPr lang="en-US" altLang="zh-CN" dirty="0"/>
              <a:t>Canny</a:t>
            </a:r>
            <a:r>
              <a:rPr lang="zh-CN" altLang="zh-CN" dirty="0"/>
              <a:t>创立了边缘检测计算理论来解释这项技术是如何工作</a:t>
            </a:r>
            <a:r>
              <a:rPr lang="zh-CN" altLang="zh-CN" dirty="0" smtClean="0"/>
              <a:t>的。</a:t>
            </a:r>
            <a:endParaRPr lang="en-US" altLang="zh-CN" dirty="0" smtClean="0"/>
          </a:p>
          <a:p>
            <a:r>
              <a:rPr lang="en-US" altLang="zh-CN" dirty="0"/>
              <a:t>Canny</a:t>
            </a:r>
            <a:r>
              <a:rPr lang="zh-CN" altLang="zh-CN" dirty="0"/>
              <a:t>的目标是找到一个最优的边缘检测算法，其最优的</a:t>
            </a:r>
            <a:r>
              <a:rPr lang="zh-CN" altLang="zh-CN" dirty="0">
                <a:solidFill>
                  <a:srgbClr val="0000FF"/>
                </a:solidFill>
              </a:rPr>
              <a:t>评价标准</a:t>
            </a:r>
            <a:r>
              <a:rPr lang="zh-CN" altLang="zh-CN" dirty="0"/>
              <a:t>为</a:t>
            </a:r>
            <a:r>
              <a:rPr lang="zh-CN" altLang="zh-CN" dirty="0" smtClean="0"/>
              <a:t>：</a:t>
            </a:r>
            <a:endParaRPr lang="en-US" altLang="zh-CN" dirty="0" smtClean="0"/>
          </a:p>
          <a:p>
            <a:pPr lvl="1"/>
            <a:r>
              <a:rPr lang="zh-CN" altLang="zh-CN" dirty="0">
                <a:solidFill>
                  <a:srgbClr val="00B050"/>
                </a:solidFill>
              </a:rPr>
              <a:t>好的</a:t>
            </a:r>
            <a:r>
              <a:rPr lang="zh-CN" altLang="zh-CN" dirty="0" smtClean="0">
                <a:solidFill>
                  <a:srgbClr val="00B050"/>
                </a:solidFill>
              </a:rPr>
              <a:t>检测</a:t>
            </a:r>
            <a:endParaRPr lang="en-US" altLang="zh-CN" dirty="0" smtClean="0">
              <a:solidFill>
                <a:srgbClr val="00B050"/>
              </a:solidFill>
            </a:endParaRPr>
          </a:p>
          <a:p>
            <a:pPr lvl="2"/>
            <a:r>
              <a:rPr lang="zh-CN" altLang="zh-CN" dirty="0" smtClean="0"/>
              <a:t>算法</a:t>
            </a:r>
            <a:r>
              <a:rPr lang="zh-CN" altLang="zh-CN" dirty="0"/>
              <a:t>能够尽可能多的标识出图像中的实际边缘</a:t>
            </a:r>
            <a:r>
              <a:rPr lang="zh-CN" altLang="zh-CN" dirty="0" smtClean="0"/>
              <a:t>；</a:t>
            </a:r>
            <a:endParaRPr lang="en-US" altLang="zh-CN" dirty="0" smtClean="0"/>
          </a:p>
          <a:p>
            <a:pPr lvl="1"/>
            <a:r>
              <a:rPr lang="zh-CN" altLang="zh-CN" dirty="0">
                <a:solidFill>
                  <a:srgbClr val="C00000"/>
                </a:solidFill>
              </a:rPr>
              <a:t>好的</a:t>
            </a:r>
            <a:r>
              <a:rPr lang="zh-CN" altLang="zh-CN" dirty="0" smtClean="0">
                <a:solidFill>
                  <a:srgbClr val="C00000"/>
                </a:solidFill>
              </a:rPr>
              <a:t>定位</a:t>
            </a:r>
            <a:endParaRPr lang="en-US" altLang="zh-CN" dirty="0" smtClean="0">
              <a:solidFill>
                <a:srgbClr val="C00000"/>
              </a:solidFill>
            </a:endParaRPr>
          </a:p>
          <a:p>
            <a:pPr lvl="2"/>
            <a:r>
              <a:rPr lang="zh-CN" altLang="zh-CN" dirty="0" smtClean="0"/>
              <a:t>标识</a:t>
            </a:r>
            <a:r>
              <a:rPr lang="zh-CN" altLang="zh-CN" dirty="0"/>
              <a:t>出的边缘要尽可能与实际图像中的实际边缘接近</a:t>
            </a:r>
            <a:r>
              <a:rPr lang="zh-CN" altLang="zh-CN" dirty="0" smtClean="0"/>
              <a:t>；</a:t>
            </a:r>
            <a:endParaRPr lang="en-US" altLang="zh-CN" dirty="0" smtClean="0"/>
          </a:p>
          <a:p>
            <a:pPr lvl="1"/>
            <a:r>
              <a:rPr lang="zh-CN" altLang="zh-CN" dirty="0">
                <a:solidFill>
                  <a:srgbClr val="002060"/>
                </a:solidFill>
              </a:rPr>
              <a:t>最小</a:t>
            </a:r>
            <a:r>
              <a:rPr lang="zh-CN" altLang="zh-CN" dirty="0" smtClean="0">
                <a:solidFill>
                  <a:srgbClr val="002060"/>
                </a:solidFill>
              </a:rPr>
              <a:t>响应</a:t>
            </a:r>
            <a:endParaRPr lang="en-US" altLang="zh-CN" dirty="0" smtClean="0">
              <a:solidFill>
                <a:srgbClr val="002060"/>
              </a:solidFill>
            </a:endParaRPr>
          </a:p>
          <a:p>
            <a:pPr lvl="2"/>
            <a:r>
              <a:rPr lang="zh-CN" altLang="zh-CN" dirty="0" smtClean="0"/>
              <a:t>图像</a:t>
            </a:r>
            <a:r>
              <a:rPr lang="zh-CN" altLang="zh-CN" dirty="0"/>
              <a:t>中的边缘只能标识一次，并且可能的图像噪声不应标识为边缘。</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27917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wipe(down)">
                                      <p:cBhvr>
                                        <p:cTn id="93" dur="580">
                                          <p:stCondLst>
                                            <p:cond delay="0"/>
                                          </p:stCondLst>
                                        </p:cTn>
                                        <p:tgtEl>
                                          <p:spTgt spid="3">
                                            <p:txEl>
                                              <p:pRg st="6" end="6"/>
                                            </p:txEl>
                                          </p:spTgt>
                                        </p:tgtEl>
                                      </p:cBhvr>
                                    </p:animEffect>
                                    <p:anim calcmode="lin" valueType="num">
                                      <p:cBhvr>
                                        <p:cTn id="9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3">
                                            <p:txEl>
                                              <p:pRg st="6" end="6"/>
                                            </p:txEl>
                                          </p:spTgt>
                                        </p:tgtEl>
                                      </p:cBhvr>
                                      <p:to x="100000" y="60000"/>
                                    </p:animScale>
                                    <p:animScale>
                                      <p:cBhvr>
                                        <p:cTn id="100" dur="166" decel="50000">
                                          <p:stCondLst>
                                            <p:cond delay="676"/>
                                          </p:stCondLst>
                                        </p:cTn>
                                        <p:tgtEl>
                                          <p:spTgt spid="3">
                                            <p:txEl>
                                              <p:pRg st="6" end="6"/>
                                            </p:txEl>
                                          </p:spTgt>
                                        </p:tgtEl>
                                      </p:cBhvr>
                                      <p:to x="100000" y="100000"/>
                                    </p:animScale>
                                    <p:animScale>
                                      <p:cBhvr>
                                        <p:cTn id="101" dur="26">
                                          <p:stCondLst>
                                            <p:cond delay="1312"/>
                                          </p:stCondLst>
                                        </p:cTn>
                                        <p:tgtEl>
                                          <p:spTgt spid="3">
                                            <p:txEl>
                                              <p:pRg st="6" end="6"/>
                                            </p:txEl>
                                          </p:spTgt>
                                        </p:tgtEl>
                                      </p:cBhvr>
                                      <p:to x="100000" y="80000"/>
                                    </p:animScale>
                                    <p:animScale>
                                      <p:cBhvr>
                                        <p:cTn id="102" dur="166" decel="50000">
                                          <p:stCondLst>
                                            <p:cond delay="1338"/>
                                          </p:stCondLst>
                                        </p:cTn>
                                        <p:tgtEl>
                                          <p:spTgt spid="3">
                                            <p:txEl>
                                              <p:pRg st="6" end="6"/>
                                            </p:txEl>
                                          </p:spTgt>
                                        </p:tgtEl>
                                      </p:cBhvr>
                                      <p:to x="100000" y="100000"/>
                                    </p:animScale>
                                    <p:animScale>
                                      <p:cBhvr>
                                        <p:cTn id="103" dur="26">
                                          <p:stCondLst>
                                            <p:cond delay="1642"/>
                                          </p:stCondLst>
                                        </p:cTn>
                                        <p:tgtEl>
                                          <p:spTgt spid="3">
                                            <p:txEl>
                                              <p:pRg st="6" end="6"/>
                                            </p:txEl>
                                          </p:spTgt>
                                        </p:tgtEl>
                                      </p:cBhvr>
                                      <p:to x="100000" y="90000"/>
                                    </p:animScale>
                                    <p:animScale>
                                      <p:cBhvr>
                                        <p:cTn id="104" dur="166" decel="50000">
                                          <p:stCondLst>
                                            <p:cond delay="1668"/>
                                          </p:stCondLst>
                                        </p:cTn>
                                        <p:tgtEl>
                                          <p:spTgt spid="3">
                                            <p:txEl>
                                              <p:pRg st="6" end="6"/>
                                            </p:txEl>
                                          </p:spTgt>
                                        </p:tgtEl>
                                      </p:cBhvr>
                                      <p:to x="100000" y="100000"/>
                                    </p:animScale>
                                    <p:animScale>
                                      <p:cBhvr>
                                        <p:cTn id="105" dur="26">
                                          <p:stCondLst>
                                            <p:cond delay="1808"/>
                                          </p:stCondLst>
                                        </p:cTn>
                                        <p:tgtEl>
                                          <p:spTgt spid="3">
                                            <p:txEl>
                                              <p:pRg st="6" end="6"/>
                                            </p:txEl>
                                          </p:spTgt>
                                        </p:tgtEl>
                                      </p:cBhvr>
                                      <p:to x="100000" y="95000"/>
                                    </p:animScale>
                                    <p:animScale>
                                      <p:cBhvr>
                                        <p:cTn id="106" dur="166" decel="50000">
                                          <p:stCondLst>
                                            <p:cond delay="1834"/>
                                          </p:stCondLst>
                                        </p:cTn>
                                        <p:tgtEl>
                                          <p:spTgt spid="3">
                                            <p:txEl>
                                              <p:pRg st="6" end="6"/>
                                            </p:txEl>
                                          </p:spTgt>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3">
                                            <p:txEl>
                                              <p:pRg st="7" end="7"/>
                                            </p:txEl>
                                          </p:spTgt>
                                        </p:tgtEl>
                                        <p:attrNameLst>
                                          <p:attrName>style.visibility</p:attrName>
                                        </p:attrNameLst>
                                      </p:cBhvr>
                                      <p:to>
                                        <p:strVal val="visible"/>
                                      </p:to>
                                    </p:set>
                                    <p:animEffect transition="in" filter="wipe(down)">
                                      <p:cBhvr>
                                        <p:cTn id="109" dur="580">
                                          <p:stCondLst>
                                            <p:cond delay="0"/>
                                          </p:stCondLst>
                                        </p:cTn>
                                        <p:tgtEl>
                                          <p:spTgt spid="3">
                                            <p:txEl>
                                              <p:pRg st="7" end="7"/>
                                            </p:txEl>
                                          </p:spTgt>
                                        </p:tgtEl>
                                      </p:cBhvr>
                                    </p:animEffect>
                                    <p:anim calcmode="lin" valueType="num">
                                      <p:cBhvr>
                                        <p:cTn id="11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7" end="7"/>
                                            </p:txEl>
                                          </p:spTgt>
                                        </p:tgtEl>
                                      </p:cBhvr>
                                      <p:to x="100000" y="60000"/>
                                    </p:animScale>
                                    <p:animScale>
                                      <p:cBhvr>
                                        <p:cTn id="116" dur="166" decel="50000">
                                          <p:stCondLst>
                                            <p:cond delay="676"/>
                                          </p:stCondLst>
                                        </p:cTn>
                                        <p:tgtEl>
                                          <p:spTgt spid="3">
                                            <p:txEl>
                                              <p:pRg st="7" end="7"/>
                                            </p:txEl>
                                          </p:spTgt>
                                        </p:tgtEl>
                                      </p:cBhvr>
                                      <p:to x="100000" y="100000"/>
                                    </p:animScale>
                                    <p:animScale>
                                      <p:cBhvr>
                                        <p:cTn id="117" dur="26">
                                          <p:stCondLst>
                                            <p:cond delay="1312"/>
                                          </p:stCondLst>
                                        </p:cTn>
                                        <p:tgtEl>
                                          <p:spTgt spid="3">
                                            <p:txEl>
                                              <p:pRg st="7" end="7"/>
                                            </p:txEl>
                                          </p:spTgt>
                                        </p:tgtEl>
                                      </p:cBhvr>
                                      <p:to x="100000" y="80000"/>
                                    </p:animScale>
                                    <p:animScale>
                                      <p:cBhvr>
                                        <p:cTn id="118" dur="166" decel="50000">
                                          <p:stCondLst>
                                            <p:cond delay="1338"/>
                                          </p:stCondLst>
                                        </p:cTn>
                                        <p:tgtEl>
                                          <p:spTgt spid="3">
                                            <p:txEl>
                                              <p:pRg st="7" end="7"/>
                                            </p:txEl>
                                          </p:spTgt>
                                        </p:tgtEl>
                                      </p:cBhvr>
                                      <p:to x="100000" y="100000"/>
                                    </p:animScale>
                                    <p:animScale>
                                      <p:cBhvr>
                                        <p:cTn id="119" dur="26">
                                          <p:stCondLst>
                                            <p:cond delay="1642"/>
                                          </p:stCondLst>
                                        </p:cTn>
                                        <p:tgtEl>
                                          <p:spTgt spid="3">
                                            <p:txEl>
                                              <p:pRg st="7" end="7"/>
                                            </p:txEl>
                                          </p:spTgt>
                                        </p:tgtEl>
                                      </p:cBhvr>
                                      <p:to x="100000" y="90000"/>
                                    </p:animScale>
                                    <p:animScale>
                                      <p:cBhvr>
                                        <p:cTn id="120" dur="166" decel="50000">
                                          <p:stCondLst>
                                            <p:cond delay="1668"/>
                                          </p:stCondLst>
                                        </p:cTn>
                                        <p:tgtEl>
                                          <p:spTgt spid="3">
                                            <p:txEl>
                                              <p:pRg st="7" end="7"/>
                                            </p:txEl>
                                          </p:spTgt>
                                        </p:tgtEl>
                                      </p:cBhvr>
                                      <p:to x="100000" y="100000"/>
                                    </p:animScale>
                                    <p:animScale>
                                      <p:cBhvr>
                                        <p:cTn id="121" dur="26">
                                          <p:stCondLst>
                                            <p:cond delay="1808"/>
                                          </p:stCondLst>
                                        </p:cTn>
                                        <p:tgtEl>
                                          <p:spTgt spid="3">
                                            <p:txEl>
                                              <p:pRg st="7" end="7"/>
                                            </p:txEl>
                                          </p:spTgt>
                                        </p:tgtEl>
                                      </p:cBhvr>
                                      <p:to x="100000" y="95000"/>
                                    </p:animScale>
                                    <p:animScale>
                                      <p:cBhvr>
                                        <p:cTn id="12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Canny</a:t>
            </a:r>
            <a:r>
              <a:rPr lang="zh-CN" altLang="zh-CN" dirty="0"/>
              <a:t>算子</a:t>
            </a:r>
            <a:endParaRPr lang="zh-CN" altLang="en-US" dirty="0"/>
          </a:p>
        </p:txBody>
      </p:sp>
      <p:sp>
        <p:nvSpPr>
          <p:cNvPr id="3" name="内容占位符 2"/>
          <p:cNvSpPr>
            <a:spLocks noGrp="1"/>
          </p:cNvSpPr>
          <p:nvPr>
            <p:ph idx="1"/>
          </p:nvPr>
        </p:nvSpPr>
        <p:spPr/>
        <p:txBody>
          <a:bodyPr/>
          <a:lstStyle/>
          <a:p>
            <a:r>
              <a:rPr lang="en-US" altLang="zh-CN" dirty="0"/>
              <a:t>Canny</a:t>
            </a:r>
            <a:r>
              <a:rPr lang="zh-CN" altLang="zh-CN" dirty="0"/>
              <a:t>算子在上述几种边缘提取算子中应该是最为复杂的，其大致步骤包括</a:t>
            </a:r>
            <a:r>
              <a:rPr lang="zh-CN" altLang="zh-CN" dirty="0" smtClean="0"/>
              <a:t>：</a:t>
            </a:r>
            <a:endParaRPr lang="en-US" altLang="zh-CN" dirty="0" smtClean="0"/>
          </a:p>
          <a:p>
            <a:pPr lvl="1"/>
            <a:r>
              <a:rPr lang="zh-CN" altLang="zh-CN" dirty="0">
                <a:solidFill>
                  <a:srgbClr val="0000FF"/>
                </a:solidFill>
              </a:rPr>
              <a:t>降</a:t>
            </a:r>
            <a:r>
              <a:rPr lang="zh-CN" altLang="zh-CN" dirty="0" smtClean="0">
                <a:solidFill>
                  <a:srgbClr val="0000FF"/>
                </a:solidFill>
              </a:rPr>
              <a:t>噪</a:t>
            </a:r>
            <a:endParaRPr lang="en-US" altLang="zh-CN" dirty="0" smtClean="0">
              <a:solidFill>
                <a:srgbClr val="0000FF"/>
              </a:solidFill>
            </a:endParaRPr>
          </a:p>
          <a:p>
            <a:pPr lvl="2"/>
            <a:r>
              <a:rPr lang="zh-CN" altLang="zh-CN" dirty="0"/>
              <a:t>对原始数据与</a:t>
            </a:r>
            <a:r>
              <a:rPr lang="zh-CN" altLang="zh-CN" dirty="0">
                <a:solidFill>
                  <a:srgbClr val="FF0000"/>
                </a:solidFill>
              </a:rPr>
              <a:t>高斯</a:t>
            </a:r>
            <a:r>
              <a:rPr lang="zh-CN" altLang="zh-CN" dirty="0"/>
              <a:t>模板做卷积，得到的图像与原始图像相比有些轻微的模糊。</a:t>
            </a:r>
            <a:endParaRPr lang="en-US" altLang="zh-CN" dirty="0" smtClean="0"/>
          </a:p>
          <a:p>
            <a:pPr lvl="1"/>
            <a:r>
              <a:rPr lang="zh-CN" altLang="zh-CN" dirty="0">
                <a:solidFill>
                  <a:srgbClr val="0000FF"/>
                </a:solidFill>
              </a:rPr>
              <a:t>寻找图像中的亮度</a:t>
            </a:r>
            <a:r>
              <a:rPr lang="zh-CN" altLang="zh-CN" dirty="0" smtClean="0">
                <a:solidFill>
                  <a:srgbClr val="0000FF"/>
                </a:solidFill>
              </a:rPr>
              <a:t>梯度</a:t>
            </a:r>
            <a:endParaRPr lang="en-US" altLang="zh-CN" dirty="0" smtClean="0">
              <a:solidFill>
                <a:srgbClr val="0000FF"/>
              </a:solidFill>
            </a:endParaRPr>
          </a:p>
          <a:p>
            <a:pPr lvl="2"/>
            <a:r>
              <a:rPr lang="zh-CN" altLang="zh-CN" dirty="0"/>
              <a:t>图像中的边缘可能会指向不同的方向，所以</a:t>
            </a:r>
            <a:r>
              <a:rPr lang="en-US" altLang="zh-CN" dirty="0"/>
              <a:t>Canny</a:t>
            </a:r>
            <a:r>
              <a:rPr lang="zh-CN" altLang="zh-CN" dirty="0"/>
              <a:t>算法使用</a:t>
            </a:r>
            <a:r>
              <a:rPr lang="en-US" altLang="zh-CN" dirty="0">
                <a:solidFill>
                  <a:srgbClr val="FF0000"/>
                </a:solidFill>
              </a:rPr>
              <a:t>4</a:t>
            </a:r>
            <a:r>
              <a:rPr lang="zh-CN" altLang="zh-CN" dirty="0">
                <a:solidFill>
                  <a:srgbClr val="FF0000"/>
                </a:solidFill>
              </a:rPr>
              <a:t>个模板</a:t>
            </a:r>
            <a:r>
              <a:rPr lang="zh-CN" altLang="zh-CN" dirty="0"/>
              <a:t>来检测水平、垂直以及对角线方向的边缘。</a:t>
            </a:r>
            <a:endParaRPr lang="en-US" altLang="zh-CN" dirty="0" smtClean="0"/>
          </a:p>
          <a:p>
            <a:pPr lvl="1"/>
            <a:r>
              <a:rPr lang="zh-CN" altLang="zh-CN" dirty="0">
                <a:solidFill>
                  <a:srgbClr val="0000FF"/>
                </a:solidFill>
              </a:rPr>
              <a:t>在图像中跟踪</a:t>
            </a:r>
            <a:r>
              <a:rPr lang="zh-CN" altLang="zh-CN" dirty="0" smtClean="0">
                <a:solidFill>
                  <a:srgbClr val="0000FF"/>
                </a:solidFill>
              </a:rPr>
              <a:t>边缘</a:t>
            </a:r>
            <a:endParaRPr lang="en-US" altLang="zh-CN" dirty="0" smtClean="0">
              <a:solidFill>
                <a:srgbClr val="0000FF"/>
              </a:solidFill>
            </a:endParaRPr>
          </a:p>
          <a:p>
            <a:pPr lvl="2"/>
            <a:r>
              <a:rPr lang="zh-CN" altLang="zh-CN" dirty="0"/>
              <a:t>较高的亮度梯度比较有可能是边缘，但是没有一个确切的值来限定多大的亮度梯度是边缘，所以</a:t>
            </a:r>
            <a:r>
              <a:rPr lang="en-US" altLang="zh-CN" dirty="0"/>
              <a:t>Canny</a:t>
            </a:r>
            <a:r>
              <a:rPr lang="zh-CN" altLang="zh-CN" dirty="0"/>
              <a:t>使用了滞后阈值。滞后阈值包括两个阈值——</a:t>
            </a:r>
            <a:r>
              <a:rPr lang="zh-CN" altLang="zh-CN" dirty="0">
                <a:solidFill>
                  <a:srgbClr val="FF0000"/>
                </a:solidFill>
              </a:rPr>
              <a:t>高阈值和低阈值</a:t>
            </a:r>
            <a:r>
              <a:rPr lang="zh-CN" altLang="zh-CN" dirty="0"/>
              <a:t>。</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409275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down)">
                                      <p:cBhvr>
                                        <p:cTn id="91" dur="580">
                                          <p:stCondLst>
                                            <p:cond delay="0"/>
                                          </p:stCondLst>
                                        </p:cTn>
                                        <p:tgtEl>
                                          <p:spTgt spid="3">
                                            <p:txEl>
                                              <p:pRg st="6" end="6"/>
                                            </p:txEl>
                                          </p:spTgt>
                                        </p:tgtEl>
                                      </p:cBhvr>
                                    </p:animEffect>
                                    <p:anim calcmode="lin" valueType="num">
                                      <p:cBhvr>
                                        <p:cTn id="9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6" end="6"/>
                                            </p:txEl>
                                          </p:spTgt>
                                        </p:tgtEl>
                                      </p:cBhvr>
                                      <p:to x="100000" y="60000"/>
                                    </p:animScale>
                                    <p:animScale>
                                      <p:cBhvr>
                                        <p:cTn id="98" dur="166" decel="50000">
                                          <p:stCondLst>
                                            <p:cond delay="676"/>
                                          </p:stCondLst>
                                        </p:cTn>
                                        <p:tgtEl>
                                          <p:spTgt spid="3">
                                            <p:txEl>
                                              <p:pRg st="6" end="6"/>
                                            </p:txEl>
                                          </p:spTgt>
                                        </p:tgtEl>
                                      </p:cBhvr>
                                      <p:to x="100000" y="100000"/>
                                    </p:animScale>
                                    <p:animScale>
                                      <p:cBhvr>
                                        <p:cTn id="99" dur="26">
                                          <p:stCondLst>
                                            <p:cond delay="1312"/>
                                          </p:stCondLst>
                                        </p:cTn>
                                        <p:tgtEl>
                                          <p:spTgt spid="3">
                                            <p:txEl>
                                              <p:pRg st="6" end="6"/>
                                            </p:txEl>
                                          </p:spTgt>
                                        </p:tgtEl>
                                      </p:cBhvr>
                                      <p:to x="100000" y="80000"/>
                                    </p:animScale>
                                    <p:animScale>
                                      <p:cBhvr>
                                        <p:cTn id="100" dur="166" decel="50000">
                                          <p:stCondLst>
                                            <p:cond delay="1338"/>
                                          </p:stCondLst>
                                        </p:cTn>
                                        <p:tgtEl>
                                          <p:spTgt spid="3">
                                            <p:txEl>
                                              <p:pRg st="6" end="6"/>
                                            </p:txEl>
                                          </p:spTgt>
                                        </p:tgtEl>
                                      </p:cBhvr>
                                      <p:to x="100000" y="100000"/>
                                    </p:animScale>
                                    <p:animScale>
                                      <p:cBhvr>
                                        <p:cTn id="101" dur="26">
                                          <p:stCondLst>
                                            <p:cond delay="1642"/>
                                          </p:stCondLst>
                                        </p:cTn>
                                        <p:tgtEl>
                                          <p:spTgt spid="3">
                                            <p:txEl>
                                              <p:pRg st="6" end="6"/>
                                            </p:txEl>
                                          </p:spTgt>
                                        </p:tgtEl>
                                      </p:cBhvr>
                                      <p:to x="100000" y="90000"/>
                                    </p:animScale>
                                    <p:animScale>
                                      <p:cBhvr>
                                        <p:cTn id="102" dur="166" decel="50000">
                                          <p:stCondLst>
                                            <p:cond delay="1668"/>
                                          </p:stCondLst>
                                        </p:cTn>
                                        <p:tgtEl>
                                          <p:spTgt spid="3">
                                            <p:txEl>
                                              <p:pRg st="6" end="6"/>
                                            </p:txEl>
                                          </p:spTgt>
                                        </p:tgtEl>
                                      </p:cBhvr>
                                      <p:to x="100000" y="100000"/>
                                    </p:animScale>
                                    <p:animScale>
                                      <p:cBhvr>
                                        <p:cTn id="103" dur="26">
                                          <p:stCondLst>
                                            <p:cond delay="1808"/>
                                          </p:stCondLst>
                                        </p:cTn>
                                        <p:tgtEl>
                                          <p:spTgt spid="3">
                                            <p:txEl>
                                              <p:pRg st="6" end="6"/>
                                            </p:txEl>
                                          </p:spTgt>
                                        </p:tgtEl>
                                      </p:cBhvr>
                                      <p:to x="100000" y="95000"/>
                                    </p:animScale>
                                    <p:animScale>
                                      <p:cBhvr>
                                        <p:cTn id="104"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Canny</a:t>
            </a:r>
            <a:r>
              <a:rPr lang="zh-CN" altLang="zh-CN" dirty="0"/>
              <a:t>算子</a:t>
            </a:r>
            <a:endParaRPr lang="zh-CN" altLang="en-US" dirty="0"/>
          </a:p>
        </p:txBody>
      </p:sp>
      <p:sp>
        <p:nvSpPr>
          <p:cNvPr id="3" name="内容占位符 2"/>
          <p:cNvSpPr>
            <a:spLocks noGrp="1"/>
          </p:cNvSpPr>
          <p:nvPr>
            <p:ph idx="1"/>
          </p:nvPr>
        </p:nvSpPr>
        <p:spPr/>
        <p:txBody>
          <a:bodyPr/>
          <a:lstStyle/>
          <a:p>
            <a:r>
              <a:rPr lang="en-US" altLang="zh-CN" dirty="0"/>
              <a:t>Canny</a:t>
            </a:r>
            <a:r>
              <a:rPr lang="zh-CN" altLang="zh-CN" dirty="0"/>
              <a:t>算子涉及许多可以调整的参数，它们将影响到算法的计算时间与效果，具体包括</a:t>
            </a:r>
            <a:r>
              <a:rPr lang="zh-CN" altLang="zh-CN" dirty="0" smtClean="0"/>
              <a:t>：</a:t>
            </a:r>
            <a:endParaRPr lang="en-US" altLang="zh-CN" dirty="0" smtClean="0"/>
          </a:p>
          <a:p>
            <a:pPr lvl="1"/>
            <a:r>
              <a:rPr lang="zh-CN" altLang="zh-CN" dirty="0">
                <a:solidFill>
                  <a:srgbClr val="FF0000"/>
                </a:solidFill>
              </a:rPr>
              <a:t>高斯滤波器的</a:t>
            </a:r>
            <a:r>
              <a:rPr lang="zh-CN" altLang="zh-CN" dirty="0" smtClean="0">
                <a:solidFill>
                  <a:srgbClr val="FF0000"/>
                </a:solidFill>
              </a:rPr>
              <a:t>大小</a:t>
            </a:r>
            <a:endParaRPr lang="en-US" altLang="zh-CN" dirty="0" smtClean="0">
              <a:solidFill>
                <a:srgbClr val="FF0000"/>
              </a:solidFill>
            </a:endParaRPr>
          </a:p>
          <a:p>
            <a:pPr lvl="2"/>
            <a:r>
              <a:rPr lang="zh-CN" altLang="zh-CN" dirty="0">
                <a:solidFill>
                  <a:srgbClr val="00B050"/>
                </a:solidFill>
              </a:rPr>
              <a:t>较小的滤波器</a:t>
            </a:r>
            <a:r>
              <a:rPr lang="zh-CN" altLang="zh-CN" dirty="0"/>
              <a:t>产生的模糊效果也较少，这样就可以检测较小、变化明显的细线</a:t>
            </a:r>
            <a:r>
              <a:rPr lang="zh-CN" altLang="zh-CN" dirty="0" smtClean="0"/>
              <a:t>。</a:t>
            </a:r>
            <a:endParaRPr lang="en-US" altLang="zh-CN" dirty="0" smtClean="0"/>
          </a:p>
          <a:p>
            <a:pPr lvl="2"/>
            <a:r>
              <a:rPr lang="zh-CN" altLang="zh-CN" dirty="0">
                <a:solidFill>
                  <a:srgbClr val="00B050"/>
                </a:solidFill>
              </a:rPr>
              <a:t>较大的滤波器</a:t>
            </a:r>
            <a:r>
              <a:rPr lang="zh-CN" altLang="zh-CN" dirty="0"/>
              <a:t>产生的模糊效果也较多，将较大的一块图像区域涂成一个特定点的颜色值。</a:t>
            </a:r>
            <a:endParaRPr lang="en-US" altLang="zh-CN" dirty="0" smtClean="0"/>
          </a:p>
          <a:p>
            <a:pPr lvl="1"/>
            <a:r>
              <a:rPr lang="zh-CN" altLang="zh-CN" dirty="0" smtClean="0">
                <a:solidFill>
                  <a:srgbClr val="0000FF"/>
                </a:solidFill>
              </a:rPr>
              <a:t>阈值</a:t>
            </a:r>
            <a:endParaRPr lang="en-US" altLang="zh-CN" dirty="0" smtClean="0">
              <a:solidFill>
                <a:srgbClr val="0000FF"/>
              </a:solidFill>
            </a:endParaRPr>
          </a:p>
          <a:p>
            <a:pPr lvl="2"/>
            <a:r>
              <a:rPr lang="zh-CN" altLang="zh-CN" dirty="0"/>
              <a:t>使用两个阈值比使用一个阈值更加灵活，但是它还是有阈值存在的共性问题。</a:t>
            </a:r>
            <a:endParaRPr lang="en-US" altLang="zh-CN" dirty="0" smtClean="0"/>
          </a:p>
          <a:p>
            <a:pPr lvl="2"/>
            <a:r>
              <a:rPr lang="zh-CN" altLang="zh-CN" dirty="0" smtClean="0"/>
              <a:t>设置</a:t>
            </a:r>
            <a:r>
              <a:rPr lang="zh-CN" altLang="zh-CN" dirty="0"/>
              <a:t>的阈值</a:t>
            </a:r>
            <a:r>
              <a:rPr lang="zh-CN" altLang="zh-CN" dirty="0">
                <a:solidFill>
                  <a:srgbClr val="C00000"/>
                </a:solidFill>
              </a:rPr>
              <a:t>过高</a:t>
            </a:r>
            <a:r>
              <a:rPr lang="zh-CN" altLang="zh-CN" dirty="0"/>
              <a:t>，可能会漏掉重要信息</a:t>
            </a:r>
            <a:r>
              <a:rPr lang="zh-CN" altLang="zh-CN" dirty="0" smtClean="0"/>
              <a:t>；</a:t>
            </a:r>
            <a:endParaRPr lang="en-US" altLang="zh-CN" dirty="0" smtClean="0"/>
          </a:p>
          <a:p>
            <a:pPr lvl="2"/>
            <a:r>
              <a:rPr lang="zh-CN" altLang="zh-CN" dirty="0"/>
              <a:t>阈值</a:t>
            </a:r>
            <a:r>
              <a:rPr lang="zh-CN" altLang="zh-CN" dirty="0">
                <a:solidFill>
                  <a:srgbClr val="C00000"/>
                </a:solidFill>
              </a:rPr>
              <a:t>过低</a:t>
            </a:r>
            <a:r>
              <a:rPr lang="zh-CN" altLang="zh-CN" dirty="0"/>
              <a:t>，将会把细节信息看得过于重要。</a:t>
            </a:r>
            <a:endParaRPr lang="zh-CN" altLang="en-US" dirty="0"/>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87585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基于区域的分割</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6" name="图片 5" descr="区域分割 01.bmp"/>
          <p:cNvPicPr/>
          <p:nvPr/>
        </p:nvPicPr>
        <p:blipFill>
          <a:blip r:embed="rId2" cstate="print"/>
          <a:stretch>
            <a:fillRect/>
          </a:stretch>
        </p:blipFill>
        <p:spPr>
          <a:xfrm>
            <a:off x="683568" y="1844824"/>
            <a:ext cx="2592288" cy="2088232"/>
          </a:xfrm>
          <a:prstGeom prst="rect">
            <a:avLst/>
          </a:prstGeom>
        </p:spPr>
      </p:pic>
      <p:pic>
        <p:nvPicPr>
          <p:cNvPr id="7" name="图片 6" descr="区域分割 02.bmp"/>
          <p:cNvPicPr/>
          <p:nvPr/>
        </p:nvPicPr>
        <p:blipFill>
          <a:blip r:embed="rId3" cstate="print"/>
          <a:stretch>
            <a:fillRect/>
          </a:stretch>
        </p:blipFill>
        <p:spPr>
          <a:xfrm>
            <a:off x="5148064" y="1844824"/>
            <a:ext cx="2479026" cy="2088232"/>
          </a:xfrm>
          <a:prstGeom prst="rect">
            <a:avLst/>
          </a:prstGeom>
        </p:spPr>
      </p:pic>
      <p:pic>
        <p:nvPicPr>
          <p:cNvPr id="8" name="图片 7" descr="区域分割 03.bmp"/>
          <p:cNvPicPr/>
          <p:nvPr/>
        </p:nvPicPr>
        <p:blipFill>
          <a:blip r:embed="rId4" cstate="print"/>
          <a:stretch>
            <a:fillRect/>
          </a:stretch>
        </p:blipFill>
        <p:spPr>
          <a:xfrm>
            <a:off x="2880041" y="4149080"/>
            <a:ext cx="1619951" cy="2204809"/>
          </a:xfrm>
          <a:prstGeom prst="rect">
            <a:avLst/>
          </a:prstGeom>
        </p:spPr>
      </p:pic>
      <p:pic>
        <p:nvPicPr>
          <p:cNvPr id="9" name="图片 8" descr="区域分割 04.bmp"/>
          <p:cNvPicPr/>
          <p:nvPr/>
        </p:nvPicPr>
        <p:blipFill>
          <a:blip r:embed="rId5" cstate="print"/>
          <a:stretch>
            <a:fillRect/>
          </a:stretch>
        </p:blipFill>
        <p:spPr>
          <a:xfrm>
            <a:off x="5621240" y="4188580"/>
            <a:ext cx="1532673" cy="2165309"/>
          </a:xfrm>
          <a:prstGeom prst="rect">
            <a:avLst/>
          </a:prstGeom>
        </p:spPr>
      </p:pic>
      <p:sp>
        <p:nvSpPr>
          <p:cNvPr id="10" name="右箭头 9"/>
          <p:cNvSpPr/>
          <p:nvPr/>
        </p:nvSpPr>
        <p:spPr>
          <a:xfrm>
            <a:off x="3419872" y="2636912"/>
            <a:ext cx="158417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644008" y="5085184"/>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302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Canny</a:t>
            </a:r>
            <a:r>
              <a:rPr lang="zh-CN" altLang="zh-CN" dirty="0"/>
              <a:t>边缘提取结果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6" name="图片 5" descr="灰度Lena图像.bmp"/>
          <p:cNvPicPr/>
          <p:nvPr/>
        </p:nvPicPr>
        <p:blipFill>
          <a:blip r:embed="rId2" cstate="print"/>
          <a:stretch>
            <a:fillRect/>
          </a:stretch>
        </p:blipFill>
        <p:spPr>
          <a:xfrm>
            <a:off x="755576" y="1916832"/>
            <a:ext cx="1971810" cy="2016224"/>
          </a:xfrm>
          <a:prstGeom prst="rect">
            <a:avLst/>
          </a:prstGeom>
        </p:spPr>
      </p:pic>
      <p:pic>
        <p:nvPicPr>
          <p:cNvPr id="7" name="图片 6" descr="灰度Lena图像_Canny 边缘.bmp"/>
          <p:cNvPicPr/>
          <p:nvPr/>
        </p:nvPicPr>
        <p:blipFill>
          <a:blip r:embed="rId3" cstate="print"/>
          <a:stretch>
            <a:fillRect/>
          </a:stretch>
        </p:blipFill>
        <p:spPr>
          <a:xfrm>
            <a:off x="3543643" y="1916832"/>
            <a:ext cx="1971810" cy="2016224"/>
          </a:xfrm>
          <a:prstGeom prst="rect">
            <a:avLst/>
          </a:prstGeom>
        </p:spPr>
      </p:pic>
      <p:pic>
        <p:nvPicPr>
          <p:cNvPr id="8" name="图片 7" descr="灰度汽车图像.bmp"/>
          <p:cNvPicPr/>
          <p:nvPr/>
        </p:nvPicPr>
        <p:blipFill>
          <a:blip r:embed="rId4" cstate="print"/>
          <a:stretch>
            <a:fillRect/>
          </a:stretch>
        </p:blipFill>
        <p:spPr>
          <a:xfrm>
            <a:off x="1331640" y="4281388"/>
            <a:ext cx="2635543" cy="2016224"/>
          </a:xfrm>
          <a:prstGeom prst="rect">
            <a:avLst/>
          </a:prstGeom>
        </p:spPr>
      </p:pic>
      <p:pic>
        <p:nvPicPr>
          <p:cNvPr id="9" name="图片 8" descr="灰度汽车图像_Canny 边缘.bmp"/>
          <p:cNvPicPr/>
          <p:nvPr/>
        </p:nvPicPr>
        <p:blipFill>
          <a:blip r:embed="rId5" cstate="print"/>
          <a:stretch>
            <a:fillRect/>
          </a:stretch>
        </p:blipFill>
        <p:spPr>
          <a:xfrm>
            <a:off x="4788024" y="4281388"/>
            <a:ext cx="2635543" cy="2016224"/>
          </a:xfrm>
          <a:prstGeom prst="rect">
            <a:avLst/>
          </a:prstGeom>
        </p:spPr>
      </p:pic>
      <p:sp>
        <p:nvSpPr>
          <p:cNvPr id="10" name="右箭头 9"/>
          <p:cNvSpPr/>
          <p:nvPr/>
        </p:nvSpPr>
        <p:spPr>
          <a:xfrm>
            <a:off x="2799394" y="2780928"/>
            <a:ext cx="69248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039191" y="5085184"/>
            <a:ext cx="67682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63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算子对比</a:t>
            </a:r>
            <a:endParaRPr lang="zh-CN" altLang="en-US" dirty="0"/>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57603"/>
            <a:ext cx="7704856" cy="4385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99592" y="3613666"/>
            <a:ext cx="1107996" cy="369332"/>
          </a:xfrm>
          <a:prstGeom prst="rect">
            <a:avLst/>
          </a:prstGeom>
          <a:solidFill>
            <a:srgbClr val="FFFF00"/>
          </a:solidFill>
        </p:spPr>
        <p:txBody>
          <a:bodyPr wrap="none">
            <a:spAutoFit/>
          </a:bodyPr>
          <a:lstStyle/>
          <a:p>
            <a:r>
              <a:rPr lang="zh-CN" altLang="zh-CN" dirty="0"/>
              <a:t>原始图像</a:t>
            </a:r>
            <a:endParaRPr lang="zh-CN" altLang="en-US" dirty="0"/>
          </a:p>
        </p:txBody>
      </p:sp>
      <p:sp>
        <p:nvSpPr>
          <p:cNvPr id="7" name="矩形 6"/>
          <p:cNvSpPr/>
          <p:nvPr/>
        </p:nvSpPr>
        <p:spPr>
          <a:xfrm>
            <a:off x="2699792" y="3620532"/>
            <a:ext cx="1331070" cy="369332"/>
          </a:xfrm>
          <a:prstGeom prst="rect">
            <a:avLst/>
          </a:prstGeom>
          <a:solidFill>
            <a:srgbClr val="FFFF00"/>
          </a:solidFill>
        </p:spPr>
        <p:txBody>
          <a:bodyPr wrap="none">
            <a:spAutoFit/>
          </a:bodyPr>
          <a:lstStyle/>
          <a:p>
            <a:r>
              <a:rPr lang="en-US" altLang="zh-CN" dirty="0"/>
              <a:t>Robert</a:t>
            </a:r>
            <a:r>
              <a:rPr lang="zh-CN" altLang="zh-CN" dirty="0"/>
              <a:t>算子</a:t>
            </a:r>
            <a:endParaRPr lang="zh-CN" altLang="en-US" dirty="0"/>
          </a:p>
        </p:txBody>
      </p:sp>
      <p:sp>
        <p:nvSpPr>
          <p:cNvPr id="8" name="矩形 7"/>
          <p:cNvSpPr/>
          <p:nvPr/>
        </p:nvSpPr>
        <p:spPr>
          <a:xfrm>
            <a:off x="4716016" y="3613666"/>
            <a:ext cx="1202573" cy="369332"/>
          </a:xfrm>
          <a:prstGeom prst="rect">
            <a:avLst/>
          </a:prstGeom>
          <a:solidFill>
            <a:srgbClr val="FFFF00"/>
          </a:solidFill>
        </p:spPr>
        <p:txBody>
          <a:bodyPr wrap="none">
            <a:spAutoFit/>
          </a:bodyPr>
          <a:lstStyle/>
          <a:p>
            <a:r>
              <a:rPr lang="en-US" altLang="zh-CN" dirty="0" err="1"/>
              <a:t>Sobel</a:t>
            </a:r>
            <a:r>
              <a:rPr lang="zh-CN" altLang="zh-CN" dirty="0" smtClean="0"/>
              <a:t>算子</a:t>
            </a:r>
            <a:endParaRPr lang="zh-CN" altLang="en-US" dirty="0"/>
          </a:p>
        </p:txBody>
      </p:sp>
      <p:sp>
        <p:nvSpPr>
          <p:cNvPr id="9" name="矩形 8"/>
          <p:cNvSpPr/>
          <p:nvPr/>
        </p:nvSpPr>
        <p:spPr>
          <a:xfrm>
            <a:off x="6372200" y="3613666"/>
            <a:ext cx="1630575" cy="369332"/>
          </a:xfrm>
          <a:prstGeom prst="rect">
            <a:avLst/>
          </a:prstGeom>
          <a:solidFill>
            <a:srgbClr val="FFFF00"/>
          </a:solidFill>
        </p:spPr>
        <p:txBody>
          <a:bodyPr wrap="none">
            <a:spAutoFit/>
          </a:bodyPr>
          <a:lstStyle/>
          <a:p>
            <a:r>
              <a:rPr lang="en-US" altLang="zh-CN" dirty="0" err="1"/>
              <a:t>Laplacian</a:t>
            </a:r>
            <a:r>
              <a:rPr lang="zh-CN" altLang="zh-CN" dirty="0"/>
              <a:t>算子</a:t>
            </a:r>
            <a:endParaRPr lang="zh-CN" altLang="en-US" dirty="0"/>
          </a:p>
        </p:txBody>
      </p:sp>
      <p:sp>
        <p:nvSpPr>
          <p:cNvPr id="10" name="矩形 9"/>
          <p:cNvSpPr/>
          <p:nvPr/>
        </p:nvSpPr>
        <p:spPr>
          <a:xfrm>
            <a:off x="753526" y="6044476"/>
            <a:ext cx="1400127" cy="369332"/>
          </a:xfrm>
          <a:prstGeom prst="rect">
            <a:avLst/>
          </a:prstGeom>
          <a:solidFill>
            <a:srgbClr val="FFFF00"/>
          </a:solidFill>
        </p:spPr>
        <p:txBody>
          <a:bodyPr wrap="none">
            <a:spAutoFit/>
          </a:bodyPr>
          <a:lstStyle/>
          <a:p>
            <a:r>
              <a:rPr lang="en-US" altLang="zh-CN" dirty="0"/>
              <a:t>Prewitt</a:t>
            </a:r>
            <a:r>
              <a:rPr lang="zh-CN" altLang="zh-CN" dirty="0"/>
              <a:t>算子</a:t>
            </a:r>
            <a:endParaRPr lang="zh-CN" altLang="en-US" dirty="0"/>
          </a:p>
        </p:txBody>
      </p:sp>
      <p:sp>
        <p:nvSpPr>
          <p:cNvPr id="11" name="矩形 10"/>
          <p:cNvSpPr/>
          <p:nvPr/>
        </p:nvSpPr>
        <p:spPr>
          <a:xfrm>
            <a:off x="2680423" y="6044476"/>
            <a:ext cx="1261051" cy="369332"/>
          </a:xfrm>
          <a:prstGeom prst="rect">
            <a:avLst/>
          </a:prstGeom>
          <a:solidFill>
            <a:srgbClr val="FFFF00"/>
          </a:solidFill>
        </p:spPr>
        <p:txBody>
          <a:bodyPr wrap="none">
            <a:spAutoFit/>
          </a:bodyPr>
          <a:lstStyle/>
          <a:p>
            <a:r>
              <a:rPr lang="en-US" altLang="zh-CN" dirty="0"/>
              <a:t>Kirsch</a:t>
            </a:r>
            <a:r>
              <a:rPr lang="zh-CN" altLang="zh-CN" dirty="0"/>
              <a:t>算子</a:t>
            </a:r>
            <a:endParaRPr lang="zh-CN" altLang="en-US" dirty="0"/>
          </a:p>
        </p:txBody>
      </p:sp>
      <p:sp>
        <p:nvSpPr>
          <p:cNvPr id="12" name="矩形 11"/>
          <p:cNvSpPr/>
          <p:nvPr/>
        </p:nvSpPr>
        <p:spPr>
          <a:xfrm>
            <a:off x="4796165" y="6044476"/>
            <a:ext cx="1042273" cy="369332"/>
          </a:xfrm>
          <a:prstGeom prst="rect">
            <a:avLst/>
          </a:prstGeom>
          <a:solidFill>
            <a:srgbClr val="FFFF00"/>
          </a:solidFill>
        </p:spPr>
        <p:txBody>
          <a:bodyPr wrap="none">
            <a:spAutoFit/>
          </a:bodyPr>
          <a:lstStyle/>
          <a:p>
            <a:r>
              <a:rPr lang="en-US" altLang="zh-CN" dirty="0" err="1"/>
              <a:t>LoG</a:t>
            </a:r>
            <a:r>
              <a:rPr lang="zh-CN" altLang="zh-CN" dirty="0"/>
              <a:t>算子</a:t>
            </a:r>
            <a:endParaRPr lang="zh-CN" altLang="en-US" dirty="0"/>
          </a:p>
        </p:txBody>
      </p:sp>
      <p:sp>
        <p:nvSpPr>
          <p:cNvPr id="13" name="矩形 12"/>
          <p:cNvSpPr/>
          <p:nvPr/>
        </p:nvSpPr>
        <p:spPr>
          <a:xfrm>
            <a:off x="6550934" y="6044476"/>
            <a:ext cx="1273105" cy="369332"/>
          </a:xfrm>
          <a:prstGeom prst="rect">
            <a:avLst/>
          </a:prstGeom>
          <a:solidFill>
            <a:srgbClr val="FFFF00"/>
          </a:solidFill>
        </p:spPr>
        <p:txBody>
          <a:bodyPr wrap="none">
            <a:spAutoFit/>
          </a:bodyPr>
          <a:lstStyle/>
          <a:p>
            <a:r>
              <a:rPr lang="en-US" altLang="zh-CN" dirty="0"/>
              <a:t>Canny</a:t>
            </a:r>
            <a:r>
              <a:rPr lang="zh-CN" altLang="zh-CN" dirty="0"/>
              <a:t>算子</a:t>
            </a:r>
            <a:endParaRPr lang="zh-CN" altLang="en-US" dirty="0"/>
          </a:p>
        </p:txBody>
      </p:sp>
    </p:spTree>
    <p:extLst>
      <p:ext uri="{BB962C8B-B14F-4D97-AF65-F5344CB8AC3E}">
        <p14:creationId xmlns:p14="http://schemas.microsoft.com/office/powerpoint/2010/main" val="81564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80">
                                          <p:stCondLst>
                                            <p:cond delay="0"/>
                                          </p:stCondLst>
                                        </p:cTn>
                                        <p:tgtEl>
                                          <p:spTgt spid="11"/>
                                        </p:tgtEl>
                                      </p:cBhvr>
                                    </p:animEffect>
                                    <p:anim calcmode="lin" valueType="num">
                                      <p:cBhvr>
                                        <p:cTn id="3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3" dur="26">
                                          <p:stCondLst>
                                            <p:cond delay="650"/>
                                          </p:stCondLst>
                                        </p:cTn>
                                        <p:tgtEl>
                                          <p:spTgt spid="11"/>
                                        </p:tgtEl>
                                      </p:cBhvr>
                                      <p:to x="100000" y="60000"/>
                                    </p:animScale>
                                    <p:animScale>
                                      <p:cBhvr>
                                        <p:cTn id="44" dur="166" decel="50000">
                                          <p:stCondLst>
                                            <p:cond delay="676"/>
                                          </p:stCondLst>
                                        </p:cTn>
                                        <p:tgtEl>
                                          <p:spTgt spid="11"/>
                                        </p:tgtEl>
                                      </p:cBhvr>
                                      <p:to x="100000" y="100000"/>
                                    </p:animScale>
                                    <p:animScale>
                                      <p:cBhvr>
                                        <p:cTn id="45" dur="26">
                                          <p:stCondLst>
                                            <p:cond delay="1312"/>
                                          </p:stCondLst>
                                        </p:cTn>
                                        <p:tgtEl>
                                          <p:spTgt spid="11"/>
                                        </p:tgtEl>
                                      </p:cBhvr>
                                      <p:to x="100000" y="80000"/>
                                    </p:animScale>
                                    <p:animScale>
                                      <p:cBhvr>
                                        <p:cTn id="46" dur="166" decel="50000">
                                          <p:stCondLst>
                                            <p:cond delay="1338"/>
                                          </p:stCondLst>
                                        </p:cTn>
                                        <p:tgtEl>
                                          <p:spTgt spid="11"/>
                                        </p:tgtEl>
                                      </p:cBhvr>
                                      <p:to x="100000" y="100000"/>
                                    </p:animScale>
                                    <p:animScale>
                                      <p:cBhvr>
                                        <p:cTn id="47" dur="26">
                                          <p:stCondLst>
                                            <p:cond delay="1642"/>
                                          </p:stCondLst>
                                        </p:cTn>
                                        <p:tgtEl>
                                          <p:spTgt spid="11"/>
                                        </p:tgtEl>
                                      </p:cBhvr>
                                      <p:to x="100000" y="90000"/>
                                    </p:animScale>
                                    <p:animScale>
                                      <p:cBhvr>
                                        <p:cTn id="48" dur="166" decel="50000">
                                          <p:stCondLst>
                                            <p:cond delay="1668"/>
                                          </p:stCondLst>
                                        </p:cTn>
                                        <p:tgtEl>
                                          <p:spTgt spid="11"/>
                                        </p:tgtEl>
                                      </p:cBhvr>
                                      <p:to x="100000" y="100000"/>
                                    </p:animScale>
                                    <p:animScale>
                                      <p:cBhvr>
                                        <p:cTn id="49" dur="26">
                                          <p:stCondLst>
                                            <p:cond delay="1808"/>
                                          </p:stCondLst>
                                        </p:cTn>
                                        <p:tgtEl>
                                          <p:spTgt spid="11"/>
                                        </p:tgtEl>
                                      </p:cBhvr>
                                      <p:to x="100000" y="95000"/>
                                    </p:animScale>
                                    <p:animScale>
                                      <p:cBhvr>
                                        <p:cTn id="50" dur="166" decel="50000">
                                          <p:stCondLst>
                                            <p:cond delay="1834"/>
                                          </p:stCondLst>
                                        </p:cTn>
                                        <p:tgtEl>
                                          <p:spTgt spid="11"/>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80">
                                          <p:stCondLst>
                                            <p:cond delay="0"/>
                                          </p:stCondLst>
                                        </p:cTn>
                                        <p:tgtEl>
                                          <p:spTgt spid="12"/>
                                        </p:tgtEl>
                                      </p:cBhvr>
                                    </p:animEffect>
                                    <p:anim calcmode="lin" valueType="num">
                                      <p:cBhvr>
                                        <p:cTn id="5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9" dur="26">
                                          <p:stCondLst>
                                            <p:cond delay="650"/>
                                          </p:stCondLst>
                                        </p:cTn>
                                        <p:tgtEl>
                                          <p:spTgt spid="12"/>
                                        </p:tgtEl>
                                      </p:cBhvr>
                                      <p:to x="100000" y="60000"/>
                                    </p:animScale>
                                    <p:animScale>
                                      <p:cBhvr>
                                        <p:cTn id="60" dur="166" decel="50000">
                                          <p:stCondLst>
                                            <p:cond delay="676"/>
                                          </p:stCondLst>
                                        </p:cTn>
                                        <p:tgtEl>
                                          <p:spTgt spid="12"/>
                                        </p:tgtEl>
                                      </p:cBhvr>
                                      <p:to x="100000" y="100000"/>
                                    </p:animScale>
                                    <p:animScale>
                                      <p:cBhvr>
                                        <p:cTn id="61" dur="26">
                                          <p:stCondLst>
                                            <p:cond delay="1312"/>
                                          </p:stCondLst>
                                        </p:cTn>
                                        <p:tgtEl>
                                          <p:spTgt spid="12"/>
                                        </p:tgtEl>
                                      </p:cBhvr>
                                      <p:to x="100000" y="80000"/>
                                    </p:animScale>
                                    <p:animScale>
                                      <p:cBhvr>
                                        <p:cTn id="62" dur="166" decel="50000">
                                          <p:stCondLst>
                                            <p:cond delay="1338"/>
                                          </p:stCondLst>
                                        </p:cTn>
                                        <p:tgtEl>
                                          <p:spTgt spid="12"/>
                                        </p:tgtEl>
                                      </p:cBhvr>
                                      <p:to x="100000" y="100000"/>
                                    </p:animScale>
                                    <p:animScale>
                                      <p:cBhvr>
                                        <p:cTn id="63" dur="26">
                                          <p:stCondLst>
                                            <p:cond delay="1642"/>
                                          </p:stCondLst>
                                        </p:cTn>
                                        <p:tgtEl>
                                          <p:spTgt spid="12"/>
                                        </p:tgtEl>
                                      </p:cBhvr>
                                      <p:to x="100000" y="90000"/>
                                    </p:animScale>
                                    <p:animScale>
                                      <p:cBhvr>
                                        <p:cTn id="64" dur="166" decel="50000">
                                          <p:stCondLst>
                                            <p:cond delay="1668"/>
                                          </p:stCondLst>
                                        </p:cTn>
                                        <p:tgtEl>
                                          <p:spTgt spid="12"/>
                                        </p:tgtEl>
                                      </p:cBhvr>
                                      <p:to x="100000" y="100000"/>
                                    </p:animScale>
                                    <p:animScale>
                                      <p:cBhvr>
                                        <p:cTn id="65" dur="26">
                                          <p:stCondLst>
                                            <p:cond delay="1808"/>
                                          </p:stCondLst>
                                        </p:cTn>
                                        <p:tgtEl>
                                          <p:spTgt spid="12"/>
                                        </p:tgtEl>
                                      </p:cBhvr>
                                      <p:to x="100000" y="95000"/>
                                    </p:animScale>
                                    <p:animScale>
                                      <p:cBhvr>
                                        <p:cTn id="66" dur="166" decel="50000">
                                          <p:stCondLst>
                                            <p:cond delay="1834"/>
                                          </p:stCondLst>
                                        </p:cTn>
                                        <p:tgtEl>
                                          <p:spTgt spid="12"/>
                                        </p:tgtEl>
                                      </p:cBhvr>
                                      <p:to x="100000" y="100000"/>
                                    </p:animScale>
                                  </p:childTnLst>
                                </p:cTn>
                              </p:par>
                              <p:par>
                                <p:cTn id="67" presetID="26"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80">
                                          <p:stCondLst>
                                            <p:cond delay="0"/>
                                          </p:stCondLst>
                                        </p:cTn>
                                        <p:tgtEl>
                                          <p:spTgt spid="13"/>
                                        </p:tgtEl>
                                      </p:cBhvr>
                                    </p:animEffect>
                                    <p:anim calcmode="lin" valueType="num">
                                      <p:cBhvr>
                                        <p:cTn id="7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5" dur="26">
                                          <p:stCondLst>
                                            <p:cond delay="650"/>
                                          </p:stCondLst>
                                        </p:cTn>
                                        <p:tgtEl>
                                          <p:spTgt spid="13"/>
                                        </p:tgtEl>
                                      </p:cBhvr>
                                      <p:to x="100000" y="60000"/>
                                    </p:animScale>
                                    <p:animScale>
                                      <p:cBhvr>
                                        <p:cTn id="76" dur="166" decel="50000">
                                          <p:stCondLst>
                                            <p:cond delay="676"/>
                                          </p:stCondLst>
                                        </p:cTn>
                                        <p:tgtEl>
                                          <p:spTgt spid="13"/>
                                        </p:tgtEl>
                                      </p:cBhvr>
                                      <p:to x="100000" y="100000"/>
                                    </p:animScale>
                                    <p:animScale>
                                      <p:cBhvr>
                                        <p:cTn id="77" dur="26">
                                          <p:stCondLst>
                                            <p:cond delay="1312"/>
                                          </p:stCondLst>
                                        </p:cTn>
                                        <p:tgtEl>
                                          <p:spTgt spid="13"/>
                                        </p:tgtEl>
                                      </p:cBhvr>
                                      <p:to x="100000" y="80000"/>
                                    </p:animScale>
                                    <p:animScale>
                                      <p:cBhvr>
                                        <p:cTn id="78" dur="166" decel="50000">
                                          <p:stCondLst>
                                            <p:cond delay="1338"/>
                                          </p:stCondLst>
                                        </p:cTn>
                                        <p:tgtEl>
                                          <p:spTgt spid="13"/>
                                        </p:tgtEl>
                                      </p:cBhvr>
                                      <p:to x="100000" y="100000"/>
                                    </p:animScale>
                                    <p:animScale>
                                      <p:cBhvr>
                                        <p:cTn id="79" dur="26">
                                          <p:stCondLst>
                                            <p:cond delay="1642"/>
                                          </p:stCondLst>
                                        </p:cTn>
                                        <p:tgtEl>
                                          <p:spTgt spid="13"/>
                                        </p:tgtEl>
                                      </p:cBhvr>
                                      <p:to x="100000" y="90000"/>
                                    </p:animScale>
                                    <p:animScale>
                                      <p:cBhvr>
                                        <p:cTn id="80" dur="166" decel="50000">
                                          <p:stCondLst>
                                            <p:cond delay="1668"/>
                                          </p:stCondLst>
                                        </p:cTn>
                                        <p:tgtEl>
                                          <p:spTgt spid="13"/>
                                        </p:tgtEl>
                                      </p:cBhvr>
                                      <p:to x="100000" y="100000"/>
                                    </p:animScale>
                                    <p:animScale>
                                      <p:cBhvr>
                                        <p:cTn id="81" dur="26">
                                          <p:stCondLst>
                                            <p:cond delay="1808"/>
                                          </p:stCondLst>
                                        </p:cTn>
                                        <p:tgtEl>
                                          <p:spTgt spid="13"/>
                                        </p:tgtEl>
                                      </p:cBhvr>
                                      <p:to x="100000" y="95000"/>
                                    </p:animScale>
                                    <p:animScale>
                                      <p:cBhvr>
                                        <p:cTn id="8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区域分割</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区域分割</a:t>
            </a:r>
            <a:r>
              <a:rPr lang="zh-CN" altLang="zh-CN" dirty="0"/>
              <a:t>，就是利用图像特征将图像中的每一个像素都映射到一个称为区域的像素集合</a:t>
            </a:r>
            <a:r>
              <a:rPr lang="zh-CN" altLang="zh-CN" dirty="0" smtClean="0"/>
              <a:t>中。</a:t>
            </a:r>
            <a:endParaRPr lang="en-US" altLang="zh-CN" dirty="0" smtClean="0"/>
          </a:p>
          <a:p>
            <a:r>
              <a:rPr lang="zh-CN" altLang="zh-CN" dirty="0"/>
              <a:t>关于区域分割的实现，已存在多种不同的处理方法，可以大致分为如下几类</a:t>
            </a:r>
            <a:r>
              <a:rPr lang="zh-CN" altLang="zh-CN" dirty="0" smtClean="0"/>
              <a:t>：</a:t>
            </a:r>
            <a:endParaRPr lang="en-US" altLang="zh-CN" dirty="0" smtClean="0"/>
          </a:p>
          <a:p>
            <a:pPr lvl="1"/>
            <a:r>
              <a:rPr lang="zh-CN" altLang="zh-CN" dirty="0" smtClean="0">
                <a:solidFill>
                  <a:srgbClr val="00B050"/>
                </a:solidFill>
              </a:rPr>
              <a:t>单</a:t>
            </a:r>
            <a:r>
              <a:rPr lang="zh-CN" altLang="zh-CN" dirty="0">
                <a:solidFill>
                  <a:srgbClr val="00B050"/>
                </a:solidFill>
              </a:rPr>
              <a:t>连接区域生长</a:t>
            </a:r>
            <a:r>
              <a:rPr lang="zh-CN" altLang="zh-CN"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混合</a:t>
            </a:r>
            <a:r>
              <a:rPr lang="zh-CN" altLang="zh-CN" dirty="0">
                <a:solidFill>
                  <a:srgbClr val="00B050"/>
                </a:solidFill>
              </a:rPr>
              <a:t>连接区域生长</a:t>
            </a:r>
            <a:r>
              <a:rPr lang="zh-CN" altLang="zh-CN"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质心</a:t>
            </a:r>
            <a:r>
              <a:rPr lang="zh-CN" altLang="zh-CN" dirty="0">
                <a:solidFill>
                  <a:srgbClr val="00B050"/>
                </a:solidFill>
              </a:rPr>
              <a:t>连接区域生长</a:t>
            </a:r>
            <a:r>
              <a:rPr lang="zh-CN" altLang="zh-CN"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分裂</a:t>
            </a:r>
            <a:r>
              <a:rPr lang="zh-CN" altLang="zh-CN" dirty="0">
                <a:solidFill>
                  <a:srgbClr val="00B050"/>
                </a:solidFill>
              </a:rPr>
              <a:t>与合并</a:t>
            </a:r>
            <a:r>
              <a:rPr lang="zh-CN" altLang="zh-CN"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测量</a:t>
            </a:r>
            <a:r>
              <a:rPr lang="zh-CN" altLang="zh-CN" dirty="0">
                <a:solidFill>
                  <a:srgbClr val="00B050"/>
                </a:solidFill>
              </a:rPr>
              <a:t>空间引导下的空域聚类</a:t>
            </a:r>
            <a:r>
              <a:rPr lang="zh-CN" altLang="zh-CN"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基于</a:t>
            </a:r>
            <a:r>
              <a:rPr lang="zh-CN" altLang="zh-CN" dirty="0">
                <a:solidFill>
                  <a:srgbClr val="00B050"/>
                </a:solidFill>
              </a:rPr>
              <a:t>知识的图像分割方法。</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圆角矩形 5"/>
          <p:cNvSpPr/>
          <p:nvPr/>
        </p:nvSpPr>
        <p:spPr>
          <a:xfrm>
            <a:off x="5004048" y="3573016"/>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区域生长</a:t>
            </a:r>
            <a:endParaRPr lang="zh-CN" altLang="en-US" dirty="0"/>
          </a:p>
        </p:txBody>
      </p:sp>
      <p:sp>
        <p:nvSpPr>
          <p:cNvPr id="7" name="圆角矩形 6"/>
          <p:cNvSpPr/>
          <p:nvPr/>
        </p:nvSpPr>
        <p:spPr>
          <a:xfrm>
            <a:off x="5004048" y="4509120"/>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分水岭算法</a:t>
            </a:r>
            <a:endParaRPr lang="zh-CN" altLang="en-US" dirty="0"/>
          </a:p>
        </p:txBody>
      </p:sp>
      <p:sp>
        <p:nvSpPr>
          <p:cNvPr id="8" name="圆角矩形 7"/>
          <p:cNvSpPr/>
          <p:nvPr/>
        </p:nvSpPr>
        <p:spPr>
          <a:xfrm>
            <a:off x="5004048" y="5445224"/>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K-means</a:t>
            </a:r>
            <a:r>
              <a:rPr lang="zh-CN" altLang="zh-CN" dirty="0"/>
              <a:t>聚类算法</a:t>
            </a:r>
            <a:endParaRPr lang="zh-CN" altLang="en-US" dirty="0"/>
          </a:p>
        </p:txBody>
      </p:sp>
    </p:spTree>
    <p:extLst>
      <p:ext uri="{BB962C8B-B14F-4D97-AF65-F5344CB8AC3E}">
        <p14:creationId xmlns:p14="http://schemas.microsoft.com/office/powerpoint/2010/main" val="17199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6"/>
                                        </p:tgtEl>
                                        <p:attrNameLst>
                                          <p:attrName>style.visibility</p:attrName>
                                        </p:attrNameLst>
                                      </p:cBhvr>
                                      <p:to>
                                        <p:strVal val="visible"/>
                                      </p:to>
                                    </p:set>
                                    <p:anim calcmode="lin" valueType="num">
                                      <p:cBhvr additive="base">
                                        <p:cTn id="123" dur="500" fill="hold"/>
                                        <p:tgtEl>
                                          <p:spTgt spid="6"/>
                                        </p:tgtEl>
                                        <p:attrNameLst>
                                          <p:attrName>ppt_x</p:attrName>
                                        </p:attrNameLst>
                                      </p:cBhvr>
                                      <p:tavLst>
                                        <p:tav tm="0">
                                          <p:val>
                                            <p:strVal val="#ppt_x"/>
                                          </p:val>
                                        </p:tav>
                                        <p:tav tm="100000">
                                          <p:val>
                                            <p:strVal val="#ppt_x"/>
                                          </p:val>
                                        </p:tav>
                                      </p:tavLst>
                                    </p:anim>
                                    <p:anim calcmode="lin" valueType="num">
                                      <p:cBhvr additive="base">
                                        <p:cTn id="124" dur="500" fill="hold"/>
                                        <p:tgtEl>
                                          <p:spTgt spid="6"/>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2" presetClass="entr" presetSubtype="4" fill="hold" grpId="0" nodeType="afterEffect">
                                  <p:stCondLst>
                                    <p:cond delay="0"/>
                                  </p:stCondLst>
                                  <p:childTnLst>
                                    <p:set>
                                      <p:cBhvr>
                                        <p:cTn id="127" dur="1" fill="hold">
                                          <p:stCondLst>
                                            <p:cond delay="0"/>
                                          </p:stCondLst>
                                        </p:cTn>
                                        <p:tgtEl>
                                          <p:spTgt spid="7"/>
                                        </p:tgtEl>
                                        <p:attrNameLst>
                                          <p:attrName>style.visibility</p:attrName>
                                        </p:attrNameLst>
                                      </p:cBhvr>
                                      <p:to>
                                        <p:strVal val="visible"/>
                                      </p:to>
                                    </p:set>
                                    <p:anim calcmode="lin" valueType="num">
                                      <p:cBhvr additive="base">
                                        <p:cTn id="128" dur="500" fill="hold"/>
                                        <p:tgtEl>
                                          <p:spTgt spid="7"/>
                                        </p:tgtEl>
                                        <p:attrNameLst>
                                          <p:attrName>ppt_x</p:attrName>
                                        </p:attrNameLst>
                                      </p:cBhvr>
                                      <p:tavLst>
                                        <p:tav tm="0">
                                          <p:val>
                                            <p:strVal val="#ppt_x"/>
                                          </p:val>
                                        </p:tav>
                                        <p:tav tm="100000">
                                          <p:val>
                                            <p:strVal val="#ppt_x"/>
                                          </p:val>
                                        </p:tav>
                                      </p:tavLst>
                                    </p:anim>
                                    <p:anim calcmode="lin" valueType="num">
                                      <p:cBhvr additive="base">
                                        <p:cTn id="129" dur="500" fill="hold"/>
                                        <p:tgtEl>
                                          <p:spTgt spid="7"/>
                                        </p:tgtEl>
                                        <p:attrNameLst>
                                          <p:attrName>ppt_y</p:attrName>
                                        </p:attrNameLst>
                                      </p:cBhvr>
                                      <p:tavLst>
                                        <p:tav tm="0">
                                          <p:val>
                                            <p:strVal val="1+#ppt_h/2"/>
                                          </p:val>
                                        </p:tav>
                                        <p:tav tm="100000">
                                          <p:val>
                                            <p:strVal val="#ppt_y"/>
                                          </p:val>
                                        </p:tav>
                                      </p:tavLst>
                                    </p:anim>
                                  </p:childTnLst>
                                </p:cTn>
                              </p:par>
                            </p:childTnLst>
                          </p:cTn>
                        </p:par>
                        <p:par>
                          <p:cTn id="130" fill="hold">
                            <p:stCondLst>
                              <p:cond delay="1000"/>
                            </p:stCondLst>
                            <p:childTnLst>
                              <p:par>
                                <p:cTn id="131" presetID="2" presetClass="entr" presetSubtype="4" fill="hold" grpId="0" nodeType="afterEffect">
                                  <p:stCondLst>
                                    <p:cond delay="0"/>
                                  </p:stCondLst>
                                  <p:childTnLst>
                                    <p:set>
                                      <p:cBhvr>
                                        <p:cTn id="132" dur="1" fill="hold">
                                          <p:stCondLst>
                                            <p:cond delay="0"/>
                                          </p:stCondLst>
                                        </p:cTn>
                                        <p:tgtEl>
                                          <p:spTgt spid="8"/>
                                        </p:tgtEl>
                                        <p:attrNameLst>
                                          <p:attrName>style.visibility</p:attrName>
                                        </p:attrNameLst>
                                      </p:cBhvr>
                                      <p:to>
                                        <p:strVal val="visible"/>
                                      </p:to>
                                    </p:set>
                                    <p:anim calcmode="lin" valueType="num">
                                      <p:cBhvr additive="base">
                                        <p:cTn id="133" dur="500" fill="hold"/>
                                        <p:tgtEl>
                                          <p:spTgt spid="8"/>
                                        </p:tgtEl>
                                        <p:attrNameLst>
                                          <p:attrName>ppt_x</p:attrName>
                                        </p:attrNameLst>
                                      </p:cBhvr>
                                      <p:tavLst>
                                        <p:tav tm="0">
                                          <p:val>
                                            <p:strVal val="#ppt_x"/>
                                          </p:val>
                                        </p:tav>
                                        <p:tav tm="100000">
                                          <p:val>
                                            <p:strVal val="#ppt_x"/>
                                          </p:val>
                                        </p:tav>
                                      </p:tavLst>
                                    </p:anim>
                                    <p:anim calcmode="lin" valueType="num">
                                      <p:cBhvr additive="base">
                                        <p:cTn id="1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区域生长</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区域生长</a:t>
            </a:r>
            <a:r>
              <a:rPr lang="zh-CN" altLang="zh-CN" dirty="0"/>
              <a:t>，属于最简单的基于区域的图像分割方法之一，也可以被认为是基于像素的图像分割方法</a:t>
            </a:r>
            <a:r>
              <a:rPr lang="zh-CN" altLang="zh-CN" dirty="0" smtClean="0"/>
              <a:t>之一</a:t>
            </a:r>
            <a:r>
              <a:rPr lang="zh-CN" altLang="en-US" dirty="0" smtClean="0"/>
              <a:t>。</a:t>
            </a:r>
            <a:endParaRPr lang="en-US" altLang="zh-CN" dirty="0" smtClean="0"/>
          </a:p>
          <a:p>
            <a:r>
              <a:rPr lang="zh-CN" altLang="zh-CN" dirty="0"/>
              <a:t>区域生长，首先检查</a:t>
            </a:r>
            <a:r>
              <a:rPr lang="zh-CN" altLang="zh-CN" dirty="0">
                <a:solidFill>
                  <a:srgbClr val="FF0000"/>
                </a:solidFill>
              </a:rPr>
              <a:t>初始种子</a:t>
            </a:r>
            <a:r>
              <a:rPr lang="zh-CN" altLang="zh-CN" dirty="0"/>
              <a:t>像素的邻域像素，然后决定邻域像素是否被应该增加为种子像素</a:t>
            </a:r>
            <a:r>
              <a:rPr lang="zh-CN" altLang="zh-CN" dirty="0" smtClean="0"/>
              <a:t>。</a:t>
            </a:r>
            <a:endParaRPr lang="en-US" altLang="zh-CN" dirty="0" smtClean="0"/>
          </a:p>
          <a:p>
            <a:r>
              <a:rPr lang="zh-CN" altLang="zh-CN" dirty="0"/>
              <a:t>和数据聚类一样，整个过程进行</a:t>
            </a:r>
            <a:r>
              <a:rPr lang="zh-CN" altLang="zh-CN" dirty="0">
                <a:solidFill>
                  <a:srgbClr val="C00000"/>
                </a:solidFill>
              </a:rPr>
              <a:t>多次迭代</a:t>
            </a:r>
            <a:r>
              <a:rPr lang="zh-CN" altLang="zh-CN" dirty="0" smtClean="0"/>
              <a:t>。</a:t>
            </a:r>
            <a:endParaRPr lang="en-US" altLang="zh-CN" dirty="0" smtClean="0"/>
          </a:p>
          <a:p>
            <a:r>
              <a:rPr lang="zh-CN" altLang="zh-CN" dirty="0"/>
              <a:t>关于区域生长，可以总结为如下几点重要事项</a:t>
            </a:r>
            <a:r>
              <a:rPr lang="zh-CN" altLang="zh-CN" dirty="0" smtClean="0"/>
              <a:t>：</a:t>
            </a:r>
            <a:endParaRPr lang="en-US" altLang="zh-CN" dirty="0" smtClean="0"/>
          </a:p>
          <a:p>
            <a:pPr lvl="1"/>
            <a:r>
              <a:rPr lang="zh-CN" altLang="zh-CN" dirty="0">
                <a:solidFill>
                  <a:srgbClr val="00B050"/>
                </a:solidFill>
              </a:rPr>
              <a:t>合适种子像素选取的</a:t>
            </a:r>
            <a:r>
              <a:rPr lang="zh-CN" altLang="zh-CN" dirty="0" smtClean="0">
                <a:solidFill>
                  <a:srgbClr val="00B050"/>
                </a:solidFill>
              </a:rPr>
              <a:t>重要性</a:t>
            </a:r>
            <a:endParaRPr lang="en-US" altLang="zh-CN" dirty="0" smtClean="0">
              <a:solidFill>
                <a:srgbClr val="00B050"/>
              </a:solidFill>
            </a:endParaRPr>
          </a:p>
          <a:p>
            <a:pPr lvl="1"/>
            <a:r>
              <a:rPr lang="zh-CN" altLang="zh-CN" dirty="0">
                <a:solidFill>
                  <a:srgbClr val="00B050"/>
                </a:solidFill>
              </a:rPr>
              <a:t>图像信息</a:t>
            </a:r>
            <a:r>
              <a:rPr lang="zh-CN" altLang="zh-CN" dirty="0" smtClean="0">
                <a:solidFill>
                  <a:srgbClr val="00B050"/>
                </a:solidFill>
              </a:rPr>
              <a:t>越多越好</a:t>
            </a:r>
            <a:endParaRPr lang="en-US" altLang="zh-CN" dirty="0" smtClean="0">
              <a:solidFill>
                <a:srgbClr val="00B050"/>
              </a:solidFill>
            </a:endParaRPr>
          </a:p>
          <a:p>
            <a:pPr lvl="1"/>
            <a:r>
              <a:rPr lang="zh-CN" altLang="zh-CN" dirty="0">
                <a:solidFill>
                  <a:srgbClr val="00B050"/>
                </a:solidFill>
              </a:rPr>
              <a:t>最小面积</a:t>
            </a:r>
            <a:r>
              <a:rPr lang="zh-CN" altLang="zh-CN" dirty="0" smtClean="0">
                <a:solidFill>
                  <a:srgbClr val="00B050"/>
                </a:solidFill>
              </a:rPr>
              <a:t>阈值</a:t>
            </a:r>
            <a:endParaRPr lang="en-US" altLang="zh-CN" dirty="0" smtClean="0">
              <a:solidFill>
                <a:srgbClr val="00B050"/>
              </a:solidFill>
            </a:endParaRPr>
          </a:p>
          <a:p>
            <a:pPr lvl="1"/>
            <a:r>
              <a:rPr lang="zh-CN" altLang="zh-CN" dirty="0">
                <a:solidFill>
                  <a:srgbClr val="00B050"/>
                </a:solidFill>
              </a:rPr>
              <a:t>像素值相似性判定阈值</a:t>
            </a:r>
            <a:endParaRPr lang="en-US" altLang="zh-CN" dirty="0" smtClean="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2017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区域生长</a:t>
            </a:r>
            <a:endParaRPr lang="zh-CN" altLang="en-US" dirty="0"/>
          </a:p>
        </p:txBody>
      </p:sp>
      <p:sp>
        <p:nvSpPr>
          <p:cNvPr id="3" name="内容占位符 2"/>
          <p:cNvSpPr>
            <a:spLocks noGrp="1"/>
          </p:cNvSpPr>
          <p:nvPr>
            <p:ph idx="1"/>
          </p:nvPr>
        </p:nvSpPr>
        <p:spPr/>
        <p:txBody>
          <a:bodyPr/>
          <a:lstStyle/>
          <a:p>
            <a:r>
              <a:rPr lang="zh-CN" altLang="zh-CN" dirty="0"/>
              <a:t>区域生长的函数实现，就需要两个</a:t>
            </a:r>
            <a:r>
              <a:rPr lang="zh-CN" altLang="zh-CN" dirty="0" smtClean="0"/>
              <a:t>参数</a:t>
            </a:r>
            <a:r>
              <a:rPr lang="zh-CN" altLang="en-US" dirty="0" smtClean="0"/>
              <a:t>：</a:t>
            </a:r>
            <a:endParaRPr lang="en-US" altLang="zh-CN" dirty="0" smtClean="0"/>
          </a:p>
          <a:p>
            <a:pPr lvl="1"/>
            <a:r>
              <a:rPr lang="zh-CN" altLang="zh-CN" dirty="0" smtClean="0">
                <a:solidFill>
                  <a:srgbClr val="FF0000"/>
                </a:solidFill>
              </a:rPr>
              <a:t>第一</a:t>
            </a:r>
            <a:r>
              <a:rPr lang="zh-CN" altLang="zh-CN" dirty="0">
                <a:solidFill>
                  <a:srgbClr val="FF0000"/>
                </a:solidFill>
              </a:rPr>
              <a:t>个</a:t>
            </a:r>
            <a:r>
              <a:rPr lang="zh-CN" altLang="zh-CN" dirty="0"/>
              <a:t>是初始种子像素最小灰度</a:t>
            </a:r>
            <a:r>
              <a:rPr lang="zh-CN" altLang="zh-CN" dirty="0" smtClean="0"/>
              <a:t>值</a:t>
            </a:r>
            <a:r>
              <a:rPr lang="zh-CN" altLang="en-US" dirty="0" smtClean="0"/>
              <a:t>；</a:t>
            </a:r>
            <a:endParaRPr lang="en-US" altLang="zh-CN" dirty="0" smtClean="0"/>
          </a:p>
          <a:p>
            <a:pPr lvl="1"/>
            <a:r>
              <a:rPr lang="zh-CN" altLang="zh-CN" dirty="0" smtClean="0">
                <a:solidFill>
                  <a:srgbClr val="0000FF"/>
                </a:solidFill>
              </a:rPr>
              <a:t>第二</a:t>
            </a:r>
            <a:r>
              <a:rPr lang="zh-CN" altLang="zh-CN" dirty="0">
                <a:solidFill>
                  <a:srgbClr val="0000FF"/>
                </a:solidFill>
              </a:rPr>
              <a:t>个</a:t>
            </a:r>
            <a:r>
              <a:rPr lang="zh-CN" altLang="zh-CN" dirty="0"/>
              <a:t>是像素值相似性判定阈值，并构成了一个参数对。</a:t>
            </a:r>
            <a:endParaRPr lang="zh-CN" altLang="en-US" dirty="0"/>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pic>
        <p:nvPicPr>
          <p:cNvPr id="8" name="图片 7" descr="闪电灰度图像_区域生长（255：3）.bmp"/>
          <p:cNvPicPr/>
          <p:nvPr/>
        </p:nvPicPr>
        <p:blipFill>
          <a:blip r:embed="rId2" cstate="print"/>
          <a:stretch>
            <a:fillRect/>
          </a:stretch>
        </p:blipFill>
        <p:spPr>
          <a:xfrm>
            <a:off x="5796136" y="4209430"/>
            <a:ext cx="1728192" cy="1331912"/>
          </a:xfrm>
          <a:prstGeom prst="rect">
            <a:avLst/>
          </a:prstGeom>
        </p:spPr>
      </p:pic>
      <p:pic>
        <p:nvPicPr>
          <p:cNvPr id="9" name="图片 8" descr="闪电灰度图像_区域生长（255：6）.bmp"/>
          <p:cNvPicPr/>
          <p:nvPr/>
        </p:nvPicPr>
        <p:blipFill>
          <a:blip r:embed="rId3" cstate="print"/>
          <a:stretch>
            <a:fillRect/>
          </a:stretch>
        </p:blipFill>
        <p:spPr>
          <a:xfrm>
            <a:off x="3923928" y="5229200"/>
            <a:ext cx="1728192" cy="1331912"/>
          </a:xfrm>
          <a:prstGeom prst="rect">
            <a:avLst/>
          </a:prstGeom>
        </p:spPr>
      </p:pic>
      <p:pic>
        <p:nvPicPr>
          <p:cNvPr id="10" name="图片 9" descr="闪电灰度图像.bmp"/>
          <p:cNvPicPr/>
          <p:nvPr/>
        </p:nvPicPr>
        <p:blipFill>
          <a:blip r:embed="rId4" cstate="print"/>
          <a:stretch>
            <a:fillRect/>
          </a:stretch>
        </p:blipFill>
        <p:spPr>
          <a:xfrm>
            <a:off x="1115616" y="4221560"/>
            <a:ext cx="1728192" cy="1331912"/>
          </a:xfrm>
          <a:prstGeom prst="rect">
            <a:avLst/>
          </a:prstGeom>
        </p:spPr>
      </p:pic>
      <p:pic>
        <p:nvPicPr>
          <p:cNvPr id="11" name="图片 10" descr="闪电灰度图像_区域生长（255：1）.bmp"/>
          <p:cNvPicPr/>
          <p:nvPr/>
        </p:nvPicPr>
        <p:blipFill>
          <a:blip r:embed="rId5" cstate="print"/>
          <a:stretch>
            <a:fillRect/>
          </a:stretch>
        </p:blipFill>
        <p:spPr>
          <a:xfrm>
            <a:off x="3923928" y="3212976"/>
            <a:ext cx="1728192" cy="1331912"/>
          </a:xfrm>
          <a:prstGeom prst="rect">
            <a:avLst/>
          </a:prstGeom>
        </p:spPr>
      </p:pic>
      <p:sp>
        <p:nvSpPr>
          <p:cNvPr id="12" name="右箭头 11"/>
          <p:cNvSpPr/>
          <p:nvPr/>
        </p:nvSpPr>
        <p:spPr>
          <a:xfrm>
            <a:off x="2915816" y="4725144"/>
            <a:ext cx="27363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9949658">
            <a:off x="2915816" y="3878932"/>
            <a:ext cx="1008112" cy="33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705589">
            <a:off x="2896473" y="5553472"/>
            <a:ext cx="1027455"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652120" y="3429000"/>
            <a:ext cx="1364476" cy="369332"/>
          </a:xfrm>
          <a:prstGeom prst="rect">
            <a:avLst/>
          </a:prstGeom>
        </p:spPr>
        <p:txBody>
          <a:bodyPr wrap="none">
            <a:spAutoFit/>
          </a:bodyPr>
          <a:lstStyle/>
          <a:p>
            <a:r>
              <a:rPr lang="zh-CN" altLang="zh-CN" dirty="0"/>
              <a:t>（</a:t>
            </a:r>
            <a:r>
              <a:rPr lang="en-US" altLang="zh-CN" dirty="0"/>
              <a:t>255</a:t>
            </a:r>
            <a:r>
              <a:rPr lang="zh-CN" altLang="zh-CN" dirty="0"/>
              <a:t>，</a:t>
            </a:r>
            <a:r>
              <a:rPr lang="en-US" altLang="zh-CN" dirty="0"/>
              <a:t>1</a:t>
            </a:r>
            <a:r>
              <a:rPr lang="zh-CN" altLang="zh-CN" dirty="0"/>
              <a:t>）</a:t>
            </a:r>
            <a:endParaRPr lang="zh-CN" altLang="en-US" dirty="0"/>
          </a:p>
        </p:txBody>
      </p:sp>
      <p:sp>
        <p:nvSpPr>
          <p:cNvPr id="17" name="矩形 16"/>
          <p:cNvSpPr/>
          <p:nvPr/>
        </p:nvSpPr>
        <p:spPr>
          <a:xfrm>
            <a:off x="7537152" y="4684494"/>
            <a:ext cx="1364476" cy="369332"/>
          </a:xfrm>
          <a:prstGeom prst="rect">
            <a:avLst/>
          </a:prstGeom>
        </p:spPr>
        <p:txBody>
          <a:bodyPr wrap="none">
            <a:spAutoFit/>
          </a:bodyPr>
          <a:lstStyle/>
          <a:p>
            <a:r>
              <a:rPr lang="zh-CN" altLang="zh-CN" dirty="0"/>
              <a:t>（</a:t>
            </a:r>
            <a:r>
              <a:rPr lang="en-US" altLang="zh-CN" dirty="0"/>
              <a:t>255</a:t>
            </a:r>
            <a:r>
              <a:rPr lang="zh-CN" altLang="zh-CN" dirty="0"/>
              <a:t>，</a:t>
            </a:r>
            <a:r>
              <a:rPr lang="en-US" altLang="zh-CN" dirty="0"/>
              <a:t>3</a:t>
            </a:r>
            <a:r>
              <a:rPr lang="zh-CN" altLang="zh-CN" dirty="0"/>
              <a:t>）</a:t>
            </a:r>
            <a:endParaRPr lang="zh-CN" altLang="en-US" dirty="0"/>
          </a:p>
        </p:txBody>
      </p:sp>
      <p:sp>
        <p:nvSpPr>
          <p:cNvPr id="18" name="矩形 17"/>
          <p:cNvSpPr/>
          <p:nvPr/>
        </p:nvSpPr>
        <p:spPr>
          <a:xfrm>
            <a:off x="5652120" y="5849969"/>
            <a:ext cx="1364476" cy="369332"/>
          </a:xfrm>
          <a:prstGeom prst="rect">
            <a:avLst/>
          </a:prstGeom>
        </p:spPr>
        <p:txBody>
          <a:bodyPr wrap="none">
            <a:spAutoFit/>
          </a:bodyPr>
          <a:lstStyle/>
          <a:p>
            <a:r>
              <a:rPr lang="zh-CN" altLang="zh-CN" dirty="0"/>
              <a:t>（</a:t>
            </a:r>
            <a:r>
              <a:rPr lang="en-US" altLang="zh-CN" dirty="0"/>
              <a:t>255</a:t>
            </a:r>
            <a:r>
              <a:rPr lang="zh-CN" altLang="zh-CN" dirty="0"/>
              <a:t>，</a:t>
            </a:r>
            <a:r>
              <a:rPr lang="en-US" altLang="zh-CN" dirty="0"/>
              <a:t>6</a:t>
            </a:r>
            <a:r>
              <a:rPr lang="zh-CN" altLang="zh-CN" dirty="0"/>
              <a:t>）</a:t>
            </a:r>
            <a:endParaRPr lang="zh-CN" altLang="en-US" dirty="0"/>
          </a:p>
        </p:txBody>
      </p:sp>
    </p:spTree>
    <p:extLst>
      <p:ext uri="{BB962C8B-B14F-4D97-AF65-F5344CB8AC3E}">
        <p14:creationId xmlns:p14="http://schemas.microsoft.com/office/powerpoint/2010/main" val="39948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8"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0-#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 presetClass="entr" presetSubtype="8"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0-#ppt_w/2"/>
                                          </p:val>
                                        </p:tav>
                                        <p:tav tm="100000">
                                          <p:val>
                                            <p:strVal val="#ppt_x"/>
                                          </p:val>
                                        </p:tav>
                                      </p:tavLst>
                                    </p:anim>
                                    <p:anim calcmode="lin" valueType="num">
                                      <p:cBhvr additive="base">
                                        <p:cTn id="70" dur="500" fill="hold"/>
                                        <p:tgtEl>
                                          <p:spTgt spid="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0-#ppt_w/2"/>
                                          </p:val>
                                        </p:tav>
                                        <p:tav tm="100000">
                                          <p:val>
                                            <p:strVal val="#ppt_x"/>
                                          </p:val>
                                        </p:tav>
                                      </p:tavLst>
                                    </p:anim>
                                    <p:anim calcmode="lin" valueType="num">
                                      <p:cBhvr additive="base">
                                        <p:cTn id="7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2" presetClass="entr" presetSubtype="8"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 calcmode="lin" valueType="num">
                                      <p:cBhvr additive="base">
                                        <p:cTn id="84" dur="500" fill="hold"/>
                                        <p:tgtEl>
                                          <p:spTgt spid="9"/>
                                        </p:tgtEl>
                                        <p:attrNameLst>
                                          <p:attrName>ppt_x</p:attrName>
                                        </p:attrNameLst>
                                      </p:cBhvr>
                                      <p:tavLst>
                                        <p:tav tm="0">
                                          <p:val>
                                            <p:strVal val="0-#ppt_w/2"/>
                                          </p:val>
                                        </p:tav>
                                        <p:tav tm="100000">
                                          <p:val>
                                            <p:strVal val="#ppt_x"/>
                                          </p:val>
                                        </p:tav>
                                      </p:tavLst>
                                    </p:anim>
                                    <p:anim calcmode="lin" valueType="num">
                                      <p:cBhvr additive="base">
                                        <p:cTn id="85" dur="500" fill="hold"/>
                                        <p:tgtEl>
                                          <p:spTgt spid="9"/>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additive="base">
                                        <p:cTn id="88" dur="500" fill="hold"/>
                                        <p:tgtEl>
                                          <p:spTgt spid="18"/>
                                        </p:tgtEl>
                                        <p:attrNameLst>
                                          <p:attrName>ppt_x</p:attrName>
                                        </p:attrNameLst>
                                      </p:cBhvr>
                                      <p:tavLst>
                                        <p:tav tm="0">
                                          <p:val>
                                            <p:strVal val="0-#ppt_w/2"/>
                                          </p:val>
                                        </p:tav>
                                        <p:tav tm="100000">
                                          <p:val>
                                            <p:strVal val="#ppt_x"/>
                                          </p:val>
                                        </p:tav>
                                      </p:tavLst>
                                    </p:anim>
                                    <p:anim calcmode="lin" valueType="num">
                                      <p:cBhvr additive="base">
                                        <p:cTn id="8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区域生长</a:t>
            </a:r>
            <a:r>
              <a:rPr lang="zh-CN" altLang="en-US" dirty="0" smtClean="0"/>
              <a:t>的优缺点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优点</a:t>
            </a:r>
            <a:endParaRPr lang="en-US" altLang="zh-CN" dirty="0" smtClean="0"/>
          </a:p>
          <a:p>
            <a:pPr lvl="1"/>
            <a:r>
              <a:rPr lang="zh-CN" altLang="zh-CN" dirty="0">
                <a:solidFill>
                  <a:srgbClr val="00B050"/>
                </a:solidFill>
              </a:rPr>
              <a:t>区域生长方法能够准确的分开具有不同图像特征的区域</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区域生长方法对于具有清晰边缘的原始图像能够提供很好的分割结果</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区域生长方法的思路相当简单，在实现中只需要一个很小的种子像素集合便可以开始区域生长</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用户可以定制初始种子像素和生长准则</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用户可以同时应用多种生长准则</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对于图像噪声具有很好的分割性能。</a:t>
            </a:r>
          </a:p>
          <a:p>
            <a:r>
              <a:rPr lang="zh-CN" altLang="zh-CN" dirty="0" smtClean="0"/>
              <a:t>缺点</a:t>
            </a:r>
            <a:endParaRPr lang="en-US" altLang="zh-CN" dirty="0" smtClean="0"/>
          </a:p>
          <a:p>
            <a:pPr lvl="1"/>
            <a:r>
              <a:rPr lang="zh-CN" altLang="zh-CN" dirty="0">
                <a:solidFill>
                  <a:srgbClr val="C00000"/>
                </a:solidFill>
              </a:rPr>
              <a:t>在时间和内存的消耗上具有很大的计算量</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噪声和亮度的变化可能会导致空洞和过分割</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对真实图像中的阴影很难做出正确的分割，因为目标和阴影在像素亮度上是显著不一致的。</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0085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nodeType="clickEffect">
                                  <p:stCondLst>
                                    <p:cond delay="0"/>
                                  </p:stCondLst>
                                  <p:childTnLst>
                                    <p:set>
                                      <p:cBhvr>
                                        <p:cTn id="104" dur="1" fill="hold">
                                          <p:stCondLst>
                                            <p:cond delay="0"/>
                                          </p:stCondLst>
                                        </p:cTn>
                                        <p:tgtEl>
                                          <p:spTgt spid="3">
                                            <p:txEl>
                                              <p:pRg st="8" end="8"/>
                                            </p:txEl>
                                          </p:spTgt>
                                        </p:tgtEl>
                                        <p:attrNameLst>
                                          <p:attrName>style.visibility</p:attrName>
                                        </p:attrNameLst>
                                      </p:cBhvr>
                                      <p:to>
                                        <p:strVal val="visible"/>
                                      </p:to>
                                    </p:set>
                                    <p:animEffect transition="in" filter="wipe(down)">
                                      <p:cBhvr>
                                        <p:cTn id="105" dur="580">
                                          <p:stCondLst>
                                            <p:cond delay="0"/>
                                          </p:stCondLst>
                                        </p:cTn>
                                        <p:tgtEl>
                                          <p:spTgt spid="3">
                                            <p:txEl>
                                              <p:pRg st="8" end="8"/>
                                            </p:txEl>
                                          </p:spTgt>
                                        </p:tgtEl>
                                      </p:cBhvr>
                                    </p:animEffect>
                                    <p:anim calcmode="lin" valueType="num">
                                      <p:cBhvr>
                                        <p:cTn id="10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8" end="8"/>
                                            </p:txEl>
                                          </p:spTgt>
                                        </p:tgtEl>
                                      </p:cBhvr>
                                      <p:to x="100000" y="60000"/>
                                    </p:animScale>
                                    <p:animScale>
                                      <p:cBhvr>
                                        <p:cTn id="112" dur="166" decel="50000">
                                          <p:stCondLst>
                                            <p:cond delay="676"/>
                                          </p:stCondLst>
                                        </p:cTn>
                                        <p:tgtEl>
                                          <p:spTgt spid="3">
                                            <p:txEl>
                                              <p:pRg st="8" end="8"/>
                                            </p:txEl>
                                          </p:spTgt>
                                        </p:tgtEl>
                                      </p:cBhvr>
                                      <p:to x="100000" y="100000"/>
                                    </p:animScale>
                                    <p:animScale>
                                      <p:cBhvr>
                                        <p:cTn id="113" dur="26">
                                          <p:stCondLst>
                                            <p:cond delay="1312"/>
                                          </p:stCondLst>
                                        </p:cTn>
                                        <p:tgtEl>
                                          <p:spTgt spid="3">
                                            <p:txEl>
                                              <p:pRg st="8" end="8"/>
                                            </p:txEl>
                                          </p:spTgt>
                                        </p:tgtEl>
                                      </p:cBhvr>
                                      <p:to x="100000" y="80000"/>
                                    </p:animScale>
                                    <p:animScale>
                                      <p:cBhvr>
                                        <p:cTn id="114" dur="166" decel="50000">
                                          <p:stCondLst>
                                            <p:cond delay="1338"/>
                                          </p:stCondLst>
                                        </p:cTn>
                                        <p:tgtEl>
                                          <p:spTgt spid="3">
                                            <p:txEl>
                                              <p:pRg st="8" end="8"/>
                                            </p:txEl>
                                          </p:spTgt>
                                        </p:tgtEl>
                                      </p:cBhvr>
                                      <p:to x="100000" y="100000"/>
                                    </p:animScale>
                                    <p:animScale>
                                      <p:cBhvr>
                                        <p:cTn id="115" dur="26">
                                          <p:stCondLst>
                                            <p:cond delay="1642"/>
                                          </p:stCondLst>
                                        </p:cTn>
                                        <p:tgtEl>
                                          <p:spTgt spid="3">
                                            <p:txEl>
                                              <p:pRg st="8" end="8"/>
                                            </p:txEl>
                                          </p:spTgt>
                                        </p:tgtEl>
                                      </p:cBhvr>
                                      <p:to x="100000" y="90000"/>
                                    </p:animScale>
                                    <p:animScale>
                                      <p:cBhvr>
                                        <p:cTn id="116" dur="166" decel="50000">
                                          <p:stCondLst>
                                            <p:cond delay="1668"/>
                                          </p:stCondLst>
                                        </p:cTn>
                                        <p:tgtEl>
                                          <p:spTgt spid="3">
                                            <p:txEl>
                                              <p:pRg st="8" end="8"/>
                                            </p:txEl>
                                          </p:spTgt>
                                        </p:tgtEl>
                                      </p:cBhvr>
                                      <p:to x="100000" y="100000"/>
                                    </p:animScale>
                                    <p:animScale>
                                      <p:cBhvr>
                                        <p:cTn id="117" dur="26">
                                          <p:stCondLst>
                                            <p:cond delay="1808"/>
                                          </p:stCondLst>
                                        </p:cTn>
                                        <p:tgtEl>
                                          <p:spTgt spid="3">
                                            <p:txEl>
                                              <p:pRg st="8" end="8"/>
                                            </p:txEl>
                                          </p:spTgt>
                                        </p:tgtEl>
                                      </p:cBhvr>
                                      <p:to x="100000" y="95000"/>
                                    </p:animScale>
                                    <p:animScale>
                                      <p:cBhvr>
                                        <p:cTn id="118" dur="166" decel="50000">
                                          <p:stCondLst>
                                            <p:cond delay="1834"/>
                                          </p:stCondLst>
                                        </p:cTn>
                                        <p:tgtEl>
                                          <p:spTgt spid="3">
                                            <p:txEl>
                                              <p:pRg st="8" end="8"/>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3">
                                            <p:txEl>
                                              <p:pRg st="9" end="9"/>
                                            </p:txEl>
                                          </p:spTgt>
                                        </p:tgtEl>
                                        <p:attrNameLst>
                                          <p:attrName>style.visibility</p:attrName>
                                        </p:attrNameLst>
                                      </p:cBhvr>
                                      <p:to>
                                        <p:strVal val="visible"/>
                                      </p:to>
                                    </p:set>
                                    <p:animEffect transition="in" filter="wipe(down)">
                                      <p:cBhvr>
                                        <p:cTn id="121" dur="580">
                                          <p:stCondLst>
                                            <p:cond delay="0"/>
                                          </p:stCondLst>
                                        </p:cTn>
                                        <p:tgtEl>
                                          <p:spTgt spid="3">
                                            <p:txEl>
                                              <p:pRg st="9" end="9"/>
                                            </p:txEl>
                                          </p:spTgt>
                                        </p:tgtEl>
                                      </p:cBhvr>
                                    </p:animEffect>
                                    <p:anim calcmode="lin" valueType="num">
                                      <p:cBhvr>
                                        <p:cTn id="12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9" end="9"/>
                                            </p:txEl>
                                          </p:spTgt>
                                        </p:tgtEl>
                                      </p:cBhvr>
                                      <p:to x="100000" y="60000"/>
                                    </p:animScale>
                                    <p:animScale>
                                      <p:cBhvr>
                                        <p:cTn id="128" dur="166" decel="50000">
                                          <p:stCondLst>
                                            <p:cond delay="676"/>
                                          </p:stCondLst>
                                        </p:cTn>
                                        <p:tgtEl>
                                          <p:spTgt spid="3">
                                            <p:txEl>
                                              <p:pRg st="9" end="9"/>
                                            </p:txEl>
                                          </p:spTgt>
                                        </p:tgtEl>
                                      </p:cBhvr>
                                      <p:to x="100000" y="100000"/>
                                    </p:animScale>
                                    <p:animScale>
                                      <p:cBhvr>
                                        <p:cTn id="129" dur="26">
                                          <p:stCondLst>
                                            <p:cond delay="1312"/>
                                          </p:stCondLst>
                                        </p:cTn>
                                        <p:tgtEl>
                                          <p:spTgt spid="3">
                                            <p:txEl>
                                              <p:pRg st="9" end="9"/>
                                            </p:txEl>
                                          </p:spTgt>
                                        </p:tgtEl>
                                      </p:cBhvr>
                                      <p:to x="100000" y="80000"/>
                                    </p:animScale>
                                    <p:animScale>
                                      <p:cBhvr>
                                        <p:cTn id="130" dur="166" decel="50000">
                                          <p:stCondLst>
                                            <p:cond delay="1338"/>
                                          </p:stCondLst>
                                        </p:cTn>
                                        <p:tgtEl>
                                          <p:spTgt spid="3">
                                            <p:txEl>
                                              <p:pRg st="9" end="9"/>
                                            </p:txEl>
                                          </p:spTgt>
                                        </p:tgtEl>
                                      </p:cBhvr>
                                      <p:to x="100000" y="100000"/>
                                    </p:animScale>
                                    <p:animScale>
                                      <p:cBhvr>
                                        <p:cTn id="131" dur="26">
                                          <p:stCondLst>
                                            <p:cond delay="1642"/>
                                          </p:stCondLst>
                                        </p:cTn>
                                        <p:tgtEl>
                                          <p:spTgt spid="3">
                                            <p:txEl>
                                              <p:pRg st="9" end="9"/>
                                            </p:txEl>
                                          </p:spTgt>
                                        </p:tgtEl>
                                      </p:cBhvr>
                                      <p:to x="100000" y="90000"/>
                                    </p:animScale>
                                    <p:animScale>
                                      <p:cBhvr>
                                        <p:cTn id="132" dur="166" decel="50000">
                                          <p:stCondLst>
                                            <p:cond delay="1668"/>
                                          </p:stCondLst>
                                        </p:cTn>
                                        <p:tgtEl>
                                          <p:spTgt spid="3">
                                            <p:txEl>
                                              <p:pRg st="9" end="9"/>
                                            </p:txEl>
                                          </p:spTgt>
                                        </p:tgtEl>
                                      </p:cBhvr>
                                      <p:to x="100000" y="100000"/>
                                    </p:animScale>
                                    <p:animScale>
                                      <p:cBhvr>
                                        <p:cTn id="133" dur="26">
                                          <p:stCondLst>
                                            <p:cond delay="1808"/>
                                          </p:stCondLst>
                                        </p:cTn>
                                        <p:tgtEl>
                                          <p:spTgt spid="3">
                                            <p:txEl>
                                              <p:pRg st="9" end="9"/>
                                            </p:txEl>
                                          </p:spTgt>
                                        </p:tgtEl>
                                      </p:cBhvr>
                                      <p:to x="100000" y="95000"/>
                                    </p:animScale>
                                    <p:animScale>
                                      <p:cBhvr>
                                        <p:cTn id="134" dur="166" decel="50000">
                                          <p:stCondLst>
                                            <p:cond delay="1834"/>
                                          </p:stCondLst>
                                        </p:cTn>
                                        <p:tgtEl>
                                          <p:spTgt spid="3">
                                            <p:txEl>
                                              <p:pRg st="9" end="9"/>
                                            </p:txEl>
                                          </p:spTgt>
                                        </p:tgtEl>
                                      </p:cBhvr>
                                      <p:to x="100000" y="100000"/>
                                    </p:animScale>
                                  </p:childTnLst>
                                </p:cTn>
                              </p:par>
                              <p:par>
                                <p:cTn id="135" presetID="26" presetClass="entr" presetSubtype="0" fill="hold" nodeType="withEffect">
                                  <p:stCondLst>
                                    <p:cond delay="0"/>
                                  </p:stCondLst>
                                  <p:childTnLst>
                                    <p:set>
                                      <p:cBhvr>
                                        <p:cTn id="136" dur="1" fill="hold">
                                          <p:stCondLst>
                                            <p:cond delay="0"/>
                                          </p:stCondLst>
                                        </p:cTn>
                                        <p:tgtEl>
                                          <p:spTgt spid="3">
                                            <p:txEl>
                                              <p:pRg st="10" end="10"/>
                                            </p:txEl>
                                          </p:spTgt>
                                        </p:tgtEl>
                                        <p:attrNameLst>
                                          <p:attrName>style.visibility</p:attrName>
                                        </p:attrNameLst>
                                      </p:cBhvr>
                                      <p:to>
                                        <p:strVal val="visible"/>
                                      </p:to>
                                    </p:set>
                                    <p:animEffect transition="in" filter="wipe(down)">
                                      <p:cBhvr>
                                        <p:cTn id="137" dur="580">
                                          <p:stCondLst>
                                            <p:cond delay="0"/>
                                          </p:stCondLst>
                                        </p:cTn>
                                        <p:tgtEl>
                                          <p:spTgt spid="3">
                                            <p:txEl>
                                              <p:pRg st="10" end="10"/>
                                            </p:txEl>
                                          </p:spTgt>
                                        </p:tgtEl>
                                      </p:cBhvr>
                                    </p:animEffect>
                                    <p:anim calcmode="lin" valueType="num">
                                      <p:cBhvr>
                                        <p:cTn id="13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3">
                                            <p:txEl>
                                              <p:pRg st="10" end="10"/>
                                            </p:txEl>
                                          </p:spTgt>
                                        </p:tgtEl>
                                      </p:cBhvr>
                                      <p:to x="100000" y="60000"/>
                                    </p:animScale>
                                    <p:animScale>
                                      <p:cBhvr>
                                        <p:cTn id="144" dur="166" decel="50000">
                                          <p:stCondLst>
                                            <p:cond delay="676"/>
                                          </p:stCondLst>
                                        </p:cTn>
                                        <p:tgtEl>
                                          <p:spTgt spid="3">
                                            <p:txEl>
                                              <p:pRg st="10" end="10"/>
                                            </p:txEl>
                                          </p:spTgt>
                                        </p:tgtEl>
                                      </p:cBhvr>
                                      <p:to x="100000" y="100000"/>
                                    </p:animScale>
                                    <p:animScale>
                                      <p:cBhvr>
                                        <p:cTn id="145" dur="26">
                                          <p:stCondLst>
                                            <p:cond delay="1312"/>
                                          </p:stCondLst>
                                        </p:cTn>
                                        <p:tgtEl>
                                          <p:spTgt spid="3">
                                            <p:txEl>
                                              <p:pRg st="10" end="10"/>
                                            </p:txEl>
                                          </p:spTgt>
                                        </p:tgtEl>
                                      </p:cBhvr>
                                      <p:to x="100000" y="80000"/>
                                    </p:animScale>
                                    <p:animScale>
                                      <p:cBhvr>
                                        <p:cTn id="146" dur="166" decel="50000">
                                          <p:stCondLst>
                                            <p:cond delay="1338"/>
                                          </p:stCondLst>
                                        </p:cTn>
                                        <p:tgtEl>
                                          <p:spTgt spid="3">
                                            <p:txEl>
                                              <p:pRg st="10" end="10"/>
                                            </p:txEl>
                                          </p:spTgt>
                                        </p:tgtEl>
                                      </p:cBhvr>
                                      <p:to x="100000" y="100000"/>
                                    </p:animScale>
                                    <p:animScale>
                                      <p:cBhvr>
                                        <p:cTn id="147" dur="26">
                                          <p:stCondLst>
                                            <p:cond delay="1642"/>
                                          </p:stCondLst>
                                        </p:cTn>
                                        <p:tgtEl>
                                          <p:spTgt spid="3">
                                            <p:txEl>
                                              <p:pRg st="10" end="10"/>
                                            </p:txEl>
                                          </p:spTgt>
                                        </p:tgtEl>
                                      </p:cBhvr>
                                      <p:to x="100000" y="90000"/>
                                    </p:animScale>
                                    <p:animScale>
                                      <p:cBhvr>
                                        <p:cTn id="148" dur="166" decel="50000">
                                          <p:stCondLst>
                                            <p:cond delay="1668"/>
                                          </p:stCondLst>
                                        </p:cTn>
                                        <p:tgtEl>
                                          <p:spTgt spid="3">
                                            <p:txEl>
                                              <p:pRg st="10" end="10"/>
                                            </p:txEl>
                                          </p:spTgt>
                                        </p:tgtEl>
                                      </p:cBhvr>
                                      <p:to x="100000" y="100000"/>
                                    </p:animScale>
                                    <p:animScale>
                                      <p:cBhvr>
                                        <p:cTn id="149" dur="26">
                                          <p:stCondLst>
                                            <p:cond delay="1808"/>
                                          </p:stCondLst>
                                        </p:cTn>
                                        <p:tgtEl>
                                          <p:spTgt spid="3">
                                            <p:txEl>
                                              <p:pRg st="10" end="10"/>
                                            </p:txEl>
                                          </p:spTgt>
                                        </p:tgtEl>
                                      </p:cBhvr>
                                      <p:to x="100000" y="95000"/>
                                    </p:animScale>
                                    <p:animScale>
                                      <p:cBhvr>
                                        <p:cTn id="150"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分水岭算法</a:t>
            </a:r>
            <a:endParaRPr lang="zh-CN" altLang="en-US" dirty="0"/>
          </a:p>
        </p:txBody>
      </p:sp>
      <p:sp>
        <p:nvSpPr>
          <p:cNvPr id="3" name="内容占位符 2"/>
          <p:cNvSpPr>
            <a:spLocks noGrp="1"/>
          </p:cNvSpPr>
          <p:nvPr>
            <p:ph idx="1"/>
          </p:nvPr>
        </p:nvSpPr>
        <p:spPr/>
        <p:txBody>
          <a:bodyPr>
            <a:normAutofit fontScale="92500"/>
          </a:bodyPr>
          <a:lstStyle/>
          <a:p>
            <a:r>
              <a:rPr lang="zh-CN" altLang="zh-CN" dirty="0"/>
              <a:t>分水岭算法，是根据图像的拓扑结构将图像分成多个区域的图像处理分割</a:t>
            </a:r>
            <a:r>
              <a:rPr lang="zh-CN" altLang="zh-CN" dirty="0" smtClean="0"/>
              <a:t>算法。</a:t>
            </a:r>
            <a:endParaRPr lang="en-US" altLang="zh-CN" dirty="0" smtClean="0"/>
          </a:p>
          <a:p>
            <a:pPr lvl="1"/>
            <a:r>
              <a:rPr lang="zh-CN" altLang="zh-CN" dirty="0"/>
              <a:t>分水岭算法的</a:t>
            </a:r>
            <a:r>
              <a:rPr lang="zh-CN" altLang="zh-CN" dirty="0">
                <a:solidFill>
                  <a:srgbClr val="FF0000"/>
                </a:solidFill>
              </a:rPr>
              <a:t>基本思想</a:t>
            </a:r>
            <a:r>
              <a:rPr lang="zh-CN" altLang="zh-CN" dirty="0"/>
              <a:t>，就是把图像看作为测地学的拓扑地貌，图像中的每一个像素所具有的灰度值可以看作是该地点的海拔高度，每一个局部极小值及其邻域区域称为积水盆，而积水盆的边界就形成了</a:t>
            </a:r>
            <a:r>
              <a:rPr lang="zh-CN" altLang="zh-CN" dirty="0" smtClean="0"/>
              <a:t>分水岭。</a:t>
            </a:r>
            <a:endParaRPr lang="en-US" altLang="zh-CN" dirty="0" smtClean="0"/>
          </a:p>
          <a:p>
            <a:r>
              <a:rPr lang="zh-CN" altLang="zh-CN" dirty="0"/>
              <a:t>分水岭的计算过程是一个</a:t>
            </a:r>
            <a:r>
              <a:rPr lang="zh-CN" altLang="zh-CN" dirty="0">
                <a:solidFill>
                  <a:srgbClr val="0000FF"/>
                </a:solidFill>
              </a:rPr>
              <a:t>迭代标识</a:t>
            </a:r>
            <a:r>
              <a:rPr lang="zh-CN" altLang="zh-CN" dirty="0"/>
              <a:t>过程，比较经典的计算方法是由</a:t>
            </a:r>
            <a:r>
              <a:rPr lang="en-US" altLang="zh-CN" dirty="0"/>
              <a:t>L. Vincent</a:t>
            </a:r>
            <a:r>
              <a:rPr lang="zh-CN" altLang="zh-CN" dirty="0"/>
              <a:t>所</a:t>
            </a:r>
            <a:r>
              <a:rPr lang="zh-CN" altLang="zh-CN" dirty="0" smtClean="0"/>
              <a:t>提出。</a:t>
            </a:r>
            <a:endParaRPr lang="en-US" altLang="zh-CN" dirty="0" smtClean="0"/>
          </a:p>
          <a:p>
            <a:pPr lvl="1"/>
            <a:r>
              <a:rPr lang="zh-CN" altLang="zh-CN" dirty="0"/>
              <a:t>在该算法中，分水岭计算分为两个步骤，分别为</a:t>
            </a:r>
            <a:r>
              <a:rPr lang="zh-CN" altLang="zh-CN" dirty="0">
                <a:solidFill>
                  <a:srgbClr val="C00000"/>
                </a:solidFill>
              </a:rPr>
              <a:t>排序</a:t>
            </a:r>
            <a:r>
              <a:rPr lang="zh-CN" altLang="zh-CN" dirty="0"/>
              <a:t>和</a:t>
            </a:r>
            <a:r>
              <a:rPr lang="zh-CN" altLang="zh-CN" dirty="0">
                <a:solidFill>
                  <a:srgbClr val="C00000"/>
                </a:solidFill>
              </a:rPr>
              <a:t>淹没</a:t>
            </a:r>
            <a:r>
              <a:rPr lang="zh-CN" altLang="zh-CN" dirty="0" smtClean="0"/>
              <a:t>。</a:t>
            </a:r>
            <a:endParaRPr lang="en-US" altLang="zh-CN" dirty="0" smtClean="0"/>
          </a:p>
          <a:p>
            <a:pPr lvl="1"/>
            <a:r>
              <a:rPr lang="zh-CN" altLang="zh-CN" dirty="0"/>
              <a:t>首先对每一个像素的灰度级进行从低到高的排序，然后在从低到高的实现淹没过程中，对每一个局部极小值采用先进先出的队列结构进行判断和标识。</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612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分水岭算法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另一个很通用的分水岭算法是由</a:t>
            </a:r>
            <a:r>
              <a:rPr lang="en-US" altLang="zh-CN" dirty="0"/>
              <a:t>F. Meyer</a:t>
            </a:r>
            <a:r>
              <a:rPr lang="zh-CN" altLang="zh-CN" dirty="0"/>
              <a:t>所提出来的，其是基于灰度图像之上</a:t>
            </a:r>
            <a:r>
              <a:rPr lang="zh-CN" altLang="zh-CN" dirty="0" smtClean="0"/>
              <a:t>的。</a:t>
            </a:r>
            <a:endParaRPr lang="en-US" altLang="zh-CN" dirty="0" smtClean="0"/>
          </a:p>
          <a:p>
            <a:r>
              <a:rPr lang="en-US" altLang="zh-CN" dirty="0">
                <a:solidFill>
                  <a:srgbClr val="0000FF"/>
                </a:solidFill>
              </a:rPr>
              <a:t>Meyer</a:t>
            </a:r>
            <a:r>
              <a:rPr lang="zh-CN" altLang="zh-CN" dirty="0">
                <a:solidFill>
                  <a:srgbClr val="0000FF"/>
                </a:solidFill>
              </a:rPr>
              <a:t>算法</a:t>
            </a:r>
            <a:r>
              <a:rPr lang="zh-CN" altLang="zh-CN" dirty="0"/>
              <a:t>的基本流程包括</a:t>
            </a:r>
            <a:r>
              <a:rPr lang="zh-CN" altLang="zh-CN" dirty="0" smtClean="0"/>
              <a:t>：</a:t>
            </a:r>
            <a:endParaRPr lang="en-US" altLang="zh-CN" dirty="0" smtClean="0"/>
          </a:p>
          <a:p>
            <a:pPr lvl="1"/>
            <a:r>
              <a:rPr lang="zh-CN" altLang="zh-CN" dirty="0"/>
              <a:t>选取一组标记集合，就是水流起始出发的像素，并对其中的每一个像素赋予一个不同的标识</a:t>
            </a:r>
            <a:r>
              <a:rPr lang="zh-CN" altLang="zh-CN" dirty="0" smtClean="0"/>
              <a:t>；</a:t>
            </a:r>
            <a:endParaRPr lang="en-US" altLang="zh-CN" dirty="0" smtClean="0"/>
          </a:p>
          <a:p>
            <a:pPr lvl="1"/>
            <a:r>
              <a:rPr lang="zh-CN" altLang="zh-CN" dirty="0">
                <a:solidFill>
                  <a:srgbClr val="C00000"/>
                </a:solidFill>
              </a:rPr>
              <a:t>将每一个标识区域中的邻域像素都插入进一个优先队列，其中优先权对应了每个像素的灰度值</a:t>
            </a:r>
            <a:r>
              <a:rPr lang="zh-CN" altLang="zh-CN" dirty="0" smtClean="0">
                <a:solidFill>
                  <a:srgbClr val="C00000"/>
                </a:solidFill>
              </a:rPr>
              <a:t>；</a:t>
            </a:r>
            <a:endParaRPr lang="en-US" altLang="zh-CN" dirty="0" smtClean="0">
              <a:solidFill>
                <a:srgbClr val="C00000"/>
              </a:solidFill>
            </a:endParaRPr>
          </a:p>
          <a:p>
            <a:pPr lvl="1"/>
            <a:r>
              <a:rPr lang="zh-CN" altLang="zh-CN" dirty="0"/>
              <a:t>具有最高优先权的像素，从优先队列中提取出来</a:t>
            </a:r>
            <a:r>
              <a:rPr lang="zh-CN" altLang="zh-CN" dirty="0" smtClean="0"/>
              <a:t>。</a:t>
            </a:r>
            <a:endParaRPr lang="en-US" altLang="zh-CN" dirty="0" smtClean="0"/>
          </a:p>
          <a:p>
            <a:pPr lvl="2"/>
            <a:r>
              <a:rPr lang="zh-CN" altLang="zh-CN" dirty="0" smtClean="0">
                <a:solidFill>
                  <a:srgbClr val="00B050"/>
                </a:solidFill>
              </a:rPr>
              <a:t>如果</a:t>
            </a:r>
            <a:r>
              <a:rPr lang="zh-CN" altLang="zh-CN" dirty="0">
                <a:solidFill>
                  <a:srgbClr val="00B050"/>
                </a:solidFill>
              </a:rPr>
              <a:t>所提取的像素已经被赋予了一个标识，但是该像素的所有邻域像素都具有相同另外的标识，那么该像素就被标识为其邻域像素的标识</a:t>
            </a:r>
            <a:r>
              <a:rPr lang="zh-CN" altLang="zh-CN" dirty="0" smtClean="0">
                <a:solidFill>
                  <a:srgbClr val="00B050"/>
                </a:solidFill>
              </a:rPr>
              <a:t>。</a:t>
            </a:r>
            <a:endParaRPr lang="en-US" altLang="zh-CN" dirty="0" smtClean="0">
              <a:solidFill>
                <a:srgbClr val="00B050"/>
              </a:solidFill>
            </a:endParaRPr>
          </a:p>
          <a:p>
            <a:pPr lvl="2"/>
            <a:r>
              <a:rPr lang="zh-CN" altLang="zh-CN" dirty="0" smtClean="0">
                <a:solidFill>
                  <a:srgbClr val="00B050"/>
                </a:solidFill>
              </a:rPr>
              <a:t>所有</a:t>
            </a:r>
            <a:r>
              <a:rPr lang="zh-CN" altLang="zh-CN" dirty="0">
                <a:solidFill>
                  <a:srgbClr val="00B050"/>
                </a:solidFill>
              </a:rPr>
              <a:t>未被标识的邻域像素，并且不在优先队列中，那么都将被插入进优先队列</a:t>
            </a:r>
            <a:r>
              <a:rPr lang="zh-CN" altLang="zh-CN" dirty="0" smtClean="0">
                <a:solidFill>
                  <a:srgbClr val="00B050"/>
                </a:solidFill>
              </a:rPr>
              <a:t>；</a:t>
            </a:r>
            <a:endParaRPr lang="en-US" altLang="zh-CN" dirty="0" smtClean="0">
              <a:solidFill>
                <a:srgbClr val="00B050"/>
              </a:solidFill>
            </a:endParaRPr>
          </a:p>
          <a:p>
            <a:pPr lvl="1"/>
            <a:r>
              <a:rPr lang="zh-CN" altLang="zh-CN" dirty="0"/>
              <a:t>重复第</a:t>
            </a:r>
            <a:r>
              <a:rPr lang="en-US" altLang="zh-CN" dirty="0"/>
              <a:t>3</a:t>
            </a:r>
            <a:r>
              <a:rPr lang="zh-CN" altLang="zh-CN" dirty="0"/>
              <a:t>步，直到优先队列为空。</a:t>
            </a:r>
            <a:endParaRPr lang="zh-CN" altLang="en-US" dirty="0"/>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55903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down)">
                                      <p:cBhvr>
                                        <p:cTn id="91" dur="580">
                                          <p:stCondLst>
                                            <p:cond delay="0"/>
                                          </p:stCondLst>
                                        </p:cTn>
                                        <p:tgtEl>
                                          <p:spTgt spid="3">
                                            <p:txEl>
                                              <p:pRg st="6" end="6"/>
                                            </p:txEl>
                                          </p:spTgt>
                                        </p:tgtEl>
                                      </p:cBhvr>
                                    </p:animEffect>
                                    <p:anim calcmode="lin" valueType="num">
                                      <p:cBhvr>
                                        <p:cTn id="9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6" end="6"/>
                                            </p:txEl>
                                          </p:spTgt>
                                        </p:tgtEl>
                                      </p:cBhvr>
                                      <p:to x="100000" y="60000"/>
                                    </p:animScale>
                                    <p:animScale>
                                      <p:cBhvr>
                                        <p:cTn id="98" dur="166" decel="50000">
                                          <p:stCondLst>
                                            <p:cond delay="676"/>
                                          </p:stCondLst>
                                        </p:cTn>
                                        <p:tgtEl>
                                          <p:spTgt spid="3">
                                            <p:txEl>
                                              <p:pRg st="6" end="6"/>
                                            </p:txEl>
                                          </p:spTgt>
                                        </p:tgtEl>
                                      </p:cBhvr>
                                      <p:to x="100000" y="100000"/>
                                    </p:animScale>
                                    <p:animScale>
                                      <p:cBhvr>
                                        <p:cTn id="99" dur="26">
                                          <p:stCondLst>
                                            <p:cond delay="1312"/>
                                          </p:stCondLst>
                                        </p:cTn>
                                        <p:tgtEl>
                                          <p:spTgt spid="3">
                                            <p:txEl>
                                              <p:pRg st="6" end="6"/>
                                            </p:txEl>
                                          </p:spTgt>
                                        </p:tgtEl>
                                      </p:cBhvr>
                                      <p:to x="100000" y="80000"/>
                                    </p:animScale>
                                    <p:animScale>
                                      <p:cBhvr>
                                        <p:cTn id="100" dur="166" decel="50000">
                                          <p:stCondLst>
                                            <p:cond delay="1338"/>
                                          </p:stCondLst>
                                        </p:cTn>
                                        <p:tgtEl>
                                          <p:spTgt spid="3">
                                            <p:txEl>
                                              <p:pRg st="6" end="6"/>
                                            </p:txEl>
                                          </p:spTgt>
                                        </p:tgtEl>
                                      </p:cBhvr>
                                      <p:to x="100000" y="100000"/>
                                    </p:animScale>
                                    <p:animScale>
                                      <p:cBhvr>
                                        <p:cTn id="101" dur="26">
                                          <p:stCondLst>
                                            <p:cond delay="1642"/>
                                          </p:stCondLst>
                                        </p:cTn>
                                        <p:tgtEl>
                                          <p:spTgt spid="3">
                                            <p:txEl>
                                              <p:pRg st="6" end="6"/>
                                            </p:txEl>
                                          </p:spTgt>
                                        </p:tgtEl>
                                      </p:cBhvr>
                                      <p:to x="100000" y="90000"/>
                                    </p:animScale>
                                    <p:animScale>
                                      <p:cBhvr>
                                        <p:cTn id="102" dur="166" decel="50000">
                                          <p:stCondLst>
                                            <p:cond delay="1668"/>
                                          </p:stCondLst>
                                        </p:cTn>
                                        <p:tgtEl>
                                          <p:spTgt spid="3">
                                            <p:txEl>
                                              <p:pRg st="6" end="6"/>
                                            </p:txEl>
                                          </p:spTgt>
                                        </p:tgtEl>
                                      </p:cBhvr>
                                      <p:to x="100000" y="100000"/>
                                    </p:animScale>
                                    <p:animScale>
                                      <p:cBhvr>
                                        <p:cTn id="103" dur="26">
                                          <p:stCondLst>
                                            <p:cond delay="1808"/>
                                          </p:stCondLst>
                                        </p:cTn>
                                        <p:tgtEl>
                                          <p:spTgt spid="3">
                                            <p:txEl>
                                              <p:pRg st="6" end="6"/>
                                            </p:txEl>
                                          </p:spTgt>
                                        </p:tgtEl>
                                      </p:cBhvr>
                                      <p:to x="100000" y="95000"/>
                                    </p:animScale>
                                    <p:animScale>
                                      <p:cBhvr>
                                        <p:cTn id="104" dur="166" decel="50000">
                                          <p:stCondLst>
                                            <p:cond delay="1834"/>
                                          </p:stCondLst>
                                        </p:cTn>
                                        <p:tgtEl>
                                          <p:spTgt spid="3">
                                            <p:txEl>
                                              <p:pRg st="6" end="6"/>
                                            </p:tx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3">
                                            <p:txEl>
                                              <p:pRg st="7" end="7"/>
                                            </p:txEl>
                                          </p:spTgt>
                                        </p:tgtEl>
                                        <p:attrNameLst>
                                          <p:attrName>style.visibility</p:attrName>
                                        </p:attrNameLst>
                                      </p:cBhvr>
                                      <p:to>
                                        <p:strVal val="visible"/>
                                      </p:to>
                                    </p:set>
                                    <p:animEffect transition="in" filter="wipe(down)">
                                      <p:cBhvr>
                                        <p:cTn id="109" dur="580">
                                          <p:stCondLst>
                                            <p:cond delay="0"/>
                                          </p:stCondLst>
                                        </p:cTn>
                                        <p:tgtEl>
                                          <p:spTgt spid="3">
                                            <p:txEl>
                                              <p:pRg st="7" end="7"/>
                                            </p:txEl>
                                          </p:spTgt>
                                        </p:tgtEl>
                                      </p:cBhvr>
                                    </p:animEffect>
                                    <p:anim calcmode="lin" valueType="num">
                                      <p:cBhvr>
                                        <p:cTn id="11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7" end="7"/>
                                            </p:txEl>
                                          </p:spTgt>
                                        </p:tgtEl>
                                      </p:cBhvr>
                                      <p:to x="100000" y="60000"/>
                                    </p:animScale>
                                    <p:animScale>
                                      <p:cBhvr>
                                        <p:cTn id="116" dur="166" decel="50000">
                                          <p:stCondLst>
                                            <p:cond delay="676"/>
                                          </p:stCondLst>
                                        </p:cTn>
                                        <p:tgtEl>
                                          <p:spTgt spid="3">
                                            <p:txEl>
                                              <p:pRg st="7" end="7"/>
                                            </p:txEl>
                                          </p:spTgt>
                                        </p:tgtEl>
                                      </p:cBhvr>
                                      <p:to x="100000" y="100000"/>
                                    </p:animScale>
                                    <p:animScale>
                                      <p:cBhvr>
                                        <p:cTn id="117" dur="26">
                                          <p:stCondLst>
                                            <p:cond delay="1312"/>
                                          </p:stCondLst>
                                        </p:cTn>
                                        <p:tgtEl>
                                          <p:spTgt spid="3">
                                            <p:txEl>
                                              <p:pRg st="7" end="7"/>
                                            </p:txEl>
                                          </p:spTgt>
                                        </p:tgtEl>
                                      </p:cBhvr>
                                      <p:to x="100000" y="80000"/>
                                    </p:animScale>
                                    <p:animScale>
                                      <p:cBhvr>
                                        <p:cTn id="118" dur="166" decel="50000">
                                          <p:stCondLst>
                                            <p:cond delay="1338"/>
                                          </p:stCondLst>
                                        </p:cTn>
                                        <p:tgtEl>
                                          <p:spTgt spid="3">
                                            <p:txEl>
                                              <p:pRg st="7" end="7"/>
                                            </p:txEl>
                                          </p:spTgt>
                                        </p:tgtEl>
                                      </p:cBhvr>
                                      <p:to x="100000" y="100000"/>
                                    </p:animScale>
                                    <p:animScale>
                                      <p:cBhvr>
                                        <p:cTn id="119" dur="26">
                                          <p:stCondLst>
                                            <p:cond delay="1642"/>
                                          </p:stCondLst>
                                        </p:cTn>
                                        <p:tgtEl>
                                          <p:spTgt spid="3">
                                            <p:txEl>
                                              <p:pRg st="7" end="7"/>
                                            </p:txEl>
                                          </p:spTgt>
                                        </p:tgtEl>
                                      </p:cBhvr>
                                      <p:to x="100000" y="90000"/>
                                    </p:animScale>
                                    <p:animScale>
                                      <p:cBhvr>
                                        <p:cTn id="120" dur="166" decel="50000">
                                          <p:stCondLst>
                                            <p:cond delay="1668"/>
                                          </p:stCondLst>
                                        </p:cTn>
                                        <p:tgtEl>
                                          <p:spTgt spid="3">
                                            <p:txEl>
                                              <p:pRg st="7" end="7"/>
                                            </p:txEl>
                                          </p:spTgt>
                                        </p:tgtEl>
                                      </p:cBhvr>
                                      <p:to x="100000" y="100000"/>
                                    </p:animScale>
                                    <p:animScale>
                                      <p:cBhvr>
                                        <p:cTn id="121" dur="26">
                                          <p:stCondLst>
                                            <p:cond delay="1808"/>
                                          </p:stCondLst>
                                        </p:cTn>
                                        <p:tgtEl>
                                          <p:spTgt spid="3">
                                            <p:txEl>
                                              <p:pRg st="7" end="7"/>
                                            </p:txEl>
                                          </p:spTgt>
                                        </p:tgtEl>
                                      </p:cBhvr>
                                      <p:to x="100000" y="95000"/>
                                    </p:animScale>
                                    <p:animScale>
                                      <p:cBhvr>
                                        <p:cTn id="12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分水岭算法结果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pic>
        <p:nvPicPr>
          <p:cNvPr id="7" name="图片 6" descr="美女灰度图像_分水岭.bmp"/>
          <p:cNvPicPr/>
          <p:nvPr/>
        </p:nvPicPr>
        <p:blipFill>
          <a:blip r:embed="rId2" cstate="print">
            <a:grayscl/>
          </a:blip>
          <a:stretch>
            <a:fillRect/>
          </a:stretch>
        </p:blipFill>
        <p:spPr>
          <a:xfrm>
            <a:off x="4207286" y="1844824"/>
            <a:ext cx="2664296" cy="2016224"/>
          </a:xfrm>
          <a:prstGeom prst="rect">
            <a:avLst/>
          </a:prstGeom>
        </p:spPr>
      </p:pic>
      <p:pic>
        <p:nvPicPr>
          <p:cNvPr id="10" name="图片 9" descr="美女灰度图像.bmp"/>
          <p:cNvPicPr/>
          <p:nvPr/>
        </p:nvPicPr>
        <p:blipFill>
          <a:blip r:embed="rId3" cstate="print"/>
          <a:stretch>
            <a:fillRect/>
          </a:stretch>
        </p:blipFill>
        <p:spPr>
          <a:xfrm>
            <a:off x="703040" y="1844824"/>
            <a:ext cx="2659658" cy="2012791"/>
          </a:xfrm>
          <a:prstGeom prst="rect">
            <a:avLst/>
          </a:prstGeom>
        </p:spPr>
      </p:pic>
      <p:pic>
        <p:nvPicPr>
          <p:cNvPr id="11" name="图片 10" descr="花朵灰度图像.bmp"/>
          <p:cNvPicPr/>
          <p:nvPr/>
        </p:nvPicPr>
        <p:blipFill>
          <a:blip r:embed="rId4" cstate="print"/>
          <a:stretch>
            <a:fillRect/>
          </a:stretch>
        </p:blipFill>
        <p:spPr>
          <a:xfrm>
            <a:off x="2421267" y="4149080"/>
            <a:ext cx="1882862" cy="2016224"/>
          </a:xfrm>
          <a:prstGeom prst="rect">
            <a:avLst/>
          </a:prstGeom>
        </p:spPr>
      </p:pic>
      <p:pic>
        <p:nvPicPr>
          <p:cNvPr id="12" name="图片 11" descr="花朵灰度图像_分水岭.bmp"/>
          <p:cNvPicPr/>
          <p:nvPr/>
        </p:nvPicPr>
        <p:blipFill>
          <a:blip r:embed="rId5" cstate="print">
            <a:grayscl/>
          </a:blip>
          <a:stretch>
            <a:fillRect/>
          </a:stretch>
        </p:blipFill>
        <p:spPr>
          <a:xfrm>
            <a:off x="5539434" y="4221088"/>
            <a:ext cx="1895615" cy="2029955"/>
          </a:xfrm>
          <a:prstGeom prst="rect">
            <a:avLst/>
          </a:prstGeom>
        </p:spPr>
      </p:pic>
      <p:sp>
        <p:nvSpPr>
          <p:cNvPr id="13" name="右箭头 12"/>
          <p:cNvSpPr/>
          <p:nvPr/>
        </p:nvSpPr>
        <p:spPr>
          <a:xfrm>
            <a:off x="3434706" y="2708920"/>
            <a:ext cx="70524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427984" y="5013176"/>
            <a:ext cx="936104" cy="22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96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在统计学和机器学习中，</a:t>
                </a:r>
                <a:r>
                  <a:rPr lang="en-US" altLang="zh-CN" dirty="0">
                    <a:solidFill>
                      <a:srgbClr val="FF0000"/>
                    </a:solidFill>
                  </a:rPr>
                  <a:t>K-means</a:t>
                </a:r>
                <a:r>
                  <a:rPr lang="zh-CN" altLang="zh-CN" dirty="0">
                    <a:solidFill>
                      <a:srgbClr val="FF0000"/>
                    </a:solidFill>
                  </a:rPr>
                  <a:t>聚类</a:t>
                </a:r>
                <a:r>
                  <a:rPr lang="zh-CN" altLang="zh-CN" dirty="0"/>
                  <a:t>是一种聚类分析方法，目标是将</a:t>
                </a:r>
                <a:r>
                  <a:rPr lang="en-US" altLang="zh-CN" i="1" dirty="0"/>
                  <a:t>n</a:t>
                </a:r>
                <a:r>
                  <a:rPr lang="zh-CN" altLang="zh-CN" dirty="0"/>
                  <a:t>个观察值划分至</a:t>
                </a:r>
                <a:r>
                  <a:rPr lang="en-US" altLang="zh-CN" i="1" dirty="0"/>
                  <a:t>k</a:t>
                </a:r>
                <a:r>
                  <a:rPr lang="zh-CN" altLang="zh-CN" dirty="0"/>
                  <a:t>个聚类中，而每个观察值属于具有最近邻均值的那个</a:t>
                </a:r>
                <a:r>
                  <a:rPr lang="zh-CN" altLang="zh-CN" dirty="0" smtClean="0"/>
                  <a:t>聚类。</a:t>
                </a:r>
                <a:endParaRPr lang="en-US" altLang="zh-CN" dirty="0" smtClean="0"/>
              </a:p>
              <a:p>
                <a:r>
                  <a:rPr lang="zh-CN" altLang="zh-CN" dirty="0" smtClean="0">
                    <a:solidFill>
                      <a:srgbClr val="00B050"/>
                    </a:solidFill>
                  </a:rPr>
                  <a:t>给定一组观察值</a:t>
                </a:r>
                <a14:m>
                  <m:oMath xmlns:m="http://schemas.openxmlformats.org/officeDocument/2006/math">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𝑥</m:t>
                        </m:r>
                      </m:e>
                      <m:sub>
                        <m:r>
                          <a:rPr lang="en-US" altLang="zh-CN" i="1">
                            <a:solidFill>
                              <a:srgbClr val="00B050"/>
                            </a:solidFill>
                          </a:rPr>
                          <m:t>1</m:t>
                        </m:r>
                      </m:sub>
                    </m:sSub>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𝑥</m:t>
                        </m:r>
                      </m:e>
                      <m:sub>
                        <m:r>
                          <a:rPr lang="en-US" altLang="zh-CN" i="1">
                            <a:solidFill>
                              <a:srgbClr val="00B050"/>
                            </a:solidFill>
                          </a:rPr>
                          <m:t>2</m:t>
                        </m:r>
                      </m:sub>
                    </m:sSub>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𝑥</m:t>
                        </m:r>
                      </m:e>
                      <m:sub>
                        <m:r>
                          <a:rPr lang="en-US" altLang="zh-CN" i="1">
                            <a:solidFill>
                              <a:srgbClr val="00B050"/>
                            </a:solidFill>
                          </a:rPr>
                          <m:t>𝑛</m:t>
                        </m:r>
                      </m:sub>
                    </m:sSub>
                    <m:r>
                      <a:rPr lang="en-US" altLang="zh-CN" i="1">
                        <a:solidFill>
                          <a:srgbClr val="00B050"/>
                        </a:solidFill>
                      </a:rPr>
                      <m:t>)</m:t>
                    </m:r>
                  </m:oMath>
                </a14:m>
                <a:r>
                  <a:rPr lang="zh-CN" altLang="zh-CN" dirty="0">
                    <a:solidFill>
                      <a:srgbClr val="00B050"/>
                    </a:solidFill>
                  </a:rPr>
                  <a:t>，其中每一个观察值是一个</a:t>
                </a:r>
                <a:r>
                  <a:rPr lang="en-US" altLang="zh-CN" i="1" dirty="0">
                    <a:solidFill>
                      <a:srgbClr val="00B050"/>
                    </a:solidFill>
                  </a:rPr>
                  <a:t>d</a:t>
                </a:r>
                <a:r>
                  <a:rPr lang="zh-CN" altLang="zh-CN" dirty="0">
                    <a:solidFill>
                      <a:srgbClr val="00B050"/>
                    </a:solidFill>
                  </a:rPr>
                  <a:t>维的实数向量，那么</a:t>
                </a:r>
                <a:r>
                  <a:rPr lang="en-US" altLang="zh-CN" dirty="0">
                    <a:solidFill>
                      <a:srgbClr val="00B050"/>
                    </a:solidFill>
                  </a:rPr>
                  <a:t>K-means</a:t>
                </a:r>
                <a:r>
                  <a:rPr lang="zh-CN" altLang="zh-CN" dirty="0">
                    <a:solidFill>
                      <a:srgbClr val="00B050"/>
                    </a:solidFill>
                  </a:rPr>
                  <a:t>聚类就是要将这</a:t>
                </a:r>
                <a:r>
                  <a:rPr lang="en-US" altLang="zh-CN" i="1" dirty="0">
                    <a:solidFill>
                      <a:srgbClr val="00B050"/>
                    </a:solidFill>
                  </a:rPr>
                  <a:t>n</a:t>
                </a:r>
                <a:r>
                  <a:rPr lang="zh-CN" altLang="zh-CN" dirty="0">
                    <a:solidFill>
                      <a:srgbClr val="00B050"/>
                    </a:solidFill>
                  </a:rPr>
                  <a:t>个观察值划分至</a:t>
                </a:r>
                <a:r>
                  <a:rPr lang="en-US" altLang="zh-CN" i="1" dirty="0">
                    <a:solidFill>
                      <a:srgbClr val="00B050"/>
                    </a:solidFill>
                  </a:rPr>
                  <a:t>k</a:t>
                </a:r>
                <a:r>
                  <a:rPr lang="zh-CN" altLang="zh-CN" dirty="0">
                    <a:solidFill>
                      <a:srgbClr val="00B050"/>
                    </a:solidFill>
                  </a:rPr>
                  <a:t>个集合</a:t>
                </a:r>
                <a14:m>
                  <m:oMath xmlns:m="http://schemas.openxmlformats.org/officeDocument/2006/math">
                    <m:r>
                      <a:rPr lang="en-US" altLang="zh-CN" i="1">
                        <a:solidFill>
                          <a:srgbClr val="00B050"/>
                        </a:solidFill>
                      </a:rPr>
                      <m:t>𝑆</m:t>
                    </m:r>
                    <m:r>
                      <a:rPr lang="en-US" altLang="zh-CN" i="1">
                        <a:solidFill>
                          <a:srgbClr val="00B050"/>
                        </a:solidFill>
                      </a:rPr>
                      <m:t>=</m:t>
                    </m:r>
                    <m:d>
                      <m:dPr>
                        <m:begChr m:val="{"/>
                        <m:endChr m:val="}"/>
                        <m:ctrlPr>
                          <a:rPr lang="zh-CN" altLang="zh-CN" i="1">
                            <a:solidFill>
                              <a:srgbClr val="00B050"/>
                            </a:solidFill>
                          </a:rPr>
                        </m:ctrlPr>
                      </m:dPr>
                      <m:e>
                        <m:sSub>
                          <m:sSubPr>
                            <m:ctrlPr>
                              <a:rPr lang="zh-CN" altLang="zh-CN" i="1">
                                <a:solidFill>
                                  <a:srgbClr val="00B050"/>
                                </a:solidFill>
                              </a:rPr>
                            </m:ctrlPr>
                          </m:sSubPr>
                          <m:e>
                            <m:r>
                              <a:rPr lang="en-US" altLang="zh-CN" i="1">
                                <a:solidFill>
                                  <a:srgbClr val="00B050"/>
                                </a:solidFill>
                              </a:rPr>
                              <m:t>𝑆</m:t>
                            </m:r>
                          </m:e>
                          <m:sub>
                            <m:r>
                              <a:rPr lang="en-US" altLang="zh-CN" i="1">
                                <a:solidFill>
                                  <a:srgbClr val="00B050"/>
                                </a:solidFill>
                              </a:rPr>
                              <m:t>1</m:t>
                            </m:r>
                          </m:sub>
                        </m:sSub>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𝑆</m:t>
                            </m:r>
                          </m:e>
                          <m:sub>
                            <m:r>
                              <a:rPr lang="en-US" altLang="zh-CN" i="1">
                                <a:solidFill>
                                  <a:srgbClr val="00B050"/>
                                </a:solidFill>
                              </a:rPr>
                              <m:t>2</m:t>
                            </m:r>
                          </m:sub>
                        </m:sSub>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𝑆</m:t>
                            </m:r>
                          </m:e>
                          <m:sub>
                            <m:r>
                              <a:rPr lang="en-US" altLang="zh-CN" i="1">
                                <a:solidFill>
                                  <a:srgbClr val="00B050"/>
                                </a:solidFill>
                              </a:rPr>
                              <m:t>𝑘</m:t>
                            </m:r>
                          </m:sub>
                        </m:sSub>
                      </m:e>
                    </m:d>
                    <m:r>
                      <a:rPr lang="en-US" altLang="zh-CN" i="1">
                        <a:solidFill>
                          <a:srgbClr val="00B050"/>
                        </a:solidFill>
                      </a:rPr>
                      <m:t>(</m:t>
                    </m:r>
                    <m:r>
                      <a:rPr lang="en-US" altLang="zh-CN" i="1">
                        <a:solidFill>
                          <a:srgbClr val="00B050"/>
                        </a:solidFill>
                      </a:rPr>
                      <m:t>𝑘</m:t>
                    </m:r>
                    <m:r>
                      <a:rPr lang="en-US" altLang="zh-CN" i="1">
                        <a:solidFill>
                          <a:srgbClr val="00B050"/>
                        </a:solidFill>
                      </a:rPr>
                      <m:t>&lt;</m:t>
                    </m:r>
                    <m:r>
                      <a:rPr lang="en-US" altLang="zh-CN" i="1">
                        <a:solidFill>
                          <a:srgbClr val="00B050"/>
                        </a:solidFill>
                      </a:rPr>
                      <m:t>𝑛</m:t>
                    </m:r>
                    <m:r>
                      <a:rPr lang="en-US" altLang="zh-CN" i="1">
                        <a:solidFill>
                          <a:srgbClr val="00B050"/>
                        </a:solidFill>
                      </a:rPr>
                      <m:t>)</m:t>
                    </m:r>
                  </m:oMath>
                </a14:m>
                <a:r>
                  <a:rPr lang="zh-CN" altLang="zh-CN" dirty="0">
                    <a:solidFill>
                      <a:srgbClr val="00B050"/>
                    </a:solidFill>
                  </a:rPr>
                  <a:t>中，以使得类内平方距离之和最小，</a:t>
                </a:r>
                <a:r>
                  <a:rPr lang="zh-CN" altLang="zh-CN" dirty="0" smtClean="0">
                    <a:solidFill>
                      <a:srgbClr val="00B050"/>
                    </a:solidFill>
                  </a:rPr>
                  <a:t>即</a:t>
                </a:r>
                <a:endParaRPr lang="en-US" altLang="zh-CN" dirty="0" smtClean="0">
                  <a:solidFill>
                    <a:srgbClr val="00B050"/>
                  </a:solidFill>
                </a:endParaRPr>
              </a:p>
              <a:p>
                <a:pPr lvl="1"/>
                <a14:m>
                  <m:oMath xmlns:m="http://schemas.openxmlformats.org/officeDocument/2006/math">
                    <m:sSub>
                      <m:sSubPr>
                        <m:ctrlPr>
                          <a:rPr lang="zh-CN" altLang="zh-CN" i="1" smtClean="0">
                            <a:solidFill>
                              <a:srgbClr val="0000FF"/>
                            </a:solidFill>
                          </a:rPr>
                        </m:ctrlPr>
                      </m:sSubPr>
                      <m:e>
                        <m:func>
                          <m:funcPr>
                            <m:ctrlPr>
                              <a:rPr lang="zh-CN" altLang="zh-CN" i="1">
                                <a:solidFill>
                                  <a:srgbClr val="0000FF"/>
                                </a:solidFill>
                              </a:rPr>
                            </m:ctrlPr>
                          </m:funcPr>
                          <m:fName>
                            <m:r>
                              <m:rPr>
                                <m:sty m:val="p"/>
                              </m:rPr>
                              <a:rPr lang="en-US" altLang="zh-CN">
                                <a:solidFill>
                                  <a:srgbClr val="0000FF"/>
                                </a:solidFill>
                              </a:rPr>
                              <m:t>arg</m:t>
                            </m:r>
                          </m:fName>
                          <m:e>
                            <m:r>
                              <m:rPr>
                                <m:sty m:val="p"/>
                              </m:rPr>
                              <a:rPr lang="en-US" altLang="zh-CN">
                                <a:solidFill>
                                  <a:srgbClr val="0000FF"/>
                                </a:solidFill>
                              </a:rPr>
                              <m:t>min</m:t>
                            </m:r>
                          </m:e>
                        </m:func>
                      </m:e>
                      <m:sub>
                        <m:r>
                          <a:rPr lang="en-US" altLang="zh-CN" i="1">
                            <a:solidFill>
                              <a:srgbClr val="0000FF"/>
                            </a:solidFill>
                          </a:rPr>
                          <m:t>𝑆</m:t>
                        </m:r>
                      </m:sub>
                    </m:sSub>
                    <m:nary>
                      <m:naryPr>
                        <m:chr m:val="∑"/>
                        <m:limLoc m:val="undOvr"/>
                        <m:ctrlPr>
                          <a:rPr lang="zh-CN" altLang="zh-CN" i="1">
                            <a:solidFill>
                              <a:srgbClr val="0000FF"/>
                            </a:solidFill>
                          </a:rPr>
                        </m:ctrlPr>
                      </m:naryPr>
                      <m:sub>
                        <m:r>
                          <a:rPr lang="en-US" altLang="zh-CN" i="1">
                            <a:solidFill>
                              <a:srgbClr val="0000FF"/>
                            </a:solidFill>
                          </a:rPr>
                          <m:t>𝑖</m:t>
                        </m:r>
                        <m:r>
                          <a:rPr lang="en-US" altLang="zh-CN" i="1">
                            <a:solidFill>
                              <a:srgbClr val="0000FF"/>
                            </a:solidFill>
                          </a:rPr>
                          <m:t>=1</m:t>
                        </m:r>
                      </m:sub>
                      <m:sup>
                        <m:r>
                          <a:rPr lang="en-US" altLang="zh-CN" i="1">
                            <a:solidFill>
                              <a:srgbClr val="0000FF"/>
                            </a:solidFill>
                          </a:rPr>
                          <m:t>𝑘</m:t>
                        </m:r>
                      </m:sup>
                      <m:e>
                        <m:nary>
                          <m:naryPr>
                            <m:chr m:val="∑"/>
                            <m:limLoc m:val="undOvr"/>
                            <m:supHide m:val="on"/>
                            <m:ctrlPr>
                              <a:rPr lang="zh-CN" altLang="zh-CN" i="1">
                                <a:solidFill>
                                  <a:srgbClr val="0000FF"/>
                                </a:solidFill>
                              </a:rPr>
                            </m:ctrlPr>
                          </m:naryPr>
                          <m:sub>
                            <m:sSub>
                              <m:sSubPr>
                                <m:ctrlPr>
                                  <a:rPr lang="zh-CN" altLang="zh-CN" i="1">
                                    <a:solidFill>
                                      <a:srgbClr val="0000FF"/>
                                    </a:solidFill>
                                  </a:rPr>
                                </m:ctrlPr>
                              </m:sSubPr>
                              <m:e>
                                <m:r>
                                  <a:rPr lang="en-US" altLang="zh-CN" i="1">
                                    <a:solidFill>
                                      <a:srgbClr val="0000FF"/>
                                    </a:solidFill>
                                  </a:rPr>
                                  <m:t>𝑥</m:t>
                                </m:r>
                              </m:e>
                              <m:sub>
                                <m:r>
                                  <a:rPr lang="en-US" altLang="zh-CN" i="1">
                                    <a:solidFill>
                                      <a:srgbClr val="0000FF"/>
                                    </a:solidFill>
                                  </a:rPr>
                                  <m:t>𝑗</m:t>
                                </m:r>
                              </m:sub>
                            </m:sSub>
                            <m:r>
                              <a:rPr lang="en-US" altLang="zh-CN" i="1">
                                <a:solidFill>
                                  <a:srgbClr val="0000FF"/>
                                </a:solidFill>
                              </a:rPr>
                              <m:t>∈</m:t>
                            </m:r>
                            <m:sSub>
                              <m:sSubPr>
                                <m:ctrlPr>
                                  <a:rPr lang="zh-CN" altLang="zh-CN" i="1">
                                    <a:solidFill>
                                      <a:srgbClr val="0000FF"/>
                                    </a:solidFill>
                                  </a:rPr>
                                </m:ctrlPr>
                              </m:sSubPr>
                              <m:e>
                                <m:r>
                                  <a:rPr lang="en-US" altLang="zh-CN" i="1">
                                    <a:solidFill>
                                      <a:srgbClr val="0000FF"/>
                                    </a:solidFill>
                                  </a:rPr>
                                  <m:t>𝑆</m:t>
                                </m:r>
                              </m:e>
                              <m:sub>
                                <m:r>
                                  <a:rPr lang="en-US" altLang="zh-CN" i="1">
                                    <a:solidFill>
                                      <a:srgbClr val="0000FF"/>
                                    </a:solidFill>
                                  </a:rPr>
                                  <m:t>𝑖</m:t>
                                </m:r>
                              </m:sub>
                            </m:sSub>
                          </m:sub>
                          <m:sup/>
                          <m:e>
                            <m:sSup>
                              <m:sSupPr>
                                <m:ctrlPr>
                                  <a:rPr lang="zh-CN" altLang="zh-CN" i="1">
                                    <a:solidFill>
                                      <a:srgbClr val="0000FF"/>
                                    </a:solidFill>
                                  </a:rPr>
                                </m:ctrlPr>
                              </m:sSupPr>
                              <m:e>
                                <m:d>
                                  <m:dPr>
                                    <m:begChr m:val="‖"/>
                                    <m:endChr m:val="‖"/>
                                    <m:ctrlPr>
                                      <a:rPr lang="zh-CN" altLang="zh-CN" i="1">
                                        <a:solidFill>
                                          <a:srgbClr val="0000FF"/>
                                        </a:solidFill>
                                      </a:rPr>
                                    </m:ctrlPr>
                                  </m:dPr>
                                  <m:e>
                                    <m:sSub>
                                      <m:sSubPr>
                                        <m:ctrlPr>
                                          <a:rPr lang="zh-CN" altLang="zh-CN" i="1">
                                            <a:solidFill>
                                              <a:srgbClr val="0000FF"/>
                                            </a:solidFill>
                                          </a:rPr>
                                        </m:ctrlPr>
                                      </m:sSubPr>
                                      <m:e>
                                        <m:r>
                                          <a:rPr lang="en-US" altLang="zh-CN" i="1">
                                            <a:solidFill>
                                              <a:srgbClr val="0000FF"/>
                                            </a:solidFill>
                                          </a:rPr>
                                          <m:t>𝑥</m:t>
                                        </m:r>
                                      </m:e>
                                      <m:sub>
                                        <m:r>
                                          <a:rPr lang="en-US" altLang="zh-CN" i="1">
                                            <a:solidFill>
                                              <a:srgbClr val="0000FF"/>
                                            </a:solidFill>
                                          </a:rPr>
                                          <m:t>𝑗</m:t>
                                        </m:r>
                                      </m:sub>
                                    </m:sSub>
                                    <m:r>
                                      <a:rPr lang="en-US" altLang="zh-CN" i="1">
                                        <a:solidFill>
                                          <a:srgbClr val="0000FF"/>
                                        </a:solidFill>
                                      </a:rPr>
                                      <m:t>−</m:t>
                                    </m:r>
                                    <m:sSub>
                                      <m:sSubPr>
                                        <m:ctrlPr>
                                          <a:rPr lang="zh-CN" altLang="zh-CN" i="1">
                                            <a:solidFill>
                                              <a:srgbClr val="0000FF"/>
                                            </a:solidFill>
                                          </a:rPr>
                                        </m:ctrlPr>
                                      </m:sSubPr>
                                      <m:e>
                                        <m:r>
                                          <a:rPr lang="en-US" altLang="zh-CN" i="1">
                                            <a:solidFill>
                                              <a:srgbClr val="0000FF"/>
                                            </a:solidFill>
                                          </a:rPr>
                                          <m:t>𝜇</m:t>
                                        </m:r>
                                      </m:e>
                                      <m:sub>
                                        <m:r>
                                          <a:rPr lang="en-US" altLang="zh-CN" i="1">
                                            <a:solidFill>
                                              <a:srgbClr val="0000FF"/>
                                            </a:solidFill>
                                          </a:rPr>
                                          <m:t>𝑖</m:t>
                                        </m:r>
                                      </m:sub>
                                    </m:sSub>
                                  </m:e>
                                </m:d>
                              </m:e>
                              <m:sup>
                                <m:r>
                                  <a:rPr lang="en-US" altLang="zh-CN" i="1">
                                    <a:solidFill>
                                      <a:srgbClr val="0000FF"/>
                                    </a:solidFill>
                                  </a:rPr>
                                  <m:t>2</m:t>
                                </m:r>
                              </m:sup>
                            </m:sSup>
                          </m:e>
                        </m:nary>
                      </m:e>
                    </m:nary>
                    <m:r>
                      <a:rPr lang="zh-CN" altLang="zh-CN">
                        <a:solidFill>
                          <a:srgbClr val="0000FF"/>
                        </a:solidFill>
                      </a:rPr>
                      <m:t>，</m:t>
                    </m:r>
                  </m:oMath>
                </a14:m>
                <a:endParaRPr lang="en-US" altLang="zh-CN" dirty="0" smtClean="0">
                  <a:solidFill>
                    <a:srgbClr val="0000FF"/>
                  </a:solidFill>
                </a:endParaRPr>
              </a:p>
              <a:p>
                <a:pPr lvl="2"/>
                <a:r>
                  <a:rPr lang="zh-CN" altLang="zh-CN" dirty="0"/>
                  <a:t>其中</a:t>
                </a:r>
                <a14:m>
                  <m:oMath xmlns:m="http://schemas.openxmlformats.org/officeDocument/2006/math">
                    <m:sSub>
                      <m:sSubPr>
                        <m:ctrlPr>
                          <a:rPr lang="zh-CN" altLang="zh-CN" i="1"/>
                        </m:ctrlPr>
                      </m:sSubPr>
                      <m:e>
                        <m:r>
                          <a:rPr lang="en-US" altLang="zh-CN" i="1"/>
                          <m:t>𝜇</m:t>
                        </m:r>
                      </m:e>
                      <m:sub>
                        <m:r>
                          <a:rPr lang="en-US" altLang="zh-CN" i="1"/>
                          <m:t>𝑖</m:t>
                        </m:r>
                      </m:sub>
                    </m:sSub>
                  </m:oMath>
                </a14:m>
                <a:r>
                  <a:rPr lang="zh-CN" altLang="zh-CN" dirty="0"/>
                  <a:t>为聚类</a:t>
                </a:r>
                <a14:m>
                  <m:oMath xmlns:m="http://schemas.openxmlformats.org/officeDocument/2006/math">
                    <m:sSub>
                      <m:sSubPr>
                        <m:ctrlPr>
                          <a:rPr lang="zh-CN" altLang="zh-CN" i="1"/>
                        </m:ctrlPr>
                      </m:sSubPr>
                      <m:e>
                        <m:r>
                          <a:rPr lang="en-US" altLang="zh-CN" i="1"/>
                          <m:t>𝑆</m:t>
                        </m:r>
                      </m:e>
                      <m:sub>
                        <m:r>
                          <a:rPr lang="en-US" altLang="zh-CN" i="1"/>
                          <m:t>𝑖</m:t>
                        </m:r>
                      </m:sub>
                    </m:sSub>
                  </m:oMath>
                </a14:m>
                <a:r>
                  <a:rPr lang="zh-CN" altLang="zh-CN" dirty="0"/>
                  <a:t>的均值。</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384" r="-33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70393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基于边缘的分割</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pic>
        <p:nvPicPr>
          <p:cNvPr id="6" name="图片 5" descr="版面分割 01.bmp"/>
          <p:cNvPicPr/>
          <p:nvPr/>
        </p:nvPicPr>
        <p:blipFill>
          <a:blip r:embed="rId2" cstate="print"/>
          <a:stretch>
            <a:fillRect/>
          </a:stretch>
        </p:blipFill>
        <p:spPr>
          <a:xfrm>
            <a:off x="611560" y="1772816"/>
            <a:ext cx="1584176" cy="2232248"/>
          </a:xfrm>
          <a:prstGeom prst="rect">
            <a:avLst/>
          </a:prstGeom>
        </p:spPr>
      </p:pic>
      <p:pic>
        <p:nvPicPr>
          <p:cNvPr id="7" name="图片 6" descr="版面分割 02.bmp"/>
          <p:cNvPicPr/>
          <p:nvPr/>
        </p:nvPicPr>
        <p:blipFill>
          <a:blip r:embed="rId3" cstate="print"/>
          <a:stretch>
            <a:fillRect/>
          </a:stretch>
        </p:blipFill>
        <p:spPr>
          <a:xfrm>
            <a:off x="2483768" y="2276872"/>
            <a:ext cx="1728192" cy="2232248"/>
          </a:xfrm>
          <a:prstGeom prst="rect">
            <a:avLst/>
          </a:prstGeom>
        </p:spPr>
      </p:pic>
      <p:pic>
        <p:nvPicPr>
          <p:cNvPr id="8" name="内容占位符 7" descr="版面分割 03.bmp"/>
          <p:cNvPicPr>
            <a:picLocks noGrp="1"/>
          </p:cNvPicPr>
          <p:nvPr>
            <p:ph idx="1"/>
          </p:nvPr>
        </p:nvPicPr>
        <p:blipFill>
          <a:blip r:embed="rId4" cstate="print"/>
          <a:stretch>
            <a:fillRect/>
          </a:stretch>
        </p:blipFill>
        <p:spPr>
          <a:xfrm>
            <a:off x="4427984" y="3068960"/>
            <a:ext cx="1656184" cy="2232248"/>
          </a:xfrm>
          <a:prstGeom prst="rect">
            <a:avLst/>
          </a:prstGeom>
        </p:spPr>
      </p:pic>
      <p:pic>
        <p:nvPicPr>
          <p:cNvPr id="9" name="图片 8" descr="版面分割 04.bmp"/>
          <p:cNvPicPr/>
          <p:nvPr/>
        </p:nvPicPr>
        <p:blipFill>
          <a:blip r:embed="rId5" cstate="print"/>
          <a:stretch>
            <a:fillRect/>
          </a:stretch>
        </p:blipFill>
        <p:spPr>
          <a:xfrm>
            <a:off x="6300192" y="3797547"/>
            <a:ext cx="1800200" cy="2295749"/>
          </a:xfrm>
          <a:prstGeom prst="rect">
            <a:avLst/>
          </a:prstGeom>
        </p:spPr>
      </p:pic>
      <p:sp>
        <p:nvSpPr>
          <p:cNvPr id="11" name="直角三角形 10"/>
          <p:cNvSpPr/>
          <p:nvPr/>
        </p:nvSpPr>
        <p:spPr>
          <a:xfrm>
            <a:off x="683568" y="4509120"/>
            <a:ext cx="5112568" cy="144016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385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dirty="0"/>
                  <a:t>最为通用的</a:t>
                </a:r>
                <a:r>
                  <a:rPr lang="en-US" altLang="zh-CN" dirty="0"/>
                  <a:t>K-means</a:t>
                </a:r>
                <a:r>
                  <a:rPr lang="zh-CN" altLang="zh-CN" dirty="0"/>
                  <a:t>聚类算法，是</a:t>
                </a:r>
                <a:r>
                  <a:rPr lang="zh-CN" altLang="zh-CN" dirty="0">
                    <a:solidFill>
                      <a:srgbClr val="FF0000"/>
                    </a:solidFill>
                  </a:rPr>
                  <a:t>基于迭代精炼技术</a:t>
                </a:r>
                <a:r>
                  <a:rPr lang="zh-CN" altLang="zh-CN" dirty="0"/>
                  <a:t>，其最初是由</a:t>
                </a:r>
                <a:r>
                  <a:rPr lang="en-US" altLang="zh-CN" dirty="0"/>
                  <a:t>Stuart Lloyd</a:t>
                </a:r>
                <a:r>
                  <a:rPr lang="zh-CN" altLang="zh-CN" dirty="0"/>
                  <a:t>在</a:t>
                </a:r>
                <a:r>
                  <a:rPr lang="en-US" altLang="zh-CN" dirty="0"/>
                  <a:t>1957</a:t>
                </a:r>
                <a:r>
                  <a:rPr lang="zh-CN" altLang="zh-CN" dirty="0"/>
                  <a:t>年所提出，所以也被称为</a:t>
                </a:r>
                <a:r>
                  <a:rPr lang="en-US" altLang="zh-CN" dirty="0">
                    <a:solidFill>
                      <a:srgbClr val="0000FF"/>
                    </a:solidFill>
                  </a:rPr>
                  <a:t>Lloyd</a:t>
                </a:r>
                <a:r>
                  <a:rPr lang="zh-CN" altLang="zh-CN" dirty="0">
                    <a:solidFill>
                      <a:srgbClr val="0000FF"/>
                    </a:solidFill>
                  </a:rPr>
                  <a:t>算法</a:t>
                </a:r>
                <a:r>
                  <a:rPr lang="zh-CN" altLang="zh-CN" dirty="0"/>
                  <a:t>，特别在计算机</a:t>
                </a:r>
                <a:r>
                  <a:rPr lang="zh-CN" altLang="zh-CN" dirty="0" smtClean="0"/>
                  <a:t>领域。</a:t>
                </a:r>
                <a:endParaRPr lang="en-US" altLang="zh-CN" dirty="0" smtClean="0"/>
              </a:p>
              <a:p>
                <a:r>
                  <a:rPr lang="zh-CN" altLang="zh-CN" dirty="0" smtClean="0"/>
                  <a:t>给定一个初始的包含</a:t>
                </a:r>
                <a:r>
                  <a:rPr lang="en-US" altLang="zh-CN" i="1" dirty="0"/>
                  <a:t>k</a:t>
                </a:r>
                <a:r>
                  <a:rPr lang="zh-CN" altLang="zh-CN" dirty="0"/>
                  <a:t>个均值的集合</a:t>
                </a:r>
                <a14:m>
                  <m:oMath xmlns:m="http://schemas.openxmlformats.org/officeDocument/2006/math">
                    <m:sSubSup>
                      <m:sSubSupPr>
                        <m:ctrlPr>
                          <a:rPr lang="zh-CN" altLang="zh-CN" i="1"/>
                        </m:ctrlPr>
                      </m:sSubSupPr>
                      <m:e>
                        <m:r>
                          <a:rPr lang="en-US" altLang="zh-CN" i="1"/>
                          <m:t>𝑚</m:t>
                        </m:r>
                      </m:e>
                      <m:sub>
                        <m:r>
                          <a:rPr lang="en-US" altLang="zh-CN" i="1"/>
                          <m:t>1</m:t>
                        </m:r>
                      </m:sub>
                      <m:sup>
                        <m:r>
                          <a:rPr lang="en-US" altLang="zh-CN" i="1"/>
                          <m:t>(1)</m:t>
                        </m:r>
                      </m:sup>
                    </m:sSubSup>
                    <m:r>
                      <a:rPr lang="en-US" altLang="zh-CN" i="1"/>
                      <m:t>,</m:t>
                    </m:r>
                    <m:sSubSup>
                      <m:sSubSupPr>
                        <m:ctrlPr>
                          <a:rPr lang="zh-CN" altLang="zh-CN" i="1"/>
                        </m:ctrlPr>
                      </m:sSubSupPr>
                      <m:e>
                        <m:r>
                          <a:rPr lang="en-US" altLang="zh-CN" i="1"/>
                          <m:t>𝑚</m:t>
                        </m:r>
                      </m:e>
                      <m:sub>
                        <m:r>
                          <a:rPr lang="en-US" altLang="zh-CN" i="1"/>
                          <m:t>2</m:t>
                        </m:r>
                      </m:sub>
                      <m:sup>
                        <m:r>
                          <a:rPr lang="en-US" altLang="zh-CN" i="1"/>
                          <m:t>(1)</m:t>
                        </m:r>
                      </m:sup>
                    </m:sSubSup>
                    <m:r>
                      <a:rPr lang="en-US" altLang="zh-CN" i="1"/>
                      <m:t>,…,</m:t>
                    </m:r>
                    <m:sSubSup>
                      <m:sSubSupPr>
                        <m:ctrlPr>
                          <a:rPr lang="zh-CN" altLang="zh-CN" i="1"/>
                        </m:ctrlPr>
                      </m:sSubSupPr>
                      <m:e>
                        <m:r>
                          <a:rPr lang="en-US" altLang="zh-CN" i="1"/>
                          <m:t>𝑚</m:t>
                        </m:r>
                      </m:e>
                      <m:sub>
                        <m:r>
                          <a:rPr lang="en-US" altLang="zh-CN" i="1"/>
                          <m:t>𝑘</m:t>
                        </m:r>
                      </m:sub>
                      <m:sup>
                        <m:r>
                          <a:rPr lang="en-US" altLang="zh-CN" i="1"/>
                          <m:t>(1)</m:t>
                        </m:r>
                      </m:sup>
                    </m:sSubSup>
                  </m:oMath>
                </a14:m>
                <a:r>
                  <a:rPr lang="zh-CN" altLang="zh-CN" dirty="0"/>
                  <a:t>，那么</a:t>
                </a:r>
                <a:r>
                  <a:rPr lang="en-US" altLang="zh-CN" dirty="0"/>
                  <a:t>K-means</a:t>
                </a:r>
                <a:r>
                  <a:rPr lang="zh-CN" altLang="zh-CN" dirty="0"/>
                  <a:t>聚类算法的实现则在如下两个步骤之间进行切换运行，其中初始均值的设置可以是随机的，也可以是启发式</a:t>
                </a:r>
                <a:r>
                  <a:rPr lang="zh-CN" altLang="zh-CN" dirty="0" smtClean="0"/>
                  <a:t>的</a:t>
                </a:r>
                <a:r>
                  <a:rPr lang="zh-CN" altLang="en-US" dirty="0" smtClean="0"/>
                  <a:t>：</a:t>
                </a:r>
                <a:endParaRPr lang="zh-CN" altLang="zh-CN" dirty="0" smtClean="0"/>
              </a:p>
              <a:p>
                <a:pPr lvl="1"/>
                <a:r>
                  <a:rPr lang="zh-CN" altLang="zh-CN" dirty="0">
                    <a:solidFill>
                      <a:srgbClr val="00B050"/>
                    </a:solidFill>
                  </a:rPr>
                  <a:t>赋值步骤</a:t>
                </a:r>
                <a:endParaRPr lang="en-US" altLang="zh-CN" dirty="0">
                  <a:solidFill>
                    <a:srgbClr val="00B050"/>
                  </a:solidFill>
                </a:endParaRPr>
              </a:p>
              <a:p>
                <a:pPr lvl="1"/>
                <a:r>
                  <a:rPr lang="zh-CN" altLang="en-US" dirty="0" smtClean="0">
                    <a:solidFill>
                      <a:srgbClr val="00B050"/>
                    </a:solidFill>
                  </a:rPr>
                  <a:t>更正步骤</a:t>
                </a:r>
                <a:endParaRPr lang="en-US" altLang="zh-CN" dirty="0" smtClean="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384" r="-117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326764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lvl="1"/>
                <a:r>
                  <a:rPr lang="zh-CN" altLang="zh-CN" dirty="0">
                    <a:solidFill>
                      <a:srgbClr val="0000FF"/>
                    </a:solidFill>
                  </a:rPr>
                  <a:t>赋值步骤</a:t>
                </a:r>
                <a:endParaRPr lang="en-US" altLang="zh-CN" dirty="0">
                  <a:solidFill>
                    <a:srgbClr val="0000FF"/>
                  </a:solidFill>
                </a:endParaRPr>
              </a:p>
              <a:p>
                <a:pPr lvl="2"/>
                <a:r>
                  <a:rPr lang="zh-CN" altLang="zh-CN" dirty="0"/>
                  <a:t>将每个观察值赋值进具有最近邻均值的聚类，即根据从所有聚类均值产生的</a:t>
                </a:r>
                <a:r>
                  <a:rPr lang="en-US" altLang="zh-CN" dirty="0" err="1"/>
                  <a:t>Voronoi</a:t>
                </a:r>
                <a:r>
                  <a:rPr lang="zh-CN" altLang="zh-CN" dirty="0"/>
                  <a:t>图进行观察值的划分，其具体公式</a:t>
                </a:r>
                <a:r>
                  <a:rPr lang="zh-CN" altLang="zh-CN" dirty="0"/>
                  <a:t>为</a:t>
                </a:r>
                <a:endParaRPr lang="en-US" altLang="zh-CN" dirty="0"/>
              </a:p>
              <a:p>
                <a:pPr lvl="3"/>
                <a14:m>
                  <m:oMath xmlns:m="http://schemas.openxmlformats.org/officeDocument/2006/math">
                    <m:sSubSup>
                      <m:sSubSupPr>
                        <m:ctrlPr>
                          <a:rPr lang="zh-CN" altLang="zh-CN" i="1" smtClean="0">
                            <a:solidFill>
                              <a:srgbClr val="C00000"/>
                            </a:solidFill>
                            <a:latin typeface="Cambria Math"/>
                          </a:rPr>
                        </m:ctrlPr>
                      </m:sSubSupPr>
                      <m:e>
                        <m:r>
                          <a:rPr lang="en-US" altLang="zh-CN" i="1">
                            <a:solidFill>
                              <a:srgbClr val="C00000"/>
                            </a:solidFill>
                            <a:latin typeface="Cambria Math"/>
                          </a:rPr>
                          <m:t>𝑆</m:t>
                        </m:r>
                      </m:e>
                      <m:sub>
                        <m:r>
                          <a:rPr lang="en-US" altLang="zh-CN" i="1">
                            <a:solidFill>
                              <a:srgbClr val="C00000"/>
                            </a:solidFill>
                            <a:latin typeface="Cambria Math"/>
                          </a:rPr>
                          <m:t>𝑖</m:t>
                        </m:r>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m:t>
                        </m:r>
                      </m:sup>
                    </m:sSubSup>
                    <m:r>
                      <a:rPr lang="en-US" altLang="zh-CN" i="1">
                        <a:solidFill>
                          <a:srgbClr val="C00000"/>
                        </a:solidFill>
                        <a:latin typeface="Cambria Math"/>
                      </a:rPr>
                      <m:t>=</m:t>
                    </m:r>
                    <m:d>
                      <m:dPr>
                        <m:begChr m:val="{"/>
                        <m:endChr m:val="}"/>
                        <m:ctrlPr>
                          <a:rPr lang="zh-CN" altLang="zh-CN" i="1">
                            <a:solidFill>
                              <a:srgbClr val="C00000"/>
                            </a:solidFill>
                            <a:latin typeface="Cambria Math"/>
                          </a:rPr>
                        </m:ctrlPr>
                      </m:dPr>
                      <m:e>
                        <m:sSub>
                          <m:sSubPr>
                            <m:ctrlPr>
                              <a:rPr lang="zh-CN" altLang="zh-CN" i="1">
                                <a:solidFill>
                                  <a:srgbClr val="C00000"/>
                                </a:solidFill>
                                <a:latin typeface="Cambria Math"/>
                              </a:rPr>
                            </m:ctrlPr>
                          </m:sSubPr>
                          <m:e>
                            <m:r>
                              <a:rPr lang="en-US" altLang="zh-CN" i="1">
                                <a:solidFill>
                                  <a:srgbClr val="C00000"/>
                                </a:solidFill>
                                <a:latin typeface="Cambria Math"/>
                              </a:rPr>
                              <m:t>𝑥</m:t>
                            </m:r>
                          </m:e>
                          <m:sub>
                            <m:r>
                              <a:rPr lang="en-US" altLang="zh-CN" i="1">
                                <a:solidFill>
                                  <a:srgbClr val="C00000"/>
                                </a:solidFill>
                                <a:latin typeface="Cambria Math"/>
                              </a:rPr>
                              <m:t>𝑗</m:t>
                            </m:r>
                          </m:sub>
                        </m:sSub>
                        <m:r>
                          <a:rPr lang="en-US" altLang="zh-CN" i="1">
                            <a:solidFill>
                              <a:srgbClr val="C00000"/>
                            </a:solidFill>
                            <a:latin typeface="Cambria Math"/>
                          </a:rPr>
                          <m:t>:</m:t>
                        </m:r>
                        <m:d>
                          <m:dPr>
                            <m:begChr m:val="‖"/>
                            <m:endChr m:val="‖"/>
                            <m:ctrlPr>
                              <a:rPr lang="zh-CN" altLang="zh-CN" i="1">
                                <a:solidFill>
                                  <a:srgbClr val="C00000"/>
                                </a:solidFill>
                                <a:latin typeface="Cambria Math"/>
                              </a:rPr>
                            </m:ctrlPr>
                          </m:dPr>
                          <m:e>
                            <m:sSub>
                              <m:sSubPr>
                                <m:ctrlPr>
                                  <a:rPr lang="zh-CN" altLang="zh-CN" i="1">
                                    <a:solidFill>
                                      <a:srgbClr val="C00000"/>
                                    </a:solidFill>
                                    <a:latin typeface="Cambria Math"/>
                                  </a:rPr>
                                </m:ctrlPr>
                              </m:sSubPr>
                              <m:e>
                                <m:r>
                                  <a:rPr lang="en-US" altLang="zh-CN" i="1">
                                    <a:solidFill>
                                      <a:srgbClr val="C00000"/>
                                    </a:solidFill>
                                    <a:latin typeface="Cambria Math"/>
                                  </a:rPr>
                                  <m:t>𝑥</m:t>
                                </m:r>
                              </m:e>
                              <m:sub>
                                <m:r>
                                  <a:rPr lang="en-US" altLang="zh-CN" i="1">
                                    <a:solidFill>
                                      <a:srgbClr val="C00000"/>
                                    </a:solidFill>
                                    <a:latin typeface="Cambria Math"/>
                                  </a:rPr>
                                  <m:t>𝑗</m:t>
                                </m:r>
                              </m:sub>
                            </m:sSub>
                            <m:r>
                              <a:rPr lang="en-US" altLang="zh-CN" i="1">
                                <a:solidFill>
                                  <a:srgbClr val="C00000"/>
                                </a:solidFill>
                                <a:latin typeface="Cambria Math"/>
                              </a:rPr>
                              <m:t>−</m:t>
                            </m:r>
                            <m:sSubSup>
                              <m:sSubSupPr>
                                <m:ctrlPr>
                                  <a:rPr lang="zh-CN" altLang="zh-CN" i="1">
                                    <a:solidFill>
                                      <a:srgbClr val="C00000"/>
                                    </a:solidFill>
                                    <a:latin typeface="Cambria Math"/>
                                  </a:rPr>
                                </m:ctrlPr>
                              </m:sSubSupPr>
                              <m:e>
                                <m:r>
                                  <a:rPr lang="en-US" altLang="zh-CN" i="1">
                                    <a:solidFill>
                                      <a:srgbClr val="C00000"/>
                                    </a:solidFill>
                                    <a:latin typeface="Cambria Math"/>
                                  </a:rPr>
                                  <m:t>𝑚</m:t>
                                </m:r>
                              </m:e>
                              <m:sub>
                                <m:r>
                                  <a:rPr lang="en-US" altLang="zh-CN" i="1">
                                    <a:solidFill>
                                      <a:srgbClr val="C00000"/>
                                    </a:solidFill>
                                    <a:latin typeface="Cambria Math"/>
                                  </a:rPr>
                                  <m:t>𝑖</m:t>
                                </m:r>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m:t>
                                </m:r>
                              </m:sup>
                            </m:sSubSup>
                          </m:e>
                        </m:d>
                        <m:r>
                          <a:rPr lang="en-US" altLang="zh-CN" i="1">
                            <a:solidFill>
                              <a:srgbClr val="C00000"/>
                            </a:solidFill>
                            <a:latin typeface="Cambria Math"/>
                          </a:rPr>
                          <m:t>≤</m:t>
                        </m:r>
                        <m:d>
                          <m:dPr>
                            <m:begChr m:val="‖"/>
                            <m:endChr m:val="‖"/>
                            <m:ctrlPr>
                              <a:rPr lang="zh-CN" altLang="zh-CN" i="1">
                                <a:solidFill>
                                  <a:srgbClr val="C00000"/>
                                </a:solidFill>
                                <a:latin typeface="Cambria Math"/>
                              </a:rPr>
                            </m:ctrlPr>
                          </m:dPr>
                          <m:e>
                            <m:sSub>
                              <m:sSubPr>
                                <m:ctrlPr>
                                  <a:rPr lang="zh-CN" altLang="zh-CN" i="1">
                                    <a:solidFill>
                                      <a:srgbClr val="C00000"/>
                                    </a:solidFill>
                                    <a:latin typeface="Cambria Math"/>
                                  </a:rPr>
                                </m:ctrlPr>
                              </m:sSubPr>
                              <m:e>
                                <m:r>
                                  <a:rPr lang="en-US" altLang="zh-CN" i="1">
                                    <a:solidFill>
                                      <a:srgbClr val="C00000"/>
                                    </a:solidFill>
                                    <a:latin typeface="Cambria Math"/>
                                  </a:rPr>
                                  <m:t>𝑥</m:t>
                                </m:r>
                              </m:e>
                              <m:sub>
                                <m:r>
                                  <a:rPr lang="en-US" altLang="zh-CN" i="1">
                                    <a:solidFill>
                                      <a:srgbClr val="C00000"/>
                                    </a:solidFill>
                                    <a:latin typeface="Cambria Math"/>
                                  </a:rPr>
                                  <m:t>𝑗</m:t>
                                </m:r>
                              </m:sub>
                            </m:sSub>
                            <m:r>
                              <a:rPr lang="en-US" altLang="zh-CN" i="1">
                                <a:solidFill>
                                  <a:srgbClr val="C00000"/>
                                </a:solidFill>
                                <a:latin typeface="Cambria Math"/>
                              </a:rPr>
                              <m:t>−</m:t>
                            </m:r>
                            <m:sSubSup>
                              <m:sSubSupPr>
                                <m:ctrlPr>
                                  <a:rPr lang="zh-CN" altLang="zh-CN" i="1">
                                    <a:solidFill>
                                      <a:srgbClr val="C00000"/>
                                    </a:solidFill>
                                    <a:latin typeface="Cambria Math"/>
                                  </a:rPr>
                                </m:ctrlPr>
                              </m:sSubSupPr>
                              <m:e>
                                <m:r>
                                  <a:rPr lang="en-US" altLang="zh-CN" i="1">
                                    <a:solidFill>
                                      <a:srgbClr val="C00000"/>
                                    </a:solidFill>
                                    <a:latin typeface="Cambria Math"/>
                                  </a:rPr>
                                  <m:t>𝑚</m:t>
                                </m:r>
                              </m:e>
                              <m:sub>
                                <m:sSup>
                                  <m:sSupPr>
                                    <m:ctrlPr>
                                      <a:rPr lang="zh-CN" altLang="zh-CN" i="1">
                                        <a:solidFill>
                                          <a:srgbClr val="C00000"/>
                                        </a:solidFill>
                                        <a:latin typeface="Cambria Math"/>
                                      </a:rPr>
                                    </m:ctrlPr>
                                  </m:sSupPr>
                                  <m:e>
                                    <m:r>
                                      <a:rPr lang="en-US" altLang="zh-CN" i="1">
                                        <a:solidFill>
                                          <a:srgbClr val="C00000"/>
                                        </a:solidFill>
                                        <a:latin typeface="Cambria Math"/>
                                      </a:rPr>
                                      <m:t>𝑖</m:t>
                                    </m:r>
                                  </m:e>
                                  <m:sup>
                                    <m:r>
                                      <a:rPr lang="en-US" altLang="zh-CN" i="1">
                                        <a:solidFill>
                                          <a:srgbClr val="C00000"/>
                                        </a:solidFill>
                                        <a:latin typeface="Cambria Math"/>
                                      </a:rPr>
                                      <m:t>∗</m:t>
                                    </m:r>
                                  </m:sup>
                                </m:sSup>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m:t>
                                </m:r>
                              </m:sup>
                            </m:sSubSup>
                          </m:e>
                        </m:d>
                        <m:r>
                          <a:rPr lang="en-US" altLang="zh-CN" i="1">
                            <a:solidFill>
                              <a:srgbClr val="C00000"/>
                            </a:solidFill>
                            <a:latin typeface="Cambria Math"/>
                          </a:rPr>
                          <m:t> </m:t>
                        </m:r>
                        <m:r>
                          <m:rPr>
                            <m:sty m:val="p"/>
                          </m:rPr>
                          <a:rPr lang="en-US" altLang="zh-CN">
                            <a:solidFill>
                              <a:srgbClr val="C00000"/>
                            </a:solidFill>
                            <a:latin typeface="Cambria Math"/>
                          </a:rPr>
                          <m:t>for</m:t>
                        </m:r>
                        <m:r>
                          <a:rPr lang="en-US" altLang="zh-CN">
                            <a:solidFill>
                              <a:srgbClr val="C00000"/>
                            </a:solidFill>
                            <a:latin typeface="Cambria Math"/>
                          </a:rPr>
                          <m:t> </m:t>
                        </m:r>
                        <m:r>
                          <m:rPr>
                            <m:sty m:val="p"/>
                          </m:rPr>
                          <a:rPr lang="en-US" altLang="zh-CN">
                            <a:solidFill>
                              <a:srgbClr val="C00000"/>
                            </a:solidFill>
                            <a:latin typeface="Cambria Math"/>
                          </a:rPr>
                          <m:t>all</m:t>
                        </m:r>
                        <m:r>
                          <a:rPr lang="en-US" altLang="zh-CN" i="1">
                            <a:solidFill>
                              <a:srgbClr val="C00000"/>
                            </a:solidFill>
                            <a:latin typeface="Cambria Math"/>
                          </a:rPr>
                          <m:t> </m:t>
                        </m:r>
                        <m:sSup>
                          <m:sSupPr>
                            <m:ctrlPr>
                              <a:rPr lang="zh-CN" altLang="zh-CN" i="1">
                                <a:solidFill>
                                  <a:srgbClr val="C00000"/>
                                </a:solidFill>
                                <a:latin typeface="Cambria Math"/>
                              </a:rPr>
                            </m:ctrlPr>
                          </m:sSupPr>
                          <m:e>
                            <m:r>
                              <a:rPr lang="en-US" altLang="zh-CN" i="1">
                                <a:solidFill>
                                  <a:srgbClr val="C00000"/>
                                </a:solidFill>
                                <a:latin typeface="Cambria Math"/>
                              </a:rPr>
                              <m:t>𝑖</m:t>
                            </m:r>
                          </m:e>
                          <m:sup>
                            <m:r>
                              <a:rPr lang="en-US" altLang="zh-CN" i="1">
                                <a:solidFill>
                                  <a:srgbClr val="C00000"/>
                                </a:solidFill>
                                <a:latin typeface="Cambria Math"/>
                              </a:rPr>
                              <m:t>∗</m:t>
                            </m:r>
                          </m:sup>
                        </m:sSup>
                        <m:r>
                          <a:rPr lang="en-US" altLang="zh-CN" i="1">
                            <a:solidFill>
                              <a:srgbClr val="C00000"/>
                            </a:solidFill>
                            <a:latin typeface="Cambria Math"/>
                          </a:rPr>
                          <m:t>=1,…,</m:t>
                        </m:r>
                        <m:r>
                          <a:rPr lang="en-US" altLang="zh-CN" i="1">
                            <a:solidFill>
                              <a:srgbClr val="C00000"/>
                            </a:solidFill>
                            <a:latin typeface="Cambria Math"/>
                          </a:rPr>
                          <m:t>𝑘</m:t>
                        </m:r>
                      </m:e>
                    </m:d>
                    <m:r>
                      <a:rPr lang="zh-CN" altLang="zh-CN">
                        <a:solidFill>
                          <a:srgbClr val="C00000"/>
                        </a:solidFill>
                        <a:latin typeface="Cambria Math"/>
                      </a:rPr>
                      <m:t>。</m:t>
                    </m:r>
                  </m:oMath>
                </a14:m>
                <a:endParaRPr lang="en-US" altLang="zh-CN" dirty="0">
                  <a:solidFill>
                    <a:srgbClr val="C00000"/>
                  </a:solidFill>
                </a:endParaRPr>
              </a:p>
              <a:p>
                <a:pPr lvl="1"/>
                <a:r>
                  <a:rPr lang="zh-CN" altLang="zh-CN" dirty="0">
                    <a:solidFill>
                      <a:srgbClr val="FF0000"/>
                    </a:solidFill>
                  </a:rPr>
                  <a:t>更正</a:t>
                </a:r>
                <a:r>
                  <a:rPr lang="zh-CN" altLang="zh-CN" dirty="0">
                    <a:solidFill>
                      <a:srgbClr val="FF0000"/>
                    </a:solidFill>
                  </a:rPr>
                  <a:t>步骤</a:t>
                </a:r>
                <a:endParaRPr lang="en-US" altLang="zh-CN" dirty="0">
                  <a:solidFill>
                    <a:srgbClr val="FF0000"/>
                  </a:solidFill>
                </a:endParaRPr>
              </a:p>
              <a:p>
                <a:pPr lvl="2"/>
                <a:r>
                  <a:rPr lang="zh-CN" altLang="zh-CN" dirty="0"/>
                  <a:t>计算新的</a:t>
                </a:r>
                <a:r>
                  <a:rPr lang="zh-CN" altLang="zh-CN" dirty="0"/>
                  <a:t>聚类</a:t>
                </a:r>
                <a:endParaRPr lang="en-US" altLang="zh-CN" dirty="0"/>
              </a:p>
              <a:p>
                <a:pPr lvl="2"/>
                <a:r>
                  <a:rPr lang="zh-CN" altLang="zh-CN" dirty="0"/>
                  <a:t>均值</a:t>
                </a:r>
                <a:r>
                  <a:rPr lang="zh-CN" altLang="zh-CN" dirty="0"/>
                  <a:t>作为观察值在聚类中的质心，</a:t>
                </a:r>
                <a:r>
                  <a:rPr lang="zh-CN" altLang="zh-CN" dirty="0"/>
                  <a:t>即</a:t>
                </a:r>
                <a:endParaRPr lang="en-US" altLang="zh-CN" dirty="0"/>
              </a:p>
              <a:p>
                <a:pPr lvl="3"/>
                <a14:m>
                  <m:oMath xmlns:m="http://schemas.openxmlformats.org/officeDocument/2006/math">
                    <m:sSubSup>
                      <m:sSubSupPr>
                        <m:ctrlPr>
                          <a:rPr lang="zh-CN" altLang="zh-CN" i="1" smtClean="0">
                            <a:solidFill>
                              <a:srgbClr val="C00000"/>
                            </a:solidFill>
                            <a:latin typeface="Cambria Math"/>
                          </a:rPr>
                        </m:ctrlPr>
                      </m:sSubSupPr>
                      <m:e>
                        <m:r>
                          <a:rPr lang="en-US" altLang="zh-CN" i="1">
                            <a:solidFill>
                              <a:srgbClr val="C00000"/>
                            </a:solidFill>
                            <a:latin typeface="Cambria Math"/>
                          </a:rPr>
                          <m:t>𝑚</m:t>
                        </m:r>
                      </m:e>
                      <m:sub>
                        <m:r>
                          <a:rPr lang="en-US" altLang="zh-CN" i="1">
                            <a:solidFill>
                              <a:srgbClr val="C00000"/>
                            </a:solidFill>
                            <a:latin typeface="Cambria Math"/>
                          </a:rPr>
                          <m:t>𝑖</m:t>
                        </m:r>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+1)</m:t>
                        </m:r>
                      </m:sup>
                    </m:sSubSup>
                    <m:r>
                      <a:rPr lang="en-US" altLang="zh-CN" i="1">
                        <a:solidFill>
                          <a:srgbClr val="C00000"/>
                        </a:solidFill>
                        <a:latin typeface="Cambria Math"/>
                      </a:rPr>
                      <m:t>=</m:t>
                    </m:r>
                    <m:f>
                      <m:fPr>
                        <m:ctrlPr>
                          <a:rPr lang="zh-CN" altLang="zh-CN" i="1">
                            <a:solidFill>
                              <a:srgbClr val="C00000"/>
                            </a:solidFill>
                            <a:latin typeface="Cambria Math"/>
                          </a:rPr>
                        </m:ctrlPr>
                      </m:fPr>
                      <m:num>
                        <m:r>
                          <a:rPr lang="en-US" altLang="zh-CN" i="1">
                            <a:solidFill>
                              <a:srgbClr val="C00000"/>
                            </a:solidFill>
                            <a:latin typeface="Cambria Math"/>
                          </a:rPr>
                          <m:t>1</m:t>
                        </m:r>
                      </m:num>
                      <m:den>
                        <m:d>
                          <m:dPr>
                            <m:begChr m:val="|"/>
                            <m:endChr m:val="|"/>
                            <m:ctrlPr>
                              <a:rPr lang="zh-CN" altLang="zh-CN" i="1">
                                <a:solidFill>
                                  <a:srgbClr val="C00000"/>
                                </a:solidFill>
                                <a:latin typeface="Cambria Math"/>
                              </a:rPr>
                            </m:ctrlPr>
                          </m:dPr>
                          <m:e>
                            <m:sSubSup>
                              <m:sSubSupPr>
                                <m:ctrlPr>
                                  <a:rPr lang="zh-CN" altLang="zh-CN" i="1">
                                    <a:solidFill>
                                      <a:srgbClr val="C00000"/>
                                    </a:solidFill>
                                    <a:latin typeface="Cambria Math"/>
                                  </a:rPr>
                                </m:ctrlPr>
                              </m:sSubSupPr>
                              <m:e>
                                <m:r>
                                  <a:rPr lang="en-US" altLang="zh-CN" i="1">
                                    <a:solidFill>
                                      <a:srgbClr val="C00000"/>
                                    </a:solidFill>
                                    <a:latin typeface="Cambria Math"/>
                                  </a:rPr>
                                  <m:t>𝑆</m:t>
                                </m:r>
                              </m:e>
                              <m:sub>
                                <m:r>
                                  <a:rPr lang="en-US" altLang="zh-CN" i="1">
                                    <a:solidFill>
                                      <a:srgbClr val="C00000"/>
                                    </a:solidFill>
                                    <a:latin typeface="Cambria Math"/>
                                  </a:rPr>
                                  <m:t>𝑖</m:t>
                                </m:r>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m:t>
                                </m:r>
                              </m:sup>
                            </m:sSubSup>
                          </m:e>
                        </m:d>
                      </m:den>
                    </m:f>
                    <m:nary>
                      <m:naryPr>
                        <m:chr m:val="∑"/>
                        <m:limLoc m:val="undOvr"/>
                        <m:supHide m:val="on"/>
                        <m:ctrlPr>
                          <a:rPr lang="zh-CN" altLang="zh-CN" i="1">
                            <a:solidFill>
                              <a:srgbClr val="C00000"/>
                            </a:solidFill>
                            <a:latin typeface="Cambria Math"/>
                          </a:rPr>
                        </m:ctrlPr>
                      </m:naryPr>
                      <m:sub>
                        <m:sSub>
                          <m:sSubPr>
                            <m:ctrlPr>
                              <a:rPr lang="zh-CN" altLang="zh-CN" i="1">
                                <a:solidFill>
                                  <a:srgbClr val="C00000"/>
                                </a:solidFill>
                                <a:latin typeface="Cambria Math"/>
                              </a:rPr>
                            </m:ctrlPr>
                          </m:sSubPr>
                          <m:e>
                            <m:r>
                              <a:rPr lang="en-US" altLang="zh-CN" i="1">
                                <a:solidFill>
                                  <a:srgbClr val="C00000"/>
                                </a:solidFill>
                                <a:latin typeface="Cambria Math"/>
                              </a:rPr>
                              <m:t>𝑥</m:t>
                            </m:r>
                          </m:e>
                          <m:sub>
                            <m:r>
                              <a:rPr lang="en-US" altLang="zh-CN" i="1">
                                <a:solidFill>
                                  <a:srgbClr val="C00000"/>
                                </a:solidFill>
                                <a:latin typeface="Cambria Math"/>
                              </a:rPr>
                              <m:t>𝑗</m:t>
                            </m:r>
                          </m:sub>
                        </m:sSub>
                        <m:r>
                          <a:rPr lang="en-US" altLang="zh-CN" i="1">
                            <a:solidFill>
                              <a:srgbClr val="C00000"/>
                            </a:solidFill>
                            <a:latin typeface="Cambria Math"/>
                          </a:rPr>
                          <m:t>∈</m:t>
                        </m:r>
                        <m:sSubSup>
                          <m:sSubSupPr>
                            <m:ctrlPr>
                              <a:rPr lang="zh-CN" altLang="zh-CN" i="1">
                                <a:solidFill>
                                  <a:srgbClr val="C00000"/>
                                </a:solidFill>
                                <a:latin typeface="Cambria Math"/>
                              </a:rPr>
                            </m:ctrlPr>
                          </m:sSubSupPr>
                          <m:e>
                            <m:r>
                              <a:rPr lang="en-US" altLang="zh-CN" i="1">
                                <a:solidFill>
                                  <a:srgbClr val="C00000"/>
                                </a:solidFill>
                                <a:latin typeface="Cambria Math"/>
                              </a:rPr>
                              <m:t>𝑆</m:t>
                            </m:r>
                          </m:e>
                          <m:sub>
                            <m:r>
                              <a:rPr lang="en-US" altLang="zh-CN" i="1">
                                <a:solidFill>
                                  <a:srgbClr val="C00000"/>
                                </a:solidFill>
                                <a:latin typeface="Cambria Math"/>
                              </a:rPr>
                              <m:t>𝑖</m:t>
                            </m:r>
                          </m:sub>
                          <m:sup>
                            <m:r>
                              <a:rPr lang="en-US" altLang="zh-CN" i="1">
                                <a:solidFill>
                                  <a:srgbClr val="C00000"/>
                                </a:solidFill>
                                <a:latin typeface="Cambria Math"/>
                              </a:rPr>
                              <m:t>(</m:t>
                            </m:r>
                            <m:r>
                              <a:rPr lang="en-US" altLang="zh-CN" i="1">
                                <a:solidFill>
                                  <a:srgbClr val="C00000"/>
                                </a:solidFill>
                                <a:latin typeface="Cambria Math"/>
                              </a:rPr>
                              <m:t>𝑡</m:t>
                            </m:r>
                            <m:r>
                              <a:rPr lang="en-US" altLang="zh-CN" i="1">
                                <a:solidFill>
                                  <a:srgbClr val="C00000"/>
                                </a:solidFill>
                                <a:latin typeface="Cambria Math"/>
                              </a:rPr>
                              <m:t>)</m:t>
                            </m:r>
                          </m:sup>
                        </m:sSubSup>
                      </m:sub>
                      <m:sup/>
                      <m:e>
                        <m:sSub>
                          <m:sSubPr>
                            <m:ctrlPr>
                              <a:rPr lang="zh-CN" altLang="zh-CN" i="1">
                                <a:solidFill>
                                  <a:srgbClr val="C00000"/>
                                </a:solidFill>
                                <a:latin typeface="Cambria Math"/>
                              </a:rPr>
                            </m:ctrlPr>
                          </m:sSubPr>
                          <m:e>
                            <m:r>
                              <a:rPr lang="en-US" altLang="zh-CN" i="1">
                                <a:solidFill>
                                  <a:srgbClr val="C00000"/>
                                </a:solidFill>
                                <a:latin typeface="Cambria Math"/>
                              </a:rPr>
                              <m:t>𝑥</m:t>
                            </m:r>
                          </m:e>
                          <m:sub>
                            <m:r>
                              <a:rPr lang="en-US" altLang="zh-CN" i="1">
                                <a:solidFill>
                                  <a:srgbClr val="C00000"/>
                                </a:solidFill>
                                <a:latin typeface="Cambria Math"/>
                              </a:rPr>
                              <m:t>𝑗</m:t>
                            </m:r>
                          </m:sub>
                        </m:sSub>
                      </m:e>
                    </m:nary>
                    <m:r>
                      <a:rPr lang="zh-CN" altLang="zh-CN">
                        <a:solidFill>
                          <a:srgbClr val="C00000"/>
                        </a:solidFill>
                        <a:latin typeface="Cambria Math"/>
                      </a:rPr>
                      <m:t>。</m:t>
                    </m:r>
                  </m:oMath>
                </a14:m>
                <a:endParaRPr lang="en-US" altLang="zh-CN" dirty="0">
                  <a:solidFill>
                    <a:srgbClr val="C00000"/>
                  </a:solidFill>
                </a:endParaRPr>
              </a:p>
              <a:p>
                <a:pPr lvl="1"/>
                <a:r>
                  <a:rPr lang="zh-CN" altLang="zh-CN" dirty="0">
                    <a:solidFill>
                      <a:srgbClr val="00B050"/>
                    </a:solidFill>
                  </a:rPr>
                  <a:t>当赋值步骤不再赋值新的数值时，那么就可以认为算法已经收敛了</a:t>
                </a:r>
                <a:r>
                  <a:rPr lang="zh-CN" altLang="zh-CN" dirty="0" smtClean="0">
                    <a:solidFill>
                      <a:srgbClr val="00B050"/>
                    </a:solidFill>
                  </a:rPr>
                  <a:t>。</a:t>
                </a:r>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6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2235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580">
                                          <p:stCondLst>
                                            <p:cond delay="0"/>
                                          </p:stCondLst>
                                        </p:cTn>
                                        <p:tgtEl>
                                          <p:spTgt spid="3">
                                            <p:txEl>
                                              <p:pRg st="4" end="4"/>
                                            </p:txEl>
                                          </p:spTgt>
                                        </p:tgtEl>
                                      </p:cBhvr>
                                    </p:animEffect>
                                    <p:anim calcmode="lin" valueType="num">
                                      <p:cBhvr>
                                        <p:cTn id="4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4" end="4"/>
                                            </p:txEl>
                                          </p:spTgt>
                                        </p:tgtEl>
                                      </p:cBhvr>
                                      <p:to x="100000" y="60000"/>
                                    </p:animScale>
                                    <p:animScale>
                                      <p:cBhvr>
                                        <p:cTn id="48" dur="166" decel="50000">
                                          <p:stCondLst>
                                            <p:cond delay="676"/>
                                          </p:stCondLst>
                                        </p:cTn>
                                        <p:tgtEl>
                                          <p:spTgt spid="3">
                                            <p:txEl>
                                              <p:pRg st="4" end="4"/>
                                            </p:txEl>
                                          </p:spTgt>
                                        </p:tgtEl>
                                      </p:cBhvr>
                                      <p:to x="100000" y="100000"/>
                                    </p:animScale>
                                    <p:animScale>
                                      <p:cBhvr>
                                        <p:cTn id="49" dur="26">
                                          <p:stCondLst>
                                            <p:cond delay="1312"/>
                                          </p:stCondLst>
                                        </p:cTn>
                                        <p:tgtEl>
                                          <p:spTgt spid="3">
                                            <p:txEl>
                                              <p:pRg st="4" end="4"/>
                                            </p:txEl>
                                          </p:spTgt>
                                        </p:tgtEl>
                                      </p:cBhvr>
                                      <p:to x="100000" y="80000"/>
                                    </p:animScale>
                                    <p:animScale>
                                      <p:cBhvr>
                                        <p:cTn id="50" dur="166" decel="50000">
                                          <p:stCondLst>
                                            <p:cond delay="1338"/>
                                          </p:stCondLst>
                                        </p:cTn>
                                        <p:tgtEl>
                                          <p:spTgt spid="3">
                                            <p:txEl>
                                              <p:pRg st="4" end="4"/>
                                            </p:txEl>
                                          </p:spTgt>
                                        </p:tgtEl>
                                      </p:cBhvr>
                                      <p:to x="100000" y="100000"/>
                                    </p:animScale>
                                    <p:animScale>
                                      <p:cBhvr>
                                        <p:cTn id="51" dur="26">
                                          <p:stCondLst>
                                            <p:cond delay="1642"/>
                                          </p:stCondLst>
                                        </p:cTn>
                                        <p:tgtEl>
                                          <p:spTgt spid="3">
                                            <p:txEl>
                                              <p:pRg st="4" end="4"/>
                                            </p:txEl>
                                          </p:spTgt>
                                        </p:tgtEl>
                                      </p:cBhvr>
                                      <p:to x="100000" y="90000"/>
                                    </p:animScale>
                                    <p:animScale>
                                      <p:cBhvr>
                                        <p:cTn id="52" dur="166" decel="50000">
                                          <p:stCondLst>
                                            <p:cond delay="1668"/>
                                          </p:stCondLst>
                                        </p:cTn>
                                        <p:tgtEl>
                                          <p:spTgt spid="3">
                                            <p:txEl>
                                              <p:pRg st="4" end="4"/>
                                            </p:txEl>
                                          </p:spTgt>
                                        </p:tgtEl>
                                      </p:cBhvr>
                                      <p:to x="100000" y="100000"/>
                                    </p:animScale>
                                    <p:animScale>
                                      <p:cBhvr>
                                        <p:cTn id="53" dur="26">
                                          <p:stCondLst>
                                            <p:cond delay="1808"/>
                                          </p:stCondLst>
                                        </p:cTn>
                                        <p:tgtEl>
                                          <p:spTgt spid="3">
                                            <p:txEl>
                                              <p:pRg st="4" end="4"/>
                                            </p:txEl>
                                          </p:spTgt>
                                        </p:tgtEl>
                                      </p:cBhvr>
                                      <p:to x="100000" y="95000"/>
                                    </p:animScale>
                                    <p:animScale>
                                      <p:cBhvr>
                                        <p:cTn id="54" dur="166" decel="50000">
                                          <p:stCondLst>
                                            <p:cond delay="1834"/>
                                          </p:stCondLst>
                                        </p:cTn>
                                        <p:tgtEl>
                                          <p:spTgt spid="3">
                                            <p:txEl>
                                              <p:pRg st="4" end="4"/>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80">
                                          <p:stCondLst>
                                            <p:cond delay="0"/>
                                          </p:stCondLst>
                                        </p:cTn>
                                        <p:tgtEl>
                                          <p:spTgt spid="3">
                                            <p:txEl>
                                              <p:pRg st="5" end="5"/>
                                            </p:txEl>
                                          </p:spTgt>
                                        </p:tgtEl>
                                      </p:cBhvr>
                                    </p:animEffect>
                                    <p:anim calcmode="lin" valueType="num">
                                      <p:cBhvr>
                                        <p:cTn id="5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5" end="5"/>
                                            </p:txEl>
                                          </p:spTgt>
                                        </p:tgtEl>
                                      </p:cBhvr>
                                      <p:to x="100000" y="60000"/>
                                    </p:animScale>
                                    <p:animScale>
                                      <p:cBhvr>
                                        <p:cTn id="64" dur="166" decel="50000">
                                          <p:stCondLst>
                                            <p:cond delay="676"/>
                                          </p:stCondLst>
                                        </p:cTn>
                                        <p:tgtEl>
                                          <p:spTgt spid="3">
                                            <p:txEl>
                                              <p:pRg st="5" end="5"/>
                                            </p:txEl>
                                          </p:spTgt>
                                        </p:tgtEl>
                                      </p:cBhvr>
                                      <p:to x="100000" y="100000"/>
                                    </p:animScale>
                                    <p:animScale>
                                      <p:cBhvr>
                                        <p:cTn id="65" dur="26">
                                          <p:stCondLst>
                                            <p:cond delay="1312"/>
                                          </p:stCondLst>
                                        </p:cTn>
                                        <p:tgtEl>
                                          <p:spTgt spid="3">
                                            <p:txEl>
                                              <p:pRg st="5" end="5"/>
                                            </p:txEl>
                                          </p:spTgt>
                                        </p:tgtEl>
                                      </p:cBhvr>
                                      <p:to x="100000" y="80000"/>
                                    </p:animScale>
                                    <p:animScale>
                                      <p:cBhvr>
                                        <p:cTn id="66" dur="166" decel="50000">
                                          <p:stCondLst>
                                            <p:cond delay="1338"/>
                                          </p:stCondLst>
                                        </p:cTn>
                                        <p:tgtEl>
                                          <p:spTgt spid="3">
                                            <p:txEl>
                                              <p:pRg st="5" end="5"/>
                                            </p:txEl>
                                          </p:spTgt>
                                        </p:tgtEl>
                                      </p:cBhvr>
                                      <p:to x="100000" y="100000"/>
                                    </p:animScale>
                                    <p:animScale>
                                      <p:cBhvr>
                                        <p:cTn id="67" dur="26">
                                          <p:stCondLst>
                                            <p:cond delay="1642"/>
                                          </p:stCondLst>
                                        </p:cTn>
                                        <p:tgtEl>
                                          <p:spTgt spid="3">
                                            <p:txEl>
                                              <p:pRg st="5" end="5"/>
                                            </p:txEl>
                                          </p:spTgt>
                                        </p:tgtEl>
                                      </p:cBhvr>
                                      <p:to x="100000" y="90000"/>
                                    </p:animScale>
                                    <p:animScale>
                                      <p:cBhvr>
                                        <p:cTn id="68" dur="166" decel="50000">
                                          <p:stCondLst>
                                            <p:cond delay="1668"/>
                                          </p:stCondLst>
                                        </p:cTn>
                                        <p:tgtEl>
                                          <p:spTgt spid="3">
                                            <p:txEl>
                                              <p:pRg st="5" end="5"/>
                                            </p:txEl>
                                          </p:spTgt>
                                        </p:tgtEl>
                                      </p:cBhvr>
                                      <p:to x="100000" y="100000"/>
                                    </p:animScale>
                                    <p:animScale>
                                      <p:cBhvr>
                                        <p:cTn id="69" dur="26">
                                          <p:stCondLst>
                                            <p:cond delay="1808"/>
                                          </p:stCondLst>
                                        </p:cTn>
                                        <p:tgtEl>
                                          <p:spTgt spid="3">
                                            <p:txEl>
                                              <p:pRg st="5" end="5"/>
                                            </p:txEl>
                                          </p:spTgt>
                                        </p:tgtEl>
                                      </p:cBhvr>
                                      <p:to x="100000" y="95000"/>
                                    </p:animScale>
                                    <p:animScale>
                                      <p:cBhvr>
                                        <p:cTn id="70" dur="166" decel="50000">
                                          <p:stCondLst>
                                            <p:cond delay="1834"/>
                                          </p:stCondLst>
                                        </p:cTn>
                                        <p:tgtEl>
                                          <p:spTgt spid="3">
                                            <p:txEl>
                                              <p:pRg st="5" end="5"/>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wipe(down)">
                                      <p:cBhvr>
                                        <p:cTn id="73" dur="580">
                                          <p:stCondLst>
                                            <p:cond delay="0"/>
                                          </p:stCondLst>
                                        </p:cTn>
                                        <p:tgtEl>
                                          <p:spTgt spid="3">
                                            <p:txEl>
                                              <p:pRg st="6" end="6"/>
                                            </p:txEl>
                                          </p:spTgt>
                                        </p:tgtEl>
                                      </p:cBhvr>
                                    </p:animEffect>
                                    <p:anim calcmode="lin" valueType="num">
                                      <p:cBhvr>
                                        <p:cTn id="7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6" end="6"/>
                                            </p:txEl>
                                          </p:spTgt>
                                        </p:tgtEl>
                                      </p:cBhvr>
                                      <p:to x="100000" y="60000"/>
                                    </p:animScale>
                                    <p:animScale>
                                      <p:cBhvr>
                                        <p:cTn id="80" dur="166" decel="50000">
                                          <p:stCondLst>
                                            <p:cond delay="676"/>
                                          </p:stCondLst>
                                        </p:cTn>
                                        <p:tgtEl>
                                          <p:spTgt spid="3">
                                            <p:txEl>
                                              <p:pRg st="6" end="6"/>
                                            </p:txEl>
                                          </p:spTgt>
                                        </p:tgtEl>
                                      </p:cBhvr>
                                      <p:to x="100000" y="100000"/>
                                    </p:animScale>
                                    <p:animScale>
                                      <p:cBhvr>
                                        <p:cTn id="81" dur="26">
                                          <p:stCondLst>
                                            <p:cond delay="1312"/>
                                          </p:stCondLst>
                                        </p:cTn>
                                        <p:tgtEl>
                                          <p:spTgt spid="3">
                                            <p:txEl>
                                              <p:pRg st="6" end="6"/>
                                            </p:txEl>
                                          </p:spTgt>
                                        </p:tgtEl>
                                      </p:cBhvr>
                                      <p:to x="100000" y="80000"/>
                                    </p:animScale>
                                    <p:animScale>
                                      <p:cBhvr>
                                        <p:cTn id="82" dur="166" decel="50000">
                                          <p:stCondLst>
                                            <p:cond delay="1338"/>
                                          </p:stCondLst>
                                        </p:cTn>
                                        <p:tgtEl>
                                          <p:spTgt spid="3">
                                            <p:txEl>
                                              <p:pRg st="6" end="6"/>
                                            </p:txEl>
                                          </p:spTgt>
                                        </p:tgtEl>
                                      </p:cBhvr>
                                      <p:to x="100000" y="100000"/>
                                    </p:animScale>
                                    <p:animScale>
                                      <p:cBhvr>
                                        <p:cTn id="83" dur="26">
                                          <p:stCondLst>
                                            <p:cond delay="1642"/>
                                          </p:stCondLst>
                                        </p:cTn>
                                        <p:tgtEl>
                                          <p:spTgt spid="3">
                                            <p:txEl>
                                              <p:pRg st="6" end="6"/>
                                            </p:txEl>
                                          </p:spTgt>
                                        </p:tgtEl>
                                      </p:cBhvr>
                                      <p:to x="100000" y="90000"/>
                                    </p:animScale>
                                    <p:animScale>
                                      <p:cBhvr>
                                        <p:cTn id="84" dur="166" decel="50000">
                                          <p:stCondLst>
                                            <p:cond delay="1668"/>
                                          </p:stCondLst>
                                        </p:cTn>
                                        <p:tgtEl>
                                          <p:spTgt spid="3">
                                            <p:txEl>
                                              <p:pRg st="6" end="6"/>
                                            </p:txEl>
                                          </p:spTgt>
                                        </p:tgtEl>
                                      </p:cBhvr>
                                      <p:to x="100000" y="100000"/>
                                    </p:animScale>
                                    <p:animScale>
                                      <p:cBhvr>
                                        <p:cTn id="85" dur="26">
                                          <p:stCondLst>
                                            <p:cond delay="1808"/>
                                          </p:stCondLst>
                                        </p:cTn>
                                        <p:tgtEl>
                                          <p:spTgt spid="3">
                                            <p:txEl>
                                              <p:pRg st="6" end="6"/>
                                            </p:txEl>
                                          </p:spTgt>
                                        </p:tgtEl>
                                      </p:cBhvr>
                                      <p:to x="100000" y="95000"/>
                                    </p:animScale>
                                    <p:animScale>
                                      <p:cBhvr>
                                        <p:cTn id="86" dur="166" decel="50000">
                                          <p:stCondLst>
                                            <p:cond delay="1834"/>
                                          </p:stCondLst>
                                        </p:cTn>
                                        <p:tgtEl>
                                          <p:spTgt spid="3">
                                            <p:txEl>
                                              <p:pRg st="6" end="6"/>
                                            </p:txEl>
                                          </p:spTgt>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Effect transition="in" filter="wipe(down)">
                                      <p:cBhvr>
                                        <p:cTn id="91" dur="580">
                                          <p:stCondLst>
                                            <p:cond delay="0"/>
                                          </p:stCondLst>
                                        </p:cTn>
                                        <p:tgtEl>
                                          <p:spTgt spid="3">
                                            <p:txEl>
                                              <p:pRg st="7" end="7"/>
                                            </p:txEl>
                                          </p:spTgt>
                                        </p:tgtEl>
                                      </p:cBhvr>
                                    </p:animEffect>
                                    <p:anim calcmode="lin" valueType="num">
                                      <p:cBhvr>
                                        <p:cTn id="9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7" end="7"/>
                                            </p:txEl>
                                          </p:spTgt>
                                        </p:tgtEl>
                                      </p:cBhvr>
                                      <p:to x="100000" y="60000"/>
                                    </p:animScale>
                                    <p:animScale>
                                      <p:cBhvr>
                                        <p:cTn id="98" dur="166" decel="50000">
                                          <p:stCondLst>
                                            <p:cond delay="676"/>
                                          </p:stCondLst>
                                        </p:cTn>
                                        <p:tgtEl>
                                          <p:spTgt spid="3">
                                            <p:txEl>
                                              <p:pRg st="7" end="7"/>
                                            </p:txEl>
                                          </p:spTgt>
                                        </p:tgtEl>
                                      </p:cBhvr>
                                      <p:to x="100000" y="100000"/>
                                    </p:animScale>
                                    <p:animScale>
                                      <p:cBhvr>
                                        <p:cTn id="99" dur="26">
                                          <p:stCondLst>
                                            <p:cond delay="1312"/>
                                          </p:stCondLst>
                                        </p:cTn>
                                        <p:tgtEl>
                                          <p:spTgt spid="3">
                                            <p:txEl>
                                              <p:pRg st="7" end="7"/>
                                            </p:txEl>
                                          </p:spTgt>
                                        </p:tgtEl>
                                      </p:cBhvr>
                                      <p:to x="100000" y="80000"/>
                                    </p:animScale>
                                    <p:animScale>
                                      <p:cBhvr>
                                        <p:cTn id="100" dur="166" decel="50000">
                                          <p:stCondLst>
                                            <p:cond delay="1338"/>
                                          </p:stCondLst>
                                        </p:cTn>
                                        <p:tgtEl>
                                          <p:spTgt spid="3">
                                            <p:txEl>
                                              <p:pRg st="7" end="7"/>
                                            </p:txEl>
                                          </p:spTgt>
                                        </p:tgtEl>
                                      </p:cBhvr>
                                      <p:to x="100000" y="100000"/>
                                    </p:animScale>
                                    <p:animScale>
                                      <p:cBhvr>
                                        <p:cTn id="101" dur="26">
                                          <p:stCondLst>
                                            <p:cond delay="1642"/>
                                          </p:stCondLst>
                                        </p:cTn>
                                        <p:tgtEl>
                                          <p:spTgt spid="3">
                                            <p:txEl>
                                              <p:pRg st="7" end="7"/>
                                            </p:txEl>
                                          </p:spTgt>
                                        </p:tgtEl>
                                      </p:cBhvr>
                                      <p:to x="100000" y="90000"/>
                                    </p:animScale>
                                    <p:animScale>
                                      <p:cBhvr>
                                        <p:cTn id="102" dur="166" decel="50000">
                                          <p:stCondLst>
                                            <p:cond delay="1668"/>
                                          </p:stCondLst>
                                        </p:cTn>
                                        <p:tgtEl>
                                          <p:spTgt spid="3">
                                            <p:txEl>
                                              <p:pRg st="7" end="7"/>
                                            </p:txEl>
                                          </p:spTgt>
                                        </p:tgtEl>
                                      </p:cBhvr>
                                      <p:to x="100000" y="100000"/>
                                    </p:animScale>
                                    <p:animScale>
                                      <p:cBhvr>
                                        <p:cTn id="103" dur="26">
                                          <p:stCondLst>
                                            <p:cond delay="1808"/>
                                          </p:stCondLst>
                                        </p:cTn>
                                        <p:tgtEl>
                                          <p:spTgt spid="3">
                                            <p:txEl>
                                              <p:pRg st="7" end="7"/>
                                            </p:txEl>
                                          </p:spTgt>
                                        </p:tgtEl>
                                      </p:cBhvr>
                                      <p:to x="100000" y="95000"/>
                                    </p:animScale>
                                    <p:animScale>
                                      <p:cBhvr>
                                        <p:cTn id="10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endParaRPr lang="zh-CN" altLang="en-US" dirty="0"/>
          </a:p>
        </p:txBody>
      </p:sp>
      <p:sp>
        <p:nvSpPr>
          <p:cNvPr id="3" name="内容占位符 2"/>
          <p:cNvSpPr>
            <a:spLocks noGrp="1"/>
          </p:cNvSpPr>
          <p:nvPr>
            <p:ph idx="1"/>
          </p:nvPr>
        </p:nvSpPr>
        <p:spPr/>
        <p:txBody>
          <a:bodyPr/>
          <a:lstStyle/>
          <a:p>
            <a:r>
              <a:rPr lang="zh-CN" altLang="zh-CN" dirty="0"/>
              <a:t>作为一种启发式算法，</a:t>
            </a:r>
            <a:r>
              <a:rPr lang="en-US" altLang="zh-CN" dirty="0">
                <a:solidFill>
                  <a:srgbClr val="FF0000"/>
                </a:solidFill>
              </a:rPr>
              <a:t>k-means</a:t>
            </a:r>
            <a:r>
              <a:rPr lang="zh-CN" altLang="zh-CN" dirty="0">
                <a:solidFill>
                  <a:srgbClr val="FF0000"/>
                </a:solidFill>
              </a:rPr>
              <a:t>聚类算法</a:t>
            </a:r>
            <a:r>
              <a:rPr lang="zh-CN" altLang="zh-CN" dirty="0"/>
              <a:t>是无法保证一定能收敛至全局最优值的，并且最终的结果要依赖于初始的聚类均值设置</a:t>
            </a:r>
            <a:r>
              <a:rPr lang="zh-CN" altLang="zh-CN" dirty="0" smtClean="0"/>
              <a:t>。</a:t>
            </a:r>
            <a:endParaRPr lang="en-US" altLang="zh-CN" dirty="0" smtClean="0"/>
          </a:p>
          <a:p>
            <a:r>
              <a:rPr lang="en-US" altLang="zh-CN" dirty="0" smtClean="0"/>
              <a:t>K-means</a:t>
            </a:r>
            <a:r>
              <a:rPr lang="zh-CN" altLang="zh-CN" dirty="0"/>
              <a:t>聚类算法的</a:t>
            </a:r>
            <a:r>
              <a:rPr lang="zh-CN" altLang="zh-CN" dirty="0">
                <a:solidFill>
                  <a:srgbClr val="0000FF"/>
                </a:solidFill>
              </a:rPr>
              <a:t>两个关键特性</a:t>
            </a:r>
            <a:r>
              <a:rPr lang="zh-CN" altLang="zh-CN" dirty="0"/>
              <a:t>，经常被认为是其最大的缺点，虽然其能够使得算法很有效率，这两个特征为</a:t>
            </a:r>
            <a:r>
              <a:rPr lang="zh-CN" altLang="zh-CN" dirty="0" smtClean="0"/>
              <a:t>：</a:t>
            </a:r>
            <a:endParaRPr lang="en-US" altLang="zh-CN" dirty="0" smtClean="0"/>
          </a:p>
          <a:p>
            <a:pPr lvl="1"/>
            <a:r>
              <a:rPr lang="zh-CN" altLang="zh-CN" dirty="0">
                <a:solidFill>
                  <a:srgbClr val="00B050"/>
                </a:solidFill>
              </a:rPr>
              <a:t>作为输入参数的聚类个数</a:t>
            </a:r>
            <a:r>
              <a:rPr lang="en-US" altLang="zh-CN" i="1" dirty="0">
                <a:solidFill>
                  <a:srgbClr val="00B050"/>
                </a:solidFill>
              </a:rPr>
              <a:t>k</a:t>
            </a:r>
            <a:r>
              <a:rPr lang="zh-CN" altLang="zh-CN" dirty="0">
                <a:solidFill>
                  <a:srgbClr val="00B050"/>
                </a:solidFill>
              </a:rPr>
              <a:t>，其不适当的设置可能会导致很糟糕的结果</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欧拉距离被用作测量准则，其方差被用来衡量聚类的散度。</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65480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pic>
        <p:nvPicPr>
          <p:cNvPr id="6" name="图片 5"/>
          <p:cNvPicPr/>
          <p:nvPr/>
        </p:nvPicPr>
        <p:blipFill>
          <a:blip r:embed="rId2" cstate="print"/>
          <a:srcRect/>
          <a:stretch>
            <a:fillRect/>
          </a:stretch>
        </p:blipFill>
        <p:spPr bwMode="auto">
          <a:xfrm>
            <a:off x="251520" y="1772816"/>
            <a:ext cx="8640960" cy="2088232"/>
          </a:xfrm>
          <a:prstGeom prst="rect">
            <a:avLst/>
          </a:prstGeom>
          <a:noFill/>
          <a:ln w="9525">
            <a:noFill/>
            <a:miter lim="800000"/>
            <a:headEnd/>
            <a:tailEnd/>
          </a:ln>
        </p:spPr>
      </p:pic>
      <p:pic>
        <p:nvPicPr>
          <p:cNvPr id="7" name="图片 6" descr="彩色Lena图像.bmp"/>
          <p:cNvPicPr/>
          <p:nvPr/>
        </p:nvPicPr>
        <p:blipFill>
          <a:blip r:embed="rId3" cstate="print"/>
          <a:stretch>
            <a:fillRect/>
          </a:stretch>
        </p:blipFill>
        <p:spPr>
          <a:xfrm>
            <a:off x="611560" y="4334396"/>
            <a:ext cx="1665842" cy="1678493"/>
          </a:xfrm>
          <a:prstGeom prst="rect">
            <a:avLst/>
          </a:prstGeom>
        </p:spPr>
      </p:pic>
      <p:pic>
        <p:nvPicPr>
          <p:cNvPr id="8" name="图片 7" descr="彩色Lena图像_K均值聚类.bmp"/>
          <p:cNvPicPr/>
          <p:nvPr/>
        </p:nvPicPr>
        <p:blipFill>
          <a:blip r:embed="rId4" cstate="print"/>
          <a:stretch>
            <a:fillRect/>
          </a:stretch>
        </p:blipFill>
        <p:spPr>
          <a:xfrm>
            <a:off x="2353909" y="4339828"/>
            <a:ext cx="1670750" cy="1681460"/>
          </a:xfrm>
          <a:prstGeom prst="rect">
            <a:avLst/>
          </a:prstGeom>
        </p:spPr>
      </p:pic>
      <p:pic>
        <p:nvPicPr>
          <p:cNvPr id="9" name="图片 8" descr="彩色汽车图像.bmp"/>
          <p:cNvPicPr/>
          <p:nvPr/>
        </p:nvPicPr>
        <p:blipFill>
          <a:blip r:embed="rId5" cstate="print"/>
          <a:stretch>
            <a:fillRect/>
          </a:stretch>
        </p:blipFill>
        <p:spPr>
          <a:xfrm>
            <a:off x="4355976" y="4339828"/>
            <a:ext cx="2228321" cy="1681460"/>
          </a:xfrm>
          <a:prstGeom prst="rect">
            <a:avLst/>
          </a:prstGeom>
        </p:spPr>
      </p:pic>
      <p:pic>
        <p:nvPicPr>
          <p:cNvPr id="10" name="图片 9" descr="彩色汽车图像_K均值聚类.bmp"/>
          <p:cNvPicPr/>
          <p:nvPr/>
        </p:nvPicPr>
        <p:blipFill>
          <a:blip r:embed="rId6" cstate="print"/>
          <a:stretch>
            <a:fillRect/>
          </a:stretch>
        </p:blipFill>
        <p:spPr>
          <a:xfrm>
            <a:off x="6660232" y="4331429"/>
            <a:ext cx="2232248" cy="1681460"/>
          </a:xfrm>
          <a:prstGeom prst="rect">
            <a:avLst/>
          </a:prstGeom>
        </p:spPr>
      </p:pic>
    </p:spTree>
    <p:extLst>
      <p:ext uri="{BB962C8B-B14F-4D97-AF65-F5344CB8AC3E}">
        <p14:creationId xmlns:p14="http://schemas.microsoft.com/office/powerpoint/2010/main" val="155509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80">
                                          <p:stCondLst>
                                            <p:cond delay="0"/>
                                          </p:stCondLst>
                                        </p:cTn>
                                        <p:tgtEl>
                                          <p:spTgt spid="9"/>
                                        </p:tgtEl>
                                      </p:cBhvr>
                                    </p:animEffect>
                                    <p:anim calcmode="lin" valueType="num">
                                      <p:cBhvr>
                                        <p:cTn id="6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5" dur="26">
                                          <p:stCondLst>
                                            <p:cond delay="650"/>
                                          </p:stCondLst>
                                        </p:cTn>
                                        <p:tgtEl>
                                          <p:spTgt spid="9"/>
                                        </p:tgtEl>
                                      </p:cBhvr>
                                      <p:to x="100000" y="60000"/>
                                    </p:animScale>
                                    <p:animScale>
                                      <p:cBhvr>
                                        <p:cTn id="66" dur="166" decel="50000">
                                          <p:stCondLst>
                                            <p:cond delay="676"/>
                                          </p:stCondLst>
                                        </p:cTn>
                                        <p:tgtEl>
                                          <p:spTgt spid="9"/>
                                        </p:tgtEl>
                                      </p:cBhvr>
                                      <p:to x="100000" y="100000"/>
                                    </p:animScale>
                                    <p:animScale>
                                      <p:cBhvr>
                                        <p:cTn id="67" dur="26">
                                          <p:stCondLst>
                                            <p:cond delay="1312"/>
                                          </p:stCondLst>
                                        </p:cTn>
                                        <p:tgtEl>
                                          <p:spTgt spid="9"/>
                                        </p:tgtEl>
                                      </p:cBhvr>
                                      <p:to x="100000" y="80000"/>
                                    </p:animScale>
                                    <p:animScale>
                                      <p:cBhvr>
                                        <p:cTn id="68" dur="166" decel="50000">
                                          <p:stCondLst>
                                            <p:cond delay="1338"/>
                                          </p:stCondLst>
                                        </p:cTn>
                                        <p:tgtEl>
                                          <p:spTgt spid="9"/>
                                        </p:tgtEl>
                                      </p:cBhvr>
                                      <p:to x="100000" y="100000"/>
                                    </p:animScale>
                                    <p:animScale>
                                      <p:cBhvr>
                                        <p:cTn id="69" dur="26">
                                          <p:stCondLst>
                                            <p:cond delay="1642"/>
                                          </p:stCondLst>
                                        </p:cTn>
                                        <p:tgtEl>
                                          <p:spTgt spid="9"/>
                                        </p:tgtEl>
                                      </p:cBhvr>
                                      <p:to x="100000" y="90000"/>
                                    </p:animScale>
                                    <p:animScale>
                                      <p:cBhvr>
                                        <p:cTn id="70" dur="166" decel="50000">
                                          <p:stCondLst>
                                            <p:cond delay="1668"/>
                                          </p:stCondLst>
                                        </p:cTn>
                                        <p:tgtEl>
                                          <p:spTgt spid="9"/>
                                        </p:tgtEl>
                                      </p:cBhvr>
                                      <p:to x="100000" y="100000"/>
                                    </p:animScale>
                                    <p:animScale>
                                      <p:cBhvr>
                                        <p:cTn id="71" dur="26">
                                          <p:stCondLst>
                                            <p:cond delay="1808"/>
                                          </p:stCondLst>
                                        </p:cTn>
                                        <p:tgtEl>
                                          <p:spTgt spid="9"/>
                                        </p:tgtEl>
                                      </p:cBhvr>
                                      <p:to x="100000" y="95000"/>
                                    </p:animScale>
                                    <p:animScale>
                                      <p:cBhvr>
                                        <p:cTn id="72" dur="166" decel="50000">
                                          <p:stCondLst>
                                            <p:cond delay="1834"/>
                                          </p:stCondLst>
                                        </p:cTn>
                                        <p:tgtEl>
                                          <p:spTgt spid="9"/>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580">
                                          <p:stCondLst>
                                            <p:cond delay="0"/>
                                          </p:stCondLst>
                                        </p:cTn>
                                        <p:tgtEl>
                                          <p:spTgt spid="10"/>
                                        </p:tgtEl>
                                      </p:cBhvr>
                                    </p:animEffect>
                                    <p:anim calcmode="lin" valueType="num">
                                      <p:cBhvr>
                                        <p:cTn id="7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1" dur="26">
                                          <p:stCondLst>
                                            <p:cond delay="650"/>
                                          </p:stCondLst>
                                        </p:cTn>
                                        <p:tgtEl>
                                          <p:spTgt spid="10"/>
                                        </p:tgtEl>
                                      </p:cBhvr>
                                      <p:to x="100000" y="60000"/>
                                    </p:animScale>
                                    <p:animScale>
                                      <p:cBhvr>
                                        <p:cTn id="82" dur="166" decel="50000">
                                          <p:stCondLst>
                                            <p:cond delay="676"/>
                                          </p:stCondLst>
                                        </p:cTn>
                                        <p:tgtEl>
                                          <p:spTgt spid="10"/>
                                        </p:tgtEl>
                                      </p:cBhvr>
                                      <p:to x="100000" y="100000"/>
                                    </p:animScale>
                                    <p:animScale>
                                      <p:cBhvr>
                                        <p:cTn id="83" dur="26">
                                          <p:stCondLst>
                                            <p:cond delay="1312"/>
                                          </p:stCondLst>
                                        </p:cTn>
                                        <p:tgtEl>
                                          <p:spTgt spid="10"/>
                                        </p:tgtEl>
                                      </p:cBhvr>
                                      <p:to x="100000" y="80000"/>
                                    </p:animScale>
                                    <p:animScale>
                                      <p:cBhvr>
                                        <p:cTn id="84" dur="166" decel="50000">
                                          <p:stCondLst>
                                            <p:cond delay="1338"/>
                                          </p:stCondLst>
                                        </p:cTn>
                                        <p:tgtEl>
                                          <p:spTgt spid="10"/>
                                        </p:tgtEl>
                                      </p:cBhvr>
                                      <p:to x="100000" y="100000"/>
                                    </p:animScale>
                                    <p:animScale>
                                      <p:cBhvr>
                                        <p:cTn id="85" dur="26">
                                          <p:stCondLst>
                                            <p:cond delay="1642"/>
                                          </p:stCondLst>
                                        </p:cTn>
                                        <p:tgtEl>
                                          <p:spTgt spid="10"/>
                                        </p:tgtEl>
                                      </p:cBhvr>
                                      <p:to x="100000" y="90000"/>
                                    </p:animScale>
                                    <p:animScale>
                                      <p:cBhvr>
                                        <p:cTn id="86" dur="166" decel="50000">
                                          <p:stCondLst>
                                            <p:cond delay="1668"/>
                                          </p:stCondLst>
                                        </p:cTn>
                                        <p:tgtEl>
                                          <p:spTgt spid="10"/>
                                        </p:tgtEl>
                                      </p:cBhvr>
                                      <p:to x="100000" y="100000"/>
                                    </p:animScale>
                                    <p:animScale>
                                      <p:cBhvr>
                                        <p:cTn id="87" dur="26">
                                          <p:stCondLst>
                                            <p:cond delay="1808"/>
                                          </p:stCondLst>
                                        </p:cTn>
                                        <p:tgtEl>
                                          <p:spTgt spid="10"/>
                                        </p:tgtEl>
                                      </p:cBhvr>
                                      <p:to x="100000" y="95000"/>
                                    </p:animScale>
                                    <p:animScale>
                                      <p:cBhvr>
                                        <p:cTn id="8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本章小结</a:t>
            </a:r>
            <a:endParaRPr lang="zh-CN" altLang="en-US" dirty="0"/>
          </a:p>
        </p:txBody>
      </p:sp>
      <p:sp>
        <p:nvSpPr>
          <p:cNvPr id="3" name="内容占位符 2"/>
          <p:cNvSpPr>
            <a:spLocks noGrp="1"/>
          </p:cNvSpPr>
          <p:nvPr>
            <p:ph idx="1"/>
          </p:nvPr>
        </p:nvSpPr>
        <p:spPr/>
        <p:txBody>
          <a:bodyPr/>
          <a:lstStyle/>
          <a:p>
            <a:r>
              <a:rPr lang="zh-CN" altLang="zh-CN" dirty="0">
                <a:solidFill>
                  <a:srgbClr val="00B050"/>
                </a:solidFill>
              </a:rPr>
              <a:t>所谓图像分割，就是将图像划分为多个小区域，在每个小区域中相对特定图像度量来说是均匀一致的，其中特定图像度量一般为像素</a:t>
            </a:r>
            <a:r>
              <a:rPr lang="zh-CN" altLang="zh-CN" dirty="0" smtClean="0">
                <a:solidFill>
                  <a:srgbClr val="00B050"/>
                </a:solidFill>
              </a:rPr>
              <a:t>灰度</a:t>
            </a:r>
            <a:r>
              <a:rPr lang="zh-CN" altLang="en-US" dirty="0" smtClean="0">
                <a:solidFill>
                  <a:srgbClr val="00B050"/>
                </a:solidFill>
              </a:rPr>
              <a:t>。</a:t>
            </a:r>
            <a:endParaRPr lang="en-US" altLang="zh-CN" dirty="0" smtClean="0">
              <a:solidFill>
                <a:srgbClr val="00B050"/>
              </a:solidFill>
            </a:endParaRPr>
          </a:p>
          <a:p>
            <a:r>
              <a:rPr lang="zh-CN" altLang="zh-CN" dirty="0"/>
              <a:t>从</a:t>
            </a:r>
            <a:r>
              <a:rPr lang="zh-CN" altLang="zh-CN" dirty="0">
                <a:solidFill>
                  <a:srgbClr val="0000FF"/>
                </a:solidFill>
              </a:rPr>
              <a:t>边缘角度</a:t>
            </a:r>
            <a:r>
              <a:rPr lang="zh-CN" altLang="zh-CN" dirty="0"/>
              <a:t>看待图像分割，就是使用两个区域之间的边缘来代表所分割的区域；而从</a:t>
            </a:r>
            <a:r>
              <a:rPr lang="zh-CN" altLang="zh-CN" dirty="0">
                <a:solidFill>
                  <a:srgbClr val="FF0000"/>
                </a:solidFill>
              </a:rPr>
              <a:t>区域角度</a:t>
            </a:r>
            <a:r>
              <a:rPr lang="zh-CN" altLang="zh-CN" dirty="0"/>
              <a:t>来说，就是使用所分割的区域本身来代表区域</a:t>
            </a:r>
            <a:r>
              <a:rPr lang="zh-CN" altLang="zh-CN" dirty="0" smtClean="0"/>
              <a:t>。</a:t>
            </a:r>
            <a:endParaRPr lang="en-US" altLang="zh-CN" dirty="0" smtClean="0"/>
          </a:p>
          <a:p>
            <a:r>
              <a:rPr lang="zh-CN" altLang="zh-CN" dirty="0"/>
              <a:t>前一种角度的图像分割，就是</a:t>
            </a:r>
            <a:r>
              <a:rPr lang="zh-CN" altLang="zh-CN" dirty="0">
                <a:solidFill>
                  <a:srgbClr val="0000FF"/>
                </a:solidFill>
              </a:rPr>
              <a:t>边缘提取</a:t>
            </a:r>
            <a:r>
              <a:rPr lang="zh-CN" altLang="zh-CN" dirty="0"/>
              <a:t>；后一种角度的图像分割，就是</a:t>
            </a:r>
            <a:r>
              <a:rPr lang="zh-CN" altLang="zh-CN" dirty="0">
                <a:solidFill>
                  <a:srgbClr val="FF0000"/>
                </a:solidFill>
              </a:rPr>
              <a:t>区域分割</a:t>
            </a:r>
            <a:r>
              <a:rPr lang="zh-CN" altLang="zh-CN" dirty="0"/>
              <a:t>。</a:t>
            </a:r>
            <a:endParaRPr lang="en-US" altLang="zh-CN" dirty="0" smtClean="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32811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边缘提取</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边缘提取</a:t>
            </a:r>
            <a:r>
              <a:rPr lang="zh-CN" altLang="zh-CN" dirty="0"/>
              <a:t>，又称为</a:t>
            </a:r>
            <a:r>
              <a:rPr lang="zh-CN" altLang="zh-CN" dirty="0">
                <a:solidFill>
                  <a:srgbClr val="FF0000"/>
                </a:solidFill>
              </a:rPr>
              <a:t>边缘检测</a:t>
            </a:r>
            <a:r>
              <a:rPr lang="zh-CN" altLang="zh-CN" dirty="0"/>
              <a:t>，属于数字图像处理和计算机视觉中的基本问题，其目的就是提取数字图像中亮度变化明显的像素</a:t>
            </a:r>
            <a:r>
              <a:rPr lang="zh-CN" altLang="zh-CN" dirty="0" smtClean="0"/>
              <a:t>点</a:t>
            </a:r>
            <a:r>
              <a:rPr lang="zh-CN" altLang="en-US" dirty="0" smtClean="0"/>
              <a:t>。</a:t>
            </a:r>
            <a:endParaRPr lang="en-US" altLang="zh-CN" dirty="0" smtClean="0"/>
          </a:p>
          <a:p>
            <a:r>
              <a:rPr lang="zh-CN" altLang="zh-CN" dirty="0"/>
              <a:t>目前存在很多方法可以用于边缘提取，其中大部分可以分为</a:t>
            </a:r>
            <a:r>
              <a:rPr lang="zh-CN" altLang="zh-CN" dirty="0">
                <a:solidFill>
                  <a:srgbClr val="C00000"/>
                </a:solidFill>
              </a:rPr>
              <a:t>基于一阶导数的方法和基于二阶导数的方法</a:t>
            </a:r>
            <a:r>
              <a:rPr lang="zh-CN" altLang="zh-CN" dirty="0" smtClean="0"/>
              <a:t>。</a:t>
            </a:r>
            <a:endParaRPr lang="en-US" altLang="zh-CN" dirty="0" smtClean="0"/>
          </a:p>
          <a:p>
            <a:pPr lvl="1"/>
            <a:r>
              <a:rPr lang="zh-CN" altLang="zh-CN" dirty="0">
                <a:solidFill>
                  <a:srgbClr val="FF0000"/>
                </a:solidFill>
              </a:rPr>
              <a:t>基于一阶导数的方法</a:t>
            </a:r>
            <a:r>
              <a:rPr lang="zh-CN" altLang="zh-CN" dirty="0"/>
              <a:t>，就是对图像进行一阶导数的计算，然后根据最大和最小值来确定边缘</a:t>
            </a:r>
            <a:r>
              <a:rPr lang="zh-CN" altLang="zh-CN" dirty="0" smtClean="0"/>
              <a:t>；</a:t>
            </a:r>
            <a:endParaRPr lang="en-US" altLang="zh-CN" dirty="0" smtClean="0"/>
          </a:p>
          <a:p>
            <a:pPr lvl="1"/>
            <a:r>
              <a:rPr lang="zh-CN" altLang="zh-CN" dirty="0"/>
              <a:t>而</a:t>
            </a:r>
            <a:r>
              <a:rPr lang="zh-CN" altLang="zh-CN" dirty="0">
                <a:solidFill>
                  <a:srgbClr val="0000FF"/>
                </a:solidFill>
              </a:rPr>
              <a:t>基于二阶导数的方法</a:t>
            </a:r>
            <a:r>
              <a:rPr lang="zh-CN" altLang="zh-CN" dirty="0"/>
              <a:t>，就是对图像进行二阶导数的计算，然后根据零穿越点来确定边缘，这里零穿越点可以是</a:t>
            </a:r>
            <a:r>
              <a:rPr lang="en-US" altLang="zh-CN" dirty="0" err="1"/>
              <a:t>Laplacian</a:t>
            </a:r>
            <a:r>
              <a:rPr lang="zh-CN" altLang="zh-CN" dirty="0"/>
              <a:t>过零点或者是非线性差分表示的过零点。</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55502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阶梯边缘和屋脊边缘</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6" name="图片 5" descr="阶梯边缘曲线.bmp"/>
          <p:cNvPicPr>
            <a:picLocks noChangeAspect="1"/>
          </p:cNvPicPr>
          <p:nvPr/>
        </p:nvPicPr>
        <p:blipFill>
          <a:blip r:embed="rId2" cstate="print"/>
          <a:stretch>
            <a:fillRect/>
          </a:stretch>
        </p:blipFill>
        <p:spPr>
          <a:xfrm>
            <a:off x="1187624" y="4138389"/>
            <a:ext cx="2152650" cy="1666875"/>
          </a:xfrm>
          <a:prstGeom prst="rect">
            <a:avLst/>
          </a:prstGeom>
        </p:spPr>
      </p:pic>
      <p:pic>
        <p:nvPicPr>
          <p:cNvPr id="7" name="图片 6" descr="阶梯边缘图例.bmp"/>
          <p:cNvPicPr>
            <a:picLocks noChangeAspect="1"/>
          </p:cNvPicPr>
          <p:nvPr/>
        </p:nvPicPr>
        <p:blipFill>
          <a:blip r:embed="rId3" cstate="print"/>
          <a:stretch>
            <a:fillRect/>
          </a:stretch>
        </p:blipFill>
        <p:spPr>
          <a:xfrm>
            <a:off x="1187624" y="2161926"/>
            <a:ext cx="2152650" cy="1666875"/>
          </a:xfrm>
          <a:prstGeom prst="rect">
            <a:avLst/>
          </a:prstGeom>
        </p:spPr>
      </p:pic>
      <p:pic>
        <p:nvPicPr>
          <p:cNvPr id="8" name="图片 7" descr="屋脊边缘曲线.bmp"/>
          <p:cNvPicPr>
            <a:picLocks noChangeAspect="1"/>
          </p:cNvPicPr>
          <p:nvPr/>
        </p:nvPicPr>
        <p:blipFill>
          <a:blip r:embed="rId4" cstate="print"/>
          <a:stretch>
            <a:fillRect/>
          </a:stretch>
        </p:blipFill>
        <p:spPr>
          <a:xfrm>
            <a:off x="4750014" y="4138389"/>
            <a:ext cx="2152650" cy="1666875"/>
          </a:xfrm>
          <a:prstGeom prst="rect">
            <a:avLst/>
          </a:prstGeom>
        </p:spPr>
      </p:pic>
      <p:pic>
        <p:nvPicPr>
          <p:cNvPr id="9" name="图片 8" descr="屋脊边缘图例.bmp"/>
          <p:cNvPicPr>
            <a:picLocks noChangeAspect="1"/>
          </p:cNvPicPr>
          <p:nvPr/>
        </p:nvPicPr>
        <p:blipFill>
          <a:blip r:embed="rId5" cstate="print"/>
          <a:stretch>
            <a:fillRect/>
          </a:stretch>
        </p:blipFill>
        <p:spPr>
          <a:xfrm>
            <a:off x="4750014" y="2161926"/>
            <a:ext cx="2152650" cy="1666875"/>
          </a:xfrm>
          <a:prstGeom prst="rect">
            <a:avLst/>
          </a:prstGeom>
        </p:spPr>
      </p:pic>
      <p:sp>
        <p:nvSpPr>
          <p:cNvPr id="10" name="椭圆 9"/>
          <p:cNvSpPr/>
          <p:nvPr/>
        </p:nvSpPr>
        <p:spPr>
          <a:xfrm>
            <a:off x="1473376" y="5251410"/>
            <a:ext cx="214314" cy="214314"/>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p:cNvSpPr/>
          <p:nvPr/>
        </p:nvSpPr>
        <p:spPr>
          <a:xfrm>
            <a:off x="2687822" y="4376504"/>
            <a:ext cx="214314" cy="214314"/>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2129765" y="4805132"/>
            <a:ext cx="214314" cy="214314"/>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p:cNvSpPr/>
          <p:nvPr/>
        </p:nvSpPr>
        <p:spPr>
          <a:xfrm>
            <a:off x="5723252" y="4563924"/>
            <a:ext cx="214314" cy="214314"/>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a:off x="5107204" y="5175769"/>
            <a:ext cx="214314" cy="214314"/>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14"/>
          <p:cNvSpPr/>
          <p:nvPr/>
        </p:nvSpPr>
        <p:spPr>
          <a:xfrm>
            <a:off x="6321650" y="5175769"/>
            <a:ext cx="214314" cy="214314"/>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6" name="直接箭头连接符 15"/>
          <p:cNvCxnSpPr/>
          <p:nvPr/>
        </p:nvCxnSpPr>
        <p:spPr>
          <a:xfrm rot="16200000" flipV="1">
            <a:off x="580401" y="4269347"/>
            <a:ext cx="1785950" cy="142876"/>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p:cNvCxnSpPr>
          <p:nvPr/>
        </p:nvCxnSpPr>
        <p:spPr>
          <a:xfrm rot="16200000" flipV="1">
            <a:off x="1265786" y="3941152"/>
            <a:ext cx="1460146" cy="330585"/>
          </a:xfrm>
          <a:prstGeom prst="straightConnector1">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0"/>
          </p:cNvCxnSpPr>
          <p:nvPr/>
        </p:nvCxnSpPr>
        <p:spPr>
          <a:xfrm rot="16200000" flipV="1">
            <a:off x="1955583" y="3537107"/>
            <a:ext cx="1357322" cy="32147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0"/>
          </p:cNvCxnSpPr>
          <p:nvPr/>
        </p:nvCxnSpPr>
        <p:spPr>
          <a:xfrm rot="16200000" flipV="1">
            <a:off x="4261085" y="4222492"/>
            <a:ext cx="1727959" cy="17859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0"/>
          </p:cNvCxnSpPr>
          <p:nvPr/>
        </p:nvCxnSpPr>
        <p:spPr>
          <a:xfrm rot="16200000" flipV="1">
            <a:off x="5303659" y="4037173"/>
            <a:ext cx="1044676" cy="8825"/>
          </a:xfrm>
          <a:prstGeom prst="straightConnector1">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0"/>
          </p:cNvCxnSpPr>
          <p:nvPr/>
        </p:nvCxnSpPr>
        <p:spPr>
          <a:xfrm rot="16200000" flipV="1">
            <a:off x="5154060" y="3901021"/>
            <a:ext cx="2156587" cy="39290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656593" y="2505669"/>
            <a:ext cx="1245543" cy="107157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22"/>
          <p:cNvSpPr/>
          <p:nvPr/>
        </p:nvSpPr>
        <p:spPr>
          <a:xfrm>
            <a:off x="5201599" y="2505669"/>
            <a:ext cx="1245543" cy="107157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67634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down)">
                                      <p:cBhvr>
                                        <p:cTn id="71" dur="580">
                                          <p:stCondLst>
                                            <p:cond delay="0"/>
                                          </p:stCondLst>
                                        </p:cTn>
                                        <p:tgtEl>
                                          <p:spTgt spid="10"/>
                                        </p:tgtEl>
                                      </p:cBhvr>
                                    </p:animEffect>
                                    <p:anim calcmode="lin" valueType="num">
                                      <p:cBhvr>
                                        <p:cTn id="7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gtEl>
                                      </p:cBhvr>
                                      <p:to x="100000" y="60000"/>
                                    </p:animScale>
                                    <p:animScale>
                                      <p:cBhvr>
                                        <p:cTn id="78" dur="166" decel="50000">
                                          <p:stCondLst>
                                            <p:cond delay="676"/>
                                          </p:stCondLst>
                                        </p:cTn>
                                        <p:tgtEl>
                                          <p:spTgt spid="10"/>
                                        </p:tgtEl>
                                      </p:cBhvr>
                                      <p:to x="100000" y="100000"/>
                                    </p:animScale>
                                    <p:animScale>
                                      <p:cBhvr>
                                        <p:cTn id="79" dur="26">
                                          <p:stCondLst>
                                            <p:cond delay="1312"/>
                                          </p:stCondLst>
                                        </p:cTn>
                                        <p:tgtEl>
                                          <p:spTgt spid="10"/>
                                        </p:tgtEl>
                                      </p:cBhvr>
                                      <p:to x="100000" y="80000"/>
                                    </p:animScale>
                                    <p:animScale>
                                      <p:cBhvr>
                                        <p:cTn id="80" dur="166" decel="50000">
                                          <p:stCondLst>
                                            <p:cond delay="1338"/>
                                          </p:stCondLst>
                                        </p:cTn>
                                        <p:tgtEl>
                                          <p:spTgt spid="10"/>
                                        </p:tgtEl>
                                      </p:cBhvr>
                                      <p:to x="100000" y="100000"/>
                                    </p:animScale>
                                    <p:animScale>
                                      <p:cBhvr>
                                        <p:cTn id="81" dur="26">
                                          <p:stCondLst>
                                            <p:cond delay="1642"/>
                                          </p:stCondLst>
                                        </p:cTn>
                                        <p:tgtEl>
                                          <p:spTgt spid="10"/>
                                        </p:tgtEl>
                                      </p:cBhvr>
                                      <p:to x="100000" y="90000"/>
                                    </p:animScale>
                                    <p:animScale>
                                      <p:cBhvr>
                                        <p:cTn id="82" dur="166" decel="50000">
                                          <p:stCondLst>
                                            <p:cond delay="1668"/>
                                          </p:stCondLst>
                                        </p:cTn>
                                        <p:tgtEl>
                                          <p:spTgt spid="10"/>
                                        </p:tgtEl>
                                      </p:cBhvr>
                                      <p:to x="100000" y="100000"/>
                                    </p:animScale>
                                    <p:animScale>
                                      <p:cBhvr>
                                        <p:cTn id="83" dur="26">
                                          <p:stCondLst>
                                            <p:cond delay="1808"/>
                                          </p:stCondLst>
                                        </p:cTn>
                                        <p:tgtEl>
                                          <p:spTgt spid="10"/>
                                        </p:tgtEl>
                                      </p:cBhvr>
                                      <p:to x="100000" y="95000"/>
                                    </p:animScale>
                                    <p:animScale>
                                      <p:cBhvr>
                                        <p:cTn id="84" dur="166" decel="50000">
                                          <p:stCondLst>
                                            <p:cond delay="1834"/>
                                          </p:stCondLst>
                                        </p:cTn>
                                        <p:tgtEl>
                                          <p:spTgt spid="10"/>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down)">
                                      <p:cBhvr>
                                        <p:cTn id="103" dur="580">
                                          <p:stCondLst>
                                            <p:cond delay="0"/>
                                          </p:stCondLst>
                                        </p:cTn>
                                        <p:tgtEl>
                                          <p:spTgt spid="12"/>
                                        </p:tgtEl>
                                      </p:cBhvr>
                                    </p:animEffect>
                                    <p:anim calcmode="lin" valueType="num">
                                      <p:cBhvr>
                                        <p:cTn id="10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09" dur="26">
                                          <p:stCondLst>
                                            <p:cond delay="650"/>
                                          </p:stCondLst>
                                        </p:cTn>
                                        <p:tgtEl>
                                          <p:spTgt spid="12"/>
                                        </p:tgtEl>
                                      </p:cBhvr>
                                      <p:to x="100000" y="60000"/>
                                    </p:animScale>
                                    <p:animScale>
                                      <p:cBhvr>
                                        <p:cTn id="110" dur="166" decel="50000">
                                          <p:stCondLst>
                                            <p:cond delay="676"/>
                                          </p:stCondLst>
                                        </p:cTn>
                                        <p:tgtEl>
                                          <p:spTgt spid="12"/>
                                        </p:tgtEl>
                                      </p:cBhvr>
                                      <p:to x="100000" y="100000"/>
                                    </p:animScale>
                                    <p:animScale>
                                      <p:cBhvr>
                                        <p:cTn id="111" dur="26">
                                          <p:stCondLst>
                                            <p:cond delay="1312"/>
                                          </p:stCondLst>
                                        </p:cTn>
                                        <p:tgtEl>
                                          <p:spTgt spid="12"/>
                                        </p:tgtEl>
                                      </p:cBhvr>
                                      <p:to x="100000" y="80000"/>
                                    </p:animScale>
                                    <p:animScale>
                                      <p:cBhvr>
                                        <p:cTn id="112" dur="166" decel="50000">
                                          <p:stCondLst>
                                            <p:cond delay="1338"/>
                                          </p:stCondLst>
                                        </p:cTn>
                                        <p:tgtEl>
                                          <p:spTgt spid="12"/>
                                        </p:tgtEl>
                                      </p:cBhvr>
                                      <p:to x="100000" y="100000"/>
                                    </p:animScale>
                                    <p:animScale>
                                      <p:cBhvr>
                                        <p:cTn id="113" dur="26">
                                          <p:stCondLst>
                                            <p:cond delay="1642"/>
                                          </p:stCondLst>
                                        </p:cTn>
                                        <p:tgtEl>
                                          <p:spTgt spid="12"/>
                                        </p:tgtEl>
                                      </p:cBhvr>
                                      <p:to x="100000" y="90000"/>
                                    </p:animScale>
                                    <p:animScale>
                                      <p:cBhvr>
                                        <p:cTn id="114" dur="166" decel="50000">
                                          <p:stCondLst>
                                            <p:cond delay="1668"/>
                                          </p:stCondLst>
                                        </p:cTn>
                                        <p:tgtEl>
                                          <p:spTgt spid="12"/>
                                        </p:tgtEl>
                                      </p:cBhvr>
                                      <p:to x="100000" y="100000"/>
                                    </p:animScale>
                                    <p:animScale>
                                      <p:cBhvr>
                                        <p:cTn id="115" dur="26">
                                          <p:stCondLst>
                                            <p:cond delay="1808"/>
                                          </p:stCondLst>
                                        </p:cTn>
                                        <p:tgtEl>
                                          <p:spTgt spid="12"/>
                                        </p:tgtEl>
                                      </p:cBhvr>
                                      <p:to x="100000" y="95000"/>
                                    </p:animScale>
                                    <p:animScale>
                                      <p:cBhvr>
                                        <p:cTn id="116" dur="166" decel="50000">
                                          <p:stCondLst>
                                            <p:cond delay="1834"/>
                                          </p:stCondLst>
                                        </p:cTn>
                                        <p:tgtEl>
                                          <p:spTgt spid="12"/>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4"/>
                                        </p:tgtEl>
                                        <p:attrNameLst>
                                          <p:attrName>style.visibility</p:attrName>
                                        </p:attrNameLst>
                                      </p:cBhvr>
                                      <p:to>
                                        <p:strVal val="visible"/>
                                      </p:to>
                                    </p:set>
                                    <p:animEffect transition="in" filter="wipe(down)">
                                      <p:cBhvr>
                                        <p:cTn id="135" dur="580">
                                          <p:stCondLst>
                                            <p:cond delay="0"/>
                                          </p:stCondLst>
                                        </p:cTn>
                                        <p:tgtEl>
                                          <p:spTgt spid="14"/>
                                        </p:tgtEl>
                                      </p:cBhvr>
                                    </p:animEffect>
                                    <p:anim calcmode="lin" valueType="num">
                                      <p:cBhvr>
                                        <p:cTn id="13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41" dur="26">
                                          <p:stCondLst>
                                            <p:cond delay="650"/>
                                          </p:stCondLst>
                                        </p:cTn>
                                        <p:tgtEl>
                                          <p:spTgt spid="14"/>
                                        </p:tgtEl>
                                      </p:cBhvr>
                                      <p:to x="100000" y="60000"/>
                                    </p:animScale>
                                    <p:animScale>
                                      <p:cBhvr>
                                        <p:cTn id="142" dur="166" decel="50000">
                                          <p:stCondLst>
                                            <p:cond delay="676"/>
                                          </p:stCondLst>
                                        </p:cTn>
                                        <p:tgtEl>
                                          <p:spTgt spid="14"/>
                                        </p:tgtEl>
                                      </p:cBhvr>
                                      <p:to x="100000" y="100000"/>
                                    </p:animScale>
                                    <p:animScale>
                                      <p:cBhvr>
                                        <p:cTn id="143" dur="26">
                                          <p:stCondLst>
                                            <p:cond delay="1312"/>
                                          </p:stCondLst>
                                        </p:cTn>
                                        <p:tgtEl>
                                          <p:spTgt spid="14"/>
                                        </p:tgtEl>
                                      </p:cBhvr>
                                      <p:to x="100000" y="80000"/>
                                    </p:animScale>
                                    <p:animScale>
                                      <p:cBhvr>
                                        <p:cTn id="144" dur="166" decel="50000">
                                          <p:stCondLst>
                                            <p:cond delay="1338"/>
                                          </p:stCondLst>
                                        </p:cTn>
                                        <p:tgtEl>
                                          <p:spTgt spid="14"/>
                                        </p:tgtEl>
                                      </p:cBhvr>
                                      <p:to x="100000" y="100000"/>
                                    </p:animScale>
                                    <p:animScale>
                                      <p:cBhvr>
                                        <p:cTn id="145" dur="26">
                                          <p:stCondLst>
                                            <p:cond delay="1642"/>
                                          </p:stCondLst>
                                        </p:cTn>
                                        <p:tgtEl>
                                          <p:spTgt spid="14"/>
                                        </p:tgtEl>
                                      </p:cBhvr>
                                      <p:to x="100000" y="90000"/>
                                    </p:animScale>
                                    <p:animScale>
                                      <p:cBhvr>
                                        <p:cTn id="146" dur="166" decel="50000">
                                          <p:stCondLst>
                                            <p:cond delay="1668"/>
                                          </p:stCondLst>
                                        </p:cTn>
                                        <p:tgtEl>
                                          <p:spTgt spid="14"/>
                                        </p:tgtEl>
                                      </p:cBhvr>
                                      <p:to x="100000" y="100000"/>
                                    </p:animScale>
                                    <p:animScale>
                                      <p:cBhvr>
                                        <p:cTn id="147" dur="26">
                                          <p:stCondLst>
                                            <p:cond delay="1808"/>
                                          </p:stCondLst>
                                        </p:cTn>
                                        <p:tgtEl>
                                          <p:spTgt spid="14"/>
                                        </p:tgtEl>
                                      </p:cBhvr>
                                      <p:to x="100000" y="95000"/>
                                    </p:animScale>
                                    <p:animScale>
                                      <p:cBhvr>
                                        <p:cTn id="148" dur="166" decel="50000">
                                          <p:stCondLst>
                                            <p:cond delay="1834"/>
                                          </p:stCondLst>
                                        </p:cTn>
                                        <p:tgtEl>
                                          <p:spTgt spid="14"/>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wipe(down)">
                                      <p:cBhvr>
                                        <p:cTn id="151" dur="580">
                                          <p:stCondLst>
                                            <p:cond delay="0"/>
                                          </p:stCondLst>
                                        </p:cTn>
                                        <p:tgtEl>
                                          <p:spTgt spid="15"/>
                                        </p:tgtEl>
                                      </p:cBhvr>
                                    </p:animEffect>
                                    <p:anim calcmode="lin" valueType="num">
                                      <p:cBhvr>
                                        <p:cTn id="15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57" dur="26">
                                          <p:stCondLst>
                                            <p:cond delay="650"/>
                                          </p:stCondLst>
                                        </p:cTn>
                                        <p:tgtEl>
                                          <p:spTgt spid="15"/>
                                        </p:tgtEl>
                                      </p:cBhvr>
                                      <p:to x="100000" y="60000"/>
                                    </p:animScale>
                                    <p:animScale>
                                      <p:cBhvr>
                                        <p:cTn id="158" dur="166" decel="50000">
                                          <p:stCondLst>
                                            <p:cond delay="676"/>
                                          </p:stCondLst>
                                        </p:cTn>
                                        <p:tgtEl>
                                          <p:spTgt spid="15"/>
                                        </p:tgtEl>
                                      </p:cBhvr>
                                      <p:to x="100000" y="100000"/>
                                    </p:animScale>
                                    <p:animScale>
                                      <p:cBhvr>
                                        <p:cTn id="159" dur="26">
                                          <p:stCondLst>
                                            <p:cond delay="1312"/>
                                          </p:stCondLst>
                                        </p:cTn>
                                        <p:tgtEl>
                                          <p:spTgt spid="15"/>
                                        </p:tgtEl>
                                      </p:cBhvr>
                                      <p:to x="100000" y="80000"/>
                                    </p:animScale>
                                    <p:animScale>
                                      <p:cBhvr>
                                        <p:cTn id="160" dur="166" decel="50000">
                                          <p:stCondLst>
                                            <p:cond delay="1338"/>
                                          </p:stCondLst>
                                        </p:cTn>
                                        <p:tgtEl>
                                          <p:spTgt spid="15"/>
                                        </p:tgtEl>
                                      </p:cBhvr>
                                      <p:to x="100000" y="100000"/>
                                    </p:animScale>
                                    <p:animScale>
                                      <p:cBhvr>
                                        <p:cTn id="161" dur="26">
                                          <p:stCondLst>
                                            <p:cond delay="1642"/>
                                          </p:stCondLst>
                                        </p:cTn>
                                        <p:tgtEl>
                                          <p:spTgt spid="15"/>
                                        </p:tgtEl>
                                      </p:cBhvr>
                                      <p:to x="100000" y="90000"/>
                                    </p:animScale>
                                    <p:animScale>
                                      <p:cBhvr>
                                        <p:cTn id="162" dur="166" decel="50000">
                                          <p:stCondLst>
                                            <p:cond delay="1668"/>
                                          </p:stCondLst>
                                        </p:cTn>
                                        <p:tgtEl>
                                          <p:spTgt spid="15"/>
                                        </p:tgtEl>
                                      </p:cBhvr>
                                      <p:to x="100000" y="100000"/>
                                    </p:animScale>
                                    <p:animScale>
                                      <p:cBhvr>
                                        <p:cTn id="163" dur="26">
                                          <p:stCondLst>
                                            <p:cond delay="1808"/>
                                          </p:stCondLst>
                                        </p:cTn>
                                        <p:tgtEl>
                                          <p:spTgt spid="15"/>
                                        </p:tgtEl>
                                      </p:cBhvr>
                                      <p:to x="100000" y="95000"/>
                                    </p:animScale>
                                    <p:animScale>
                                      <p:cBhvr>
                                        <p:cTn id="164" dur="166" decel="50000">
                                          <p:stCondLst>
                                            <p:cond delay="1834"/>
                                          </p:stCondLst>
                                        </p:cTn>
                                        <p:tgtEl>
                                          <p:spTgt spid="1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6"/>
                                        </p:tgtEl>
                                        <p:attrNameLst>
                                          <p:attrName>style.visibility</p:attrName>
                                        </p:attrNameLst>
                                      </p:cBhvr>
                                      <p:to>
                                        <p:strVal val="visible"/>
                                      </p:to>
                                    </p:set>
                                    <p:animEffect transition="in" filter="wipe(down)">
                                      <p:cBhvr>
                                        <p:cTn id="167" dur="580">
                                          <p:stCondLst>
                                            <p:cond delay="0"/>
                                          </p:stCondLst>
                                        </p:cTn>
                                        <p:tgtEl>
                                          <p:spTgt spid="16"/>
                                        </p:tgtEl>
                                      </p:cBhvr>
                                    </p:animEffect>
                                    <p:anim calcmode="lin" valueType="num">
                                      <p:cBhvr>
                                        <p:cTn id="16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3" dur="26">
                                          <p:stCondLst>
                                            <p:cond delay="650"/>
                                          </p:stCondLst>
                                        </p:cTn>
                                        <p:tgtEl>
                                          <p:spTgt spid="16"/>
                                        </p:tgtEl>
                                      </p:cBhvr>
                                      <p:to x="100000" y="60000"/>
                                    </p:animScale>
                                    <p:animScale>
                                      <p:cBhvr>
                                        <p:cTn id="174" dur="166" decel="50000">
                                          <p:stCondLst>
                                            <p:cond delay="676"/>
                                          </p:stCondLst>
                                        </p:cTn>
                                        <p:tgtEl>
                                          <p:spTgt spid="16"/>
                                        </p:tgtEl>
                                      </p:cBhvr>
                                      <p:to x="100000" y="100000"/>
                                    </p:animScale>
                                    <p:animScale>
                                      <p:cBhvr>
                                        <p:cTn id="175" dur="26">
                                          <p:stCondLst>
                                            <p:cond delay="1312"/>
                                          </p:stCondLst>
                                        </p:cTn>
                                        <p:tgtEl>
                                          <p:spTgt spid="16"/>
                                        </p:tgtEl>
                                      </p:cBhvr>
                                      <p:to x="100000" y="80000"/>
                                    </p:animScale>
                                    <p:animScale>
                                      <p:cBhvr>
                                        <p:cTn id="176" dur="166" decel="50000">
                                          <p:stCondLst>
                                            <p:cond delay="1338"/>
                                          </p:stCondLst>
                                        </p:cTn>
                                        <p:tgtEl>
                                          <p:spTgt spid="16"/>
                                        </p:tgtEl>
                                      </p:cBhvr>
                                      <p:to x="100000" y="100000"/>
                                    </p:animScale>
                                    <p:animScale>
                                      <p:cBhvr>
                                        <p:cTn id="177" dur="26">
                                          <p:stCondLst>
                                            <p:cond delay="1642"/>
                                          </p:stCondLst>
                                        </p:cTn>
                                        <p:tgtEl>
                                          <p:spTgt spid="16"/>
                                        </p:tgtEl>
                                      </p:cBhvr>
                                      <p:to x="100000" y="90000"/>
                                    </p:animScale>
                                    <p:animScale>
                                      <p:cBhvr>
                                        <p:cTn id="178" dur="166" decel="50000">
                                          <p:stCondLst>
                                            <p:cond delay="1668"/>
                                          </p:stCondLst>
                                        </p:cTn>
                                        <p:tgtEl>
                                          <p:spTgt spid="16"/>
                                        </p:tgtEl>
                                      </p:cBhvr>
                                      <p:to x="100000" y="100000"/>
                                    </p:animScale>
                                    <p:animScale>
                                      <p:cBhvr>
                                        <p:cTn id="179" dur="26">
                                          <p:stCondLst>
                                            <p:cond delay="1808"/>
                                          </p:stCondLst>
                                        </p:cTn>
                                        <p:tgtEl>
                                          <p:spTgt spid="16"/>
                                        </p:tgtEl>
                                      </p:cBhvr>
                                      <p:to x="100000" y="95000"/>
                                    </p:animScale>
                                    <p:animScale>
                                      <p:cBhvr>
                                        <p:cTn id="180" dur="166" decel="50000">
                                          <p:stCondLst>
                                            <p:cond delay="1834"/>
                                          </p:stCondLst>
                                        </p:cTn>
                                        <p:tgtEl>
                                          <p:spTgt spid="16"/>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7"/>
                                        </p:tgtEl>
                                        <p:attrNameLst>
                                          <p:attrName>style.visibility</p:attrName>
                                        </p:attrNameLst>
                                      </p:cBhvr>
                                      <p:to>
                                        <p:strVal val="visible"/>
                                      </p:to>
                                    </p:set>
                                    <p:animEffect transition="in" filter="wipe(down)">
                                      <p:cBhvr>
                                        <p:cTn id="183" dur="580">
                                          <p:stCondLst>
                                            <p:cond delay="0"/>
                                          </p:stCondLst>
                                        </p:cTn>
                                        <p:tgtEl>
                                          <p:spTgt spid="17"/>
                                        </p:tgtEl>
                                      </p:cBhvr>
                                    </p:animEffect>
                                    <p:anim calcmode="lin" valueType="num">
                                      <p:cBhvr>
                                        <p:cTn id="18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89" dur="26">
                                          <p:stCondLst>
                                            <p:cond delay="650"/>
                                          </p:stCondLst>
                                        </p:cTn>
                                        <p:tgtEl>
                                          <p:spTgt spid="17"/>
                                        </p:tgtEl>
                                      </p:cBhvr>
                                      <p:to x="100000" y="60000"/>
                                    </p:animScale>
                                    <p:animScale>
                                      <p:cBhvr>
                                        <p:cTn id="190" dur="166" decel="50000">
                                          <p:stCondLst>
                                            <p:cond delay="676"/>
                                          </p:stCondLst>
                                        </p:cTn>
                                        <p:tgtEl>
                                          <p:spTgt spid="17"/>
                                        </p:tgtEl>
                                      </p:cBhvr>
                                      <p:to x="100000" y="100000"/>
                                    </p:animScale>
                                    <p:animScale>
                                      <p:cBhvr>
                                        <p:cTn id="191" dur="26">
                                          <p:stCondLst>
                                            <p:cond delay="1312"/>
                                          </p:stCondLst>
                                        </p:cTn>
                                        <p:tgtEl>
                                          <p:spTgt spid="17"/>
                                        </p:tgtEl>
                                      </p:cBhvr>
                                      <p:to x="100000" y="80000"/>
                                    </p:animScale>
                                    <p:animScale>
                                      <p:cBhvr>
                                        <p:cTn id="192" dur="166" decel="50000">
                                          <p:stCondLst>
                                            <p:cond delay="1338"/>
                                          </p:stCondLst>
                                        </p:cTn>
                                        <p:tgtEl>
                                          <p:spTgt spid="17"/>
                                        </p:tgtEl>
                                      </p:cBhvr>
                                      <p:to x="100000" y="100000"/>
                                    </p:animScale>
                                    <p:animScale>
                                      <p:cBhvr>
                                        <p:cTn id="193" dur="26">
                                          <p:stCondLst>
                                            <p:cond delay="1642"/>
                                          </p:stCondLst>
                                        </p:cTn>
                                        <p:tgtEl>
                                          <p:spTgt spid="17"/>
                                        </p:tgtEl>
                                      </p:cBhvr>
                                      <p:to x="100000" y="90000"/>
                                    </p:animScale>
                                    <p:animScale>
                                      <p:cBhvr>
                                        <p:cTn id="194" dur="166" decel="50000">
                                          <p:stCondLst>
                                            <p:cond delay="1668"/>
                                          </p:stCondLst>
                                        </p:cTn>
                                        <p:tgtEl>
                                          <p:spTgt spid="17"/>
                                        </p:tgtEl>
                                      </p:cBhvr>
                                      <p:to x="100000" y="100000"/>
                                    </p:animScale>
                                    <p:animScale>
                                      <p:cBhvr>
                                        <p:cTn id="195" dur="26">
                                          <p:stCondLst>
                                            <p:cond delay="1808"/>
                                          </p:stCondLst>
                                        </p:cTn>
                                        <p:tgtEl>
                                          <p:spTgt spid="17"/>
                                        </p:tgtEl>
                                      </p:cBhvr>
                                      <p:to x="100000" y="95000"/>
                                    </p:animScale>
                                    <p:animScale>
                                      <p:cBhvr>
                                        <p:cTn id="196" dur="166" decel="50000">
                                          <p:stCondLst>
                                            <p:cond delay="1834"/>
                                          </p:stCondLst>
                                        </p:cTn>
                                        <p:tgtEl>
                                          <p:spTgt spid="17"/>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18"/>
                                        </p:tgtEl>
                                        <p:attrNameLst>
                                          <p:attrName>style.visibility</p:attrName>
                                        </p:attrNameLst>
                                      </p:cBhvr>
                                      <p:to>
                                        <p:strVal val="visible"/>
                                      </p:to>
                                    </p:set>
                                    <p:animEffect transition="in" filter="wipe(down)">
                                      <p:cBhvr>
                                        <p:cTn id="199" dur="580">
                                          <p:stCondLst>
                                            <p:cond delay="0"/>
                                          </p:stCondLst>
                                        </p:cTn>
                                        <p:tgtEl>
                                          <p:spTgt spid="18"/>
                                        </p:tgtEl>
                                      </p:cBhvr>
                                    </p:animEffect>
                                    <p:anim calcmode="lin" valueType="num">
                                      <p:cBhvr>
                                        <p:cTn id="20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05" dur="26">
                                          <p:stCondLst>
                                            <p:cond delay="650"/>
                                          </p:stCondLst>
                                        </p:cTn>
                                        <p:tgtEl>
                                          <p:spTgt spid="18"/>
                                        </p:tgtEl>
                                      </p:cBhvr>
                                      <p:to x="100000" y="60000"/>
                                    </p:animScale>
                                    <p:animScale>
                                      <p:cBhvr>
                                        <p:cTn id="206" dur="166" decel="50000">
                                          <p:stCondLst>
                                            <p:cond delay="676"/>
                                          </p:stCondLst>
                                        </p:cTn>
                                        <p:tgtEl>
                                          <p:spTgt spid="18"/>
                                        </p:tgtEl>
                                      </p:cBhvr>
                                      <p:to x="100000" y="100000"/>
                                    </p:animScale>
                                    <p:animScale>
                                      <p:cBhvr>
                                        <p:cTn id="207" dur="26">
                                          <p:stCondLst>
                                            <p:cond delay="1312"/>
                                          </p:stCondLst>
                                        </p:cTn>
                                        <p:tgtEl>
                                          <p:spTgt spid="18"/>
                                        </p:tgtEl>
                                      </p:cBhvr>
                                      <p:to x="100000" y="80000"/>
                                    </p:animScale>
                                    <p:animScale>
                                      <p:cBhvr>
                                        <p:cTn id="208" dur="166" decel="50000">
                                          <p:stCondLst>
                                            <p:cond delay="1338"/>
                                          </p:stCondLst>
                                        </p:cTn>
                                        <p:tgtEl>
                                          <p:spTgt spid="18"/>
                                        </p:tgtEl>
                                      </p:cBhvr>
                                      <p:to x="100000" y="100000"/>
                                    </p:animScale>
                                    <p:animScale>
                                      <p:cBhvr>
                                        <p:cTn id="209" dur="26">
                                          <p:stCondLst>
                                            <p:cond delay="1642"/>
                                          </p:stCondLst>
                                        </p:cTn>
                                        <p:tgtEl>
                                          <p:spTgt spid="18"/>
                                        </p:tgtEl>
                                      </p:cBhvr>
                                      <p:to x="100000" y="90000"/>
                                    </p:animScale>
                                    <p:animScale>
                                      <p:cBhvr>
                                        <p:cTn id="210" dur="166" decel="50000">
                                          <p:stCondLst>
                                            <p:cond delay="1668"/>
                                          </p:stCondLst>
                                        </p:cTn>
                                        <p:tgtEl>
                                          <p:spTgt spid="18"/>
                                        </p:tgtEl>
                                      </p:cBhvr>
                                      <p:to x="100000" y="100000"/>
                                    </p:animScale>
                                    <p:animScale>
                                      <p:cBhvr>
                                        <p:cTn id="211" dur="26">
                                          <p:stCondLst>
                                            <p:cond delay="1808"/>
                                          </p:stCondLst>
                                        </p:cTn>
                                        <p:tgtEl>
                                          <p:spTgt spid="18"/>
                                        </p:tgtEl>
                                      </p:cBhvr>
                                      <p:to x="100000" y="95000"/>
                                    </p:animScale>
                                    <p:animScale>
                                      <p:cBhvr>
                                        <p:cTn id="212" dur="166" decel="50000">
                                          <p:stCondLst>
                                            <p:cond delay="1834"/>
                                          </p:stCondLst>
                                        </p:cTn>
                                        <p:tgtEl>
                                          <p:spTgt spid="18"/>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19"/>
                                        </p:tgtEl>
                                        <p:attrNameLst>
                                          <p:attrName>style.visibility</p:attrName>
                                        </p:attrNameLst>
                                      </p:cBhvr>
                                      <p:to>
                                        <p:strVal val="visible"/>
                                      </p:to>
                                    </p:set>
                                    <p:animEffect transition="in" filter="wipe(down)">
                                      <p:cBhvr>
                                        <p:cTn id="215" dur="580">
                                          <p:stCondLst>
                                            <p:cond delay="0"/>
                                          </p:stCondLst>
                                        </p:cTn>
                                        <p:tgtEl>
                                          <p:spTgt spid="19"/>
                                        </p:tgtEl>
                                      </p:cBhvr>
                                    </p:animEffect>
                                    <p:anim calcmode="lin" valueType="num">
                                      <p:cBhvr>
                                        <p:cTn id="21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21" dur="26">
                                          <p:stCondLst>
                                            <p:cond delay="650"/>
                                          </p:stCondLst>
                                        </p:cTn>
                                        <p:tgtEl>
                                          <p:spTgt spid="19"/>
                                        </p:tgtEl>
                                      </p:cBhvr>
                                      <p:to x="100000" y="60000"/>
                                    </p:animScale>
                                    <p:animScale>
                                      <p:cBhvr>
                                        <p:cTn id="222" dur="166" decel="50000">
                                          <p:stCondLst>
                                            <p:cond delay="676"/>
                                          </p:stCondLst>
                                        </p:cTn>
                                        <p:tgtEl>
                                          <p:spTgt spid="19"/>
                                        </p:tgtEl>
                                      </p:cBhvr>
                                      <p:to x="100000" y="100000"/>
                                    </p:animScale>
                                    <p:animScale>
                                      <p:cBhvr>
                                        <p:cTn id="223" dur="26">
                                          <p:stCondLst>
                                            <p:cond delay="1312"/>
                                          </p:stCondLst>
                                        </p:cTn>
                                        <p:tgtEl>
                                          <p:spTgt spid="19"/>
                                        </p:tgtEl>
                                      </p:cBhvr>
                                      <p:to x="100000" y="80000"/>
                                    </p:animScale>
                                    <p:animScale>
                                      <p:cBhvr>
                                        <p:cTn id="224" dur="166" decel="50000">
                                          <p:stCondLst>
                                            <p:cond delay="1338"/>
                                          </p:stCondLst>
                                        </p:cTn>
                                        <p:tgtEl>
                                          <p:spTgt spid="19"/>
                                        </p:tgtEl>
                                      </p:cBhvr>
                                      <p:to x="100000" y="100000"/>
                                    </p:animScale>
                                    <p:animScale>
                                      <p:cBhvr>
                                        <p:cTn id="225" dur="26">
                                          <p:stCondLst>
                                            <p:cond delay="1642"/>
                                          </p:stCondLst>
                                        </p:cTn>
                                        <p:tgtEl>
                                          <p:spTgt spid="19"/>
                                        </p:tgtEl>
                                      </p:cBhvr>
                                      <p:to x="100000" y="90000"/>
                                    </p:animScale>
                                    <p:animScale>
                                      <p:cBhvr>
                                        <p:cTn id="226" dur="166" decel="50000">
                                          <p:stCondLst>
                                            <p:cond delay="1668"/>
                                          </p:stCondLst>
                                        </p:cTn>
                                        <p:tgtEl>
                                          <p:spTgt spid="19"/>
                                        </p:tgtEl>
                                      </p:cBhvr>
                                      <p:to x="100000" y="100000"/>
                                    </p:animScale>
                                    <p:animScale>
                                      <p:cBhvr>
                                        <p:cTn id="227" dur="26">
                                          <p:stCondLst>
                                            <p:cond delay="1808"/>
                                          </p:stCondLst>
                                        </p:cTn>
                                        <p:tgtEl>
                                          <p:spTgt spid="19"/>
                                        </p:tgtEl>
                                      </p:cBhvr>
                                      <p:to x="100000" y="95000"/>
                                    </p:animScale>
                                    <p:animScale>
                                      <p:cBhvr>
                                        <p:cTn id="228" dur="166" decel="50000">
                                          <p:stCondLst>
                                            <p:cond delay="1834"/>
                                          </p:stCondLst>
                                        </p:cTn>
                                        <p:tgtEl>
                                          <p:spTgt spid="19"/>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20"/>
                                        </p:tgtEl>
                                        <p:attrNameLst>
                                          <p:attrName>style.visibility</p:attrName>
                                        </p:attrNameLst>
                                      </p:cBhvr>
                                      <p:to>
                                        <p:strVal val="visible"/>
                                      </p:to>
                                    </p:set>
                                    <p:animEffect transition="in" filter="wipe(down)">
                                      <p:cBhvr>
                                        <p:cTn id="231" dur="580">
                                          <p:stCondLst>
                                            <p:cond delay="0"/>
                                          </p:stCondLst>
                                        </p:cTn>
                                        <p:tgtEl>
                                          <p:spTgt spid="20"/>
                                        </p:tgtEl>
                                      </p:cBhvr>
                                    </p:animEffect>
                                    <p:anim calcmode="lin" valueType="num">
                                      <p:cBhvr>
                                        <p:cTn id="232"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
                                        </p:tgtEl>
                                      </p:cBhvr>
                                      <p:to x="100000" y="60000"/>
                                    </p:animScale>
                                    <p:animScale>
                                      <p:cBhvr>
                                        <p:cTn id="238" dur="166" decel="50000">
                                          <p:stCondLst>
                                            <p:cond delay="676"/>
                                          </p:stCondLst>
                                        </p:cTn>
                                        <p:tgtEl>
                                          <p:spTgt spid="20"/>
                                        </p:tgtEl>
                                      </p:cBhvr>
                                      <p:to x="100000" y="100000"/>
                                    </p:animScale>
                                    <p:animScale>
                                      <p:cBhvr>
                                        <p:cTn id="239" dur="26">
                                          <p:stCondLst>
                                            <p:cond delay="1312"/>
                                          </p:stCondLst>
                                        </p:cTn>
                                        <p:tgtEl>
                                          <p:spTgt spid="20"/>
                                        </p:tgtEl>
                                      </p:cBhvr>
                                      <p:to x="100000" y="80000"/>
                                    </p:animScale>
                                    <p:animScale>
                                      <p:cBhvr>
                                        <p:cTn id="240" dur="166" decel="50000">
                                          <p:stCondLst>
                                            <p:cond delay="1338"/>
                                          </p:stCondLst>
                                        </p:cTn>
                                        <p:tgtEl>
                                          <p:spTgt spid="20"/>
                                        </p:tgtEl>
                                      </p:cBhvr>
                                      <p:to x="100000" y="100000"/>
                                    </p:animScale>
                                    <p:animScale>
                                      <p:cBhvr>
                                        <p:cTn id="241" dur="26">
                                          <p:stCondLst>
                                            <p:cond delay="1642"/>
                                          </p:stCondLst>
                                        </p:cTn>
                                        <p:tgtEl>
                                          <p:spTgt spid="20"/>
                                        </p:tgtEl>
                                      </p:cBhvr>
                                      <p:to x="100000" y="90000"/>
                                    </p:animScale>
                                    <p:animScale>
                                      <p:cBhvr>
                                        <p:cTn id="242" dur="166" decel="50000">
                                          <p:stCondLst>
                                            <p:cond delay="1668"/>
                                          </p:stCondLst>
                                        </p:cTn>
                                        <p:tgtEl>
                                          <p:spTgt spid="20"/>
                                        </p:tgtEl>
                                      </p:cBhvr>
                                      <p:to x="100000" y="100000"/>
                                    </p:animScale>
                                    <p:animScale>
                                      <p:cBhvr>
                                        <p:cTn id="243" dur="26">
                                          <p:stCondLst>
                                            <p:cond delay="1808"/>
                                          </p:stCondLst>
                                        </p:cTn>
                                        <p:tgtEl>
                                          <p:spTgt spid="20"/>
                                        </p:tgtEl>
                                      </p:cBhvr>
                                      <p:to x="100000" y="95000"/>
                                    </p:animScale>
                                    <p:animScale>
                                      <p:cBhvr>
                                        <p:cTn id="244" dur="166" decel="50000">
                                          <p:stCondLst>
                                            <p:cond delay="1834"/>
                                          </p:stCondLst>
                                        </p:cTn>
                                        <p:tgtEl>
                                          <p:spTgt spid="20"/>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21"/>
                                        </p:tgtEl>
                                        <p:attrNameLst>
                                          <p:attrName>style.visibility</p:attrName>
                                        </p:attrNameLst>
                                      </p:cBhvr>
                                      <p:to>
                                        <p:strVal val="visible"/>
                                      </p:to>
                                    </p:set>
                                    <p:animEffect transition="in" filter="wipe(down)">
                                      <p:cBhvr>
                                        <p:cTn id="247" dur="580">
                                          <p:stCondLst>
                                            <p:cond delay="0"/>
                                          </p:stCondLst>
                                        </p:cTn>
                                        <p:tgtEl>
                                          <p:spTgt spid="21"/>
                                        </p:tgtEl>
                                      </p:cBhvr>
                                    </p:animEffect>
                                    <p:anim calcmode="lin" valueType="num">
                                      <p:cBhvr>
                                        <p:cTn id="24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53" dur="26">
                                          <p:stCondLst>
                                            <p:cond delay="650"/>
                                          </p:stCondLst>
                                        </p:cTn>
                                        <p:tgtEl>
                                          <p:spTgt spid="21"/>
                                        </p:tgtEl>
                                      </p:cBhvr>
                                      <p:to x="100000" y="60000"/>
                                    </p:animScale>
                                    <p:animScale>
                                      <p:cBhvr>
                                        <p:cTn id="254" dur="166" decel="50000">
                                          <p:stCondLst>
                                            <p:cond delay="676"/>
                                          </p:stCondLst>
                                        </p:cTn>
                                        <p:tgtEl>
                                          <p:spTgt spid="21"/>
                                        </p:tgtEl>
                                      </p:cBhvr>
                                      <p:to x="100000" y="100000"/>
                                    </p:animScale>
                                    <p:animScale>
                                      <p:cBhvr>
                                        <p:cTn id="255" dur="26">
                                          <p:stCondLst>
                                            <p:cond delay="1312"/>
                                          </p:stCondLst>
                                        </p:cTn>
                                        <p:tgtEl>
                                          <p:spTgt spid="21"/>
                                        </p:tgtEl>
                                      </p:cBhvr>
                                      <p:to x="100000" y="80000"/>
                                    </p:animScale>
                                    <p:animScale>
                                      <p:cBhvr>
                                        <p:cTn id="256" dur="166" decel="50000">
                                          <p:stCondLst>
                                            <p:cond delay="1338"/>
                                          </p:stCondLst>
                                        </p:cTn>
                                        <p:tgtEl>
                                          <p:spTgt spid="21"/>
                                        </p:tgtEl>
                                      </p:cBhvr>
                                      <p:to x="100000" y="100000"/>
                                    </p:animScale>
                                    <p:animScale>
                                      <p:cBhvr>
                                        <p:cTn id="257" dur="26">
                                          <p:stCondLst>
                                            <p:cond delay="1642"/>
                                          </p:stCondLst>
                                        </p:cTn>
                                        <p:tgtEl>
                                          <p:spTgt spid="21"/>
                                        </p:tgtEl>
                                      </p:cBhvr>
                                      <p:to x="100000" y="90000"/>
                                    </p:animScale>
                                    <p:animScale>
                                      <p:cBhvr>
                                        <p:cTn id="258" dur="166" decel="50000">
                                          <p:stCondLst>
                                            <p:cond delay="1668"/>
                                          </p:stCondLst>
                                        </p:cTn>
                                        <p:tgtEl>
                                          <p:spTgt spid="21"/>
                                        </p:tgtEl>
                                      </p:cBhvr>
                                      <p:to x="100000" y="100000"/>
                                    </p:animScale>
                                    <p:animScale>
                                      <p:cBhvr>
                                        <p:cTn id="259" dur="26">
                                          <p:stCondLst>
                                            <p:cond delay="1808"/>
                                          </p:stCondLst>
                                        </p:cTn>
                                        <p:tgtEl>
                                          <p:spTgt spid="21"/>
                                        </p:tgtEl>
                                      </p:cBhvr>
                                      <p:to x="100000" y="95000"/>
                                    </p:animScale>
                                    <p:animScale>
                                      <p:cBhvr>
                                        <p:cTn id="260" dur="166" decel="50000">
                                          <p:stCondLst>
                                            <p:cond delay="1834"/>
                                          </p:stCondLst>
                                        </p:cTn>
                                        <p:tgtEl>
                                          <p:spTgt spid="21"/>
                                        </p:tgtEl>
                                      </p:cBhvr>
                                      <p:to x="100000" y="100000"/>
                                    </p:animScale>
                                  </p:childTnLst>
                                </p:cTn>
                              </p:par>
                              <p:par>
                                <p:cTn id="261" presetID="26" presetClass="entr" presetSubtype="0" fill="hold" grpId="0" nodeType="withEffect">
                                  <p:stCondLst>
                                    <p:cond delay="0"/>
                                  </p:stCondLst>
                                  <p:childTnLst>
                                    <p:set>
                                      <p:cBhvr>
                                        <p:cTn id="262" dur="1" fill="hold">
                                          <p:stCondLst>
                                            <p:cond delay="0"/>
                                          </p:stCondLst>
                                        </p:cTn>
                                        <p:tgtEl>
                                          <p:spTgt spid="22"/>
                                        </p:tgtEl>
                                        <p:attrNameLst>
                                          <p:attrName>style.visibility</p:attrName>
                                        </p:attrNameLst>
                                      </p:cBhvr>
                                      <p:to>
                                        <p:strVal val="visible"/>
                                      </p:to>
                                    </p:set>
                                    <p:animEffect transition="in" filter="wipe(down)">
                                      <p:cBhvr>
                                        <p:cTn id="263" dur="580">
                                          <p:stCondLst>
                                            <p:cond delay="0"/>
                                          </p:stCondLst>
                                        </p:cTn>
                                        <p:tgtEl>
                                          <p:spTgt spid="22"/>
                                        </p:tgtEl>
                                      </p:cBhvr>
                                    </p:animEffect>
                                    <p:anim calcmode="lin" valueType="num">
                                      <p:cBhvr>
                                        <p:cTn id="26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9" dur="26">
                                          <p:stCondLst>
                                            <p:cond delay="650"/>
                                          </p:stCondLst>
                                        </p:cTn>
                                        <p:tgtEl>
                                          <p:spTgt spid="22"/>
                                        </p:tgtEl>
                                      </p:cBhvr>
                                      <p:to x="100000" y="60000"/>
                                    </p:animScale>
                                    <p:animScale>
                                      <p:cBhvr>
                                        <p:cTn id="270" dur="166" decel="50000">
                                          <p:stCondLst>
                                            <p:cond delay="676"/>
                                          </p:stCondLst>
                                        </p:cTn>
                                        <p:tgtEl>
                                          <p:spTgt spid="22"/>
                                        </p:tgtEl>
                                      </p:cBhvr>
                                      <p:to x="100000" y="100000"/>
                                    </p:animScale>
                                    <p:animScale>
                                      <p:cBhvr>
                                        <p:cTn id="271" dur="26">
                                          <p:stCondLst>
                                            <p:cond delay="1312"/>
                                          </p:stCondLst>
                                        </p:cTn>
                                        <p:tgtEl>
                                          <p:spTgt spid="22"/>
                                        </p:tgtEl>
                                      </p:cBhvr>
                                      <p:to x="100000" y="80000"/>
                                    </p:animScale>
                                    <p:animScale>
                                      <p:cBhvr>
                                        <p:cTn id="272" dur="166" decel="50000">
                                          <p:stCondLst>
                                            <p:cond delay="1338"/>
                                          </p:stCondLst>
                                        </p:cTn>
                                        <p:tgtEl>
                                          <p:spTgt spid="22"/>
                                        </p:tgtEl>
                                      </p:cBhvr>
                                      <p:to x="100000" y="100000"/>
                                    </p:animScale>
                                    <p:animScale>
                                      <p:cBhvr>
                                        <p:cTn id="273" dur="26">
                                          <p:stCondLst>
                                            <p:cond delay="1642"/>
                                          </p:stCondLst>
                                        </p:cTn>
                                        <p:tgtEl>
                                          <p:spTgt spid="22"/>
                                        </p:tgtEl>
                                      </p:cBhvr>
                                      <p:to x="100000" y="90000"/>
                                    </p:animScale>
                                    <p:animScale>
                                      <p:cBhvr>
                                        <p:cTn id="274" dur="166" decel="50000">
                                          <p:stCondLst>
                                            <p:cond delay="1668"/>
                                          </p:stCondLst>
                                        </p:cTn>
                                        <p:tgtEl>
                                          <p:spTgt spid="22"/>
                                        </p:tgtEl>
                                      </p:cBhvr>
                                      <p:to x="100000" y="100000"/>
                                    </p:animScale>
                                    <p:animScale>
                                      <p:cBhvr>
                                        <p:cTn id="275" dur="26">
                                          <p:stCondLst>
                                            <p:cond delay="1808"/>
                                          </p:stCondLst>
                                        </p:cTn>
                                        <p:tgtEl>
                                          <p:spTgt spid="22"/>
                                        </p:tgtEl>
                                      </p:cBhvr>
                                      <p:to x="100000" y="95000"/>
                                    </p:animScale>
                                    <p:animScale>
                                      <p:cBhvr>
                                        <p:cTn id="276" dur="166" decel="50000">
                                          <p:stCondLst>
                                            <p:cond delay="1834"/>
                                          </p:stCondLst>
                                        </p:cTn>
                                        <p:tgtEl>
                                          <p:spTgt spid="22"/>
                                        </p:tgtEl>
                                      </p:cBhvr>
                                      <p:to x="100000" y="100000"/>
                                    </p:animScale>
                                  </p:childTnLst>
                                </p:cTn>
                              </p:par>
                              <p:par>
                                <p:cTn id="277" presetID="26" presetClass="entr" presetSubtype="0" fill="hold" grpId="0" nodeType="withEffect">
                                  <p:stCondLst>
                                    <p:cond delay="0"/>
                                  </p:stCondLst>
                                  <p:childTnLst>
                                    <p:set>
                                      <p:cBhvr>
                                        <p:cTn id="278" dur="1" fill="hold">
                                          <p:stCondLst>
                                            <p:cond delay="0"/>
                                          </p:stCondLst>
                                        </p:cTn>
                                        <p:tgtEl>
                                          <p:spTgt spid="23"/>
                                        </p:tgtEl>
                                        <p:attrNameLst>
                                          <p:attrName>style.visibility</p:attrName>
                                        </p:attrNameLst>
                                      </p:cBhvr>
                                      <p:to>
                                        <p:strVal val="visible"/>
                                      </p:to>
                                    </p:set>
                                    <p:animEffect transition="in" filter="wipe(down)">
                                      <p:cBhvr>
                                        <p:cTn id="279" dur="580">
                                          <p:stCondLst>
                                            <p:cond delay="0"/>
                                          </p:stCondLst>
                                        </p:cTn>
                                        <p:tgtEl>
                                          <p:spTgt spid="23"/>
                                        </p:tgtEl>
                                      </p:cBhvr>
                                    </p:animEffect>
                                    <p:anim calcmode="lin" valueType="num">
                                      <p:cBhvr>
                                        <p:cTn id="28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85" dur="26">
                                          <p:stCondLst>
                                            <p:cond delay="650"/>
                                          </p:stCondLst>
                                        </p:cTn>
                                        <p:tgtEl>
                                          <p:spTgt spid="23"/>
                                        </p:tgtEl>
                                      </p:cBhvr>
                                      <p:to x="100000" y="60000"/>
                                    </p:animScale>
                                    <p:animScale>
                                      <p:cBhvr>
                                        <p:cTn id="286" dur="166" decel="50000">
                                          <p:stCondLst>
                                            <p:cond delay="676"/>
                                          </p:stCondLst>
                                        </p:cTn>
                                        <p:tgtEl>
                                          <p:spTgt spid="23"/>
                                        </p:tgtEl>
                                      </p:cBhvr>
                                      <p:to x="100000" y="100000"/>
                                    </p:animScale>
                                    <p:animScale>
                                      <p:cBhvr>
                                        <p:cTn id="287" dur="26">
                                          <p:stCondLst>
                                            <p:cond delay="1312"/>
                                          </p:stCondLst>
                                        </p:cTn>
                                        <p:tgtEl>
                                          <p:spTgt spid="23"/>
                                        </p:tgtEl>
                                      </p:cBhvr>
                                      <p:to x="100000" y="80000"/>
                                    </p:animScale>
                                    <p:animScale>
                                      <p:cBhvr>
                                        <p:cTn id="288" dur="166" decel="50000">
                                          <p:stCondLst>
                                            <p:cond delay="1338"/>
                                          </p:stCondLst>
                                        </p:cTn>
                                        <p:tgtEl>
                                          <p:spTgt spid="23"/>
                                        </p:tgtEl>
                                      </p:cBhvr>
                                      <p:to x="100000" y="100000"/>
                                    </p:animScale>
                                    <p:animScale>
                                      <p:cBhvr>
                                        <p:cTn id="289" dur="26">
                                          <p:stCondLst>
                                            <p:cond delay="1642"/>
                                          </p:stCondLst>
                                        </p:cTn>
                                        <p:tgtEl>
                                          <p:spTgt spid="23"/>
                                        </p:tgtEl>
                                      </p:cBhvr>
                                      <p:to x="100000" y="90000"/>
                                    </p:animScale>
                                    <p:animScale>
                                      <p:cBhvr>
                                        <p:cTn id="290" dur="166" decel="50000">
                                          <p:stCondLst>
                                            <p:cond delay="1668"/>
                                          </p:stCondLst>
                                        </p:cTn>
                                        <p:tgtEl>
                                          <p:spTgt spid="23"/>
                                        </p:tgtEl>
                                      </p:cBhvr>
                                      <p:to x="100000" y="100000"/>
                                    </p:animScale>
                                    <p:animScale>
                                      <p:cBhvr>
                                        <p:cTn id="291" dur="26">
                                          <p:stCondLst>
                                            <p:cond delay="1808"/>
                                          </p:stCondLst>
                                        </p:cTn>
                                        <p:tgtEl>
                                          <p:spTgt spid="23"/>
                                        </p:tgtEl>
                                      </p:cBhvr>
                                      <p:to x="100000" y="95000"/>
                                    </p:animScale>
                                    <p:animScale>
                                      <p:cBhvr>
                                        <p:cTn id="292"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基于一阶导数的边缘提取方法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solidFill>
                      <a:srgbClr val="C00000"/>
                    </a:solidFill>
                  </a:rPr>
                  <a:t>基于一阶导数的边缘提取方法</a:t>
                </a:r>
                <a:r>
                  <a:rPr lang="zh-CN" altLang="zh-CN" dirty="0"/>
                  <a:t>，</a:t>
                </a:r>
                <a:r>
                  <a:rPr lang="zh-CN" altLang="zh-CN" dirty="0">
                    <a:solidFill>
                      <a:srgbClr val="00B050"/>
                    </a:solidFill>
                  </a:rPr>
                  <a:t>其实质就是计算原始数据亮度的梯度，然后在图像的亮度梯度中搜寻峰值</a:t>
                </a:r>
                <a:r>
                  <a:rPr lang="zh-CN" altLang="zh-CN" dirty="0" smtClean="0">
                    <a:solidFill>
                      <a:srgbClr val="00B050"/>
                    </a:solidFill>
                  </a:rPr>
                  <a:t>。</a:t>
                </a:r>
                <a:endParaRPr lang="en-US" altLang="zh-CN" dirty="0" smtClean="0">
                  <a:solidFill>
                    <a:srgbClr val="00B050"/>
                  </a:solidFill>
                </a:endParaRPr>
              </a:p>
              <a:p>
                <a:r>
                  <a:rPr lang="zh-CN" altLang="zh-CN" dirty="0"/>
                  <a:t>对于梯度的计算，在离散情况下，可以表示为：如果</a:t>
                </a:r>
                <a14:m>
                  <m:oMath xmlns:m="http://schemas.openxmlformats.org/officeDocument/2006/math">
                    <m:r>
                      <a:rPr lang="en-US" altLang="zh-CN" i="1">
                        <a:latin typeface="Cambria Math"/>
                      </a:rPr>
                      <m:t>𝐼</m:t>
                    </m:r>
                    <m:r>
                      <a:rPr lang="en-US" altLang="zh-CN" i="1">
                        <a:latin typeface="Cambria Math"/>
                      </a:rPr>
                      <m:t>(</m:t>
                    </m:r>
                    <m:r>
                      <a:rPr lang="en-US" altLang="zh-CN" i="1">
                        <a:latin typeface="Cambria Math"/>
                      </a:rPr>
                      <m:t>𝑥</m:t>
                    </m:r>
                    <m:r>
                      <a:rPr lang="en-US" altLang="zh-CN" i="1">
                        <a:latin typeface="Cambria Math"/>
                      </a:rPr>
                      <m:t>)</m:t>
                    </m:r>
                  </m:oMath>
                </a14:m>
                <a:r>
                  <a:rPr lang="zh-CN" altLang="zh-CN" dirty="0"/>
                  <a:t>表示点</a:t>
                </a:r>
                <a14:m>
                  <m:oMath xmlns:m="http://schemas.openxmlformats.org/officeDocument/2006/math">
                    <m:r>
                      <a:rPr lang="en-US" altLang="zh-CN" i="1">
                        <a:latin typeface="Cambria Math"/>
                      </a:rPr>
                      <m:t>𝑥</m:t>
                    </m:r>
                  </m:oMath>
                </a14:m>
                <a:r>
                  <a:rPr lang="zh-CN" altLang="zh-CN" dirty="0"/>
                  <a:t>的亮度，</a:t>
                </a:r>
                <a14:m>
                  <m:oMath xmlns:m="http://schemas.openxmlformats.org/officeDocument/2006/math">
                    <m:r>
                      <a:rPr lang="en-US" altLang="zh-CN" i="1">
                        <a:latin typeface="Cambria Math"/>
                      </a:rPr>
                      <m:t>𝐼</m:t>
                    </m:r>
                    <m:r>
                      <a:rPr lang="en-US" altLang="zh-CN" i="1">
                        <a:latin typeface="Cambria Math"/>
                      </a:rPr>
                      <m:t>‘(</m:t>
                    </m:r>
                    <m:r>
                      <a:rPr lang="en-US" altLang="zh-CN" i="1">
                        <a:latin typeface="Cambria Math"/>
                      </a:rPr>
                      <m:t>𝑥</m:t>
                    </m:r>
                    <m:r>
                      <a:rPr lang="en-US" altLang="zh-CN" i="1">
                        <a:latin typeface="Cambria Math"/>
                      </a:rPr>
                      <m:t>)</m:t>
                    </m:r>
                  </m:oMath>
                </a14:m>
                <a:r>
                  <a:rPr lang="zh-CN" altLang="zh-CN" dirty="0"/>
                  <a:t>表示点</a:t>
                </a:r>
                <a14:m>
                  <m:oMath xmlns:m="http://schemas.openxmlformats.org/officeDocument/2006/math">
                    <m:r>
                      <a:rPr lang="en-US" altLang="zh-CN" i="1">
                        <a:latin typeface="Cambria Math"/>
                      </a:rPr>
                      <m:t>𝑥</m:t>
                    </m:r>
                  </m:oMath>
                </a14:m>
                <a:r>
                  <a:rPr lang="zh-CN" altLang="zh-CN" dirty="0"/>
                  <a:t>的一阶导数（亮度梯度），那么就</a:t>
                </a:r>
                <a:r>
                  <a:rPr lang="zh-CN" altLang="zh-CN" dirty="0" smtClean="0"/>
                  <a:t>有</a:t>
                </a:r>
                <a:endParaRPr lang="en-US" altLang="zh-CN" dirty="0" smtClean="0"/>
              </a:p>
              <a:p>
                <a:pPr lvl="1"/>
                <a14:m>
                  <m:oMath xmlns:m="http://schemas.openxmlformats.org/officeDocument/2006/math">
                    <m:r>
                      <a:rPr lang="en-US" altLang="zh-CN" i="1" smtClean="0">
                        <a:solidFill>
                          <a:srgbClr val="0000FF"/>
                        </a:solidFill>
                        <a:latin typeface="Cambria Math"/>
                      </a:rPr>
                      <m:t>𝐼</m:t>
                    </m:r>
                    <m:r>
                      <a:rPr lang="en-US" altLang="zh-CN" i="1" smtClean="0">
                        <a:solidFill>
                          <a:srgbClr val="0000FF"/>
                        </a:solidFill>
                        <a:latin typeface="Cambria Math"/>
                      </a:rPr>
                      <m:t>‘</m:t>
                    </m:r>
                    <m:d>
                      <m:dPr>
                        <m:ctrlPr>
                          <a:rPr lang="zh-CN" altLang="zh-CN" i="1">
                            <a:solidFill>
                              <a:srgbClr val="0000FF"/>
                            </a:solidFill>
                            <a:latin typeface="Cambria Math"/>
                          </a:rPr>
                        </m:ctrlPr>
                      </m:dPr>
                      <m:e>
                        <m:r>
                          <a:rPr lang="en-US" altLang="zh-CN" i="1">
                            <a:solidFill>
                              <a:srgbClr val="0000FF"/>
                            </a:solidFill>
                            <a:latin typeface="Cambria Math"/>
                          </a:rPr>
                          <m:t>𝑥</m:t>
                        </m:r>
                      </m:e>
                    </m:d>
                    <m:r>
                      <a:rPr lang="en-US" altLang="zh-CN" i="1">
                        <a:solidFill>
                          <a:srgbClr val="0000FF"/>
                        </a:solidFill>
                        <a:latin typeface="Cambria Math"/>
                      </a:rPr>
                      <m:t>=</m:t>
                    </m:r>
                    <m:f>
                      <m:fPr>
                        <m:ctrlPr>
                          <a:rPr lang="zh-CN" altLang="zh-CN" i="1">
                            <a:solidFill>
                              <a:srgbClr val="0000FF"/>
                            </a:solidFill>
                            <a:latin typeface="Cambria Math"/>
                          </a:rPr>
                        </m:ctrlPr>
                      </m:fPr>
                      <m:num>
                        <m:r>
                          <a:rPr lang="en-US" altLang="zh-CN" i="1">
                            <a:solidFill>
                              <a:srgbClr val="0000FF"/>
                            </a:solidFill>
                            <a:latin typeface="Cambria Math"/>
                          </a:rPr>
                          <m:t>𝐼</m:t>
                        </m:r>
                        <m:r>
                          <a:rPr lang="en-US" altLang="zh-CN" i="1">
                            <a:solidFill>
                              <a:srgbClr val="0000FF"/>
                            </a:solidFill>
                            <a:latin typeface="Cambria Math"/>
                          </a:rPr>
                          <m:t>(</m:t>
                        </m:r>
                        <m:r>
                          <a:rPr lang="en-US" altLang="zh-CN" i="1">
                            <a:solidFill>
                              <a:srgbClr val="0000FF"/>
                            </a:solidFill>
                            <a:latin typeface="Cambria Math"/>
                          </a:rPr>
                          <m:t>𝑥</m:t>
                        </m:r>
                        <m:r>
                          <a:rPr lang="en-US" altLang="zh-CN" i="1">
                            <a:solidFill>
                              <a:srgbClr val="0000FF"/>
                            </a:solidFill>
                            <a:latin typeface="Cambria Math"/>
                          </a:rPr>
                          <m:t>+1)</m:t>
                        </m:r>
                      </m:num>
                      <m:den>
                        <m:r>
                          <a:rPr lang="en-US" altLang="zh-CN" i="1">
                            <a:solidFill>
                              <a:srgbClr val="0000FF"/>
                            </a:solidFill>
                            <a:latin typeface="Cambria Math"/>
                          </a:rPr>
                          <m:t>2</m:t>
                        </m:r>
                      </m:den>
                    </m:f>
                    <m:r>
                      <a:rPr lang="en-US" altLang="zh-CN" i="1">
                        <a:solidFill>
                          <a:srgbClr val="0000FF"/>
                        </a:solidFill>
                        <a:latin typeface="Cambria Math"/>
                      </a:rPr>
                      <m:t>−</m:t>
                    </m:r>
                    <m:f>
                      <m:fPr>
                        <m:ctrlPr>
                          <a:rPr lang="zh-CN" altLang="zh-CN" i="1">
                            <a:solidFill>
                              <a:srgbClr val="0000FF"/>
                            </a:solidFill>
                            <a:latin typeface="Cambria Math"/>
                          </a:rPr>
                        </m:ctrlPr>
                      </m:fPr>
                      <m:num>
                        <m:r>
                          <a:rPr lang="en-US" altLang="zh-CN" i="1">
                            <a:solidFill>
                              <a:srgbClr val="0000FF"/>
                            </a:solidFill>
                            <a:latin typeface="Cambria Math"/>
                          </a:rPr>
                          <m:t>𝐼</m:t>
                        </m:r>
                        <m:r>
                          <a:rPr lang="en-US" altLang="zh-CN" i="1">
                            <a:solidFill>
                              <a:srgbClr val="0000FF"/>
                            </a:solidFill>
                            <a:latin typeface="Cambria Math"/>
                          </a:rPr>
                          <m:t>(</m:t>
                        </m:r>
                        <m:r>
                          <a:rPr lang="en-US" altLang="zh-CN" i="1">
                            <a:solidFill>
                              <a:srgbClr val="0000FF"/>
                            </a:solidFill>
                            <a:latin typeface="Cambria Math"/>
                          </a:rPr>
                          <m:t>𝑥</m:t>
                        </m:r>
                        <m:r>
                          <a:rPr lang="en-US" altLang="zh-CN" i="1">
                            <a:solidFill>
                              <a:srgbClr val="0000FF"/>
                            </a:solidFill>
                            <a:latin typeface="Cambria Math"/>
                          </a:rPr>
                          <m:t>−1)</m:t>
                        </m:r>
                      </m:num>
                      <m:den>
                        <m:r>
                          <a:rPr lang="en-US" altLang="zh-CN" i="1">
                            <a:solidFill>
                              <a:srgbClr val="0000FF"/>
                            </a:solidFill>
                            <a:latin typeface="Cambria Math"/>
                          </a:rPr>
                          <m:t>2</m:t>
                        </m:r>
                      </m:den>
                    </m:f>
                    <m:r>
                      <a:rPr lang="zh-CN" altLang="zh-CN" smtClean="0">
                        <a:solidFill>
                          <a:srgbClr val="0000FF"/>
                        </a:solidFill>
                        <a:latin typeface="Cambria Math"/>
                      </a:rPr>
                      <m:t>。</m:t>
                    </m:r>
                  </m:oMath>
                </a14:m>
                <a:endParaRPr lang="en-US" altLang="zh-CN" dirty="0" smtClean="0">
                  <a:solidFill>
                    <a:srgbClr val="0000FF"/>
                  </a:solidFill>
                </a:endParaRPr>
              </a:p>
              <a:p>
                <a:r>
                  <a:rPr lang="zh-CN" altLang="zh-CN" dirty="0"/>
                  <a:t>往往使用</a:t>
                </a:r>
                <a:r>
                  <a:rPr lang="zh-CN" altLang="zh-CN" dirty="0">
                    <a:solidFill>
                      <a:srgbClr val="FF0000"/>
                    </a:solidFill>
                  </a:rPr>
                  <a:t>模板</a:t>
                </a:r>
                <a:r>
                  <a:rPr lang="zh-CN" altLang="zh-CN" dirty="0"/>
                  <a:t>的方法进行实现，就是一阶导数（或者二阶导数）通过带有掩码的原始数据卷积计算</a:t>
                </a:r>
                <a:r>
                  <a:rPr lang="zh-CN" altLang="zh-CN" dirty="0" smtClean="0"/>
                  <a:t>得到</a:t>
                </a:r>
                <a:r>
                  <a:rPr lang="zh-CN" altLang="en-US" dirty="0" smtClean="0"/>
                  <a:t>。</a:t>
                </a:r>
                <a:endParaRPr lang="zh-CN"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r="-35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47002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基于二阶导数的边缘提取方法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基于二阶导数的边缘提取方法，其</a:t>
                </a:r>
                <a:r>
                  <a:rPr lang="zh-CN" altLang="zh-CN" dirty="0">
                    <a:solidFill>
                      <a:srgbClr val="FF0000"/>
                    </a:solidFill>
                  </a:rPr>
                  <a:t>实质</a:t>
                </a:r>
                <a:r>
                  <a:rPr lang="zh-CN" altLang="zh-CN" dirty="0"/>
                  <a:t>上是使用了亮度梯度的变化率</a:t>
                </a:r>
                <a:r>
                  <a:rPr lang="zh-CN" altLang="zh-CN" dirty="0" smtClean="0"/>
                  <a:t>。</a:t>
                </a:r>
                <a:endParaRPr lang="en-US" altLang="zh-CN" dirty="0" smtClean="0"/>
              </a:p>
              <a:p>
                <a:r>
                  <a:rPr lang="zh-CN" altLang="zh-CN" dirty="0"/>
                  <a:t>在理想的连续变化情况下，二阶导数的</a:t>
                </a:r>
                <a:r>
                  <a:rPr lang="zh-CN" altLang="zh-CN" dirty="0">
                    <a:solidFill>
                      <a:srgbClr val="0000FF"/>
                    </a:solidFill>
                  </a:rPr>
                  <a:t>过零点</a:t>
                </a:r>
                <a:r>
                  <a:rPr lang="zh-CN" altLang="zh-CN" dirty="0"/>
                  <a:t>就对应着梯度中的局部最大值</a:t>
                </a:r>
                <a:r>
                  <a:rPr lang="zh-CN" altLang="zh-CN" dirty="0" smtClean="0"/>
                  <a:t>。</a:t>
                </a:r>
                <a:endParaRPr lang="en-US" altLang="zh-CN" dirty="0" smtClean="0"/>
              </a:p>
              <a:p>
                <a:r>
                  <a:rPr lang="zh-CN" altLang="zh-CN" dirty="0"/>
                  <a:t>其实，屋脊边缘可以看作是两个阶梯边缘的组合，只不过是两个阶梯边缘所对应的梯度方向是相反的，这就是使用二阶导数过零点进行屋脊边缘提取的</a:t>
                </a:r>
                <a:r>
                  <a:rPr lang="zh-CN" altLang="zh-CN" dirty="0">
                    <a:solidFill>
                      <a:srgbClr val="00B050"/>
                    </a:solidFill>
                  </a:rPr>
                  <a:t>物理依据</a:t>
                </a:r>
                <a:r>
                  <a:rPr lang="zh-CN" altLang="zh-CN" dirty="0" smtClean="0"/>
                  <a:t>。</a:t>
                </a:r>
                <a:endParaRPr lang="en-US" altLang="zh-CN" dirty="0" smtClean="0"/>
              </a:p>
              <a:p>
                <a:r>
                  <a:rPr lang="zh-CN" altLang="zh-CN" dirty="0"/>
                  <a:t>如果</a:t>
                </a:r>
                <a14:m>
                  <m:oMath xmlns:m="http://schemas.openxmlformats.org/officeDocument/2006/math">
                    <m:r>
                      <a:rPr lang="en-US" altLang="zh-CN" i="1">
                        <a:latin typeface="Cambria Math"/>
                      </a:rPr>
                      <m:t>𝐼</m:t>
                    </m:r>
                    <m:r>
                      <a:rPr lang="en-US" altLang="zh-CN" i="1">
                        <a:latin typeface="Cambria Math"/>
                      </a:rPr>
                      <m:t>(</m:t>
                    </m:r>
                    <m:r>
                      <a:rPr lang="en-US" altLang="zh-CN" i="1">
                        <a:latin typeface="Cambria Math"/>
                      </a:rPr>
                      <m:t>𝑥</m:t>
                    </m:r>
                    <m:r>
                      <a:rPr lang="en-US" altLang="zh-CN" i="1">
                        <a:latin typeface="Cambria Math"/>
                      </a:rPr>
                      <m:t>)</m:t>
                    </m:r>
                  </m:oMath>
                </a14:m>
                <a:r>
                  <a:rPr lang="zh-CN" altLang="zh-CN" dirty="0"/>
                  <a:t>表示点</a:t>
                </a:r>
                <a14:m>
                  <m:oMath xmlns:m="http://schemas.openxmlformats.org/officeDocument/2006/math">
                    <m:r>
                      <a:rPr lang="en-US" altLang="zh-CN" i="1">
                        <a:latin typeface="Cambria Math"/>
                      </a:rPr>
                      <m:t>𝑥</m:t>
                    </m:r>
                  </m:oMath>
                </a14:m>
                <a:r>
                  <a:rPr lang="zh-CN" altLang="zh-CN" dirty="0"/>
                  <a:t>的亮度，</a:t>
                </a:r>
                <a14:m>
                  <m:oMath xmlns:m="http://schemas.openxmlformats.org/officeDocument/2006/math">
                    <m:r>
                      <a:rPr lang="en-US" altLang="zh-CN" i="1">
                        <a:latin typeface="Cambria Math"/>
                      </a:rPr>
                      <m:t>𝐼</m:t>
                    </m:r>
                    <m:r>
                      <a:rPr lang="en-US" altLang="zh-CN" i="1">
                        <a:latin typeface="Cambria Math"/>
                      </a:rPr>
                      <m:t>′′(</m:t>
                    </m:r>
                    <m:r>
                      <a:rPr lang="en-US" altLang="zh-CN" i="1">
                        <a:latin typeface="Cambria Math"/>
                      </a:rPr>
                      <m:t>𝑥</m:t>
                    </m:r>
                    <m:r>
                      <a:rPr lang="en-US" altLang="zh-CN" i="1">
                        <a:latin typeface="Cambria Math"/>
                      </a:rPr>
                      <m:t>)</m:t>
                    </m:r>
                  </m:oMath>
                </a14:m>
                <a:r>
                  <a:rPr lang="zh-CN" altLang="zh-CN" dirty="0"/>
                  <a:t>表示点</a:t>
                </a:r>
                <a14:m>
                  <m:oMath xmlns:m="http://schemas.openxmlformats.org/officeDocument/2006/math">
                    <m:r>
                      <a:rPr lang="en-US" altLang="zh-CN" i="1">
                        <a:latin typeface="Cambria Math"/>
                      </a:rPr>
                      <m:t>𝑥</m:t>
                    </m:r>
                  </m:oMath>
                </a14:m>
                <a:r>
                  <a:rPr lang="zh-CN" altLang="zh-CN" dirty="0"/>
                  <a:t>亮度的二阶导数，那么</a:t>
                </a:r>
                <a:r>
                  <a:rPr lang="zh-CN" altLang="zh-CN" dirty="0" smtClean="0"/>
                  <a:t>有</a:t>
                </a:r>
                <a:endParaRPr lang="en-US" altLang="zh-CN" dirty="0" smtClean="0"/>
              </a:p>
              <a:p>
                <a:pPr lvl="1"/>
                <a14:m>
                  <m:oMath xmlns:m="http://schemas.openxmlformats.org/officeDocument/2006/math">
                    <m:sSup>
                      <m:sSupPr>
                        <m:ctrlPr>
                          <a:rPr lang="zh-CN" altLang="zh-CN" i="1" smtClean="0">
                            <a:solidFill>
                              <a:srgbClr val="C00000"/>
                            </a:solidFill>
                            <a:latin typeface="Cambria Math"/>
                          </a:rPr>
                        </m:ctrlPr>
                      </m:sSupPr>
                      <m:e>
                        <m:r>
                          <a:rPr lang="en-US" altLang="zh-CN" i="1">
                            <a:solidFill>
                              <a:srgbClr val="C00000"/>
                            </a:solidFill>
                            <a:latin typeface="Cambria Math"/>
                          </a:rPr>
                          <m:t>𝐼</m:t>
                        </m:r>
                      </m:e>
                      <m:sup>
                        <m:r>
                          <a:rPr lang="en-US" altLang="zh-CN" i="1">
                            <a:solidFill>
                              <a:srgbClr val="C00000"/>
                            </a:solidFill>
                            <a:latin typeface="Cambria Math"/>
                          </a:rPr>
                          <m:t>′′</m:t>
                        </m:r>
                      </m:sup>
                    </m:sSup>
                    <m:d>
                      <m:dPr>
                        <m:ctrlPr>
                          <a:rPr lang="zh-CN" altLang="zh-CN" i="1">
                            <a:solidFill>
                              <a:srgbClr val="C00000"/>
                            </a:solidFill>
                            <a:latin typeface="Cambria Math"/>
                          </a:rPr>
                        </m:ctrlPr>
                      </m:dPr>
                      <m:e>
                        <m:r>
                          <a:rPr lang="en-US" altLang="zh-CN" i="1">
                            <a:solidFill>
                              <a:srgbClr val="C00000"/>
                            </a:solidFill>
                            <a:latin typeface="Cambria Math"/>
                          </a:rPr>
                          <m:t>𝑥</m:t>
                        </m:r>
                      </m:e>
                    </m:d>
                    <m:r>
                      <a:rPr lang="en-US" altLang="zh-CN" i="1">
                        <a:solidFill>
                          <a:srgbClr val="C00000"/>
                        </a:solidFill>
                        <a:latin typeface="Cambria Math"/>
                      </a:rPr>
                      <m:t>=</m:t>
                    </m:r>
                    <m:r>
                      <a:rPr lang="en-US" altLang="zh-CN" i="1">
                        <a:solidFill>
                          <a:srgbClr val="C00000"/>
                        </a:solidFill>
                        <a:latin typeface="Cambria Math"/>
                      </a:rPr>
                      <m:t>𝐼</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e>
                    </m:d>
                    <m:r>
                      <a:rPr lang="en-US" altLang="zh-CN" i="1">
                        <a:solidFill>
                          <a:srgbClr val="C00000"/>
                        </a:solidFill>
                        <a:latin typeface="Cambria Math"/>
                      </a:rPr>
                      <m:t>−2∗</m:t>
                    </m:r>
                    <m:r>
                      <a:rPr lang="en-US" altLang="zh-CN" i="1">
                        <a:solidFill>
                          <a:srgbClr val="C00000"/>
                        </a:solidFill>
                        <a:latin typeface="Cambria Math"/>
                      </a:rPr>
                      <m:t>𝐼</m:t>
                    </m:r>
                    <m:d>
                      <m:dPr>
                        <m:ctrlPr>
                          <a:rPr lang="zh-CN" altLang="zh-CN" i="1">
                            <a:solidFill>
                              <a:srgbClr val="C00000"/>
                            </a:solidFill>
                            <a:latin typeface="Cambria Math"/>
                          </a:rPr>
                        </m:ctrlPr>
                      </m:dPr>
                      <m:e>
                        <m:r>
                          <a:rPr lang="en-US" altLang="zh-CN" i="1">
                            <a:solidFill>
                              <a:srgbClr val="C00000"/>
                            </a:solidFill>
                            <a:latin typeface="Cambria Math"/>
                          </a:rPr>
                          <m:t>𝑥</m:t>
                        </m:r>
                      </m:e>
                    </m:d>
                    <m:r>
                      <a:rPr lang="en-US" altLang="zh-CN" i="1">
                        <a:solidFill>
                          <a:srgbClr val="C00000"/>
                        </a:solidFill>
                        <a:latin typeface="Cambria Math"/>
                      </a:rPr>
                      <m:t>+</m:t>
                    </m:r>
                    <m:r>
                      <a:rPr lang="en-US" altLang="zh-CN" i="1">
                        <a:solidFill>
                          <a:srgbClr val="C00000"/>
                        </a:solidFill>
                        <a:latin typeface="Cambria Math"/>
                      </a:rPr>
                      <m:t>𝐼</m:t>
                    </m:r>
                    <m:d>
                      <m:dPr>
                        <m:ctrlPr>
                          <a:rPr lang="zh-CN" altLang="zh-CN" i="1">
                            <a:solidFill>
                              <a:srgbClr val="C00000"/>
                            </a:solidFill>
                            <a:latin typeface="Cambria Math"/>
                          </a:rPr>
                        </m:ctrlPr>
                      </m:dPr>
                      <m:e>
                        <m:r>
                          <a:rPr lang="en-US" altLang="zh-CN" i="1">
                            <a:solidFill>
                              <a:srgbClr val="C00000"/>
                            </a:solidFill>
                            <a:latin typeface="Cambria Math"/>
                          </a:rPr>
                          <m:t>𝑥</m:t>
                        </m:r>
                        <m:r>
                          <a:rPr lang="en-US" altLang="zh-CN" i="1">
                            <a:solidFill>
                              <a:srgbClr val="C00000"/>
                            </a:solidFill>
                            <a:latin typeface="Cambria Math"/>
                          </a:rPr>
                          <m:t>+1</m:t>
                        </m:r>
                      </m:e>
                    </m:d>
                    <m:r>
                      <a:rPr lang="zh-CN" altLang="zh-CN">
                        <a:solidFill>
                          <a:srgbClr val="C00000"/>
                        </a:solidFill>
                        <a:latin typeface="Cambria Math"/>
                      </a:rPr>
                      <m:t>。</m:t>
                    </m:r>
                  </m:oMath>
                </a14:m>
                <a:endParaRPr lang="zh-CN" altLang="en-US"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346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边缘提取</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6" name="椭圆 5"/>
          <p:cNvSpPr/>
          <p:nvPr/>
        </p:nvSpPr>
        <p:spPr>
          <a:xfrm>
            <a:off x="3635896" y="1337072"/>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Sobel</a:t>
            </a:r>
            <a:r>
              <a:rPr lang="zh-CN" altLang="en-US" dirty="0"/>
              <a:t>算子</a:t>
            </a:r>
          </a:p>
        </p:txBody>
      </p:sp>
      <p:sp>
        <p:nvSpPr>
          <p:cNvPr id="7" name="椭圆 6"/>
          <p:cNvSpPr/>
          <p:nvPr/>
        </p:nvSpPr>
        <p:spPr>
          <a:xfrm>
            <a:off x="1475656" y="2129160"/>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Laplacian</a:t>
            </a:r>
            <a:r>
              <a:rPr lang="zh-CN" altLang="en-US" dirty="0"/>
              <a:t>算子</a:t>
            </a:r>
          </a:p>
        </p:txBody>
      </p:sp>
      <p:sp>
        <p:nvSpPr>
          <p:cNvPr id="8" name="椭圆 7"/>
          <p:cNvSpPr/>
          <p:nvPr/>
        </p:nvSpPr>
        <p:spPr>
          <a:xfrm>
            <a:off x="5868144" y="2146052"/>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Robert</a:t>
            </a:r>
            <a:r>
              <a:rPr lang="zh-CN" altLang="en-US" dirty="0"/>
              <a:t>算子</a:t>
            </a:r>
          </a:p>
        </p:txBody>
      </p:sp>
      <p:sp>
        <p:nvSpPr>
          <p:cNvPr id="9" name="椭圆 8"/>
          <p:cNvSpPr/>
          <p:nvPr/>
        </p:nvSpPr>
        <p:spPr>
          <a:xfrm>
            <a:off x="395536" y="3497312"/>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Prewitt</a:t>
            </a:r>
            <a:r>
              <a:rPr lang="zh-CN" altLang="en-US" dirty="0"/>
              <a:t>算子</a:t>
            </a:r>
          </a:p>
        </p:txBody>
      </p:sp>
      <p:sp>
        <p:nvSpPr>
          <p:cNvPr id="10" name="椭圆 9"/>
          <p:cNvSpPr/>
          <p:nvPr/>
        </p:nvSpPr>
        <p:spPr>
          <a:xfrm>
            <a:off x="1475656" y="4721448"/>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Kirsch</a:t>
            </a:r>
            <a:r>
              <a:rPr lang="zh-CN" altLang="en-US" dirty="0"/>
              <a:t>算子</a:t>
            </a:r>
          </a:p>
        </p:txBody>
      </p:sp>
      <p:sp>
        <p:nvSpPr>
          <p:cNvPr id="11" name="椭圆 10"/>
          <p:cNvSpPr/>
          <p:nvPr/>
        </p:nvSpPr>
        <p:spPr>
          <a:xfrm>
            <a:off x="3635896" y="5589240"/>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LoG</a:t>
            </a:r>
            <a:r>
              <a:rPr lang="zh-CN" altLang="en-US" dirty="0"/>
              <a:t>算子</a:t>
            </a:r>
          </a:p>
        </p:txBody>
      </p:sp>
      <p:sp>
        <p:nvSpPr>
          <p:cNvPr id="12" name="椭圆 11"/>
          <p:cNvSpPr/>
          <p:nvPr/>
        </p:nvSpPr>
        <p:spPr>
          <a:xfrm>
            <a:off x="5868144" y="4721448"/>
            <a:ext cx="180020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Canny</a:t>
            </a:r>
            <a:r>
              <a:rPr lang="zh-CN" altLang="en-US" dirty="0"/>
              <a:t>算子</a:t>
            </a:r>
          </a:p>
        </p:txBody>
      </p:sp>
      <p:cxnSp>
        <p:nvCxnSpPr>
          <p:cNvPr id="14" name="直接箭头连接符 13"/>
          <p:cNvCxnSpPr>
            <a:stCxn id="8" idx="1"/>
            <a:endCxn id="6" idx="5"/>
          </p:cNvCxnSpPr>
          <p:nvPr/>
        </p:nvCxnSpPr>
        <p:spPr>
          <a:xfrm flipH="1" flipV="1">
            <a:off x="5172463" y="2013161"/>
            <a:ext cx="959314" cy="248890"/>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7" idx="7"/>
          </p:cNvCxnSpPr>
          <p:nvPr/>
        </p:nvCxnSpPr>
        <p:spPr>
          <a:xfrm flipH="1">
            <a:off x="3012223" y="2013161"/>
            <a:ext cx="887306" cy="231998"/>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9" idx="0"/>
          </p:cNvCxnSpPr>
          <p:nvPr/>
        </p:nvCxnSpPr>
        <p:spPr>
          <a:xfrm flipH="1">
            <a:off x="1295636" y="2805249"/>
            <a:ext cx="443653" cy="692063"/>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4"/>
            <a:endCxn id="10" idx="1"/>
          </p:cNvCxnSpPr>
          <p:nvPr/>
        </p:nvCxnSpPr>
        <p:spPr>
          <a:xfrm>
            <a:off x="1295636" y="4289400"/>
            <a:ext cx="443653" cy="548047"/>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5"/>
            <a:endCxn id="11" idx="1"/>
          </p:cNvCxnSpPr>
          <p:nvPr/>
        </p:nvCxnSpPr>
        <p:spPr>
          <a:xfrm>
            <a:off x="3012223" y="5397537"/>
            <a:ext cx="887306" cy="307702"/>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7"/>
            <a:endCxn id="12" idx="3"/>
          </p:cNvCxnSpPr>
          <p:nvPr/>
        </p:nvCxnSpPr>
        <p:spPr>
          <a:xfrm flipV="1">
            <a:off x="5172463" y="5397537"/>
            <a:ext cx="959314" cy="307702"/>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8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2000"/>
                                        <p:tgtEl>
                                          <p:spTgt spid="16"/>
                                        </p:tgtEl>
                                      </p:cBhvr>
                                    </p:animEffec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heel(1)">
                                      <p:cBhvr>
                                        <p:cTn id="30" dur="2000"/>
                                        <p:tgtEl>
                                          <p:spTgt spid="18"/>
                                        </p:tgtEl>
                                      </p:cBhvr>
                                    </p:animEffect>
                                  </p:childTnLst>
                                </p:cTn>
                              </p:par>
                            </p:childTnLst>
                          </p:cTn>
                        </p:par>
                        <p:par>
                          <p:cTn id="31" fill="hold">
                            <p:stCondLst>
                              <p:cond delay="2000"/>
                            </p:stCondLst>
                            <p:childTnLst>
                              <p:par>
                                <p:cTn id="32" presetID="21"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2000"/>
                                        <p:tgtEl>
                                          <p:spTgt spid="20"/>
                                        </p:tgtEl>
                                      </p:cBhvr>
                                    </p:animEffec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heel(1)">
                                      <p:cBhvr>
                                        <p:cTn id="43" dur="20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heel(1)">
                                      <p:cBhvr>
                                        <p:cTn id="48" dur="2000"/>
                                        <p:tgtEl>
                                          <p:spTgt spid="23"/>
                                        </p:tgtEl>
                                      </p:cBhvr>
                                    </p:animEffect>
                                  </p:childTnLst>
                                </p:cTn>
                              </p:par>
                            </p:childTnLst>
                          </p:cTn>
                        </p:par>
                        <p:par>
                          <p:cTn id="49" fill="hold">
                            <p:stCondLst>
                              <p:cond delay="2000"/>
                            </p:stCondLst>
                            <p:childTnLst>
                              <p:par>
                                <p:cTn id="50" presetID="21" presetClass="entr" presetSubtype="1"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heel(1)">
                                      <p:cBhvr>
                                        <p:cTn id="52" dur="2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heel(1)">
                                      <p:cBhvr>
                                        <p:cTn id="57" dur="2000"/>
                                        <p:tgtEl>
                                          <p:spTgt spid="25"/>
                                        </p:tgtEl>
                                      </p:cBhvr>
                                    </p:animEffect>
                                  </p:childTnLst>
                                </p:cTn>
                              </p:par>
                            </p:childTnLst>
                          </p:cTn>
                        </p:par>
                        <p:par>
                          <p:cTn id="58" fill="hold">
                            <p:stCondLst>
                              <p:cond delay="2000"/>
                            </p:stCondLst>
                            <p:childTnLst>
                              <p:par>
                                <p:cTn id="59" presetID="21" presetClass="entr" presetSubtype="1"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heel(1)">
                                      <p:cBhvr>
                                        <p:cTn id="6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830</TotalTime>
  <Words>3871</Words>
  <Application>Microsoft Office PowerPoint</Application>
  <PresentationFormat>全屏显示(4:3)</PresentationFormat>
  <Paragraphs>359</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华丽</vt:lpstr>
      <vt:lpstr>图像分割</vt:lpstr>
      <vt:lpstr>图像分割</vt:lpstr>
      <vt:lpstr>基于区域的分割</vt:lpstr>
      <vt:lpstr>基于边缘的分割</vt:lpstr>
      <vt:lpstr>边缘提取</vt:lpstr>
      <vt:lpstr>阶梯边缘和屋脊边缘</vt:lpstr>
      <vt:lpstr>基于一阶导数的边缘提取方法</vt:lpstr>
      <vt:lpstr>基于二阶导数的边缘提取方法</vt:lpstr>
      <vt:lpstr>边缘提取</vt:lpstr>
      <vt:lpstr>Robert算子</vt:lpstr>
      <vt:lpstr>Robert算子</vt:lpstr>
      <vt:lpstr>Robert算子</vt:lpstr>
      <vt:lpstr>Sobel算子</vt:lpstr>
      <vt:lpstr>Sobel算子</vt:lpstr>
      <vt:lpstr>Sobel算子</vt:lpstr>
      <vt:lpstr>Sobel算子</vt:lpstr>
      <vt:lpstr>Laplacian算子</vt:lpstr>
      <vt:lpstr>Laplacian算子</vt:lpstr>
      <vt:lpstr>Prewitt算子</vt:lpstr>
      <vt:lpstr>PowerPoint 演示文稿</vt:lpstr>
      <vt:lpstr>Prewitt算子</vt:lpstr>
      <vt:lpstr>Kirsch算子</vt:lpstr>
      <vt:lpstr>Kirsch算子</vt:lpstr>
      <vt:lpstr>LoG算子</vt:lpstr>
      <vt:lpstr>LoG算子</vt:lpstr>
      <vt:lpstr>LoG算子</vt:lpstr>
      <vt:lpstr>Canny算子</vt:lpstr>
      <vt:lpstr>Canny算子</vt:lpstr>
      <vt:lpstr>Canny算子</vt:lpstr>
      <vt:lpstr>Canny边缘提取结果</vt:lpstr>
      <vt:lpstr>算子对比</vt:lpstr>
      <vt:lpstr>区域分割</vt:lpstr>
      <vt:lpstr>区域生长</vt:lpstr>
      <vt:lpstr>区域生长</vt:lpstr>
      <vt:lpstr>区域生长的优缺点</vt:lpstr>
      <vt:lpstr>分水岭算法</vt:lpstr>
      <vt:lpstr>分水岭算法</vt:lpstr>
      <vt:lpstr>分水岭算法结果</vt:lpstr>
      <vt:lpstr>K-means聚类算法</vt:lpstr>
      <vt:lpstr>K-means聚类算法</vt:lpstr>
      <vt:lpstr>K-means聚类算法</vt:lpstr>
      <vt:lpstr>K-means聚类算法</vt:lpstr>
      <vt:lpstr>K-means聚类算法</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数字图像处理绪论</dc:title>
  <cp:lastModifiedBy>Xinghua</cp:lastModifiedBy>
  <cp:revision>798</cp:revision>
  <dcterms:modified xsi:type="dcterms:W3CDTF">2010-09-20T02:00:57Z</dcterms:modified>
</cp:coreProperties>
</file>