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64"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014" y="5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6E331D-CF72-431F-A0B1-E8E4DD573B02}" type="datetimeFigureOut">
              <a:rPr lang="zh-CN" altLang="en-US" smtClean="0"/>
              <a:t>2010-9-20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AB79B5-3FE8-4131-83CD-A823B4B94912}" type="slidenum">
              <a:rPr lang="zh-CN" altLang="en-US" smtClean="0"/>
              <a:t>‹#›</a:t>
            </a:fld>
            <a:endParaRPr lang="zh-CN" altLang="en-US"/>
          </a:p>
        </p:txBody>
      </p:sp>
    </p:spTree>
    <p:extLst>
      <p:ext uri="{BB962C8B-B14F-4D97-AF65-F5344CB8AC3E}">
        <p14:creationId xmlns:p14="http://schemas.microsoft.com/office/powerpoint/2010/main" val="2129674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直接连接符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标题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CN" altLang="en-US" smtClean="0"/>
              <a:t>单击此处编辑母版标题样式</a:t>
            </a:r>
            <a:endParaRPr kumimoji="0" lang="en-US"/>
          </a:p>
        </p:txBody>
      </p:sp>
      <p:sp>
        <p:nvSpPr>
          <p:cNvPr id="25" name="副标题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
        <p:nvSpPr>
          <p:cNvPr id="31" name="日期占位符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68732CE6-7CA5-478C-9012-E856452A6F4C}" type="datetime1">
              <a:rPr lang="zh-CN" altLang="en-US" smtClean="0"/>
              <a:t>2010-9-20</a:t>
            </a:fld>
            <a:endParaRPr lang="zh-CN" altLang="en-US"/>
          </a:p>
        </p:txBody>
      </p:sp>
      <p:sp>
        <p:nvSpPr>
          <p:cNvPr id="18" name="页脚占位符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r>
              <a:rPr lang="zh-CN" altLang="en-US" smtClean="0"/>
              <a:t>数字图像处理</a:t>
            </a:r>
            <a:endParaRPr lang="zh-CN" altLang="en-US"/>
          </a:p>
        </p:txBody>
      </p:sp>
      <p:sp>
        <p:nvSpPr>
          <p:cNvPr id="29" name="灯片编号占位符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E3037518-00B6-4133-9631-9245EE15A06B}" type="datetime1">
              <a:rPr lang="zh-CN" altLang="en-US" smtClean="0"/>
              <a:t>2010-9-20</a:t>
            </a:fld>
            <a:endParaRPr lang="zh-CN" altLang="en-US"/>
          </a:p>
        </p:txBody>
      </p:sp>
      <p:sp>
        <p:nvSpPr>
          <p:cNvPr id="5" name="页脚占位符 4"/>
          <p:cNvSpPr>
            <a:spLocks noGrp="1"/>
          </p:cNvSpPr>
          <p:nvPr>
            <p:ph type="ftr" sz="quarter" idx="11"/>
          </p:nvPr>
        </p:nvSpPr>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53200" y="274955"/>
            <a:ext cx="1524000" cy="5851525"/>
          </a:xfrm>
        </p:spPr>
        <p:txBody>
          <a:bodyPr vert="eaVert" ancho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2"/>
            <a:ext cx="60198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a:xfrm>
            <a:off x="4242816" y="6557946"/>
            <a:ext cx="2002464" cy="226902"/>
          </a:xfrm>
        </p:spPr>
        <p:txBody>
          <a:bodyPr/>
          <a:lstStyle>
            <a:extLst/>
          </a:lstStyle>
          <a:p>
            <a:fld id="{4272854C-CC0A-48B7-80F3-EACACBD5C22F}" type="datetime1">
              <a:rPr lang="zh-CN" altLang="en-US" smtClean="0"/>
              <a:t>2010-9-20</a:t>
            </a:fld>
            <a:endParaRPr lang="zh-CN" altLang="en-US"/>
          </a:p>
        </p:txBody>
      </p:sp>
      <p:sp>
        <p:nvSpPr>
          <p:cNvPr id="5" name="页脚占位符 4"/>
          <p:cNvSpPr>
            <a:spLocks noGrp="1"/>
          </p:cNvSpPr>
          <p:nvPr>
            <p:ph type="ftr" sz="quarter" idx="11"/>
          </p:nvPr>
        </p:nvSpPr>
        <p:spPr>
          <a:xfrm>
            <a:off x="457200" y="6556248"/>
            <a:ext cx="3657600" cy="228600"/>
          </a:xfrm>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8C31D143-0690-489D-AB90-23DE15430B9F}" type="datetime1">
              <a:rPr lang="zh-CN" altLang="en-US" smtClean="0"/>
              <a:t>2010-9-20</a:t>
            </a:fld>
            <a:endParaRPr lang="zh-CN" altLang="en-US"/>
          </a:p>
        </p:txBody>
      </p:sp>
      <p:sp>
        <p:nvSpPr>
          <p:cNvPr id="5" name="页脚占位符 4"/>
          <p:cNvSpPr>
            <a:spLocks noGrp="1"/>
          </p:cNvSpPr>
          <p:nvPr>
            <p:ph type="ftr" sz="quarter" idx="11"/>
          </p:nvPr>
        </p:nvSpPr>
        <p:spPr/>
        <p:txBody>
          <a:bodyPr/>
          <a:lstStyle>
            <a:extLst/>
          </a:lstStyle>
          <a:p>
            <a:r>
              <a:rPr lang="zh-CN" altLang="en-US" smtClean="0"/>
              <a:t>数字图像处理</a:t>
            </a:r>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7DD0F0F-0E89-49BD-823B-DA6EF7B8C5D2}" type="datetime1">
              <a:rPr lang="zh-CN" altLang="en-US" smtClean="0"/>
              <a:t>2010-9-20</a:t>
            </a:fld>
            <a:endParaRPr lang="zh-CN" altLang="en-US"/>
          </a:p>
        </p:txBody>
      </p:sp>
      <p:sp>
        <p:nvSpPr>
          <p:cNvPr id="5" name="页脚占位符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r>
              <a:rPr lang="zh-CN" altLang="en-US" smtClean="0"/>
              <a:t>数字图像处理</a:t>
            </a:r>
            <a:endParaRPr lang="zh-CN" altLang="en-US"/>
          </a:p>
        </p:txBody>
      </p:sp>
      <p:sp>
        <p:nvSpPr>
          <p:cNvPr id="6" name="灯片编号占位符 5"/>
          <p:cNvSpPr>
            <a:spLocks noGrp="1"/>
          </p:cNvSpPr>
          <p:nvPr>
            <p:ph type="sldNum" sz="quarter" idx="12"/>
          </p:nvPr>
        </p:nvSpPr>
        <p:spPr>
          <a:xfrm>
            <a:off x="6733952" y="6555112"/>
            <a:ext cx="588336" cy="228600"/>
          </a:xfrm>
        </p:spPr>
        <p:txBody>
          <a:bodyPr/>
          <a:lstStyle>
            <a:extLst/>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2B113C6E-B1FA-4170-A075-801EF916D6D6}" type="datetime1">
              <a:rPr lang="zh-CN" altLang="en-US" smtClean="0"/>
              <a:t>2010-9-20</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nchor="b"/>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81577454-8CA6-4164-A670-D30AA2D74E4E}" type="datetime1">
              <a:rPr lang="zh-CN" altLang="en-US" smtClean="0"/>
              <a:t>2010-9-20</a:t>
            </a:fld>
            <a:endParaRPr lang="zh-CN" altLang="en-US"/>
          </a:p>
        </p:txBody>
      </p:sp>
      <p:sp>
        <p:nvSpPr>
          <p:cNvPr id="8" name="页脚占位符 7"/>
          <p:cNvSpPr>
            <a:spLocks noGrp="1"/>
          </p:cNvSpPr>
          <p:nvPr>
            <p:ph type="ftr" sz="quarter" idx="11"/>
          </p:nvPr>
        </p:nvSpPr>
        <p:spPr/>
        <p:txBody>
          <a:bodyPr/>
          <a:lstStyle>
            <a:extLst/>
          </a:lstStyle>
          <a:p>
            <a:r>
              <a:rPr lang="zh-CN" altLang="en-US" smtClean="0"/>
              <a:t>数字图像处理</a:t>
            </a:r>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320040"/>
            <a:ext cx="7242048" cy="1143000"/>
          </a:xfrm>
        </p:spPr>
        <p:txBody>
          <a:bodyPr/>
          <a:lstStyle>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4C820B76-70F9-4B26-BF03-D8C3FE65C383}" type="datetime1">
              <a:rPr lang="zh-CN" altLang="en-US" smtClean="0"/>
              <a:t>2010-9-20</a:t>
            </a:fld>
            <a:endParaRPr lang="zh-CN" altLang="en-US"/>
          </a:p>
        </p:txBody>
      </p:sp>
      <p:sp>
        <p:nvSpPr>
          <p:cNvPr id="4" name="页脚占位符 3"/>
          <p:cNvSpPr>
            <a:spLocks noGrp="1"/>
          </p:cNvSpPr>
          <p:nvPr>
            <p:ph type="ftr" sz="quarter" idx="11"/>
          </p:nvPr>
        </p:nvSpPr>
        <p:spPr/>
        <p:txBody>
          <a:bodyPr/>
          <a:lstStyle>
            <a:extLst/>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solidFill>
                  <a:schemeClr val="tx2"/>
                </a:solidFill>
              </a:defRPr>
            </a:lvl1pPr>
            <a:extLst/>
          </a:lstStyle>
          <a:p>
            <a:fld id="{61B89558-D03F-468A-9987-E945B03804E5}" type="datetime1">
              <a:rPr lang="zh-CN" altLang="en-US" smtClean="0"/>
              <a:t>2010-9-20</a:t>
            </a:fld>
            <a:endParaRPr lang="zh-CN" altLang="en-US"/>
          </a:p>
        </p:txBody>
      </p:sp>
      <p:sp>
        <p:nvSpPr>
          <p:cNvPr id="3" name="页脚占位符 2"/>
          <p:cNvSpPr>
            <a:spLocks noGrp="1"/>
          </p:cNvSpPr>
          <p:nvPr>
            <p:ph type="ftr" sz="quarter" idx="11"/>
          </p:nvPr>
        </p:nvSpPr>
        <p:spPr/>
        <p:txBody>
          <a:bodyPr/>
          <a:lstStyle>
            <a:lvl1pPr>
              <a:defRPr>
                <a:solidFill>
                  <a:schemeClr val="tx2"/>
                </a:solidFill>
              </a:defRPr>
            </a:lvl1pPr>
            <a:extLst/>
          </a:lstStyle>
          <a:p>
            <a:r>
              <a:rPr lang="zh-CN" altLang="en-US" smtClean="0"/>
              <a:t>数字图像处理</a:t>
            </a:r>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D9E03681-E25E-486B-A62F-16EC31276014}" type="datetime1">
              <a:rPr lang="zh-CN" altLang="en-US" smtClean="0"/>
              <a:t>2010-9-20</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标题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CN" altLang="en-US" smtClean="0"/>
              <a:t>单击此处编辑母版标题样式</a:t>
            </a:r>
            <a:endParaRPr kumimoji="0" lang="en-US" dirty="0"/>
          </a:p>
        </p:txBody>
      </p:sp>
      <p:sp>
        <p:nvSpPr>
          <p:cNvPr id="4" name="文本占位符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CN" altLang="en-US" smtClean="0"/>
              <a:t>单击此处编辑母版文本样式</a:t>
            </a:r>
          </a:p>
        </p:txBody>
      </p:sp>
      <p:sp>
        <p:nvSpPr>
          <p:cNvPr id="5" name="日期占位符 4"/>
          <p:cNvSpPr>
            <a:spLocks noGrp="1"/>
          </p:cNvSpPr>
          <p:nvPr>
            <p:ph type="dt" sz="half" idx="10"/>
          </p:nvPr>
        </p:nvSpPr>
        <p:spPr/>
        <p:txBody>
          <a:bodyPr/>
          <a:lstStyle>
            <a:extLst/>
          </a:lstStyle>
          <a:p>
            <a:fld id="{E4081BBB-E6E0-4A23-A309-8C780088841A}" type="datetime1">
              <a:rPr lang="zh-CN" altLang="en-US" smtClean="0"/>
              <a:t>2010-9-20</a:t>
            </a:fld>
            <a:endParaRPr lang="zh-CN" altLang="en-US"/>
          </a:p>
        </p:txBody>
      </p:sp>
      <p:sp>
        <p:nvSpPr>
          <p:cNvPr id="6" name="页脚占位符 5"/>
          <p:cNvSpPr>
            <a:spLocks noGrp="1"/>
          </p:cNvSpPr>
          <p:nvPr>
            <p:ph type="ftr" sz="quarter" idx="11"/>
          </p:nvPr>
        </p:nvSpPr>
        <p:spPr/>
        <p:txBody>
          <a:bodyPr/>
          <a:lstStyle>
            <a:extLst/>
          </a:lstStyle>
          <a:p>
            <a:r>
              <a:rPr lang="zh-CN" altLang="en-US" smtClean="0"/>
              <a:t>数字图像处理</a:t>
            </a:r>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t>‹#›</a:t>
            </a:fld>
            <a:endParaRPr lang="zh-CN" altLang="en-US"/>
          </a:p>
        </p:txBody>
      </p:sp>
      <p:sp>
        <p:nvSpPr>
          <p:cNvPr id="10" name="图片占位符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CN" altLang="en-US" smtClean="0"/>
              <a:t>单击图标添加图片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标题占位符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zh-CN" altLang="en-US" smtClean="0"/>
              <a:t>单击此处编辑母版标题样式</a:t>
            </a:r>
            <a:endParaRPr kumimoji="0" lang="en-US"/>
          </a:p>
        </p:txBody>
      </p:sp>
      <p:sp>
        <p:nvSpPr>
          <p:cNvPr id="31" name="文本占位符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27" name="日期占位符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C027868-7C87-4422-999E-B7A2AD36585F}" type="datetime1">
              <a:rPr lang="zh-CN" altLang="en-US" smtClean="0"/>
              <a:t>2010-9-20</a:t>
            </a:fld>
            <a:endParaRPr lang="zh-CN" altLang="en-US"/>
          </a:p>
        </p:txBody>
      </p:sp>
      <p:sp>
        <p:nvSpPr>
          <p:cNvPr id="4" name="页脚占位符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r>
              <a:rPr lang="zh-CN" altLang="en-US" smtClean="0"/>
              <a:t>数字图像处理</a:t>
            </a:r>
            <a:endParaRPr lang="zh-CN" altLang="en-US"/>
          </a:p>
        </p:txBody>
      </p:sp>
      <p:sp>
        <p:nvSpPr>
          <p:cNvPr id="16" name="灯片编号占位符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dt="0"/>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41.jpe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gif"/><Relationship Id="rId5" Type="http://schemas.openxmlformats.org/officeDocument/2006/relationships/image" Target="../media/image39.gif"/><Relationship Id="rId4" Type="http://schemas.openxmlformats.org/officeDocument/2006/relationships/image" Target="../media/image38.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2.gif"/><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29.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5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3.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27.png"/><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29.png"/></Relationships>
</file>

<file path=ppt/slides/_rels/slide4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图像平滑与锐化</a:t>
            </a:r>
            <a:endParaRPr lang="zh-CN" altLang="en-US" dirty="0"/>
          </a:p>
        </p:txBody>
      </p:sp>
      <p:sp>
        <p:nvSpPr>
          <p:cNvPr id="3" name="副标题 2"/>
          <p:cNvSpPr>
            <a:spLocks noGrp="1"/>
          </p:cNvSpPr>
          <p:nvPr>
            <p:ph type="subTitle" idx="1"/>
          </p:nvPr>
        </p:nvSpPr>
        <p:spPr/>
        <p:txBody>
          <a:bodyPr>
            <a:normAutofit fontScale="85000" lnSpcReduction="10000"/>
          </a:bodyPr>
          <a:lstStyle/>
          <a:p>
            <a:r>
              <a:rPr lang="zh-CN" altLang="en-US" dirty="0" smtClean="0"/>
              <a:t>配套课件</a:t>
            </a:r>
            <a:endParaRPr lang="en-US" altLang="zh-CN" dirty="0" smtClean="0"/>
          </a:p>
          <a:p>
            <a:r>
              <a:rPr lang="zh-CN" altLang="en-US" dirty="0" smtClean="0"/>
              <a:t>数字</a:t>
            </a:r>
            <a:r>
              <a:rPr lang="zh-CN" altLang="en-US" dirty="0"/>
              <a:t>图像处理 </a:t>
            </a:r>
            <a:endParaRPr lang="en-US" altLang="zh-CN" dirty="0" smtClean="0"/>
          </a:p>
          <a:p>
            <a:r>
              <a:rPr lang="en-US" altLang="zh-CN" dirty="0" smtClean="0"/>
              <a:t>— </a:t>
            </a:r>
            <a:r>
              <a:rPr lang="zh-CN" altLang="en-US" dirty="0"/>
              <a:t>编程框架、理论分析、实例应用和源码实现</a:t>
            </a: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34496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傅里叶变换</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solidFill>
                      <a:srgbClr val="FF0000"/>
                    </a:solidFill>
                  </a:rPr>
                  <a:t>傅里叶变换</a:t>
                </a:r>
                <a:r>
                  <a:rPr lang="zh-CN" altLang="zh-CN" dirty="0"/>
                  <a:t>，作为图像的一种表示形式，其将图像描述为不同幅度、频率和相位的复指数之和</a:t>
                </a:r>
                <a:r>
                  <a:rPr lang="zh-CN" altLang="zh-CN" dirty="0" smtClean="0"/>
                  <a:t>。</a:t>
                </a:r>
                <a:endParaRPr lang="en-US" altLang="zh-CN" dirty="0" smtClean="0"/>
              </a:p>
              <a:p>
                <a14:m>
                  <m:oMath xmlns:m="http://schemas.openxmlformats.org/officeDocument/2006/math">
                    <m:r>
                      <a:rPr lang="en-US" altLang="zh-CN" i="1"/>
                      <m:t>𝑓</m:t>
                    </m:r>
                    <m:r>
                      <a:rPr lang="en-US" altLang="zh-CN" i="1"/>
                      <m:t>(</m:t>
                    </m:r>
                    <m:r>
                      <a:rPr lang="en-US" altLang="zh-CN" i="1"/>
                      <m:t>𝑚</m:t>
                    </m:r>
                    <m:r>
                      <a:rPr lang="en-US" altLang="zh-CN" i="1"/>
                      <m:t>,</m:t>
                    </m:r>
                    <m:r>
                      <a:rPr lang="en-US" altLang="zh-CN" i="1"/>
                      <m:t>𝑛</m:t>
                    </m:r>
                    <m:r>
                      <a:rPr lang="en-US" altLang="zh-CN" i="1"/>
                      <m:t>)</m:t>
                    </m:r>
                  </m:oMath>
                </a14:m>
                <a:r>
                  <a:rPr lang="zh-CN" altLang="zh-CN" dirty="0"/>
                  <a:t>的二维</a:t>
                </a:r>
                <a:r>
                  <a:rPr lang="zh-CN" altLang="zh-CN" dirty="0" smtClean="0"/>
                  <a:t>傅里叶变换</a:t>
                </a:r>
                <a:endParaRPr lang="en-US" altLang="zh-CN" dirty="0" smtClean="0"/>
              </a:p>
              <a:p>
                <a:endParaRPr lang="en-US" altLang="zh-CN" dirty="0"/>
              </a:p>
              <a:p>
                <a:endParaRPr lang="en-US" altLang="zh-CN" dirty="0" smtClean="0"/>
              </a:p>
              <a:p>
                <a:r>
                  <a:rPr lang="zh-CN" altLang="zh-CN" dirty="0"/>
                  <a:t>二维傅里叶逆变换</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13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10</a:t>
            </a:fld>
            <a:endParaRPr lang="zh-CN" altLang="en-US"/>
          </a:p>
        </p:txBody>
      </p:sp>
      <mc:AlternateContent xmlns:mc="http://schemas.openxmlformats.org/markup-compatibility/2006">
        <mc:Choice xmlns:a14="http://schemas.microsoft.com/office/drawing/2010/main" Requires="a14">
          <p:sp>
            <p:nvSpPr>
              <p:cNvPr id="6" name="矩形 5"/>
              <p:cNvSpPr/>
              <p:nvPr/>
            </p:nvSpPr>
            <p:spPr>
              <a:xfrm>
                <a:off x="1043608" y="3374894"/>
                <a:ext cx="5670376" cy="84619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0000FF"/>
                          </a:solidFill>
                        </a:rPr>
                        <m:t>𝐹</m:t>
                      </m:r>
                      <m:d>
                        <m:dPr>
                          <m:ctrlPr>
                            <a:rPr lang="zh-CN" altLang="zh-CN" i="1">
                              <a:solidFill>
                                <a:srgbClr val="0000FF"/>
                              </a:solidFill>
                            </a:rPr>
                          </m:ctrlPr>
                        </m:dPr>
                        <m:e>
                          <m:sSub>
                            <m:sSubPr>
                              <m:ctrlPr>
                                <a:rPr lang="zh-CN" altLang="zh-CN" i="1">
                                  <a:solidFill>
                                    <a:srgbClr val="0000FF"/>
                                  </a:solidFill>
                                </a:rPr>
                              </m:ctrlPr>
                            </m:sSubPr>
                            <m:e>
                              <m:r>
                                <a:rPr lang="en-US" altLang="zh-CN" i="1">
                                  <a:solidFill>
                                    <a:srgbClr val="0000FF"/>
                                  </a:solidFill>
                                </a:rPr>
                                <m:t>𝜔</m:t>
                              </m:r>
                            </m:e>
                            <m:sub>
                              <m:r>
                                <a:rPr lang="en-US" altLang="zh-CN" i="1">
                                  <a:solidFill>
                                    <a:srgbClr val="0000FF"/>
                                  </a:solidFill>
                                </a:rPr>
                                <m:t>1</m:t>
                              </m:r>
                            </m:sub>
                          </m:sSub>
                          <m:r>
                            <a:rPr lang="en-US" altLang="zh-CN" i="1">
                              <a:solidFill>
                                <a:srgbClr val="0000FF"/>
                              </a:solidFill>
                            </a:rPr>
                            <m:t>,</m:t>
                          </m:r>
                          <m:sSub>
                            <m:sSubPr>
                              <m:ctrlPr>
                                <a:rPr lang="zh-CN" altLang="zh-CN" i="1">
                                  <a:solidFill>
                                    <a:srgbClr val="0000FF"/>
                                  </a:solidFill>
                                </a:rPr>
                              </m:ctrlPr>
                            </m:sSubPr>
                            <m:e>
                              <m:r>
                                <a:rPr lang="en-US" altLang="zh-CN" i="1">
                                  <a:solidFill>
                                    <a:srgbClr val="0000FF"/>
                                  </a:solidFill>
                                </a:rPr>
                                <m:t>𝜔</m:t>
                              </m:r>
                            </m:e>
                            <m:sub>
                              <m:r>
                                <a:rPr lang="en-US" altLang="zh-CN" i="1">
                                  <a:solidFill>
                                    <a:srgbClr val="0000FF"/>
                                  </a:solidFill>
                                </a:rPr>
                                <m:t>2</m:t>
                              </m:r>
                            </m:sub>
                          </m:sSub>
                        </m:e>
                      </m:d>
                      <m:r>
                        <a:rPr lang="en-US" altLang="zh-CN" i="1">
                          <a:solidFill>
                            <a:srgbClr val="0000FF"/>
                          </a:solidFill>
                        </a:rPr>
                        <m:t>=</m:t>
                      </m:r>
                      <m:nary>
                        <m:naryPr>
                          <m:chr m:val="∑"/>
                          <m:limLoc m:val="undOvr"/>
                          <m:ctrlPr>
                            <a:rPr lang="zh-CN" altLang="zh-CN" i="1">
                              <a:solidFill>
                                <a:srgbClr val="0000FF"/>
                              </a:solidFill>
                            </a:rPr>
                          </m:ctrlPr>
                        </m:naryPr>
                        <m:sub>
                          <m:r>
                            <a:rPr lang="en-US" altLang="zh-CN" i="1">
                              <a:solidFill>
                                <a:srgbClr val="0000FF"/>
                              </a:solidFill>
                            </a:rPr>
                            <m:t>𝑚</m:t>
                          </m:r>
                          <m:r>
                            <a:rPr lang="en-US" altLang="zh-CN" i="1">
                              <a:solidFill>
                                <a:srgbClr val="0000FF"/>
                              </a:solidFill>
                            </a:rPr>
                            <m:t>=−∞</m:t>
                          </m:r>
                        </m:sub>
                        <m:sup>
                          <m:r>
                            <a:rPr lang="en-US" altLang="zh-CN" i="1">
                              <a:solidFill>
                                <a:srgbClr val="0000FF"/>
                              </a:solidFill>
                            </a:rPr>
                            <m:t>∞</m:t>
                          </m:r>
                        </m:sup>
                        <m:e>
                          <m:nary>
                            <m:naryPr>
                              <m:chr m:val="∑"/>
                              <m:limLoc m:val="undOvr"/>
                              <m:ctrlPr>
                                <a:rPr lang="zh-CN" altLang="zh-CN" i="1">
                                  <a:solidFill>
                                    <a:srgbClr val="0000FF"/>
                                  </a:solidFill>
                                </a:rPr>
                              </m:ctrlPr>
                            </m:naryPr>
                            <m:sub>
                              <m:r>
                                <a:rPr lang="en-US" altLang="zh-CN" i="1">
                                  <a:solidFill>
                                    <a:srgbClr val="0000FF"/>
                                  </a:solidFill>
                                </a:rPr>
                                <m:t>𝑛</m:t>
                              </m:r>
                              <m:r>
                                <a:rPr lang="en-US" altLang="zh-CN" i="1">
                                  <a:solidFill>
                                    <a:srgbClr val="0000FF"/>
                                  </a:solidFill>
                                </a:rPr>
                                <m:t>=−∞</m:t>
                              </m:r>
                            </m:sub>
                            <m:sup>
                              <m:r>
                                <a:rPr lang="en-US" altLang="zh-CN" i="1">
                                  <a:solidFill>
                                    <a:srgbClr val="0000FF"/>
                                  </a:solidFill>
                                </a:rPr>
                                <m:t>∞</m:t>
                              </m:r>
                            </m:sup>
                            <m:e>
                              <m:r>
                                <a:rPr lang="en-US" altLang="zh-CN" i="1">
                                  <a:solidFill>
                                    <a:srgbClr val="0000FF"/>
                                  </a:solidFill>
                                </a:rPr>
                                <m:t>𝑓</m:t>
                              </m:r>
                              <m:r>
                                <a:rPr lang="en-US" altLang="zh-CN" i="1">
                                  <a:solidFill>
                                    <a:srgbClr val="0000FF"/>
                                  </a:solidFill>
                                </a:rPr>
                                <m:t>(</m:t>
                              </m:r>
                              <m:r>
                                <a:rPr lang="en-US" altLang="zh-CN" i="1">
                                  <a:solidFill>
                                    <a:srgbClr val="0000FF"/>
                                  </a:solidFill>
                                </a:rPr>
                                <m:t>𝑚</m:t>
                              </m:r>
                              <m:r>
                                <a:rPr lang="en-US" altLang="zh-CN" i="1">
                                  <a:solidFill>
                                    <a:srgbClr val="0000FF"/>
                                  </a:solidFill>
                                </a:rPr>
                                <m:t>,</m:t>
                              </m:r>
                              <m:r>
                                <a:rPr lang="en-US" altLang="zh-CN" i="1">
                                  <a:solidFill>
                                    <a:srgbClr val="0000FF"/>
                                  </a:solidFill>
                                </a:rPr>
                                <m:t>𝑛</m:t>
                              </m:r>
                              <m:r>
                                <a:rPr lang="en-US" altLang="zh-CN" i="1">
                                  <a:solidFill>
                                    <a:srgbClr val="0000FF"/>
                                  </a:solidFill>
                                </a:rPr>
                                <m:t>)</m:t>
                              </m:r>
                              <m:sSup>
                                <m:sSupPr>
                                  <m:ctrlPr>
                                    <a:rPr lang="zh-CN" altLang="zh-CN" i="1">
                                      <a:solidFill>
                                        <a:srgbClr val="0000FF"/>
                                      </a:solidFill>
                                    </a:rPr>
                                  </m:ctrlPr>
                                </m:sSupPr>
                                <m:e>
                                  <m:r>
                                    <a:rPr lang="en-US" altLang="zh-CN" i="1">
                                      <a:solidFill>
                                        <a:srgbClr val="0000FF"/>
                                      </a:solidFill>
                                    </a:rPr>
                                    <m:t>𝑒</m:t>
                                  </m:r>
                                </m:e>
                                <m:sup>
                                  <m:r>
                                    <a:rPr lang="en-US" altLang="zh-CN" i="1">
                                      <a:solidFill>
                                        <a:srgbClr val="0000FF"/>
                                      </a:solidFill>
                                    </a:rPr>
                                    <m:t>−</m:t>
                                  </m:r>
                                  <m:r>
                                    <a:rPr lang="en-US" altLang="zh-CN" i="1">
                                      <a:solidFill>
                                        <a:srgbClr val="0000FF"/>
                                      </a:solidFill>
                                    </a:rPr>
                                    <m:t>𝑗</m:t>
                                  </m:r>
                                  <m:sSub>
                                    <m:sSubPr>
                                      <m:ctrlPr>
                                        <a:rPr lang="zh-CN" altLang="zh-CN" i="1">
                                          <a:solidFill>
                                            <a:srgbClr val="0000FF"/>
                                          </a:solidFill>
                                        </a:rPr>
                                      </m:ctrlPr>
                                    </m:sSubPr>
                                    <m:e>
                                      <m:r>
                                        <a:rPr lang="en-US" altLang="zh-CN" i="1">
                                          <a:solidFill>
                                            <a:srgbClr val="0000FF"/>
                                          </a:solidFill>
                                        </a:rPr>
                                        <m:t>𝜔</m:t>
                                      </m:r>
                                    </m:e>
                                    <m:sub>
                                      <m:r>
                                        <a:rPr lang="en-US" altLang="zh-CN" i="1">
                                          <a:solidFill>
                                            <a:srgbClr val="0000FF"/>
                                          </a:solidFill>
                                        </a:rPr>
                                        <m:t>1</m:t>
                                      </m:r>
                                    </m:sub>
                                  </m:sSub>
                                  <m:r>
                                    <a:rPr lang="en-US" altLang="zh-CN" i="1">
                                      <a:solidFill>
                                        <a:srgbClr val="0000FF"/>
                                      </a:solidFill>
                                    </a:rPr>
                                    <m:t>𝑚</m:t>
                                  </m:r>
                                </m:sup>
                              </m:sSup>
                              <m:sSup>
                                <m:sSupPr>
                                  <m:ctrlPr>
                                    <a:rPr lang="zh-CN" altLang="zh-CN" i="1">
                                      <a:solidFill>
                                        <a:srgbClr val="0000FF"/>
                                      </a:solidFill>
                                    </a:rPr>
                                  </m:ctrlPr>
                                </m:sSupPr>
                                <m:e>
                                  <m:r>
                                    <a:rPr lang="en-US" altLang="zh-CN" i="1">
                                      <a:solidFill>
                                        <a:srgbClr val="0000FF"/>
                                      </a:solidFill>
                                    </a:rPr>
                                    <m:t>𝑒</m:t>
                                  </m:r>
                                </m:e>
                                <m:sup>
                                  <m:r>
                                    <a:rPr lang="en-US" altLang="zh-CN" i="1">
                                      <a:solidFill>
                                        <a:srgbClr val="0000FF"/>
                                      </a:solidFill>
                                    </a:rPr>
                                    <m:t>−</m:t>
                                  </m:r>
                                  <m:r>
                                    <a:rPr lang="en-US" altLang="zh-CN" i="1">
                                      <a:solidFill>
                                        <a:srgbClr val="0000FF"/>
                                      </a:solidFill>
                                    </a:rPr>
                                    <m:t>𝑗</m:t>
                                  </m:r>
                                  <m:sSub>
                                    <m:sSubPr>
                                      <m:ctrlPr>
                                        <a:rPr lang="zh-CN" altLang="zh-CN" i="1">
                                          <a:solidFill>
                                            <a:srgbClr val="0000FF"/>
                                          </a:solidFill>
                                        </a:rPr>
                                      </m:ctrlPr>
                                    </m:sSubPr>
                                    <m:e>
                                      <m:r>
                                        <a:rPr lang="en-US" altLang="zh-CN" i="1">
                                          <a:solidFill>
                                            <a:srgbClr val="0000FF"/>
                                          </a:solidFill>
                                        </a:rPr>
                                        <m:t>𝜔</m:t>
                                      </m:r>
                                    </m:e>
                                    <m:sub>
                                      <m:r>
                                        <a:rPr lang="en-US" altLang="zh-CN" i="1">
                                          <a:solidFill>
                                            <a:srgbClr val="0000FF"/>
                                          </a:solidFill>
                                        </a:rPr>
                                        <m:t>2</m:t>
                                      </m:r>
                                    </m:sub>
                                  </m:sSub>
                                  <m:r>
                                    <a:rPr lang="en-US" altLang="zh-CN" i="1">
                                      <a:solidFill>
                                        <a:srgbClr val="0000FF"/>
                                      </a:solidFill>
                                    </a:rPr>
                                    <m:t>𝑛</m:t>
                                  </m:r>
                                </m:sup>
                              </m:sSup>
                            </m:e>
                          </m:nary>
                        </m:e>
                      </m:nary>
                      <m:r>
                        <a:rPr lang="zh-CN" altLang="zh-CN">
                          <a:solidFill>
                            <a:srgbClr val="0000FF"/>
                          </a:solidFill>
                        </a:rPr>
                        <m:t>，</m:t>
                      </m:r>
                    </m:oMath>
                  </m:oMathPara>
                </a14:m>
                <a:endParaRPr lang="zh-CN" altLang="en-US" dirty="0">
                  <a:solidFill>
                    <a:srgbClr val="0000FF"/>
                  </a:solidFill>
                </a:endParaRPr>
              </a:p>
            </p:txBody>
          </p:sp>
        </mc:Choice>
        <mc:Fallback>
          <p:sp>
            <p:nvSpPr>
              <p:cNvPr id="6" name="矩形 5"/>
              <p:cNvSpPr>
                <a:spLocks noRot="1" noChangeAspect="1" noMove="1" noResize="1" noEditPoints="1" noAdjustHandles="1" noChangeArrowheads="1" noChangeShapeType="1" noTextEdit="1"/>
              </p:cNvSpPr>
              <p:nvPr/>
            </p:nvSpPr>
            <p:spPr>
              <a:xfrm>
                <a:off x="1043608" y="3374894"/>
                <a:ext cx="5670376" cy="846194"/>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1167160" y="4873470"/>
                <a:ext cx="6429176" cy="931794"/>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a:rPr lang="en-US" altLang="zh-CN" i="1" smtClean="0">
                          <a:solidFill>
                            <a:srgbClr val="00B050"/>
                          </a:solidFill>
                        </a:rPr>
                        <m:t>𝑓</m:t>
                      </m:r>
                      <m:d>
                        <m:dPr>
                          <m:ctrlPr>
                            <a:rPr lang="zh-CN" altLang="zh-CN" i="1">
                              <a:solidFill>
                                <a:srgbClr val="00B050"/>
                              </a:solidFill>
                            </a:rPr>
                          </m:ctrlPr>
                        </m:dPr>
                        <m:e>
                          <m:r>
                            <a:rPr lang="en-US" altLang="zh-CN" i="1">
                              <a:solidFill>
                                <a:srgbClr val="00B050"/>
                              </a:solidFill>
                            </a:rPr>
                            <m:t>𝑚</m:t>
                          </m:r>
                          <m:r>
                            <a:rPr lang="en-US" altLang="zh-CN" i="1">
                              <a:solidFill>
                                <a:srgbClr val="00B050"/>
                              </a:solidFill>
                            </a:rPr>
                            <m:t>,</m:t>
                          </m:r>
                          <m:r>
                            <a:rPr lang="en-US" altLang="zh-CN" i="1">
                              <a:solidFill>
                                <a:srgbClr val="00B050"/>
                              </a:solidFill>
                            </a:rPr>
                            <m:t>𝑛</m:t>
                          </m:r>
                        </m:e>
                      </m:d>
                      <m:r>
                        <a:rPr lang="en-US" altLang="zh-CN" i="1">
                          <a:solidFill>
                            <a:srgbClr val="00B050"/>
                          </a:solidFill>
                        </a:rPr>
                        <m:t>=</m:t>
                      </m:r>
                      <m:f>
                        <m:fPr>
                          <m:ctrlPr>
                            <a:rPr lang="zh-CN" altLang="zh-CN" i="1">
                              <a:solidFill>
                                <a:srgbClr val="00B050"/>
                              </a:solidFill>
                            </a:rPr>
                          </m:ctrlPr>
                        </m:fPr>
                        <m:num>
                          <m:r>
                            <a:rPr lang="en-US" altLang="zh-CN" i="1">
                              <a:solidFill>
                                <a:srgbClr val="00B050"/>
                              </a:solidFill>
                            </a:rPr>
                            <m:t>1</m:t>
                          </m:r>
                        </m:num>
                        <m:den>
                          <m:r>
                            <a:rPr lang="en-US" altLang="zh-CN" i="1">
                              <a:solidFill>
                                <a:srgbClr val="00B050"/>
                              </a:solidFill>
                            </a:rPr>
                            <m:t>4</m:t>
                          </m:r>
                          <m:sSup>
                            <m:sSupPr>
                              <m:ctrlPr>
                                <a:rPr lang="zh-CN" altLang="zh-CN" i="1">
                                  <a:solidFill>
                                    <a:srgbClr val="00B050"/>
                                  </a:solidFill>
                                </a:rPr>
                              </m:ctrlPr>
                            </m:sSupPr>
                            <m:e>
                              <m:r>
                                <a:rPr lang="en-US" altLang="zh-CN" i="1">
                                  <a:solidFill>
                                    <a:srgbClr val="00B050"/>
                                  </a:solidFill>
                                </a:rPr>
                                <m:t>𝜋</m:t>
                              </m:r>
                            </m:e>
                            <m:sup>
                              <m:r>
                                <a:rPr lang="en-US" altLang="zh-CN" i="1">
                                  <a:solidFill>
                                    <a:srgbClr val="00B050"/>
                                  </a:solidFill>
                                </a:rPr>
                                <m:t>2</m:t>
                              </m:r>
                            </m:sup>
                          </m:sSup>
                        </m:den>
                      </m:f>
                      <m:nary>
                        <m:naryPr>
                          <m:limLoc m:val="undOvr"/>
                          <m:ctrlPr>
                            <a:rPr lang="zh-CN" altLang="zh-CN" i="1">
                              <a:solidFill>
                                <a:srgbClr val="00B050"/>
                              </a:solidFill>
                            </a:rPr>
                          </m:ctrlPr>
                        </m:naryPr>
                        <m:sub>
                          <m:sSub>
                            <m:sSubPr>
                              <m:ctrlPr>
                                <a:rPr lang="zh-CN" altLang="zh-CN" i="1">
                                  <a:solidFill>
                                    <a:srgbClr val="00B050"/>
                                  </a:solidFill>
                                </a:rPr>
                              </m:ctrlPr>
                            </m:sSubPr>
                            <m:e>
                              <m:r>
                                <a:rPr lang="en-US" altLang="zh-CN" i="1">
                                  <a:solidFill>
                                    <a:srgbClr val="00B050"/>
                                  </a:solidFill>
                                </a:rPr>
                                <m:t>𝜔</m:t>
                              </m:r>
                            </m:e>
                            <m:sub>
                              <m:r>
                                <a:rPr lang="en-US" altLang="zh-CN" i="1">
                                  <a:solidFill>
                                    <a:srgbClr val="00B050"/>
                                  </a:solidFill>
                                </a:rPr>
                                <m:t>1</m:t>
                              </m:r>
                            </m:sub>
                          </m:sSub>
                          <m:r>
                            <a:rPr lang="en-US" altLang="zh-CN" i="1">
                              <a:solidFill>
                                <a:srgbClr val="00B050"/>
                              </a:solidFill>
                            </a:rPr>
                            <m:t>=−</m:t>
                          </m:r>
                          <m:r>
                            <a:rPr lang="en-US" altLang="zh-CN" i="1">
                              <a:solidFill>
                                <a:srgbClr val="00B050"/>
                              </a:solidFill>
                            </a:rPr>
                            <m:t>𝜋</m:t>
                          </m:r>
                        </m:sub>
                        <m:sup>
                          <m:r>
                            <a:rPr lang="en-US" altLang="zh-CN" i="1">
                              <a:solidFill>
                                <a:srgbClr val="00B050"/>
                              </a:solidFill>
                            </a:rPr>
                            <m:t>𝜋</m:t>
                          </m:r>
                        </m:sup>
                        <m:e>
                          <m:nary>
                            <m:naryPr>
                              <m:limLoc m:val="undOvr"/>
                              <m:ctrlPr>
                                <a:rPr lang="zh-CN" altLang="zh-CN" i="1">
                                  <a:solidFill>
                                    <a:srgbClr val="00B050"/>
                                  </a:solidFill>
                                </a:rPr>
                              </m:ctrlPr>
                            </m:naryPr>
                            <m:sub>
                              <m:sSub>
                                <m:sSubPr>
                                  <m:ctrlPr>
                                    <a:rPr lang="zh-CN" altLang="zh-CN" i="1">
                                      <a:solidFill>
                                        <a:srgbClr val="00B050"/>
                                      </a:solidFill>
                                    </a:rPr>
                                  </m:ctrlPr>
                                </m:sSubPr>
                                <m:e>
                                  <m:r>
                                    <a:rPr lang="en-US" altLang="zh-CN" i="1">
                                      <a:solidFill>
                                        <a:srgbClr val="00B050"/>
                                      </a:solidFill>
                                    </a:rPr>
                                    <m:t>𝜔</m:t>
                                  </m:r>
                                </m:e>
                                <m:sub>
                                  <m:r>
                                    <a:rPr lang="en-US" altLang="zh-CN" i="1">
                                      <a:solidFill>
                                        <a:srgbClr val="00B050"/>
                                      </a:solidFill>
                                    </a:rPr>
                                    <m:t>2</m:t>
                                  </m:r>
                                </m:sub>
                              </m:sSub>
                              <m:r>
                                <a:rPr lang="en-US" altLang="zh-CN" i="1">
                                  <a:solidFill>
                                    <a:srgbClr val="00B050"/>
                                  </a:solidFill>
                                </a:rPr>
                                <m:t>=−</m:t>
                              </m:r>
                              <m:r>
                                <a:rPr lang="en-US" altLang="zh-CN" i="1">
                                  <a:solidFill>
                                    <a:srgbClr val="00B050"/>
                                  </a:solidFill>
                                </a:rPr>
                                <m:t>𝜋</m:t>
                              </m:r>
                            </m:sub>
                            <m:sup>
                              <m:r>
                                <a:rPr lang="en-US" altLang="zh-CN" i="1">
                                  <a:solidFill>
                                    <a:srgbClr val="00B050"/>
                                  </a:solidFill>
                                </a:rPr>
                                <m:t>𝜋</m:t>
                              </m:r>
                            </m:sup>
                            <m:e>
                              <m:r>
                                <a:rPr lang="en-US" altLang="zh-CN" i="1">
                                  <a:solidFill>
                                    <a:srgbClr val="00B050"/>
                                  </a:solidFill>
                                </a:rPr>
                                <m:t>𝐹</m:t>
                              </m:r>
                              <m:r>
                                <a:rPr lang="en-US" altLang="zh-CN" i="1">
                                  <a:solidFill>
                                    <a:srgbClr val="00B050"/>
                                  </a:solidFill>
                                </a:rPr>
                                <m:t>(</m:t>
                              </m:r>
                              <m:sSub>
                                <m:sSubPr>
                                  <m:ctrlPr>
                                    <a:rPr lang="zh-CN" altLang="zh-CN" i="1">
                                      <a:solidFill>
                                        <a:srgbClr val="00B050"/>
                                      </a:solidFill>
                                    </a:rPr>
                                  </m:ctrlPr>
                                </m:sSubPr>
                                <m:e>
                                  <m:r>
                                    <a:rPr lang="en-US" altLang="zh-CN" i="1">
                                      <a:solidFill>
                                        <a:srgbClr val="00B050"/>
                                      </a:solidFill>
                                    </a:rPr>
                                    <m:t>𝜔</m:t>
                                  </m:r>
                                </m:e>
                                <m:sub>
                                  <m:r>
                                    <a:rPr lang="en-US" altLang="zh-CN" i="1">
                                      <a:solidFill>
                                        <a:srgbClr val="00B050"/>
                                      </a:solidFill>
                                    </a:rPr>
                                    <m:t>1</m:t>
                                  </m:r>
                                </m:sub>
                              </m:sSub>
                              <m:r>
                                <a:rPr lang="en-US" altLang="zh-CN" i="1">
                                  <a:solidFill>
                                    <a:srgbClr val="00B050"/>
                                  </a:solidFill>
                                </a:rPr>
                                <m:t>,</m:t>
                              </m:r>
                              <m:sSub>
                                <m:sSubPr>
                                  <m:ctrlPr>
                                    <a:rPr lang="zh-CN" altLang="zh-CN" i="1">
                                      <a:solidFill>
                                        <a:srgbClr val="00B050"/>
                                      </a:solidFill>
                                    </a:rPr>
                                  </m:ctrlPr>
                                </m:sSubPr>
                                <m:e>
                                  <m:r>
                                    <a:rPr lang="en-US" altLang="zh-CN" i="1">
                                      <a:solidFill>
                                        <a:srgbClr val="00B050"/>
                                      </a:solidFill>
                                    </a:rPr>
                                    <m:t>𝜔</m:t>
                                  </m:r>
                                </m:e>
                                <m:sub>
                                  <m:r>
                                    <a:rPr lang="en-US" altLang="zh-CN" i="1">
                                      <a:solidFill>
                                        <a:srgbClr val="00B050"/>
                                      </a:solidFill>
                                    </a:rPr>
                                    <m:t>2</m:t>
                                  </m:r>
                                </m:sub>
                              </m:sSub>
                              <m:r>
                                <a:rPr lang="en-US" altLang="zh-CN" i="1">
                                  <a:solidFill>
                                    <a:srgbClr val="00B050"/>
                                  </a:solidFill>
                                </a:rPr>
                                <m:t>)</m:t>
                              </m:r>
                              <m:sSup>
                                <m:sSupPr>
                                  <m:ctrlPr>
                                    <a:rPr lang="zh-CN" altLang="zh-CN" i="1">
                                      <a:solidFill>
                                        <a:srgbClr val="00B050"/>
                                      </a:solidFill>
                                    </a:rPr>
                                  </m:ctrlPr>
                                </m:sSupPr>
                                <m:e>
                                  <m:r>
                                    <a:rPr lang="en-US" altLang="zh-CN" i="1">
                                      <a:solidFill>
                                        <a:srgbClr val="00B050"/>
                                      </a:solidFill>
                                    </a:rPr>
                                    <m:t>𝑒</m:t>
                                  </m:r>
                                </m:e>
                                <m:sup>
                                  <m:r>
                                    <a:rPr lang="en-US" altLang="zh-CN" i="1">
                                      <a:solidFill>
                                        <a:srgbClr val="00B050"/>
                                      </a:solidFill>
                                    </a:rPr>
                                    <m:t>𝑗</m:t>
                                  </m:r>
                                  <m:sSub>
                                    <m:sSubPr>
                                      <m:ctrlPr>
                                        <a:rPr lang="zh-CN" altLang="zh-CN" i="1">
                                          <a:solidFill>
                                            <a:srgbClr val="00B050"/>
                                          </a:solidFill>
                                        </a:rPr>
                                      </m:ctrlPr>
                                    </m:sSubPr>
                                    <m:e>
                                      <m:r>
                                        <a:rPr lang="en-US" altLang="zh-CN" i="1">
                                          <a:solidFill>
                                            <a:srgbClr val="00B050"/>
                                          </a:solidFill>
                                        </a:rPr>
                                        <m:t>𝜔</m:t>
                                      </m:r>
                                    </m:e>
                                    <m:sub>
                                      <m:r>
                                        <a:rPr lang="en-US" altLang="zh-CN" i="1">
                                          <a:solidFill>
                                            <a:srgbClr val="00B050"/>
                                          </a:solidFill>
                                        </a:rPr>
                                        <m:t>1</m:t>
                                      </m:r>
                                    </m:sub>
                                  </m:sSub>
                                  <m:r>
                                    <a:rPr lang="en-US" altLang="zh-CN" i="1">
                                      <a:solidFill>
                                        <a:srgbClr val="00B050"/>
                                      </a:solidFill>
                                    </a:rPr>
                                    <m:t>𝑚</m:t>
                                  </m:r>
                                </m:sup>
                              </m:sSup>
                              <m:sSup>
                                <m:sSupPr>
                                  <m:ctrlPr>
                                    <a:rPr lang="zh-CN" altLang="zh-CN" i="1">
                                      <a:solidFill>
                                        <a:srgbClr val="00B050"/>
                                      </a:solidFill>
                                    </a:rPr>
                                  </m:ctrlPr>
                                </m:sSupPr>
                                <m:e>
                                  <m:r>
                                    <a:rPr lang="en-US" altLang="zh-CN" i="1">
                                      <a:solidFill>
                                        <a:srgbClr val="00B050"/>
                                      </a:solidFill>
                                    </a:rPr>
                                    <m:t>𝑒</m:t>
                                  </m:r>
                                </m:e>
                                <m:sup>
                                  <m:r>
                                    <a:rPr lang="en-US" altLang="zh-CN" i="1">
                                      <a:solidFill>
                                        <a:srgbClr val="00B050"/>
                                      </a:solidFill>
                                    </a:rPr>
                                    <m:t>𝑗</m:t>
                                  </m:r>
                                  <m:sSub>
                                    <m:sSubPr>
                                      <m:ctrlPr>
                                        <a:rPr lang="zh-CN" altLang="zh-CN" i="1">
                                          <a:solidFill>
                                            <a:srgbClr val="00B050"/>
                                          </a:solidFill>
                                        </a:rPr>
                                      </m:ctrlPr>
                                    </m:sSubPr>
                                    <m:e>
                                      <m:r>
                                        <a:rPr lang="en-US" altLang="zh-CN" i="1">
                                          <a:solidFill>
                                            <a:srgbClr val="00B050"/>
                                          </a:solidFill>
                                        </a:rPr>
                                        <m:t>𝜔</m:t>
                                      </m:r>
                                    </m:e>
                                    <m:sub>
                                      <m:r>
                                        <a:rPr lang="en-US" altLang="zh-CN" i="1">
                                          <a:solidFill>
                                            <a:srgbClr val="00B050"/>
                                          </a:solidFill>
                                        </a:rPr>
                                        <m:t>2</m:t>
                                      </m:r>
                                    </m:sub>
                                  </m:sSub>
                                  <m:r>
                                    <a:rPr lang="en-US" altLang="zh-CN" i="1">
                                      <a:solidFill>
                                        <a:srgbClr val="00B050"/>
                                      </a:solidFill>
                                    </a:rPr>
                                    <m:t>𝑛</m:t>
                                  </m:r>
                                </m:sup>
                              </m:sSup>
                              <m:r>
                                <a:rPr lang="en-US" altLang="zh-CN" i="1">
                                  <a:solidFill>
                                    <a:srgbClr val="00B050"/>
                                  </a:solidFill>
                                </a:rPr>
                                <m:t>𝑑</m:t>
                              </m:r>
                              <m:sSub>
                                <m:sSubPr>
                                  <m:ctrlPr>
                                    <a:rPr lang="zh-CN" altLang="zh-CN" i="1">
                                      <a:solidFill>
                                        <a:srgbClr val="00B050"/>
                                      </a:solidFill>
                                    </a:rPr>
                                  </m:ctrlPr>
                                </m:sSubPr>
                                <m:e>
                                  <m:r>
                                    <a:rPr lang="en-US" altLang="zh-CN" i="1">
                                      <a:solidFill>
                                        <a:srgbClr val="00B050"/>
                                      </a:solidFill>
                                    </a:rPr>
                                    <m:t>𝜔</m:t>
                                  </m:r>
                                </m:e>
                                <m:sub>
                                  <m:r>
                                    <a:rPr lang="en-US" altLang="zh-CN" i="1">
                                      <a:solidFill>
                                        <a:srgbClr val="00B050"/>
                                      </a:solidFill>
                                    </a:rPr>
                                    <m:t>1</m:t>
                                  </m:r>
                                </m:sub>
                              </m:sSub>
                              <m:r>
                                <a:rPr lang="en-US" altLang="zh-CN" i="1">
                                  <a:solidFill>
                                    <a:srgbClr val="00B050"/>
                                  </a:solidFill>
                                </a:rPr>
                                <m:t>𝑑</m:t>
                              </m:r>
                            </m:e>
                          </m:nary>
                        </m:e>
                      </m:nary>
                      <m:sSub>
                        <m:sSubPr>
                          <m:ctrlPr>
                            <a:rPr lang="zh-CN" altLang="zh-CN" i="1">
                              <a:solidFill>
                                <a:srgbClr val="00B050"/>
                              </a:solidFill>
                            </a:rPr>
                          </m:ctrlPr>
                        </m:sSubPr>
                        <m:e>
                          <m:r>
                            <a:rPr lang="en-US" altLang="zh-CN" i="1">
                              <a:solidFill>
                                <a:srgbClr val="00B050"/>
                              </a:solidFill>
                            </a:rPr>
                            <m:t>𝜔</m:t>
                          </m:r>
                        </m:e>
                        <m:sub>
                          <m:r>
                            <a:rPr lang="en-US" altLang="zh-CN" i="1">
                              <a:solidFill>
                                <a:srgbClr val="00B050"/>
                              </a:solidFill>
                            </a:rPr>
                            <m:t>2</m:t>
                          </m:r>
                        </m:sub>
                      </m:sSub>
                      <m:r>
                        <a:rPr lang="zh-CN" altLang="zh-CN">
                          <a:solidFill>
                            <a:srgbClr val="00B050"/>
                          </a:solidFill>
                        </a:rPr>
                        <m:t>。</m:t>
                      </m:r>
                    </m:oMath>
                  </m:oMathPara>
                </a14:m>
                <a:endParaRPr lang="zh-CN" altLang="en-US" dirty="0">
                  <a:solidFill>
                    <a:srgbClr val="00B050"/>
                  </a:solidFill>
                </a:endParaRPr>
              </a:p>
            </p:txBody>
          </p:sp>
        </mc:Choice>
        <mc:Fallback>
          <p:sp>
            <p:nvSpPr>
              <p:cNvPr id="7" name="矩形 6"/>
              <p:cNvSpPr>
                <a:spLocks noRot="1" noChangeAspect="1" noMove="1" noResize="1" noEditPoints="1" noAdjustHandles="1" noChangeArrowheads="1" noChangeShapeType="1" noTextEdit="1"/>
              </p:cNvSpPr>
              <p:nvPr/>
            </p:nvSpPr>
            <p:spPr>
              <a:xfrm>
                <a:off x="1167160" y="4873470"/>
                <a:ext cx="6429176" cy="931794"/>
              </a:xfrm>
              <a:prstGeom prst="rect">
                <a:avLst/>
              </a:prstGeom>
              <a:blipFill rotWithShape="1">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903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0-#ppt_w/2"/>
                                          </p:val>
                                        </p:tav>
                                        <p:tav tm="100000">
                                          <p:val>
                                            <p:strVal val="#ppt_x"/>
                                          </p:val>
                                        </p:tav>
                                      </p:tavLst>
                                    </p:anim>
                                    <p:anim calcmode="lin" valueType="num">
                                      <p:cBhvr additive="base">
                                        <p:cTn id="2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傅里叶变换示意图</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11</a:t>
            </a:fld>
            <a:endParaRPr lang="zh-CN" altLang="en-US"/>
          </a:p>
        </p:txBody>
      </p:sp>
      <p:pic>
        <p:nvPicPr>
          <p:cNvPr id="6" name="图片 5" descr="矩形示意图.bmp"/>
          <p:cNvPicPr/>
          <p:nvPr/>
        </p:nvPicPr>
        <p:blipFill>
          <a:blip r:embed="rId2" cstate="print"/>
          <a:stretch>
            <a:fillRect/>
          </a:stretch>
        </p:blipFill>
        <p:spPr>
          <a:xfrm>
            <a:off x="2843808" y="1628800"/>
            <a:ext cx="2198464" cy="2178372"/>
          </a:xfrm>
          <a:prstGeom prst="rect">
            <a:avLst/>
          </a:prstGeom>
        </p:spPr>
      </p:pic>
      <p:pic>
        <p:nvPicPr>
          <p:cNvPr id="7" name="图片 6" descr="傅里叶变换立体示意图.bmp"/>
          <p:cNvPicPr/>
          <p:nvPr/>
        </p:nvPicPr>
        <p:blipFill>
          <a:blip r:embed="rId3" cstate="print"/>
          <a:stretch>
            <a:fillRect/>
          </a:stretch>
        </p:blipFill>
        <p:spPr>
          <a:xfrm>
            <a:off x="755576" y="3933056"/>
            <a:ext cx="3240360" cy="2321674"/>
          </a:xfrm>
          <a:prstGeom prst="rect">
            <a:avLst/>
          </a:prstGeom>
        </p:spPr>
      </p:pic>
      <p:pic>
        <p:nvPicPr>
          <p:cNvPr id="8" name="图片 7" descr="傅里叶变换平面示意图.bmp"/>
          <p:cNvPicPr/>
          <p:nvPr/>
        </p:nvPicPr>
        <p:blipFill>
          <a:blip r:embed="rId4" cstate="print"/>
          <a:stretch>
            <a:fillRect/>
          </a:stretch>
        </p:blipFill>
        <p:spPr>
          <a:xfrm>
            <a:off x="4572000" y="3807172"/>
            <a:ext cx="2664296" cy="2465690"/>
          </a:xfrm>
          <a:prstGeom prst="rect">
            <a:avLst/>
          </a:prstGeom>
        </p:spPr>
      </p:pic>
      <p:sp>
        <p:nvSpPr>
          <p:cNvPr id="9" name="下箭头 8"/>
          <p:cNvSpPr/>
          <p:nvPr/>
        </p:nvSpPr>
        <p:spPr>
          <a:xfrm rot="2356427">
            <a:off x="3060468" y="2966851"/>
            <a:ext cx="179478" cy="11875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下箭头 9"/>
          <p:cNvSpPr/>
          <p:nvPr/>
        </p:nvSpPr>
        <p:spPr>
          <a:xfrm rot="19533281">
            <a:off x="4391849" y="3036095"/>
            <a:ext cx="187383"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792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3"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0-#ppt_h/2"/>
                                          </p:val>
                                        </p:tav>
                                        <p:tav tm="100000">
                                          <p:val>
                                            <p:strVal val="#ppt_y"/>
                                          </p:val>
                                        </p:tav>
                                      </p:tavLst>
                                    </p:anim>
                                  </p:childTnLst>
                                </p:cTn>
                              </p:par>
                            </p:childTnLst>
                          </p:cTn>
                        </p:par>
                        <p:par>
                          <p:cTn id="20" fill="hold">
                            <p:stCondLst>
                              <p:cond delay="500"/>
                            </p:stCondLst>
                            <p:childTnLst>
                              <p:par>
                                <p:cTn id="21" presetID="2" presetClass="entr" presetSubtype="9"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傅里叶变换示意图</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12</a:t>
            </a:fld>
            <a:endParaRPr lang="zh-CN" altLang="en-US"/>
          </a:p>
        </p:txBody>
      </p:sp>
      <p:pic>
        <p:nvPicPr>
          <p:cNvPr id="6" name="图片 5" descr="斜矩形.bmp"/>
          <p:cNvPicPr/>
          <p:nvPr/>
        </p:nvPicPr>
        <p:blipFill>
          <a:blip r:embed="rId2" cstate="print"/>
          <a:stretch>
            <a:fillRect/>
          </a:stretch>
        </p:blipFill>
        <p:spPr>
          <a:xfrm>
            <a:off x="900250" y="2061623"/>
            <a:ext cx="1427485" cy="1285847"/>
          </a:xfrm>
          <a:prstGeom prst="rect">
            <a:avLst/>
          </a:prstGeom>
          <a:ln>
            <a:solidFill>
              <a:schemeClr val="accent1"/>
            </a:solidFill>
          </a:ln>
        </p:spPr>
      </p:pic>
      <p:pic>
        <p:nvPicPr>
          <p:cNvPr id="7" name="图片 6" descr="圆形.bmp"/>
          <p:cNvPicPr/>
          <p:nvPr/>
        </p:nvPicPr>
        <p:blipFill>
          <a:blip r:embed="rId3" cstate="print"/>
          <a:stretch>
            <a:fillRect/>
          </a:stretch>
        </p:blipFill>
        <p:spPr>
          <a:xfrm>
            <a:off x="3339890" y="2061623"/>
            <a:ext cx="1421537" cy="1287257"/>
          </a:xfrm>
          <a:prstGeom prst="rect">
            <a:avLst/>
          </a:prstGeom>
          <a:ln>
            <a:solidFill>
              <a:schemeClr val="accent1"/>
            </a:solidFill>
          </a:ln>
        </p:spPr>
      </p:pic>
      <p:pic>
        <p:nvPicPr>
          <p:cNvPr id="8" name="图片 7" descr="叉形.bmp"/>
          <p:cNvPicPr/>
          <p:nvPr/>
        </p:nvPicPr>
        <p:blipFill>
          <a:blip r:embed="rId4" cstate="print"/>
          <a:stretch>
            <a:fillRect/>
          </a:stretch>
        </p:blipFill>
        <p:spPr>
          <a:xfrm>
            <a:off x="5850197" y="2063033"/>
            <a:ext cx="1427485" cy="1285847"/>
          </a:xfrm>
          <a:prstGeom prst="rect">
            <a:avLst/>
          </a:prstGeom>
          <a:ln>
            <a:solidFill>
              <a:schemeClr val="accent1"/>
            </a:solidFill>
          </a:ln>
        </p:spPr>
      </p:pic>
      <p:pic>
        <p:nvPicPr>
          <p:cNvPr id="9" name="图片 8" descr="斜矩形_傅里叶变换.bmp"/>
          <p:cNvPicPr/>
          <p:nvPr/>
        </p:nvPicPr>
        <p:blipFill>
          <a:blip r:embed="rId5" cstate="print"/>
          <a:stretch>
            <a:fillRect/>
          </a:stretch>
        </p:blipFill>
        <p:spPr>
          <a:xfrm>
            <a:off x="467544" y="4005064"/>
            <a:ext cx="2292898" cy="2086682"/>
          </a:xfrm>
          <a:prstGeom prst="rect">
            <a:avLst/>
          </a:prstGeom>
        </p:spPr>
      </p:pic>
      <p:pic>
        <p:nvPicPr>
          <p:cNvPr id="10" name="图片 9" descr="圆形_傅里叶变换.bmp"/>
          <p:cNvPicPr/>
          <p:nvPr/>
        </p:nvPicPr>
        <p:blipFill>
          <a:blip r:embed="rId6" cstate="print"/>
          <a:stretch>
            <a:fillRect/>
          </a:stretch>
        </p:blipFill>
        <p:spPr>
          <a:xfrm>
            <a:off x="2907184" y="4009294"/>
            <a:ext cx="2286950" cy="2082452"/>
          </a:xfrm>
          <a:prstGeom prst="rect">
            <a:avLst/>
          </a:prstGeom>
        </p:spPr>
      </p:pic>
      <p:pic>
        <p:nvPicPr>
          <p:cNvPr id="11" name="图片 10" descr="叉形_傅里叶变换.bmp"/>
          <p:cNvPicPr/>
          <p:nvPr/>
        </p:nvPicPr>
        <p:blipFill>
          <a:blip r:embed="rId7" cstate="print"/>
          <a:stretch>
            <a:fillRect/>
          </a:stretch>
        </p:blipFill>
        <p:spPr>
          <a:xfrm>
            <a:off x="5416004" y="4027426"/>
            <a:ext cx="2295872" cy="2089502"/>
          </a:xfrm>
          <a:prstGeom prst="rect">
            <a:avLst/>
          </a:prstGeom>
        </p:spPr>
      </p:pic>
      <p:sp>
        <p:nvSpPr>
          <p:cNvPr id="12" name="下箭头 11"/>
          <p:cNvSpPr/>
          <p:nvPr/>
        </p:nvSpPr>
        <p:spPr>
          <a:xfrm>
            <a:off x="1403648" y="3420888"/>
            <a:ext cx="365720" cy="512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下箭头 12"/>
          <p:cNvSpPr/>
          <p:nvPr/>
        </p:nvSpPr>
        <p:spPr>
          <a:xfrm>
            <a:off x="3867799" y="3420888"/>
            <a:ext cx="365720" cy="512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下箭头 13"/>
          <p:cNvSpPr/>
          <p:nvPr/>
        </p:nvSpPr>
        <p:spPr>
          <a:xfrm>
            <a:off x="6381080" y="3420888"/>
            <a:ext cx="365720" cy="512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922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0-#ppt_h/2"/>
                                          </p:val>
                                        </p:tav>
                                        <p:tav tm="100000">
                                          <p:val>
                                            <p:strVal val="#ppt_y"/>
                                          </p:val>
                                        </p:tav>
                                      </p:tavLst>
                                    </p:anim>
                                  </p:childTnLst>
                                </p:cTn>
                              </p:par>
                            </p:childTnLst>
                          </p:cTn>
                        </p:par>
                        <p:par>
                          <p:cTn id="25" fill="hold">
                            <p:stCondLst>
                              <p:cond delay="500"/>
                            </p:stCondLst>
                            <p:childTnLst>
                              <p:par>
                                <p:cTn id="26" presetID="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fill="hold"/>
                                        <p:tgtEl>
                                          <p:spTgt spid="13"/>
                                        </p:tgtEl>
                                        <p:attrNameLst>
                                          <p:attrName>ppt_x</p:attrName>
                                        </p:attrNameLst>
                                      </p:cBhvr>
                                      <p:tavLst>
                                        <p:tav tm="0">
                                          <p:val>
                                            <p:strVal val="#ppt_x"/>
                                          </p:val>
                                        </p:tav>
                                        <p:tav tm="100000">
                                          <p:val>
                                            <p:strVal val="#ppt_x"/>
                                          </p:val>
                                        </p:tav>
                                      </p:tavLst>
                                    </p:anim>
                                    <p:anim calcmode="lin" valueType="num">
                                      <p:cBhvr additive="base">
                                        <p:cTn id="29" dur="500" fill="hold"/>
                                        <p:tgtEl>
                                          <p:spTgt spid="13"/>
                                        </p:tgtEl>
                                        <p:attrNameLst>
                                          <p:attrName>ppt_y</p:attrName>
                                        </p:attrNameLst>
                                      </p:cBhvr>
                                      <p:tavLst>
                                        <p:tav tm="0">
                                          <p:val>
                                            <p:strVal val="0-#ppt_h/2"/>
                                          </p:val>
                                        </p:tav>
                                        <p:tav tm="100000">
                                          <p:val>
                                            <p:strVal val="#ppt_y"/>
                                          </p:val>
                                        </p:tav>
                                      </p:tavLst>
                                    </p:anim>
                                  </p:childTnLst>
                                </p:cTn>
                              </p:par>
                            </p:childTnLst>
                          </p:cTn>
                        </p:par>
                        <p:par>
                          <p:cTn id="30" fill="hold">
                            <p:stCondLst>
                              <p:cond delay="1000"/>
                            </p:stCondLst>
                            <p:childTnLst>
                              <p:par>
                                <p:cTn id="31" presetID="2" presetClass="entr" presetSubtype="1"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0-#ppt_h/2"/>
                                          </p:val>
                                        </p:tav>
                                        <p:tav tm="100000">
                                          <p:val>
                                            <p:strVal val="#ppt_y"/>
                                          </p:val>
                                        </p:tav>
                                      </p:tavLst>
                                    </p:anim>
                                  </p:childTnLst>
                                </p:cTn>
                              </p:par>
                            </p:childTnLst>
                          </p:cTn>
                        </p:par>
                        <p:par>
                          <p:cTn id="41" fill="hold">
                            <p:stCondLst>
                              <p:cond delay="500"/>
                            </p:stCondLst>
                            <p:childTnLst>
                              <p:par>
                                <p:cTn id="42" presetID="2" presetClass="entr" presetSubtype="1"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0-#ppt_h/2"/>
                                          </p:val>
                                        </p:tav>
                                        <p:tav tm="100000">
                                          <p:val>
                                            <p:strVal val="#ppt_y"/>
                                          </p:val>
                                        </p:tav>
                                      </p:tavLst>
                                    </p:anim>
                                  </p:childTnLst>
                                </p:cTn>
                              </p:par>
                            </p:childTnLst>
                          </p:cTn>
                        </p:par>
                        <p:par>
                          <p:cTn id="46" fill="hold">
                            <p:stCondLst>
                              <p:cond delay="1000"/>
                            </p:stCondLst>
                            <p:childTnLst>
                              <p:par>
                                <p:cTn id="47" presetID="2" presetClass="entr" presetSubtype="1" fill="hold" nodeType="after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快速傅里叶变换</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smtClean="0"/>
                  <a:t>快速傅里叶变换</a:t>
                </a:r>
                <a:r>
                  <a:rPr lang="zh-CN" altLang="zh-CN" dirty="0"/>
                  <a:t>（</a:t>
                </a:r>
                <a:r>
                  <a:rPr lang="en-US" altLang="zh-CN" dirty="0">
                    <a:solidFill>
                      <a:srgbClr val="FF0000"/>
                    </a:solidFill>
                  </a:rPr>
                  <a:t>Fast Fourier transform — FFT</a:t>
                </a:r>
                <a:r>
                  <a:rPr lang="zh-CN" altLang="zh-CN" dirty="0" smtClean="0"/>
                  <a:t>）</a:t>
                </a:r>
                <a:endParaRPr lang="en-US" altLang="zh-CN" dirty="0" smtClean="0"/>
              </a:p>
              <a:p>
                <a:pPr lvl="1"/>
                <a:r>
                  <a:rPr lang="zh-CN" altLang="zh-CN" dirty="0" smtClean="0"/>
                  <a:t>用于</a:t>
                </a:r>
                <a:r>
                  <a:rPr lang="zh-CN" altLang="zh-CN" dirty="0"/>
                  <a:t>计算离散傅里叶变换（</a:t>
                </a:r>
                <a:r>
                  <a:rPr lang="en-US" altLang="zh-CN" dirty="0"/>
                  <a:t>Discrete Fourier transform — DFT</a:t>
                </a:r>
                <a:r>
                  <a:rPr lang="zh-CN" altLang="zh-CN" dirty="0"/>
                  <a:t>）的加速技术</a:t>
                </a:r>
                <a:r>
                  <a:rPr lang="zh-CN" altLang="zh-CN" dirty="0" smtClean="0"/>
                  <a:t>。</a:t>
                </a:r>
                <a:endParaRPr lang="en-US" altLang="zh-CN" dirty="0" smtClean="0"/>
              </a:p>
              <a:p>
                <a:endParaRPr lang="en-US" altLang="zh-CN" dirty="0" smtClean="0"/>
              </a:p>
              <a:p>
                <a:r>
                  <a:rPr lang="zh-CN" altLang="zh-CN" dirty="0" smtClean="0"/>
                  <a:t>就</a:t>
                </a:r>
                <a:r>
                  <a:rPr lang="zh-CN" altLang="zh-CN" dirty="0"/>
                  <a:t>样本个数</a:t>
                </a:r>
                <a14:m>
                  <m:oMath xmlns:m="http://schemas.openxmlformats.org/officeDocument/2006/math">
                    <m:r>
                      <a:rPr lang="en-US" altLang="zh-CN" i="1"/>
                      <m:t>𝑁</m:t>
                    </m:r>
                  </m:oMath>
                </a14:m>
                <a:r>
                  <a:rPr lang="zh-CN" altLang="zh-CN" dirty="0"/>
                  <a:t>而言，存在</a:t>
                </a:r>
                <a14:m>
                  <m:oMath xmlns:m="http://schemas.openxmlformats.org/officeDocument/2006/math">
                    <m:sSub>
                      <m:sSubPr>
                        <m:ctrlPr>
                          <a:rPr lang="zh-CN" altLang="zh-CN" i="1"/>
                        </m:ctrlPr>
                      </m:sSubPr>
                      <m:e>
                        <m:r>
                          <m:rPr>
                            <m:sty m:val="p"/>
                          </m:rPr>
                          <a:rPr lang="en-US" altLang="zh-CN"/>
                          <m:t>log</m:t>
                        </m:r>
                      </m:e>
                      <m:sub>
                        <m:r>
                          <a:rPr lang="en-US" altLang="zh-CN"/>
                          <m:t>2</m:t>
                        </m:r>
                      </m:sub>
                    </m:sSub>
                    <m:r>
                      <a:rPr lang="en-US" altLang="zh-CN" i="1"/>
                      <m:t>𝑁</m:t>
                    </m:r>
                  </m:oMath>
                </a14:m>
                <a:r>
                  <a:rPr lang="zh-CN" altLang="zh-CN" dirty="0"/>
                  <a:t>个层次，并且对于每一个层次都有</a:t>
                </a:r>
                <a14:m>
                  <m:oMath xmlns:m="http://schemas.openxmlformats.org/officeDocument/2006/math">
                    <m:r>
                      <a:rPr lang="en-US" altLang="zh-CN" i="1"/>
                      <m:t>𝑁</m:t>
                    </m:r>
                  </m:oMath>
                </a14:m>
                <a:r>
                  <a:rPr lang="zh-CN" altLang="zh-CN" dirty="0"/>
                  <a:t>次和计算，那么整个快速傅里叶变换的计算量级为</a:t>
                </a:r>
                <a14:m>
                  <m:oMath xmlns:m="http://schemas.openxmlformats.org/officeDocument/2006/math">
                    <m:r>
                      <m:rPr>
                        <m:sty m:val="p"/>
                      </m:rPr>
                      <a:rPr lang="en-US" altLang="zh-CN" smtClean="0">
                        <a:solidFill>
                          <a:srgbClr val="0000FF"/>
                        </a:solidFill>
                      </a:rPr>
                      <m:t>O</m:t>
                    </m:r>
                    <m:r>
                      <a:rPr lang="en-US" altLang="zh-CN" smtClean="0">
                        <a:solidFill>
                          <a:srgbClr val="0000FF"/>
                        </a:solidFill>
                      </a:rPr>
                      <m:t>(</m:t>
                    </m:r>
                    <m:r>
                      <a:rPr lang="en-US" altLang="zh-CN" i="1">
                        <a:solidFill>
                          <a:srgbClr val="0000FF"/>
                        </a:solidFill>
                      </a:rPr>
                      <m:t>𝑁</m:t>
                    </m:r>
                    <m:sSub>
                      <m:sSubPr>
                        <m:ctrlPr>
                          <a:rPr lang="zh-CN" altLang="zh-CN" i="1">
                            <a:solidFill>
                              <a:srgbClr val="0000FF"/>
                            </a:solidFill>
                          </a:rPr>
                        </m:ctrlPr>
                      </m:sSubPr>
                      <m:e>
                        <m:r>
                          <m:rPr>
                            <m:sty m:val="p"/>
                          </m:rPr>
                          <a:rPr lang="en-US" altLang="zh-CN">
                            <a:solidFill>
                              <a:srgbClr val="0000FF"/>
                            </a:solidFill>
                          </a:rPr>
                          <m:t>log</m:t>
                        </m:r>
                      </m:e>
                      <m:sub>
                        <m:r>
                          <a:rPr lang="en-US" altLang="zh-CN">
                            <a:solidFill>
                              <a:srgbClr val="0000FF"/>
                            </a:solidFill>
                          </a:rPr>
                          <m:t>2</m:t>
                        </m:r>
                      </m:sub>
                    </m:sSub>
                    <m:r>
                      <a:rPr lang="en-US" altLang="zh-CN" i="1">
                        <a:solidFill>
                          <a:srgbClr val="0000FF"/>
                        </a:solidFill>
                      </a:rPr>
                      <m:t>𝑁</m:t>
                    </m:r>
                    <m:r>
                      <a:rPr lang="en-US" altLang="zh-CN">
                        <a:solidFill>
                          <a:srgbClr val="0000FF"/>
                        </a:solidFill>
                      </a:rPr>
                      <m:t>)</m:t>
                    </m:r>
                  </m:oMath>
                </a14:m>
                <a:r>
                  <a:rPr lang="zh-CN" altLang="zh-CN" dirty="0" smtClean="0"/>
                  <a:t>。</a:t>
                </a:r>
                <a:endParaRPr lang="en-US" altLang="zh-CN" dirty="0" smtClean="0"/>
              </a:p>
              <a:p>
                <a:r>
                  <a:rPr lang="zh-CN" altLang="zh-CN" dirty="0">
                    <a:solidFill>
                      <a:srgbClr val="00B050"/>
                    </a:solidFill>
                  </a:rPr>
                  <a:t>从另一方面讲，在每个层次上拥有恒定的和计算次数，就意味着能够进行内置的数据处理。</a:t>
                </a:r>
                <a:endParaRPr lang="zh-CN" altLang="en-US" dirty="0">
                  <a:solidFill>
                    <a:srgbClr val="00B05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38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dirty="0" smtClean="0"/>
              <a:t>数字图像处理</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932907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80">
                                          <p:stCondLst>
                                            <p:cond delay="0"/>
                                          </p:stCondLst>
                                        </p:cTn>
                                        <p:tgtEl>
                                          <p:spTgt spid="3">
                                            <p:txEl>
                                              <p:pRg st="4" end="4"/>
                                            </p:txEl>
                                          </p:spTgt>
                                        </p:tgtEl>
                                      </p:cBhvr>
                                    </p:animEffect>
                                    <p:anim calcmode="lin" valueType="num">
                                      <p:cBhvr>
                                        <p:cTn id="2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4" end="4"/>
                                            </p:txEl>
                                          </p:spTgt>
                                        </p:tgtEl>
                                      </p:cBhvr>
                                      <p:to x="100000" y="60000"/>
                                    </p:animScale>
                                    <p:animScale>
                                      <p:cBhvr>
                                        <p:cTn id="32" dur="166" decel="50000">
                                          <p:stCondLst>
                                            <p:cond delay="676"/>
                                          </p:stCondLst>
                                        </p:cTn>
                                        <p:tgtEl>
                                          <p:spTgt spid="3">
                                            <p:txEl>
                                              <p:pRg st="4" end="4"/>
                                            </p:txEl>
                                          </p:spTgt>
                                        </p:tgtEl>
                                      </p:cBhvr>
                                      <p:to x="100000" y="100000"/>
                                    </p:animScale>
                                    <p:animScale>
                                      <p:cBhvr>
                                        <p:cTn id="33" dur="26">
                                          <p:stCondLst>
                                            <p:cond delay="1312"/>
                                          </p:stCondLst>
                                        </p:cTn>
                                        <p:tgtEl>
                                          <p:spTgt spid="3">
                                            <p:txEl>
                                              <p:pRg st="4" end="4"/>
                                            </p:txEl>
                                          </p:spTgt>
                                        </p:tgtEl>
                                      </p:cBhvr>
                                      <p:to x="100000" y="80000"/>
                                    </p:animScale>
                                    <p:animScale>
                                      <p:cBhvr>
                                        <p:cTn id="34" dur="166" decel="50000">
                                          <p:stCondLst>
                                            <p:cond delay="1338"/>
                                          </p:stCondLst>
                                        </p:cTn>
                                        <p:tgtEl>
                                          <p:spTgt spid="3">
                                            <p:txEl>
                                              <p:pRg st="4" end="4"/>
                                            </p:txEl>
                                          </p:spTgt>
                                        </p:tgtEl>
                                      </p:cBhvr>
                                      <p:to x="100000" y="100000"/>
                                    </p:animScale>
                                    <p:animScale>
                                      <p:cBhvr>
                                        <p:cTn id="35" dur="26">
                                          <p:stCondLst>
                                            <p:cond delay="1642"/>
                                          </p:stCondLst>
                                        </p:cTn>
                                        <p:tgtEl>
                                          <p:spTgt spid="3">
                                            <p:txEl>
                                              <p:pRg st="4" end="4"/>
                                            </p:txEl>
                                          </p:spTgt>
                                        </p:tgtEl>
                                      </p:cBhvr>
                                      <p:to x="100000" y="90000"/>
                                    </p:animScale>
                                    <p:animScale>
                                      <p:cBhvr>
                                        <p:cTn id="36" dur="166" decel="50000">
                                          <p:stCondLst>
                                            <p:cond delay="1668"/>
                                          </p:stCondLst>
                                        </p:cTn>
                                        <p:tgtEl>
                                          <p:spTgt spid="3">
                                            <p:txEl>
                                              <p:pRg st="4" end="4"/>
                                            </p:txEl>
                                          </p:spTgt>
                                        </p:tgtEl>
                                      </p:cBhvr>
                                      <p:to x="100000" y="100000"/>
                                    </p:animScale>
                                    <p:animScale>
                                      <p:cBhvr>
                                        <p:cTn id="37" dur="26">
                                          <p:stCondLst>
                                            <p:cond delay="1808"/>
                                          </p:stCondLst>
                                        </p:cTn>
                                        <p:tgtEl>
                                          <p:spTgt spid="3">
                                            <p:txEl>
                                              <p:pRg st="4" end="4"/>
                                            </p:txEl>
                                          </p:spTgt>
                                        </p:tgtEl>
                                      </p:cBhvr>
                                      <p:to x="100000" y="95000"/>
                                    </p:animScale>
                                    <p:animScale>
                                      <p:cBhvr>
                                        <p:cTn id="38"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基于傅里叶变换域的低通滤波</a:t>
            </a:r>
            <a:endParaRPr lang="zh-CN" altLang="en-US" dirty="0"/>
          </a:p>
        </p:txBody>
      </p:sp>
      <p:sp>
        <p:nvSpPr>
          <p:cNvPr id="3" name="内容占位符 2"/>
          <p:cNvSpPr>
            <a:spLocks noGrp="1"/>
          </p:cNvSpPr>
          <p:nvPr>
            <p:ph idx="1"/>
          </p:nvPr>
        </p:nvSpPr>
        <p:spPr/>
        <p:txBody>
          <a:bodyPr>
            <a:normAutofit fontScale="92500"/>
          </a:bodyPr>
          <a:lstStyle/>
          <a:p>
            <a:r>
              <a:rPr lang="zh-CN" altLang="zh-CN" dirty="0"/>
              <a:t>涉及</a:t>
            </a:r>
            <a:r>
              <a:rPr lang="en-US" altLang="zh-CN" dirty="0"/>
              <a:t>4</a:t>
            </a:r>
            <a:r>
              <a:rPr lang="zh-CN" altLang="zh-CN" dirty="0"/>
              <a:t>种图像初始、中间或最终结果，和三个主要处理步骤。</a:t>
            </a:r>
            <a:endParaRPr lang="en-US" altLang="zh-CN" dirty="0" smtClean="0"/>
          </a:p>
          <a:p>
            <a:pPr lvl="1"/>
            <a:r>
              <a:rPr lang="zh-CN" altLang="zh-CN" dirty="0" smtClean="0">
                <a:solidFill>
                  <a:srgbClr val="00B050"/>
                </a:solidFill>
              </a:rPr>
              <a:t>图像</a:t>
            </a:r>
            <a:r>
              <a:rPr lang="zh-CN" altLang="zh-CN" dirty="0">
                <a:solidFill>
                  <a:srgbClr val="00B050"/>
                </a:solidFill>
              </a:rPr>
              <a:t>结果包括原始图像、原始变换域、滤波后的变换域和滤波后的</a:t>
            </a:r>
            <a:r>
              <a:rPr lang="zh-CN" altLang="zh-CN" dirty="0" smtClean="0">
                <a:solidFill>
                  <a:srgbClr val="00B050"/>
                </a:solidFill>
              </a:rPr>
              <a:t>图像</a:t>
            </a:r>
            <a:r>
              <a:rPr lang="zh-CN" altLang="en-US" dirty="0" smtClean="0">
                <a:solidFill>
                  <a:srgbClr val="00B050"/>
                </a:solidFill>
              </a:rPr>
              <a:t>；</a:t>
            </a:r>
            <a:endParaRPr lang="en-US" altLang="zh-CN" dirty="0" smtClean="0">
              <a:solidFill>
                <a:srgbClr val="00B050"/>
              </a:solidFill>
            </a:endParaRPr>
          </a:p>
          <a:p>
            <a:pPr lvl="1"/>
            <a:r>
              <a:rPr lang="zh-CN" altLang="zh-CN" dirty="0" smtClean="0">
                <a:solidFill>
                  <a:srgbClr val="00B050"/>
                </a:solidFill>
              </a:rPr>
              <a:t>处理</a:t>
            </a:r>
            <a:r>
              <a:rPr lang="zh-CN" altLang="zh-CN" dirty="0">
                <a:solidFill>
                  <a:srgbClr val="00B050"/>
                </a:solidFill>
              </a:rPr>
              <a:t>步骤包括傅里叶正变换、低通滤波和傅里叶逆变换。</a:t>
            </a:r>
            <a:endParaRPr lang="en-US" altLang="zh-CN" dirty="0" smtClean="0">
              <a:solidFill>
                <a:srgbClr val="00B050"/>
              </a:solidFill>
            </a:endParaRPr>
          </a:p>
          <a:p>
            <a:r>
              <a:rPr lang="zh-CN" altLang="zh-CN" dirty="0" smtClean="0"/>
              <a:t>将</a:t>
            </a:r>
            <a:r>
              <a:rPr lang="zh-CN" altLang="zh-CN" dirty="0"/>
              <a:t>原始图像转化为复数数组进行</a:t>
            </a:r>
            <a:r>
              <a:rPr lang="zh-CN" altLang="zh-CN" dirty="0">
                <a:solidFill>
                  <a:srgbClr val="FF0000"/>
                </a:solidFill>
              </a:rPr>
              <a:t>傅里叶正变换</a:t>
            </a:r>
            <a:r>
              <a:rPr lang="zh-CN" altLang="zh-CN" dirty="0"/>
              <a:t>，输出得到原始变换域</a:t>
            </a:r>
            <a:r>
              <a:rPr lang="zh-CN" altLang="zh-CN" dirty="0" smtClean="0"/>
              <a:t>；</a:t>
            </a:r>
            <a:endParaRPr lang="en-US" altLang="zh-CN" dirty="0" smtClean="0"/>
          </a:p>
          <a:p>
            <a:r>
              <a:rPr lang="zh-CN" altLang="zh-CN" dirty="0"/>
              <a:t>对原始变换域进行频域上的处理，如</a:t>
            </a:r>
            <a:r>
              <a:rPr lang="zh-CN" altLang="zh-CN" dirty="0">
                <a:solidFill>
                  <a:srgbClr val="0000FF"/>
                </a:solidFill>
              </a:rPr>
              <a:t>低通滤波</a:t>
            </a:r>
            <a:r>
              <a:rPr lang="zh-CN" altLang="zh-CN" dirty="0"/>
              <a:t>，得到滤波后的变换域</a:t>
            </a:r>
            <a:r>
              <a:rPr lang="zh-CN" altLang="zh-CN" dirty="0" smtClean="0"/>
              <a:t>；</a:t>
            </a:r>
            <a:endParaRPr lang="en-US" altLang="zh-CN" dirty="0" smtClean="0"/>
          </a:p>
          <a:p>
            <a:r>
              <a:rPr lang="zh-CN" altLang="zh-CN" dirty="0"/>
              <a:t>将滤波后的变换域进行</a:t>
            </a:r>
            <a:r>
              <a:rPr lang="zh-CN" altLang="zh-CN" dirty="0">
                <a:solidFill>
                  <a:srgbClr val="C00000"/>
                </a:solidFill>
              </a:rPr>
              <a:t>傅里叶逆变换</a:t>
            </a:r>
            <a:r>
              <a:rPr lang="zh-CN" altLang="zh-CN" dirty="0"/>
              <a:t>，便得到最终的复数数组，取复数的实部信息便可以得到低通滤波后的图像结果。</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129610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80">
                                          <p:stCondLst>
                                            <p:cond delay="0"/>
                                          </p:stCondLst>
                                        </p:cTn>
                                        <p:tgtEl>
                                          <p:spTgt spid="3">
                                            <p:txEl>
                                              <p:pRg st="3" end="3"/>
                                            </p:txEl>
                                          </p:spTgt>
                                        </p:tgtEl>
                                      </p:cBhvr>
                                    </p:animEffect>
                                    <p:anim calcmode="lin" valueType="num">
                                      <p:cBhvr>
                                        <p:cTn id="8"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3" end="3"/>
                                            </p:txEl>
                                          </p:spTgt>
                                        </p:tgtEl>
                                      </p:cBhvr>
                                      <p:to x="100000" y="60000"/>
                                    </p:animScale>
                                    <p:animScale>
                                      <p:cBhvr>
                                        <p:cTn id="14" dur="166" decel="50000">
                                          <p:stCondLst>
                                            <p:cond delay="676"/>
                                          </p:stCondLst>
                                        </p:cTn>
                                        <p:tgtEl>
                                          <p:spTgt spid="3">
                                            <p:txEl>
                                              <p:pRg st="3" end="3"/>
                                            </p:txEl>
                                          </p:spTgt>
                                        </p:tgtEl>
                                      </p:cBhvr>
                                      <p:to x="100000" y="100000"/>
                                    </p:animScale>
                                    <p:animScale>
                                      <p:cBhvr>
                                        <p:cTn id="15" dur="26">
                                          <p:stCondLst>
                                            <p:cond delay="1312"/>
                                          </p:stCondLst>
                                        </p:cTn>
                                        <p:tgtEl>
                                          <p:spTgt spid="3">
                                            <p:txEl>
                                              <p:pRg st="3" end="3"/>
                                            </p:txEl>
                                          </p:spTgt>
                                        </p:tgtEl>
                                      </p:cBhvr>
                                      <p:to x="100000" y="80000"/>
                                    </p:animScale>
                                    <p:animScale>
                                      <p:cBhvr>
                                        <p:cTn id="16" dur="166" decel="50000">
                                          <p:stCondLst>
                                            <p:cond delay="1338"/>
                                          </p:stCondLst>
                                        </p:cTn>
                                        <p:tgtEl>
                                          <p:spTgt spid="3">
                                            <p:txEl>
                                              <p:pRg st="3" end="3"/>
                                            </p:txEl>
                                          </p:spTgt>
                                        </p:tgtEl>
                                      </p:cBhvr>
                                      <p:to x="100000" y="100000"/>
                                    </p:animScale>
                                    <p:animScale>
                                      <p:cBhvr>
                                        <p:cTn id="17" dur="26">
                                          <p:stCondLst>
                                            <p:cond delay="1642"/>
                                          </p:stCondLst>
                                        </p:cTn>
                                        <p:tgtEl>
                                          <p:spTgt spid="3">
                                            <p:txEl>
                                              <p:pRg st="3" end="3"/>
                                            </p:txEl>
                                          </p:spTgt>
                                        </p:tgtEl>
                                      </p:cBhvr>
                                      <p:to x="100000" y="90000"/>
                                    </p:animScale>
                                    <p:animScale>
                                      <p:cBhvr>
                                        <p:cTn id="18" dur="166" decel="50000">
                                          <p:stCondLst>
                                            <p:cond delay="1668"/>
                                          </p:stCondLst>
                                        </p:cTn>
                                        <p:tgtEl>
                                          <p:spTgt spid="3">
                                            <p:txEl>
                                              <p:pRg st="3" end="3"/>
                                            </p:txEl>
                                          </p:spTgt>
                                        </p:tgtEl>
                                      </p:cBhvr>
                                      <p:to x="100000" y="100000"/>
                                    </p:animScale>
                                    <p:animScale>
                                      <p:cBhvr>
                                        <p:cTn id="19" dur="26">
                                          <p:stCondLst>
                                            <p:cond delay="1808"/>
                                          </p:stCondLst>
                                        </p:cTn>
                                        <p:tgtEl>
                                          <p:spTgt spid="3">
                                            <p:txEl>
                                              <p:pRg st="3" end="3"/>
                                            </p:txEl>
                                          </p:spTgt>
                                        </p:tgtEl>
                                      </p:cBhvr>
                                      <p:to x="100000" y="95000"/>
                                    </p:animScale>
                                    <p:animScale>
                                      <p:cBhvr>
                                        <p:cTn id="20" dur="166" decel="50000">
                                          <p:stCondLst>
                                            <p:cond delay="1834"/>
                                          </p:stCondLst>
                                        </p:cTn>
                                        <p:tgtEl>
                                          <p:spTgt spid="3">
                                            <p:txEl>
                                              <p:pRg st="3" end="3"/>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80">
                                          <p:stCondLst>
                                            <p:cond delay="0"/>
                                          </p:stCondLst>
                                        </p:cTn>
                                        <p:tgtEl>
                                          <p:spTgt spid="3">
                                            <p:txEl>
                                              <p:pRg st="4" end="4"/>
                                            </p:txEl>
                                          </p:spTgt>
                                        </p:tgtEl>
                                      </p:cBhvr>
                                    </p:animEffect>
                                    <p:anim calcmode="lin" valueType="num">
                                      <p:cBhvr>
                                        <p:cTn id="26"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4" end="4"/>
                                            </p:txEl>
                                          </p:spTgt>
                                        </p:tgtEl>
                                      </p:cBhvr>
                                      <p:to x="100000" y="60000"/>
                                    </p:animScale>
                                    <p:animScale>
                                      <p:cBhvr>
                                        <p:cTn id="32" dur="166" decel="50000">
                                          <p:stCondLst>
                                            <p:cond delay="676"/>
                                          </p:stCondLst>
                                        </p:cTn>
                                        <p:tgtEl>
                                          <p:spTgt spid="3">
                                            <p:txEl>
                                              <p:pRg st="4" end="4"/>
                                            </p:txEl>
                                          </p:spTgt>
                                        </p:tgtEl>
                                      </p:cBhvr>
                                      <p:to x="100000" y="100000"/>
                                    </p:animScale>
                                    <p:animScale>
                                      <p:cBhvr>
                                        <p:cTn id="33" dur="26">
                                          <p:stCondLst>
                                            <p:cond delay="1312"/>
                                          </p:stCondLst>
                                        </p:cTn>
                                        <p:tgtEl>
                                          <p:spTgt spid="3">
                                            <p:txEl>
                                              <p:pRg st="4" end="4"/>
                                            </p:txEl>
                                          </p:spTgt>
                                        </p:tgtEl>
                                      </p:cBhvr>
                                      <p:to x="100000" y="80000"/>
                                    </p:animScale>
                                    <p:animScale>
                                      <p:cBhvr>
                                        <p:cTn id="34" dur="166" decel="50000">
                                          <p:stCondLst>
                                            <p:cond delay="1338"/>
                                          </p:stCondLst>
                                        </p:cTn>
                                        <p:tgtEl>
                                          <p:spTgt spid="3">
                                            <p:txEl>
                                              <p:pRg st="4" end="4"/>
                                            </p:txEl>
                                          </p:spTgt>
                                        </p:tgtEl>
                                      </p:cBhvr>
                                      <p:to x="100000" y="100000"/>
                                    </p:animScale>
                                    <p:animScale>
                                      <p:cBhvr>
                                        <p:cTn id="35" dur="26">
                                          <p:stCondLst>
                                            <p:cond delay="1642"/>
                                          </p:stCondLst>
                                        </p:cTn>
                                        <p:tgtEl>
                                          <p:spTgt spid="3">
                                            <p:txEl>
                                              <p:pRg st="4" end="4"/>
                                            </p:txEl>
                                          </p:spTgt>
                                        </p:tgtEl>
                                      </p:cBhvr>
                                      <p:to x="100000" y="90000"/>
                                    </p:animScale>
                                    <p:animScale>
                                      <p:cBhvr>
                                        <p:cTn id="36" dur="166" decel="50000">
                                          <p:stCondLst>
                                            <p:cond delay="1668"/>
                                          </p:stCondLst>
                                        </p:cTn>
                                        <p:tgtEl>
                                          <p:spTgt spid="3">
                                            <p:txEl>
                                              <p:pRg st="4" end="4"/>
                                            </p:txEl>
                                          </p:spTgt>
                                        </p:tgtEl>
                                      </p:cBhvr>
                                      <p:to x="100000" y="100000"/>
                                    </p:animScale>
                                    <p:animScale>
                                      <p:cBhvr>
                                        <p:cTn id="37" dur="26">
                                          <p:stCondLst>
                                            <p:cond delay="1808"/>
                                          </p:stCondLst>
                                        </p:cTn>
                                        <p:tgtEl>
                                          <p:spTgt spid="3">
                                            <p:txEl>
                                              <p:pRg st="4" end="4"/>
                                            </p:txEl>
                                          </p:spTgt>
                                        </p:tgtEl>
                                      </p:cBhvr>
                                      <p:to x="100000" y="95000"/>
                                    </p:animScale>
                                    <p:animScale>
                                      <p:cBhvr>
                                        <p:cTn id="38" dur="166" decel="50000">
                                          <p:stCondLst>
                                            <p:cond delay="1834"/>
                                          </p:stCondLst>
                                        </p:cTn>
                                        <p:tgtEl>
                                          <p:spTgt spid="3">
                                            <p:txEl>
                                              <p:pRg st="4" end="4"/>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wipe(down)">
                                      <p:cBhvr>
                                        <p:cTn id="43" dur="580">
                                          <p:stCondLst>
                                            <p:cond delay="0"/>
                                          </p:stCondLst>
                                        </p:cTn>
                                        <p:tgtEl>
                                          <p:spTgt spid="3">
                                            <p:txEl>
                                              <p:pRg st="5" end="5"/>
                                            </p:txEl>
                                          </p:spTgt>
                                        </p:tgtEl>
                                      </p:cBhvr>
                                    </p:animEffect>
                                    <p:anim calcmode="lin" valueType="num">
                                      <p:cBhvr>
                                        <p:cTn id="4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5" end="5"/>
                                            </p:txEl>
                                          </p:spTgt>
                                        </p:tgtEl>
                                      </p:cBhvr>
                                      <p:to x="100000" y="60000"/>
                                    </p:animScale>
                                    <p:animScale>
                                      <p:cBhvr>
                                        <p:cTn id="50" dur="166" decel="50000">
                                          <p:stCondLst>
                                            <p:cond delay="676"/>
                                          </p:stCondLst>
                                        </p:cTn>
                                        <p:tgtEl>
                                          <p:spTgt spid="3">
                                            <p:txEl>
                                              <p:pRg st="5" end="5"/>
                                            </p:txEl>
                                          </p:spTgt>
                                        </p:tgtEl>
                                      </p:cBhvr>
                                      <p:to x="100000" y="100000"/>
                                    </p:animScale>
                                    <p:animScale>
                                      <p:cBhvr>
                                        <p:cTn id="51" dur="26">
                                          <p:stCondLst>
                                            <p:cond delay="1312"/>
                                          </p:stCondLst>
                                        </p:cTn>
                                        <p:tgtEl>
                                          <p:spTgt spid="3">
                                            <p:txEl>
                                              <p:pRg st="5" end="5"/>
                                            </p:txEl>
                                          </p:spTgt>
                                        </p:tgtEl>
                                      </p:cBhvr>
                                      <p:to x="100000" y="80000"/>
                                    </p:animScale>
                                    <p:animScale>
                                      <p:cBhvr>
                                        <p:cTn id="52" dur="166" decel="50000">
                                          <p:stCondLst>
                                            <p:cond delay="1338"/>
                                          </p:stCondLst>
                                        </p:cTn>
                                        <p:tgtEl>
                                          <p:spTgt spid="3">
                                            <p:txEl>
                                              <p:pRg st="5" end="5"/>
                                            </p:txEl>
                                          </p:spTgt>
                                        </p:tgtEl>
                                      </p:cBhvr>
                                      <p:to x="100000" y="100000"/>
                                    </p:animScale>
                                    <p:animScale>
                                      <p:cBhvr>
                                        <p:cTn id="53" dur="26">
                                          <p:stCondLst>
                                            <p:cond delay="1642"/>
                                          </p:stCondLst>
                                        </p:cTn>
                                        <p:tgtEl>
                                          <p:spTgt spid="3">
                                            <p:txEl>
                                              <p:pRg st="5" end="5"/>
                                            </p:txEl>
                                          </p:spTgt>
                                        </p:tgtEl>
                                      </p:cBhvr>
                                      <p:to x="100000" y="90000"/>
                                    </p:animScale>
                                    <p:animScale>
                                      <p:cBhvr>
                                        <p:cTn id="54" dur="166" decel="50000">
                                          <p:stCondLst>
                                            <p:cond delay="1668"/>
                                          </p:stCondLst>
                                        </p:cTn>
                                        <p:tgtEl>
                                          <p:spTgt spid="3">
                                            <p:txEl>
                                              <p:pRg st="5" end="5"/>
                                            </p:txEl>
                                          </p:spTgt>
                                        </p:tgtEl>
                                      </p:cBhvr>
                                      <p:to x="100000" y="100000"/>
                                    </p:animScale>
                                    <p:animScale>
                                      <p:cBhvr>
                                        <p:cTn id="55" dur="26">
                                          <p:stCondLst>
                                            <p:cond delay="1808"/>
                                          </p:stCondLst>
                                        </p:cTn>
                                        <p:tgtEl>
                                          <p:spTgt spid="3">
                                            <p:txEl>
                                              <p:pRg st="5" end="5"/>
                                            </p:txEl>
                                          </p:spTgt>
                                        </p:tgtEl>
                                      </p:cBhvr>
                                      <p:to x="100000" y="95000"/>
                                    </p:animScale>
                                    <p:animScale>
                                      <p:cBhvr>
                                        <p:cTn id="56"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基于傅里叶变换域的低通滤波</a:t>
            </a:r>
            <a:endParaRPr lang="zh-CN" altLang="en-US" dirty="0"/>
          </a:p>
        </p:txBody>
      </p:sp>
      <p:sp>
        <p:nvSpPr>
          <p:cNvPr id="3" name="内容占位符 2"/>
          <p:cNvSpPr>
            <a:spLocks noGrp="1"/>
          </p:cNvSpPr>
          <p:nvPr>
            <p:ph idx="1"/>
          </p:nvPr>
        </p:nvSpPr>
        <p:spPr>
          <a:xfrm>
            <a:off x="457200" y="1609416"/>
            <a:ext cx="7239000" cy="2251632"/>
          </a:xfrm>
        </p:spPr>
        <p:txBody>
          <a:bodyPr>
            <a:normAutofit fontScale="92500" lnSpcReduction="10000"/>
          </a:bodyPr>
          <a:lstStyle/>
          <a:p>
            <a:r>
              <a:rPr lang="zh-CN" altLang="zh-CN" dirty="0">
                <a:solidFill>
                  <a:srgbClr val="FF0000"/>
                </a:solidFill>
              </a:rPr>
              <a:t>低通滤波</a:t>
            </a:r>
            <a:r>
              <a:rPr lang="zh-CN" altLang="zh-CN" dirty="0"/>
              <a:t>，就是将高频信息剔除，只保留低频信息，对于空域图像结果而言就是图像变得模糊（或者说平滑）了，因为抑制了图像的边缘信息</a:t>
            </a:r>
            <a:r>
              <a:rPr lang="zh-CN" altLang="zh-CN" dirty="0" smtClean="0"/>
              <a:t>；</a:t>
            </a:r>
            <a:endParaRPr lang="en-US" altLang="zh-CN" dirty="0" smtClean="0"/>
          </a:p>
          <a:p>
            <a:r>
              <a:rPr lang="zh-CN" altLang="zh-CN" dirty="0" smtClean="0"/>
              <a:t>而</a:t>
            </a:r>
            <a:r>
              <a:rPr lang="zh-CN" altLang="zh-CN" dirty="0"/>
              <a:t>对于</a:t>
            </a:r>
            <a:r>
              <a:rPr lang="zh-CN" altLang="zh-CN" dirty="0">
                <a:solidFill>
                  <a:srgbClr val="0000FF"/>
                </a:solidFill>
              </a:rPr>
              <a:t>频域中间结果图像</a:t>
            </a:r>
            <a:r>
              <a:rPr lang="zh-CN" altLang="zh-CN" dirty="0"/>
              <a:t>而言，就是图像四周的信息被抑制了，看起来就是中间低频信息所占区域变小了。</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15</a:t>
            </a:fld>
            <a:endParaRPr lang="zh-CN" altLang="en-US"/>
          </a:p>
        </p:txBody>
      </p:sp>
      <p:pic>
        <p:nvPicPr>
          <p:cNvPr id="6" name="图片 5"/>
          <p:cNvPicPr/>
          <p:nvPr/>
        </p:nvPicPr>
        <p:blipFill>
          <a:blip r:embed="rId2" cstate="print"/>
          <a:srcRect/>
          <a:stretch>
            <a:fillRect/>
          </a:stretch>
        </p:blipFill>
        <p:spPr bwMode="auto">
          <a:xfrm>
            <a:off x="467544" y="3933056"/>
            <a:ext cx="7416824" cy="2448272"/>
          </a:xfrm>
          <a:prstGeom prst="rect">
            <a:avLst/>
          </a:prstGeom>
          <a:noFill/>
          <a:ln w="9525">
            <a:noFill/>
            <a:miter lim="800000"/>
            <a:headEnd/>
            <a:tailEnd/>
          </a:ln>
        </p:spPr>
      </p:pic>
    </p:spTree>
    <p:extLst>
      <p:ext uri="{BB962C8B-B14F-4D97-AF65-F5344CB8AC3E}">
        <p14:creationId xmlns:p14="http://schemas.microsoft.com/office/powerpoint/2010/main" val="2534522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傅里叶正变换和逆变换的总源码框架</a:t>
            </a:r>
            <a:endParaRPr lang="zh-CN" altLang="en-US" dirty="0"/>
          </a:p>
        </p:txBody>
      </p:sp>
      <p:sp>
        <p:nvSpPr>
          <p:cNvPr id="3" name="内容占位符 2"/>
          <p:cNvSpPr>
            <a:spLocks noGrp="1"/>
          </p:cNvSpPr>
          <p:nvPr>
            <p:ph idx="1"/>
          </p:nvPr>
        </p:nvSpPr>
        <p:spPr>
          <a:xfrm>
            <a:off x="457200" y="1609416"/>
            <a:ext cx="7239000" cy="2251632"/>
          </a:xfrm>
        </p:spPr>
        <p:txBody>
          <a:bodyPr>
            <a:normAutofit fontScale="92500" lnSpcReduction="10000"/>
          </a:bodyPr>
          <a:lstStyle/>
          <a:p>
            <a:r>
              <a:rPr lang="zh-CN" altLang="zh-CN" dirty="0"/>
              <a:t>傅里叶变换是基于</a:t>
            </a:r>
            <a:r>
              <a:rPr lang="zh-CN" altLang="zh-CN" dirty="0">
                <a:solidFill>
                  <a:srgbClr val="FF0000"/>
                </a:solidFill>
              </a:rPr>
              <a:t>复数空间</a:t>
            </a:r>
            <a:r>
              <a:rPr lang="zh-CN" altLang="zh-CN" dirty="0"/>
              <a:t>的，所以需要一个基本的数据结构来表示复数，</a:t>
            </a:r>
            <a:r>
              <a:rPr lang="zh-CN" altLang="zh-CN" dirty="0" smtClean="0"/>
              <a:t>为</a:t>
            </a:r>
            <a:endParaRPr lang="en-US" altLang="zh-CN" dirty="0" smtClean="0"/>
          </a:p>
          <a:p>
            <a:endParaRPr lang="en-US" altLang="zh-CN" dirty="0" smtClean="0"/>
          </a:p>
          <a:p>
            <a:pPr lvl="1"/>
            <a:r>
              <a:rPr lang="en-US" altLang="zh-CN" dirty="0" err="1" smtClean="0">
                <a:solidFill>
                  <a:srgbClr val="0000FF"/>
                </a:solidFill>
              </a:rPr>
              <a:t>typedef</a:t>
            </a:r>
            <a:r>
              <a:rPr lang="en-US" altLang="zh-CN" dirty="0" smtClean="0">
                <a:solidFill>
                  <a:srgbClr val="0000FF"/>
                </a:solidFill>
              </a:rPr>
              <a:t> </a:t>
            </a:r>
            <a:r>
              <a:rPr lang="en-US" altLang="zh-CN" dirty="0" err="1">
                <a:solidFill>
                  <a:srgbClr val="0000FF"/>
                </a:solidFill>
              </a:rPr>
              <a:t>struct</a:t>
            </a:r>
            <a:r>
              <a:rPr lang="en-US" altLang="zh-CN" dirty="0">
                <a:solidFill>
                  <a:srgbClr val="0000FF"/>
                </a:solidFill>
              </a:rPr>
              <a:t> {double </a:t>
            </a:r>
            <a:r>
              <a:rPr lang="en-US" altLang="zh-CN" dirty="0" err="1">
                <a:solidFill>
                  <a:srgbClr val="0000FF"/>
                </a:solidFill>
              </a:rPr>
              <a:t>m_re</a:t>
            </a:r>
            <a:r>
              <a:rPr lang="en-US" altLang="zh-CN" dirty="0">
                <a:solidFill>
                  <a:srgbClr val="0000FF"/>
                </a:solidFill>
              </a:rPr>
              <a:t>; double </a:t>
            </a:r>
            <a:r>
              <a:rPr lang="en-US" altLang="zh-CN" dirty="0" err="1">
                <a:solidFill>
                  <a:srgbClr val="0000FF"/>
                </a:solidFill>
              </a:rPr>
              <a:t>m_im</a:t>
            </a:r>
            <a:r>
              <a:rPr lang="en-US" altLang="zh-CN" dirty="0">
                <a:solidFill>
                  <a:srgbClr val="0000FF"/>
                </a:solidFill>
              </a:rPr>
              <a:t>;} complex;</a:t>
            </a:r>
            <a:r>
              <a:rPr lang="zh-CN" altLang="zh-CN" dirty="0" smtClean="0">
                <a:solidFill>
                  <a:srgbClr val="0000FF"/>
                </a:solidFill>
              </a:rPr>
              <a:t>，</a:t>
            </a:r>
            <a:endParaRPr lang="en-US" altLang="zh-CN" dirty="0" smtClean="0">
              <a:solidFill>
                <a:srgbClr val="0000FF"/>
              </a:solidFill>
            </a:endParaRPr>
          </a:p>
          <a:p>
            <a:pPr lvl="1"/>
            <a:endParaRPr lang="en-US" altLang="zh-CN" dirty="0" smtClean="0"/>
          </a:p>
          <a:p>
            <a:pPr lvl="1"/>
            <a:r>
              <a:rPr lang="zh-CN" altLang="zh-CN" dirty="0" smtClean="0">
                <a:solidFill>
                  <a:srgbClr val="00B050"/>
                </a:solidFill>
              </a:rPr>
              <a:t>其中</a:t>
            </a:r>
            <a:r>
              <a:rPr lang="en-US" altLang="zh-CN" dirty="0" err="1">
                <a:solidFill>
                  <a:srgbClr val="00B050"/>
                </a:solidFill>
              </a:rPr>
              <a:t>m_re</a:t>
            </a:r>
            <a:r>
              <a:rPr lang="zh-CN" altLang="zh-CN" dirty="0">
                <a:solidFill>
                  <a:srgbClr val="00B050"/>
                </a:solidFill>
              </a:rPr>
              <a:t>为实部，</a:t>
            </a:r>
            <a:r>
              <a:rPr lang="en-US" altLang="zh-CN" dirty="0" err="1">
                <a:solidFill>
                  <a:srgbClr val="00B050"/>
                </a:solidFill>
              </a:rPr>
              <a:t>m_im</a:t>
            </a:r>
            <a:r>
              <a:rPr lang="zh-CN" altLang="zh-CN" dirty="0">
                <a:solidFill>
                  <a:srgbClr val="00B050"/>
                </a:solidFill>
              </a:rPr>
              <a:t>为虚部。</a:t>
            </a:r>
            <a:endParaRPr lang="zh-CN" altLang="en-US" dirty="0">
              <a:solidFill>
                <a:srgbClr val="00B05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539552" y="4077072"/>
            <a:ext cx="7992888" cy="2016224"/>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CImageProcessing</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::forward_fft2d(complex *array,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rows,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cols)</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return(fft2d(array, rows, cols, FFT_FORWARD));</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CImageProcessing</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::inverse_fft2d(complex *array,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rows,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cols)</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return(fft2d(array, rows, cols, FFT_INVERSE));</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82380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down)">
                                      <p:cBhvr>
                                        <p:cTn id="39" dur="580">
                                          <p:stCondLst>
                                            <p:cond delay="0"/>
                                          </p:stCondLst>
                                        </p:cTn>
                                        <p:tgtEl>
                                          <p:spTgt spid="3">
                                            <p:txEl>
                                              <p:pRg st="4" end="4"/>
                                            </p:txEl>
                                          </p:spTgt>
                                        </p:tgtEl>
                                      </p:cBhvr>
                                    </p:animEffect>
                                    <p:anim calcmode="lin" valueType="num">
                                      <p:cBhvr>
                                        <p:cTn id="4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4" end="4"/>
                                            </p:txEl>
                                          </p:spTgt>
                                        </p:tgtEl>
                                      </p:cBhvr>
                                      <p:to x="100000" y="60000"/>
                                    </p:animScale>
                                    <p:animScale>
                                      <p:cBhvr>
                                        <p:cTn id="46" dur="166" decel="50000">
                                          <p:stCondLst>
                                            <p:cond delay="676"/>
                                          </p:stCondLst>
                                        </p:cTn>
                                        <p:tgtEl>
                                          <p:spTgt spid="3">
                                            <p:txEl>
                                              <p:pRg st="4" end="4"/>
                                            </p:txEl>
                                          </p:spTgt>
                                        </p:tgtEl>
                                      </p:cBhvr>
                                      <p:to x="100000" y="100000"/>
                                    </p:animScale>
                                    <p:animScale>
                                      <p:cBhvr>
                                        <p:cTn id="47" dur="26">
                                          <p:stCondLst>
                                            <p:cond delay="1312"/>
                                          </p:stCondLst>
                                        </p:cTn>
                                        <p:tgtEl>
                                          <p:spTgt spid="3">
                                            <p:txEl>
                                              <p:pRg st="4" end="4"/>
                                            </p:txEl>
                                          </p:spTgt>
                                        </p:tgtEl>
                                      </p:cBhvr>
                                      <p:to x="100000" y="80000"/>
                                    </p:animScale>
                                    <p:animScale>
                                      <p:cBhvr>
                                        <p:cTn id="48" dur="166" decel="50000">
                                          <p:stCondLst>
                                            <p:cond delay="1338"/>
                                          </p:stCondLst>
                                        </p:cTn>
                                        <p:tgtEl>
                                          <p:spTgt spid="3">
                                            <p:txEl>
                                              <p:pRg st="4" end="4"/>
                                            </p:txEl>
                                          </p:spTgt>
                                        </p:tgtEl>
                                      </p:cBhvr>
                                      <p:to x="100000" y="100000"/>
                                    </p:animScale>
                                    <p:animScale>
                                      <p:cBhvr>
                                        <p:cTn id="49" dur="26">
                                          <p:stCondLst>
                                            <p:cond delay="1642"/>
                                          </p:stCondLst>
                                        </p:cTn>
                                        <p:tgtEl>
                                          <p:spTgt spid="3">
                                            <p:txEl>
                                              <p:pRg st="4" end="4"/>
                                            </p:txEl>
                                          </p:spTgt>
                                        </p:tgtEl>
                                      </p:cBhvr>
                                      <p:to x="100000" y="90000"/>
                                    </p:animScale>
                                    <p:animScale>
                                      <p:cBhvr>
                                        <p:cTn id="50" dur="166" decel="50000">
                                          <p:stCondLst>
                                            <p:cond delay="1668"/>
                                          </p:stCondLst>
                                        </p:cTn>
                                        <p:tgtEl>
                                          <p:spTgt spid="3">
                                            <p:txEl>
                                              <p:pRg st="4" end="4"/>
                                            </p:txEl>
                                          </p:spTgt>
                                        </p:tgtEl>
                                      </p:cBhvr>
                                      <p:to x="100000" y="100000"/>
                                    </p:animScale>
                                    <p:animScale>
                                      <p:cBhvr>
                                        <p:cTn id="51" dur="26">
                                          <p:stCondLst>
                                            <p:cond delay="1808"/>
                                          </p:stCondLst>
                                        </p:cTn>
                                        <p:tgtEl>
                                          <p:spTgt spid="3">
                                            <p:txEl>
                                              <p:pRg st="4" end="4"/>
                                            </p:txEl>
                                          </p:spTgt>
                                        </p:tgtEl>
                                      </p:cBhvr>
                                      <p:to x="100000" y="95000"/>
                                    </p:animScale>
                                    <p:animScale>
                                      <p:cBhvr>
                                        <p:cTn id="52" dur="166" decel="50000">
                                          <p:stCondLst>
                                            <p:cond delay="1834"/>
                                          </p:stCondLst>
                                        </p:cTn>
                                        <p:tgtEl>
                                          <p:spTgt spid="3">
                                            <p:txEl>
                                              <p:pRg st="4" end="4"/>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down)">
                                      <p:cBhvr>
                                        <p:cTn id="57" dur="580">
                                          <p:stCondLst>
                                            <p:cond delay="0"/>
                                          </p:stCondLst>
                                        </p:cTn>
                                        <p:tgtEl>
                                          <p:spTgt spid="7"/>
                                        </p:tgtEl>
                                      </p:cBhvr>
                                    </p:animEffect>
                                    <p:anim calcmode="lin" valueType="num">
                                      <p:cBhvr>
                                        <p:cTn id="5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63" dur="26">
                                          <p:stCondLst>
                                            <p:cond delay="650"/>
                                          </p:stCondLst>
                                        </p:cTn>
                                        <p:tgtEl>
                                          <p:spTgt spid="7"/>
                                        </p:tgtEl>
                                      </p:cBhvr>
                                      <p:to x="100000" y="60000"/>
                                    </p:animScale>
                                    <p:animScale>
                                      <p:cBhvr>
                                        <p:cTn id="64" dur="166" decel="50000">
                                          <p:stCondLst>
                                            <p:cond delay="676"/>
                                          </p:stCondLst>
                                        </p:cTn>
                                        <p:tgtEl>
                                          <p:spTgt spid="7"/>
                                        </p:tgtEl>
                                      </p:cBhvr>
                                      <p:to x="100000" y="100000"/>
                                    </p:animScale>
                                    <p:animScale>
                                      <p:cBhvr>
                                        <p:cTn id="65" dur="26">
                                          <p:stCondLst>
                                            <p:cond delay="1312"/>
                                          </p:stCondLst>
                                        </p:cTn>
                                        <p:tgtEl>
                                          <p:spTgt spid="7"/>
                                        </p:tgtEl>
                                      </p:cBhvr>
                                      <p:to x="100000" y="80000"/>
                                    </p:animScale>
                                    <p:animScale>
                                      <p:cBhvr>
                                        <p:cTn id="66" dur="166" decel="50000">
                                          <p:stCondLst>
                                            <p:cond delay="1338"/>
                                          </p:stCondLst>
                                        </p:cTn>
                                        <p:tgtEl>
                                          <p:spTgt spid="7"/>
                                        </p:tgtEl>
                                      </p:cBhvr>
                                      <p:to x="100000" y="100000"/>
                                    </p:animScale>
                                    <p:animScale>
                                      <p:cBhvr>
                                        <p:cTn id="67" dur="26">
                                          <p:stCondLst>
                                            <p:cond delay="1642"/>
                                          </p:stCondLst>
                                        </p:cTn>
                                        <p:tgtEl>
                                          <p:spTgt spid="7"/>
                                        </p:tgtEl>
                                      </p:cBhvr>
                                      <p:to x="100000" y="90000"/>
                                    </p:animScale>
                                    <p:animScale>
                                      <p:cBhvr>
                                        <p:cTn id="68" dur="166" decel="50000">
                                          <p:stCondLst>
                                            <p:cond delay="1668"/>
                                          </p:stCondLst>
                                        </p:cTn>
                                        <p:tgtEl>
                                          <p:spTgt spid="7"/>
                                        </p:tgtEl>
                                      </p:cBhvr>
                                      <p:to x="100000" y="100000"/>
                                    </p:animScale>
                                    <p:animScale>
                                      <p:cBhvr>
                                        <p:cTn id="69" dur="26">
                                          <p:stCondLst>
                                            <p:cond delay="1808"/>
                                          </p:stCondLst>
                                        </p:cTn>
                                        <p:tgtEl>
                                          <p:spTgt spid="7"/>
                                        </p:tgtEl>
                                      </p:cBhvr>
                                      <p:to x="100000" y="95000"/>
                                    </p:animScale>
                                    <p:animScale>
                                      <p:cBhvr>
                                        <p:cTn id="7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从原始图像向复数数组转化</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最直观的做法</a:t>
            </a:r>
            <a:r>
              <a:rPr lang="zh-CN" altLang="zh-CN" dirty="0"/>
              <a:t>，就是将每一个像素的灰度值作为每一个复数的实部，实际上这个做法是完全正确的</a:t>
            </a:r>
            <a:r>
              <a:rPr lang="zh-CN" altLang="zh-CN" dirty="0" smtClean="0"/>
              <a:t>。</a:t>
            </a:r>
            <a:endParaRPr lang="en-US" altLang="zh-CN" dirty="0" smtClean="0"/>
          </a:p>
          <a:p>
            <a:r>
              <a:rPr lang="zh-CN" altLang="zh-CN" dirty="0"/>
              <a:t>但是，如何设置复数的虚部呢</a:t>
            </a:r>
            <a:r>
              <a:rPr lang="zh-CN" altLang="zh-CN" dirty="0" smtClean="0"/>
              <a:t>？</a:t>
            </a:r>
            <a:endParaRPr lang="en-US" altLang="zh-CN" dirty="0" smtClean="0"/>
          </a:p>
          <a:p>
            <a:pPr lvl="1"/>
            <a:r>
              <a:rPr lang="zh-CN" altLang="zh-CN" dirty="0" smtClean="0">
                <a:solidFill>
                  <a:srgbClr val="0000FF"/>
                </a:solidFill>
              </a:rPr>
              <a:t>至此</a:t>
            </a:r>
            <a:r>
              <a:rPr lang="zh-CN" altLang="zh-CN" dirty="0">
                <a:solidFill>
                  <a:srgbClr val="0000FF"/>
                </a:solidFill>
              </a:rPr>
              <a:t>，读者应该能想到，设置为</a:t>
            </a:r>
            <a:r>
              <a:rPr lang="en-US" altLang="zh-CN" dirty="0">
                <a:solidFill>
                  <a:srgbClr val="0000FF"/>
                </a:solidFill>
              </a:rPr>
              <a:t>0</a:t>
            </a:r>
            <a:r>
              <a:rPr lang="zh-CN" altLang="zh-CN" dirty="0" smtClean="0">
                <a:solidFill>
                  <a:srgbClr val="0000FF"/>
                </a:solidFill>
              </a:rPr>
              <a:t>。</a:t>
            </a:r>
            <a:endParaRPr lang="en-US" altLang="zh-CN" dirty="0" smtClean="0">
              <a:solidFill>
                <a:srgbClr val="0000FF"/>
              </a:solidFill>
            </a:endParaRPr>
          </a:p>
          <a:p>
            <a:pPr lvl="1"/>
            <a:r>
              <a:rPr lang="zh-CN" altLang="zh-CN" dirty="0"/>
              <a:t>这样，原始图像的总像素个数就是复数数组的维数，每个复数的实部就对应像素的灰度，虚部设为</a:t>
            </a:r>
            <a:r>
              <a:rPr lang="en-US" altLang="zh-CN" dirty="0"/>
              <a:t>0</a:t>
            </a:r>
            <a:r>
              <a:rPr lang="zh-CN" altLang="zh-CN" dirty="0"/>
              <a:t>。</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508779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wipe(down)">
                                      <p:cBhvr>
                                        <p:cTn id="23" dur="580">
                                          <p:stCondLst>
                                            <p:cond delay="0"/>
                                          </p:stCondLst>
                                        </p:cTn>
                                        <p:tgtEl>
                                          <p:spTgt spid="3">
                                            <p:txEl>
                                              <p:pRg st="2" end="2"/>
                                            </p:txEl>
                                          </p:spTgt>
                                        </p:tgtEl>
                                      </p:cBhvr>
                                    </p:animEffect>
                                    <p:anim calcmode="lin" valueType="num">
                                      <p:cBhvr>
                                        <p:cTn id="2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2" end="2"/>
                                            </p:txEl>
                                          </p:spTgt>
                                        </p:tgtEl>
                                      </p:cBhvr>
                                      <p:to x="100000" y="60000"/>
                                    </p:animScale>
                                    <p:animScale>
                                      <p:cBhvr>
                                        <p:cTn id="30" dur="166" decel="50000">
                                          <p:stCondLst>
                                            <p:cond delay="676"/>
                                          </p:stCondLst>
                                        </p:cTn>
                                        <p:tgtEl>
                                          <p:spTgt spid="3">
                                            <p:txEl>
                                              <p:pRg st="2" end="2"/>
                                            </p:txEl>
                                          </p:spTgt>
                                        </p:tgtEl>
                                      </p:cBhvr>
                                      <p:to x="100000" y="100000"/>
                                    </p:animScale>
                                    <p:animScale>
                                      <p:cBhvr>
                                        <p:cTn id="31" dur="26">
                                          <p:stCondLst>
                                            <p:cond delay="1312"/>
                                          </p:stCondLst>
                                        </p:cTn>
                                        <p:tgtEl>
                                          <p:spTgt spid="3">
                                            <p:txEl>
                                              <p:pRg st="2" end="2"/>
                                            </p:txEl>
                                          </p:spTgt>
                                        </p:tgtEl>
                                      </p:cBhvr>
                                      <p:to x="100000" y="80000"/>
                                    </p:animScale>
                                    <p:animScale>
                                      <p:cBhvr>
                                        <p:cTn id="32" dur="166" decel="50000">
                                          <p:stCondLst>
                                            <p:cond delay="1338"/>
                                          </p:stCondLst>
                                        </p:cTn>
                                        <p:tgtEl>
                                          <p:spTgt spid="3">
                                            <p:txEl>
                                              <p:pRg st="2" end="2"/>
                                            </p:txEl>
                                          </p:spTgt>
                                        </p:tgtEl>
                                      </p:cBhvr>
                                      <p:to x="100000" y="100000"/>
                                    </p:animScale>
                                    <p:animScale>
                                      <p:cBhvr>
                                        <p:cTn id="33" dur="26">
                                          <p:stCondLst>
                                            <p:cond delay="1642"/>
                                          </p:stCondLst>
                                        </p:cTn>
                                        <p:tgtEl>
                                          <p:spTgt spid="3">
                                            <p:txEl>
                                              <p:pRg st="2" end="2"/>
                                            </p:txEl>
                                          </p:spTgt>
                                        </p:tgtEl>
                                      </p:cBhvr>
                                      <p:to x="100000" y="90000"/>
                                    </p:animScale>
                                    <p:animScale>
                                      <p:cBhvr>
                                        <p:cTn id="34" dur="166" decel="50000">
                                          <p:stCondLst>
                                            <p:cond delay="1668"/>
                                          </p:stCondLst>
                                        </p:cTn>
                                        <p:tgtEl>
                                          <p:spTgt spid="3">
                                            <p:txEl>
                                              <p:pRg st="2" end="2"/>
                                            </p:txEl>
                                          </p:spTgt>
                                        </p:tgtEl>
                                      </p:cBhvr>
                                      <p:to x="100000" y="100000"/>
                                    </p:animScale>
                                    <p:animScale>
                                      <p:cBhvr>
                                        <p:cTn id="35" dur="26">
                                          <p:stCondLst>
                                            <p:cond delay="1808"/>
                                          </p:stCondLst>
                                        </p:cTn>
                                        <p:tgtEl>
                                          <p:spTgt spid="3">
                                            <p:txEl>
                                              <p:pRg st="2" end="2"/>
                                            </p:txEl>
                                          </p:spTgt>
                                        </p:tgtEl>
                                      </p:cBhvr>
                                      <p:to x="100000" y="95000"/>
                                    </p:animScale>
                                    <p:animScale>
                                      <p:cBhvr>
                                        <p:cTn id="36" dur="166" decel="50000">
                                          <p:stCondLst>
                                            <p:cond delay="1834"/>
                                          </p:stCondLst>
                                        </p:cTn>
                                        <p:tgtEl>
                                          <p:spTgt spid="3">
                                            <p:txEl>
                                              <p:pRg st="2" end="2"/>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Effect transition="in" filter="wipe(down)">
                                      <p:cBhvr>
                                        <p:cTn id="39" dur="580">
                                          <p:stCondLst>
                                            <p:cond delay="0"/>
                                          </p:stCondLst>
                                        </p:cTn>
                                        <p:tgtEl>
                                          <p:spTgt spid="3">
                                            <p:txEl>
                                              <p:pRg st="3" end="3"/>
                                            </p:txEl>
                                          </p:spTgt>
                                        </p:tgtEl>
                                      </p:cBhvr>
                                    </p:animEffect>
                                    <p:anim calcmode="lin" valueType="num">
                                      <p:cBhvr>
                                        <p:cTn id="4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3" end="3"/>
                                            </p:txEl>
                                          </p:spTgt>
                                        </p:tgtEl>
                                      </p:cBhvr>
                                      <p:to x="100000" y="60000"/>
                                    </p:animScale>
                                    <p:animScale>
                                      <p:cBhvr>
                                        <p:cTn id="46" dur="166" decel="50000">
                                          <p:stCondLst>
                                            <p:cond delay="676"/>
                                          </p:stCondLst>
                                        </p:cTn>
                                        <p:tgtEl>
                                          <p:spTgt spid="3">
                                            <p:txEl>
                                              <p:pRg st="3" end="3"/>
                                            </p:txEl>
                                          </p:spTgt>
                                        </p:tgtEl>
                                      </p:cBhvr>
                                      <p:to x="100000" y="100000"/>
                                    </p:animScale>
                                    <p:animScale>
                                      <p:cBhvr>
                                        <p:cTn id="47" dur="26">
                                          <p:stCondLst>
                                            <p:cond delay="1312"/>
                                          </p:stCondLst>
                                        </p:cTn>
                                        <p:tgtEl>
                                          <p:spTgt spid="3">
                                            <p:txEl>
                                              <p:pRg st="3" end="3"/>
                                            </p:txEl>
                                          </p:spTgt>
                                        </p:tgtEl>
                                      </p:cBhvr>
                                      <p:to x="100000" y="80000"/>
                                    </p:animScale>
                                    <p:animScale>
                                      <p:cBhvr>
                                        <p:cTn id="48" dur="166" decel="50000">
                                          <p:stCondLst>
                                            <p:cond delay="1338"/>
                                          </p:stCondLst>
                                        </p:cTn>
                                        <p:tgtEl>
                                          <p:spTgt spid="3">
                                            <p:txEl>
                                              <p:pRg st="3" end="3"/>
                                            </p:txEl>
                                          </p:spTgt>
                                        </p:tgtEl>
                                      </p:cBhvr>
                                      <p:to x="100000" y="100000"/>
                                    </p:animScale>
                                    <p:animScale>
                                      <p:cBhvr>
                                        <p:cTn id="49" dur="26">
                                          <p:stCondLst>
                                            <p:cond delay="1642"/>
                                          </p:stCondLst>
                                        </p:cTn>
                                        <p:tgtEl>
                                          <p:spTgt spid="3">
                                            <p:txEl>
                                              <p:pRg st="3" end="3"/>
                                            </p:txEl>
                                          </p:spTgt>
                                        </p:tgtEl>
                                      </p:cBhvr>
                                      <p:to x="100000" y="90000"/>
                                    </p:animScale>
                                    <p:animScale>
                                      <p:cBhvr>
                                        <p:cTn id="50" dur="166" decel="50000">
                                          <p:stCondLst>
                                            <p:cond delay="1668"/>
                                          </p:stCondLst>
                                        </p:cTn>
                                        <p:tgtEl>
                                          <p:spTgt spid="3">
                                            <p:txEl>
                                              <p:pRg st="3" end="3"/>
                                            </p:txEl>
                                          </p:spTgt>
                                        </p:tgtEl>
                                      </p:cBhvr>
                                      <p:to x="100000" y="100000"/>
                                    </p:animScale>
                                    <p:animScale>
                                      <p:cBhvr>
                                        <p:cTn id="51" dur="26">
                                          <p:stCondLst>
                                            <p:cond delay="1808"/>
                                          </p:stCondLst>
                                        </p:cTn>
                                        <p:tgtEl>
                                          <p:spTgt spid="3">
                                            <p:txEl>
                                              <p:pRg st="3" end="3"/>
                                            </p:txEl>
                                          </p:spTgt>
                                        </p:tgtEl>
                                      </p:cBhvr>
                                      <p:to x="100000" y="95000"/>
                                    </p:animScale>
                                    <p:animScale>
                                      <p:cBhvr>
                                        <p:cTn id="52"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18</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179512" y="692696"/>
            <a:ext cx="8784976" cy="2808312"/>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85750" fontAlgn="base">
              <a:spcBef>
                <a:spcPct val="0"/>
              </a:spcBef>
              <a:spcAft>
                <a:spcPct val="0"/>
              </a:spcAft>
              <a:defRPr>
                <a:solidFill>
                  <a:schemeClr val="tx1"/>
                </a:solidFill>
                <a:latin typeface="Arial" pitchFamily="34" charset="0"/>
                <a:ea typeface="宋体" pitchFamily="2" charset="-122"/>
              </a:defRPr>
            </a:lvl1pPr>
            <a:lvl2pPr fontAlgn="base">
              <a:spcBef>
                <a:spcPct val="0"/>
              </a:spcBef>
              <a:spcAft>
                <a:spcPct val="0"/>
              </a:spcAft>
              <a:defRPr>
                <a:solidFill>
                  <a:schemeClr val="tx1"/>
                </a:solidFill>
                <a:latin typeface="Arial" pitchFamily="34" charset="0"/>
                <a:ea typeface="宋体" pitchFamily="2" charset="-122"/>
              </a:defRPr>
            </a:lvl2pPr>
            <a:lvl3pPr fontAlgn="base">
              <a:spcBef>
                <a:spcPct val="0"/>
              </a:spcBef>
              <a:spcAft>
                <a:spcPct val="0"/>
              </a:spcAft>
              <a:defRPr>
                <a:solidFill>
                  <a:schemeClr val="tx1"/>
                </a:solidFill>
                <a:latin typeface="Arial" pitchFamily="34" charset="0"/>
                <a:ea typeface="宋体" pitchFamily="2" charset="-122"/>
              </a:defRPr>
            </a:lvl3pPr>
            <a:lvl4pPr fontAlgn="base">
              <a:spcBef>
                <a:spcPct val="0"/>
              </a:spcBef>
              <a:spcAft>
                <a:spcPct val="0"/>
              </a:spcAft>
              <a:defRPr>
                <a:solidFill>
                  <a:schemeClr val="tx1"/>
                </a:solidFill>
                <a:latin typeface="Arial" pitchFamily="34" charset="0"/>
                <a:ea typeface="宋体" pitchFamily="2" charset="-122"/>
              </a:defRPr>
            </a:lvl4pPr>
            <a:lvl5pPr fontAlgn="base">
              <a:spcBef>
                <a:spcPct val="0"/>
              </a:spcBef>
              <a:spcAft>
                <a:spcPct val="0"/>
              </a:spcAft>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marL="0" marR="0" lvl="0" indent="28575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CTArray&lt; complex &gt; CImageProcessing::Image_to_complex( const CTMatrix&lt; BYTE &gt;&amp; gray_image, long&amp; new_height, long&amp; new_width )</a:t>
            </a:r>
            <a:endParaRPr kumimoji="0" lang="en-US" altLang="zh-CN" sz="1600" b="0" i="0" u="none" strike="noStrike" cap="none" normalizeH="0" baseline="0" smtClean="0">
              <a:ln>
                <a:noFill/>
              </a:ln>
              <a:solidFill>
                <a:schemeClr val="tx1"/>
              </a:solidFill>
              <a:effectLst/>
            </a:endParaRPr>
          </a:p>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smtClean="0">
              <a:ln>
                <a:noFill/>
              </a:ln>
              <a:solidFill>
                <a:schemeClr val="tx1"/>
              </a:solidFill>
              <a:effectLst/>
            </a:endParaRPr>
          </a:p>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long image_height = gray_image.Get_height();</a:t>
            </a:r>
            <a:endParaRPr kumimoji="0" lang="en-US" altLang="zh-CN" sz="1600" b="0" i="0" u="none" strike="noStrike" cap="none" normalizeH="0" baseline="0" smtClean="0">
              <a:ln>
                <a:noFill/>
              </a:ln>
              <a:solidFill>
                <a:schemeClr val="tx1"/>
              </a:solidFill>
              <a:effectLst/>
            </a:endParaRPr>
          </a:p>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long image_width  = gray_image.Get_width();</a:t>
            </a:r>
            <a:endParaRPr kumimoji="0" lang="en-US" altLang="zh-CN" sz="1600" b="0" i="0" u="none" strike="noStrike" cap="none" normalizeH="0" baseline="0" smtClean="0">
              <a:ln>
                <a:noFill/>
              </a:ln>
              <a:solidFill>
                <a:schemeClr val="tx1"/>
              </a:solidFill>
              <a:effectLst/>
            </a:endParaRPr>
          </a:p>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new_height = image_height;</a:t>
            </a:r>
            <a:endParaRPr kumimoji="0" lang="en-US" altLang="zh-CN" sz="1600" b="0" i="0" u="none" strike="noStrike" cap="none" normalizeH="0" baseline="0" smtClean="0">
              <a:ln>
                <a:noFill/>
              </a:ln>
              <a:solidFill>
                <a:schemeClr val="tx1"/>
              </a:solidFill>
              <a:effectLst/>
            </a:endParaRPr>
          </a:p>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new_width = image_width;</a:t>
            </a:r>
            <a:endParaRPr kumimoji="0" lang="en-US" altLang="zh-CN" sz="1600" b="0" i="0" u="none" strike="noStrike" cap="none" normalizeH="0" baseline="0" smtClean="0">
              <a:ln>
                <a:noFill/>
              </a:ln>
              <a:solidFill>
                <a:schemeClr val="tx1"/>
              </a:solidFill>
              <a:effectLst/>
            </a:endParaRPr>
          </a:p>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if( !( power_of_2( image_height ) ) ) new_height = long( pow( 2.0f, fastlog2( image_height ) ) );</a:t>
            </a:r>
            <a:endParaRPr kumimoji="0" lang="en-US" altLang="zh-CN" sz="1600" b="0" i="0" u="none" strike="noStrike" cap="none" normalizeH="0" baseline="0" smtClean="0">
              <a:ln>
                <a:noFill/>
              </a:ln>
              <a:solidFill>
                <a:schemeClr val="tx1"/>
              </a:solidFill>
              <a:effectLst/>
            </a:endParaRPr>
          </a:p>
          <a:p>
            <a:pPr marL="0" marR="0" lvl="0" indent="28575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if( !( power_of_2( image_width ) ) ) new_width = long( pow( 2.0f, fastlog2( image_width ) ) );</a:t>
            </a:r>
            <a:endParaRPr kumimoji="0" lang="en-US" altLang="zh-CN" sz="1600" b="0" i="0" u="none" strike="noStrike" cap="none" normalizeH="0" baseline="0" smtClean="0">
              <a:ln>
                <a:noFill/>
              </a:ln>
              <a:solidFill>
                <a:schemeClr val="tx1"/>
              </a:solidFill>
              <a:effectLst/>
            </a:endParaRP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 Box 4"/>
          <p:cNvSpPr txBox="1">
            <a:spLocks noChangeArrowheads="1"/>
          </p:cNvSpPr>
          <p:nvPr/>
        </p:nvSpPr>
        <p:spPr bwMode="auto">
          <a:xfrm>
            <a:off x="183208" y="3501008"/>
            <a:ext cx="8781280" cy="2592288"/>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CTArray</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complex &gt;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array_of_complex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new_height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new_width</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0; row &lt;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new_height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0; column &lt;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new_width</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array_of_complex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new_width</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column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m_re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column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array_of_complex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new_width</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column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m_im</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0;</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return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array_of_complex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69143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从复数数组得到最终的结果空域图像</a:t>
            </a:r>
            <a:endParaRPr lang="zh-CN" altLang="en-US" dirty="0"/>
          </a:p>
        </p:txBody>
      </p:sp>
      <p:sp>
        <p:nvSpPr>
          <p:cNvPr id="3" name="内容占位符 2"/>
          <p:cNvSpPr>
            <a:spLocks noGrp="1"/>
          </p:cNvSpPr>
          <p:nvPr>
            <p:ph idx="1"/>
          </p:nvPr>
        </p:nvSpPr>
        <p:spPr/>
        <p:txBody>
          <a:bodyPr/>
          <a:lstStyle/>
          <a:p>
            <a:r>
              <a:rPr lang="zh-CN" altLang="zh-CN" dirty="0"/>
              <a:t>对于最后的复数数组向空域图像转换的问题，只要取复数的</a:t>
            </a:r>
            <a:r>
              <a:rPr lang="zh-CN" altLang="zh-CN" dirty="0">
                <a:solidFill>
                  <a:srgbClr val="0000FF"/>
                </a:solidFill>
              </a:rPr>
              <a:t>实部</a:t>
            </a:r>
            <a:r>
              <a:rPr lang="zh-CN" altLang="zh-CN" dirty="0"/>
              <a:t>作为图像像素的灰度值就可以了。</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19</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467544" y="3140968"/>
            <a:ext cx="8352928" cy="2880320"/>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CImageProcessing</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Complex_to_image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const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CTArray</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complex &gt;&amp;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complex_array</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long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long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ASSERT(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complex_array.GetDimension</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0; row &lt;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0; column &lt;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column ] = BYTE(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complex_array</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column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m_re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return </a:t>
            </a:r>
            <a:r>
              <a:rPr kumimoji="0" lang="en-US" altLang="zh-CN" sz="16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64319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图像平滑与锐化</a:t>
            </a:r>
            <a:endParaRPr lang="zh-CN" altLang="en-US" dirty="0"/>
          </a:p>
        </p:txBody>
      </p:sp>
      <p:sp>
        <p:nvSpPr>
          <p:cNvPr id="3" name="内容占位符 2"/>
          <p:cNvSpPr>
            <a:spLocks noGrp="1"/>
          </p:cNvSpPr>
          <p:nvPr>
            <p:ph idx="1"/>
          </p:nvPr>
        </p:nvSpPr>
        <p:spPr/>
        <p:txBody>
          <a:bodyPr/>
          <a:lstStyle/>
          <a:p>
            <a:r>
              <a:rPr lang="zh-CN" altLang="zh-CN" dirty="0"/>
              <a:t>在统计学和图像处理领域中，对一个数据集（如图像）进行</a:t>
            </a:r>
            <a:r>
              <a:rPr lang="zh-CN" altLang="zh-CN" dirty="0">
                <a:solidFill>
                  <a:srgbClr val="FF0000"/>
                </a:solidFill>
              </a:rPr>
              <a:t>平滑</a:t>
            </a:r>
            <a:r>
              <a:rPr lang="zh-CN" altLang="zh-CN" dirty="0"/>
              <a:t>就是产生一个近似的函数，目的是尝试获取数据的重要模式特征，并忽略噪声或者其它的细微结构</a:t>
            </a:r>
            <a:r>
              <a:rPr lang="zh-CN" altLang="zh-CN" dirty="0" smtClean="0"/>
              <a:t>信息。</a:t>
            </a:r>
            <a:endParaRPr lang="en-US" altLang="zh-CN" dirty="0" smtClean="0"/>
          </a:p>
          <a:p>
            <a:r>
              <a:rPr lang="zh-CN" altLang="zh-CN" dirty="0">
                <a:solidFill>
                  <a:srgbClr val="00B050"/>
                </a:solidFill>
              </a:rPr>
              <a:t>在图像处理和计算机视觉领域，平滑的概念通常被用于尺度空间的表示中</a:t>
            </a:r>
            <a:r>
              <a:rPr lang="zh-CN" altLang="zh-CN" dirty="0" smtClean="0">
                <a:solidFill>
                  <a:srgbClr val="00B050"/>
                </a:solidFill>
              </a:rPr>
              <a:t>。</a:t>
            </a:r>
            <a:endParaRPr lang="en-US" altLang="zh-CN" dirty="0" smtClean="0">
              <a:solidFill>
                <a:srgbClr val="00B050"/>
              </a:solidFill>
            </a:endParaRPr>
          </a:p>
          <a:p>
            <a:endParaRPr lang="en-US" altLang="zh-CN" dirty="0" smtClean="0"/>
          </a:p>
          <a:p>
            <a:r>
              <a:rPr lang="zh-CN" altLang="zh-CN" dirty="0"/>
              <a:t>由于人类视觉系统的特性，</a:t>
            </a:r>
            <a:r>
              <a:rPr lang="zh-CN" altLang="zh-CN" dirty="0">
                <a:solidFill>
                  <a:srgbClr val="0000FF"/>
                </a:solidFill>
              </a:rPr>
              <a:t>锐化</a:t>
            </a:r>
            <a:r>
              <a:rPr lang="zh-CN" altLang="zh-CN" dirty="0"/>
              <a:t>后的图像看起来更加清晰，但是实际上锐化操作并没有提高真正的</a:t>
            </a:r>
            <a:r>
              <a:rPr lang="zh-CN" altLang="zh-CN" dirty="0" smtClean="0"/>
              <a:t>分辨率。</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125442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80">
                                          <p:stCondLst>
                                            <p:cond delay="0"/>
                                          </p:stCondLst>
                                        </p:cTn>
                                        <p:tgtEl>
                                          <p:spTgt spid="3">
                                            <p:txEl>
                                              <p:pRg st="3" end="3"/>
                                            </p:txEl>
                                          </p:spTgt>
                                        </p:tgtEl>
                                      </p:cBhvr>
                                    </p:animEffect>
                                    <p:anim calcmode="lin" valueType="num">
                                      <p:cBhvr>
                                        <p:cTn id="2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3" end="3"/>
                                            </p:txEl>
                                          </p:spTgt>
                                        </p:tgtEl>
                                      </p:cBhvr>
                                      <p:to x="100000" y="60000"/>
                                    </p:animScale>
                                    <p:animScale>
                                      <p:cBhvr>
                                        <p:cTn id="32" dur="166" decel="50000">
                                          <p:stCondLst>
                                            <p:cond delay="676"/>
                                          </p:stCondLst>
                                        </p:cTn>
                                        <p:tgtEl>
                                          <p:spTgt spid="3">
                                            <p:txEl>
                                              <p:pRg st="3" end="3"/>
                                            </p:txEl>
                                          </p:spTgt>
                                        </p:tgtEl>
                                      </p:cBhvr>
                                      <p:to x="100000" y="100000"/>
                                    </p:animScale>
                                    <p:animScale>
                                      <p:cBhvr>
                                        <p:cTn id="33" dur="26">
                                          <p:stCondLst>
                                            <p:cond delay="1312"/>
                                          </p:stCondLst>
                                        </p:cTn>
                                        <p:tgtEl>
                                          <p:spTgt spid="3">
                                            <p:txEl>
                                              <p:pRg st="3" end="3"/>
                                            </p:txEl>
                                          </p:spTgt>
                                        </p:tgtEl>
                                      </p:cBhvr>
                                      <p:to x="100000" y="80000"/>
                                    </p:animScale>
                                    <p:animScale>
                                      <p:cBhvr>
                                        <p:cTn id="34" dur="166" decel="50000">
                                          <p:stCondLst>
                                            <p:cond delay="1338"/>
                                          </p:stCondLst>
                                        </p:cTn>
                                        <p:tgtEl>
                                          <p:spTgt spid="3">
                                            <p:txEl>
                                              <p:pRg st="3" end="3"/>
                                            </p:txEl>
                                          </p:spTgt>
                                        </p:tgtEl>
                                      </p:cBhvr>
                                      <p:to x="100000" y="100000"/>
                                    </p:animScale>
                                    <p:animScale>
                                      <p:cBhvr>
                                        <p:cTn id="35" dur="26">
                                          <p:stCondLst>
                                            <p:cond delay="1642"/>
                                          </p:stCondLst>
                                        </p:cTn>
                                        <p:tgtEl>
                                          <p:spTgt spid="3">
                                            <p:txEl>
                                              <p:pRg st="3" end="3"/>
                                            </p:txEl>
                                          </p:spTgt>
                                        </p:tgtEl>
                                      </p:cBhvr>
                                      <p:to x="100000" y="90000"/>
                                    </p:animScale>
                                    <p:animScale>
                                      <p:cBhvr>
                                        <p:cTn id="36" dur="166" decel="50000">
                                          <p:stCondLst>
                                            <p:cond delay="1668"/>
                                          </p:stCondLst>
                                        </p:cTn>
                                        <p:tgtEl>
                                          <p:spTgt spid="3">
                                            <p:txEl>
                                              <p:pRg st="3" end="3"/>
                                            </p:txEl>
                                          </p:spTgt>
                                        </p:tgtEl>
                                      </p:cBhvr>
                                      <p:to x="100000" y="100000"/>
                                    </p:animScale>
                                    <p:animScale>
                                      <p:cBhvr>
                                        <p:cTn id="37" dur="26">
                                          <p:stCondLst>
                                            <p:cond delay="1808"/>
                                          </p:stCondLst>
                                        </p:cTn>
                                        <p:tgtEl>
                                          <p:spTgt spid="3">
                                            <p:txEl>
                                              <p:pRg st="3" end="3"/>
                                            </p:txEl>
                                          </p:spTgt>
                                        </p:tgtEl>
                                      </p:cBhvr>
                                      <p:to x="100000" y="95000"/>
                                    </p:animScale>
                                    <p:animScale>
                                      <p:cBhvr>
                                        <p:cTn id="3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将频域中间结果转化为显示图像</a:t>
            </a:r>
            <a:endParaRPr lang="zh-CN" altLang="en-US" dirty="0"/>
          </a:p>
        </p:txBody>
      </p:sp>
      <p:sp>
        <p:nvSpPr>
          <p:cNvPr id="3" name="内容占位符 2"/>
          <p:cNvSpPr>
            <a:spLocks noGrp="1"/>
          </p:cNvSpPr>
          <p:nvPr>
            <p:ph idx="1"/>
          </p:nvPr>
        </p:nvSpPr>
        <p:spPr>
          <a:xfrm>
            <a:off x="457200" y="1609416"/>
            <a:ext cx="7239000" cy="1675568"/>
          </a:xfrm>
        </p:spPr>
        <p:txBody>
          <a:bodyPr>
            <a:normAutofit fontScale="92500"/>
          </a:bodyPr>
          <a:lstStyle/>
          <a:p>
            <a:r>
              <a:rPr lang="zh-CN" altLang="zh-CN" dirty="0">
                <a:solidFill>
                  <a:srgbClr val="C00000"/>
                </a:solidFill>
              </a:rPr>
              <a:t>对于一般的频率信息的显示，则需要取复数的幅度作为显示图像的像素值，并且考虑到灰度像素的值域（</a:t>
            </a:r>
            <a:r>
              <a:rPr lang="en-US" altLang="zh-CN" dirty="0">
                <a:solidFill>
                  <a:srgbClr val="C00000"/>
                </a:solidFill>
              </a:rPr>
              <a:t>0-255</a:t>
            </a:r>
            <a:r>
              <a:rPr lang="zh-CN" altLang="zh-CN" dirty="0">
                <a:solidFill>
                  <a:srgbClr val="C00000"/>
                </a:solidFill>
              </a:rPr>
              <a:t>）问题，需要除以一个常量（如</a:t>
            </a:r>
            <a:r>
              <a:rPr lang="en-US" altLang="zh-CN" dirty="0">
                <a:solidFill>
                  <a:srgbClr val="C00000"/>
                </a:solidFill>
              </a:rPr>
              <a:t>100</a:t>
            </a:r>
            <a:r>
              <a:rPr lang="zh-CN" altLang="zh-CN" dirty="0">
                <a:solidFill>
                  <a:srgbClr val="C00000"/>
                </a:solidFill>
              </a:rPr>
              <a:t>）来使得人眼能够看到频率的变化信息。</a:t>
            </a:r>
            <a:endParaRPr lang="zh-CN" altLang="en-US" dirty="0">
              <a:solidFill>
                <a:srgbClr val="C0000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20</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179512" y="3284984"/>
            <a:ext cx="8640960" cy="3024336"/>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CImageProcessing</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Display_frequency</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const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CTArray</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complex &gt;&amp;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complex_array</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long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long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CTMatrix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BYTE &gt;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ASSERT(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complex_array.GetDimension</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0; row &lt;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0; column &lt;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column ] = BYTE(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sqrt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complex_array</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column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m_re</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complex_array</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column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m_re</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complex_array</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column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m_im</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complex_array</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column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m_im</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 100.0 );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return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gray_image</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19814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21</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72008" y="72008"/>
            <a:ext cx="8964488" cy="6669360"/>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CTArray&lt; complex &gt; CImageProcessing::Low_pass_filter( CTArray&lt; complex &gt; original_signal )</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long dimension = original_signal.GetDimension();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double threshold = 0;</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for( int index = 0; index &lt; dimension; index ++ )</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double magnitude = sqrt( original_signal[ index ].m_re * original_signal[ index ].m_re</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 original_signal[ index ].m_im * original_signal[ index ].m_im );</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if( magnitude &gt; threshold ) threshold = magnitude;</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threshold /= 100;</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for( int index = 0; index &lt; dimension; index ++ )</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double magnitude = sqrt( original_signal[ index ].m_re * original_signal[ index ].m_re</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 original_signal[ index ].m_im * original_signal[ index ].m_im );</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double eplon = 1.0 / sqrt( 1 + ( threshold / magnitude ) * ( threshold / magnitude ) );</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original_signal[ index ].m_re *= eplon;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original_signal[ index ].m_im *= eplon;</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	return original_signal;</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6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66074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基于傅里叶变换域的低通滤波框架</a:t>
            </a:r>
            <a:endParaRPr lang="zh-CN" altLang="en-US" dirty="0"/>
          </a:p>
        </p:txBody>
      </p:sp>
      <p:sp>
        <p:nvSpPr>
          <p:cNvPr id="3" name="内容占位符 2"/>
          <p:cNvSpPr>
            <a:spLocks noGrp="1"/>
          </p:cNvSpPr>
          <p:nvPr>
            <p:ph idx="1"/>
          </p:nvPr>
        </p:nvSpPr>
        <p:spPr/>
        <p:txBody>
          <a:bodyPr/>
          <a:lstStyle/>
          <a:p>
            <a:r>
              <a:rPr lang="zh-CN" altLang="zh-CN" dirty="0"/>
              <a:t>原始图像到复数数组的</a:t>
            </a:r>
            <a:r>
              <a:rPr lang="zh-CN" altLang="zh-CN" dirty="0" smtClean="0"/>
              <a:t>转化</a:t>
            </a:r>
            <a:endParaRPr lang="en-US" altLang="zh-CN" dirty="0" smtClean="0"/>
          </a:p>
          <a:p>
            <a:r>
              <a:rPr lang="zh-CN" altLang="zh-CN" dirty="0">
                <a:solidFill>
                  <a:srgbClr val="FF0000"/>
                </a:solidFill>
              </a:rPr>
              <a:t>傅里叶正</a:t>
            </a:r>
            <a:r>
              <a:rPr lang="zh-CN" altLang="zh-CN" dirty="0" smtClean="0">
                <a:solidFill>
                  <a:srgbClr val="FF0000"/>
                </a:solidFill>
              </a:rPr>
              <a:t>变换</a:t>
            </a:r>
            <a:endParaRPr lang="en-US" altLang="zh-CN" dirty="0" smtClean="0">
              <a:solidFill>
                <a:srgbClr val="FF0000"/>
              </a:solidFill>
            </a:endParaRPr>
          </a:p>
          <a:p>
            <a:r>
              <a:rPr lang="zh-CN" altLang="zh-CN" dirty="0"/>
              <a:t>低通</a:t>
            </a:r>
            <a:r>
              <a:rPr lang="zh-CN" altLang="zh-CN" dirty="0" smtClean="0"/>
              <a:t>滤波</a:t>
            </a:r>
            <a:endParaRPr lang="en-US" altLang="zh-CN" dirty="0" smtClean="0"/>
          </a:p>
          <a:p>
            <a:r>
              <a:rPr lang="zh-CN" altLang="zh-CN" dirty="0" smtClean="0">
                <a:solidFill>
                  <a:srgbClr val="0000FF"/>
                </a:solidFill>
              </a:rPr>
              <a:t>傅里叶逆变换</a:t>
            </a:r>
            <a:endParaRPr lang="en-US" altLang="zh-CN" dirty="0" smtClean="0">
              <a:solidFill>
                <a:srgbClr val="0000FF"/>
              </a:solidFill>
            </a:endParaRPr>
          </a:p>
          <a:p>
            <a:r>
              <a:rPr lang="zh-CN" altLang="zh-CN" dirty="0"/>
              <a:t>复数数组到结果图像的转化</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22</a:t>
            </a:fld>
            <a:endParaRPr lang="zh-CN" altLang="en-US"/>
          </a:p>
        </p:txBody>
      </p:sp>
      <p:pic>
        <p:nvPicPr>
          <p:cNvPr id="6" name="图片 5" descr="灰度Lena图像.bmp"/>
          <p:cNvPicPr/>
          <p:nvPr/>
        </p:nvPicPr>
        <p:blipFill>
          <a:blip r:embed="rId2" cstate="print"/>
          <a:stretch>
            <a:fillRect/>
          </a:stretch>
        </p:blipFill>
        <p:spPr>
          <a:xfrm>
            <a:off x="6084168" y="1700808"/>
            <a:ext cx="1992531" cy="2009874"/>
          </a:xfrm>
          <a:prstGeom prst="rect">
            <a:avLst/>
          </a:prstGeom>
        </p:spPr>
      </p:pic>
      <p:pic>
        <p:nvPicPr>
          <p:cNvPr id="7" name="图片 6" descr="灰度Lena图像_巴特沃斯低通滤波.bmp"/>
          <p:cNvPicPr/>
          <p:nvPr/>
        </p:nvPicPr>
        <p:blipFill>
          <a:blip r:embed="rId3" cstate="print"/>
          <a:stretch>
            <a:fillRect/>
          </a:stretch>
        </p:blipFill>
        <p:spPr>
          <a:xfrm>
            <a:off x="6084168" y="4179168"/>
            <a:ext cx="1979712" cy="1872208"/>
          </a:xfrm>
          <a:prstGeom prst="rect">
            <a:avLst/>
          </a:prstGeom>
        </p:spPr>
      </p:pic>
      <p:pic>
        <p:nvPicPr>
          <p:cNvPr id="8" name="图片 7" descr="灰度圆形图像.bmp"/>
          <p:cNvPicPr/>
          <p:nvPr/>
        </p:nvPicPr>
        <p:blipFill>
          <a:blip r:embed="rId4" cstate="print"/>
          <a:stretch>
            <a:fillRect/>
          </a:stretch>
        </p:blipFill>
        <p:spPr>
          <a:xfrm>
            <a:off x="899592" y="4149080"/>
            <a:ext cx="1800200" cy="1872208"/>
          </a:xfrm>
          <a:prstGeom prst="rect">
            <a:avLst/>
          </a:prstGeom>
          <a:ln>
            <a:solidFill>
              <a:schemeClr val="accent1"/>
            </a:solidFill>
          </a:ln>
        </p:spPr>
      </p:pic>
      <p:pic>
        <p:nvPicPr>
          <p:cNvPr id="9" name="图片 8" descr="灰度圆形图像_巴特沃斯低通滤波.bmp"/>
          <p:cNvPicPr/>
          <p:nvPr/>
        </p:nvPicPr>
        <p:blipFill>
          <a:blip r:embed="rId5" cstate="print"/>
          <a:stretch>
            <a:fillRect/>
          </a:stretch>
        </p:blipFill>
        <p:spPr>
          <a:xfrm>
            <a:off x="3180155" y="4132188"/>
            <a:ext cx="2039917" cy="1889100"/>
          </a:xfrm>
          <a:prstGeom prst="rect">
            <a:avLst/>
          </a:prstGeom>
        </p:spPr>
      </p:pic>
      <p:sp>
        <p:nvSpPr>
          <p:cNvPr id="10" name="下箭头 9"/>
          <p:cNvSpPr/>
          <p:nvPr/>
        </p:nvSpPr>
        <p:spPr>
          <a:xfrm>
            <a:off x="6948264" y="3782690"/>
            <a:ext cx="306288" cy="3494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2771800" y="5076738"/>
            <a:ext cx="360040" cy="224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402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wipe(down)">
                                      <p:cBhvr>
                                        <p:cTn id="71" dur="580">
                                          <p:stCondLst>
                                            <p:cond delay="0"/>
                                          </p:stCondLst>
                                        </p:cTn>
                                        <p:tgtEl>
                                          <p:spTgt spid="3">
                                            <p:txEl>
                                              <p:pRg st="4" end="4"/>
                                            </p:txEl>
                                          </p:spTgt>
                                        </p:tgtEl>
                                      </p:cBhvr>
                                    </p:animEffect>
                                    <p:anim calcmode="lin" valueType="num">
                                      <p:cBhvr>
                                        <p:cTn id="7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4" end="4"/>
                                            </p:txEl>
                                          </p:spTgt>
                                        </p:tgtEl>
                                      </p:cBhvr>
                                      <p:to x="100000" y="60000"/>
                                    </p:animScale>
                                    <p:animScale>
                                      <p:cBhvr>
                                        <p:cTn id="78" dur="166" decel="50000">
                                          <p:stCondLst>
                                            <p:cond delay="676"/>
                                          </p:stCondLst>
                                        </p:cTn>
                                        <p:tgtEl>
                                          <p:spTgt spid="3">
                                            <p:txEl>
                                              <p:pRg st="4" end="4"/>
                                            </p:txEl>
                                          </p:spTgt>
                                        </p:tgtEl>
                                      </p:cBhvr>
                                      <p:to x="100000" y="100000"/>
                                    </p:animScale>
                                    <p:animScale>
                                      <p:cBhvr>
                                        <p:cTn id="79" dur="26">
                                          <p:stCondLst>
                                            <p:cond delay="1312"/>
                                          </p:stCondLst>
                                        </p:cTn>
                                        <p:tgtEl>
                                          <p:spTgt spid="3">
                                            <p:txEl>
                                              <p:pRg st="4" end="4"/>
                                            </p:txEl>
                                          </p:spTgt>
                                        </p:tgtEl>
                                      </p:cBhvr>
                                      <p:to x="100000" y="80000"/>
                                    </p:animScale>
                                    <p:animScale>
                                      <p:cBhvr>
                                        <p:cTn id="80" dur="166" decel="50000">
                                          <p:stCondLst>
                                            <p:cond delay="1338"/>
                                          </p:stCondLst>
                                        </p:cTn>
                                        <p:tgtEl>
                                          <p:spTgt spid="3">
                                            <p:txEl>
                                              <p:pRg st="4" end="4"/>
                                            </p:txEl>
                                          </p:spTgt>
                                        </p:tgtEl>
                                      </p:cBhvr>
                                      <p:to x="100000" y="100000"/>
                                    </p:animScale>
                                    <p:animScale>
                                      <p:cBhvr>
                                        <p:cTn id="81" dur="26">
                                          <p:stCondLst>
                                            <p:cond delay="1642"/>
                                          </p:stCondLst>
                                        </p:cTn>
                                        <p:tgtEl>
                                          <p:spTgt spid="3">
                                            <p:txEl>
                                              <p:pRg st="4" end="4"/>
                                            </p:txEl>
                                          </p:spTgt>
                                        </p:tgtEl>
                                      </p:cBhvr>
                                      <p:to x="100000" y="90000"/>
                                    </p:animScale>
                                    <p:animScale>
                                      <p:cBhvr>
                                        <p:cTn id="82" dur="166" decel="50000">
                                          <p:stCondLst>
                                            <p:cond delay="1668"/>
                                          </p:stCondLst>
                                        </p:cTn>
                                        <p:tgtEl>
                                          <p:spTgt spid="3">
                                            <p:txEl>
                                              <p:pRg st="4" end="4"/>
                                            </p:txEl>
                                          </p:spTgt>
                                        </p:tgtEl>
                                      </p:cBhvr>
                                      <p:to x="100000" y="100000"/>
                                    </p:animScale>
                                    <p:animScale>
                                      <p:cBhvr>
                                        <p:cTn id="83" dur="26">
                                          <p:stCondLst>
                                            <p:cond delay="1808"/>
                                          </p:stCondLst>
                                        </p:cTn>
                                        <p:tgtEl>
                                          <p:spTgt spid="3">
                                            <p:txEl>
                                              <p:pRg st="4" end="4"/>
                                            </p:txEl>
                                          </p:spTgt>
                                        </p:tgtEl>
                                      </p:cBhvr>
                                      <p:to x="100000" y="95000"/>
                                    </p:animScale>
                                    <p:animScale>
                                      <p:cBhvr>
                                        <p:cTn id="84" dur="166" decel="50000">
                                          <p:stCondLst>
                                            <p:cond delay="1834"/>
                                          </p:stCondLst>
                                        </p:cTn>
                                        <p:tgtEl>
                                          <p:spTgt spid="3">
                                            <p:txEl>
                                              <p:pRg st="4" end="4"/>
                                            </p:txEl>
                                          </p:spTgt>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additive="base">
                                        <p:cTn id="89" dur="500" fill="hold"/>
                                        <p:tgtEl>
                                          <p:spTgt spid="8"/>
                                        </p:tgtEl>
                                        <p:attrNameLst>
                                          <p:attrName>ppt_x</p:attrName>
                                        </p:attrNameLst>
                                      </p:cBhvr>
                                      <p:tavLst>
                                        <p:tav tm="0">
                                          <p:val>
                                            <p:strVal val="0-#ppt_w/2"/>
                                          </p:val>
                                        </p:tav>
                                        <p:tav tm="100000">
                                          <p:val>
                                            <p:strVal val="#ppt_x"/>
                                          </p:val>
                                        </p:tav>
                                      </p:tavLst>
                                    </p:anim>
                                    <p:anim calcmode="lin" valueType="num">
                                      <p:cBhvr additive="base">
                                        <p:cTn id="90" dur="500" fill="hold"/>
                                        <p:tgtEl>
                                          <p:spTgt spid="8"/>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 presetClass="entr" presetSubtype="8" fill="hold" grpId="0" nodeType="afterEffect">
                                  <p:stCondLst>
                                    <p:cond delay="0"/>
                                  </p:stCondLst>
                                  <p:childTnLst>
                                    <p:set>
                                      <p:cBhvr>
                                        <p:cTn id="93" dur="1" fill="hold">
                                          <p:stCondLst>
                                            <p:cond delay="0"/>
                                          </p:stCondLst>
                                        </p:cTn>
                                        <p:tgtEl>
                                          <p:spTgt spid="11"/>
                                        </p:tgtEl>
                                        <p:attrNameLst>
                                          <p:attrName>style.visibility</p:attrName>
                                        </p:attrNameLst>
                                      </p:cBhvr>
                                      <p:to>
                                        <p:strVal val="visible"/>
                                      </p:to>
                                    </p:set>
                                    <p:anim calcmode="lin" valueType="num">
                                      <p:cBhvr additive="base">
                                        <p:cTn id="94" dur="500" fill="hold"/>
                                        <p:tgtEl>
                                          <p:spTgt spid="11"/>
                                        </p:tgtEl>
                                        <p:attrNameLst>
                                          <p:attrName>ppt_x</p:attrName>
                                        </p:attrNameLst>
                                      </p:cBhvr>
                                      <p:tavLst>
                                        <p:tav tm="0">
                                          <p:val>
                                            <p:strVal val="0-#ppt_w/2"/>
                                          </p:val>
                                        </p:tav>
                                        <p:tav tm="100000">
                                          <p:val>
                                            <p:strVal val="#ppt_x"/>
                                          </p:val>
                                        </p:tav>
                                      </p:tavLst>
                                    </p:anim>
                                    <p:anim calcmode="lin" valueType="num">
                                      <p:cBhvr additive="base">
                                        <p:cTn id="95" dur="500" fill="hold"/>
                                        <p:tgtEl>
                                          <p:spTgt spid="11"/>
                                        </p:tgtEl>
                                        <p:attrNameLst>
                                          <p:attrName>ppt_y</p:attrName>
                                        </p:attrNameLst>
                                      </p:cBhvr>
                                      <p:tavLst>
                                        <p:tav tm="0">
                                          <p:val>
                                            <p:strVal val="#ppt_y"/>
                                          </p:val>
                                        </p:tav>
                                        <p:tav tm="100000">
                                          <p:val>
                                            <p:strVal val="#ppt_y"/>
                                          </p:val>
                                        </p:tav>
                                      </p:tavLst>
                                    </p:anim>
                                  </p:childTnLst>
                                </p:cTn>
                              </p:par>
                            </p:childTnLst>
                          </p:cTn>
                        </p:par>
                        <p:par>
                          <p:cTn id="96" fill="hold">
                            <p:stCondLst>
                              <p:cond delay="1000"/>
                            </p:stCondLst>
                            <p:childTnLst>
                              <p:par>
                                <p:cTn id="97" presetID="2" presetClass="entr" presetSubtype="8" fill="hold" nodeType="afterEffect">
                                  <p:stCondLst>
                                    <p:cond delay="0"/>
                                  </p:stCondLst>
                                  <p:childTnLst>
                                    <p:set>
                                      <p:cBhvr>
                                        <p:cTn id="98" dur="1" fill="hold">
                                          <p:stCondLst>
                                            <p:cond delay="0"/>
                                          </p:stCondLst>
                                        </p:cTn>
                                        <p:tgtEl>
                                          <p:spTgt spid="9"/>
                                        </p:tgtEl>
                                        <p:attrNameLst>
                                          <p:attrName>style.visibility</p:attrName>
                                        </p:attrNameLst>
                                      </p:cBhvr>
                                      <p:to>
                                        <p:strVal val="visible"/>
                                      </p:to>
                                    </p:set>
                                    <p:anim calcmode="lin" valueType="num">
                                      <p:cBhvr additive="base">
                                        <p:cTn id="99" dur="500" fill="hold"/>
                                        <p:tgtEl>
                                          <p:spTgt spid="9"/>
                                        </p:tgtEl>
                                        <p:attrNameLst>
                                          <p:attrName>ppt_x</p:attrName>
                                        </p:attrNameLst>
                                      </p:cBhvr>
                                      <p:tavLst>
                                        <p:tav tm="0">
                                          <p:val>
                                            <p:strVal val="0-#ppt_w/2"/>
                                          </p:val>
                                        </p:tav>
                                        <p:tav tm="100000">
                                          <p:val>
                                            <p:strVal val="#ppt_x"/>
                                          </p:val>
                                        </p:tav>
                                      </p:tavLst>
                                    </p:anim>
                                    <p:anim calcmode="lin" valueType="num">
                                      <p:cBhvr additive="base">
                                        <p:cTn id="10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1" fill="hold" nodeType="clickEffect">
                                  <p:stCondLst>
                                    <p:cond delay="0"/>
                                  </p:stCondLst>
                                  <p:childTnLst>
                                    <p:set>
                                      <p:cBhvr>
                                        <p:cTn id="104" dur="1" fill="hold">
                                          <p:stCondLst>
                                            <p:cond delay="0"/>
                                          </p:stCondLst>
                                        </p:cTn>
                                        <p:tgtEl>
                                          <p:spTgt spid="6"/>
                                        </p:tgtEl>
                                        <p:attrNameLst>
                                          <p:attrName>style.visibility</p:attrName>
                                        </p:attrNameLst>
                                      </p:cBhvr>
                                      <p:to>
                                        <p:strVal val="visible"/>
                                      </p:to>
                                    </p:set>
                                    <p:anim calcmode="lin" valueType="num">
                                      <p:cBhvr additive="base">
                                        <p:cTn id="105" dur="500" fill="hold"/>
                                        <p:tgtEl>
                                          <p:spTgt spid="6"/>
                                        </p:tgtEl>
                                        <p:attrNameLst>
                                          <p:attrName>ppt_x</p:attrName>
                                        </p:attrNameLst>
                                      </p:cBhvr>
                                      <p:tavLst>
                                        <p:tav tm="0">
                                          <p:val>
                                            <p:strVal val="#ppt_x"/>
                                          </p:val>
                                        </p:tav>
                                        <p:tav tm="100000">
                                          <p:val>
                                            <p:strVal val="#ppt_x"/>
                                          </p:val>
                                        </p:tav>
                                      </p:tavLst>
                                    </p:anim>
                                    <p:anim calcmode="lin" valueType="num">
                                      <p:cBhvr additive="base">
                                        <p:cTn id="106" dur="500" fill="hold"/>
                                        <p:tgtEl>
                                          <p:spTgt spid="6"/>
                                        </p:tgtEl>
                                        <p:attrNameLst>
                                          <p:attrName>ppt_y</p:attrName>
                                        </p:attrNameLst>
                                      </p:cBhvr>
                                      <p:tavLst>
                                        <p:tav tm="0">
                                          <p:val>
                                            <p:strVal val="0-#ppt_h/2"/>
                                          </p:val>
                                        </p:tav>
                                        <p:tav tm="100000">
                                          <p:val>
                                            <p:strVal val="#ppt_y"/>
                                          </p:val>
                                        </p:tav>
                                      </p:tavLst>
                                    </p:anim>
                                  </p:childTnLst>
                                </p:cTn>
                              </p:par>
                            </p:childTnLst>
                          </p:cTn>
                        </p:par>
                        <p:par>
                          <p:cTn id="107" fill="hold">
                            <p:stCondLst>
                              <p:cond delay="500"/>
                            </p:stCondLst>
                            <p:childTnLst>
                              <p:par>
                                <p:cTn id="108" presetID="2" presetClass="entr" presetSubtype="1" fill="hold" grpId="0" nodeType="afterEffect">
                                  <p:stCondLst>
                                    <p:cond delay="0"/>
                                  </p:stCondLst>
                                  <p:childTnLst>
                                    <p:set>
                                      <p:cBhvr>
                                        <p:cTn id="109" dur="1" fill="hold">
                                          <p:stCondLst>
                                            <p:cond delay="0"/>
                                          </p:stCondLst>
                                        </p:cTn>
                                        <p:tgtEl>
                                          <p:spTgt spid="10"/>
                                        </p:tgtEl>
                                        <p:attrNameLst>
                                          <p:attrName>style.visibility</p:attrName>
                                        </p:attrNameLst>
                                      </p:cBhvr>
                                      <p:to>
                                        <p:strVal val="visible"/>
                                      </p:to>
                                    </p:set>
                                    <p:anim calcmode="lin" valueType="num">
                                      <p:cBhvr additive="base">
                                        <p:cTn id="110" dur="500" fill="hold"/>
                                        <p:tgtEl>
                                          <p:spTgt spid="10"/>
                                        </p:tgtEl>
                                        <p:attrNameLst>
                                          <p:attrName>ppt_x</p:attrName>
                                        </p:attrNameLst>
                                      </p:cBhvr>
                                      <p:tavLst>
                                        <p:tav tm="0">
                                          <p:val>
                                            <p:strVal val="#ppt_x"/>
                                          </p:val>
                                        </p:tav>
                                        <p:tav tm="100000">
                                          <p:val>
                                            <p:strVal val="#ppt_x"/>
                                          </p:val>
                                        </p:tav>
                                      </p:tavLst>
                                    </p:anim>
                                    <p:anim calcmode="lin" valueType="num">
                                      <p:cBhvr additive="base">
                                        <p:cTn id="111" dur="500" fill="hold"/>
                                        <p:tgtEl>
                                          <p:spTgt spid="10"/>
                                        </p:tgtEl>
                                        <p:attrNameLst>
                                          <p:attrName>ppt_y</p:attrName>
                                        </p:attrNameLst>
                                      </p:cBhvr>
                                      <p:tavLst>
                                        <p:tav tm="0">
                                          <p:val>
                                            <p:strVal val="0-#ppt_h/2"/>
                                          </p:val>
                                        </p:tav>
                                        <p:tav tm="100000">
                                          <p:val>
                                            <p:strVal val="#ppt_y"/>
                                          </p:val>
                                        </p:tav>
                                      </p:tavLst>
                                    </p:anim>
                                  </p:childTnLst>
                                </p:cTn>
                              </p:par>
                            </p:childTnLst>
                          </p:cTn>
                        </p:par>
                        <p:par>
                          <p:cTn id="112" fill="hold">
                            <p:stCondLst>
                              <p:cond delay="1000"/>
                            </p:stCondLst>
                            <p:childTnLst>
                              <p:par>
                                <p:cTn id="113" presetID="2" presetClass="entr" presetSubtype="1" fill="hold" nodeType="afterEffect">
                                  <p:stCondLst>
                                    <p:cond delay="0"/>
                                  </p:stCondLst>
                                  <p:childTnLst>
                                    <p:set>
                                      <p:cBhvr>
                                        <p:cTn id="114" dur="1" fill="hold">
                                          <p:stCondLst>
                                            <p:cond delay="0"/>
                                          </p:stCondLst>
                                        </p:cTn>
                                        <p:tgtEl>
                                          <p:spTgt spid="7"/>
                                        </p:tgtEl>
                                        <p:attrNameLst>
                                          <p:attrName>style.visibility</p:attrName>
                                        </p:attrNameLst>
                                      </p:cBhvr>
                                      <p:to>
                                        <p:strVal val="visible"/>
                                      </p:to>
                                    </p:set>
                                    <p:anim calcmode="lin" valueType="num">
                                      <p:cBhvr additive="base">
                                        <p:cTn id="115" dur="500" fill="hold"/>
                                        <p:tgtEl>
                                          <p:spTgt spid="7"/>
                                        </p:tgtEl>
                                        <p:attrNameLst>
                                          <p:attrName>ppt_x</p:attrName>
                                        </p:attrNameLst>
                                      </p:cBhvr>
                                      <p:tavLst>
                                        <p:tav tm="0">
                                          <p:val>
                                            <p:strVal val="#ppt_x"/>
                                          </p:val>
                                        </p:tav>
                                        <p:tav tm="100000">
                                          <p:val>
                                            <p:strVal val="#ppt_x"/>
                                          </p:val>
                                        </p:tav>
                                      </p:tavLst>
                                    </p:anim>
                                    <p:anim calcmode="lin" valueType="num">
                                      <p:cBhvr additive="base">
                                        <p:cTn id="11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基于傅里叶变换域的低通滤波框架</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23</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107504" y="1772816"/>
            <a:ext cx="8928992" cy="2016224"/>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1</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）原始图像到复数数组的转化</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CTArray</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complex &gt;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array_of_complex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CImageProcessing</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Image_to_complex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m_image.Get_gray_image</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new_height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new_width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2</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）傅里叶正变换</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complex*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pointer_of_complex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new complex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array_of_complex.GetDimension</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array_of_complex.ExportTo</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pointer_of_complex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CImageProcessing</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::forward_fft2d(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pointer_of_complex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new_height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new_width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array_of_complex.ImportFrom</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pointer_of_complex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p:txBody>
      </p:sp>
      <p:sp>
        <p:nvSpPr>
          <p:cNvPr id="8"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 Box 4"/>
          <p:cNvSpPr txBox="1">
            <a:spLocks noChangeArrowheads="1"/>
          </p:cNvSpPr>
          <p:nvPr/>
        </p:nvSpPr>
        <p:spPr bwMode="auto">
          <a:xfrm>
            <a:off x="110828" y="3793728"/>
            <a:ext cx="8925668" cy="2371576"/>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3</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）低通滤波</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array_of_complex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CImageProcessing</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Low_pass_filter</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array_of_complex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4</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）傅里叶逆变换</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array_of_complex</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ExportTo</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pointer_of_complex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CImageProcessing</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400" b="0" i="0" u="none" strike="noStrike" cap="none" normalizeH="0" baseline="0" dirty="0" smtClean="0">
                <a:ln>
                  <a:noFill/>
                </a:ln>
                <a:solidFill>
                  <a:srgbClr val="010001"/>
                </a:solidFill>
                <a:effectLst/>
                <a:latin typeface="新宋体" pitchFamily="49" charset="-122"/>
                <a:ea typeface="新宋体" pitchFamily="49" charset="-122"/>
                <a:cs typeface="Times New Roman" pitchFamily="18" charset="0"/>
              </a:rPr>
              <a:t>inverse_fft2d</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pointer_of_complex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new_height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new_width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array_of_complex.ImportFrom</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pointer_of_complex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delete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pointer_of_complex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5</a:t>
            </a:r>
            <a:r>
              <a:rPr kumimoji="0" lang="zh-CN" altLang="en-US" sz="1400" b="0" i="0" u="none" strike="noStrike" cap="none" normalizeH="0" baseline="0" dirty="0" smtClean="0">
                <a:ln>
                  <a:noFill/>
                </a:ln>
                <a:solidFill>
                  <a:schemeClr val="tx1"/>
                </a:solidFill>
                <a:effectLst/>
                <a:latin typeface="Calibri" pitchFamily="34" charset="0"/>
                <a:ea typeface="宋体" pitchFamily="2" charset="-122"/>
                <a:cs typeface="Times New Roman" pitchFamily="18" charset="0"/>
              </a:rPr>
              <a:t>）复数数组到结果图像的转化</a:t>
            </a:r>
            <a:endParaRPr kumimoji="0" lang="zh-CN" altLang="en-US"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CTMatrix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a:t>
            </a:r>
            <a:r>
              <a:rPr kumimoji="0" lang="en-US" altLang="zh-CN" sz="1400" b="0" i="0" u="none" strike="noStrike" cap="none" normalizeH="0" baseline="0" dirty="0" smtClean="0">
                <a:ln>
                  <a:noFill/>
                </a:ln>
                <a:solidFill>
                  <a:srgbClr val="010001"/>
                </a:solidFill>
                <a:effectLst/>
                <a:latin typeface="新宋体" pitchFamily="49" charset="-122"/>
                <a:ea typeface="新宋体" pitchFamily="49" charset="-122"/>
                <a:cs typeface="Times New Roman" pitchFamily="18" charset="0"/>
              </a:rPr>
              <a:t>BYTE</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&gt;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filter_image</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CImageProcessing</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Complex_to_image</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array_of_complex</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new_height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rgbClr val="010001"/>
                </a:solidFill>
                <a:effectLst/>
                <a:latin typeface="新宋体" pitchFamily="49" charset="-122"/>
                <a:ea typeface="新宋体" pitchFamily="49" charset="-122"/>
                <a:cs typeface="Times New Roman" pitchFamily="18" charset="0"/>
              </a:rPr>
              <a:t>new_width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09066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heel(1)">
                                      <p:cBhvr>
                                        <p:cTn id="1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高斯滤波法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zh-CN" dirty="0">
                    <a:solidFill>
                      <a:srgbClr val="FF0000"/>
                    </a:solidFill>
                  </a:rPr>
                  <a:t>高斯滤波</a:t>
                </a:r>
                <a:r>
                  <a:rPr lang="zh-CN" altLang="zh-CN" dirty="0"/>
                  <a:t>是一种图像模糊滤波器，用正态分布计算图像中每个像素的变换，其</a:t>
                </a:r>
                <a14:m>
                  <m:oMath xmlns:m="http://schemas.openxmlformats.org/officeDocument/2006/math">
                    <m:r>
                      <a:rPr lang="en-US" altLang="zh-CN" i="1"/>
                      <m:t>𝑁</m:t>
                    </m:r>
                  </m:oMath>
                </a14:m>
                <a:r>
                  <a:rPr lang="zh-CN" altLang="zh-CN" dirty="0"/>
                  <a:t>维空间正态分布方程</a:t>
                </a:r>
                <a:r>
                  <a:rPr lang="zh-CN" altLang="zh-CN" dirty="0" smtClean="0"/>
                  <a:t>为</a:t>
                </a:r>
                <a:endParaRPr lang="en-US" altLang="zh-CN" dirty="0" smtClean="0"/>
              </a:p>
              <a:p>
                <a:pPr lvl="1"/>
                <a14:m>
                  <m:oMath xmlns:m="http://schemas.openxmlformats.org/officeDocument/2006/math">
                    <m:r>
                      <a:rPr lang="en-US" altLang="zh-CN" i="1" smtClean="0">
                        <a:solidFill>
                          <a:srgbClr val="00B050"/>
                        </a:solidFill>
                      </a:rPr>
                      <m:t>𝐺</m:t>
                    </m:r>
                    <m:d>
                      <m:dPr>
                        <m:ctrlPr>
                          <a:rPr lang="zh-CN" altLang="zh-CN" i="1">
                            <a:solidFill>
                              <a:srgbClr val="00B050"/>
                            </a:solidFill>
                          </a:rPr>
                        </m:ctrlPr>
                      </m:dPr>
                      <m:e>
                        <m:r>
                          <a:rPr lang="en-US" altLang="zh-CN" i="1">
                            <a:solidFill>
                              <a:srgbClr val="00B050"/>
                            </a:solidFill>
                          </a:rPr>
                          <m:t>𝑟</m:t>
                        </m:r>
                      </m:e>
                    </m:d>
                    <m:r>
                      <a:rPr lang="en-US" altLang="zh-CN" i="1">
                        <a:solidFill>
                          <a:srgbClr val="00B050"/>
                        </a:solidFill>
                      </a:rPr>
                      <m:t>=</m:t>
                    </m:r>
                    <m:f>
                      <m:fPr>
                        <m:ctrlPr>
                          <a:rPr lang="zh-CN" altLang="zh-CN" i="1">
                            <a:solidFill>
                              <a:srgbClr val="00B050"/>
                            </a:solidFill>
                          </a:rPr>
                        </m:ctrlPr>
                      </m:fPr>
                      <m:num>
                        <m:r>
                          <a:rPr lang="en-US" altLang="zh-CN" i="1">
                            <a:solidFill>
                              <a:srgbClr val="00B050"/>
                            </a:solidFill>
                          </a:rPr>
                          <m:t>1</m:t>
                        </m:r>
                      </m:num>
                      <m:den>
                        <m:sSup>
                          <m:sSupPr>
                            <m:ctrlPr>
                              <a:rPr lang="zh-CN" altLang="zh-CN" i="1">
                                <a:solidFill>
                                  <a:srgbClr val="00B050"/>
                                </a:solidFill>
                              </a:rPr>
                            </m:ctrlPr>
                          </m:sSupPr>
                          <m:e>
                            <m:rad>
                              <m:radPr>
                                <m:degHide m:val="on"/>
                                <m:ctrlPr>
                                  <a:rPr lang="zh-CN" altLang="zh-CN" i="1">
                                    <a:solidFill>
                                      <a:srgbClr val="00B050"/>
                                    </a:solidFill>
                                  </a:rPr>
                                </m:ctrlPr>
                              </m:radPr>
                              <m:deg/>
                              <m:e>
                                <m:r>
                                  <a:rPr lang="en-US" altLang="zh-CN" i="1">
                                    <a:solidFill>
                                      <a:srgbClr val="00B050"/>
                                    </a:solidFill>
                                  </a:rPr>
                                  <m:t>2</m:t>
                                </m:r>
                                <m:r>
                                  <a:rPr lang="en-US" altLang="zh-CN" i="1">
                                    <a:solidFill>
                                      <a:srgbClr val="00B050"/>
                                    </a:solidFill>
                                  </a:rPr>
                                  <m:t>𝜋</m:t>
                                </m:r>
                                <m:sSup>
                                  <m:sSupPr>
                                    <m:ctrlPr>
                                      <a:rPr lang="zh-CN" altLang="zh-CN" i="1">
                                        <a:solidFill>
                                          <a:srgbClr val="00B050"/>
                                        </a:solidFill>
                                      </a:rPr>
                                    </m:ctrlPr>
                                  </m:sSupPr>
                                  <m:e>
                                    <m:r>
                                      <a:rPr lang="en-US" altLang="zh-CN" i="1">
                                        <a:solidFill>
                                          <a:srgbClr val="00B050"/>
                                        </a:solidFill>
                                      </a:rPr>
                                      <m:t>𝜎</m:t>
                                    </m:r>
                                  </m:e>
                                  <m:sup>
                                    <m:r>
                                      <a:rPr lang="en-US" altLang="zh-CN" i="1">
                                        <a:solidFill>
                                          <a:srgbClr val="00B050"/>
                                        </a:solidFill>
                                      </a:rPr>
                                      <m:t>2</m:t>
                                    </m:r>
                                  </m:sup>
                                </m:sSup>
                              </m:e>
                            </m:rad>
                          </m:e>
                          <m:sup>
                            <m:r>
                              <a:rPr lang="en-US" altLang="zh-CN" i="1">
                                <a:solidFill>
                                  <a:srgbClr val="00B050"/>
                                </a:solidFill>
                              </a:rPr>
                              <m:t>𝑁</m:t>
                            </m:r>
                          </m:sup>
                        </m:sSup>
                      </m:den>
                    </m:f>
                    <m:sSup>
                      <m:sSupPr>
                        <m:ctrlPr>
                          <a:rPr lang="zh-CN" altLang="zh-CN" i="1">
                            <a:solidFill>
                              <a:srgbClr val="00B050"/>
                            </a:solidFill>
                          </a:rPr>
                        </m:ctrlPr>
                      </m:sSupPr>
                      <m:e>
                        <m:r>
                          <a:rPr lang="en-US" altLang="zh-CN" i="1">
                            <a:solidFill>
                              <a:srgbClr val="00B050"/>
                            </a:solidFill>
                          </a:rPr>
                          <m:t>𝑒</m:t>
                        </m:r>
                      </m:e>
                      <m:sup>
                        <m:f>
                          <m:fPr>
                            <m:ctrlPr>
                              <a:rPr lang="zh-CN" altLang="zh-CN" i="1">
                                <a:solidFill>
                                  <a:srgbClr val="00B050"/>
                                </a:solidFill>
                              </a:rPr>
                            </m:ctrlPr>
                          </m:fPr>
                          <m:num>
                            <m:r>
                              <a:rPr lang="en-US" altLang="zh-CN" i="1">
                                <a:solidFill>
                                  <a:srgbClr val="00B050"/>
                                </a:solidFill>
                              </a:rPr>
                              <m:t>−</m:t>
                            </m:r>
                            <m:sSup>
                              <m:sSupPr>
                                <m:ctrlPr>
                                  <a:rPr lang="zh-CN" altLang="zh-CN" i="1">
                                    <a:solidFill>
                                      <a:srgbClr val="00B050"/>
                                    </a:solidFill>
                                  </a:rPr>
                                </m:ctrlPr>
                              </m:sSupPr>
                              <m:e>
                                <m:r>
                                  <a:rPr lang="en-US" altLang="zh-CN" i="1">
                                    <a:solidFill>
                                      <a:srgbClr val="00B050"/>
                                    </a:solidFill>
                                  </a:rPr>
                                  <m:t>𝑟</m:t>
                                </m:r>
                              </m:e>
                              <m:sup>
                                <m:r>
                                  <a:rPr lang="en-US" altLang="zh-CN" i="1">
                                    <a:solidFill>
                                      <a:srgbClr val="00B050"/>
                                    </a:solidFill>
                                  </a:rPr>
                                  <m:t>2</m:t>
                                </m:r>
                              </m:sup>
                            </m:sSup>
                          </m:num>
                          <m:den>
                            <m:r>
                              <a:rPr lang="en-US" altLang="zh-CN" i="1">
                                <a:solidFill>
                                  <a:srgbClr val="00B050"/>
                                </a:solidFill>
                              </a:rPr>
                              <m:t>2</m:t>
                            </m:r>
                            <m:sSup>
                              <m:sSupPr>
                                <m:ctrlPr>
                                  <a:rPr lang="zh-CN" altLang="zh-CN" i="1">
                                    <a:solidFill>
                                      <a:srgbClr val="00B050"/>
                                    </a:solidFill>
                                  </a:rPr>
                                </m:ctrlPr>
                              </m:sSupPr>
                              <m:e>
                                <m:r>
                                  <a:rPr lang="en-US" altLang="zh-CN" i="1">
                                    <a:solidFill>
                                      <a:srgbClr val="00B050"/>
                                    </a:solidFill>
                                  </a:rPr>
                                  <m:t>𝜎</m:t>
                                </m:r>
                              </m:e>
                              <m:sup>
                                <m:r>
                                  <a:rPr lang="en-US" altLang="zh-CN" i="1">
                                    <a:solidFill>
                                      <a:srgbClr val="00B050"/>
                                    </a:solidFill>
                                  </a:rPr>
                                  <m:t>2</m:t>
                                </m:r>
                              </m:sup>
                            </m:sSup>
                          </m:den>
                        </m:f>
                      </m:sup>
                    </m:sSup>
                    <m:r>
                      <a:rPr lang="zh-CN" altLang="zh-CN">
                        <a:solidFill>
                          <a:srgbClr val="00B050"/>
                        </a:solidFill>
                      </a:rPr>
                      <m:t>，</m:t>
                    </m:r>
                  </m:oMath>
                </a14:m>
                <a:endParaRPr lang="en-US" altLang="zh-CN" dirty="0">
                  <a:solidFill>
                    <a:srgbClr val="00B050"/>
                  </a:solidFill>
                </a:endParaRPr>
              </a:p>
              <a:p>
                <a:r>
                  <a:rPr lang="zh-CN" altLang="zh-CN" dirty="0"/>
                  <a:t>在二维空间上的定义为</a:t>
                </a:r>
                <a:endParaRPr lang="en-US" altLang="zh-CN" dirty="0" smtClean="0"/>
              </a:p>
              <a:p>
                <a:pPr lvl="1"/>
                <a14:m>
                  <m:oMath xmlns:m="http://schemas.openxmlformats.org/officeDocument/2006/math">
                    <m:r>
                      <a:rPr lang="en-US" altLang="zh-CN" i="1" smtClean="0">
                        <a:solidFill>
                          <a:srgbClr val="C00000"/>
                        </a:solidFill>
                      </a:rPr>
                      <m:t>𝐺</m:t>
                    </m:r>
                    <m:d>
                      <m:dPr>
                        <m:ctrlPr>
                          <a:rPr lang="zh-CN" altLang="zh-CN" i="1">
                            <a:solidFill>
                              <a:srgbClr val="C00000"/>
                            </a:solidFill>
                          </a:rPr>
                        </m:ctrlPr>
                      </m:dPr>
                      <m:e>
                        <m:r>
                          <a:rPr lang="en-US" altLang="zh-CN" i="1">
                            <a:solidFill>
                              <a:srgbClr val="C00000"/>
                            </a:solidFill>
                          </a:rPr>
                          <m:t>𝑢</m:t>
                        </m:r>
                        <m:r>
                          <a:rPr lang="en-US" altLang="zh-CN" i="1">
                            <a:solidFill>
                              <a:srgbClr val="C00000"/>
                            </a:solidFill>
                          </a:rPr>
                          <m:t>,</m:t>
                        </m:r>
                        <m:r>
                          <a:rPr lang="en-US" altLang="zh-CN" i="1">
                            <a:solidFill>
                              <a:srgbClr val="C00000"/>
                            </a:solidFill>
                          </a:rPr>
                          <m:t>𝑣</m:t>
                        </m:r>
                      </m:e>
                    </m:d>
                    <m:r>
                      <a:rPr lang="en-US" altLang="zh-CN" i="1">
                        <a:solidFill>
                          <a:srgbClr val="C00000"/>
                        </a:solidFill>
                      </a:rPr>
                      <m:t>=</m:t>
                    </m:r>
                    <m:f>
                      <m:fPr>
                        <m:ctrlPr>
                          <a:rPr lang="zh-CN" altLang="zh-CN" i="1">
                            <a:solidFill>
                              <a:srgbClr val="C00000"/>
                            </a:solidFill>
                          </a:rPr>
                        </m:ctrlPr>
                      </m:fPr>
                      <m:num>
                        <m:r>
                          <a:rPr lang="en-US" altLang="zh-CN" i="1">
                            <a:solidFill>
                              <a:srgbClr val="C00000"/>
                            </a:solidFill>
                          </a:rPr>
                          <m:t>1</m:t>
                        </m:r>
                      </m:num>
                      <m:den>
                        <m:r>
                          <a:rPr lang="en-US" altLang="zh-CN" i="1">
                            <a:solidFill>
                              <a:srgbClr val="C00000"/>
                            </a:solidFill>
                          </a:rPr>
                          <m:t>2</m:t>
                        </m:r>
                        <m:r>
                          <a:rPr lang="en-US" altLang="zh-CN" i="1">
                            <a:solidFill>
                              <a:srgbClr val="C00000"/>
                            </a:solidFill>
                          </a:rPr>
                          <m:t>𝜋</m:t>
                        </m:r>
                        <m:sSup>
                          <m:sSupPr>
                            <m:ctrlPr>
                              <a:rPr lang="zh-CN" altLang="zh-CN" i="1">
                                <a:solidFill>
                                  <a:srgbClr val="C00000"/>
                                </a:solidFill>
                              </a:rPr>
                            </m:ctrlPr>
                          </m:sSupPr>
                          <m:e>
                            <m:r>
                              <a:rPr lang="en-US" altLang="zh-CN" i="1">
                                <a:solidFill>
                                  <a:srgbClr val="C00000"/>
                                </a:solidFill>
                              </a:rPr>
                              <m:t>𝜎</m:t>
                            </m:r>
                          </m:e>
                          <m:sup>
                            <m:r>
                              <a:rPr lang="en-US" altLang="zh-CN" i="1">
                                <a:solidFill>
                                  <a:srgbClr val="C00000"/>
                                </a:solidFill>
                              </a:rPr>
                              <m:t>2</m:t>
                            </m:r>
                          </m:sup>
                        </m:sSup>
                      </m:den>
                    </m:f>
                    <m:sSup>
                      <m:sSupPr>
                        <m:ctrlPr>
                          <a:rPr lang="zh-CN" altLang="zh-CN" i="1">
                            <a:solidFill>
                              <a:srgbClr val="C00000"/>
                            </a:solidFill>
                          </a:rPr>
                        </m:ctrlPr>
                      </m:sSupPr>
                      <m:e>
                        <m:r>
                          <a:rPr lang="en-US" altLang="zh-CN" i="1">
                            <a:solidFill>
                              <a:srgbClr val="C00000"/>
                            </a:solidFill>
                          </a:rPr>
                          <m:t>𝑒</m:t>
                        </m:r>
                      </m:e>
                      <m:sup>
                        <m:r>
                          <a:rPr lang="en-US" altLang="zh-CN" i="1">
                            <a:solidFill>
                              <a:srgbClr val="C00000"/>
                            </a:solidFill>
                          </a:rPr>
                          <m:t>−</m:t>
                        </m:r>
                        <m:f>
                          <m:fPr>
                            <m:ctrlPr>
                              <a:rPr lang="zh-CN" altLang="zh-CN" i="1">
                                <a:solidFill>
                                  <a:srgbClr val="C00000"/>
                                </a:solidFill>
                              </a:rPr>
                            </m:ctrlPr>
                          </m:fPr>
                          <m:num>
                            <m:sSup>
                              <m:sSupPr>
                                <m:ctrlPr>
                                  <a:rPr lang="zh-CN" altLang="zh-CN" i="1">
                                    <a:solidFill>
                                      <a:srgbClr val="C00000"/>
                                    </a:solidFill>
                                  </a:rPr>
                                </m:ctrlPr>
                              </m:sSupPr>
                              <m:e>
                                <m:sSup>
                                  <m:sSupPr>
                                    <m:ctrlPr>
                                      <a:rPr lang="zh-CN" altLang="zh-CN" i="1">
                                        <a:solidFill>
                                          <a:srgbClr val="C00000"/>
                                        </a:solidFill>
                                      </a:rPr>
                                    </m:ctrlPr>
                                  </m:sSupPr>
                                  <m:e>
                                    <m:r>
                                      <a:rPr lang="en-US" altLang="zh-CN" i="1">
                                        <a:solidFill>
                                          <a:srgbClr val="C00000"/>
                                        </a:solidFill>
                                      </a:rPr>
                                      <m:t>𝑢</m:t>
                                    </m:r>
                                  </m:e>
                                  <m:sup>
                                    <m:r>
                                      <a:rPr lang="en-US" altLang="zh-CN" i="1">
                                        <a:solidFill>
                                          <a:srgbClr val="C00000"/>
                                        </a:solidFill>
                                      </a:rPr>
                                      <m:t>2</m:t>
                                    </m:r>
                                  </m:sup>
                                </m:sSup>
                                <m:r>
                                  <a:rPr lang="en-US" altLang="zh-CN" i="1">
                                    <a:solidFill>
                                      <a:srgbClr val="C00000"/>
                                    </a:solidFill>
                                  </a:rPr>
                                  <m:t>+</m:t>
                                </m:r>
                                <m:r>
                                  <a:rPr lang="en-US" altLang="zh-CN" i="1">
                                    <a:solidFill>
                                      <a:srgbClr val="C00000"/>
                                    </a:solidFill>
                                  </a:rPr>
                                  <m:t>𝑣</m:t>
                                </m:r>
                              </m:e>
                              <m:sup>
                                <m:r>
                                  <a:rPr lang="en-US" altLang="zh-CN" i="1">
                                    <a:solidFill>
                                      <a:srgbClr val="C00000"/>
                                    </a:solidFill>
                                  </a:rPr>
                                  <m:t>2</m:t>
                                </m:r>
                              </m:sup>
                            </m:sSup>
                          </m:num>
                          <m:den>
                            <m:r>
                              <a:rPr lang="en-US" altLang="zh-CN" i="1">
                                <a:solidFill>
                                  <a:srgbClr val="C00000"/>
                                </a:solidFill>
                              </a:rPr>
                              <m:t>2</m:t>
                            </m:r>
                            <m:sSup>
                              <m:sSupPr>
                                <m:ctrlPr>
                                  <a:rPr lang="zh-CN" altLang="zh-CN" i="1">
                                    <a:solidFill>
                                      <a:srgbClr val="C00000"/>
                                    </a:solidFill>
                                  </a:rPr>
                                </m:ctrlPr>
                              </m:sSupPr>
                              <m:e>
                                <m:r>
                                  <a:rPr lang="en-US" altLang="zh-CN" i="1">
                                    <a:solidFill>
                                      <a:srgbClr val="C00000"/>
                                    </a:solidFill>
                                  </a:rPr>
                                  <m:t>𝜎</m:t>
                                </m:r>
                              </m:e>
                              <m:sup>
                                <m:r>
                                  <a:rPr lang="en-US" altLang="zh-CN" i="1">
                                    <a:solidFill>
                                      <a:srgbClr val="C00000"/>
                                    </a:solidFill>
                                  </a:rPr>
                                  <m:t>2</m:t>
                                </m:r>
                              </m:sup>
                            </m:sSup>
                          </m:den>
                        </m:f>
                      </m:sup>
                    </m:sSup>
                    <m:r>
                      <a:rPr lang="zh-CN" altLang="zh-CN">
                        <a:solidFill>
                          <a:srgbClr val="C00000"/>
                        </a:solidFill>
                      </a:rPr>
                      <m:t>，</m:t>
                    </m:r>
                  </m:oMath>
                </a14:m>
                <a:endParaRPr lang="en-US" altLang="zh-CN" dirty="0" smtClean="0">
                  <a:solidFill>
                    <a:srgbClr val="C00000"/>
                  </a:solidFill>
                </a:endParaRPr>
              </a:p>
              <a:p>
                <a:pPr lvl="1"/>
                <a:r>
                  <a:rPr lang="zh-CN" altLang="zh-CN" dirty="0"/>
                  <a:t>其中</a:t>
                </a:r>
                <a14:m>
                  <m:oMath xmlns:m="http://schemas.openxmlformats.org/officeDocument/2006/math">
                    <m:r>
                      <a:rPr lang="en-US" altLang="zh-CN" i="1"/>
                      <m:t>𝑟</m:t>
                    </m:r>
                  </m:oMath>
                </a14:m>
                <a:r>
                  <a:rPr lang="zh-CN" altLang="zh-CN" dirty="0"/>
                  <a:t>是滤波半径，有</a:t>
                </a:r>
                <a14:m>
                  <m:oMath xmlns:m="http://schemas.openxmlformats.org/officeDocument/2006/math">
                    <m:sSup>
                      <m:sSupPr>
                        <m:ctrlPr>
                          <a:rPr lang="zh-CN" altLang="zh-CN" i="1"/>
                        </m:ctrlPr>
                      </m:sSupPr>
                      <m:e>
                        <m:r>
                          <a:rPr lang="en-US" altLang="zh-CN" i="1"/>
                          <m:t>𝑟</m:t>
                        </m:r>
                      </m:e>
                      <m:sup>
                        <m:r>
                          <a:rPr lang="en-US" altLang="zh-CN" i="1"/>
                          <m:t>2</m:t>
                        </m:r>
                      </m:sup>
                    </m:sSup>
                    <m:r>
                      <a:rPr lang="en-US" altLang="zh-CN" i="1"/>
                      <m:t>=</m:t>
                    </m:r>
                    <m:sSup>
                      <m:sSupPr>
                        <m:ctrlPr>
                          <a:rPr lang="zh-CN" altLang="zh-CN" i="1"/>
                        </m:ctrlPr>
                      </m:sSupPr>
                      <m:e>
                        <m:sSup>
                          <m:sSupPr>
                            <m:ctrlPr>
                              <a:rPr lang="zh-CN" altLang="zh-CN" i="1"/>
                            </m:ctrlPr>
                          </m:sSupPr>
                          <m:e>
                            <m:r>
                              <a:rPr lang="en-US" altLang="zh-CN" i="1"/>
                              <m:t>𝑢</m:t>
                            </m:r>
                          </m:e>
                          <m:sup>
                            <m:r>
                              <a:rPr lang="en-US" altLang="zh-CN" i="1"/>
                              <m:t>2</m:t>
                            </m:r>
                          </m:sup>
                        </m:sSup>
                        <m:r>
                          <a:rPr lang="en-US" altLang="zh-CN" i="1"/>
                          <m:t>+</m:t>
                        </m:r>
                        <m:r>
                          <a:rPr lang="en-US" altLang="zh-CN" i="1"/>
                          <m:t>𝑣</m:t>
                        </m:r>
                      </m:e>
                      <m:sup>
                        <m:r>
                          <a:rPr lang="en-US" altLang="zh-CN" i="1"/>
                          <m:t>2</m:t>
                        </m:r>
                      </m:sup>
                    </m:sSup>
                  </m:oMath>
                </a14:m>
                <a:r>
                  <a:rPr lang="zh-CN" altLang="zh-CN" dirty="0"/>
                  <a:t>，</a:t>
                </a:r>
                <a14:m>
                  <m:oMath xmlns:m="http://schemas.openxmlformats.org/officeDocument/2006/math">
                    <m:r>
                      <a:rPr lang="en-US" altLang="zh-CN" i="1"/>
                      <m:t>𝜎</m:t>
                    </m:r>
                  </m:oMath>
                </a14:m>
                <a:r>
                  <a:rPr lang="zh-CN" altLang="zh-CN" dirty="0"/>
                  <a:t>是正态分布的标准方差</a:t>
                </a:r>
                <a:r>
                  <a:rPr lang="zh-CN" altLang="zh-CN" dirty="0" smtClean="0"/>
                  <a:t>。</a:t>
                </a:r>
                <a:endParaRPr lang="en-US" altLang="zh-CN" dirty="0" smtClean="0"/>
              </a:p>
              <a:p>
                <a:r>
                  <a:rPr lang="zh-CN" altLang="zh-CN" dirty="0"/>
                  <a:t>高斯滤波的</a:t>
                </a:r>
                <a:r>
                  <a:rPr lang="zh-CN" altLang="zh-CN" dirty="0">
                    <a:solidFill>
                      <a:srgbClr val="0000FF"/>
                    </a:solidFill>
                  </a:rPr>
                  <a:t>优点</a:t>
                </a:r>
                <a:r>
                  <a:rPr lang="zh-CN" altLang="zh-CN" dirty="0"/>
                  <a:t>就是，相对其它均衡模糊滤波器来说能够更好的保留边缘效果。</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887" b="-3019"/>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1871779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80">
                                          <p:stCondLst>
                                            <p:cond delay="0"/>
                                          </p:stCondLst>
                                        </p:cTn>
                                        <p:tgtEl>
                                          <p:spTgt spid="3">
                                            <p:txEl>
                                              <p:pRg st="3" end="3"/>
                                            </p:txEl>
                                          </p:spTgt>
                                        </p:tgtEl>
                                      </p:cBhvr>
                                    </p:animEffect>
                                    <p:anim calcmode="lin" valueType="num">
                                      <p:cBhvr>
                                        <p:cTn id="2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3" end="3"/>
                                            </p:txEl>
                                          </p:spTgt>
                                        </p:tgtEl>
                                      </p:cBhvr>
                                      <p:to x="100000" y="60000"/>
                                    </p:animScale>
                                    <p:animScale>
                                      <p:cBhvr>
                                        <p:cTn id="30" dur="166" decel="50000">
                                          <p:stCondLst>
                                            <p:cond delay="676"/>
                                          </p:stCondLst>
                                        </p:cTn>
                                        <p:tgtEl>
                                          <p:spTgt spid="3">
                                            <p:txEl>
                                              <p:pRg st="3" end="3"/>
                                            </p:txEl>
                                          </p:spTgt>
                                        </p:tgtEl>
                                      </p:cBhvr>
                                      <p:to x="100000" y="100000"/>
                                    </p:animScale>
                                    <p:animScale>
                                      <p:cBhvr>
                                        <p:cTn id="31" dur="26">
                                          <p:stCondLst>
                                            <p:cond delay="1312"/>
                                          </p:stCondLst>
                                        </p:cTn>
                                        <p:tgtEl>
                                          <p:spTgt spid="3">
                                            <p:txEl>
                                              <p:pRg st="3" end="3"/>
                                            </p:txEl>
                                          </p:spTgt>
                                        </p:tgtEl>
                                      </p:cBhvr>
                                      <p:to x="100000" y="80000"/>
                                    </p:animScale>
                                    <p:animScale>
                                      <p:cBhvr>
                                        <p:cTn id="32" dur="166" decel="50000">
                                          <p:stCondLst>
                                            <p:cond delay="1338"/>
                                          </p:stCondLst>
                                        </p:cTn>
                                        <p:tgtEl>
                                          <p:spTgt spid="3">
                                            <p:txEl>
                                              <p:pRg st="3" end="3"/>
                                            </p:txEl>
                                          </p:spTgt>
                                        </p:tgtEl>
                                      </p:cBhvr>
                                      <p:to x="100000" y="100000"/>
                                    </p:animScale>
                                    <p:animScale>
                                      <p:cBhvr>
                                        <p:cTn id="33" dur="26">
                                          <p:stCondLst>
                                            <p:cond delay="1642"/>
                                          </p:stCondLst>
                                        </p:cTn>
                                        <p:tgtEl>
                                          <p:spTgt spid="3">
                                            <p:txEl>
                                              <p:pRg st="3" end="3"/>
                                            </p:txEl>
                                          </p:spTgt>
                                        </p:tgtEl>
                                      </p:cBhvr>
                                      <p:to x="100000" y="90000"/>
                                    </p:animScale>
                                    <p:animScale>
                                      <p:cBhvr>
                                        <p:cTn id="34" dur="166" decel="50000">
                                          <p:stCondLst>
                                            <p:cond delay="1668"/>
                                          </p:stCondLst>
                                        </p:cTn>
                                        <p:tgtEl>
                                          <p:spTgt spid="3">
                                            <p:txEl>
                                              <p:pRg st="3" end="3"/>
                                            </p:txEl>
                                          </p:spTgt>
                                        </p:tgtEl>
                                      </p:cBhvr>
                                      <p:to x="100000" y="100000"/>
                                    </p:animScale>
                                    <p:animScale>
                                      <p:cBhvr>
                                        <p:cTn id="35" dur="26">
                                          <p:stCondLst>
                                            <p:cond delay="1808"/>
                                          </p:stCondLst>
                                        </p:cTn>
                                        <p:tgtEl>
                                          <p:spTgt spid="3">
                                            <p:txEl>
                                              <p:pRg st="3" end="3"/>
                                            </p:txEl>
                                          </p:spTgt>
                                        </p:tgtEl>
                                      </p:cBhvr>
                                      <p:to x="100000" y="95000"/>
                                    </p:animScale>
                                    <p:animScale>
                                      <p:cBhvr>
                                        <p:cTn id="36" dur="166" decel="50000">
                                          <p:stCondLst>
                                            <p:cond delay="1834"/>
                                          </p:stCondLst>
                                        </p:cTn>
                                        <p:tgtEl>
                                          <p:spTgt spid="3">
                                            <p:txEl>
                                              <p:pRg st="3" end="3"/>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wipe(down)">
                                      <p:cBhvr>
                                        <p:cTn id="39" dur="580">
                                          <p:stCondLst>
                                            <p:cond delay="0"/>
                                          </p:stCondLst>
                                        </p:cTn>
                                        <p:tgtEl>
                                          <p:spTgt spid="3">
                                            <p:txEl>
                                              <p:pRg st="4" end="4"/>
                                            </p:txEl>
                                          </p:spTgt>
                                        </p:tgtEl>
                                      </p:cBhvr>
                                    </p:animEffect>
                                    <p:anim calcmode="lin" valueType="num">
                                      <p:cBhvr>
                                        <p:cTn id="4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4" end="4"/>
                                            </p:txEl>
                                          </p:spTgt>
                                        </p:tgtEl>
                                      </p:cBhvr>
                                      <p:to x="100000" y="60000"/>
                                    </p:animScale>
                                    <p:animScale>
                                      <p:cBhvr>
                                        <p:cTn id="46" dur="166" decel="50000">
                                          <p:stCondLst>
                                            <p:cond delay="676"/>
                                          </p:stCondLst>
                                        </p:cTn>
                                        <p:tgtEl>
                                          <p:spTgt spid="3">
                                            <p:txEl>
                                              <p:pRg st="4" end="4"/>
                                            </p:txEl>
                                          </p:spTgt>
                                        </p:tgtEl>
                                      </p:cBhvr>
                                      <p:to x="100000" y="100000"/>
                                    </p:animScale>
                                    <p:animScale>
                                      <p:cBhvr>
                                        <p:cTn id="47" dur="26">
                                          <p:stCondLst>
                                            <p:cond delay="1312"/>
                                          </p:stCondLst>
                                        </p:cTn>
                                        <p:tgtEl>
                                          <p:spTgt spid="3">
                                            <p:txEl>
                                              <p:pRg st="4" end="4"/>
                                            </p:txEl>
                                          </p:spTgt>
                                        </p:tgtEl>
                                      </p:cBhvr>
                                      <p:to x="100000" y="80000"/>
                                    </p:animScale>
                                    <p:animScale>
                                      <p:cBhvr>
                                        <p:cTn id="48" dur="166" decel="50000">
                                          <p:stCondLst>
                                            <p:cond delay="1338"/>
                                          </p:stCondLst>
                                        </p:cTn>
                                        <p:tgtEl>
                                          <p:spTgt spid="3">
                                            <p:txEl>
                                              <p:pRg st="4" end="4"/>
                                            </p:txEl>
                                          </p:spTgt>
                                        </p:tgtEl>
                                      </p:cBhvr>
                                      <p:to x="100000" y="100000"/>
                                    </p:animScale>
                                    <p:animScale>
                                      <p:cBhvr>
                                        <p:cTn id="49" dur="26">
                                          <p:stCondLst>
                                            <p:cond delay="1642"/>
                                          </p:stCondLst>
                                        </p:cTn>
                                        <p:tgtEl>
                                          <p:spTgt spid="3">
                                            <p:txEl>
                                              <p:pRg st="4" end="4"/>
                                            </p:txEl>
                                          </p:spTgt>
                                        </p:tgtEl>
                                      </p:cBhvr>
                                      <p:to x="100000" y="90000"/>
                                    </p:animScale>
                                    <p:animScale>
                                      <p:cBhvr>
                                        <p:cTn id="50" dur="166" decel="50000">
                                          <p:stCondLst>
                                            <p:cond delay="1668"/>
                                          </p:stCondLst>
                                        </p:cTn>
                                        <p:tgtEl>
                                          <p:spTgt spid="3">
                                            <p:txEl>
                                              <p:pRg st="4" end="4"/>
                                            </p:txEl>
                                          </p:spTgt>
                                        </p:tgtEl>
                                      </p:cBhvr>
                                      <p:to x="100000" y="100000"/>
                                    </p:animScale>
                                    <p:animScale>
                                      <p:cBhvr>
                                        <p:cTn id="51" dur="26">
                                          <p:stCondLst>
                                            <p:cond delay="1808"/>
                                          </p:stCondLst>
                                        </p:cTn>
                                        <p:tgtEl>
                                          <p:spTgt spid="3">
                                            <p:txEl>
                                              <p:pRg st="4" end="4"/>
                                            </p:txEl>
                                          </p:spTgt>
                                        </p:tgtEl>
                                      </p:cBhvr>
                                      <p:to x="100000" y="95000"/>
                                    </p:animScale>
                                    <p:animScale>
                                      <p:cBhvr>
                                        <p:cTn id="52" dur="166" decel="50000">
                                          <p:stCondLst>
                                            <p:cond delay="1834"/>
                                          </p:stCondLst>
                                        </p:cTn>
                                        <p:tgtEl>
                                          <p:spTgt spid="3">
                                            <p:txEl>
                                              <p:pRg st="4" end="4"/>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Effect transition="in" filter="wipe(down)">
                                      <p:cBhvr>
                                        <p:cTn id="57" dur="580">
                                          <p:stCondLst>
                                            <p:cond delay="0"/>
                                          </p:stCondLst>
                                        </p:cTn>
                                        <p:tgtEl>
                                          <p:spTgt spid="3">
                                            <p:txEl>
                                              <p:pRg st="5" end="5"/>
                                            </p:txEl>
                                          </p:spTgt>
                                        </p:tgtEl>
                                      </p:cBhvr>
                                    </p:animEffect>
                                    <p:anim calcmode="lin" valueType="num">
                                      <p:cBhvr>
                                        <p:cTn id="5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
                                            <p:txEl>
                                              <p:pRg st="5" end="5"/>
                                            </p:txEl>
                                          </p:spTgt>
                                        </p:tgtEl>
                                      </p:cBhvr>
                                      <p:to x="100000" y="60000"/>
                                    </p:animScale>
                                    <p:animScale>
                                      <p:cBhvr>
                                        <p:cTn id="64" dur="166" decel="50000">
                                          <p:stCondLst>
                                            <p:cond delay="676"/>
                                          </p:stCondLst>
                                        </p:cTn>
                                        <p:tgtEl>
                                          <p:spTgt spid="3">
                                            <p:txEl>
                                              <p:pRg st="5" end="5"/>
                                            </p:txEl>
                                          </p:spTgt>
                                        </p:tgtEl>
                                      </p:cBhvr>
                                      <p:to x="100000" y="100000"/>
                                    </p:animScale>
                                    <p:animScale>
                                      <p:cBhvr>
                                        <p:cTn id="65" dur="26">
                                          <p:stCondLst>
                                            <p:cond delay="1312"/>
                                          </p:stCondLst>
                                        </p:cTn>
                                        <p:tgtEl>
                                          <p:spTgt spid="3">
                                            <p:txEl>
                                              <p:pRg st="5" end="5"/>
                                            </p:txEl>
                                          </p:spTgt>
                                        </p:tgtEl>
                                      </p:cBhvr>
                                      <p:to x="100000" y="80000"/>
                                    </p:animScale>
                                    <p:animScale>
                                      <p:cBhvr>
                                        <p:cTn id="66" dur="166" decel="50000">
                                          <p:stCondLst>
                                            <p:cond delay="1338"/>
                                          </p:stCondLst>
                                        </p:cTn>
                                        <p:tgtEl>
                                          <p:spTgt spid="3">
                                            <p:txEl>
                                              <p:pRg st="5" end="5"/>
                                            </p:txEl>
                                          </p:spTgt>
                                        </p:tgtEl>
                                      </p:cBhvr>
                                      <p:to x="100000" y="100000"/>
                                    </p:animScale>
                                    <p:animScale>
                                      <p:cBhvr>
                                        <p:cTn id="67" dur="26">
                                          <p:stCondLst>
                                            <p:cond delay="1642"/>
                                          </p:stCondLst>
                                        </p:cTn>
                                        <p:tgtEl>
                                          <p:spTgt spid="3">
                                            <p:txEl>
                                              <p:pRg st="5" end="5"/>
                                            </p:txEl>
                                          </p:spTgt>
                                        </p:tgtEl>
                                      </p:cBhvr>
                                      <p:to x="100000" y="90000"/>
                                    </p:animScale>
                                    <p:animScale>
                                      <p:cBhvr>
                                        <p:cTn id="68" dur="166" decel="50000">
                                          <p:stCondLst>
                                            <p:cond delay="1668"/>
                                          </p:stCondLst>
                                        </p:cTn>
                                        <p:tgtEl>
                                          <p:spTgt spid="3">
                                            <p:txEl>
                                              <p:pRg st="5" end="5"/>
                                            </p:txEl>
                                          </p:spTgt>
                                        </p:tgtEl>
                                      </p:cBhvr>
                                      <p:to x="100000" y="100000"/>
                                    </p:animScale>
                                    <p:animScale>
                                      <p:cBhvr>
                                        <p:cTn id="69" dur="26">
                                          <p:stCondLst>
                                            <p:cond delay="1808"/>
                                          </p:stCondLst>
                                        </p:cTn>
                                        <p:tgtEl>
                                          <p:spTgt spid="3">
                                            <p:txEl>
                                              <p:pRg st="5" end="5"/>
                                            </p:txEl>
                                          </p:spTgt>
                                        </p:tgtEl>
                                      </p:cBhvr>
                                      <p:to x="100000" y="95000"/>
                                    </p:animScale>
                                    <p:animScale>
                                      <p:cBhvr>
                                        <p:cTn id="70"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高斯滤波法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zh-CN" dirty="0"/>
                  <a:t>利用正态分布的自身特点，就是对于一维正态分布而言，其在</a:t>
                </a:r>
                <a14:m>
                  <m:oMath xmlns:m="http://schemas.openxmlformats.org/officeDocument/2006/math">
                    <m:d>
                      <m:dPr>
                        <m:begChr m:val="["/>
                        <m:endChr m:val="]"/>
                        <m:ctrlPr>
                          <a:rPr lang="zh-CN" altLang="zh-CN" i="1" smtClean="0">
                            <a:solidFill>
                              <a:srgbClr val="FF0000"/>
                            </a:solidFill>
                          </a:rPr>
                        </m:ctrlPr>
                      </m:dPr>
                      <m:e>
                        <m:r>
                          <a:rPr lang="en-US" altLang="zh-CN" i="1">
                            <a:solidFill>
                              <a:srgbClr val="FF0000"/>
                            </a:solidFill>
                          </a:rPr>
                          <m:t>−3</m:t>
                        </m:r>
                        <m:r>
                          <a:rPr lang="en-US" altLang="zh-CN" i="1">
                            <a:solidFill>
                              <a:srgbClr val="FF0000"/>
                            </a:solidFill>
                          </a:rPr>
                          <m:t>𝜎</m:t>
                        </m:r>
                        <m:r>
                          <a:rPr lang="en-US" altLang="zh-CN" i="1">
                            <a:solidFill>
                              <a:srgbClr val="FF0000"/>
                            </a:solidFill>
                          </a:rPr>
                          <m:t>,3</m:t>
                        </m:r>
                        <m:r>
                          <a:rPr lang="en-US" altLang="zh-CN" i="1">
                            <a:solidFill>
                              <a:srgbClr val="FF0000"/>
                            </a:solidFill>
                          </a:rPr>
                          <m:t>𝜎</m:t>
                        </m:r>
                      </m:e>
                    </m:d>
                  </m:oMath>
                </a14:m>
                <a:r>
                  <a:rPr lang="zh-CN" altLang="zh-CN" dirty="0"/>
                  <a:t>之外的概率分布要小于</a:t>
                </a:r>
                <a:r>
                  <a:rPr lang="en-US" altLang="zh-CN" dirty="0"/>
                  <a:t>0.05</a:t>
                </a:r>
                <a:r>
                  <a:rPr lang="zh-CN" altLang="zh-CN" dirty="0" smtClean="0"/>
                  <a:t>。</a:t>
                </a:r>
                <a:endParaRPr lang="en-US" altLang="zh-CN" dirty="0" smtClean="0"/>
              </a:p>
              <a:p>
                <a:pPr lvl="1"/>
                <a:r>
                  <a:rPr lang="zh-CN" altLang="zh-CN" dirty="0"/>
                  <a:t>也就是说，</a:t>
                </a:r>
                <a14:m>
                  <m:oMath xmlns:m="http://schemas.openxmlformats.org/officeDocument/2006/math">
                    <m:d>
                      <m:dPr>
                        <m:begChr m:val="["/>
                        <m:endChr m:val="]"/>
                        <m:ctrlPr>
                          <a:rPr lang="zh-CN" altLang="zh-CN" i="1"/>
                        </m:ctrlPr>
                      </m:dPr>
                      <m:e>
                        <m:r>
                          <a:rPr lang="en-US" altLang="zh-CN" i="1"/>
                          <m:t>−3</m:t>
                        </m:r>
                        <m:r>
                          <a:rPr lang="en-US" altLang="zh-CN" i="1"/>
                          <m:t>𝜎</m:t>
                        </m:r>
                        <m:r>
                          <a:rPr lang="en-US" altLang="zh-CN" i="1"/>
                          <m:t>,3</m:t>
                        </m:r>
                        <m:r>
                          <a:rPr lang="en-US" altLang="zh-CN" i="1"/>
                          <m:t>𝜎</m:t>
                        </m:r>
                      </m:e>
                    </m:d>
                  </m:oMath>
                </a14:m>
                <a:r>
                  <a:rPr lang="zh-CN" altLang="zh-CN" dirty="0"/>
                  <a:t>之外的像素是可以忽略的，所以图像处理程序通常只需要计算</a:t>
                </a:r>
                <a14:m>
                  <m:oMath xmlns:m="http://schemas.openxmlformats.org/officeDocument/2006/math">
                    <m:d>
                      <m:dPr>
                        <m:ctrlPr>
                          <a:rPr lang="zh-CN" altLang="zh-CN" i="1"/>
                        </m:ctrlPr>
                      </m:dPr>
                      <m:e>
                        <m:r>
                          <a:rPr lang="en-US" altLang="zh-CN" i="1"/>
                          <m:t>6</m:t>
                        </m:r>
                        <m:r>
                          <a:rPr lang="en-US" altLang="zh-CN" i="1"/>
                          <m:t>𝜎</m:t>
                        </m:r>
                        <m:r>
                          <a:rPr lang="en-US" altLang="zh-CN" i="1"/>
                          <m:t>+1</m:t>
                        </m:r>
                      </m:e>
                    </m:d>
                    <m:r>
                      <a:rPr lang="en-US" altLang="zh-CN" i="1"/>
                      <m:t>×</m:t>
                    </m:r>
                    <m:d>
                      <m:dPr>
                        <m:ctrlPr>
                          <a:rPr lang="zh-CN" altLang="zh-CN" i="1"/>
                        </m:ctrlPr>
                      </m:dPr>
                      <m:e>
                        <m:r>
                          <a:rPr lang="en-US" altLang="zh-CN" i="1"/>
                          <m:t>6</m:t>
                        </m:r>
                        <m:r>
                          <a:rPr lang="en-US" altLang="zh-CN" i="1"/>
                          <m:t>𝜎</m:t>
                        </m:r>
                        <m:r>
                          <a:rPr lang="en-US" altLang="zh-CN" i="1"/>
                          <m:t>+1</m:t>
                        </m:r>
                      </m:e>
                    </m:d>
                  </m:oMath>
                </a14:m>
                <a:r>
                  <a:rPr lang="zh-CN" altLang="zh-CN" dirty="0"/>
                  <a:t>的矩阵就可以保证相关像素的影响</a:t>
                </a:r>
                <a:r>
                  <a:rPr lang="zh-CN" altLang="zh-CN" dirty="0" smtClean="0"/>
                  <a:t>。</a:t>
                </a:r>
                <a:endParaRPr lang="en-US" altLang="zh-CN" dirty="0" smtClean="0"/>
              </a:p>
              <a:p>
                <a:r>
                  <a:rPr lang="zh-CN" altLang="zh-CN" dirty="0"/>
                  <a:t>高斯函数还有一个非常有效的性质，就是在二维空间上的高斯滤波可以通过对两个独立的一维空间分别进行滤波来实现，这也称为高斯函数的</a:t>
                </a:r>
                <a:r>
                  <a:rPr lang="zh-CN" altLang="zh-CN" dirty="0">
                    <a:solidFill>
                      <a:srgbClr val="0000FF"/>
                    </a:solidFill>
                  </a:rPr>
                  <a:t>线性可分性</a:t>
                </a:r>
                <a:r>
                  <a:rPr lang="zh-CN" altLang="zh-CN" dirty="0" smtClean="0"/>
                  <a:t>。</a:t>
                </a:r>
                <a:endParaRPr lang="en-US" altLang="zh-CN" dirty="0" smtClean="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132" r="-16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131967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down)">
                                      <p:cBhvr>
                                        <p:cTn id="7" dur="580">
                                          <p:stCondLst>
                                            <p:cond delay="0"/>
                                          </p:stCondLst>
                                        </p:cTn>
                                        <p:tgtEl>
                                          <p:spTgt spid="3">
                                            <p:txEl>
                                              <p:pRg st="2" end="2"/>
                                            </p:txEl>
                                          </p:spTgt>
                                        </p:tgtEl>
                                      </p:cBhvr>
                                    </p:animEffect>
                                    <p:anim calcmode="lin" valueType="num">
                                      <p:cBhvr>
                                        <p:cTn id="8"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2" end="2"/>
                                            </p:txEl>
                                          </p:spTgt>
                                        </p:tgtEl>
                                      </p:cBhvr>
                                      <p:to x="100000" y="60000"/>
                                    </p:animScale>
                                    <p:animScale>
                                      <p:cBhvr>
                                        <p:cTn id="14" dur="166" decel="50000">
                                          <p:stCondLst>
                                            <p:cond delay="676"/>
                                          </p:stCondLst>
                                        </p:cTn>
                                        <p:tgtEl>
                                          <p:spTgt spid="3">
                                            <p:txEl>
                                              <p:pRg st="2" end="2"/>
                                            </p:txEl>
                                          </p:spTgt>
                                        </p:tgtEl>
                                      </p:cBhvr>
                                      <p:to x="100000" y="100000"/>
                                    </p:animScale>
                                    <p:animScale>
                                      <p:cBhvr>
                                        <p:cTn id="15" dur="26">
                                          <p:stCondLst>
                                            <p:cond delay="1312"/>
                                          </p:stCondLst>
                                        </p:cTn>
                                        <p:tgtEl>
                                          <p:spTgt spid="3">
                                            <p:txEl>
                                              <p:pRg st="2" end="2"/>
                                            </p:txEl>
                                          </p:spTgt>
                                        </p:tgtEl>
                                      </p:cBhvr>
                                      <p:to x="100000" y="80000"/>
                                    </p:animScale>
                                    <p:animScale>
                                      <p:cBhvr>
                                        <p:cTn id="16" dur="166" decel="50000">
                                          <p:stCondLst>
                                            <p:cond delay="1338"/>
                                          </p:stCondLst>
                                        </p:cTn>
                                        <p:tgtEl>
                                          <p:spTgt spid="3">
                                            <p:txEl>
                                              <p:pRg st="2" end="2"/>
                                            </p:txEl>
                                          </p:spTgt>
                                        </p:tgtEl>
                                      </p:cBhvr>
                                      <p:to x="100000" y="100000"/>
                                    </p:animScale>
                                    <p:animScale>
                                      <p:cBhvr>
                                        <p:cTn id="17" dur="26">
                                          <p:stCondLst>
                                            <p:cond delay="1642"/>
                                          </p:stCondLst>
                                        </p:cTn>
                                        <p:tgtEl>
                                          <p:spTgt spid="3">
                                            <p:txEl>
                                              <p:pRg st="2" end="2"/>
                                            </p:txEl>
                                          </p:spTgt>
                                        </p:tgtEl>
                                      </p:cBhvr>
                                      <p:to x="100000" y="90000"/>
                                    </p:animScale>
                                    <p:animScale>
                                      <p:cBhvr>
                                        <p:cTn id="18" dur="166" decel="50000">
                                          <p:stCondLst>
                                            <p:cond delay="1668"/>
                                          </p:stCondLst>
                                        </p:cTn>
                                        <p:tgtEl>
                                          <p:spTgt spid="3">
                                            <p:txEl>
                                              <p:pRg st="2" end="2"/>
                                            </p:txEl>
                                          </p:spTgt>
                                        </p:tgtEl>
                                      </p:cBhvr>
                                      <p:to x="100000" y="100000"/>
                                    </p:animScale>
                                    <p:animScale>
                                      <p:cBhvr>
                                        <p:cTn id="19" dur="26">
                                          <p:stCondLst>
                                            <p:cond delay="1808"/>
                                          </p:stCondLst>
                                        </p:cTn>
                                        <p:tgtEl>
                                          <p:spTgt spid="3">
                                            <p:txEl>
                                              <p:pRg st="2" end="2"/>
                                            </p:txEl>
                                          </p:spTgt>
                                        </p:tgtEl>
                                      </p:cBhvr>
                                      <p:to x="100000" y="95000"/>
                                    </p:animScale>
                                    <p:animScale>
                                      <p:cBhvr>
                                        <p:cTn id="20"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高斯滤波法</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fontScale="92500"/>
              </a:bodyPr>
              <a:lstStyle/>
              <a:p>
                <a:pPr lvl="1"/>
                <a:r>
                  <a:rPr lang="zh-CN" altLang="zh-CN" dirty="0" smtClean="0">
                    <a:solidFill>
                      <a:srgbClr val="00B050"/>
                    </a:solidFill>
                  </a:rPr>
                  <a:t>从模板卷积的角度上来说，使用二维矩阵变换得到的效果也可以通过在水平方向进行一维高斯矩阵变换加上竖直方向的一维高斯矩阵变换来得到</a:t>
                </a:r>
                <a:endParaRPr lang="en-US" altLang="zh-CN" dirty="0">
                  <a:solidFill>
                    <a:srgbClr val="00B050"/>
                  </a:solidFill>
                </a:endParaRPr>
              </a:p>
              <a:p>
                <a:pPr lvl="1"/>
                <a:r>
                  <a:rPr lang="zh-CN" altLang="zh-CN" dirty="0" smtClean="0">
                    <a:solidFill>
                      <a:srgbClr val="C00000"/>
                    </a:solidFill>
                  </a:rPr>
                  <a:t>从计算量的角度来说，使用二维矩阵需要</a:t>
                </a:r>
                <a14:m>
                  <m:oMath xmlns:m="http://schemas.openxmlformats.org/officeDocument/2006/math">
                    <m:r>
                      <m:rPr>
                        <m:sty m:val="p"/>
                      </m:rPr>
                      <a:rPr lang="en-US" altLang="zh-CN">
                        <a:solidFill>
                          <a:srgbClr val="C00000"/>
                        </a:solidFill>
                        <a:latin typeface="Cambria Math"/>
                      </a:rPr>
                      <m:t>O</m:t>
                    </m:r>
                    <m:r>
                      <a:rPr lang="en-US" altLang="zh-CN">
                        <a:solidFill>
                          <a:srgbClr val="C00000"/>
                        </a:solidFill>
                        <a:latin typeface="Cambria Math"/>
                      </a:rPr>
                      <m:t>(</m:t>
                    </m:r>
                    <m:r>
                      <a:rPr lang="en-US" altLang="zh-CN" i="1">
                        <a:solidFill>
                          <a:srgbClr val="C00000"/>
                        </a:solidFill>
                        <a:latin typeface="Cambria Math"/>
                      </a:rPr>
                      <m:t>𝑚</m:t>
                    </m:r>
                    <m:r>
                      <a:rPr lang="en-US" altLang="zh-CN" i="1">
                        <a:solidFill>
                          <a:srgbClr val="C00000"/>
                        </a:solidFill>
                        <a:latin typeface="Cambria Math"/>
                      </a:rPr>
                      <m:t>×</m:t>
                    </m:r>
                    <m:r>
                      <a:rPr lang="en-US" altLang="zh-CN" i="1">
                        <a:solidFill>
                          <a:srgbClr val="C00000"/>
                        </a:solidFill>
                        <a:latin typeface="Cambria Math"/>
                      </a:rPr>
                      <m:t>𝑛</m:t>
                    </m:r>
                    <m:r>
                      <a:rPr lang="en-US" altLang="zh-CN" i="1">
                        <a:solidFill>
                          <a:srgbClr val="C00000"/>
                        </a:solidFill>
                        <a:latin typeface="Cambria Math"/>
                      </a:rPr>
                      <m:t>×</m:t>
                    </m:r>
                    <m:r>
                      <a:rPr lang="en-US" altLang="zh-CN" i="1">
                        <a:solidFill>
                          <a:srgbClr val="C00000"/>
                        </a:solidFill>
                        <a:latin typeface="Cambria Math"/>
                      </a:rPr>
                      <m:t>𝑀</m:t>
                    </m:r>
                    <m:r>
                      <a:rPr lang="en-US" altLang="zh-CN" i="1">
                        <a:solidFill>
                          <a:srgbClr val="C00000"/>
                        </a:solidFill>
                        <a:latin typeface="Cambria Math"/>
                      </a:rPr>
                      <m:t>×</m:t>
                    </m:r>
                    <m:r>
                      <a:rPr lang="en-US" altLang="zh-CN" i="1">
                        <a:solidFill>
                          <a:srgbClr val="C00000"/>
                        </a:solidFill>
                        <a:latin typeface="Cambria Math"/>
                      </a:rPr>
                      <m:t>𝑁</m:t>
                    </m:r>
                    <m:r>
                      <a:rPr lang="en-US" altLang="zh-CN">
                        <a:solidFill>
                          <a:srgbClr val="C00000"/>
                        </a:solidFill>
                        <a:latin typeface="Cambria Math"/>
                      </a:rPr>
                      <m:t>)</m:t>
                    </m:r>
                  </m:oMath>
                </a14:m>
                <a:r>
                  <a:rPr lang="zh-CN" altLang="zh-CN" dirty="0">
                    <a:solidFill>
                      <a:srgbClr val="C00000"/>
                    </a:solidFill>
                  </a:rPr>
                  <a:t>次计算，而线性分离后的计算量为</a:t>
                </a:r>
                <a14:m>
                  <m:oMath xmlns:m="http://schemas.openxmlformats.org/officeDocument/2006/math">
                    <m:r>
                      <m:rPr>
                        <m:sty m:val="p"/>
                      </m:rPr>
                      <a:rPr lang="en-US" altLang="zh-CN">
                        <a:solidFill>
                          <a:srgbClr val="C00000"/>
                        </a:solidFill>
                        <a:latin typeface="Cambria Math"/>
                      </a:rPr>
                      <m:t>O</m:t>
                    </m:r>
                    <m:d>
                      <m:dPr>
                        <m:ctrlPr>
                          <a:rPr lang="zh-CN" altLang="zh-CN" i="1">
                            <a:solidFill>
                              <a:srgbClr val="C00000"/>
                            </a:solidFill>
                            <a:latin typeface="Cambria Math"/>
                          </a:rPr>
                        </m:ctrlPr>
                      </m:dPr>
                      <m:e>
                        <m:r>
                          <a:rPr lang="en-US" altLang="zh-CN" i="1">
                            <a:solidFill>
                              <a:srgbClr val="C00000"/>
                            </a:solidFill>
                            <a:latin typeface="Cambria Math"/>
                          </a:rPr>
                          <m:t>𝑛</m:t>
                        </m:r>
                        <m:r>
                          <a:rPr lang="en-US" altLang="zh-CN" i="1">
                            <a:solidFill>
                              <a:srgbClr val="C00000"/>
                            </a:solidFill>
                            <a:latin typeface="Cambria Math"/>
                          </a:rPr>
                          <m:t>×</m:t>
                        </m:r>
                        <m:r>
                          <a:rPr lang="en-US" altLang="zh-CN" i="1">
                            <a:solidFill>
                              <a:srgbClr val="C00000"/>
                            </a:solidFill>
                            <a:latin typeface="Cambria Math"/>
                          </a:rPr>
                          <m:t>𝑀</m:t>
                        </m:r>
                        <m:r>
                          <a:rPr lang="en-US" altLang="zh-CN" i="1">
                            <a:solidFill>
                              <a:srgbClr val="C00000"/>
                            </a:solidFill>
                            <a:latin typeface="Cambria Math"/>
                          </a:rPr>
                          <m:t>×</m:t>
                        </m:r>
                        <m:r>
                          <a:rPr lang="en-US" altLang="zh-CN" i="1">
                            <a:solidFill>
                              <a:srgbClr val="C00000"/>
                            </a:solidFill>
                            <a:latin typeface="Cambria Math"/>
                          </a:rPr>
                          <m:t>𝑁</m:t>
                        </m:r>
                      </m:e>
                    </m:d>
                    <m:r>
                      <a:rPr lang="en-US" altLang="zh-CN">
                        <a:solidFill>
                          <a:srgbClr val="C00000"/>
                        </a:solidFill>
                        <a:latin typeface="Cambria Math"/>
                      </a:rPr>
                      <m:t>+</m:t>
                    </m:r>
                    <m:r>
                      <m:rPr>
                        <m:sty m:val="p"/>
                      </m:rPr>
                      <a:rPr lang="en-US" altLang="zh-CN">
                        <a:solidFill>
                          <a:srgbClr val="C00000"/>
                        </a:solidFill>
                        <a:latin typeface="Cambria Math"/>
                      </a:rPr>
                      <m:t>O</m:t>
                    </m:r>
                    <m:r>
                      <a:rPr lang="en-US" altLang="zh-CN">
                        <a:solidFill>
                          <a:srgbClr val="C00000"/>
                        </a:solidFill>
                        <a:latin typeface="Cambria Math"/>
                      </a:rPr>
                      <m:t>(</m:t>
                    </m:r>
                    <m:r>
                      <a:rPr lang="en-US" altLang="zh-CN" i="1">
                        <a:solidFill>
                          <a:srgbClr val="C00000"/>
                        </a:solidFill>
                        <a:latin typeface="Cambria Math"/>
                      </a:rPr>
                      <m:t>𝑚</m:t>
                    </m:r>
                    <m:r>
                      <a:rPr lang="en-US" altLang="zh-CN" i="1">
                        <a:solidFill>
                          <a:srgbClr val="C00000"/>
                        </a:solidFill>
                        <a:latin typeface="Cambria Math"/>
                      </a:rPr>
                      <m:t>×</m:t>
                    </m:r>
                    <m:r>
                      <a:rPr lang="en-US" altLang="zh-CN" i="1">
                        <a:solidFill>
                          <a:srgbClr val="C00000"/>
                        </a:solidFill>
                        <a:latin typeface="Cambria Math"/>
                      </a:rPr>
                      <m:t>𝑀</m:t>
                    </m:r>
                    <m:r>
                      <a:rPr lang="en-US" altLang="zh-CN" i="1">
                        <a:solidFill>
                          <a:srgbClr val="C00000"/>
                        </a:solidFill>
                        <a:latin typeface="Cambria Math"/>
                      </a:rPr>
                      <m:t>×</m:t>
                    </m:r>
                    <m:r>
                      <a:rPr lang="en-US" altLang="zh-CN" i="1">
                        <a:solidFill>
                          <a:srgbClr val="C00000"/>
                        </a:solidFill>
                        <a:latin typeface="Cambria Math"/>
                      </a:rPr>
                      <m:t>𝑁</m:t>
                    </m:r>
                    <m:r>
                      <a:rPr lang="en-US" altLang="zh-CN">
                        <a:solidFill>
                          <a:srgbClr val="C00000"/>
                        </a:solidFill>
                        <a:latin typeface="Cambria Math"/>
                      </a:rPr>
                      <m:t>)</m:t>
                    </m:r>
                  </m:oMath>
                </a14:m>
                <a:r>
                  <a:rPr lang="zh-CN" altLang="zh-CN" dirty="0">
                    <a:solidFill>
                      <a:srgbClr val="C00000"/>
                    </a:solidFill>
                  </a:rPr>
                  <a:t>，其中</a:t>
                </a:r>
                <a14:m>
                  <m:oMath xmlns:m="http://schemas.openxmlformats.org/officeDocument/2006/math">
                    <m:r>
                      <a:rPr lang="en-US" altLang="zh-CN" i="1">
                        <a:solidFill>
                          <a:srgbClr val="C00000"/>
                        </a:solidFill>
                        <a:latin typeface="Cambria Math"/>
                      </a:rPr>
                      <m:t>𝑀</m:t>
                    </m:r>
                  </m:oMath>
                </a14:m>
                <a:r>
                  <a:rPr lang="zh-CN" altLang="zh-CN" dirty="0">
                    <a:solidFill>
                      <a:srgbClr val="C00000"/>
                    </a:solidFill>
                  </a:rPr>
                  <a:t>和</a:t>
                </a:r>
                <a14:m>
                  <m:oMath xmlns:m="http://schemas.openxmlformats.org/officeDocument/2006/math">
                    <m:r>
                      <a:rPr lang="en-US" altLang="zh-CN" i="1">
                        <a:solidFill>
                          <a:srgbClr val="C00000"/>
                        </a:solidFill>
                        <a:latin typeface="Cambria Math"/>
                      </a:rPr>
                      <m:t>𝑁</m:t>
                    </m:r>
                  </m:oMath>
                </a14:m>
                <a:r>
                  <a:rPr lang="zh-CN" altLang="zh-CN" dirty="0">
                    <a:solidFill>
                      <a:srgbClr val="C00000"/>
                    </a:solidFill>
                  </a:rPr>
                  <a:t>为原始图像的维数，</a:t>
                </a:r>
                <a14:m>
                  <m:oMath xmlns:m="http://schemas.openxmlformats.org/officeDocument/2006/math">
                    <m:r>
                      <a:rPr lang="en-US" altLang="zh-CN" i="1">
                        <a:solidFill>
                          <a:srgbClr val="C00000"/>
                        </a:solidFill>
                        <a:latin typeface="Cambria Math"/>
                      </a:rPr>
                      <m:t>𝑚</m:t>
                    </m:r>
                  </m:oMath>
                </a14:m>
                <a:r>
                  <a:rPr lang="zh-CN" altLang="zh-CN" dirty="0">
                    <a:solidFill>
                      <a:srgbClr val="C00000"/>
                    </a:solidFill>
                  </a:rPr>
                  <a:t>和</a:t>
                </a:r>
                <a14:m>
                  <m:oMath xmlns:m="http://schemas.openxmlformats.org/officeDocument/2006/math">
                    <m:r>
                      <a:rPr lang="en-US" altLang="zh-CN" i="1">
                        <a:solidFill>
                          <a:srgbClr val="C00000"/>
                        </a:solidFill>
                        <a:latin typeface="Cambria Math"/>
                      </a:rPr>
                      <m:t>𝑛</m:t>
                    </m:r>
                  </m:oMath>
                </a14:m>
                <a:r>
                  <a:rPr lang="zh-CN" altLang="zh-CN" dirty="0">
                    <a:solidFill>
                      <a:srgbClr val="C00000"/>
                    </a:solidFill>
                  </a:rPr>
                  <a:t>为卷积模板的维数。</a:t>
                </a:r>
                <a:endParaRPr lang="zh-CN" altLang="en-US" dirty="0">
                  <a:solidFill>
                    <a:srgbClr val="C00000"/>
                  </a:solidFill>
                </a:endParaRPr>
              </a:p>
              <a:p>
                <a:r>
                  <a:rPr lang="zh-CN" altLang="zh-CN" dirty="0"/>
                  <a:t>根据高斯分布的特点，还可以得出，就是对一幅图像进行多次连续高斯滤波的效果与一次更大的高斯滤波可以产生同样的效果，其前提条件就是大的高斯滤波的标准方差是所用多个高斯滤波方差平方和的平方根，即</a:t>
                </a:r>
                <a14:m>
                  <m:oMath xmlns:m="http://schemas.openxmlformats.org/officeDocument/2006/math">
                    <m:rad>
                      <m:radPr>
                        <m:degHide m:val="on"/>
                        <m:ctrlPr>
                          <a:rPr lang="zh-CN" altLang="zh-CN" i="1" smtClean="0">
                            <a:solidFill>
                              <a:srgbClr val="0000FF"/>
                            </a:solidFill>
                          </a:rPr>
                        </m:ctrlPr>
                      </m:radPr>
                      <m:deg/>
                      <m:e>
                        <m:sSup>
                          <m:sSupPr>
                            <m:ctrlPr>
                              <a:rPr lang="zh-CN" altLang="zh-CN" i="1">
                                <a:solidFill>
                                  <a:srgbClr val="0000FF"/>
                                </a:solidFill>
                              </a:rPr>
                            </m:ctrlPr>
                          </m:sSupPr>
                          <m:e>
                            <m:sSub>
                              <m:sSubPr>
                                <m:ctrlPr>
                                  <a:rPr lang="zh-CN" altLang="zh-CN" i="1">
                                    <a:solidFill>
                                      <a:srgbClr val="0000FF"/>
                                    </a:solidFill>
                                  </a:rPr>
                                </m:ctrlPr>
                              </m:sSubPr>
                              <m:e>
                                <m:r>
                                  <a:rPr lang="en-US" altLang="zh-CN" i="1">
                                    <a:solidFill>
                                      <a:srgbClr val="0000FF"/>
                                    </a:solidFill>
                                  </a:rPr>
                                  <m:t>𝜎</m:t>
                                </m:r>
                              </m:e>
                              <m:sub>
                                <m:r>
                                  <a:rPr lang="en-US" altLang="zh-CN" i="1">
                                    <a:solidFill>
                                      <a:srgbClr val="0000FF"/>
                                    </a:solidFill>
                                  </a:rPr>
                                  <m:t>1</m:t>
                                </m:r>
                              </m:sub>
                            </m:sSub>
                          </m:e>
                          <m:sup>
                            <m:r>
                              <a:rPr lang="en-US" altLang="zh-CN" i="1">
                                <a:solidFill>
                                  <a:srgbClr val="0000FF"/>
                                </a:solidFill>
                              </a:rPr>
                              <m:t>2</m:t>
                            </m:r>
                          </m:sup>
                        </m:sSup>
                        <m:r>
                          <a:rPr lang="en-US" altLang="zh-CN" i="1">
                            <a:solidFill>
                              <a:srgbClr val="0000FF"/>
                            </a:solidFill>
                          </a:rPr>
                          <m:t>+</m:t>
                        </m:r>
                        <m:sSup>
                          <m:sSupPr>
                            <m:ctrlPr>
                              <a:rPr lang="zh-CN" altLang="zh-CN" i="1">
                                <a:solidFill>
                                  <a:srgbClr val="0000FF"/>
                                </a:solidFill>
                              </a:rPr>
                            </m:ctrlPr>
                          </m:sSupPr>
                          <m:e>
                            <m:sSub>
                              <m:sSubPr>
                                <m:ctrlPr>
                                  <a:rPr lang="zh-CN" altLang="zh-CN" i="1">
                                    <a:solidFill>
                                      <a:srgbClr val="0000FF"/>
                                    </a:solidFill>
                                  </a:rPr>
                                </m:ctrlPr>
                              </m:sSubPr>
                              <m:e>
                                <m:r>
                                  <a:rPr lang="en-US" altLang="zh-CN" i="1">
                                    <a:solidFill>
                                      <a:srgbClr val="0000FF"/>
                                    </a:solidFill>
                                  </a:rPr>
                                  <m:t>𝜎</m:t>
                                </m:r>
                              </m:e>
                              <m:sub>
                                <m:r>
                                  <a:rPr lang="en-US" altLang="zh-CN" i="1">
                                    <a:solidFill>
                                      <a:srgbClr val="0000FF"/>
                                    </a:solidFill>
                                  </a:rPr>
                                  <m:t>2</m:t>
                                </m:r>
                              </m:sub>
                            </m:sSub>
                          </m:e>
                          <m:sup>
                            <m:r>
                              <a:rPr lang="en-US" altLang="zh-CN" i="1">
                                <a:solidFill>
                                  <a:srgbClr val="0000FF"/>
                                </a:solidFill>
                              </a:rPr>
                              <m:t>2</m:t>
                            </m:r>
                          </m:sup>
                        </m:sSup>
                      </m:e>
                    </m:rad>
                    <m:r>
                      <a:rPr lang="en-US" altLang="zh-CN" i="1">
                        <a:solidFill>
                          <a:srgbClr val="0000FF"/>
                        </a:solidFill>
                      </a:rPr>
                      <m:t>=</m:t>
                    </m:r>
                    <m:sSup>
                      <m:sSupPr>
                        <m:ctrlPr>
                          <a:rPr lang="zh-CN" altLang="zh-CN" i="1">
                            <a:solidFill>
                              <a:srgbClr val="0000FF"/>
                            </a:solidFill>
                          </a:rPr>
                        </m:ctrlPr>
                      </m:sSupPr>
                      <m:e>
                        <m:sSub>
                          <m:sSubPr>
                            <m:ctrlPr>
                              <a:rPr lang="zh-CN" altLang="zh-CN" i="1">
                                <a:solidFill>
                                  <a:srgbClr val="0000FF"/>
                                </a:solidFill>
                              </a:rPr>
                            </m:ctrlPr>
                          </m:sSubPr>
                          <m:e>
                            <m:r>
                              <a:rPr lang="en-US" altLang="zh-CN" i="1">
                                <a:solidFill>
                                  <a:srgbClr val="0000FF"/>
                                </a:solidFill>
                              </a:rPr>
                              <m:t>𝜎</m:t>
                            </m:r>
                          </m:e>
                          <m:sub>
                            <m:r>
                              <a:rPr lang="en-US" altLang="zh-CN" i="1">
                                <a:solidFill>
                                  <a:srgbClr val="0000FF"/>
                                </a:solidFill>
                              </a:rPr>
                              <m:t>3</m:t>
                            </m:r>
                          </m:sub>
                        </m:sSub>
                      </m:e>
                      <m:sup>
                        <m:r>
                          <a:rPr lang="en-US" altLang="zh-CN" i="1">
                            <a:solidFill>
                              <a:srgbClr val="0000FF"/>
                            </a:solidFill>
                          </a:rPr>
                          <m:t>2</m:t>
                        </m:r>
                      </m:sup>
                    </m:sSup>
                  </m:oMath>
                </a14:m>
                <a:r>
                  <a:rPr lang="zh-CN" altLang="zh-CN" dirty="0"/>
                  <a:t>，其中</a:t>
                </a:r>
                <a14:m>
                  <m:oMath xmlns:m="http://schemas.openxmlformats.org/officeDocument/2006/math">
                    <m:sSub>
                      <m:sSubPr>
                        <m:ctrlPr>
                          <a:rPr lang="zh-CN" altLang="zh-CN" i="1"/>
                        </m:ctrlPr>
                      </m:sSubPr>
                      <m:e>
                        <m:r>
                          <a:rPr lang="en-US" altLang="zh-CN" i="1"/>
                          <m:t>𝜎</m:t>
                        </m:r>
                      </m:e>
                      <m:sub>
                        <m:r>
                          <a:rPr lang="en-US" altLang="zh-CN" i="1"/>
                          <m:t>3</m:t>
                        </m:r>
                      </m:sub>
                    </m:sSub>
                  </m:oMath>
                </a14:m>
                <a:r>
                  <a:rPr lang="zh-CN" altLang="zh-CN" dirty="0"/>
                  <a:t>为大的标准方差，</a:t>
                </a:r>
                <a14:m>
                  <m:oMath xmlns:m="http://schemas.openxmlformats.org/officeDocument/2006/math">
                    <m:sSub>
                      <m:sSubPr>
                        <m:ctrlPr>
                          <a:rPr lang="zh-CN" altLang="zh-CN" i="1"/>
                        </m:ctrlPr>
                      </m:sSubPr>
                      <m:e>
                        <m:r>
                          <a:rPr lang="en-US" altLang="zh-CN" i="1"/>
                          <m:t>𝜎</m:t>
                        </m:r>
                      </m:e>
                      <m:sub>
                        <m:r>
                          <a:rPr lang="en-US" altLang="zh-CN" i="1"/>
                          <m:t>1</m:t>
                        </m:r>
                      </m:sub>
                    </m:sSub>
                  </m:oMath>
                </a14:m>
                <a:r>
                  <a:rPr lang="zh-CN" altLang="zh-CN" dirty="0"/>
                  <a:t>和</a:t>
                </a:r>
                <a14:m>
                  <m:oMath xmlns:m="http://schemas.openxmlformats.org/officeDocument/2006/math">
                    <m:sSub>
                      <m:sSubPr>
                        <m:ctrlPr>
                          <a:rPr lang="zh-CN" altLang="zh-CN" i="1"/>
                        </m:ctrlPr>
                      </m:sSubPr>
                      <m:e>
                        <m:r>
                          <a:rPr lang="en-US" altLang="zh-CN" i="1"/>
                          <m:t>𝜎</m:t>
                        </m:r>
                      </m:e>
                      <m:sub>
                        <m:r>
                          <a:rPr lang="en-US" altLang="zh-CN" i="1"/>
                          <m:t>2</m:t>
                        </m:r>
                      </m:sub>
                    </m:sSub>
                  </m:oMath>
                </a14:m>
                <a:r>
                  <a:rPr lang="zh-CN" altLang="zh-CN" dirty="0"/>
                  <a:t>为两个小的标准方差。</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337" t="-881" r="-168" b="-88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26</a:t>
            </a:fld>
            <a:endParaRPr lang="zh-CN" altLang="en-US"/>
          </a:p>
        </p:txBody>
      </p:sp>
    </p:spTree>
    <p:extLst>
      <p:ext uri="{BB962C8B-B14F-4D97-AF65-F5344CB8AC3E}">
        <p14:creationId xmlns:p14="http://schemas.microsoft.com/office/powerpoint/2010/main" val="246186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animEffect transition="in" filter="wipe(down)">
                                      <p:cBhvr>
                                        <p:cTn id="41" dur="580">
                                          <p:stCondLst>
                                            <p:cond delay="0"/>
                                          </p:stCondLst>
                                        </p:cTn>
                                        <p:tgtEl>
                                          <p:spTgt spid="3">
                                            <p:txEl>
                                              <p:pRg st="2" end="2"/>
                                            </p:txEl>
                                          </p:spTgt>
                                        </p:tgtEl>
                                      </p:cBhvr>
                                    </p:animEffect>
                                    <p:anim calcmode="lin" valueType="num">
                                      <p:cBhvr>
                                        <p:cTn id="4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7" dur="26">
                                          <p:stCondLst>
                                            <p:cond delay="650"/>
                                          </p:stCondLst>
                                        </p:cTn>
                                        <p:tgtEl>
                                          <p:spTgt spid="3">
                                            <p:txEl>
                                              <p:pRg st="2" end="2"/>
                                            </p:txEl>
                                          </p:spTgt>
                                        </p:tgtEl>
                                      </p:cBhvr>
                                      <p:to x="100000" y="60000"/>
                                    </p:animScale>
                                    <p:animScale>
                                      <p:cBhvr>
                                        <p:cTn id="48" dur="166" decel="50000">
                                          <p:stCondLst>
                                            <p:cond delay="676"/>
                                          </p:stCondLst>
                                        </p:cTn>
                                        <p:tgtEl>
                                          <p:spTgt spid="3">
                                            <p:txEl>
                                              <p:pRg st="2" end="2"/>
                                            </p:txEl>
                                          </p:spTgt>
                                        </p:tgtEl>
                                      </p:cBhvr>
                                      <p:to x="100000" y="100000"/>
                                    </p:animScale>
                                    <p:animScale>
                                      <p:cBhvr>
                                        <p:cTn id="49" dur="26">
                                          <p:stCondLst>
                                            <p:cond delay="1312"/>
                                          </p:stCondLst>
                                        </p:cTn>
                                        <p:tgtEl>
                                          <p:spTgt spid="3">
                                            <p:txEl>
                                              <p:pRg st="2" end="2"/>
                                            </p:txEl>
                                          </p:spTgt>
                                        </p:tgtEl>
                                      </p:cBhvr>
                                      <p:to x="100000" y="80000"/>
                                    </p:animScale>
                                    <p:animScale>
                                      <p:cBhvr>
                                        <p:cTn id="50" dur="166" decel="50000">
                                          <p:stCondLst>
                                            <p:cond delay="1338"/>
                                          </p:stCondLst>
                                        </p:cTn>
                                        <p:tgtEl>
                                          <p:spTgt spid="3">
                                            <p:txEl>
                                              <p:pRg st="2" end="2"/>
                                            </p:txEl>
                                          </p:spTgt>
                                        </p:tgtEl>
                                      </p:cBhvr>
                                      <p:to x="100000" y="100000"/>
                                    </p:animScale>
                                    <p:animScale>
                                      <p:cBhvr>
                                        <p:cTn id="51" dur="26">
                                          <p:stCondLst>
                                            <p:cond delay="1642"/>
                                          </p:stCondLst>
                                        </p:cTn>
                                        <p:tgtEl>
                                          <p:spTgt spid="3">
                                            <p:txEl>
                                              <p:pRg st="2" end="2"/>
                                            </p:txEl>
                                          </p:spTgt>
                                        </p:tgtEl>
                                      </p:cBhvr>
                                      <p:to x="100000" y="90000"/>
                                    </p:animScale>
                                    <p:animScale>
                                      <p:cBhvr>
                                        <p:cTn id="52" dur="166" decel="50000">
                                          <p:stCondLst>
                                            <p:cond delay="1668"/>
                                          </p:stCondLst>
                                        </p:cTn>
                                        <p:tgtEl>
                                          <p:spTgt spid="3">
                                            <p:txEl>
                                              <p:pRg st="2" end="2"/>
                                            </p:txEl>
                                          </p:spTgt>
                                        </p:tgtEl>
                                      </p:cBhvr>
                                      <p:to x="100000" y="100000"/>
                                    </p:animScale>
                                    <p:animScale>
                                      <p:cBhvr>
                                        <p:cTn id="53" dur="26">
                                          <p:stCondLst>
                                            <p:cond delay="1808"/>
                                          </p:stCondLst>
                                        </p:cTn>
                                        <p:tgtEl>
                                          <p:spTgt spid="3">
                                            <p:txEl>
                                              <p:pRg st="2" end="2"/>
                                            </p:txEl>
                                          </p:spTgt>
                                        </p:tgtEl>
                                      </p:cBhvr>
                                      <p:to x="100000" y="95000"/>
                                    </p:animScale>
                                    <p:animScale>
                                      <p:cBhvr>
                                        <p:cTn id="54"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高斯滤波结果示例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27</a:t>
            </a:fld>
            <a:endParaRPr lang="zh-CN" altLang="en-US"/>
          </a:p>
        </p:txBody>
      </p:sp>
      <p:pic>
        <p:nvPicPr>
          <p:cNvPr id="6" name="图片 5" descr="灰度Lena图像.bmp"/>
          <p:cNvPicPr/>
          <p:nvPr/>
        </p:nvPicPr>
        <p:blipFill>
          <a:blip r:embed="rId2" cstate="print"/>
          <a:stretch>
            <a:fillRect/>
          </a:stretch>
        </p:blipFill>
        <p:spPr>
          <a:xfrm>
            <a:off x="755576" y="1916832"/>
            <a:ext cx="1980959" cy="1967569"/>
          </a:xfrm>
          <a:prstGeom prst="rect">
            <a:avLst/>
          </a:prstGeom>
        </p:spPr>
      </p:pic>
      <p:pic>
        <p:nvPicPr>
          <p:cNvPr id="7" name="图片 6" descr="灰度Lena图像_高斯滤波.bmp"/>
          <p:cNvPicPr/>
          <p:nvPr/>
        </p:nvPicPr>
        <p:blipFill>
          <a:blip r:embed="rId3" cstate="print"/>
          <a:stretch>
            <a:fillRect/>
          </a:stretch>
        </p:blipFill>
        <p:spPr>
          <a:xfrm>
            <a:off x="3478808" y="1916832"/>
            <a:ext cx="1984108" cy="1965486"/>
          </a:xfrm>
          <a:prstGeom prst="rect">
            <a:avLst/>
          </a:prstGeom>
        </p:spPr>
      </p:pic>
      <p:pic>
        <p:nvPicPr>
          <p:cNvPr id="8" name="图片 7" descr="灰度圆形图像.bmp"/>
          <p:cNvPicPr/>
          <p:nvPr/>
        </p:nvPicPr>
        <p:blipFill>
          <a:blip r:embed="rId4" cstate="print"/>
          <a:stretch>
            <a:fillRect/>
          </a:stretch>
        </p:blipFill>
        <p:spPr>
          <a:xfrm>
            <a:off x="2505729" y="4303074"/>
            <a:ext cx="1951565" cy="1934238"/>
          </a:xfrm>
          <a:prstGeom prst="rect">
            <a:avLst/>
          </a:prstGeom>
          <a:ln>
            <a:solidFill>
              <a:schemeClr val="accent1"/>
            </a:solidFill>
          </a:ln>
        </p:spPr>
      </p:pic>
      <p:pic>
        <p:nvPicPr>
          <p:cNvPr id="9" name="图片 8" descr="灰度圆形图像_高斯滤波.bmp"/>
          <p:cNvPicPr/>
          <p:nvPr/>
        </p:nvPicPr>
        <p:blipFill>
          <a:blip r:embed="rId5" cstate="print"/>
          <a:stretch>
            <a:fillRect/>
          </a:stretch>
        </p:blipFill>
        <p:spPr>
          <a:xfrm>
            <a:off x="5292080" y="4303074"/>
            <a:ext cx="1944216" cy="1926947"/>
          </a:xfrm>
          <a:prstGeom prst="rect">
            <a:avLst/>
          </a:prstGeom>
          <a:ln>
            <a:solidFill>
              <a:schemeClr val="accent1"/>
            </a:solidFill>
          </a:ln>
        </p:spPr>
      </p:pic>
      <p:sp>
        <p:nvSpPr>
          <p:cNvPr id="10" name="右箭头 9"/>
          <p:cNvSpPr/>
          <p:nvPr/>
        </p:nvSpPr>
        <p:spPr>
          <a:xfrm>
            <a:off x="2808543" y="2780928"/>
            <a:ext cx="611329"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4555942" y="5085184"/>
            <a:ext cx="66413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183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additive="base">
                                        <p:cTn id="28" dur="500" fill="hold"/>
                                        <p:tgtEl>
                                          <p:spTgt spid="12"/>
                                        </p:tgtEl>
                                        <p:attrNameLst>
                                          <p:attrName>ppt_x</p:attrName>
                                        </p:attrNameLst>
                                      </p:cBhvr>
                                      <p:tavLst>
                                        <p:tav tm="0">
                                          <p:val>
                                            <p:strVal val="0-#ppt_w/2"/>
                                          </p:val>
                                        </p:tav>
                                        <p:tav tm="100000">
                                          <p:val>
                                            <p:strVal val="#ppt_x"/>
                                          </p:val>
                                        </p:tav>
                                      </p:tavLst>
                                    </p:anim>
                                    <p:anim calcmode="lin" valueType="num">
                                      <p:cBhvr additive="base">
                                        <p:cTn id="29" dur="500" fill="hold"/>
                                        <p:tgtEl>
                                          <p:spTgt spid="12"/>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均值滤波法</a:t>
            </a:r>
            <a:endParaRPr lang="zh-CN" altLang="en-US" dirty="0"/>
          </a:p>
        </p:txBody>
      </p:sp>
      <p:sp>
        <p:nvSpPr>
          <p:cNvPr id="3" name="内容占位符 2"/>
          <p:cNvSpPr>
            <a:spLocks noGrp="1"/>
          </p:cNvSpPr>
          <p:nvPr>
            <p:ph idx="1"/>
          </p:nvPr>
        </p:nvSpPr>
        <p:spPr/>
        <p:txBody>
          <a:bodyPr/>
          <a:lstStyle/>
          <a:p>
            <a:r>
              <a:rPr lang="zh-CN" altLang="zh-CN" dirty="0">
                <a:solidFill>
                  <a:srgbClr val="00B050"/>
                </a:solidFill>
              </a:rPr>
              <a:t>均值滤波法</a:t>
            </a:r>
            <a:r>
              <a:rPr lang="zh-CN" altLang="zh-CN" dirty="0"/>
              <a:t>，就是取一个图像区域中的平均值作为滤波后的像素值，其非常类似于高斯滤波，也是属于基于空域的模板卷积的方法</a:t>
            </a:r>
            <a:r>
              <a:rPr lang="zh-CN" altLang="zh-CN" dirty="0" smtClean="0"/>
              <a:t>。</a:t>
            </a:r>
            <a:endParaRPr lang="en-US" altLang="zh-CN" dirty="0" smtClean="0"/>
          </a:p>
          <a:p>
            <a:r>
              <a:rPr lang="zh-CN" altLang="zh-CN" dirty="0"/>
              <a:t>均值滤波所对应的卷积模板中的各个</a:t>
            </a:r>
            <a:r>
              <a:rPr lang="zh-CN" altLang="zh-CN" dirty="0">
                <a:solidFill>
                  <a:srgbClr val="FF0000"/>
                </a:solidFill>
              </a:rPr>
              <a:t>权重</a:t>
            </a:r>
            <a:r>
              <a:rPr lang="zh-CN" altLang="zh-CN" dirty="0"/>
              <a:t>都是一样的，在实际计算中，也根本不需要进行模板卷积操作，只需要进行各个像素累加取平均就行了</a:t>
            </a:r>
            <a:r>
              <a:rPr lang="zh-CN" altLang="zh-CN" dirty="0" smtClean="0"/>
              <a:t>。</a:t>
            </a:r>
            <a:endParaRPr lang="en-US" altLang="zh-CN" dirty="0" smtClean="0"/>
          </a:p>
          <a:p>
            <a:r>
              <a:rPr lang="zh-CN" altLang="zh-CN" dirty="0"/>
              <a:t>均值滤波，是属于线性的窗口滤波，是典型的低通滤波方法，其</a:t>
            </a:r>
            <a:r>
              <a:rPr lang="zh-CN" altLang="zh-CN" dirty="0">
                <a:solidFill>
                  <a:srgbClr val="0000FF"/>
                </a:solidFill>
              </a:rPr>
              <a:t>基本的思想</a:t>
            </a:r>
            <a:r>
              <a:rPr lang="zh-CN" altLang="zh-CN" dirty="0"/>
              <a:t>就是对任何一个元素取其邻域中的平均值作为滤波响应。</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344391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均值滤波法</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29</a:t>
            </a:fld>
            <a:endParaRPr lang="zh-CN" altLang="en-US"/>
          </a:p>
        </p:txBody>
      </p:sp>
      <p:pic>
        <p:nvPicPr>
          <p:cNvPr id="6" name="图片 5" descr="第 01 个单词.jpg"/>
          <p:cNvPicPr/>
          <p:nvPr/>
        </p:nvPicPr>
        <p:blipFill>
          <a:blip r:embed="rId2" cstate="print"/>
          <a:stretch>
            <a:fillRect/>
          </a:stretch>
        </p:blipFill>
        <p:spPr>
          <a:xfrm>
            <a:off x="395536" y="1979548"/>
            <a:ext cx="2827870" cy="959178"/>
          </a:xfrm>
          <a:prstGeom prst="rect">
            <a:avLst/>
          </a:prstGeom>
        </p:spPr>
      </p:pic>
      <p:pic>
        <p:nvPicPr>
          <p:cNvPr id="7" name="图片 6" descr="第 02 个单词.jpg"/>
          <p:cNvPicPr/>
          <p:nvPr/>
        </p:nvPicPr>
        <p:blipFill>
          <a:blip r:embed="rId3" cstate="print"/>
          <a:stretch>
            <a:fillRect/>
          </a:stretch>
        </p:blipFill>
        <p:spPr>
          <a:xfrm>
            <a:off x="3301256" y="1979548"/>
            <a:ext cx="2815919" cy="957167"/>
          </a:xfrm>
          <a:prstGeom prst="rect">
            <a:avLst/>
          </a:prstGeom>
        </p:spPr>
      </p:pic>
      <p:pic>
        <p:nvPicPr>
          <p:cNvPr id="8" name="图片 7" descr="第 03 个单词.jpg"/>
          <p:cNvPicPr/>
          <p:nvPr/>
        </p:nvPicPr>
        <p:blipFill>
          <a:blip r:embed="rId4" cstate="print"/>
          <a:stretch>
            <a:fillRect/>
          </a:stretch>
        </p:blipFill>
        <p:spPr>
          <a:xfrm>
            <a:off x="6215246" y="1981559"/>
            <a:ext cx="2827870" cy="957167"/>
          </a:xfrm>
          <a:prstGeom prst="rect">
            <a:avLst/>
          </a:prstGeom>
        </p:spPr>
      </p:pic>
      <p:pic>
        <p:nvPicPr>
          <p:cNvPr id="9" name="图片 8" descr="01 维均值滤波示意图.gif"/>
          <p:cNvPicPr/>
          <p:nvPr/>
        </p:nvPicPr>
        <p:blipFill>
          <a:blip r:embed="rId5" cstate="print"/>
          <a:stretch>
            <a:fillRect/>
          </a:stretch>
        </p:blipFill>
        <p:spPr>
          <a:xfrm>
            <a:off x="395536" y="4529560"/>
            <a:ext cx="3570960" cy="1044639"/>
          </a:xfrm>
          <a:prstGeom prst="rect">
            <a:avLst/>
          </a:prstGeom>
        </p:spPr>
      </p:pic>
      <p:pic>
        <p:nvPicPr>
          <p:cNvPr id="10" name="图片 9" descr="02 维均值滤波示意图.gif"/>
          <p:cNvPicPr/>
          <p:nvPr/>
        </p:nvPicPr>
        <p:blipFill>
          <a:blip r:embed="rId6" cstate="print"/>
          <a:stretch>
            <a:fillRect/>
          </a:stretch>
        </p:blipFill>
        <p:spPr>
          <a:xfrm>
            <a:off x="4355976" y="3758397"/>
            <a:ext cx="1988091" cy="1815802"/>
          </a:xfrm>
          <a:prstGeom prst="rect">
            <a:avLst/>
          </a:prstGeom>
        </p:spPr>
      </p:pic>
      <p:pic>
        <p:nvPicPr>
          <p:cNvPr id="11" name="图片 10" descr="03 维均值滤波示意图.jpg"/>
          <p:cNvPicPr/>
          <p:nvPr/>
        </p:nvPicPr>
        <p:blipFill>
          <a:blip r:embed="rId7" cstate="print"/>
          <a:stretch>
            <a:fillRect/>
          </a:stretch>
        </p:blipFill>
        <p:spPr>
          <a:xfrm>
            <a:off x="6787898" y="3573016"/>
            <a:ext cx="2088039" cy="2073191"/>
          </a:xfrm>
          <a:prstGeom prst="rect">
            <a:avLst/>
          </a:prstGeom>
        </p:spPr>
      </p:pic>
      <p:sp>
        <p:nvSpPr>
          <p:cNvPr id="16" name="矩形 15"/>
          <p:cNvSpPr/>
          <p:nvPr/>
        </p:nvSpPr>
        <p:spPr>
          <a:xfrm>
            <a:off x="3787170" y="3059668"/>
            <a:ext cx="1569660" cy="369332"/>
          </a:xfrm>
          <a:prstGeom prst="rect">
            <a:avLst/>
          </a:prstGeom>
        </p:spPr>
        <p:txBody>
          <a:bodyPr wrap="none">
            <a:spAutoFit/>
          </a:bodyPr>
          <a:lstStyle/>
          <a:p>
            <a:r>
              <a:rPr lang="zh-CN" altLang="zh-CN" dirty="0">
                <a:solidFill>
                  <a:srgbClr val="0000FF"/>
                </a:solidFill>
              </a:rPr>
              <a:t>英语单词发音</a:t>
            </a:r>
            <a:endParaRPr lang="zh-CN" altLang="en-US" dirty="0">
              <a:solidFill>
                <a:srgbClr val="0000FF"/>
              </a:solidFill>
            </a:endParaRPr>
          </a:p>
        </p:txBody>
      </p:sp>
      <p:sp>
        <p:nvSpPr>
          <p:cNvPr id="17" name="矩形 16"/>
          <p:cNvSpPr/>
          <p:nvPr/>
        </p:nvSpPr>
        <p:spPr>
          <a:xfrm>
            <a:off x="3440921" y="5723964"/>
            <a:ext cx="2262158" cy="369332"/>
          </a:xfrm>
          <a:prstGeom prst="rect">
            <a:avLst/>
          </a:prstGeom>
        </p:spPr>
        <p:txBody>
          <a:bodyPr wrap="none">
            <a:spAutoFit/>
          </a:bodyPr>
          <a:lstStyle/>
          <a:p>
            <a:r>
              <a:rPr lang="zh-CN" altLang="zh-CN" dirty="0">
                <a:solidFill>
                  <a:srgbClr val="FF0000"/>
                </a:solidFill>
              </a:rPr>
              <a:t>均值滤波模板示意图</a:t>
            </a:r>
            <a:endParaRPr lang="zh-CN" altLang="en-US" dirty="0">
              <a:solidFill>
                <a:srgbClr val="FF0000"/>
              </a:solidFill>
            </a:endParaRPr>
          </a:p>
        </p:txBody>
      </p:sp>
    </p:spTree>
    <p:extLst>
      <p:ext uri="{BB962C8B-B14F-4D97-AF65-F5344CB8AC3E}">
        <p14:creationId xmlns:p14="http://schemas.microsoft.com/office/powerpoint/2010/main" val="191253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80">
                                          <p:stCondLst>
                                            <p:cond delay="0"/>
                                          </p:stCondLst>
                                        </p:cTn>
                                        <p:tgtEl>
                                          <p:spTgt spid="8"/>
                                        </p:tgtEl>
                                      </p:cBhvr>
                                    </p:animEffect>
                                    <p:anim calcmode="lin" valueType="num">
                                      <p:cBhvr>
                                        <p:cTn id="4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5" dur="26">
                                          <p:stCondLst>
                                            <p:cond delay="650"/>
                                          </p:stCondLst>
                                        </p:cTn>
                                        <p:tgtEl>
                                          <p:spTgt spid="8"/>
                                        </p:tgtEl>
                                      </p:cBhvr>
                                      <p:to x="100000" y="60000"/>
                                    </p:animScale>
                                    <p:animScale>
                                      <p:cBhvr>
                                        <p:cTn id="46" dur="166" decel="50000">
                                          <p:stCondLst>
                                            <p:cond delay="676"/>
                                          </p:stCondLst>
                                        </p:cTn>
                                        <p:tgtEl>
                                          <p:spTgt spid="8"/>
                                        </p:tgtEl>
                                      </p:cBhvr>
                                      <p:to x="100000" y="100000"/>
                                    </p:animScale>
                                    <p:animScale>
                                      <p:cBhvr>
                                        <p:cTn id="47" dur="26">
                                          <p:stCondLst>
                                            <p:cond delay="1312"/>
                                          </p:stCondLst>
                                        </p:cTn>
                                        <p:tgtEl>
                                          <p:spTgt spid="8"/>
                                        </p:tgtEl>
                                      </p:cBhvr>
                                      <p:to x="100000" y="80000"/>
                                    </p:animScale>
                                    <p:animScale>
                                      <p:cBhvr>
                                        <p:cTn id="48" dur="166" decel="50000">
                                          <p:stCondLst>
                                            <p:cond delay="1338"/>
                                          </p:stCondLst>
                                        </p:cTn>
                                        <p:tgtEl>
                                          <p:spTgt spid="8"/>
                                        </p:tgtEl>
                                      </p:cBhvr>
                                      <p:to x="100000" y="100000"/>
                                    </p:animScale>
                                    <p:animScale>
                                      <p:cBhvr>
                                        <p:cTn id="49" dur="26">
                                          <p:stCondLst>
                                            <p:cond delay="1642"/>
                                          </p:stCondLst>
                                        </p:cTn>
                                        <p:tgtEl>
                                          <p:spTgt spid="8"/>
                                        </p:tgtEl>
                                      </p:cBhvr>
                                      <p:to x="100000" y="90000"/>
                                    </p:animScale>
                                    <p:animScale>
                                      <p:cBhvr>
                                        <p:cTn id="50" dur="166" decel="50000">
                                          <p:stCondLst>
                                            <p:cond delay="1668"/>
                                          </p:stCondLst>
                                        </p:cTn>
                                        <p:tgtEl>
                                          <p:spTgt spid="8"/>
                                        </p:tgtEl>
                                      </p:cBhvr>
                                      <p:to x="100000" y="100000"/>
                                    </p:animScale>
                                    <p:animScale>
                                      <p:cBhvr>
                                        <p:cTn id="51" dur="26">
                                          <p:stCondLst>
                                            <p:cond delay="1808"/>
                                          </p:stCondLst>
                                        </p:cTn>
                                        <p:tgtEl>
                                          <p:spTgt spid="8"/>
                                        </p:tgtEl>
                                      </p:cBhvr>
                                      <p:to x="100000" y="95000"/>
                                    </p:animScale>
                                    <p:animScale>
                                      <p:cBhvr>
                                        <p:cTn id="52" dur="166" decel="50000">
                                          <p:stCondLst>
                                            <p:cond delay="1834"/>
                                          </p:stCondLst>
                                        </p:cTn>
                                        <p:tgtEl>
                                          <p:spTgt spid="8"/>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down)">
                                      <p:cBhvr>
                                        <p:cTn id="55" dur="580">
                                          <p:stCondLst>
                                            <p:cond delay="0"/>
                                          </p:stCondLst>
                                        </p:cTn>
                                        <p:tgtEl>
                                          <p:spTgt spid="16"/>
                                        </p:tgtEl>
                                      </p:cBhvr>
                                    </p:animEffect>
                                    <p:anim calcmode="lin" valueType="num">
                                      <p:cBhvr>
                                        <p:cTn id="5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61" dur="26">
                                          <p:stCondLst>
                                            <p:cond delay="650"/>
                                          </p:stCondLst>
                                        </p:cTn>
                                        <p:tgtEl>
                                          <p:spTgt spid="16"/>
                                        </p:tgtEl>
                                      </p:cBhvr>
                                      <p:to x="100000" y="60000"/>
                                    </p:animScale>
                                    <p:animScale>
                                      <p:cBhvr>
                                        <p:cTn id="62" dur="166" decel="50000">
                                          <p:stCondLst>
                                            <p:cond delay="676"/>
                                          </p:stCondLst>
                                        </p:cTn>
                                        <p:tgtEl>
                                          <p:spTgt spid="16"/>
                                        </p:tgtEl>
                                      </p:cBhvr>
                                      <p:to x="100000" y="100000"/>
                                    </p:animScale>
                                    <p:animScale>
                                      <p:cBhvr>
                                        <p:cTn id="63" dur="26">
                                          <p:stCondLst>
                                            <p:cond delay="1312"/>
                                          </p:stCondLst>
                                        </p:cTn>
                                        <p:tgtEl>
                                          <p:spTgt spid="16"/>
                                        </p:tgtEl>
                                      </p:cBhvr>
                                      <p:to x="100000" y="80000"/>
                                    </p:animScale>
                                    <p:animScale>
                                      <p:cBhvr>
                                        <p:cTn id="64" dur="166" decel="50000">
                                          <p:stCondLst>
                                            <p:cond delay="1338"/>
                                          </p:stCondLst>
                                        </p:cTn>
                                        <p:tgtEl>
                                          <p:spTgt spid="16"/>
                                        </p:tgtEl>
                                      </p:cBhvr>
                                      <p:to x="100000" y="100000"/>
                                    </p:animScale>
                                    <p:animScale>
                                      <p:cBhvr>
                                        <p:cTn id="65" dur="26">
                                          <p:stCondLst>
                                            <p:cond delay="1642"/>
                                          </p:stCondLst>
                                        </p:cTn>
                                        <p:tgtEl>
                                          <p:spTgt spid="16"/>
                                        </p:tgtEl>
                                      </p:cBhvr>
                                      <p:to x="100000" y="90000"/>
                                    </p:animScale>
                                    <p:animScale>
                                      <p:cBhvr>
                                        <p:cTn id="66" dur="166" decel="50000">
                                          <p:stCondLst>
                                            <p:cond delay="1668"/>
                                          </p:stCondLst>
                                        </p:cTn>
                                        <p:tgtEl>
                                          <p:spTgt spid="16"/>
                                        </p:tgtEl>
                                      </p:cBhvr>
                                      <p:to x="100000" y="100000"/>
                                    </p:animScale>
                                    <p:animScale>
                                      <p:cBhvr>
                                        <p:cTn id="67" dur="26">
                                          <p:stCondLst>
                                            <p:cond delay="1808"/>
                                          </p:stCondLst>
                                        </p:cTn>
                                        <p:tgtEl>
                                          <p:spTgt spid="16"/>
                                        </p:tgtEl>
                                      </p:cBhvr>
                                      <p:to x="100000" y="95000"/>
                                    </p:animScale>
                                    <p:animScale>
                                      <p:cBhvr>
                                        <p:cTn id="68" dur="166" decel="50000">
                                          <p:stCondLst>
                                            <p:cond delay="1834"/>
                                          </p:stCondLst>
                                        </p:cTn>
                                        <p:tgtEl>
                                          <p:spTgt spid="16"/>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down)">
                                      <p:cBhvr>
                                        <p:cTn id="73" dur="580">
                                          <p:stCondLst>
                                            <p:cond delay="0"/>
                                          </p:stCondLst>
                                        </p:cTn>
                                        <p:tgtEl>
                                          <p:spTgt spid="9"/>
                                        </p:tgtEl>
                                      </p:cBhvr>
                                    </p:animEffect>
                                    <p:anim calcmode="lin" valueType="num">
                                      <p:cBhvr>
                                        <p:cTn id="74"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9" dur="26">
                                          <p:stCondLst>
                                            <p:cond delay="650"/>
                                          </p:stCondLst>
                                        </p:cTn>
                                        <p:tgtEl>
                                          <p:spTgt spid="9"/>
                                        </p:tgtEl>
                                      </p:cBhvr>
                                      <p:to x="100000" y="60000"/>
                                    </p:animScale>
                                    <p:animScale>
                                      <p:cBhvr>
                                        <p:cTn id="80" dur="166" decel="50000">
                                          <p:stCondLst>
                                            <p:cond delay="676"/>
                                          </p:stCondLst>
                                        </p:cTn>
                                        <p:tgtEl>
                                          <p:spTgt spid="9"/>
                                        </p:tgtEl>
                                      </p:cBhvr>
                                      <p:to x="100000" y="100000"/>
                                    </p:animScale>
                                    <p:animScale>
                                      <p:cBhvr>
                                        <p:cTn id="81" dur="26">
                                          <p:stCondLst>
                                            <p:cond delay="1312"/>
                                          </p:stCondLst>
                                        </p:cTn>
                                        <p:tgtEl>
                                          <p:spTgt spid="9"/>
                                        </p:tgtEl>
                                      </p:cBhvr>
                                      <p:to x="100000" y="80000"/>
                                    </p:animScale>
                                    <p:animScale>
                                      <p:cBhvr>
                                        <p:cTn id="82" dur="166" decel="50000">
                                          <p:stCondLst>
                                            <p:cond delay="1338"/>
                                          </p:stCondLst>
                                        </p:cTn>
                                        <p:tgtEl>
                                          <p:spTgt spid="9"/>
                                        </p:tgtEl>
                                      </p:cBhvr>
                                      <p:to x="100000" y="100000"/>
                                    </p:animScale>
                                    <p:animScale>
                                      <p:cBhvr>
                                        <p:cTn id="83" dur="26">
                                          <p:stCondLst>
                                            <p:cond delay="1642"/>
                                          </p:stCondLst>
                                        </p:cTn>
                                        <p:tgtEl>
                                          <p:spTgt spid="9"/>
                                        </p:tgtEl>
                                      </p:cBhvr>
                                      <p:to x="100000" y="90000"/>
                                    </p:animScale>
                                    <p:animScale>
                                      <p:cBhvr>
                                        <p:cTn id="84" dur="166" decel="50000">
                                          <p:stCondLst>
                                            <p:cond delay="1668"/>
                                          </p:stCondLst>
                                        </p:cTn>
                                        <p:tgtEl>
                                          <p:spTgt spid="9"/>
                                        </p:tgtEl>
                                      </p:cBhvr>
                                      <p:to x="100000" y="100000"/>
                                    </p:animScale>
                                    <p:animScale>
                                      <p:cBhvr>
                                        <p:cTn id="85" dur="26">
                                          <p:stCondLst>
                                            <p:cond delay="1808"/>
                                          </p:stCondLst>
                                        </p:cTn>
                                        <p:tgtEl>
                                          <p:spTgt spid="9"/>
                                        </p:tgtEl>
                                      </p:cBhvr>
                                      <p:to x="100000" y="95000"/>
                                    </p:animScale>
                                    <p:animScale>
                                      <p:cBhvr>
                                        <p:cTn id="86" dur="166" decel="50000">
                                          <p:stCondLst>
                                            <p:cond delay="1834"/>
                                          </p:stCondLst>
                                        </p:cTn>
                                        <p:tgtEl>
                                          <p:spTgt spid="9"/>
                                        </p:tgtEl>
                                      </p:cBhvr>
                                      <p:to x="100000" y="100000"/>
                                    </p:animScale>
                                  </p:childTnLst>
                                </p:cTn>
                              </p:par>
                              <p:par>
                                <p:cTn id="87" presetID="26" presetClass="entr" presetSubtype="0" fill="hold" nodeType="withEffect">
                                  <p:stCondLst>
                                    <p:cond delay="0"/>
                                  </p:stCondLst>
                                  <p:childTnLst>
                                    <p:set>
                                      <p:cBhvr>
                                        <p:cTn id="88" dur="1" fill="hold">
                                          <p:stCondLst>
                                            <p:cond delay="0"/>
                                          </p:stCondLst>
                                        </p:cTn>
                                        <p:tgtEl>
                                          <p:spTgt spid="10"/>
                                        </p:tgtEl>
                                        <p:attrNameLst>
                                          <p:attrName>style.visibility</p:attrName>
                                        </p:attrNameLst>
                                      </p:cBhvr>
                                      <p:to>
                                        <p:strVal val="visible"/>
                                      </p:to>
                                    </p:set>
                                    <p:animEffect transition="in" filter="wipe(down)">
                                      <p:cBhvr>
                                        <p:cTn id="89" dur="580">
                                          <p:stCondLst>
                                            <p:cond delay="0"/>
                                          </p:stCondLst>
                                        </p:cTn>
                                        <p:tgtEl>
                                          <p:spTgt spid="10"/>
                                        </p:tgtEl>
                                      </p:cBhvr>
                                    </p:animEffect>
                                    <p:anim calcmode="lin" valueType="num">
                                      <p:cBhvr>
                                        <p:cTn id="9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95" dur="26">
                                          <p:stCondLst>
                                            <p:cond delay="650"/>
                                          </p:stCondLst>
                                        </p:cTn>
                                        <p:tgtEl>
                                          <p:spTgt spid="10"/>
                                        </p:tgtEl>
                                      </p:cBhvr>
                                      <p:to x="100000" y="60000"/>
                                    </p:animScale>
                                    <p:animScale>
                                      <p:cBhvr>
                                        <p:cTn id="96" dur="166" decel="50000">
                                          <p:stCondLst>
                                            <p:cond delay="676"/>
                                          </p:stCondLst>
                                        </p:cTn>
                                        <p:tgtEl>
                                          <p:spTgt spid="10"/>
                                        </p:tgtEl>
                                      </p:cBhvr>
                                      <p:to x="100000" y="100000"/>
                                    </p:animScale>
                                    <p:animScale>
                                      <p:cBhvr>
                                        <p:cTn id="97" dur="26">
                                          <p:stCondLst>
                                            <p:cond delay="1312"/>
                                          </p:stCondLst>
                                        </p:cTn>
                                        <p:tgtEl>
                                          <p:spTgt spid="10"/>
                                        </p:tgtEl>
                                      </p:cBhvr>
                                      <p:to x="100000" y="80000"/>
                                    </p:animScale>
                                    <p:animScale>
                                      <p:cBhvr>
                                        <p:cTn id="98" dur="166" decel="50000">
                                          <p:stCondLst>
                                            <p:cond delay="1338"/>
                                          </p:stCondLst>
                                        </p:cTn>
                                        <p:tgtEl>
                                          <p:spTgt spid="10"/>
                                        </p:tgtEl>
                                      </p:cBhvr>
                                      <p:to x="100000" y="100000"/>
                                    </p:animScale>
                                    <p:animScale>
                                      <p:cBhvr>
                                        <p:cTn id="99" dur="26">
                                          <p:stCondLst>
                                            <p:cond delay="1642"/>
                                          </p:stCondLst>
                                        </p:cTn>
                                        <p:tgtEl>
                                          <p:spTgt spid="10"/>
                                        </p:tgtEl>
                                      </p:cBhvr>
                                      <p:to x="100000" y="90000"/>
                                    </p:animScale>
                                    <p:animScale>
                                      <p:cBhvr>
                                        <p:cTn id="100" dur="166" decel="50000">
                                          <p:stCondLst>
                                            <p:cond delay="1668"/>
                                          </p:stCondLst>
                                        </p:cTn>
                                        <p:tgtEl>
                                          <p:spTgt spid="10"/>
                                        </p:tgtEl>
                                      </p:cBhvr>
                                      <p:to x="100000" y="100000"/>
                                    </p:animScale>
                                    <p:animScale>
                                      <p:cBhvr>
                                        <p:cTn id="101" dur="26">
                                          <p:stCondLst>
                                            <p:cond delay="1808"/>
                                          </p:stCondLst>
                                        </p:cTn>
                                        <p:tgtEl>
                                          <p:spTgt spid="10"/>
                                        </p:tgtEl>
                                      </p:cBhvr>
                                      <p:to x="100000" y="95000"/>
                                    </p:animScale>
                                    <p:animScale>
                                      <p:cBhvr>
                                        <p:cTn id="102" dur="166" decel="50000">
                                          <p:stCondLst>
                                            <p:cond delay="1834"/>
                                          </p:stCondLst>
                                        </p:cTn>
                                        <p:tgtEl>
                                          <p:spTgt spid="10"/>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11"/>
                                        </p:tgtEl>
                                        <p:attrNameLst>
                                          <p:attrName>style.visibility</p:attrName>
                                        </p:attrNameLst>
                                      </p:cBhvr>
                                      <p:to>
                                        <p:strVal val="visible"/>
                                      </p:to>
                                    </p:set>
                                    <p:animEffect transition="in" filter="wipe(down)">
                                      <p:cBhvr>
                                        <p:cTn id="105" dur="580">
                                          <p:stCondLst>
                                            <p:cond delay="0"/>
                                          </p:stCondLst>
                                        </p:cTn>
                                        <p:tgtEl>
                                          <p:spTgt spid="11"/>
                                        </p:tgtEl>
                                      </p:cBhvr>
                                    </p:animEffect>
                                    <p:anim calcmode="lin" valueType="num">
                                      <p:cBhvr>
                                        <p:cTn id="10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11" dur="26">
                                          <p:stCondLst>
                                            <p:cond delay="650"/>
                                          </p:stCondLst>
                                        </p:cTn>
                                        <p:tgtEl>
                                          <p:spTgt spid="11"/>
                                        </p:tgtEl>
                                      </p:cBhvr>
                                      <p:to x="100000" y="60000"/>
                                    </p:animScale>
                                    <p:animScale>
                                      <p:cBhvr>
                                        <p:cTn id="112" dur="166" decel="50000">
                                          <p:stCondLst>
                                            <p:cond delay="676"/>
                                          </p:stCondLst>
                                        </p:cTn>
                                        <p:tgtEl>
                                          <p:spTgt spid="11"/>
                                        </p:tgtEl>
                                      </p:cBhvr>
                                      <p:to x="100000" y="100000"/>
                                    </p:animScale>
                                    <p:animScale>
                                      <p:cBhvr>
                                        <p:cTn id="113" dur="26">
                                          <p:stCondLst>
                                            <p:cond delay="1312"/>
                                          </p:stCondLst>
                                        </p:cTn>
                                        <p:tgtEl>
                                          <p:spTgt spid="11"/>
                                        </p:tgtEl>
                                      </p:cBhvr>
                                      <p:to x="100000" y="80000"/>
                                    </p:animScale>
                                    <p:animScale>
                                      <p:cBhvr>
                                        <p:cTn id="114" dur="166" decel="50000">
                                          <p:stCondLst>
                                            <p:cond delay="1338"/>
                                          </p:stCondLst>
                                        </p:cTn>
                                        <p:tgtEl>
                                          <p:spTgt spid="11"/>
                                        </p:tgtEl>
                                      </p:cBhvr>
                                      <p:to x="100000" y="100000"/>
                                    </p:animScale>
                                    <p:animScale>
                                      <p:cBhvr>
                                        <p:cTn id="115" dur="26">
                                          <p:stCondLst>
                                            <p:cond delay="1642"/>
                                          </p:stCondLst>
                                        </p:cTn>
                                        <p:tgtEl>
                                          <p:spTgt spid="11"/>
                                        </p:tgtEl>
                                      </p:cBhvr>
                                      <p:to x="100000" y="90000"/>
                                    </p:animScale>
                                    <p:animScale>
                                      <p:cBhvr>
                                        <p:cTn id="116" dur="166" decel="50000">
                                          <p:stCondLst>
                                            <p:cond delay="1668"/>
                                          </p:stCondLst>
                                        </p:cTn>
                                        <p:tgtEl>
                                          <p:spTgt spid="11"/>
                                        </p:tgtEl>
                                      </p:cBhvr>
                                      <p:to x="100000" y="100000"/>
                                    </p:animScale>
                                    <p:animScale>
                                      <p:cBhvr>
                                        <p:cTn id="117" dur="26">
                                          <p:stCondLst>
                                            <p:cond delay="1808"/>
                                          </p:stCondLst>
                                        </p:cTn>
                                        <p:tgtEl>
                                          <p:spTgt spid="11"/>
                                        </p:tgtEl>
                                      </p:cBhvr>
                                      <p:to x="100000" y="95000"/>
                                    </p:animScale>
                                    <p:animScale>
                                      <p:cBhvr>
                                        <p:cTn id="118" dur="166" decel="50000">
                                          <p:stCondLst>
                                            <p:cond delay="1834"/>
                                          </p:stCondLst>
                                        </p:cTn>
                                        <p:tgtEl>
                                          <p:spTgt spid="11"/>
                                        </p:tgtEl>
                                      </p:cBhvr>
                                      <p:to x="100000" y="100000"/>
                                    </p:animScale>
                                  </p:childTnLst>
                                </p:cTn>
                              </p:par>
                              <p:par>
                                <p:cTn id="119" presetID="26" presetClass="entr" presetSubtype="0" fill="hold" grpId="0" nodeType="withEffect">
                                  <p:stCondLst>
                                    <p:cond delay="0"/>
                                  </p:stCondLst>
                                  <p:childTnLst>
                                    <p:set>
                                      <p:cBhvr>
                                        <p:cTn id="120" dur="1" fill="hold">
                                          <p:stCondLst>
                                            <p:cond delay="0"/>
                                          </p:stCondLst>
                                        </p:cTn>
                                        <p:tgtEl>
                                          <p:spTgt spid="17"/>
                                        </p:tgtEl>
                                        <p:attrNameLst>
                                          <p:attrName>style.visibility</p:attrName>
                                        </p:attrNameLst>
                                      </p:cBhvr>
                                      <p:to>
                                        <p:strVal val="visible"/>
                                      </p:to>
                                    </p:set>
                                    <p:animEffect transition="in" filter="wipe(down)">
                                      <p:cBhvr>
                                        <p:cTn id="121" dur="580">
                                          <p:stCondLst>
                                            <p:cond delay="0"/>
                                          </p:stCondLst>
                                        </p:cTn>
                                        <p:tgtEl>
                                          <p:spTgt spid="17"/>
                                        </p:tgtEl>
                                      </p:cBhvr>
                                    </p:animEffect>
                                    <p:anim calcmode="lin" valueType="num">
                                      <p:cBhvr>
                                        <p:cTn id="122"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27" dur="26">
                                          <p:stCondLst>
                                            <p:cond delay="650"/>
                                          </p:stCondLst>
                                        </p:cTn>
                                        <p:tgtEl>
                                          <p:spTgt spid="17"/>
                                        </p:tgtEl>
                                      </p:cBhvr>
                                      <p:to x="100000" y="60000"/>
                                    </p:animScale>
                                    <p:animScale>
                                      <p:cBhvr>
                                        <p:cTn id="128" dur="166" decel="50000">
                                          <p:stCondLst>
                                            <p:cond delay="676"/>
                                          </p:stCondLst>
                                        </p:cTn>
                                        <p:tgtEl>
                                          <p:spTgt spid="17"/>
                                        </p:tgtEl>
                                      </p:cBhvr>
                                      <p:to x="100000" y="100000"/>
                                    </p:animScale>
                                    <p:animScale>
                                      <p:cBhvr>
                                        <p:cTn id="129" dur="26">
                                          <p:stCondLst>
                                            <p:cond delay="1312"/>
                                          </p:stCondLst>
                                        </p:cTn>
                                        <p:tgtEl>
                                          <p:spTgt spid="17"/>
                                        </p:tgtEl>
                                      </p:cBhvr>
                                      <p:to x="100000" y="80000"/>
                                    </p:animScale>
                                    <p:animScale>
                                      <p:cBhvr>
                                        <p:cTn id="130" dur="166" decel="50000">
                                          <p:stCondLst>
                                            <p:cond delay="1338"/>
                                          </p:stCondLst>
                                        </p:cTn>
                                        <p:tgtEl>
                                          <p:spTgt spid="17"/>
                                        </p:tgtEl>
                                      </p:cBhvr>
                                      <p:to x="100000" y="100000"/>
                                    </p:animScale>
                                    <p:animScale>
                                      <p:cBhvr>
                                        <p:cTn id="131" dur="26">
                                          <p:stCondLst>
                                            <p:cond delay="1642"/>
                                          </p:stCondLst>
                                        </p:cTn>
                                        <p:tgtEl>
                                          <p:spTgt spid="17"/>
                                        </p:tgtEl>
                                      </p:cBhvr>
                                      <p:to x="100000" y="90000"/>
                                    </p:animScale>
                                    <p:animScale>
                                      <p:cBhvr>
                                        <p:cTn id="132" dur="166" decel="50000">
                                          <p:stCondLst>
                                            <p:cond delay="1668"/>
                                          </p:stCondLst>
                                        </p:cTn>
                                        <p:tgtEl>
                                          <p:spTgt spid="17"/>
                                        </p:tgtEl>
                                      </p:cBhvr>
                                      <p:to x="100000" y="100000"/>
                                    </p:animScale>
                                    <p:animScale>
                                      <p:cBhvr>
                                        <p:cTn id="133" dur="26">
                                          <p:stCondLst>
                                            <p:cond delay="1808"/>
                                          </p:stCondLst>
                                        </p:cTn>
                                        <p:tgtEl>
                                          <p:spTgt spid="17"/>
                                        </p:tgtEl>
                                      </p:cBhvr>
                                      <p:to x="100000" y="95000"/>
                                    </p:animScale>
                                    <p:animScale>
                                      <p:cBhvr>
                                        <p:cTn id="134"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图像平滑与尺度空间</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a:t>
            </a:fld>
            <a:endParaRPr lang="zh-CN" altLang="en-US"/>
          </a:p>
        </p:txBody>
      </p:sp>
      <p:pic>
        <p:nvPicPr>
          <p:cNvPr id="6" name="图片 5" descr="2010_05_26_图像模糊与尺度空间.bmp"/>
          <p:cNvPicPr/>
          <p:nvPr/>
        </p:nvPicPr>
        <p:blipFill>
          <a:blip r:embed="rId2" cstate="print"/>
          <a:stretch>
            <a:fillRect/>
          </a:stretch>
        </p:blipFill>
        <p:spPr>
          <a:xfrm>
            <a:off x="491490" y="2132856"/>
            <a:ext cx="7176854" cy="3672408"/>
          </a:xfrm>
          <a:prstGeom prst="rect">
            <a:avLst/>
          </a:prstGeom>
        </p:spPr>
      </p:pic>
    </p:spTree>
    <p:extLst>
      <p:ext uri="{BB962C8B-B14F-4D97-AF65-F5344CB8AC3E}">
        <p14:creationId xmlns:p14="http://schemas.microsoft.com/office/powerpoint/2010/main" val="317376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均值滤波法</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30</a:t>
            </a:fld>
            <a:endParaRPr lang="zh-CN" altLang="en-US"/>
          </a:p>
        </p:txBody>
      </p:sp>
      <p:pic>
        <p:nvPicPr>
          <p:cNvPr id="6" name="图片 5" descr="01 维均值滤波示意图 - 02.gif"/>
          <p:cNvPicPr/>
          <p:nvPr/>
        </p:nvPicPr>
        <p:blipFill>
          <a:blip r:embed="rId2" cstate="print"/>
          <a:stretch>
            <a:fillRect/>
          </a:stretch>
        </p:blipFill>
        <p:spPr>
          <a:xfrm>
            <a:off x="2051720" y="1772816"/>
            <a:ext cx="4464496" cy="1296144"/>
          </a:xfrm>
          <a:prstGeom prst="rect">
            <a:avLst/>
          </a:prstGeom>
        </p:spPr>
      </p:pic>
      <p:sp>
        <p:nvSpPr>
          <p:cNvPr id="7" name="矩形 6"/>
          <p:cNvSpPr/>
          <p:nvPr/>
        </p:nvSpPr>
        <p:spPr>
          <a:xfrm>
            <a:off x="2922056" y="3068960"/>
            <a:ext cx="2723823" cy="369332"/>
          </a:xfrm>
          <a:prstGeom prst="rect">
            <a:avLst/>
          </a:prstGeom>
        </p:spPr>
        <p:txBody>
          <a:bodyPr wrap="none">
            <a:spAutoFit/>
          </a:bodyPr>
          <a:lstStyle/>
          <a:p>
            <a:r>
              <a:rPr lang="zh-CN" altLang="zh-CN" dirty="0">
                <a:solidFill>
                  <a:srgbClr val="0000FF"/>
                </a:solidFill>
              </a:rPr>
              <a:t>一维均值滤波实现示意图</a:t>
            </a:r>
            <a:endParaRPr lang="zh-CN" altLang="en-US" dirty="0">
              <a:solidFill>
                <a:srgbClr val="0000FF"/>
              </a:solidFill>
            </a:endParaRPr>
          </a:p>
        </p:txBody>
      </p:sp>
      <p:pic>
        <p:nvPicPr>
          <p:cNvPr id="8" name="图片 7" descr="灰度Lena图像.bmp"/>
          <p:cNvPicPr/>
          <p:nvPr/>
        </p:nvPicPr>
        <p:blipFill>
          <a:blip r:embed="rId3" cstate="print"/>
          <a:stretch>
            <a:fillRect/>
          </a:stretch>
        </p:blipFill>
        <p:spPr>
          <a:xfrm>
            <a:off x="611560" y="3717033"/>
            <a:ext cx="1645748" cy="1637273"/>
          </a:xfrm>
          <a:prstGeom prst="rect">
            <a:avLst/>
          </a:prstGeom>
        </p:spPr>
      </p:pic>
      <p:pic>
        <p:nvPicPr>
          <p:cNvPr id="9" name="图片 8" descr="灰度Lena图像_均值滤波.bmp"/>
          <p:cNvPicPr/>
          <p:nvPr/>
        </p:nvPicPr>
        <p:blipFill>
          <a:blip r:embed="rId4" cstate="print"/>
          <a:stretch>
            <a:fillRect/>
          </a:stretch>
        </p:blipFill>
        <p:spPr>
          <a:xfrm>
            <a:off x="2771800" y="3717032"/>
            <a:ext cx="1645748" cy="1637273"/>
          </a:xfrm>
          <a:prstGeom prst="rect">
            <a:avLst/>
          </a:prstGeom>
        </p:spPr>
      </p:pic>
      <p:pic>
        <p:nvPicPr>
          <p:cNvPr id="10" name="图片 9" descr="灰度圆形图像.bmp"/>
          <p:cNvPicPr/>
          <p:nvPr/>
        </p:nvPicPr>
        <p:blipFill>
          <a:blip r:embed="rId5" cstate="print"/>
          <a:stretch>
            <a:fillRect/>
          </a:stretch>
        </p:blipFill>
        <p:spPr>
          <a:xfrm>
            <a:off x="5002145" y="4744109"/>
            <a:ext cx="1618754" cy="1611243"/>
          </a:xfrm>
          <a:prstGeom prst="rect">
            <a:avLst/>
          </a:prstGeom>
          <a:ln>
            <a:solidFill>
              <a:schemeClr val="accent1"/>
            </a:solidFill>
          </a:ln>
        </p:spPr>
      </p:pic>
      <p:pic>
        <p:nvPicPr>
          <p:cNvPr id="11" name="图片 10" descr="灰度圆形图像_均值滤波.bmp"/>
          <p:cNvPicPr/>
          <p:nvPr/>
        </p:nvPicPr>
        <p:blipFill>
          <a:blip r:embed="rId6" cstate="print"/>
          <a:stretch>
            <a:fillRect/>
          </a:stretch>
        </p:blipFill>
        <p:spPr>
          <a:xfrm>
            <a:off x="7109569" y="4725144"/>
            <a:ext cx="1618754" cy="1611243"/>
          </a:xfrm>
          <a:prstGeom prst="rect">
            <a:avLst/>
          </a:prstGeom>
          <a:ln>
            <a:solidFill>
              <a:schemeClr val="accent1"/>
            </a:solidFill>
          </a:ln>
        </p:spPr>
      </p:pic>
      <p:sp>
        <p:nvSpPr>
          <p:cNvPr id="12" name="右箭头 11"/>
          <p:cNvSpPr/>
          <p:nvPr/>
        </p:nvSpPr>
        <p:spPr>
          <a:xfrm>
            <a:off x="2329316" y="4437112"/>
            <a:ext cx="37047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a:off x="6679091" y="5441718"/>
            <a:ext cx="370476"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498891" y="5639208"/>
            <a:ext cx="2031325" cy="369332"/>
          </a:xfrm>
          <a:prstGeom prst="rect">
            <a:avLst/>
          </a:prstGeom>
        </p:spPr>
        <p:txBody>
          <a:bodyPr wrap="none">
            <a:spAutoFit/>
          </a:bodyPr>
          <a:lstStyle/>
          <a:p>
            <a:r>
              <a:rPr lang="zh-CN" altLang="zh-CN" dirty="0">
                <a:solidFill>
                  <a:srgbClr val="FF0000"/>
                </a:solidFill>
              </a:rPr>
              <a:t>均值滤波结果示例</a:t>
            </a:r>
            <a:endParaRPr lang="zh-CN" altLang="en-US" dirty="0">
              <a:solidFill>
                <a:srgbClr val="FF0000"/>
              </a:solidFill>
            </a:endParaRPr>
          </a:p>
        </p:txBody>
      </p:sp>
    </p:spTree>
    <p:extLst>
      <p:ext uri="{BB962C8B-B14F-4D97-AF65-F5344CB8AC3E}">
        <p14:creationId xmlns:p14="http://schemas.microsoft.com/office/powerpoint/2010/main" val="57216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80">
                                          <p:stCondLst>
                                            <p:cond delay="0"/>
                                          </p:stCondLst>
                                        </p:cTn>
                                        <p:tgtEl>
                                          <p:spTgt spid="8"/>
                                        </p:tgtEl>
                                      </p:cBhvr>
                                    </p:animEffect>
                                    <p:anim calcmode="lin" valueType="num">
                                      <p:cBhvr>
                                        <p:cTn id="1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1" dur="26">
                                          <p:stCondLst>
                                            <p:cond delay="650"/>
                                          </p:stCondLst>
                                        </p:cTn>
                                        <p:tgtEl>
                                          <p:spTgt spid="8"/>
                                        </p:tgtEl>
                                      </p:cBhvr>
                                      <p:to x="100000" y="60000"/>
                                    </p:animScale>
                                    <p:animScale>
                                      <p:cBhvr>
                                        <p:cTn id="22" dur="166" decel="50000">
                                          <p:stCondLst>
                                            <p:cond delay="676"/>
                                          </p:stCondLst>
                                        </p:cTn>
                                        <p:tgtEl>
                                          <p:spTgt spid="8"/>
                                        </p:tgtEl>
                                      </p:cBhvr>
                                      <p:to x="100000" y="100000"/>
                                    </p:animScale>
                                    <p:animScale>
                                      <p:cBhvr>
                                        <p:cTn id="23" dur="26">
                                          <p:stCondLst>
                                            <p:cond delay="1312"/>
                                          </p:stCondLst>
                                        </p:cTn>
                                        <p:tgtEl>
                                          <p:spTgt spid="8"/>
                                        </p:tgtEl>
                                      </p:cBhvr>
                                      <p:to x="100000" y="80000"/>
                                    </p:animScale>
                                    <p:animScale>
                                      <p:cBhvr>
                                        <p:cTn id="24" dur="166" decel="50000">
                                          <p:stCondLst>
                                            <p:cond delay="1338"/>
                                          </p:stCondLst>
                                        </p:cTn>
                                        <p:tgtEl>
                                          <p:spTgt spid="8"/>
                                        </p:tgtEl>
                                      </p:cBhvr>
                                      <p:to x="100000" y="100000"/>
                                    </p:animScale>
                                    <p:animScale>
                                      <p:cBhvr>
                                        <p:cTn id="25" dur="26">
                                          <p:stCondLst>
                                            <p:cond delay="1642"/>
                                          </p:stCondLst>
                                        </p:cTn>
                                        <p:tgtEl>
                                          <p:spTgt spid="8"/>
                                        </p:tgtEl>
                                      </p:cBhvr>
                                      <p:to x="100000" y="90000"/>
                                    </p:animScale>
                                    <p:animScale>
                                      <p:cBhvr>
                                        <p:cTn id="26" dur="166" decel="50000">
                                          <p:stCondLst>
                                            <p:cond delay="1668"/>
                                          </p:stCondLst>
                                        </p:cTn>
                                        <p:tgtEl>
                                          <p:spTgt spid="8"/>
                                        </p:tgtEl>
                                      </p:cBhvr>
                                      <p:to x="100000" y="100000"/>
                                    </p:animScale>
                                    <p:animScale>
                                      <p:cBhvr>
                                        <p:cTn id="27" dur="26">
                                          <p:stCondLst>
                                            <p:cond delay="1808"/>
                                          </p:stCondLst>
                                        </p:cTn>
                                        <p:tgtEl>
                                          <p:spTgt spid="8"/>
                                        </p:tgtEl>
                                      </p:cBhvr>
                                      <p:to x="100000" y="95000"/>
                                    </p:animScale>
                                    <p:animScale>
                                      <p:cBhvr>
                                        <p:cTn id="28" dur="166" decel="50000">
                                          <p:stCondLst>
                                            <p:cond delay="1834"/>
                                          </p:stCondLst>
                                        </p:cTn>
                                        <p:tgtEl>
                                          <p:spTgt spid="8"/>
                                        </p:tgtEl>
                                      </p:cBhvr>
                                      <p:to x="100000" y="100000"/>
                                    </p:animScale>
                                  </p:childTnLst>
                                </p:cTn>
                              </p:par>
                              <p:par>
                                <p:cTn id="29" presetID="26"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80">
                                          <p:stCondLst>
                                            <p:cond delay="0"/>
                                          </p:stCondLst>
                                        </p:cTn>
                                        <p:tgtEl>
                                          <p:spTgt spid="12"/>
                                        </p:tgtEl>
                                      </p:cBhvr>
                                    </p:animEffect>
                                    <p:anim calcmode="lin" valueType="num">
                                      <p:cBhvr>
                                        <p:cTn id="32"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7" dur="26">
                                          <p:stCondLst>
                                            <p:cond delay="650"/>
                                          </p:stCondLst>
                                        </p:cTn>
                                        <p:tgtEl>
                                          <p:spTgt spid="12"/>
                                        </p:tgtEl>
                                      </p:cBhvr>
                                      <p:to x="100000" y="60000"/>
                                    </p:animScale>
                                    <p:animScale>
                                      <p:cBhvr>
                                        <p:cTn id="38" dur="166" decel="50000">
                                          <p:stCondLst>
                                            <p:cond delay="676"/>
                                          </p:stCondLst>
                                        </p:cTn>
                                        <p:tgtEl>
                                          <p:spTgt spid="12"/>
                                        </p:tgtEl>
                                      </p:cBhvr>
                                      <p:to x="100000" y="100000"/>
                                    </p:animScale>
                                    <p:animScale>
                                      <p:cBhvr>
                                        <p:cTn id="39" dur="26">
                                          <p:stCondLst>
                                            <p:cond delay="1312"/>
                                          </p:stCondLst>
                                        </p:cTn>
                                        <p:tgtEl>
                                          <p:spTgt spid="12"/>
                                        </p:tgtEl>
                                      </p:cBhvr>
                                      <p:to x="100000" y="80000"/>
                                    </p:animScale>
                                    <p:animScale>
                                      <p:cBhvr>
                                        <p:cTn id="40" dur="166" decel="50000">
                                          <p:stCondLst>
                                            <p:cond delay="1338"/>
                                          </p:stCondLst>
                                        </p:cTn>
                                        <p:tgtEl>
                                          <p:spTgt spid="12"/>
                                        </p:tgtEl>
                                      </p:cBhvr>
                                      <p:to x="100000" y="100000"/>
                                    </p:animScale>
                                    <p:animScale>
                                      <p:cBhvr>
                                        <p:cTn id="41" dur="26">
                                          <p:stCondLst>
                                            <p:cond delay="1642"/>
                                          </p:stCondLst>
                                        </p:cTn>
                                        <p:tgtEl>
                                          <p:spTgt spid="12"/>
                                        </p:tgtEl>
                                      </p:cBhvr>
                                      <p:to x="100000" y="90000"/>
                                    </p:animScale>
                                    <p:animScale>
                                      <p:cBhvr>
                                        <p:cTn id="42" dur="166" decel="50000">
                                          <p:stCondLst>
                                            <p:cond delay="1668"/>
                                          </p:stCondLst>
                                        </p:cTn>
                                        <p:tgtEl>
                                          <p:spTgt spid="12"/>
                                        </p:tgtEl>
                                      </p:cBhvr>
                                      <p:to x="100000" y="100000"/>
                                    </p:animScale>
                                    <p:animScale>
                                      <p:cBhvr>
                                        <p:cTn id="43" dur="26">
                                          <p:stCondLst>
                                            <p:cond delay="1808"/>
                                          </p:stCondLst>
                                        </p:cTn>
                                        <p:tgtEl>
                                          <p:spTgt spid="12"/>
                                        </p:tgtEl>
                                      </p:cBhvr>
                                      <p:to x="100000" y="95000"/>
                                    </p:animScale>
                                    <p:animScale>
                                      <p:cBhvr>
                                        <p:cTn id="44" dur="166" decel="50000">
                                          <p:stCondLst>
                                            <p:cond delay="1834"/>
                                          </p:stCondLst>
                                        </p:cTn>
                                        <p:tgtEl>
                                          <p:spTgt spid="12"/>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80">
                                          <p:stCondLst>
                                            <p:cond delay="0"/>
                                          </p:stCondLst>
                                        </p:cTn>
                                        <p:tgtEl>
                                          <p:spTgt spid="9"/>
                                        </p:tgtEl>
                                      </p:cBhvr>
                                    </p:animEffect>
                                    <p:anim calcmode="lin" valueType="num">
                                      <p:cBhvr>
                                        <p:cTn id="4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53" dur="26">
                                          <p:stCondLst>
                                            <p:cond delay="650"/>
                                          </p:stCondLst>
                                        </p:cTn>
                                        <p:tgtEl>
                                          <p:spTgt spid="9"/>
                                        </p:tgtEl>
                                      </p:cBhvr>
                                      <p:to x="100000" y="60000"/>
                                    </p:animScale>
                                    <p:animScale>
                                      <p:cBhvr>
                                        <p:cTn id="54" dur="166" decel="50000">
                                          <p:stCondLst>
                                            <p:cond delay="676"/>
                                          </p:stCondLst>
                                        </p:cTn>
                                        <p:tgtEl>
                                          <p:spTgt spid="9"/>
                                        </p:tgtEl>
                                      </p:cBhvr>
                                      <p:to x="100000" y="100000"/>
                                    </p:animScale>
                                    <p:animScale>
                                      <p:cBhvr>
                                        <p:cTn id="55" dur="26">
                                          <p:stCondLst>
                                            <p:cond delay="1312"/>
                                          </p:stCondLst>
                                        </p:cTn>
                                        <p:tgtEl>
                                          <p:spTgt spid="9"/>
                                        </p:tgtEl>
                                      </p:cBhvr>
                                      <p:to x="100000" y="80000"/>
                                    </p:animScale>
                                    <p:animScale>
                                      <p:cBhvr>
                                        <p:cTn id="56" dur="166" decel="50000">
                                          <p:stCondLst>
                                            <p:cond delay="1338"/>
                                          </p:stCondLst>
                                        </p:cTn>
                                        <p:tgtEl>
                                          <p:spTgt spid="9"/>
                                        </p:tgtEl>
                                      </p:cBhvr>
                                      <p:to x="100000" y="100000"/>
                                    </p:animScale>
                                    <p:animScale>
                                      <p:cBhvr>
                                        <p:cTn id="57" dur="26">
                                          <p:stCondLst>
                                            <p:cond delay="1642"/>
                                          </p:stCondLst>
                                        </p:cTn>
                                        <p:tgtEl>
                                          <p:spTgt spid="9"/>
                                        </p:tgtEl>
                                      </p:cBhvr>
                                      <p:to x="100000" y="90000"/>
                                    </p:animScale>
                                    <p:animScale>
                                      <p:cBhvr>
                                        <p:cTn id="58" dur="166" decel="50000">
                                          <p:stCondLst>
                                            <p:cond delay="1668"/>
                                          </p:stCondLst>
                                        </p:cTn>
                                        <p:tgtEl>
                                          <p:spTgt spid="9"/>
                                        </p:tgtEl>
                                      </p:cBhvr>
                                      <p:to x="100000" y="100000"/>
                                    </p:animScale>
                                    <p:animScale>
                                      <p:cBhvr>
                                        <p:cTn id="59" dur="26">
                                          <p:stCondLst>
                                            <p:cond delay="1808"/>
                                          </p:stCondLst>
                                        </p:cTn>
                                        <p:tgtEl>
                                          <p:spTgt spid="9"/>
                                        </p:tgtEl>
                                      </p:cBhvr>
                                      <p:to x="100000" y="95000"/>
                                    </p:animScale>
                                    <p:animScale>
                                      <p:cBhvr>
                                        <p:cTn id="60" dur="166" decel="50000">
                                          <p:stCondLst>
                                            <p:cond delay="1834"/>
                                          </p:stCondLst>
                                        </p:cTn>
                                        <p:tgtEl>
                                          <p:spTgt spid="9"/>
                                        </p:tgtEl>
                                      </p:cBhvr>
                                      <p:to x="100000" y="100000"/>
                                    </p:animScale>
                                  </p:childTnLst>
                                </p:cTn>
                              </p:par>
                              <p:par>
                                <p:cTn id="61" presetID="26"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down)">
                                      <p:cBhvr>
                                        <p:cTn id="63" dur="580">
                                          <p:stCondLst>
                                            <p:cond delay="0"/>
                                          </p:stCondLst>
                                        </p:cTn>
                                        <p:tgtEl>
                                          <p:spTgt spid="14"/>
                                        </p:tgtEl>
                                      </p:cBhvr>
                                    </p:animEffect>
                                    <p:anim calcmode="lin" valueType="num">
                                      <p:cBhvr>
                                        <p:cTn id="6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69" dur="26">
                                          <p:stCondLst>
                                            <p:cond delay="650"/>
                                          </p:stCondLst>
                                        </p:cTn>
                                        <p:tgtEl>
                                          <p:spTgt spid="14"/>
                                        </p:tgtEl>
                                      </p:cBhvr>
                                      <p:to x="100000" y="60000"/>
                                    </p:animScale>
                                    <p:animScale>
                                      <p:cBhvr>
                                        <p:cTn id="70" dur="166" decel="50000">
                                          <p:stCondLst>
                                            <p:cond delay="676"/>
                                          </p:stCondLst>
                                        </p:cTn>
                                        <p:tgtEl>
                                          <p:spTgt spid="14"/>
                                        </p:tgtEl>
                                      </p:cBhvr>
                                      <p:to x="100000" y="100000"/>
                                    </p:animScale>
                                    <p:animScale>
                                      <p:cBhvr>
                                        <p:cTn id="71" dur="26">
                                          <p:stCondLst>
                                            <p:cond delay="1312"/>
                                          </p:stCondLst>
                                        </p:cTn>
                                        <p:tgtEl>
                                          <p:spTgt spid="14"/>
                                        </p:tgtEl>
                                      </p:cBhvr>
                                      <p:to x="100000" y="80000"/>
                                    </p:animScale>
                                    <p:animScale>
                                      <p:cBhvr>
                                        <p:cTn id="72" dur="166" decel="50000">
                                          <p:stCondLst>
                                            <p:cond delay="1338"/>
                                          </p:stCondLst>
                                        </p:cTn>
                                        <p:tgtEl>
                                          <p:spTgt spid="14"/>
                                        </p:tgtEl>
                                      </p:cBhvr>
                                      <p:to x="100000" y="100000"/>
                                    </p:animScale>
                                    <p:animScale>
                                      <p:cBhvr>
                                        <p:cTn id="73" dur="26">
                                          <p:stCondLst>
                                            <p:cond delay="1642"/>
                                          </p:stCondLst>
                                        </p:cTn>
                                        <p:tgtEl>
                                          <p:spTgt spid="14"/>
                                        </p:tgtEl>
                                      </p:cBhvr>
                                      <p:to x="100000" y="90000"/>
                                    </p:animScale>
                                    <p:animScale>
                                      <p:cBhvr>
                                        <p:cTn id="74" dur="166" decel="50000">
                                          <p:stCondLst>
                                            <p:cond delay="1668"/>
                                          </p:stCondLst>
                                        </p:cTn>
                                        <p:tgtEl>
                                          <p:spTgt spid="14"/>
                                        </p:tgtEl>
                                      </p:cBhvr>
                                      <p:to x="100000" y="100000"/>
                                    </p:animScale>
                                    <p:animScale>
                                      <p:cBhvr>
                                        <p:cTn id="75" dur="26">
                                          <p:stCondLst>
                                            <p:cond delay="1808"/>
                                          </p:stCondLst>
                                        </p:cTn>
                                        <p:tgtEl>
                                          <p:spTgt spid="14"/>
                                        </p:tgtEl>
                                      </p:cBhvr>
                                      <p:to x="100000" y="95000"/>
                                    </p:animScale>
                                    <p:animScale>
                                      <p:cBhvr>
                                        <p:cTn id="76" dur="166" decel="50000">
                                          <p:stCondLst>
                                            <p:cond delay="1834"/>
                                          </p:stCondLst>
                                        </p:cTn>
                                        <p:tgtEl>
                                          <p:spTgt spid="14"/>
                                        </p:tgtEl>
                                      </p:cBhvr>
                                      <p:to x="100000" y="100000"/>
                                    </p:animScale>
                                  </p:childTnLst>
                                </p:cTn>
                              </p:par>
                              <p:par>
                                <p:cTn id="77" presetID="26" presetClass="entr" presetSubtype="0" fill="hold" nodeType="with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down)">
                                      <p:cBhvr>
                                        <p:cTn id="79" dur="580">
                                          <p:stCondLst>
                                            <p:cond delay="0"/>
                                          </p:stCondLst>
                                        </p:cTn>
                                        <p:tgtEl>
                                          <p:spTgt spid="10"/>
                                        </p:tgtEl>
                                      </p:cBhvr>
                                    </p:animEffect>
                                    <p:anim calcmode="lin" valueType="num">
                                      <p:cBhvr>
                                        <p:cTn id="80"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85" dur="26">
                                          <p:stCondLst>
                                            <p:cond delay="650"/>
                                          </p:stCondLst>
                                        </p:cTn>
                                        <p:tgtEl>
                                          <p:spTgt spid="10"/>
                                        </p:tgtEl>
                                      </p:cBhvr>
                                      <p:to x="100000" y="60000"/>
                                    </p:animScale>
                                    <p:animScale>
                                      <p:cBhvr>
                                        <p:cTn id="86" dur="166" decel="50000">
                                          <p:stCondLst>
                                            <p:cond delay="676"/>
                                          </p:stCondLst>
                                        </p:cTn>
                                        <p:tgtEl>
                                          <p:spTgt spid="10"/>
                                        </p:tgtEl>
                                      </p:cBhvr>
                                      <p:to x="100000" y="100000"/>
                                    </p:animScale>
                                    <p:animScale>
                                      <p:cBhvr>
                                        <p:cTn id="87" dur="26">
                                          <p:stCondLst>
                                            <p:cond delay="1312"/>
                                          </p:stCondLst>
                                        </p:cTn>
                                        <p:tgtEl>
                                          <p:spTgt spid="10"/>
                                        </p:tgtEl>
                                      </p:cBhvr>
                                      <p:to x="100000" y="80000"/>
                                    </p:animScale>
                                    <p:animScale>
                                      <p:cBhvr>
                                        <p:cTn id="88" dur="166" decel="50000">
                                          <p:stCondLst>
                                            <p:cond delay="1338"/>
                                          </p:stCondLst>
                                        </p:cTn>
                                        <p:tgtEl>
                                          <p:spTgt spid="10"/>
                                        </p:tgtEl>
                                      </p:cBhvr>
                                      <p:to x="100000" y="100000"/>
                                    </p:animScale>
                                    <p:animScale>
                                      <p:cBhvr>
                                        <p:cTn id="89" dur="26">
                                          <p:stCondLst>
                                            <p:cond delay="1642"/>
                                          </p:stCondLst>
                                        </p:cTn>
                                        <p:tgtEl>
                                          <p:spTgt spid="10"/>
                                        </p:tgtEl>
                                      </p:cBhvr>
                                      <p:to x="100000" y="90000"/>
                                    </p:animScale>
                                    <p:animScale>
                                      <p:cBhvr>
                                        <p:cTn id="90" dur="166" decel="50000">
                                          <p:stCondLst>
                                            <p:cond delay="1668"/>
                                          </p:stCondLst>
                                        </p:cTn>
                                        <p:tgtEl>
                                          <p:spTgt spid="10"/>
                                        </p:tgtEl>
                                      </p:cBhvr>
                                      <p:to x="100000" y="100000"/>
                                    </p:animScale>
                                    <p:animScale>
                                      <p:cBhvr>
                                        <p:cTn id="91" dur="26">
                                          <p:stCondLst>
                                            <p:cond delay="1808"/>
                                          </p:stCondLst>
                                        </p:cTn>
                                        <p:tgtEl>
                                          <p:spTgt spid="10"/>
                                        </p:tgtEl>
                                      </p:cBhvr>
                                      <p:to x="100000" y="95000"/>
                                    </p:animScale>
                                    <p:animScale>
                                      <p:cBhvr>
                                        <p:cTn id="92" dur="166" decel="50000">
                                          <p:stCondLst>
                                            <p:cond delay="1834"/>
                                          </p:stCondLst>
                                        </p:cTn>
                                        <p:tgtEl>
                                          <p:spTgt spid="10"/>
                                        </p:tgtEl>
                                      </p:cBhvr>
                                      <p:to x="100000" y="100000"/>
                                    </p:animScale>
                                  </p:childTnLst>
                                </p:cTn>
                              </p:par>
                              <p:par>
                                <p:cTn id="93" presetID="26" presetClass="entr" presetSubtype="0" fill="hold" grpId="0"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wipe(down)">
                                      <p:cBhvr>
                                        <p:cTn id="95" dur="580">
                                          <p:stCondLst>
                                            <p:cond delay="0"/>
                                          </p:stCondLst>
                                        </p:cTn>
                                        <p:tgtEl>
                                          <p:spTgt spid="13"/>
                                        </p:tgtEl>
                                      </p:cBhvr>
                                    </p:animEffect>
                                    <p:anim calcmode="lin" valueType="num">
                                      <p:cBhvr>
                                        <p:cTn id="9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01" dur="26">
                                          <p:stCondLst>
                                            <p:cond delay="650"/>
                                          </p:stCondLst>
                                        </p:cTn>
                                        <p:tgtEl>
                                          <p:spTgt spid="13"/>
                                        </p:tgtEl>
                                      </p:cBhvr>
                                      <p:to x="100000" y="60000"/>
                                    </p:animScale>
                                    <p:animScale>
                                      <p:cBhvr>
                                        <p:cTn id="102" dur="166" decel="50000">
                                          <p:stCondLst>
                                            <p:cond delay="676"/>
                                          </p:stCondLst>
                                        </p:cTn>
                                        <p:tgtEl>
                                          <p:spTgt spid="13"/>
                                        </p:tgtEl>
                                      </p:cBhvr>
                                      <p:to x="100000" y="100000"/>
                                    </p:animScale>
                                    <p:animScale>
                                      <p:cBhvr>
                                        <p:cTn id="103" dur="26">
                                          <p:stCondLst>
                                            <p:cond delay="1312"/>
                                          </p:stCondLst>
                                        </p:cTn>
                                        <p:tgtEl>
                                          <p:spTgt spid="13"/>
                                        </p:tgtEl>
                                      </p:cBhvr>
                                      <p:to x="100000" y="80000"/>
                                    </p:animScale>
                                    <p:animScale>
                                      <p:cBhvr>
                                        <p:cTn id="104" dur="166" decel="50000">
                                          <p:stCondLst>
                                            <p:cond delay="1338"/>
                                          </p:stCondLst>
                                        </p:cTn>
                                        <p:tgtEl>
                                          <p:spTgt spid="13"/>
                                        </p:tgtEl>
                                      </p:cBhvr>
                                      <p:to x="100000" y="100000"/>
                                    </p:animScale>
                                    <p:animScale>
                                      <p:cBhvr>
                                        <p:cTn id="105" dur="26">
                                          <p:stCondLst>
                                            <p:cond delay="1642"/>
                                          </p:stCondLst>
                                        </p:cTn>
                                        <p:tgtEl>
                                          <p:spTgt spid="13"/>
                                        </p:tgtEl>
                                      </p:cBhvr>
                                      <p:to x="100000" y="90000"/>
                                    </p:animScale>
                                    <p:animScale>
                                      <p:cBhvr>
                                        <p:cTn id="106" dur="166" decel="50000">
                                          <p:stCondLst>
                                            <p:cond delay="1668"/>
                                          </p:stCondLst>
                                        </p:cTn>
                                        <p:tgtEl>
                                          <p:spTgt spid="13"/>
                                        </p:tgtEl>
                                      </p:cBhvr>
                                      <p:to x="100000" y="100000"/>
                                    </p:animScale>
                                    <p:animScale>
                                      <p:cBhvr>
                                        <p:cTn id="107" dur="26">
                                          <p:stCondLst>
                                            <p:cond delay="1808"/>
                                          </p:stCondLst>
                                        </p:cTn>
                                        <p:tgtEl>
                                          <p:spTgt spid="13"/>
                                        </p:tgtEl>
                                      </p:cBhvr>
                                      <p:to x="100000" y="95000"/>
                                    </p:animScale>
                                    <p:animScale>
                                      <p:cBhvr>
                                        <p:cTn id="108" dur="166" decel="50000">
                                          <p:stCondLst>
                                            <p:cond delay="1834"/>
                                          </p:stCondLst>
                                        </p:cTn>
                                        <p:tgtEl>
                                          <p:spTgt spid="13"/>
                                        </p:tgtEl>
                                      </p:cBhvr>
                                      <p:to x="100000" y="100000"/>
                                    </p:animScale>
                                  </p:childTnLst>
                                </p:cTn>
                              </p:par>
                              <p:par>
                                <p:cTn id="109" presetID="26" presetClass="entr" presetSubtype="0" fill="hold" nodeType="withEffect">
                                  <p:stCondLst>
                                    <p:cond delay="0"/>
                                  </p:stCondLst>
                                  <p:childTnLst>
                                    <p:set>
                                      <p:cBhvr>
                                        <p:cTn id="110" dur="1" fill="hold">
                                          <p:stCondLst>
                                            <p:cond delay="0"/>
                                          </p:stCondLst>
                                        </p:cTn>
                                        <p:tgtEl>
                                          <p:spTgt spid="11"/>
                                        </p:tgtEl>
                                        <p:attrNameLst>
                                          <p:attrName>style.visibility</p:attrName>
                                        </p:attrNameLst>
                                      </p:cBhvr>
                                      <p:to>
                                        <p:strVal val="visible"/>
                                      </p:to>
                                    </p:set>
                                    <p:animEffect transition="in" filter="wipe(down)">
                                      <p:cBhvr>
                                        <p:cTn id="111" dur="580">
                                          <p:stCondLst>
                                            <p:cond delay="0"/>
                                          </p:stCondLst>
                                        </p:cTn>
                                        <p:tgtEl>
                                          <p:spTgt spid="11"/>
                                        </p:tgtEl>
                                      </p:cBhvr>
                                    </p:animEffect>
                                    <p:anim calcmode="lin" valueType="num">
                                      <p:cBhvr>
                                        <p:cTn id="11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17" dur="26">
                                          <p:stCondLst>
                                            <p:cond delay="650"/>
                                          </p:stCondLst>
                                        </p:cTn>
                                        <p:tgtEl>
                                          <p:spTgt spid="11"/>
                                        </p:tgtEl>
                                      </p:cBhvr>
                                      <p:to x="100000" y="60000"/>
                                    </p:animScale>
                                    <p:animScale>
                                      <p:cBhvr>
                                        <p:cTn id="118" dur="166" decel="50000">
                                          <p:stCondLst>
                                            <p:cond delay="676"/>
                                          </p:stCondLst>
                                        </p:cTn>
                                        <p:tgtEl>
                                          <p:spTgt spid="11"/>
                                        </p:tgtEl>
                                      </p:cBhvr>
                                      <p:to x="100000" y="100000"/>
                                    </p:animScale>
                                    <p:animScale>
                                      <p:cBhvr>
                                        <p:cTn id="119" dur="26">
                                          <p:stCondLst>
                                            <p:cond delay="1312"/>
                                          </p:stCondLst>
                                        </p:cTn>
                                        <p:tgtEl>
                                          <p:spTgt spid="11"/>
                                        </p:tgtEl>
                                      </p:cBhvr>
                                      <p:to x="100000" y="80000"/>
                                    </p:animScale>
                                    <p:animScale>
                                      <p:cBhvr>
                                        <p:cTn id="120" dur="166" decel="50000">
                                          <p:stCondLst>
                                            <p:cond delay="1338"/>
                                          </p:stCondLst>
                                        </p:cTn>
                                        <p:tgtEl>
                                          <p:spTgt spid="11"/>
                                        </p:tgtEl>
                                      </p:cBhvr>
                                      <p:to x="100000" y="100000"/>
                                    </p:animScale>
                                    <p:animScale>
                                      <p:cBhvr>
                                        <p:cTn id="121" dur="26">
                                          <p:stCondLst>
                                            <p:cond delay="1642"/>
                                          </p:stCondLst>
                                        </p:cTn>
                                        <p:tgtEl>
                                          <p:spTgt spid="11"/>
                                        </p:tgtEl>
                                      </p:cBhvr>
                                      <p:to x="100000" y="90000"/>
                                    </p:animScale>
                                    <p:animScale>
                                      <p:cBhvr>
                                        <p:cTn id="122" dur="166" decel="50000">
                                          <p:stCondLst>
                                            <p:cond delay="1668"/>
                                          </p:stCondLst>
                                        </p:cTn>
                                        <p:tgtEl>
                                          <p:spTgt spid="11"/>
                                        </p:tgtEl>
                                      </p:cBhvr>
                                      <p:to x="100000" y="100000"/>
                                    </p:animScale>
                                    <p:animScale>
                                      <p:cBhvr>
                                        <p:cTn id="123" dur="26">
                                          <p:stCondLst>
                                            <p:cond delay="1808"/>
                                          </p:stCondLst>
                                        </p:cTn>
                                        <p:tgtEl>
                                          <p:spTgt spid="11"/>
                                        </p:tgtEl>
                                      </p:cBhvr>
                                      <p:to x="100000" y="95000"/>
                                    </p:animScale>
                                    <p:animScale>
                                      <p:cBhvr>
                                        <p:cTn id="124"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中值滤波法</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中值滤波</a:t>
            </a:r>
            <a:r>
              <a:rPr lang="zh-CN" altLang="zh-CN" dirty="0"/>
              <a:t>，是一种非线性的窗口滤波方法，可以在很容易去除噪声的基础上保留边缘信息</a:t>
            </a:r>
            <a:r>
              <a:rPr lang="zh-CN" altLang="zh-CN" dirty="0" smtClean="0"/>
              <a:t>。</a:t>
            </a:r>
            <a:endParaRPr lang="en-US" altLang="zh-CN" dirty="0" smtClean="0"/>
          </a:p>
          <a:p>
            <a:r>
              <a:rPr lang="zh-CN" altLang="zh-CN" dirty="0" smtClean="0"/>
              <a:t>中值滤波</a:t>
            </a:r>
            <a:r>
              <a:rPr lang="zh-CN" altLang="zh-CN" dirty="0"/>
              <a:t>的</a:t>
            </a:r>
            <a:r>
              <a:rPr lang="zh-CN" altLang="zh-CN" dirty="0">
                <a:solidFill>
                  <a:srgbClr val="0000FF"/>
                </a:solidFill>
              </a:rPr>
              <a:t>基本思想</a:t>
            </a:r>
            <a:r>
              <a:rPr lang="zh-CN" altLang="zh-CN" dirty="0"/>
              <a:t>就是，对于图像中的任意一个像素，从其邻域中的所有像素中挑选与其它像素最为相似的</a:t>
            </a:r>
            <a:r>
              <a:rPr lang="zh-CN" altLang="zh-CN" dirty="0" smtClean="0"/>
              <a:t>像素。</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31</a:t>
            </a:fld>
            <a:endParaRPr lang="zh-CN" altLang="en-US"/>
          </a:p>
        </p:txBody>
      </p:sp>
      <p:pic>
        <p:nvPicPr>
          <p:cNvPr id="6" name="图片 5" descr="中值滤波示意图.gif"/>
          <p:cNvPicPr/>
          <p:nvPr/>
        </p:nvPicPr>
        <p:blipFill>
          <a:blip r:embed="rId2" cstate="print"/>
          <a:stretch>
            <a:fillRect/>
          </a:stretch>
        </p:blipFill>
        <p:spPr>
          <a:xfrm>
            <a:off x="1547664" y="4005064"/>
            <a:ext cx="5453980" cy="2088232"/>
          </a:xfrm>
          <a:prstGeom prst="rect">
            <a:avLst/>
          </a:prstGeom>
        </p:spPr>
      </p:pic>
    </p:spTree>
    <p:extLst>
      <p:ext uri="{BB962C8B-B14F-4D97-AF65-F5344CB8AC3E}">
        <p14:creationId xmlns:p14="http://schemas.microsoft.com/office/powerpoint/2010/main" val="216479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混合中值滤波</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混合中值滤波</a:t>
            </a:r>
            <a:r>
              <a:rPr lang="zh-CN" altLang="zh-CN" dirty="0"/>
              <a:t>，也是一种非线性的滤波算法，相对简单的中值滤波其具有很好的边缘保留特性</a:t>
            </a:r>
            <a:r>
              <a:rPr lang="zh-CN" altLang="zh-CN" dirty="0" smtClean="0"/>
              <a:t>。</a:t>
            </a:r>
            <a:endParaRPr lang="en-US" altLang="zh-CN" dirty="0" smtClean="0"/>
          </a:p>
          <a:p>
            <a:r>
              <a:rPr lang="zh-CN" altLang="zh-CN" dirty="0"/>
              <a:t>混合中值滤波的</a:t>
            </a:r>
            <a:r>
              <a:rPr lang="zh-CN" altLang="zh-CN" dirty="0">
                <a:solidFill>
                  <a:srgbClr val="0000FF"/>
                </a:solidFill>
              </a:rPr>
              <a:t>基本思想</a:t>
            </a:r>
            <a:r>
              <a:rPr lang="zh-CN" altLang="zh-CN" dirty="0"/>
              <a:t>是，对图像中的任意一个像素运用多次简单中值滤波，每次中值滤波所使用的邻域形状会发生变化，然后取多次中值结果中的中值作为最后的滤波响应</a:t>
            </a:r>
            <a:r>
              <a:rPr lang="zh-CN" altLang="zh-CN" dirty="0" smtClean="0"/>
              <a:t>。</a:t>
            </a:r>
            <a:endParaRPr lang="en-US" altLang="zh-CN" dirty="0" smtClean="0"/>
          </a:p>
          <a:p>
            <a:r>
              <a:rPr lang="zh-CN" altLang="zh-CN" dirty="0">
                <a:solidFill>
                  <a:srgbClr val="00B050"/>
                </a:solidFill>
              </a:rPr>
              <a:t>具体来说</a:t>
            </a:r>
            <a:r>
              <a:rPr lang="zh-CN" altLang="zh-CN" dirty="0"/>
              <a:t>，可以先运用十字模板进行简单中值滤波，然后再运用叉形模板进行滤波，最后取上述两个中值与原始像素本身进行比较，并提取它们之间的中值作为最后的</a:t>
            </a:r>
            <a:r>
              <a:rPr lang="zh-CN" altLang="zh-CN" dirty="0" smtClean="0"/>
              <a:t>结果。</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32</a:t>
            </a:fld>
            <a:endParaRPr lang="zh-CN" altLang="en-US"/>
          </a:p>
        </p:txBody>
      </p:sp>
    </p:spTree>
    <p:extLst>
      <p:ext uri="{BB962C8B-B14F-4D97-AF65-F5344CB8AC3E}">
        <p14:creationId xmlns:p14="http://schemas.microsoft.com/office/powerpoint/2010/main" val="39463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混合中值滤波</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33</a:t>
            </a:fld>
            <a:endParaRPr lang="zh-CN" altLang="en-US"/>
          </a:p>
        </p:txBody>
      </p:sp>
      <p:pic>
        <p:nvPicPr>
          <p:cNvPr id="6" name="图片 5" descr="混合中值滤波示意图.bmp"/>
          <p:cNvPicPr/>
          <p:nvPr/>
        </p:nvPicPr>
        <p:blipFill>
          <a:blip r:embed="rId2" cstate="print"/>
          <a:stretch>
            <a:fillRect/>
          </a:stretch>
        </p:blipFill>
        <p:spPr>
          <a:xfrm>
            <a:off x="1619672" y="1700808"/>
            <a:ext cx="4968552" cy="4680520"/>
          </a:xfrm>
          <a:prstGeom prst="rect">
            <a:avLst/>
          </a:prstGeom>
        </p:spPr>
      </p:pic>
    </p:spTree>
    <p:extLst>
      <p:ext uri="{BB962C8B-B14F-4D97-AF65-F5344CB8AC3E}">
        <p14:creationId xmlns:p14="http://schemas.microsoft.com/office/powerpoint/2010/main" val="293904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14:m>
                  <m:oMath xmlns:m="http://schemas.openxmlformats.org/officeDocument/2006/math">
                    <m:r>
                      <m:rPr>
                        <m:sty m:val="p"/>
                      </m:rPr>
                      <a:rPr lang="en-US" altLang="zh-CN"/>
                      <m:t>α</m:t>
                    </m:r>
                  </m:oMath>
                </a14:m>
                <a:r>
                  <a:rPr lang="en-US" altLang="zh-CN" dirty="0"/>
                  <a:t>-</a:t>
                </a:r>
                <a:r>
                  <a:rPr lang="zh-CN" altLang="zh-CN" dirty="0"/>
                  <a:t>修剪均值滤波</a:t>
                </a:r>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b="-2620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m:rPr>
                        <m:sty m:val="p"/>
                      </m:rPr>
                      <a:rPr lang="en-US" altLang="zh-CN"/>
                      <m:t>α</m:t>
                    </m:r>
                  </m:oMath>
                </a14:m>
                <a:r>
                  <a:rPr lang="en-US" altLang="zh-CN" dirty="0"/>
                  <a:t>-</a:t>
                </a:r>
                <a:r>
                  <a:rPr lang="zh-CN" altLang="zh-CN" dirty="0"/>
                  <a:t>修剪均值滤波，是均值滤波和中值滤波的混合体，也属于非线性滤波</a:t>
                </a:r>
                <a:r>
                  <a:rPr lang="zh-CN" altLang="zh-CN" dirty="0" smtClean="0"/>
                  <a:t>。</a:t>
                </a:r>
                <a:endParaRPr lang="en-US" altLang="zh-CN" dirty="0" smtClean="0"/>
              </a:p>
              <a:p>
                <a14:m>
                  <m:oMath xmlns:m="http://schemas.openxmlformats.org/officeDocument/2006/math">
                    <m:r>
                      <m:rPr>
                        <m:sty m:val="p"/>
                      </m:rPr>
                      <a:rPr lang="en-US" altLang="zh-CN" smtClean="0">
                        <a:solidFill>
                          <a:srgbClr val="00B050"/>
                        </a:solidFill>
                      </a:rPr>
                      <m:t>α</m:t>
                    </m:r>
                  </m:oMath>
                </a14:m>
                <a:r>
                  <a:rPr lang="en-US" altLang="zh-CN" dirty="0">
                    <a:solidFill>
                      <a:srgbClr val="00B050"/>
                    </a:solidFill>
                  </a:rPr>
                  <a:t>-</a:t>
                </a:r>
                <a:r>
                  <a:rPr lang="zh-CN" altLang="zh-CN" dirty="0">
                    <a:solidFill>
                      <a:srgbClr val="00B050"/>
                    </a:solidFill>
                  </a:rPr>
                  <a:t>修剪均值滤波的基本思想是，对每个像素考察其邻域像素，抛弃掉最不典型的元素，然后计算剩余像素的均值</a:t>
                </a:r>
                <a:r>
                  <a:rPr lang="zh-CN" altLang="zh-CN" dirty="0" smtClean="0">
                    <a:solidFill>
                      <a:srgbClr val="00B050"/>
                    </a:solidFill>
                  </a:rPr>
                  <a:t>。</a:t>
                </a:r>
                <a:endParaRPr lang="en-US" altLang="zh-CN" dirty="0" smtClean="0">
                  <a:solidFill>
                    <a:srgbClr val="00B050"/>
                  </a:solidFill>
                </a:endParaRPr>
              </a:p>
              <a:p>
                <a14:m>
                  <m:oMath xmlns:m="http://schemas.openxmlformats.org/officeDocument/2006/math">
                    <m:r>
                      <m:rPr>
                        <m:sty m:val="p"/>
                      </m:rPr>
                      <a:rPr lang="en-US" altLang="zh-CN"/>
                      <m:t>α</m:t>
                    </m:r>
                  </m:oMath>
                </a14:m>
                <a:r>
                  <a:rPr lang="en-US" altLang="zh-CN" dirty="0"/>
                  <a:t>-</a:t>
                </a:r>
                <a:r>
                  <a:rPr lang="zh-CN" altLang="zh-CN" dirty="0"/>
                  <a:t>修剪均值滤波中的</a:t>
                </a:r>
                <a14:m>
                  <m:oMath xmlns:m="http://schemas.openxmlformats.org/officeDocument/2006/math">
                    <m:r>
                      <m:rPr>
                        <m:sty m:val="p"/>
                      </m:rPr>
                      <a:rPr lang="en-US" altLang="zh-CN"/>
                      <m:t>α</m:t>
                    </m:r>
                  </m:oMath>
                </a14:m>
                <a:r>
                  <a:rPr lang="zh-CN" altLang="zh-CN" dirty="0"/>
                  <a:t>，实际上是调整要修剪元素个数的参数</a:t>
                </a:r>
                <a:r>
                  <a:rPr lang="zh-CN" altLang="zh-CN" dirty="0" smtClean="0"/>
                  <a:t>。</a:t>
                </a:r>
                <a:endParaRPr lang="en-US" altLang="zh-CN" dirty="0" smtClean="0"/>
              </a:p>
              <a:p>
                <a:r>
                  <a:rPr lang="zh-CN" altLang="zh-CN" dirty="0">
                    <a:solidFill>
                      <a:srgbClr val="C00000"/>
                    </a:solidFill>
                  </a:rPr>
                  <a:t>具体的做法就是，对邻域中的所有像素进行排序，对排序后的数组抛弃掉头部和尾部的元素，然后计算剩下元素的</a:t>
                </a:r>
                <a:r>
                  <a:rPr lang="zh-CN" altLang="zh-CN" dirty="0" smtClean="0">
                    <a:solidFill>
                      <a:srgbClr val="C00000"/>
                    </a:solidFill>
                  </a:rPr>
                  <a:t>平均值。</a:t>
                </a:r>
                <a:endParaRPr lang="zh-CN" altLang="en-US" dirty="0">
                  <a:solidFill>
                    <a:srgbClr val="C0000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505" t="-1384" r="-353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368507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p:cNvSpPr>
                <a:spLocks noGrp="1"/>
              </p:cNvSpPr>
              <p:nvPr>
                <p:ph type="title"/>
              </p:nvPr>
            </p:nvSpPr>
            <p:spPr/>
            <p:txBody>
              <a:bodyPr/>
              <a:lstStyle/>
              <a:p>
                <a14:m>
                  <m:oMath xmlns:m="http://schemas.openxmlformats.org/officeDocument/2006/math">
                    <m:r>
                      <m:rPr>
                        <m:sty m:val="p"/>
                      </m:rPr>
                      <a:rPr lang="en-US" altLang="zh-CN">
                        <a:latin typeface="Cambria Math"/>
                      </a:rPr>
                      <m:t>α</m:t>
                    </m:r>
                  </m:oMath>
                </a14:m>
                <a:r>
                  <a:rPr lang="en-US" altLang="zh-CN" dirty="0"/>
                  <a:t>-</a:t>
                </a:r>
                <a:r>
                  <a:rPr lang="zh-CN" altLang="zh-CN" dirty="0"/>
                  <a:t>修剪均值滤波</a:t>
                </a:r>
                <a:endParaRPr lang="zh-CN" altLang="en-US" dirty="0"/>
              </a:p>
            </p:txBody>
          </p:sp>
        </mc:Choice>
        <mc:Fallback>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b="-2620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35</a:t>
            </a:fld>
            <a:endParaRPr lang="zh-CN" altLang="en-US"/>
          </a:p>
        </p:txBody>
      </p:sp>
      <p:pic>
        <p:nvPicPr>
          <p:cNvPr id="6" name="图片 5" descr="Alpha修剪均值滤波.gif"/>
          <p:cNvPicPr/>
          <p:nvPr/>
        </p:nvPicPr>
        <p:blipFill>
          <a:blip r:embed="rId3" cstate="print"/>
          <a:stretch>
            <a:fillRect/>
          </a:stretch>
        </p:blipFill>
        <p:spPr>
          <a:xfrm>
            <a:off x="251520" y="2852936"/>
            <a:ext cx="8712968" cy="1478584"/>
          </a:xfrm>
          <a:prstGeom prst="rect">
            <a:avLst/>
          </a:prstGeom>
        </p:spPr>
      </p:pic>
    </p:spTree>
    <p:extLst>
      <p:ext uri="{BB962C8B-B14F-4D97-AF65-F5344CB8AC3E}">
        <p14:creationId xmlns:p14="http://schemas.microsoft.com/office/powerpoint/2010/main" val="21661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中值滤波结果示例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36</a:t>
            </a:fld>
            <a:endParaRPr lang="zh-CN" altLang="en-US"/>
          </a:p>
        </p:txBody>
      </p:sp>
      <p:pic>
        <p:nvPicPr>
          <p:cNvPr id="6" name="图片 5" descr="灰度Lena图像.bmp"/>
          <p:cNvPicPr/>
          <p:nvPr/>
        </p:nvPicPr>
        <p:blipFill>
          <a:blip r:embed="rId2" cstate="print"/>
          <a:stretch>
            <a:fillRect/>
          </a:stretch>
        </p:blipFill>
        <p:spPr>
          <a:xfrm>
            <a:off x="669700" y="1895494"/>
            <a:ext cx="2318124" cy="2062341"/>
          </a:xfrm>
          <a:prstGeom prst="rect">
            <a:avLst/>
          </a:prstGeom>
        </p:spPr>
      </p:pic>
      <p:pic>
        <p:nvPicPr>
          <p:cNvPr id="7" name="图片 6" descr="灰度Lena图像_中值滤波.bmp"/>
          <p:cNvPicPr/>
          <p:nvPr/>
        </p:nvPicPr>
        <p:blipFill>
          <a:blip r:embed="rId3" cstate="print"/>
          <a:stretch>
            <a:fillRect/>
          </a:stretch>
        </p:blipFill>
        <p:spPr>
          <a:xfrm>
            <a:off x="3707904" y="1895494"/>
            <a:ext cx="2016224" cy="2062341"/>
          </a:xfrm>
          <a:prstGeom prst="rect">
            <a:avLst/>
          </a:prstGeom>
        </p:spPr>
      </p:pic>
      <p:pic>
        <p:nvPicPr>
          <p:cNvPr id="8" name="图片 7" descr="椒盐噪声图像.bmp"/>
          <p:cNvPicPr/>
          <p:nvPr/>
        </p:nvPicPr>
        <p:blipFill>
          <a:blip r:embed="rId4" cstate="print"/>
          <a:stretch>
            <a:fillRect/>
          </a:stretch>
        </p:blipFill>
        <p:spPr>
          <a:xfrm>
            <a:off x="2843808" y="4293095"/>
            <a:ext cx="2016224" cy="2062341"/>
          </a:xfrm>
          <a:prstGeom prst="rect">
            <a:avLst/>
          </a:prstGeom>
        </p:spPr>
      </p:pic>
      <p:pic>
        <p:nvPicPr>
          <p:cNvPr id="9" name="图片 8" descr="椒盐噪声图像_中值滤波.bmp"/>
          <p:cNvPicPr/>
          <p:nvPr/>
        </p:nvPicPr>
        <p:blipFill>
          <a:blip r:embed="rId5" cstate="print"/>
          <a:stretch>
            <a:fillRect/>
          </a:stretch>
        </p:blipFill>
        <p:spPr>
          <a:xfrm>
            <a:off x="5652120" y="4293096"/>
            <a:ext cx="2016224" cy="2062341"/>
          </a:xfrm>
          <a:prstGeom prst="rect">
            <a:avLst/>
          </a:prstGeom>
        </p:spPr>
      </p:pic>
      <p:sp>
        <p:nvSpPr>
          <p:cNvPr id="10" name="右箭头 9"/>
          <p:cNvSpPr/>
          <p:nvPr/>
        </p:nvSpPr>
        <p:spPr>
          <a:xfrm>
            <a:off x="3059832" y="2926664"/>
            <a:ext cx="576064" cy="214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965948" y="5217113"/>
            <a:ext cx="576064" cy="214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680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图像锐化</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图像锐化</a:t>
            </a:r>
            <a:r>
              <a:rPr lang="zh-CN" altLang="zh-CN" dirty="0"/>
              <a:t>，顾名思义，就是让图像看起来更尖锐一点，更清晰一点</a:t>
            </a:r>
            <a:r>
              <a:rPr lang="zh-CN" altLang="zh-CN" dirty="0" smtClean="0"/>
              <a:t>。</a:t>
            </a:r>
            <a:endParaRPr lang="en-US" altLang="zh-CN" dirty="0" smtClean="0"/>
          </a:p>
          <a:p>
            <a:r>
              <a:rPr lang="zh-CN" altLang="zh-CN" dirty="0"/>
              <a:t>图像锐化的</a:t>
            </a:r>
            <a:r>
              <a:rPr lang="zh-CN" altLang="zh-CN" dirty="0">
                <a:solidFill>
                  <a:srgbClr val="0000FF"/>
                </a:solidFill>
              </a:rPr>
              <a:t>目的</a:t>
            </a:r>
            <a:r>
              <a:rPr lang="zh-CN" altLang="zh-CN" dirty="0"/>
              <a:t>，则是让图像的内部对比度增大，使得用户能够看起来更加清晰，其存在一个副作用，就是可能会添加用户不感兴趣的信息，即噪声</a:t>
            </a:r>
            <a:r>
              <a:rPr lang="zh-CN" altLang="zh-CN" dirty="0" smtClean="0"/>
              <a:t>。</a:t>
            </a:r>
            <a:endParaRPr lang="en-US" altLang="zh-CN" dirty="0" smtClean="0"/>
          </a:p>
          <a:p>
            <a:endParaRPr lang="en-US" altLang="zh-CN" dirty="0"/>
          </a:p>
          <a:p>
            <a:r>
              <a:rPr lang="zh-CN" altLang="zh-CN" dirty="0"/>
              <a:t>从</a:t>
            </a:r>
            <a:r>
              <a:rPr lang="zh-CN" altLang="zh-CN" dirty="0">
                <a:solidFill>
                  <a:srgbClr val="00B050"/>
                </a:solidFill>
              </a:rPr>
              <a:t>噪声</a:t>
            </a:r>
            <a:r>
              <a:rPr lang="zh-CN" altLang="zh-CN" dirty="0"/>
              <a:t>的角度来说，图像平滑是起抑制作用的，而图像锐化是起促进作用的</a:t>
            </a:r>
            <a:r>
              <a:rPr lang="zh-CN" altLang="zh-CN" dirty="0" smtClean="0"/>
              <a:t>；</a:t>
            </a:r>
            <a:endParaRPr lang="en-US" altLang="zh-CN" dirty="0" smtClean="0"/>
          </a:p>
          <a:p>
            <a:r>
              <a:rPr lang="zh-CN" altLang="zh-CN" dirty="0" smtClean="0"/>
              <a:t>从</a:t>
            </a:r>
            <a:r>
              <a:rPr lang="zh-CN" altLang="zh-CN" dirty="0">
                <a:solidFill>
                  <a:srgbClr val="C00000"/>
                </a:solidFill>
              </a:rPr>
              <a:t>对比度</a:t>
            </a:r>
            <a:r>
              <a:rPr lang="zh-CN" altLang="zh-CN" dirty="0"/>
              <a:t>的角度来说，图像平滑是起缩小作用的，而图像锐化是起放大作用的。</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37</a:t>
            </a:fld>
            <a:endParaRPr lang="zh-CN" altLang="en-US"/>
          </a:p>
        </p:txBody>
      </p:sp>
    </p:spTree>
    <p:extLst>
      <p:ext uri="{BB962C8B-B14F-4D97-AF65-F5344CB8AC3E}">
        <p14:creationId xmlns:p14="http://schemas.microsoft.com/office/powerpoint/2010/main" val="12795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80">
                                          <p:stCondLst>
                                            <p:cond delay="0"/>
                                          </p:stCondLst>
                                        </p:cTn>
                                        <p:tgtEl>
                                          <p:spTgt spid="3">
                                            <p:txEl>
                                              <p:pRg st="3" end="3"/>
                                            </p:txEl>
                                          </p:spTgt>
                                        </p:tgtEl>
                                      </p:cBhvr>
                                    </p:animEffect>
                                    <p:anim calcmode="lin" valueType="num">
                                      <p:cBhvr>
                                        <p:cTn id="2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3" end="3"/>
                                            </p:txEl>
                                          </p:spTgt>
                                        </p:tgtEl>
                                      </p:cBhvr>
                                      <p:to x="100000" y="60000"/>
                                    </p:animScale>
                                    <p:animScale>
                                      <p:cBhvr>
                                        <p:cTn id="32" dur="166" decel="50000">
                                          <p:stCondLst>
                                            <p:cond delay="676"/>
                                          </p:stCondLst>
                                        </p:cTn>
                                        <p:tgtEl>
                                          <p:spTgt spid="3">
                                            <p:txEl>
                                              <p:pRg st="3" end="3"/>
                                            </p:txEl>
                                          </p:spTgt>
                                        </p:tgtEl>
                                      </p:cBhvr>
                                      <p:to x="100000" y="100000"/>
                                    </p:animScale>
                                    <p:animScale>
                                      <p:cBhvr>
                                        <p:cTn id="33" dur="26">
                                          <p:stCondLst>
                                            <p:cond delay="1312"/>
                                          </p:stCondLst>
                                        </p:cTn>
                                        <p:tgtEl>
                                          <p:spTgt spid="3">
                                            <p:txEl>
                                              <p:pRg st="3" end="3"/>
                                            </p:txEl>
                                          </p:spTgt>
                                        </p:tgtEl>
                                      </p:cBhvr>
                                      <p:to x="100000" y="80000"/>
                                    </p:animScale>
                                    <p:animScale>
                                      <p:cBhvr>
                                        <p:cTn id="34" dur="166" decel="50000">
                                          <p:stCondLst>
                                            <p:cond delay="1338"/>
                                          </p:stCondLst>
                                        </p:cTn>
                                        <p:tgtEl>
                                          <p:spTgt spid="3">
                                            <p:txEl>
                                              <p:pRg st="3" end="3"/>
                                            </p:txEl>
                                          </p:spTgt>
                                        </p:tgtEl>
                                      </p:cBhvr>
                                      <p:to x="100000" y="100000"/>
                                    </p:animScale>
                                    <p:animScale>
                                      <p:cBhvr>
                                        <p:cTn id="35" dur="26">
                                          <p:stCondLst>
                                            <p:cond delay="1642"/>
                                          </p:stCondLst>
                                        </p:cTn>
                                        <p:tgtEl>
                                          <p:spTgt spid="3">
                                            <p:txEl>
                                              <p:pRg st="3" end="3"/>
                                            </p:txEl>
                                          </p:spTgt>
                                        </p:tgtEl>
                                      </p:cBhvr>
                                      <p:to x="100000" y="90000"/>
                                    </p:animScale>
                                    <p:animScale>
                                      <p:cBhvr>
                                        <p:cTn id="36" dur="166" decel="50000">
                                          <p:stCondLst>
                                            <p:cond delay="1668"/>
                                          </p:stCondLst>
                                        </p:cTn>
                                        <p:tgtEl>
                                          <p:spTgt spid="3">
                                            <p:txEl>
                                              <p:pRg st="3" end="3"/>
                                            </p:txEl>
                                          </p:spTgt>
                                        </p:tgtEl>
                                      </p:cBhvr>
                                      <p:to x="100000" y="100000"/>
                                    </p:animScale>
                                    <p:animScale>
                                      <p:cBhvr>
                                        <p:cTn id="37" dur="26">
                                          <p:stCondLst>
                                            <p:cond delay="1808"/>
                                          </p:stCondLst>
                                        </p:cTn>
                                        <p:tgtEl>
                                          <p:spTgt spid="3">
                                            <p:txEl>
                                              <p:pRg st="3" end="3"/>
                                            </p:txEl>
                                          </p:spTgt>
                                        </p:tgtEl>
                                      </p:cBhvr>
                                      <p:to x="100000" y="95000"/>
                                    </p:animScale>
                                    <p:animScale>
                                      <p:cBhvr>
                                        <p:cTn id="38" dur="166" decel="50000">
                                          <p:stCondLst>
                                            <p:cond delay="1834"/>
                                          </p:stCondLst>
                                        </p:cTn>
                                        <p:tgtEl>
                                          <p:spTgt spid="3">
                                            <p:txEl>
                                              <p:pRg st="3" end="3"/>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wipe(down)">
                                      <p:cBhvr>
                                        <p:cTn id="43" dur="580">
                                          <p:stCondLst>
                                            <p:cond delay="0"/>
                                          </p:stCondLst>
                                        </p:cTn>
                                        <p:tgtEl>
                                          <p:spTgt spid="3">
                                            <p:txEl>
                                              <p:pRg st="4" end="4"/>
                                            </p:txEl>
                                          </p:spTgt>
                                        </p:tgtEl>
                                      </p:cBhvr>
                                    </p:animEffect>
                                    <p:anim calcmode="lin" valueType="num">
                                      <p:cBhvr>
                                        <p:cTn id="4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4" end="4"/>
                                            </p:txEl>
                                          </p:spTgt>
                                        </p:tgtEl>
                                      </p:cBhvr>
                                      <p:to x="100000" y="60000"/>
                                    </p:animScale>
                                    <p:animScale>
                                      <p:cBhvr>
                                        <p:cTn id="50" dur="166" decel="50000">
                                          <p:stCondLst>
                                            <p:cond delay="676"/>
                                          </p:stCondLst>
                                        </p:cTn>
                                        <p:tgtEl>
                                          <p:spTgt spid="3">
                                            <p:txEl>
                                              <p:pRg st="4" end="4"/>
                                            </p:txEl>
                                          </p:spTgt>
                                        </p:tgtEl>
                                      </p:cBhvr>
                                      <p:to x="100000" y="100000"/>
                                    </p:animScale>
                                    <p:animScale>
                                      <p:cBhvr>
                                        <p:cTn id="51" dur="26">
                                          <p:stCondLst>
                                            <p:cond delay="1312"/>
                                          </p:stCondLst>
                                        </p:cTn>
                                        <p:tgtEl>
                                          <p:spTgt spid="3">
                                            <p:txEl>
                                              <p:pRg st="4" end="4"/>
                                            </p:txEl>
                                          </p:spTgt>
                                        </p:tgtEl>
                                      </p:cBhvr>
                                      <p:to x="100000" y="80000"/>
                                    </p:animScale>
                                    <p:animScale>
                                      <p:cBhvr>
                                        <p:cTn id="52" dur="166" decel="50000">
                                          <p:stCondLst>
                                            <p:cond delay="1338"/>
                                          </p:stCondLst>
                                        </p:cTn>
                                        <p:tgtEl>
                                          <p:spTgt spid="3">
                                            <p:txEl>
                                              <p:pRg st="4" end="4"/>
                                            </p:txEl>
                                          </p:spTgt>
                                        </p:tgtEl>
                                      </p:cBhvr>
                                      <p:to x="100000" y="100000"/>
                                    </p:animScale>
                                    <p:animScale>
                                      <p:cBhvr>
                                        <p:cTn id="53" dur="26">
                                          <p:stCondLst>
                                            <p:cond delay="1642"/>
                                          </p:stCondLst>
                                        </p:cTn>
                                        <p:tgtEl>
                                          <p:spTgt spid="3">
                                            <p:txEl>
                                              <p:pRg st="4" end="4"/>
                                            </p:txEl>
                                          </p:spTgt>
                                        </p:tgtEl>
                                      </p:cBhvr>
                                      <p:to x="100000" y="90000"/>
                                    </p:animScale>
                                    <p:animScale>
                                      <p:cBhvr>
                                        <p:cTn id="54" dur="166" decel="50000">
                                          <p:stCondLst>
                                            <p:cond delay="1668"/>
                                          </p:stCondLst>
                                        </p:cTn>
                                        <p:tgtEl>
                                          <p:spTgt spid="3">
                                            <p:txEl>
                                              <p:pRg st="4" end="4"/>
                                            </p:txEl>
                                          </p:spTgt>
                                        </p:tgtEl>
                                      </p:cBhvr>
                                      <p:to x="100000" y="100000"/>
                                    </p:animScale>
                                    <p:animScale>
                                      <p:cBhvr>
                                        <p:cTn id="55" dur="26">
                                          <p:stCondLst>
                                            <p:cond delay="1808"/>
                                          </p:stCondLst>
                                        </p:cTn>
                                        <p:tgtEl>
                                          <p:spTgt spid="3">
                                            <p:txEl>
                                              <p:pRg st="4" end="4"/>
                                            </p:txEl>
                                          </p:spTgt>
                                        </p:tgtEl>
                                      </p:cBhvr>
                                      <p:to x="100000" y="95000"/>
                                    </p:animScale>
                                    <p:animScale>
                                      <p:cBhvr>
                                        <p:cTn id="56"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基于傅里叶变换域的高通滤波框架</a:t>
            </a:r>
            <a:endParaRPr lang="zh-CN" altLang="en-US" dirty="0"/>
          </a:p>
        </p:txBody>
      </p:sp>
      <p:sp>
        <p:nvSpPr>
          <p:cNvPr id="3" name="内容占位符 2"/>
          <p:cNvSpPr>
            <a:spLocks noGrp="1"/>
          </p:cNvSpPr>
          <p:nvPr>
            <p:ph idx="1"/>
          </p:nvPr>
        </p:nvSpPr>
        <p:spPr/>
        <p:txBody>
          <a:bodyPr/>
          <a:lstStyle/>
          <a:p>
            <a:r>
              <a:rPr lang="zh-CN" altLang="zh-CN" dirty="0"/>
              <a:t>基本思路就是，</a:t>
            </a:r>
            <a:r>
              <a:rPr lang="zh-CN" altLang="zh-CN" dirty="0">
                <a:solidFill>
                  <a:srgbClr val="FF0000"/>
                </a:solidFill>
              </a:rPr>
              <a:t>首先</a:t>
            </a:r>
            <a:r>
              <a:rPr lang="zh-CN" altLang="zh-CN" dirty="0"/>
              <a:t>对原始图像进行傅里叶正变换，得到原始傅里叶变换域；</a:t>
            </a:r>
            <a:r>
              <a:rPr lang="zh-CN" altLang="zh-CN" dirty="0">
                <a:solidFill>
                  <a:srgbClr val="0000FF"/>
                </a:solidFill>
              </a:rPr>
              <a:t>然后</a:t>
            </a:r>
            <a:r>
              <a:rPr lang="zh-CN" altLang="zh-CN" dirty="0"/>
              <a:t>对原始变换域进行高通滤波操作，滤波后的直接结果还是变换域；</a:t>
            </a:r>
            <a:r>
              <a:rPr lang="zh-CN" altLang="zh-CN" dirty="0">
                <a:solidFill>
                  <a:srgbClr val="00B050"/>
                </a:solidFill>
              </a:rPr>
              <a:t>最后</a:t>
            </a:r>
            <a:r>
              <a:rPr lang="zh-CN" altLang="zh-CN" dirty="0"/>
              <a:t>对滤波后的变换域再进行傅里叶逆变换，得到滤波处理后的图像，即为最终结果。</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38</a:t>
            </a:fld>
            <a:endParaRPr lang="zh-CN" altLang="en-US"/>
          </a:p>
        </p:txBody>
      </p:sp>
      <p:pic>
        <p:nvPicPr>
          <p:cNvPr id="6" name="图片 5"/>
          <p:cNvPicPr/>
          <p:nvPr/>
        </p:nvPicPr>
        <p:blipFill>
          <a:blip r:embed="rId2" cstate="print"/>
          <a:srcRect/>
          <a:stretch>
            <a:fillRect/>
          </a:stretch>
        </p:blipFill>
        <p:spPr bwMode="auto">
          <a:xfrm>
            <a:off x="827584" y="4145399"/>
            <a:ext cx="7200800" cy="2163921"/>
          </a:xfrm>
          <a:prstGeom prst="rect">
            <a:avLst/>
          </a:prstGeom>
          <a:noFill/>
          <a:ln w="9525">
            <a:noFill/>
            <a:miter lim="800000"/>
            <a:headEnd/>
            <a:tailEnd/>
          </a:ln>
        </p:spPr>
      </p:pic>
    </p:spTree>
    <p:extLst>
      <p:ext uri="{BB962C8B-B14F-4D97-AF65-F5344CB8AC3E}">
        <p14:creationId xmlns:p14="http://schemas.microsoft.com/office/powerpoint/2010/main" val="192553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巴特沃斯低通与高通滤波器示意图</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39</a:t>
            </a:fld>
            <a:endParaRPr lang="zh-CN" altLang="en-US"/>
          </a:p>
        </p:txBody>
      </p:sp>
      <p:pic>
        <p:nvPicPr>
          <p:cNvPr id="6" name="图片 5" descr="巴特沃斯低通滤波器示意图.bmp"/>
          <p:cNvPicPr/>
          <p:nvPr/>
        </p:nvPicPr>
        <p:blipFill>
          <a:blip r:embed="rId2" cstate="print"/>
          <a:stretch>
            <a:fillRect/>
          </a:stretch>
        </p:blipFill>
        <p:spPr>
          <a:xfrm>
            <a:off x="467544" y="1705094"/>
            <a:ext cx="3816424" cy="2804026"/>
          </a:xfrm>
          <a:prstGeom prst="rect">
            <a:avLst/>
          </a:prstGeom>
        </p:spPr>
      </p:pic>
      <p:pic>
        <p:nvPicPr>
          <p:cNvPr id="7" name="图片 6" descr="巴特沃斯高通滤波器示意图.bmp"/>
          <p:cNvPicPr/>
          <p:nvPr/>
        </p:nvPicPr>
        <p:blipFill>
          <a:blip r:embed="rId3" cstate="print"/>
          <a:stretch>
            <a:fillRect/>
          </a:stretch>
        </p:blipFill>
        <p:spPr>
          <a:xfrm>
            <a:off x="4158208" y="3789040"/>
            <a:ext cx="3438128" cy="2583676"/>
          </a:xfrm>
          <a:prstGeom prst="rect">
            <a:avLst/>
          </a:prstGeom>
        </p:spPr>
      </p:pic>
    </p:spTree>
    <p:extLst>
      <p:ext uri="{BB962C8B-B14F-4D97-AF65-F5344CB8AC3E}">
        <p14:creationId xmlns:p14="http://schemas.microsoft.com/office/powerpoint/2010/main" val="6192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图像平滑</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6" name="圆角矩形 5"/>
          <p:cNvSpPr/>
          <p:nvPr/>
        </p:nvSpPr>
        <p:spPr>
          <a:xfrm>
            <a:off x="2915816" y="2060848"/>
            <a:ext cx="237626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低通滤波法</a:t>
            </a:r>
            <a:endParaRPr lang="zh-CN" altLang="en-US" dirty="0"/>
          </a:p>
        </p:txBody>
      </p:sp>
      <p:sp>
        <p:nvSpPr>
          <p:cNvPr id="7" name="圆角矩形 6"/>
          <p:cNvSpPr/>
          <p:nvPr/>
        </p:nvSpPr>
        <p:spPr>
          <a:xfrm>
            <a:off x="2915816" y="4869160"/>
            <a:ext cx="237626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均值滤波法</a:t>
            </a:r>
            <a:endParaRPr lang="zh-CN" altLang="en-US" dirty="0"/>
          </a:p>
        </p:txBody>
      </p:sp>
      <p:sp>
        <p:nvSpPr>
          <p:cNvPr id="8" name="圆角矩形 7"/>
          <p:cNvSpPr/>
          <p:nvPr/>
        </p:nvSpPr>
        <p:spPr>
          <a:xfrm>
            <a:off x="509960" y="3501008"/>
            <a:ext cx="237626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中值滤波法</a:t>
            </a:r>
            <a:endParaRPr lang="zh-CN" altLang="en-US" dirty="0"/>
          </a:p>
        </p:txBody>
      </p:sp>
      <p:sp>
        <p:nvSpPr>
          <p:cNvPr id="9" name="圆角矩形 8"/>
          <p:cNvSpPr/>
          <p:nvPr/>
        </p:nvSpPr>
        <p:spPr>
          <a:xfrm>
            <a:off x="5292080" y="3501008"/>
            <a:ext cx="237626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高斯滤波法</a:t>
            </a:r>
            <a:endParaRPr lang="zh-CN" altLang="en-US" dirty="0"/>
          </a:p>
        </p:txBody>
      </p:sp>
      <p:cxnSp>
        <p:nvCxnSpPr>
          <p:cNvPr id="11" name="直接连接符 10"/>
          <p:cNvCxnSpPr>
            <a:stCxn id="8" idx="3"/>
            <a:endCxn id="9" idx="1"/>
          </p:cNvCxnSpPr>
          <p:nvPr/>
        </p:nvCxnSpPr>
        <p:spPr>
          <a:xfrm>
            <a:off x="2886224" y="3933056"/>
            <a:ext cx="24058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6" idx="2"/>
            <a:endCxn id="7" idx="0"/>
          </p:cNvCxnSpPr>
          <p:nvPr/>
        </p:nvCxnSpPr>
        <p:spPr>
          <a:xfrm>
            <a:off x="4103948" y="2924944"/>
            <a:ext cx="0" cy="19442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07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基于巴特沃斯滤波器的低通滤波与高通滤波</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40</a:t>
            </a:fld>
            <a:endParaRPr lang="zh-CN" altLang="en-US"/>
          </a:p>
        </p:txBody>
      </p:sp>
      <p:pic>
        <p:nvPicPr>
          <p:cNvPr id="6" name="图片 5" descr="灰度Lena图像_傅里叶变换域.bmp"/>
          <p:cNvPicPr/>
          <p:nvPr/>
        </p:nvPicPr>
        <p:blipFill>
          <a:blip r:embed="rId2" cstate="print"/>
          <a:stretch>
            <a:fillRect/>
          </a:stretch>
        </p:blipFill>
        <p:spPr>
          <a:xfrm>
            <a:off x="611560" y="1772816"/>
            <a:ext cx="1794768" cy="1733699"/>
          </a:xfrm>
          <a:prstGeom prst="rect">
            <a:avLst/>
          </a:prstGeom>
        </p:spPr>
      </p:pic>
      <p:pic>
        <p:nvPicPr>
          <p:cNvPr id="7" name="图片 6" descr="灰度Lena图像_低通滤波后的变换域_巴特沃斯.bmp"/>
          <p:cNvPicPr/>
          <p:nvPr/>
        </p:nvPicPr>
        <p:blipFill>
          <a:blip r:embed="rId3" cstate="print"/>
          <a:stretch>
            <a:fillRect/>
          </a:stretch>
        </p:blipFill>
        <p:spPr>
          <a:xfrm>
            <a:off x="3131840" y="1798215"/>
            <a:ext cx="1794768" cy="1733699"/>
          </a:xfrm>
          <a:prstGeom prst="rect">
            <a:avLst/>
          </a:prstGeom>
        </p:spPr>
      </p:pic>
      <p:pic>
        <p:nvPicPr>
          <p:cNvPr id="8" name="图片 7" descr="灰度Lena图像_高通滤波后的变换域_巴特沃斯.bmp"/>
          <p:cNvPicPr/>
          <p:nvPr/>
        </p:nvPicPr>
        <p:blipFill>
          <a:blip r:embed="rId4" cstate="print"/>
          <a:stretch>
            <a:fillRect/>
          </a:stretch>
        </p:blipFill>
        <p:spPr>
          <a:xfrm>
            <a:off x="5652120" y="1798215"/>
            <a:ext cx="1794768" cy="1730028"/>
          </a:xfrm>
          <a:prstGeom prst="rect">
            <a:avLst/>
          </a:prstGeom>
        </p:spPr>
      </p:pic>
      <p:pic>
        <p:nvPicPr>
          <p:cNvPr id="9" name="图片 8" descr="灰度Lena图像.bmp"/>
          <p:cNvPicPr/>
          <p:nvPr/>
        </p:nvPicPr>
        <p:blipFill>
          <a:blip r:embed="rId5" cstate="print"/>
          <a:stretch>
            <a:fillRect/>
          </a:stretch>
        </p:blipFill>
        <p:spPr>
          <a:xfrm>
            <a:off x="611560" y="3933056"/>
            <a:ext cx="1794768" cy="1728192"/>
          </a:xfrm>
          <a:prstGeom prst="rect">
            <a:avLst/>
          </a:prstGeom>
        </p:spPr>
      </p:pic>
      <p:pic>
        <p:nvPicPr>
          <p:cNvPr id="10" name="图片 9" descr="灰度Lena图像_巴特沃斯低通滤波.bmp"/>
          <p:cNvPicPr/>
          <p:nvPr/>
        </p:nvPicPr>
        <p:blipFill>
          <a:blip r:embed="rId6" cstate="print"/>
          <a:stretch>
            <a:fillRect/>
          </a:stretch>
        </p:blipFill>
        <p:spPr>
          <a:xfrm>
            <a:off x="3131839" y="3928610"/>
            <a:ext cx="1794768" cy="1734617"/>
          </a:xfrm>
          <a:prstGeom prst="rect">
            <a:avLst/>
          </a:prstGeom>
        </p:spPr>
      </p:pic>
      <p:pic>
        <p:nvPicPr>
          <p:cNvPr id="11" name="图片 10" descr="灰度Lena图像_巴特沃斯高通滤波.bmp"/>
          <p:cNvPicPr/>
          <p:nvPr/>
        </p:nvPicPr>
        <p:blipFill>
          <a:blip r:embed="rId7" cstate="print"/>
          <a:stretch>
            <a:fillRect/>
          </a:stretch>
        </p:blipFill>
        <p:spPr>
          <a:xfrm>
            <a:off x="5657552" y="3933056"/>
            <a:ext cx="1794768" cy="1728192"/>
          </a:xfrm>
          <a:prstGeom prst="rect">
            <a:avLst/>
          </a:prstGeom>
        </p:spPr>
      </p:pic>
      <p:sp>
        <p:nvSpPr>
          <p:cNvPr id="12" name="椭圆 11"/>
          <p:cNvSpPr/>
          <p:nvPr/>
        </p:nvSpPr>
        <p:spPr>
          <a:xfrm>
            <a:off x="3131840" y="1340768"/>
            <a:ext cx="1794767" cy="4752528"/>
          </a:xfrm>
          <a:prstGeom prst="ellipse">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5682829" y="1340768"/>
            <a:ext cx="1794767" cy="4752528"/>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64004" y="5877272"/>
            <a:ext cx="1107996" cy="369332"/>
          </a:xfrm>
          <a:prstGeom prst="rect">
            <a:avLst/>
          </a:prstGeom>
          <a:solidFill>
            <a:srgbClr val="FFFF00"/>
          </a:solidFill>
        </p:spPr>
        <p:txBody>
          <a:bodyPr wrap="none">
            <a:spAutoFit/>
          </a:bodyPr>
          <a:lstStyle/>
          <a:p>
            <a:r>
              <a:rPr lang="zh-CN" altLang="zh-CN" dirty="0">
                <a:solidFill>
                  <a:srgbClr val="0000FF"/>
                </a:solidFill>
              </a:rPr>
              <a:t>低通滤波</a:t>
            </a:r>
            <a:endParaRPr lang="zh-CN" altLang="en-US" dirty="0">
              <a:solidFill>
                <a:srgbClr val="0000FF"/>
              </a:solidFill>
            </a:endParaRPr>
          </a:p>
        </p:txBody>
      </p:sp>
      <p:sp>
        <p:nvSpPr>
          <p:cNvPr id="15" name="矩形 14"/>
          <p:cNvSpPr/>
          <p:nvPr/>
        </p:nvSpPr>
        <p:spPr>
          <a:xfrm>
            <a:off x="5984284" y="5867980"/>
            <a:ext cx="1107996" cy="369332"/>
          </a:xfrm>
          <a:prstGeom prst="rect">
            <a:avLst/>
          </a:prstGeom>
          <a:solidFill>
            <a:srgbClr val="FFFF00"/>
          </a:solidFill>
        </p:spPr>
        <p:txBody>
          <a:bodyPr wrap="none">
            <a:spAutoFit/>
          </a:bodyPr>
          <a:lstStyle/>
          <a:p>
            <a:r>
              <a:rPr lang="zh-CN" altLang="zh-CN" dirty="0">
                <a:solidFill>
                  <a:srgbClr val="FF0000"/>
                </a:solidFill>
              </a:rPr>
              <a:t>高通滤波</a:t>
            </a:r>
            <a:endParaRPr lang="zh-CN" altLang="en-US" dirty="0">
              <a:solidFill>
                <a:srgbClr val="FF0000"/>
              </a:solidFill>
            </a:endParaRPr>
          </a:p>
        </p:txBody>
      </p:sp>
    </p:spTree>
    <p:extLst>
      <p:ext uri="{BB962C8B-B14F-4D97-AF65-F5344CB8AC3E}">
        <p14:creationId xmlns:p14="http://schemas.microsoft.com/office/powerpoint/2010/main" val="170200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0-#ppt_w/2"/>
                                          </p:val>
                                        </p:tav>
                                        <p:tav tm="100000">
                                          <p:val>
                                            <p:strVal val="#ppt_x"/>
                                          </p:val>
                                        </p:tav>
                                      </p:tavLst>
                                    </p:anim>
                                    <p:anim calcmode="lin" valueType="num">
                                      <p:cBhvr additive="base">
                                        <p:cTn id="2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基于圆形滤波器</a:t>
            </a:r>
            <a:r>
              <a:rPr lang="zh-CN" altLang="zh-CN" dirty="0" smtClean="0"/>
              <a:t>的高通</a:t>
            </a:r>
            <a:r>
              <a:rPr lang="zh-CN" altLang="zh-CN" dirty="0"/>
              <a:t>滤波</a:t>
            </a:r>
            <a:endParaRPr lang="zh-CN" altLang="en-US" dirty="0"/>
          </a:p>
        </p:txBody>
      </p:sp>
      <p:sp>
        <p:nvSpPr>
          <p:cNvPr id="3" name="内容占位符 2"/>
          <p:cNvSpPr>
            <a:spLocks noGrp="1"/>
          </p:cNvSpPr>
          <p:nvPr>
            <p:ph idx="1"/>
          </p:nvPr>
        </p:nvSpPr>
        <p:spPr/>
        <p:txBody>
          <a:bodyPr/>
          <a:lstStyle/>
          <a:p>
            <a:endParaRPr lang="zh-CN" altLang="en-US"/>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41</a:t>
            </a:fld>
            <a:endParaRPr lang="zh-CN" altLang="en-US"/>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 Box 1"/>
          <p:cNvSpPr txBox="1">
            <a:spLocks noChangeArrowheads="1"/>
          </p:cNvSpPr>
          <p:nvPr/>
        </p:nvSpPr>
        <p:spPr bwMode="auto">
          <a:xfrm>
            <a:off x="539552" y="1700808"/>
            <a:ext cx="7128792" cy="4608487"/>
          </a:xfrm>
          <a:prstGeom prst="rect">
            <a:avLst/>
          </a:prstGeom>
          <a:solidFill>
            <a:srgbClr val="D8D8D8"/>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CTArray</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complex &gt;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CImageProcessing</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High_pass_filter</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CTArray</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&lt; complex &gt;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original_signal</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long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long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long dimension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original_signal.GetDimension</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long radius = min(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 7;</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0; row &lt;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for(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int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0; column &lt;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column ++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if( ( row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2 ) * ( row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image_height</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2 )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 column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2 ) * ( column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2 ) &lt; radius * radius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original_signal</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column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m_re</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0;</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original_signal</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row *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image_width</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column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m_im</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 0;</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	return </a:t>
            </a:r>
            <a:r>
              <a:rPr kumimoji="0" lang="en-US" altLang="zh-CN" sz="1400" b="0" i="0" u="none" strike="noStrike" cap="none" normalizeH="0" baseline="0" dirty="0" err="1" smtClean="0">
                <a:ln>
                  <a:noFill/>
                </a:ln>
                <a:solidFill>
                  <a:schemeClr val="tx1"/>
                </a:solidFill>
                <a:effectLst/>
                <a:latin typeface="新宋体" pitchFamily="49" charset="-122"/>
                <a:ea typeface="新宋体" pitchFamily="49" charset="-122"/>
                <a:cs typeface="Times New Roman" pitchFamily="18" charset="0"/>
              </a:rPr>
              <a:t>original_signal</a:t>
            </a: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latin typeface="新宋体" pitchFamily="49" charset="-122"/>
                <a:ea typeface="新宋体" pitchFamily="49" charset="-122"/>
                <a:cs typeface="Times New Roman" pitchFamily="18" charset="0"/>
              </a:rPr>
              <a:t>}</a:t>
            </a:r>
            <a:endParaRPr kumimoji="0" lang="en-US" altLang="zh-CN" sz="1400" b="0" i="0" u="none" strike="noStrike" cap="none" normalizeH="0" baseline="0" dirty="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21748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基于圆形滤波器的低通滤波与高通滤波</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42</a:t>
            </a:fld>
            <a:endParaRPr lang="zh-CN" altLang="en-US"/>
          </a:p>
        </p:txBody>
      </p:sp>
      <p:pic>
        <p:nvPicPr>
          <p:cNvPr id="6" name="图片 5" descr="灰度Lena图像_傅里叶变换域.bmp"/>
          <p:cNvPicPr/>
          <p:nvPr/>
        </p:nvPicPr>
        <p:blipFill>
          <a:blip r:embed="rId2" cstate="print"/>
          <a:stretch>
            <a:fillRect/>
          </a:stretch>
        </p:blipFill>
        <p:spPr>
          <a:xfrm>
            <a:off x="683567" y="1772816"/>
            <a:ext cx="1947391" cy="1840645"/>
          </a:xfrm>
          <a:prstGeom prst="rect">
            <a:avLst/>
          </a:prstGeom>
        </p:spPr>
      </p:pic>
      <p:pic>
        <p:nvPicPr>
          <p:cNvPr id="7" name="图片 6" descr="灰度Lena图像_低通滤波后的变换域_圆形滤波.bmp"/>
          <p:cNvPicPr/>
          <p:nvPr/>
        </p:nvPicPr>
        <p:blipFill>
          <a:blip r:embed="rId3" cstate="print"/>
          <a:stretch>
            <a:fillRect/>
          </a:stretch>
        </p:blipFill>
        <p:spPr>
          <a:xfrm>
            <a:off x="3203848" y="1775991"/>
            <a:ext cx="1942245" cy="1835768"/>
          </a:xfrm>
          <a:prstGeom prst="rect">
            <a:avLst/>
          </a:prstGeom>
        </p:spPr>
      </p:pic>
      <p:pic>
        <p:nvPicPr>
          <p:cNvPr id="8" name="图片 7" descr="灰度Lena图像_高通滤波后的变换域_圆形滤波.bmp"/>
          <p:cNvPicPr/>
          <p:nvPr/>
        </p:nvPicPr>
        <p:blipFill>
          <a:blip r:embed="rId4" cstate="print"/>
          <a:stretch>
            <a:fillRect/>
          </a:stretch>
        </p:blipFill>
        <p:spPr>
          <a:xfrm>
            <a:off x="5727304" y="1764432"/>
            <a:ext cx="1942245" cy="1836743"/>
          </a:xfrm>
          <a:prstGeom prst="rect">
            <a:avLst/>
          </a:prstGeom>
        </p:spPr>
      </p:pic>
      <p:pic>
        <p:nvPicPr>
          <p:cNvPr id="9" name="图片 8" descr="灰度Lena图像.bmp"/>
          <p:cNvPicPr/>
          <p:nvPr/>
        </p:nvPicPr>
        <p:blipFill>
          <a:blip r:embed="rId5" cstate="print"/>
          <a:stretch>
            <a:fillRect/>
          </a:stretch>
        </p:blipFill>
        <p:spPr>
          <a:xfrm>
            <a:off x="679500" y="3964621"/>
            <a:ext cx="1944303" cy="1840645"/>
          </a:xfrm>
          <a:prstGeom prst="rect">
            <a:avLst/>
          </a:prstGeom>
        </p:spPr>
      </p:pic>
      <p:pic>
        <p:nvPicPr>
          <p:cNvPr id="10" name="图片 9" descr="灰度Lena图像_圆形简单低通滤波.bmp"/>
          <p:cNvPicPr/>
          <p:nvPr/>
        </p:nvPicPr>
        <p:blipFill>
          <a:blip r:embed="rId6" cstate="print"/>
          <a:stretch>
            <a:fillRect/>
          </a:stretch>
        </p:blipFill>
        <p:spPr>
          <a:xfrm>
            <a:off x="3202578" y="3964620"/>
            <a:ext cx="1944303" cy="1840645"/>
          </a:xfrm>
          <a:prstGeom prst="rect">
            <a:avLst/>
          </a:prstGeom>
        </p:spPr>
      </p:pic>
      <p:pic>
        <p:nvPicPr>
          <p:cNvPr id="11" name="图片 10" descr="灰度Lena图像_圆形简单高通滤波.bmp"/>
          <p:cNvPicPr/>
          <p:nvPr/>
        </p:nvPicPr>
        <p:blipFill>
          <a:blip r:embed="rId7" cstate="print"/>
          <a:stretch>
            <a:fillRect/>
          </a:stretch>
        </p:blipFill>
        <p:spPr>
          <a:xfrm>
            <a:off x="5724128" y="3964619"/>
            <a:ext cx="1947391" cy="1840645"/>
          </a:xfrm>
          <a:prstGeom prst="rect">
            <a:avLst/>
          </a:prstGeom>
        </p:spPr>
      </p:pic>
      <p:sp>
        <p:nvSpPr>
          <p:cNvPr id="17" name="右箭头 16"/>
          <p:cNvSpPr/>
          <p:nvPr/>
        </p:nvSpPr>
        <p:spPr>
          <a:xfrm>
            <a:off x="2656358" y="2682803"/>
            <a:ext cx="500882" cy="170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右箭头 17"/>
          <p:cNvSpPr/>
          <p:nvPr/>
        </p:nvSpPr>
        <p:spPr>
          <a:xfrm>
            <a:off x="5170625" y="2693875"/>
            <a:ext cx="500882" cy="170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nvSpPr>
        <p:spPr>
          <a:xfrm>
            <a:off x="2661170" y="4748346"/>
            <a:ext cx="500882" cy="170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右箭头 19"/>
          <p:cNvSpPr/>
          <p:nvPr/>
        </p:nvSpPr>
        <p:spPr>
          <a:xfrm>
            <a:off x="5182457" y="4748346"/>
            <a:ext cx="500882" cy="1701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305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0-#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8"/>
                                        </p:tgtEl>
                                        <p:attrNameLst>
                                          <p:attrName>style.visibility</p:attrName>
                                        </p:attrNameLst>
                                      </p:cBhvr>
                                      <p:to>
                                        <p:strVal val="visible"/>
                                      </p:to>
                                    </p:set>
                                    <p:anim calcmode="lin" valueType="num">
                                      <p:cBhvr additive="base">
                                        <p:cTn id="22" dur="500" fill="hold"/>
                                        <p:tgtEl>
                                          <p:spTgt spid="18"/>
                                        </p:tgtEl>
                                        <p:attrNameLst>
                                          <p:attrName>ppt_x</p:attrName>
                                        </p:attrNameLst>
                                      </p:cBhvr>
                                      <p:tavLst>
                                        <p:tav tm="0">
                                          <p:val>
                                            <p:strVal val="0-#ppt_w/2"/>
                                          </p:val>
                                        </p:tav>
                                        <p:tav tm="100000">
                                          <p:val>
                                            <p:strVal val="#ppt_x"/>
                                          </p:val>
                                        </p:tav>
                                      </p:tavLst>
                                    </p:anim>
                                    <p:anim calcmode="lin" valueType="num">
                                      <p:cBhvr additive="base">
                                        <p:cTn id="23" dur="500" fill="hold"/>
                                        <p:tgtEl>
                                          <p:spTgt spid="1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 presetClass="entr" presetSubtype="8"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additive="base">
                                        <p:cTn id="38" dur="500" fill="hold"/>
                                        <p:tgtEl>
                                          <p:spTgt spid="19"/>
                                        </p:tgtEl>
                                        <p:attrNameLst>
                                          <p:attrName>ppt_x</p:attrName>
                                        </p:attrNameLst>
                                      </p:cBhvr>
                                      <p:tavLst>
                                        <p:tav tm="0">
                                          <p:val>
                                            <p:strVal val="0-#ppt_w/2"/>
                                          </p:val>
                                        </p:tav>
                                        <p:tav tm="100000">
                                          <p:val>
                                            <p:strVal val="#ppt_x"/>
                                          </p:val>
                                        </p:tav>
                                      </p:tavLst>
                                    </p:anim>
                                    <p:anim calcmode="lin" valueType="num">
                                      <p:cBhvr additive="base">
                                        <p:cTn id="39" dur="500" fill="hold"/>
                                        <p:tgtEl>
                                          <p:spTgt spid="19"/>
                                        </p:tgtEl>
                                        <p:attrNameLst>
                                          <p:attrName>ppt_y</p:attrName>
                                        </p:attrNameLst>
                                      </p:cBhvr>
                                      <p:tavLst>
                                        <p:tav tm="0">
                                          <p:val>
                                            <p:strVal val="#ppt_y"/>
                                          </p:val>
                                        </p:tav>
                                        <p:tav tm="100000">
                                          <p:val>
                                            <p:strVal val="#ppt_y"/>
                                          </p:val>
                                        </p:tav>
                                      </p:tavLst>
                                    </p:anim>
                                  </p:childTnLst>
                                </p:cTn>
                              </p:par>
                            </p:childTnLst>
                          </p:cTn>
                        </p:par>
                        <p:par>
                          <p:cTn id="40" fill="hold">
                            <p:stCondLst>
                              <p:cond delay="1000"/>
                            </p:stCondLst>
                            <p:childTnLst>
                              <p:par>
                                <p:cTn id="41" presetID="2" presetClass="entr" presetSubtype="8"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0-#ppt_w/2"/>
                                          </p:val>
                                        </p:tav>
                                        <p:tav tm="100000">
                                          <p:val>
                                            <p:strVal val="#ppt_x"/>
                                          </p:val>
                                        </p:tav>
                                      </p:tavLst>
                                    </p:anim>
                                    <p:anim calcmode="lin" valueType="num">
                                      <p:cBhvr additive="base">
                                        <p:cTn id="44" dur="500" fill="hold"/>
                                        <p:tgtEl>
                                          <p:spTgt spid="10"/>
                                        </p:tgtEl>
                                        <p:attrNameLst>
                                          <p:attrName>ppt_y</p:attrName>
                                        </p:attrNameLst>
                                      </p:cBhvr>
                                      <p:tavLst>
                                        <p:tav tm="0">
                                          <p:val>
                                            <p:strVal val="#ppt_y"/>
                                          </p:val>
                                        </p:tav>
                                        <p:tav tm="100000">
                                          <p:val>
                                            <p:strVal val="#ppt_y"/>
                                          </p:val>
                                        </p:tav>
                                      </p:tavLst>
                                    </p:anim>
                                  </p:childTnLst>
                                </p:cTn>
                              </p:par>
                            </p:childTnLst>
                          </p:cTn>
                        </p:par>
                        <p:par>
                          <p:cTn id="45" fill="hold">
                            <p:stCondLst>
                              <p:cond delay="1500"/>
                            </p:stCondLst>
                            <p:childTnLst>
                              <p:par>
                                <p:cTn id="46" presetID="2" presetClass="entr" presetSubtype="8"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0-#ppt_w/2"/>
                                          </p:val>
                                        </p:tav>
                                        <p:tav tm="100000">
                                          <p:val>
                                            <p:strVal val="#ppt_x"/>
                                          </p:val>
                                        </p:tav>
                                      </p:tavLst>
                                    </p:anim>
                                    <p:anim calcmode="lin" valueType="num">
                                      <p:cBhvr additive="base">
                                        <p:cTn id="49" dur="500" fill="hold"/>
                                        <p:tgtEl>
                                          <p:spTgt spid="20"/>
                                        </p:tgtEl>
                                        <p:attrNameLst>
                                          <p:attrName>ppt_y</p:attrName>
                                        </p:attrNameLst>
                                      </p:cBhvr>
                                      <p:tavLst>
                                        <p:tav tm="0">
                                          <p:val>
                                            <p:strVal val="#ppt_y"/>
                                          </p:val>
                                        </p:tav>
                                        <p:tav tm="100000">
                                          <p:val>
                                            <p:strVal val="#ppt_y"/>
                                          </p:val>
                                        </p:tav>
                                      </p:tavLst>
                                    </p:anim>
                                  </p:childTnLst>
                                </p:cTn>
                              </p:par>
                            </p:childTnLst>
                          </p:cTn>
                        </p:par>
                        <p:par>
                          <p:cTn id="50" fill="hold">
                            <p:stCondLst>
                              <p:cond delay="2000"/>
                            </p:stCondLst>
                            <p:childTnLst>
                              <p:par>
                                <p:cTn id="51" presetID="2" presetClass="entr" presetSubtype="8"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0-#ppt_w/2"/>
                                          </p:val>
                                        </p:tav>
                                        <p:tav tm="100000">
                                          <p:val>
                                            <p:strVal val="#ppt_x"/>
                                          </p:val>
                                        </p:tav>
                                      </p:tavLst>
                                    </p:anim>
                                    <p:anim calcmode="lin" valueType="num">
                                      <p:cBhvr additive="base">
                                        <p:cTn id="5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基于圆形滤波器的高通滤波结果示例</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43</a:t>
            </a:fld>
            <a:endParaRPr lang="zh-CN" altLang="en-US"/>
          </a:p>
        </p:txBody>
      </p:sp>
      <p:pic>
        <p:nvPicPr>
          <p:cNvPr id="6" name="图片 5" descr="灰度Lena图像.bmp"/>
          <p:cNvPicPr/>
          <p:nvPr/>
        </p:nvPicPr>
        <p:blipFill>
          <a:blip r:embed="rId2" cstate="print"/>
          <a:stretch>
            <a:fillRect/>
          </a:stretch>
        </p:blipFill>
        <p:spPr>
          <a:xfrm>
            <a:off x="683568" y="1772816"/>
            <a:ext cx="1920230" cy="1970886"/>
          </a:xfrm>
          <a:prstGeom prst="rect">
            <a:avLst/>
          </a:prstGeom>
        </p:spPr>
      </p:pic>
      <p:pic>
        <p:nvPicPr>
          <p:cNvPr id="7" name="图片 6" descr="灰度Lena图像_圆形简单高通滤波.bmp"/>
          <p:cNvPicPr/>
          <p:nvPr/>
        </p:nvPicPr>
        <p:blipFill>
          <a:blip r:embed="rId3" cstate="print"/>
          <a:stretch>
            <a:fillRect/>
          </a:stretch>
        </p:blipFill>
        <p:spPr>
          <a:xfrm>
            <a:off x="3275856" y="1772816"/>
            <a:ext cx="1920230" cy="1970886"/>
          </a:xfrm>
          <a:prstGeom prst="rect">
            <a:avLst/>
          </a:prstGeom>
        </p:spPr>
      </p:pic>
      <p:pic>
        <p:nvPicPr>
          <p:cNvPr id="8" name="图片 7" descr="灰度圆形图像.bmp"/>
          <p:cNvPicPr/>
          <p:nvPr/>
        </p:nvPicPr>
        <p:blipFill>
          <a:blip r:embed="rId4" cstate="print"/>
          <a:stretch>
            <a:fillRect/>
          </a:stretch>
        </p:blipFill>
        <p:spPr>
          <a:xfrm>
            <a:off x="2987824" y="4099005"/>
            <a:ext cx="1876542" cy="1927019"/>
          </a:xfrm>
          <a:prstGeom prst="rect">
            <a:avLst/>
          </a:prstGeom>
          <a:ln>
            <a:solidFill>
              <a:schemeClr val="accent1"/>
            </a:solidFill>
          </a:ln>
        </p:spPr>
      </p:pic>
      <p:pic>
        <p:nvPicPr>
          <p:cNvPr id="9" name="图片 8" descr="灰度圆形图像_圆形简单高通滤波.bmp"/>
          <p:cNvPicPr/>
          <p:nvPr/>
        </p:nvPicPr>
        <p:blipFill>
          <a:blip r:embed="rId5" cstate="print"/>
          <a:stretch>
            <a:fillRect/>
          </a:stretch>
        </p:blipFill>
        <p:spPr>
          <a:xfrm>
            <a:off x="5532090" y="4077072"/>
            <a:ext cx="1920230" cy="1970886"/>
          </a:xfrm>
          <a:prstGeom prst="rect">
            <a:avLst/>
          </a:prstGeom>
        </p:spPr>
      </p:pic>
      <p:sp>
        <p:nvSpPr>
          <p:cNvPr id="10" name="右箭头 9"/>
          <p:cNvSpPr/>
          <p:nvPr/>
        </p:nvSpPr>
        <p:spPr>
          <a:xfrm>
            <a:off x="2637706" y="2758259"/>
            <a:ext cx="600050" cy="16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4896061" y="4979171"/>
            <a:ext cx="600050" cy="16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1851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2" presetClass="entr" presetSubtype="8"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0-#ppt_w/2"/>
                                          </p:val>
                                        </p:tav>
                                        <p:tav tm="100000">
                                          <p:val>
                                            <p:strVal val="#ppt_x"/>
                                          </p:val>
                                        </p:tav>
                                      </p:tavLst>
                                    </p:anim>
                                    <p:anim calcmode="lin" valueType="num">
                                      <p:cBhvr additive="base">
                                        <p:cTn id="3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差值滤波法</a:t>
            </a:r>
            <a:endParaRPr lang="zh-CN" altLang="en-US" dirty="0"/>
          </a:p>
        </p:txBody>
      </p:sp>
      <p:sp>
        <p:nvSpPr>
          <p:cNvPr id="3" name="内容占位符 2"/>
          <p:cNvSpPr>
            <a:spLocks noGrp="1"/>
          </p:cNvSpPr>
          <p:nvPr>
            <p:ph idx="1"/>
          </p:nvPr>
        </p:nvSpPr>
        <p:spPr/>
        <p:txBody>
          <a:bodyPr/>
          <a:lstStyle/>
          <a:p>
            <a:r>
              <a:rPr lang="zh-CN" altLang="zh-CN" dirty="0"/>
              <a:t>与像素邻域的平均值相反的概念，就是像素邻域内的差值；也就是说，可以取像素邻域内的差值来作为像素的最后响应值，以实现基于空域的图像锐化，此方法就叫作</a:t>
            </a:r>
            <a:r>
              <a:rPr lang="zh-CN" altLang="zh-CN" dirty="0">
                <a:solidFill>
                  <a:srgbClr val="0000FF"/>
                </a:solidFill>
              </a:rPr>
              <a:t>差值滤波法</a:t>
            </a:r>
            <a:r>
              <a:rPr lang="zh-CN" altLang="zh-CN" dirty="0"/>
              <a:t>。</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44</a:t>
            </a:fld>
            <a:endParaRPr lang="zh-CN" altLang="en-US"/>
          </a:p>
        </p:txBody>
      </p:sp>
      <p:pic>
        <p:nvPicPr>
          <p:cNvPr id="6" name="图片 5" descr="灰度Lena图像.bmp"/>
          <p:cNvPicPr/>
          <p:nvPr/>
        </p:nvPicPr>
        <p:blipFill>
          <a:blip r:embed="rId2" cstate="print"/>
          <a:stretch>
            <a:fillRect/>
          </a:stretch>
        </p:blipFill>
        <p:spPr>
          <a:xfrm>
            <a:off x="899592" y="3416423"/>
            <a:ext cx="1728192" cy="1921109"/>
          </a:xfrm>
          <a:prstGeom prst="rect">
            <a:avLst/>
          </a:prstGeom>
        </p:spPr>
      </p:pic>
      <p:pic>
        <p:nvPicPr>
          <p:cNvPr id="7" name="图片 6" descr="灰度Lena图像_差值滤波.bmp"/>
          <p:cNvPicPr/>
          <p:nvPr/>
        </p:nvPicPr>
        <p:blipFill>
          <a:blip r:embed="rId3" cstate="print"/>
          <a:stretch>
            <a:fillRect/>
          </a:stretch>
        </p:blipFill>
        <p:spPr>
          <a:xfrm>
            <a:off x="2699792" y="3392755"/>
            <a:ext cx="1725449" cy="1923145"/>
          </a:xfrm>
          <a:prstGeom prst="rect">
            <a:avLst/>
          </a:prstGeom>
        </p:spPr>
      </p:pic>
      <p:pic>
        <p:nvPicPr>
          <p:cNvPr id="8" name="图片 7" descr="灰度圆形图像.bmp"/>
          <p:cNvPicPr/>
          <p:nvPr/>
        </p:nvPicPr>
        <p:blipFill>
          <a:blip r:embed="rId4" cstate="print"/>
          <a:stretch>
            <a:fillRect/>
          </a:stretch>
        </p:blipFill>
        <p:spPr>
          <a:xfrm>
            <a:off x="4539311" y="4398357"/>
            <a:ext cx="1688873" cy="1878350"/>
          </a:xfrm>
          <a:prstGeom prst="rect">
            <a:avLst/>
          </a:prstGeom>
          <a:ln>
            <a:solidFill>
              <a:schemeClr val="accent1"/>
            </a:solidFill>
          </a:ln>
        </p:spPr>
      </p:pic>
      <p:pic>
        <p:nvPicPr>
          <p:cNvPr id="9" name="图片 8" descr="灰度圆形图像_差值滤波.bmp"/>
          <p:cNvPicPr/>
          <p:nvPr/>
        </p:nvPicPr>
        <p:blipFill>
          <a:blip r:embed="rId5" cstate="print"/>
          <a:stretch>
            <a:fillRect/>
          </a:stretch>
        </p:blipFill>
        <p:spPr>
          <a:xfrm>
            <a:off x="6300192" y="4394613"/>
            <a:ext cx="1728192" cy="1921109"/>
          </a:xfrm>
          <a:prstGeom prst="rect">
            <a:avLst/>
          </a:prstGeom>
        </p:spPr>
      </p:pic>
    </p:spTree>
    <p:extLst>
      <p:ext uri="{BB962C8B-B14F-4D97-AF65-F5344CB8AC3E}">
        <p14:creationId xmlns:p14="http://schemas.microsoft.com/office/powerpoint/2010/main" val="2771702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par>
                                <p:cTn id="39" presetID="26"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80">
                                          <p:stCondLst>
                                            <p:cond delay="0"/>
                                          </p:stCondLst>
                                        </p:cTn>
                                        <p:tgtEl>
                                          <p:spTgt spid="7"/>
                                        </p:tgtEl>
                                      </p:cBhvr>
                                    </p:animEffect>
                                    <p:anim calcmode="lin" valueType="num">
                                      <p:cBhvr>
                                        <p:cTn id="4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7" dur="26">
                                          <p:stCondLst>
                                            <p:cond delay="650"/>
                                          </p:stCondLst>
                                        </p:cTn>
                                        <p:tgtEl>
                                          <p:spTgt spid="7"/>
                                        </p:tgtEl>
                                      </p:cBhvr>
                                      <p:to x="100000" y="60000"/>
                                    </p:animScale>
                                    <p:animScale>
                                      <p:cBhvr>
                                        <p:cTn id="48" dur="166" decel="50000">
                                          <p:stCondLst>
                                            <p:cond delay="676"/>
                                          </p:stCondLst>
                                        </p:cTn>
                                        <p:tgtEl>
                                          <p:spTgt spid="7"/>
                                        </p:tgtEl>
                                      </p:cBhvr>
                                      <p:to x="100000" y="100000"/>
                                    </p:animScale>
                                    <p:animScale>
                                      <p:cBhvr>
                                        <p:cTn id="49" dur="26">
                                          <p:stCondLst>
                                            <p:cond delay="1312"/>
                                          </p:stCondLst>
                                        </p:cTn>
                                        <p:tgtEl>
                                          <p:spTgt spid="7"/>
                                        </p:tgtEl>
                                      </p:cBhvr>
                                      <p:to x="100000" y="80000"/>
                                    </p:animScale>
                                    <p:animScale>
                                      <p:cBhvr>
                                        <p:cTn id="50" dur="166" decel="50000">
                                          <p:stCondLst>
                                            <p:cond delay="1338"/>
                                          </p:stCondLst>
                                        </p:cTn>
                                        <p:tgtEl>
                                          <p:spTgt spid="7"/>
                                        </p:tgtEl>
                                      </p:cBhvr>
                                      <p:to x="100000" y="100000"/>
                                    </p:animScale>
                                    <p:animScale>
                                      <p:cBhvr>
                                        <p:cTn id="51" dur="26">
                                          <p:stCondLst>
                                            <p:cond delay="1642"/>
                                          </p:stCondLst>
                                        </p:cTn>
                                        <p:tgtEl>
                                          <p:spTgt spid="7"/>
                                        </p:tgtEl>
                                      </p:cBhvr>
                                      <p:to x="100000" y="90000"/>
                                    </p:animScale>
                                    <p:animScale>
                                      <p:cBhvr>
                                        <p:cTn id="52" dur="166" decel="50000">
                                          <p:stCondLst>
                                            <p:cond delay="1668"/>
                                          </p:stCondLst>
                                        </p:cTn>
                                        <p:tgtEl>
                                          <p:spTgt spid="7"/>
                                        </p:tgtEl>
                                      </p:cBhvr>
                                      <p:to x="100000" y="100000"/>
                                    </p:animScale>
                                    <p:animScale>
                                      <p:cBhvr>
                                        <p:cTn id="53" dur="26">
                                          <p:stCondLst>
                                            <p:cond delay="1808"/>
                                          </p:stCondLst>
                                        </p:cTn>
                                        <p:tgtEl>
                                          <p:spTgt spid="7"/>
                                        </p:tgtEl>
                                      </p:cBhvr>
                                      <p:to x="100000" y="95000"/>
                                    </p:animScale>
                                    <p:animScale>
                                      <p:cBhvr>
                                        <p:cTn id="54" dur="166" decel="50000">
                                          <p:stCondLst>
                                            <p:cond delay="1834"/>
                                          </p:stCondLst>
                                        </p:cTn>
                                        <p:tgtEl>
                                          <p:spTgt spid="7"/>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down)">
                                      <p:cBhvr>
                                        <p:cTn id="59" dur="580">
                                          <p:stCondLst>
                                            <p:cond delay="0"/>
                                          </p:stCondLst>
                                        </p:cTn>
                                        <p:tgtEl>
                                          <p:spTgt spid="8"/>
                                        </p:tgtEl>
                                      </p:cBhvr>
                                    </p:animEffect>
                                    <p:anim calcmode="lin" valueType="num">
                                      <p:cBhvr>
                                        <p:cTn id="6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5" dur="26">
                                          <p:stCondLst>
                                            <p:cond delay="650"/>
                                          </p:stCondLst>
                                        </p:cTn>
                                        <p:tgtEl>
                                          <p:spTgt spid="8"/>
                                        </p:tgtEl>
                                      </p:cBhvr>
                                      <p:to x="100000" y="60000"/>
                                    </p:animScale>
                                    <p:animScale>
                                      <p:cBhvr>
                                        <p:cTn id="66" dur="166" decel="50000">
                                          <p:stCondLst>
                                            <p:cond delay="676"/>
                                          </p:stCondLst>
                                        </p:cTn>
                                        <p:tgtEl>
                                          <p:spTgt spid="8"/>
                                        </p:tgtEl>
                                      </p:cBhvr>
                                      <p:to x="100000" y="100000"/>
                                    </p:animScale>
                                    <p:animScale>
                                      <p:cBhvr>
                                        <p:cTn id="67" dur="26">
                                          <p:stCondLst>
                                            <p:cond delay="1312"/>
                                          </p:stCondLst>
                                        </p:cTn>
                                        <p:tgtEl>
                                          <p:spTgt spid="8"/>
                                        </p:tgtEl>
                                      </p:cBhvr>
                                      <p:to x="100000" y="80000"/>
                                    </p:animScale>
                                    <p:animScale>
                                      <p:cBhvr>
                                        <p:cTn id="68" dur="166" decel="50000">
                                          <p:stCondLst>
                                            <p:cond delay="1338"/>
                                          </p:stCondLst>
                                        </p:cTn>
                                        <p:tgtEl>
                                          <p:spTgt spid="8"/>
                                        </p:tgtEl>
                                      </p:cBhvr>
                                      <p:to x="100000" y="100000"/>
                                    </p:animScale>
                                    <p:animScale>
                                      <p:cBhvr>
                                        <p:cTn id="69" dur="26">
                                          <p:stCondLst>
                                            <p:cond delay="1642"/>
                                          </p:stCondLst>
                                        </p:cTn>
                                        <p:tgtEl>
                                          <p:spTgt spid="8"/>
                                        </p:tgtEl>
                                      </p:cBhvr>
                                      <p:to x="100000" y="90000"/>
                                    </p:animScale>
                                    <p:animScale>
                                      <p:cBhvr>
                                        <p:cTn id="70" dur="166" decel="50000">
                                          <p:stCondLst>
                                            <p:cond delay="1668"/>
                                          </p:stCondLst>
                                        </p:cTn>
                                        <p:tgtEl>
                                          <p:spTgt spid="8"/>
                                        </p:tgtEl>
                                      </p:cBhvr>
                                      <p:to x="100000" y="100000"/>
                                    </p:animScale>
                                    <p:animScale>
                                      <p:cBhvr>
                                        <p:cTn id="71" dur="26">
                                          <p:stCondLst>
                                            <p:cond delay="1808"/>
                                          </p:stCondLst>
                                        </p:cTn>
                                        <p:tgtEl>
                                          <p:spTgt spid="8"/>
                                        </p:tgtEl>
                                      </p:cBhvr>
                                      <p:to x="100000" y="95000"/>
                                    </p:animScale>
                                    <p:animScale>
                                      <p:cBhvr>
                                        <p:cTn id="72" dur="166" decel="50000">
                                          <p:stCondLst>
                                            <p:cond delay="1834"/>
                                          </p:stCondLst>
                                        </p:cTn>
                                        <p:tgtEl>
                                          <p:spTgt spid="8"/>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down)">
                                      <p:cBhvr>
                                        <p:cTn id="75" dur="580">
                                          <p:stCondLst>
                                            <p:cond delay="0"/>
                                          </p:stCondLst>
                                        </p:cTn>
                                        <p:tgtEl>
                                          <p:spTgt spid="9"/>
                                        </p:tgtEl>
                                      </p:cBhvr>
                                    </p:animEffect>
                                    <p:anim calcmode="lin" valueType="num">
                                      <p:cBhvr>
                                        <p:cTn id="7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81" dur="26">
                                          <p:stCondLst>
                                            <p:cond delay="650"/>
                                          </p:stCondLst>
                                        </p:cTn>
                                        <p:tgtEl>
                                          <p:spTgt spid="9"/>
                                        </p:tgtEl>
                                      </p:cBhvr>
                                      <p:to x="100000" y="60000"/>
                                    </p:animScale>
                                    <p:animScale>
                                      <p:cBhvr>
                                        <p:cTn id="82" dur="166" decel="50000">
                                          <p:stCondLst>
                                            <p:cond delay="676"/>
                                          </p:stCondLst>
                                        </p:cTn>
                                        <p:tgtEl>
                                          <p:spTgt spid="9"/>
                                        </p:tgtEl>
                                      </p:cBhvr>
                                      <p:to x="100000" y="100000"/>
                                    </p:animScale>
                                    <p:animScale>
                                      <p:cBhvr>
                                        <p:cTn id="83" dur="26">
                                          <p:stCondLst>
                                            <p:cond delay="1312"/>
                                          </p:stCondLst>
                                        </p:cTn>
                                        <p:tgtEl>
                                          <p:spTgt spid="9"/>
                                        </p:tgtEl>
                                      </p:cBhvr>
                                      <p:to x="100000" y="80000"/>
                                    </p:animScale>
                                    <p:animScale>
                                      <p:cBhvr>
                                        <p:cTn id="84" dur="166" decel="50000">
                                          <p:stCondLst>
                                            <p:cond delay="1338"/>
                                          </p:stCondLst>
                                        </p:cTn>
                                        <p:tgtEl>
                                          <p:spTgt spid="9"/>
                                        </p:tgtEl>
                                      </p:cBhvr>
                                      <p:to x="100000" y="100000"/>
                                    </p:animScale>
                                    <p:animScale>
                                      <p:cBhvr>
                                        <p:cTn id="85" dur="26">
                                          <p:stCondLst>
                                            <p:cond delay="1642"/>
                                          </p:stCondLst>
                                        </p:cTn>
                                        <p:tgtEl>
                                          <p:spTgt spid="9"/>
                                        </p:tgtEl>
                                      </p:cBhvr>
                                      <p:to x="100000" y="90000"/>
                                    </p:animScale>
                                    <p:animScale>
                                      <p:cBhvr>
                                        <p:cTn id="86" dur="166" decel="50000">
                                          <p:stCondLst>
                                            <p:cond delay="1668"/>
                                          </p:stCondLst>
                                        </p:cTn>
                                        <p:tgtEl>
                                          <p:spTgt spid="9"/>
                                        </p:tgtEl>
                                      </p:cBhvr>
                                      <p:to x="100000" y="100000"/>
                                    </p:animScale>
                                    <p:animScale>
                                      <p:cBhvr>
                                        <p:cTn id="87" dur="26">
                                          <p:stCondLst>
                                            <p:cond delay="1808"/>
                                          </p:stCondLst>
                                        </p:cTn>
                                        <p:tgtEl>
                                          <p:spTgt spid="9"/>
                                        </p:tgtEl>
                                      </p:cBhvr>
                                      <p:to x="100000" y="95000"/>
                                    </p:animScale>
                                    <p:animScale>
                                      <p:cBhvr>
                                        <p:cTn id="8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各种图像锐化结果的对比</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45</a:t>
            </a:fld>
            <a:endParaRPr lang="zh-CN" altLang="en-US"/>
          </a:p>
        </p:txBody>
      </p:sp>
      <p:pic>
        <p:nvPicPr>
          <p:cNvPr id="6" name="图片 5" descr="灰度Lena图像.bmp"/>
          <p:cNvPicPr/>
          <p:nvPr/>
        </p:nvPicPr>
        <p:blipFill>
          <a:blip r:embed="rId2" cstate="print"/>
          <a:stretch>
            <a:fillRect/>
          </a:stretch>
        </p:blipFill>
        <p:spPr>
          <a:xfrm>
            <a:off x="827583" y="1652700"/>
            <a:ext cx="2091553" cy="1992324"/>
          </a:xfrm>
          <a:prstGeom prst="rect">
            <a:avLst/>
          </a:prstGeom>
        </p:spPr>
      </p:pic>
      <p:pic>
        <p:nvPicPr>
          <p:cNvPr id="7" name="图片 6" descr="灰度Lena图像_巴特沃斯高通滤波.bmp"/>
          <p:cNvPicPr/>
          <p:nvPr/>
        </p:nvPicPr>
        <p:blipFill>
          <a:blip r:embed="rId3" cstate="print"/>
          <a:stretch>
            <a:fillRect/>
          </a:stretch>
        </p:blipFill>
        <p:spPr>
          <a:xfrm>
            <a:off x="4355976" y="1655240"/>
            <a:ext cx="2088233" cy="1988101"/>
          </a:xfrm>
          <a:prstGeom prst="rect">
            <a:avLst/>
          </a:prstGeom>
        </p:spPr>
      </p:pic>
      <p:pic>
        <p:nvPicPr>
          <p:cNvPr id="8" name="图片 7" descr="灰度Lena图像_圆形简单高通滤波.bmp"/>
          <p:cNvPicPr/>
          <p:nvPr/>
        </p:nvPicPr>
        <p:blipFill>
          <a:blip r:embed="rId4" cstate="print"/>
          <a:stretch>
            <a:fillRect/>
          </a:stretch>
        </p:blipFill>
        <p:spPr>
          <a:xfrm>
            <a:off x="826314" y="4172138"/>
            <a:ext cx="2093766" cy="1992324"/>
          </a:xfrm>
          <a:prstGeom prst="rect">
            <a:avLst/>
          </a:prstGeom>
        </p:spPr>
      </p:pic>
      <p:pic>
        <p:nvPicPr>
          <p:cNvPr id="9" name="图片 8" descr="灰度Lena图像_差值滤波.bmp"/>
          <p:cNvPicPr/>
          <p:nvPr/>
        </p:nvPicPr>
        <p:blipFill>
          <a:blip r:embed="rId5" cstate="print"/>
          <a:stretch>
            <a:fillRect/>
          </a:stretch>
        </p:blipFill>
        <p:spPr>
          <a:xfrm>
            <a:off x="4355975" y="4170868"/>
            <a:ext cx="2088233" cy="1994436"/>
          </a:xfrm>
          <a:prstGeom prst="rect">
            <a:avLst/>
          </a:prstGeom>
        </p:spPr>
      </p:pic>
      <p:sp>
        <p:nvSpPr>
          <p:cNvPr id="10" name="矩形 9"/>
          <p:cNvSpPr/>
          <p:nvPr/>
        </p:nvSpPr>
        <p:spPr>
          <a:xfrm>
            <a:off x="1319199" y="3645024"/>
            <a:ext cx="1107996" cy="369332"/>
          </a:xfrm>
          <a:prstGeom prst="rect">
            <a:avLst/>
          </a:prstGeom>
        </p:spPr>
        <p:txBody>
          <a:bodyPr wrap="none">
            <a:spAutoFit/>
          </a:bodyPr>
          <a:lstStyle/>
          <a:p>
            <a:r>
              <a:rPr lang="zh-CN" altLang="zh-CN" dirty="0">
                <a:solidFill>
                  <a:srgbClr val="FF0000"/>
                </a:solidFill>
              </a:rPr>
              <a:t>原始图像</a:t>
            </a:r>
            <a:endParaRPr lang="zh-CN" altLang="en-US" dirty="0">
              <a:solidFill>
                <a:srgbClr val="FF0000"/>
              </a:solidFill>
            </a:endParaRPr>
          </a:p>
        </p:txBody>
      </p:sp>
      <p:sp>
        <p:nvSpPr>
          <p:cNvPr id="11" name="矩形 10"/>
          <p:cNvSpPr/>
          <p:nvPr/>
        </p:nvSpPr>
        <p:spPr>
          <a:xfrm>
            <a:off x="4499844" y="3645024"/>
            <a:ext cx="1800493" cy="369332"/>
          </a:xfrm>
          <a:prstGeom prst="rect">
            <a:avLst/>
          </a:prstGeom>
        </p:spPr>
        <p:txBody>
          <a:bodyPr wrap="none">
            <a:spAutoFit/>
          </a:bodyPr>
          <a:lstStyle/>
          <a:p>
            <a:r>
              <a:rPr lang="zh-CN" altLang="zh-CN" dirty="0">
                <a:solidFill>
                  <a:srgbClr val="0000FF"/>
                </a:solidFill>
              </a:rPr>
              <a:t>巴特沃斯滤波器</a:t>
            </a:r>
            <a:endParaRPr lang="zh-CN" altLang="en-US" dirty="0">
              <a:solidFill>
                <a:srgbClr val="0000FF"/>
              </a:solidFill>
            </a:endParaRPr>
          </a:p>
        </p:txBody>
      </p:sp>
      <p:sp>
        <p:nvSpPr>
          <p:cNvPr id="12" name="矩形 11"/>
          <p:cNvSpPr/>
          <p:nvPr/>
        </p:nvSpPr>
        <p:spPr>
          <a:xfrm>
            <a:off x="1203783" y="6176445"/>
            <a:ext cx="1338828" cy="369332"/>
          </a:xfrm>
          <a:prstGeom prst="rect">
            <a:avLst/>
          </a:prstGeom>
        </p:spPr>
        <p:txBody>
          <a:bodyPr wrap="none">
            <a:spAutoFit/>
          </a:bodyPr>
          <a:lstStyle/>
          <a:p>
            <a:r>
              <a:rPr lang="zh-CN" altLang="zh-CN" dirty="0">
                <a:solidFill>
                  <a:srgbClr val="C00000"/>
                </a:solidFill>
              </a:rPr>
              <a:t>圆形滤波器</a:t>
            </a:r>
            <a:endParaRPr lang="zh-CN" altLang="en-US" dirty="0">
              <a:solidFill>
                <a:srgbClr val="C00000"/>
              </a:solidFill>
            </a:endParaRPr>
          </a:p>
        </p:txBody>
      </p:sp>
      <p:sp>
        <p:nvSpPr>
          <p:cNvPr id="13" name="矩形 12"/>
          <p:cNvSpPr/>
          <p:nvPr/>
        </p:nvSpPr>
        <p:spPr>
          <a:xfrm>
            <a:off x="4730678" y="6158628"/>
            <a:ext cx="1338828" cy="369332"/>
          </a:xfrm>
          <a:prstGeom prst="rect">
            <a:avLst/>
          </a:prstGeom>
        </p:spPr>
        <p:txBody>
          <a:bodyPr wrap="none">
            <a:spAutoFit/>
          </a:bodyPr>
          <a:lstStyle/>
          <a:p>
            <a:r>
              <a:rPr lang="zh-CN" altLang="zh-CN" dirty="0">
                <a:solidFill>
                  <a:srgbClr val="00B050"/>
                </a:solidFill>
              </a:rPr>
              <a:t>差值滤波器</a:t>
            </a:r>
            <a:endParaRPr lang="zh-CN" altLang="en-US" dirty="0">
              <a:solidFill>
                <a:srgbClr val="00B050"/>
              </a:solidFill>
            </a:endParaRPr>
          </a:p>
        </p:txBody>
      </p:sp>
    </p:spTree>
    <p:extLst>
      <p:ext uri="{BB962C8B-B14F-4D97-AF65-F5344CB8AC3E}">
        <p14:creationId xmlns:p14="http://schemas.microsoft.com/office/powerpoint/2010/main" val="1441157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down)">
                                      <p:cBhvr>
                                        <p:cTn id="41" dur="580">
                                          <p:stCondLst>
                                            <p:cond delay="0"/>
                                          </p:stCondLst>
                                        </p:cTn>
                                        <p:tgtEl>
                                          <p:spTgt spid="8"/>
                                        </p:tgtEl>
                                      </p:cBhvr>
                                    </p:animEffect>
                                    <p:anim calcmode="lin" valueType="num">
                                      <p:cBhvr>
                                        <p:cTn id="4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47" dur="26">
                                          <p:stCondLst>
                                            <p:cond delay="650"/>
                                          </p:stCondLst>
                                        </p:cTn>
                                        <p:tgtEl>
                                          <p:spTgt spid="8"/>
                                        </p:tgtEl>
                                      </p:cBhvr>
                                      <p:to x="100000" y="60000"/>
                                    </p:animScale>
                                    <p:animScale>
                                      <p:cBhvr>
                                        <p:cTn id="48" dur="166" decel="50000">
                                          <p:stCondLst>
                                            <p:cond delay="676"/>
                                          </p:stCondLst>
                                        </p:cTn>
                                        <p:tgtEl>
                                          <p:spTgt spid="8"/>
                                        </p:tgtEl>
                                      </p:cBhvr>
                                      <p:to x="100000" y="100000"/>
                                    </p:animScale>
                                    <p:animScale>
                                      <p:cBhvr>
                                        <p:cTn id="49" dur="26">
                                          <p:stCondLst>
                                            <p:cond delay="1312"/>
                                          </p:stCondLst>
                                        </p:cTn>
                                        <p:tgtEl>
                                          <p:spTgt spid="8"/>
                                        </p:tgtEl>
                                      </p:cBhvr>
                                      <p:to x="100000" y="80000"/>
                                    </p:animScale>
                                    <p:animScale>
                                      <p:cBhvr>
                                        <p:cTn id="50" dur="166" decel="50000">
                                          <p:stCondLst>
                                            <p:cond delay="1338"/>
                                          </p:stCondLst>
                                        </p:cTn>
                                        <p:tgtEl>
                                          <p:spTgt spid="8"/>
                                        </p:tgtEl>
                                      </p:cBhvr>
                                      <p:to x="100000" y="100000"/>
                                    </p:animScale>
                                    <p:animScale>
                                      <p:cBhvr>
                                        <p:cTn id="51" dur="26">
                                          <p:stCondLst>
                                            <p:cond delay="1642"/>
                                          </p:stCondLst>
                                        </p:cTn>
                                        <p:tgtEl>
                                          <p:spTgt spid="8"/>
                                        </p:tgtEl>
                                      </p:cBhvr>
                                      <p:to x="100000" y="90000"/>
                                    </p:animScale>
                                    <p:animScale>
                                      <p:cBhvr>
                                        <p:cTn id="52" dur="166" decel="50000">
                                          <p:stCondLst>
                                            <p:cond delay="1668"/>
                                          </p:stCondLst>
                                        </p:cTn>
                                        <p:tgtEl>
                                          <p:spTgt spid="8"/>
                                        </p:tgtEl>
                                      </p:cBhvr>
                                      <p:to x="100000" y="100000"/>
                                    </p:animScale>
                                    <p:animScale>
                                      <p:cBhvr>
                                        <p:cTn id="53" dur="26">
                                          <p:stCondLst>
                                            <p:cond delay="1808"/>
                                          </p:stCondLst>
                                        </p:cTn>
                                        <p:tgtEl>
                                          <p:spTgt spid="8"/>
                                        </p:tgtEl>
                                      </p:cBhvr>
                                      <p:to x="100000" y="95000"/>
                                    </p:animScale>
                                    <p:animScale>
                                      <p:cBhvr>
                                        <p:cTn id="54" dur="166" decel="50000">
                                          <p:stCondLst>
                                            <p:cond delay="1834"/>
                                          </p:stCondLst>
                                        </p:cTn>
                                        <p:tgtEl>
                                          <p:spTgt spid="8"/>
                                        </p:tgtEl>
                                      </p:cBhvr>
                                      <p:to x="100000" y="100000"/>
                                    </p:animScale>
                                  </p:childTnLst>
                                </p:cTn>
                              </p:par>
                              <p:par>
                                <p:cTn id="55" presetID="26"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down)">
                                      <p:cBhvr>
                                        <p:cTn id="57" dur="580">
                                          <p:stCondLst>
                                            <p:cond delay="0"/>
                                          </p:stCondLst>
                                        </p:cTn>
                                        <p:tgtEl>
                                          <p:spTgt spid="12"/>
                                        </p:tgtEl>
                                      </p:cBhvr>
                                    </p:animEffect>
                                    <p:anim calcmode="lin" valueType="num">
                                      <p:cBhvr>
                                        <p:cTn id="5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3" dur="26">
                                          <p:stCondLst>
                                            <p:cond delay="650"/>
                                          </p:stCondLst>
                                        </p:cTn>
                                        <p:tgtEl>
                                          <p:spTgt spid="12"/>
                                        </p:tgtEl>
                                      </p:cBhvr>
                                      <p:to x="100000" y="60000"/>
                                    </p:animScale>
                                    <p:animScale>
                                      <p:cBhvr>
                                        <p:cTn id="64" dur="166" decel="50000">
                                          <p:stCondLst>
                                            <p:cond delay="676"/>
                                          </p:stCondLst>
                                        </p:cTn>
                                        <p:tgtEl>
                                          <p:spTgt spid="12"/>
                                        </p:tgtEl>
                                      </p:cBhvr>
                                      <p:to x="100000" y="100000"/>
                                    </p:animScale>
                                    <p:animScale>
                                      <p:cBhvr>
                                        <p:cTn id="65" dur="26">
                                          <p:stCondLst>
                                            <p:cond delay="1312"/>
                                          </p:stCondLst>
                                        </p:cTn>
                                        <p:tgtEl>
                                          <p:spTgt spid="12"/>
                                        </p:tgtEl>
                                      </p:cBhvr>
                                      <p:to x="100000" y="80000"/>
                                    </p:animScale>
                                    <p:animScale>
                                      <p:cBhvr>
                                        <p:cTn id="66" dur="166" decel="50000">
                                          <p:stCondLst>
                                            <p:cond delay="1338"/>
                                          </p:stCondLst>
                                        </p:cTn>
                                        <p:tgtEl>
                                          <p:spTgt spid="12"/>
                                        </p:tgtEl>
                                      </p:cBhvr>
                                      <p:to x="100000" y="100000"/>
                                    </p:animScale>
                                    <p:animScale>
                                      <p:cBhvr>
                                        <p:cTn id="67" dur="26">
                                          <p:stCondLst>
                                            <p:cond delay="1642"/>
                                          </p:stCondLst>
                                        </p:cTn>
                                        <p:tgtEl>
                                          <p:spTgt spid="12"/>
                                        </p:tgtEl>
                                      </p:cBhvr>
                                      <p:to x="100000" y="90000"/>
                                    </p:animScale>
                                    <p:animScale>
                                      <p:cBhvr>
                                        <p:cTn id="68" dur="166" decel="50000">
                                          <p:stCondLst>
                                            <p:cond delay="1668"/>
                                          </p:stCondLst>
                                        </p:cTn>
                                        <p:tgtEl>
                                          <p:spTgt spid="12"/>
                                        </p:tgtEl>
                                      </p:cBhvr>
                                      <p:to x="100000" y="100000"/>
                                    </p:animScale>
                                    <p:animScale>
                                      <p:cBhvr>
                                        <p:cTn id="69" dur="26">
                                          <p:stCondLst>
                                            <p:cond delay="1808"/>
                                          </p:stCondLst>
                                        </p:cTn>
                                        <p:tgtEl>
                                          <p:spTgt spid="12"/>
                                        </p:tgtEl>
                                      </p:cBhvr>
                                      <p:to x="100000" y="95000"/>
                                    </p:animScale>
                                    <p:animScale>
                                      <p:cBhvr>
                                        <p:cTn id="70" dur="166" decel="50000">
                                          <p:stCondLst>
                                            <p:cond delay="1834"/>
                                          </p:stCondLst>
                                        </p:cTn>
                                        <p:tgtEl>
                                          <p:spTgt spid="12"/>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9"/>
                                        </p:tgtEl>
                                        <p:attrNameLst>
                                          <p:attrName>style.visibility</p:attrName>
                                        </p:attrNameLst>
                                      </p:cBhvr>
                                      <p:to>
                                        <p:strVal val="visible"/>
                                      </p:to>
                                    </p:set>
                                    <p:animEffect transition="in" filter="wipe(down)">
                                      <p:cBhvr>
                                        <p:cTn id="75" dur="580">
                                          <p:stCondLst>
                                            <p:cond delay="0"/>
                                          </p:stCondLst>
                                        </p:cTn>
                                        <p:tgtEl>
                                          <p:spTgt spid="9"/>
                                        </p:tgtEl>
                                      </p:cBhvr>
                                    </p:animEffect>
                                    <p:anim calcmode="lin" valueType="num">
                                      <p:cBhvr>
                                        <p:cTn id="7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81" dur="26">
                                          <p:stCondLst>
                                            <p:cond delay="650"/>
                                          </p:stCondLst>
                                        </p:cTn>
                                        <p:tgtEl>
                                          <p:spTgt spid="9"/>
                                        </p:tgtEl>
                                      </p:cBhvr>
                                      <p:to x="100000" y="60000"/>
                                    </p:animScale>
                                    <p:animScale>
                                      <p:cBhvr>
                                        <p:cTn id="82" dur="166" decel="50000">
                                          <p:stCondLst>
                                            <p:cond delay="676"/>
                                          </p:stCondLst>
                                        </p:cTn>
                                        <p:tgtEl>
                                          <p:spTgt spid="9"/>
                                        </p:tgtEl>
                                      </p:cBhvr>
                                      <p:to x="100000" y="100000"/>
                                    </p:animScale>
                                    <p:animScale>
                                      <p:cBhvr>
                                        <p:cTn id="83" dur="26">
                                          <p:stCondLst>
                                            <p:cond delay="1312"/>
                                          </p:stCondLst>
                                        </p:cTn>
                                        <p:tgtEl>
                                          <p:spTgt spid="9"/>
                                        </p:tgtEl>
                                      </p:cBhvr>
                                      <p:to x="100000" y="80000"/>
                                    </p:animScale>
                                    <p:animScale>
                                      <p:cBhvr>
                                        <p:cTn id="84" dur="166" decel="50000">
                                          <p:stCondLst>
                                            <p:cond delay="1338"/>
                                          </p:stCondLst>
                                        </p:cTn>
                                        <p:tgtEl>
                                          <p:spTgt spid="9"/>
                                        </p:tgtEl>
                                      </p:cBhvr>
                                      <p:to x="100000" y="100000"/>
                                    </p:animScale>
                                    <p:animScale>
                                      <p:cBhvr>
                                        <p:cTn id="85" dur="26">
                                          <p:stCondLst>
                                            <p:cond delay="1642"/>
                                          </p:stCondLst>
                                        </p:cTn>
                                        <p:tgtEl>
                                          <p:spTgt spid="9"/>
                                        </p:tgtEl>
                                      </p:cBhvr>
                                      <p:to x="100000" y="90000"/>
                                    </p:animScale>
                                    <p:animScale>
                                      <p:cBhvr>
                                        <p:cTn id="86" dur="166" decel="50000">
                                          <p:stCondLst>
                                            <p:cond delay="1668"/>
                                          </p:stCondLst>
                                        </p:cTn>
                                        <p:tgtEl>
                                          <p:spTgt spid="9"/>
                                        </p:tgtEl>
                                      </p:cBhvr>
                                      <p:to x="100000" y="100000"/>
                                    </p:animScale>
                                    <p:animScale>
                                      <p:cBhvr>
                                        <p:cTn id="87" dur="26">
                                          <p:stCondLst>
                                            <p:cond delay="1808"/>
                                          </p:stCondLst>
                                        </p:cTn>
                                        <p:tgtEl>
                                          <p:spTgt spid="9"/>
                                        </p:tgtEl>
                                      </p:cBhvr>
                                      <p:to x="100000" y="95000"/>
                                    </p:animScale>
                                    <p:animScale>
                                      <p:cBhvr>
                                        <p:cTn id="88" dur="166" decel="50000">
                                          <p:stCondLst>
                                            <p:cond delay="1834"/>
                                          </p:stCondLst>
                                        </p:cTn>
                                        <p:tgtEl>
                                          <p:spTgt spid="9"/>
                                        </p:tgtEl>
                                      </p:cBhvr>
                                      <p:to x="100000" y="100000"/>
                                    </p:animScale>
                                  </p:childTnLst>
                                </p:cTn>
                              </p:par>
                              <p:par>
                                <p:cTn id="89" presetID="26" presetClass="entr" presetSubtype="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Effect transition="in" filter="wipe(down)">
                                      <p:cBhvr>
                                        <p:cTn id="91" dur="580">
                                          <p:stCondLst>
                                            <p:cond delay="0"/>
                                          </p:stCondLst>
                                        </p:cTn>
                                        <p:tgtEl>
                                          <p:spTgt spid="13"/>
                                        </p:tgtEl>
                                      </p:cBhvr>
                                    </p:animEffect>
                                    <p:anim calcmode="lin" valueType="num">
                                      <p:cBhvr>
                                        <p:cTn id="9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97" dur="26">
                                          <p:stCondLst>
                                            <p:cond delay="650"/>
                                          </p:stCondLst>
                                        </p:cTn>
                                        <p:tgtEl>
                                          <p:spTgt spid="13"/>
                                        </p:tgtEl>
                                      </p:cBhvr>
                                      <p:to x="100000" y="60000"/>
                                    </p:animScale>
                                    <p:animScale>
                                      <p:cBhvr>
                                        <p:cTn id="98" dur="166" decel="50000">
                                          <p:stCondLst>
                                            <p:cond delay="676"/>
                                          </p:stCondLst>
                                        </p:cTn>
                                        <p:tgtEl>
                                          <p:spTgt spid="13"/>
                                        </p:tgtEl>
                                      </p:cBhvr>
                                      <p:to x="100000" y="100000"/>
                                    </p:animScale>
                                    <p:animScale>
                                      <p:cBhvr>
                                        <p:cTn id="99" dur="26">
                                          <p:stCondLst>
                                            <p:cond delay="1312"/>
                                          </p:stCondLst>
                                        </p:cTn>
                                        <p:tgtEl>
                                          <p:spTgt spid="13"/>
                                        </p:tgtEl>
                                      </p:cBhvr>
                                      <p:to x="100000" y="80000"/>
                                    </p:animScale>
                                    <p:animScale>
                                      <p:cBhvr>
                                        <p:cTn id="100" dur="166" decel="50000">
                                          <p:stCondLst>
                                            <p:cond delay="1338"/>
                                          </p:stCondLst>
                                        </p:cTn>
                                        <p:tgtEl>
                                          <p:spTgt spid="13"/>
                                        </p:tgtEl>
                                      </p:cBhvr>
                                      <p:to x="100000" y="100000"/>
                                    </p:animScale>
                                    <p:animScale>
                                      <p:cBhvr>
                                        <p:cTn id="101" dur="26">
                                          <p:stCondLst>
                                            <p:cond delay="1642"/>
                                          </p:stCondLst>
                                        </p:cTn>
                                        <p:tgtEl>
                                          <p:spTgt spid="13"/>
                                        </p:tgtEl>
                                      </p:cBhvr>
                                      <p:to x="100000" y="90000"/>
                                    </p:animScale>
                                    <p:animScale>
                                      <p:cBhvr>
                                        <p:cTn id="102" dur="166" decel="50000">
                                          <p:stCondLst>
                                            <p:cond delay="1668"/>
                                          </p:stCondLst>
                                        </p:cTn>
                                        <p:tgtEl>
                                          <p:spTgt spid="13"/>
                                        </p:tgtEl>
                                      </p:cBhvr>
                                      <p:to x="100000" y="100000"/>
                                    </p:animScale>
                                    <p:animScale>
                                      <p:cBhvr>
                                        <p:cTn id="103" dur="26">
                                          <p:stCondLst>
                                            <p:cond delay="1808"/>
                                          </p:stCondLst>
                                        </p:cTn>
                                        <p:tgtEl>
                                          <p:spTgt spid="13"/>
                                        </p:tgtEl>
                                      </p:cBhvr>
                                      <p:to x="100000" y="95000"/>
                                    </p:animScale>
                                    <p:animScale>
                                      <p:cBhvr>
                                        <p:cTn id="104"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本章小结</a:t>
            </a:r>
            <a:endParaRPr lang="zh-CN" altLang="en-US" dirty="0"/>
          </a:p>
        </p:txBody>
      </p:sp>
      <p:sp>
        <p:nvSpPr>
          <p:cNvPr id="3" name="内容占位符 2"/>
          <p:cNvSpPr>
            <a:spLocks noGrp="1"/>
          </p:cNvSpPr>
          <p:nvPr>
            <p:ph idx="1"/>
          </p:nvPr>
        </p:nvSpPr>
        <p:spPr/>
        <p:txBody>
          <a:bodyPr/>
          <a:lstStyle/>
          <a:p>
            <a:r>
              <a:rPr lang="zh-CN" altLang="zh-CN" dirty="0"/>
              <a:t>图像</a:t>
            </a:r>
            <a:r>
              <a:rPr lang="zh-CN" altLang="zh-CN" dirty="0">
                <a:solidFill>
                  <a:srgbClr val="0000FF"/>
                </a:solidFill>
              </a:rPr>
              <a:t>平滑与锐化</a:t>
            </a:r>
            <a:r>
              <a:rPr lang="zh-CN" altLang="zh-CN" dirty="0"/>
              <a:t>，是两个截然相对的概念</a:t>
            </a:r>
            <a:r>
              <a:rPr lang="zh-CN" altLang="zh-CN" dirty="0" smtClean="0"/>
              <a:t>。</a:t>
            </a:r>
            <a:endParaRPr lang="en-US" altLang="zh-CN" dirty="0" smtClean="0"/>
          </a:p>
          <a:p>
            <a:r>
              <a:rPr lang="zh-CN" altLang="zh-CN" dirty="0"/>
              <a:t>图像平滑，就是让图像变得模糊；图像锐化，就是让图像变得尖锐</a:t>
            </a:r>
            <a:r>
              <a:rPr lang="zh-CN" altLang="zh-CN" dirty="0" smtClean="0"/>
              <a:t>。</a:t>
            </a:r>
            <a:endParaRPr lang="en-US" altLang="zh-CN" dirty="0" smtClean="0"/>
          </a:p>
          <a:p>
            <a:r>
              <a:rPr lang="zh-CN" altLang="zh-CN" dirty="0"/>
              <a:t>从频域角度来说，</a:t>
            </a:r>
            <a:r>
              <a:rPr lang="zh-CN" altLang="zh-CN" dirty="0">
                <a:solidFill>
                  <a:srgbClr val="00B050"/>
                </a:solidFill>
              </a:rPr>
              <a:t>图像平滑</a:t>
            </a:r>
            <a:r>
              <a:rPr lang="zh-CN" altLang="zh-CN" dirty="0"/>
              <a:t>就对应着低通滤波法（保留低频信息），而</a:t>
            </a:r>
            <a:r>
              <a:rPr lang="zh-CN" altLang="zh-CN" dirty="0">
                <a:solidFill>
                  <a:srgbClr val="C00000"/>
                </a:solidFill>
              </a:rPr>
              <a:t>图像锐化</a:t>
            </a:r>
            <a:r>
              <a:rPr lang="zh-CN" altLang="zh-CN" dirty="0"/>
              <a:t>则对应着高通滤波法（保留高频信息）</a:t>
            </a:r>
            <a:r>
              <a:rPr lang="zh-CN" altLang="zh-CN" dirty="0" smtClean="0"/>
              <a:t>。</a:t>
            </a:r>
            <a:endParaRPr lang="en-US" altLang="zh-CN" dirty="0" smtClean="0"/>
          </a:p>
          <a:p>
            <a:r>
              <a:rPr lang="zh-CN" altLang="zh-CN" dirty="0"/>
              <a:t>对于</a:t>
            </a:r>
            <a:r>
              <a:rPr lang="zh-CN" altLang="zh-CN" dirty="0">
                <a:solidFill>
                  <a:srgbClr val="0000FF"/>
                </a:solidFill>
              </a:rPr>
              <a:t>低通滤波法</a:t>
            </a:r>
            <a:r>
              <a:rPr lang="zh-CN" altLang="zh-CN" dirty="0"/>
              <a:t>，本章阐述了基于傅里叶变换域的低通滤波，并介绍了快速傅里叶变换原理</a:t>
            </a:r>
            <a:r>
              <a:rPr lang="zh-CN" altLang="zh-CN" dirty="0" smtClean="0"/>
              <a:t>。</a:t>
            </a:r>
            <a:endParaRPr lang="en-US" altLang="zh-CN" dirty="0" smtClean="0"/>
          </a:p>
          <a:p>
            <a:r>
              <a:rPr lang="zh-CN" altLang="zh-CN" dirty="0"/>
              <a:t>从</a:t>
            </a:r>
            <a:r>
              <a:rPr lang="zh-CN" altLang="zh-CN" dirty="0">
                <a:solidFill>
                  <a:srgbClr val="FF0000"/>
                </a:solidFill>
              </a:rPr>
              <a:t>空域角度</a:t>
            </a:r>
            <a:r>
              <a:rPr lang="zh-CN" altLang="zh-CN" dirty="0"/>
              <a:t>来说，图像平滑使用了三种滤波方法，分别为高斯滤波法、均值滤波法和中值滤波法，而图像锐化则使用了差值滤波法。</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189661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Effect transition="in" filter="wipe(down)">
                                      <p:cBhvr>
                                        <p:cTn id="43" dur="580">
                                          <p:stCondLst>
                                            <p:cond delay="0"/>
                                          </p:stCondLst>
                                        </p:cTn>
                                        <p:tgtEl>
                                          <p:spTgt spid="3">
                                            <p:txEl>
                                              <p:pRg st="3" end="3"/>
                                            </p:txEl>
                                          </p:spTgt>
                                        </p:tgtEl>
                                      </p:cBhvr>
                                    </p:animEffect>
                                    <p:anim calcmode="lin" valueType="num">
                                      <p:cBhvr>
                                        <p:cTn id="4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3" end="3"/>
                                            </p:txEl>
                                          </p:spTgt>
                                        </p:tgtEl>
                                      </p:cBhvr>
                                      <p:to x="100000" y="60000"/>
                                    </p:animScale>
                                    <p:animScale>
                                      <p:cBhvr>
                                        <p:cTn id="50" dur="166" decel="50000">
                                          <p:stCondLst>
                                            <p:cond delay="676"/>
                                          </p:stCondLst>
                                        </p:cTn>
                                        <p:tgtEl>
                                          <p:spTgt spid="3">
                                            <p:txEl>
                                              <p:pRg st="3" end="3"/>
                                            </p:txEl>
                                          </p:spTgt>
                                        </p:tgtEl>
                                      </p:cBhvr>
                                      <p:to x="100000" y="100000"/>
                                    </p:animScale>
                                    <p:animScale>
                                      <p:cBhvr>
                                        <p:cTn id="51" dur="26">
                                          <p:stCondLst>
                                            <p:cond delay="1312"/>
                                          </p:stCondLst>
                                        </p:cTn>
                                        <p:tgtEl>
                                          <p:spTgt spid="3">
                                            <p:txEl>
                                              <p:pRg st="3" end="3"/>
                                            </p:txEl>
                                          </p:spTgt>
                                        </p:tgtEl>
                                      </p:cBhvr>
                                      <p:to x="100000" y="80000"/>
                                    </p:animScale>
                                    <p:animScale>
                                      <p:cBhvr>
                                        <p:cTn id="52" dur="166" decel="50000">
                                          <p:stCondLst>
                                            <p:cond delay="1338"/>
                                          </p:stCondLst>
                                        </p:cTn>
                                        <p:tgtEl>
                                          <p:spTgt spid="3">
                                            <p:txEl>
                                              <p:pRg st="3" end="3"/>
                                            </p:txEl>
                                          </p:spTgt>
                                        </p:tgtEl>
                                      </p:cBhvr>
                                      <p:to x="100000" y="100000"/>
                                    </p:animScale>
                                    <p:animScale>
                                      <p:cBhvr>
                                        <p:cTn id="53" dur="26">
                                          <p:stCondLst>
                                            <p:cond delay="1642"/>
                                          </p:stCondLst>
                                        </p:cTn>
                                        <p:tgtEl>
                                          <p:spTgt spid="3">
                                            <p:txEl>
                                              <p:pRg st="3" end="3"/>
                                            </p:txEl>
                                          </p:spTgt>
                                        </p:tgtEl>
                                      </p:cBhvr>
                                      <p:to x="100000" y="90000"/>
                                    </p:animScale>
                                    <p:animScale>
                                      <p:cBhvr>
                                        <p:cTn id="54" dur="166" decel="50000">
                                          <p:stCondLst>
                                            <p:cond delay="1668"/>
                                          </p:stCondLst>
                                        </p:cTn>
                                        <p:tgtEl>
                                          <p:spTgt spid="3">
                                            <p:txEl>
                                              <p:pRg st="3" end="3"/>
                                            </p:txEl>
                                          </p:spTgt>
                                        </p:tgtEl>
                                      </p:cBhvr>
                                      <p:to x="100000" y="100000"/>
                                    </p:animScale>
                                    <p:animScale>
                                      <p:cBhvr>
                                        <p:cTn id="55" dur="26">
                                          <p:stCondLst>
                                            <p:cond delay="1808"/>
                                          </p:stCondLst>
                                        </p:cTn>
                                        <p:tgtEl>
                                          <p:spTgt spid="3">
                                            <p:txEl>
                                              <p:pRg st="3" end="3"/>
                                            </p:txEl>
                                          </p:spTgt>
                                        </p:tgtEl>
                                      </p:cBhvr>
                                      <p:to x="100000" y="95000"/>
                                    </p:animScale>
                                    <p:animScale>
                                      <p:cBhvr>
                                        <p:cTn id="56" dur="166" decel="50000">
                                          <p:stCondLst>
                                            <p:cond delay="1834"/>
                                          </p:stCondLst>
                                        </p:cTn>
                                        <p:tgtEl>
                                          <p:spTgt spid="3">
                                            <p:txEl>
                                              <p:pRg st="3" end="3"/>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低通滤波法</a:t>
            </a:r>
            <a:endParaRPr lang="zh-CN" altLang="en-US" dirty="0"/>
          </a:p>
        </p:txBody>
      </p:sp>
      <p:sp>
        <p:nvSpPr>
          <p:cNvPr id="3" name="内容占位符 2"/>
          <p:cNvSpPr>
            <a:spLocks noGrp="1"/>
          </p:cNvSpPr>
          <p:nvPr>
            <p:ph idx="1"/>
          </p:nvPr>
        </p:nvSpPr>
        <p:spPr/>
        <p:txBody>
          <a:bodyPr/>
          <a:lstStyle/>
          <a:p>
            <a:r>
              <a:rPr lang="zh-CN" altLang="zh-CN" dirty="0">
                <a:solidFill>
                  <a:srgbClr val="0000FF"/>
                </a:solidFill>
              </a:rPr>
              <a:t>低通滤波器</a:t>
            </a:r>
            <a:r>
              <a:rPr lang="zh-CN" altLang="zh-CN" dirty="0"/>
              <a:t>，就是通过低频信号且抑制高频信号的</a:t>
            </a:r>
            <a:r>
              <a:rPr lang="zh-CN" altLang="zh-CN" dirty="0" smtClean="0"/>
              <a:t>滤波器。</a:t>
            </a:r>
            <a:endParaRPr lang="en-US" altLang="zh-CN" dirty="0" smtClean="0"/>
          </a:p>
          <a:p>
            <a:r>
              <a:rPr lang="zh-CN" altLang="zh-CN" dirty="0"/>
              <a:t>一个</a:t>
            </a:r>
            <a:r>
              <a:rPr lang="zh-CN" altLang="zh-CN" dirty="0">
                <a:solidFill>
                  <a:srgbClr val="FF0000"/>
                </a:solidFill>
              </a:rPr>
              <a:t>理想</a:t>
            </a:r>
            <a:r>
              <a:rPr lang="zh-CN" altLang="zh-CN" dirty="0"/>
              <a:t>的低通滤波器，就是能够完全剔除高于截止频率的所有信号，并且保留所有低于截止频率的信号</a:t>
            </a:r>
            <a:r>
              <a:rPr lang="zh-CN" altLang="zh-CN" dirty="0" smtClean="0"/>
              <a:t>。</a:t>
            </a:r>
            <a:endParaRPr lang="en-US" altLang="zh-CN" dirty="0" smtClean="0"/>
          </a:p>
          <a:p>
            <a:r>
              <a:rPr lang="zh-CN" altLang="zh-CN" dirty="0"/>
              <a:t>在</a:t>
            </a:r>
            <a:r>
              <a:rPr lang="zh-CN" altLang="zh-CN" dirty="0">
                <a:solidFill>
                  <a:srgbClr val="C00000"/>
                </a:solidFill>
              </a:rPr>
              <a:t>实时应用</a:t>
            </a:r>
            <a:r>
              <a:rPr lang="zh-CN" altLang="zh-CN" dirty="0"/>
              <a:t>中，实际滤波器可以通过将信号延长一小段时间以得到未来的一小部分信号信息，这样就可以近似的实现理想滤波器</a:t>
            </a:r>
            <a:r>
              <a:rPr lang="zh-CN" altLang="zh-CN" dirty="0" smtClean="0"/>
              <a:t>。</a:t>
            </a:r>
            <a:endParaRPr lang="en-US" altLang="zh-CN" dirty="0" smtClean="0"/>
          </a:p>
          <a:p>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6" name="椭圆 5"/>
          <p:cNvSpPr/>
          <p:nvPr/>
        </p:nvSpPr>
        <p:spPr>
          <a:xfrm>
            <a:off x="755576" y="5373216"/>
            <a:ext cx="244827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巴特沃斯滤波器</a:t>
            </a:r>
            <a:endParaRPr lang="zh-CN" altLang="en-US" dirty="0"/>
          </a:p>
        </p:txBody>
      </p:sp>
      <p:sp>
        <p:nvSpPr>
          <p:cNvPr id="7" name="椭圆 6"/>
          <p:cNvSpPr/>
          <p:nvPr/>
        </p:nvSpPr>
        <p:spPr>
          <a:xfrm>
            <a:off x="3419872" y="5366320"/>
            <a:ext cx="244827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切比雪夫滤波器</a:t>
            </a:r>
            <a:endParaRPr lang="zh-CN" altLang="en-US" dirty="0"/>
          </a:p>
        </p:txBody>
      </p:sp>
      <p:sp>
        <p:nvSpPr>
          <p:cNvPr id="8" name="椭圆 7"/>
          <p:cNvSpPr/>
          <p:nvPr/>
        </p:nvSpPr>
        <p:spPr>
          <a:xfrm>
            <a:off x="6084168" y="5365228"/>
            <a:ext cx="2448272" cy="7920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t>椭圆滤波器</a:t>
            </a:r>
            <a:endParaRPr lang="zh-CN" altLang="en-US" dirty="0"/>
          </a:p>
        </p:txBody>
      </p:sp>
    </p:spTree>
    <p:extLst>
      <p:ext uri="{BB962C8B-B14F-4D97-AF65-F5344CB8AC3E}">
        <p14:creationId xmlns:p14="http://schemas.microsoft.com/office/powerpoint/2010/main" val="32814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wipe(down)">
                                      <p:cBhvr>
                                        <p:cTn id="25" dur="580">
                                          <p:stCondLst>
                                            <p:cond delay="0"/>
                                          </p:stCondLst>
                                        </p:cTn>
                                        <p:tgtEl>
                                          <p:spTgt spid="3">
                                            <p:txEl>
                                              <p:pRg st="2" end="2"/>
                                            </p:txEl>
                                          </p:spTgt>
                                        </p:tgtEl>
                                      </p:cBhvr>
                                    </p:animEffect>
                                    <p:anim calcmode="lin" valueType="num">
                                      <p:cBhvr>
                                        <p:cTn id="2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2" end="2"/>
                                            </p:txEl>
                                          </p:spTgt>
                                        </p:tgtEl>
                                      </p:cBhvr>
                                      <p:to x="100000" y="60000"/>
                                    </p:animScale>
                                    <p:animScale>
                                      <p:cBhvr>
                                        <p:cTn id="32" dur="166" decel="50000">
                                          <p:stCondLst>
                                            <p:cond delay="676"/>
                                          </p:stCondLst>
                                        </p:cTn>
                                        <p:tgtEl>
                                          <p:spTgt spid="3">
                                            <p:txEl>
                                              <p:pRg st="2" end="2"/>
                                            </p:txEl>
                                          </p:spTgt>
                                        </p:tgtEl>
                                      </p:cBhvr>
                                      <p:to x="100000" y="100000"/>
                                    </p:animScale>
                                    <p:animScale>
                                      <p:cBhvr>
                                        <p:cTn id="33" dur="26">
                                          <p:stCondLst>
                                            <p:cond delay="1312"/>
                                          </p:stCondLst>
                                        </p:cTn>
                                        <p:tgtEl>
                                          <p:spTgt spid="3">
                                            <p:txEl>
                                              <p:pRg st="2" end="2"/>
                                            </p:txEl>
                                          </p:spTgt>
                                        </p:tgtEl>
                                      </p:cBhvr>
                                      <p:to x="100000" y="80000"/>
                                    </p:animScale>
                                    <p:animScale>
                                      <p:cBhvr>
                                        <p:cTn id="34" dur="166" decel="50000">
                                          <p:stCondLst>
                                            <p:cond delay="1338"/>
                                          </p:stCondLst>
                                        </p:cTn>
                                        <p:tgtEl>
                                          <p:spTgt spid="3">
                                            <p:txEl>
                                              <p:pRg st="2" end="2"/>
                                            </p:txEl>
                                          </p:spTgt>
                                        </p:tgtEl>
                                      </p:cBhvr>
                                      <p:to x="100000" y="100000"/>
                                    </p:animScale>
                                    <p:animScale>
                                      <p:cBhvr>
                                        <p:cTn id="35" dur="26">
                                          <p:stCondLst>
                                            <p:cond delay="1642"/>
                                          </p:stCondLst>
                                        </p:cTn>
                                        <p:tgtEl>
                                          <p:spTgt spid="3">
                                            <p:txEl>
                                              <p:pRg st="2" end="2"/>
                                            </p:txEl>
                                          </p:spTgt>
                                        </p:tgtEl>
                                      </p:cBhvr>
                                      <p:to x="100000" y="90000"/>
                                    </p:animScale>
                                    <p:animScale>
                                      <p:cBhvr>
                                        <p:cTn id="36" dur="166" decel="50000">
                                          <p:stCondLst>
                                            <p:cond delay="1668"/>
                                          </p:stCondLst>
                                        </p:cTn>
                                        <p:tgtEl>
                                          <p:spTgt spid="3">
                                            <p:txEl>
                                              <p:pRg st="2" end="2"/>
                                            </p:txEl>
                                          </p:spTgt>
                                        </p:tgtEl>
                                      </p:cBhvr>
                                      <p:to x="100000" y="100000"/>
                                    </p:animScale>
                                    <p:animScale>
                                      <p:cBhvr>
                                        <p:cTn id="37" dur="26">
                                          <p:stCondLst>
                                            <p:cond delay="1808"/>
                                          </p:stCondLst>
                                        </p:cTn>
                                        <p:tgtEl>
                                          <p:spTgt spid="3">
                                            <p:txEl>
                                              <p:pRg st="2" end="2"/>
                                            </p:txEl>
                                          </p:spTgt>
                                        </p:tgtEl>
                                      </p:cBhvr>
                                      <p:to x="100000" y="95000"/>
                                    </p:animScale>
                                    <p:animScale>
                                      <p:cBhvr>
                                        <p:cTn id="38" dur="166" decel="50000">
                                          <p:stCondLst>
                                            <p:cond delay="1834"/>
                                          </p:stCondLst>
                                        </p:cTn>
                                        <p:tgtEl>
                                          <p:spTgt spid="3">
                                            <p:txEl>
                                              <p:pRg st="2" end="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0-#ppt_w/2"/>
                                          </p:val>
                                        </p:tav>
                                        <p:tav tm="100000">
                                          <p:val>
                                            <p:strVal val="#ppt_x"/>
                                          </p:val>
                                        </p:tav>
                                      </p:tavLst>
                                    </p:anim>
                                    <p:anim calcmode="lin" valueType="num">
                                      <p:cBhvr additive="base">
                                        <p:cTn id="44" dur="500" fill="hold"/>
                                        <p:tgtEl>
                                          <p:spTgt spid="6"/>
                                        </p:tgtEl>
                                        <p:attrNameLst>
                                          <p:attrName>ppt_y</p:attrName>
                                        </p:attrNameLst>
                                      </p:cBhvr>
                                      <p:tavLst>
                                        <p:tav tm="0">
                                          <p:val>
                                            <p:strVal val="#ppt_y"/>
                                          </p:val>
                                        </p:tav>
                                        <p:tav tm="100000">
                                          <p:val>
                                            <p:strVal val="#ppt_y"/>
                                          </p:val>
                                        </p:tav>
                                      </p:tavLst>
                                    </p:anim>
                                  </p:childTnLst>
                                </p:cTn>
                              </p:par>
                            </p:childTnLst>
                          </p:cTn>
                        </p:par>
                        <p:par>
                          <p:cTn id="45" fill="hold">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0-#ppt_w/2"/>
                                          </p:val>
                                        </p:tav>
                                        <p:tav tm="100000">
                                          <p:val>
                                            <p:strVal val="#ppt_x"/>
                                          </p:val>
                                        </p:tav>
                                      </p:tavLst>
                                    </p:anim>
                                    <p:anim calcmode="lin" valueType="num">
                                      <p:cBhvr additive="base">
                                        <p:cTn id="49" dur="500" fill="hold"/>
                                        <p:tgtEl>
                                          <p:spTgt spid="7"/>
                                        </p:tgtEl>
                                        <p:attrNameLst>
                                          <p:attrName>ppt_y</p:attrName>
                                        </p:attrNameLst>
                                      </p:cBhvr>
                                      <p:tavLst>
                                        <p:tav tm="0">
                                          <p:val>
                                            <p:strVal val="#ppt_y"/>
                                          </p:val>
                                        </p:tav>
                                        <p:tav tm="100000">
                                          <p:val>
                                            <p:strVal val="#ppt_y"/>
                                          </p:val>
                                        </p:tav>
                                      </p:tavLst>
                                    </p:anim>
                                  </p:childTnLst>
                                </p:cTn>
                              </p:par>
                            </p:childTnLst>
                          </p:cTn>
                        </p:par>
                        <p:par>
                          <p:cTn id="50" fill="hold">
                            <p:stCondLst>
                              <p:cond delay="1000"/>
                            </p:stCondLst>
                            <p:childTnLst>
                              <p:par>
                                <p:cTn id="51" presetID="2" presetClass="entr" presetSubtype="8"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0-#ppt_w/2"/>
                                          </p:val>
                                        </p:tav>
                                        <p:tav tm="100000">
                                          <p:val>
                                            <p:strVal val="#ppt_x"/>
                                          </p:val>
                                        </p:tav>
                                      </p:tavLst>
                                    </p:anim>
                                    <p:anim calcmode="lin" valueType="num">
                                      <p:cBhvr additive="base">
                                        <p:cTn id="5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巴特沃斯滤波器</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lnSpcReduction="10000"/>
              </a:bodyPr>
              <a:lstStyle/>
              <a:p>
                <a:r>
                  <a:rPr lang="zh-CN" altLang="zh-CN" dirty="0">
                    <a:solidFill>
                      <a:srgbClr val="FF0000"/>
                    </a:solidFill>
                  </a:rPr>
                  <a:t>巴特沃斯滤波器</a:t>
                </a:r>
                <a:r>
                  <a:rPr lang="zh-CN" altLang="zh-CN" dirty="0"/>
                  <a:t>的特点是通频带的频率响应曲线最为平滑，没有起伏，而在阻频带则逐渐下降为零</a:t>
                </a:r>
                <a:r>
                  <a:rPr lang="zh-CN" altLang="zh-CN" dirty="0" smtClean="0"/>
                  <a:t>。</a:t>
                </a:r>
                <a:endParaRPr lang="en-US" altLang="zh-CN" dirty="0" smtClean="0"/>
              </a:p>
              <a:p>
                <a:r>
                  <a:rPr lang="zh-CN" altLang="zh-CN" dirty="0"/>
                  <a:t>在振幅的对数对角频率的波得图上，从一个边界角频率开始，振幅随着角频率的增加而逐步减少，并趋向负无穷大</a:t>
                </a:r>
                <a:r>
                  <a:rPr lang="zh-CN" altLang="zh-CN" dirty="0" smtClean="0"/>
                  <a:t>。</a:t>
                </a:r>
                <a:endParaRPr lang="en-US" altLang="zh-CN" dirty="0" smtClean="0"/>
              </a:p>
              <a:p>
                <a:endParaRPr lang="en-US" altLang="zh-CN" dirty="0"/>
              </a:p>
              <a:p>
                <a:endParaRPr lang="en-US" altLang="zh-CN" dirty="0" smtClean="0"/>
              </a:p>
              <a:p>
                <a:endParaRPr lang="en-US" altLang="zh-CN" dirty="0"/>
              </a:p>
              <a:p>
                <a:pPr lvl="1"/>
                <a14:m>
                  <m:oMath xmlns:m="http://schemas.openxmlformats.org/officeDocument/2006/math">
                    <m:r>
                      <a:rPr lang="en-US" altLang="zh-CN" i="1" smtClean="0">
                        <a:solidFill>
                          <a:srgbClr val="00B050"/>
                        </a:solidFill>
                      </a:rPr>
                      <m:t>𝑛</m:t>
                    </m:r>
                  </m:oMath>
                </a14:m>
                <a:r>
                  <a:rPr lang="zh-CN" altLang="zh-CN" dirty="0">
                    <a:solidFill>
                      <a:srgbClr val="00B050"/>
                    </a:solidFill>
                  </a:rPr>
                  <a:t>为滤波器的阶数，</a:t>
                </a:r>
                <a14:m>
                  <m:oMath xmlns:m="http://schemas.openxmlformats.org/officeDocument/2006/math">
                    <m:sSub>
                      <m:sSubPr>
                        <m:ctrlPr>
                          <a:rPr lang="zh-CN" altLang="zh-CN" i="1">
                            <a:solidFill>
                              <a:srgbClr val="00B050"/>
                            </a:solidFill>
                          </a:rPr>
                        </m:ctrlPr>
                      </m:sSubPr>
                      <m:e>
                        <m:r>
                          <a:rPr lang="en-US" altLang="zh-CN" i="1">
                            <a:solidFill>
                              <a:srgbClr val="00B050"/>
                            </a:solidFill>
                          </a:rPr>
                          <m:t>𝜔</m:t>
                        </m:r>
                      </m:e>
                      <m:sub>
                        <m:r>
                          <a:rPr lang="en-US" altLang="zh-CN" i="1">
                            <a:solidFill>
                              <a:srgbClr val="00B050"/>
                            </a:solidFill>
                          </a:rPr>
                          <m:t>𝑐</m:t>
                        </m:r>
                      </m:sub>
                    </m:sSub>
                  </m:oMath>
                </a14:m>
                <a:r>
                  <a:rPr lang="zh-CN" altLang="zh-CN" dirty="0">
                    <a:solidFill>
                      <a:srgbClr val="00B050"/>
                    </a:solidFill>
                  </a:rPr>
                  <a:t>为截止频率，</a:t>
                </a:r>
                <a14:m>
                  <m:oMath xmlns:m="http://schemas.openxmlformats.org/officeDocument/2006/math">
                    <m:sSub>
                      <m:sSubPr>
                        <m:ctrlPr>
                          <a:rPr lang="zh-CN" altLang="zh-CN" i="1">
                            <a:solidFill>
                              <a:srgbClr val="00B050"/>
                            </a:solidFill>
                          </a:rPr>
                        </m:ctrlPr>
                      </m:sSubPr>
                      <m:e>
                        <m:r>
                          <a:rPr lang="en-US" altLang="zh-CN" i="1">
                            <a:solidFill>
                              <a:srgbClr val="00B050"/>
                            </a:solidFill>
                          </a:rPr>
                          <m:t>𝜔</m:t>
                        </m:r>
                      </m:e>
                      <m:sub>
                        <m:r>
                          <a:rPr lang="en-US" altLang="zh-CN" i="1">
                            <a:solidFill>
                              <a:srgbClr val="00B050"/>
                            </a:solidFill>
                          </a:rPr>
                          <m:t>𝑝</m:t>
                        </m:r>
                      </m:sub>
                    </m:sSub>
                  </m:oMath>
                </a14:m>
                <a:r>
                  <a:rPr lang="zh-CN" altLang="zh-CN" dirty="0">
                    <a:solidFill>
                      <a:srgbClr val="00B050"/>
                    </a:solidFill>
                  </a:rPr>
                  <a:t>为通频带边缘频率，</a:t>
                </a:r>
                <a14:m>
                  <m:oMath xmlns:m="http://schemas.openxmlformats.org/officeDocument/2006/math">
                    <m:r>
                      <a:rPr lang="en-US" altLang="zh-CN" i="1">
                        <a:solidFill>
                          <a:srgbClr val="00B050"/>
                        </a:solidFill>
                      </a:rPr>
                      <m:t>1/</m:t>
                    </m:r>
                    <m:d>
                      <m:dPr>
                        <m:ctrlPr>
                          <a:rPr lang="zh-CN" altLang="zh-CN" i="1">
                            <a:solidFill>
                              <a:srgbClr val="00B050"/>
                            </a:solidFill>
                          </a:rPr>
                        </m:ctrlPr>
                      </m:dPr>
                      <m:e>
                        <m:r>
                          <a:rPr lang="en-US" altLang="zh-CN" i="1">
                            <a:solidFill>
                              <a:srgbClr val="00B050"/>
                            </a:solidFill>
                          </a:rPr>
                          <m:t>1+</m:t>
                        </m:r>
                        <m:sSup>
                          <m:sSupPr>
                            <m:ctrlPr>
                              <a:rPr lang="zh-CN" altLang="zh-CN" i="1">
                                <a:solidFill>
                                  <a:srgbClr val="00B050"/>
                                </a:solidFill>
                              </a:rPr>
                            </m:ctrlPr>
                          </m:sSupPr>
                          <m:e>
                            <m:r>
                              <a:rPr lang="en-US" altLang="zh-CN" i="1">
                                <a:solidFill>
                                  <a:srgbClr val="00B050"/>
                                </a:solidFill>
                              </a:rPr>
                              <m:t>𝜖</m:t>
                            </m:r>
                          </m:e>
                          <m:sup>
                            <m:r>
                              <a:rPr lang="en-US" altLang="zh-CN" i="1">
                                <a:solidFill>
                                  <a:srgbClr val="00B050"/>
                                </a:solidFill>
                              </a:rPr>
                              <m:t>2</m:t>
                            </m:r>
                          </m:sup>
                        </m:sSup>
                      </m:e>
                    </m:d>
                  </m:oMath>
                </a14:m>
                <a:r>
                  <a:rPr lang="zh-CN" altLang="zh-CN" dirty="0">
                    <a:solidFill>
                      <a:srgbClr val="00B050"/>
                    </a:solidFill>
                  </a:rPr>
                  <a:t>就是</a:t>
                </a:r>
                <a14:m>
                  <m:oMath xmlns:m="http://schemas.openxmlformats.org/officeDocument/2006/math">
                    <m:sSup>
                      <m:sSupPr>
                        <m:ctrlPr>
                          <a:rPr lang="zh-CN" altLang="zh-CN" i="1">
                            <a:solidFill>
                              <a:srgbClr val="00B050"/>
                            </a:solidFill>
                          </a:rPr>
                        </m:ctrlPr>
                      </m:sSupPr>
                      <m:e>
                        <m:d>
                          <m:dPr>
                            <m:begChr m:val="|"/>
                            <m:endChr m:val="|"/>
                            <m:ctrlPr>
                              <a:rPr lang="zh-CN" altLang="zh-CN" i="1">
                                <a:solidFill>
                                  <a:srgbClr val="00B050"/>
                                </a:solidFill>
                              </a:rPr>
                            </m:ctrlPr>
                          </m:dPr>
                          <m:e>
                            <m:r>
                              <a:rPr lang="en-US" altLang="zh-CN" i="1">
                                <a:solidFill>
                                  <a:srgbClr val="00B050"/>
                                </a:solidFill>
                              </a:rPr>
                              <m:t>𝐻</m:t>
                            </m:r>
                            <m:r>
                              <a:rPr lang="en-US" altLang="zh-CN" i="1">
                                <a:solidFill>
                                  <a:srgbClr val="00B050"/>
                                </a:solidFill>
                              </a:rPr>
                              <m:t>(</m:t>
                            </m:r>
                            <m:r>
                              <a:rPr lang="en-US" altLang="zh-CN" i="1">
                                <a:solidFill>
                                  <a:srgbClr val="00B050"/>
                                </a:solidFill>
                              </a:rPr>
                              <m:t>𝜔</m:t>
                            </m:r>
                            <m:r>
                              <a:rPr lang="en-US" altLang="zh-CN" i="1">
                                <a:solidFill>
                                  <a:srgbClr val="00B050"/>
                                </a:solidFill>
                              </a:rPr>
                              <m:t>)</m:t>
                            </m:r>
                          </m:e>
                        </m:d>
                      </m:e>
                      <m:sup>
                        <m:r>
                          <a:rPr lang="en-US" altLang="zh-CN" i="1">
                            <a:solidFill>
                              <a:srgbClr val="00B050"/>
                            </a:solidFill>
                          </a:rPr>
                          <m:t>2</m:t>
                        </m:r>
                      </m:sup>
                    </m:sSup>
                  </m:oMath>
                </a14:m>
                <a:r>
                  <a:rPr lang="zh-CN" altLang="zh-CN" dirty="0">
                    <a:solidFill>
                      <a:srgbClr val="00B050"/>
                    </a:solidFill>
                  </a:rPr>
                  <a:t>在通频带边缘的数值。</a:t>
                </a:r>
                <a:endParaRPr lang="zh-CN" altLang="en-US" dirty="0">
                  <a:solidFill>
                    <a:srgbClr val="00B050"/>
                  </a:solidFill>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88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6</a:t>
            </a:fld>
            <a:endParaRPr lang="zh-CN" altLang="en-US"/>
          </a:p>
        </p:txBody>
      </p:sp>
      <mc:AlternateContent xmlns:mc="http://schemas.openxmlformats.org/markup-compatibility/2006">
        <mc:Choice xmlns:a14="http://schemas.microsoft.com/office/drawing/2010/main" Requires="a14">
          <p:sp>
            <p:nvSpPr>
              <p:cNvPr id="6" name="矩形 5"/>
              <p:cNvSpPr/>
              <p:nvPr/>
            </p:nvSpPr>
            <p:spPr>
              <a:xfrm>
                <a:off x="1920404" y="4079461"/>
                <a:ext cx="4372351" cy="1077731"/>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zh-CN" altLang="zh-CN" i="1" smtClean="0">
                              <a:solidFill>
                                <a:srgbClr val="0000FF"/>
                              </a:solidFill>
                            </a:rPr>
                          </m:ctrlPr>
                        </m:sSupPr>
                        <m:e>
                          <m:d>
                            <m:dPr>
                              <m:begChr m:val="|"/>
                              <m:endChr m:val="|"/>
                              <m:ctrlPr>
                                <a:rPr lang="zh-CN" altLang="zh-CN" i="1">
                                  <a:solidFill>
                                    <a:srgbClr val="0000FF"/>
                                  </a:solidFill>
                                </a:rPr>
                              </m:ctrlPr>
                            </m:dPr>
                            <m:e>
                              <m:r>
                                <a:rPr lang="en-US" altLang="zh-CN" i="1">
                                  <a:solidFill>
                                    <a:srgbClr val="0000FF"/>
                                  </a:solidFill>
                                </a:rPr>
                                <m:t>𝐻</m:t>
                              </m:r>
                              <m:r>
                                <a:rPr lang="en-US" altLang="zh-CN" i="1">
                                  <a:solidFill>
                                    <a:srgbClr val="0000FF"/>
                                  </a:solidFill>
                                </a:rPr>
                                <m:t>(</m:t>
                              </m:r>
                              <m:r>
                                <a:rPr lang="en-US" altLang="zh-CN" i="1">
                                  <a:solidFill>
                                    <a:srgbClr val="0000FF"/>
                                  </a:solidFill>
                                </a:rPr>
                                <m:t>𝜔</m:t>
                              </m:r>
                              <m:r>
                                <a:rPr lang="en-US" altLang="zh-CN" i="1">
                                  <a:solidFill>
                                    <a:srgbClr val="0000FF"/>
                                  </a:solidFill>
                                </a:rPr>
                                <m:t>)</m:t>
                              </m:r>
                            </m:e>
                          </m:d>
                        </m:e>
                        <m:sup>
                          <m:r>
                            <a:rPr lang="en-US" altLang="zh-CN" i="1">
                              <a:solidFill>
                                <a:srgbClr val="0000FF"/>
                              </a:solidFill>
                            </a:rPr>
                            <m:t>2</m:t>
                          </m:r>
                        </m:sup>
                      </m:sSup>
                      <m:r>
                        <a:rPr lang="en-US" altLang="zh-CN" i="1">
                          <a:solidFill>
                            <a:srgbClr val="0000FF"/>
                          </a:solidFill>
                        </a:rPr>
                        <m:t>=</m:t>
                      </m:r>
                      <m:f>
                        <m:fPr>
                          <m:ctrlPr>
                            <a:rPr lang="zh-CN" altLang="zh-CN" i="1">
                              <a:solidFill>
                                <a:srgbClr val="0000FF"/>
                              </a:solidFill>
                            </a:rPr>
                          </m:ctrlPr>
                        </m:fPr>
                        <m:num>
                          <m:r>
                            <a:rPr lang="en-US" altLang="zh-CN" i="1">
                              <a:solidFill>
                                <a:srgbClr val="0000FF"/>
                              </a:solidFill>
                            </a:rPr>
                            <m:t>1</m:t>
                          </m:r>
                        </m:num>
                        <m:den>
                          <m:r>
                            <a:rPr lang="en-US" altLang="zh-CN" i="1">
                              <a:solidFill>
                                <a:srgbClr val="0000FF"/>
                              </a:solidFill>
                            </a:rPr>
                            <m:t>1+</m:t>
                          </m:r>
                          <m:sSup>
                            <m:sSupPr>
                              <m:ctrlPr>
                                <a:rPr lang="zh-CN" altLang="zh-CN" i="1">
                                  <a:solidFill>
                                    <a:srgbClr val="0000FF"/>
                                  </a:solidFill>
                                </a:rPr>
                              </m:ctrlPr>
                            </m:sSupPr>
                            <m:e>
                              <m:d>
                                <m:dPr>
                                  <m:ctrlPr>
                                    <a:rPr lang="zh-CN" altLang="zh-CN" i="1">
                                      <a:solidFill>
                                        <a:srgbClr val="0000FF"/>
                                      </a:solidFill>
                                    </a:rPr>
                                  </m:ctrlPr>
                                </m:dPr>
                                <m:e>
                                  <m:f>
                                    <m:fPr>
                                      <m:ctrlPr>
                                        <a:rPr lang="zh-CN" altLang="zh-CN" i="1">
                                          <a:solidFill>
                                            <a:srgbClr val="0000FF"/>
                                          </a:solidFill>
                                        </a:rPr>
                                      </m:ctrlPr>
                                    </m:fPr>
                                    <m:num>
                                      <m:r>
                                        <a:rPr lang="en-US" altLang="zh-CN" i="1">
                                          <a:solidFill>
                                            <a:srgbClr val="0000FF"/>
                                          </a:solidFill>
                                        </a:rPr>
                                        <m:t>𝜔</m:t>
                                      </m:r>
                                    </m:num>
                                    <m:den>
                                      <m:sSub>
                                        <m:sSubPr>
                                          <m:ctrlPr>
                                            <a:rPr lang="zh-CN" altLang="zh-CN" i="1">
                                              <a:solidFill>
                                                <a:srgbClr val="0000FF"/>
                                              </a:solidFill>
                                            </a:rPr>
                                          </m:ctrlPr>
                                        </m:sSubPr>
                                        <m:e>
                                          <m:r>
                                            <a:rPr lang="en-US" altLang="zh-CN" i="1">
                                              <a:solidFill>
                                                <a:srgbClr val="0000FF"/>
                                              </a:solidFill>
                                            </a:rPr>
                                            <m:t>𝜔</m:t>
                                          </m:r>
                                        </m:e>
                                        <m:sub>
                                          <m:r>
                                            <a:rPr lang="en-US" altLang="zh-CN" i="1">
                                              <a:solidFill>
                                                <a:srgbClr val="0000FF"/>
                                              </a:solidFill>
                                            </a:rPr>
                                            <m:t>𝑐</m:t>
                                          </m:r>
                                        </m:sub>
                                      </m:sSub>
                                    </m:den>
                                  </m:f>
                                </m:e>
                              </m:d>
                            </m:e>
                            <m:sup>
                              <m:r>
                                <a:rPr lang="en-US" altLang="zh-CN" i="1">
                                  <a:solidFill>
                                    <a:srgbClr val="0000FF"/>
                                  </a:solidFill>
                                </a:rPr>
                                <m:t>2</m:t>
                              </m:r>
                              <m:r>
                                <a:rPr lang="en-US" altLang="zh-CN" i="1">
                                  <a:solidFill>
                                    <a:srgbClr val="0000FF"/>
                                  </a:solidFill>
                                </a:rPr>
                                <m:t>𝑛</m:t>
                              </m:r>
                            </m:sup>
                          </m:sSup>
                        </m:den>
                      </m:f>
                      <m:r>
                        <a:rPr lang="en-US" altLang="zh-CN" i="1">
                          <a:solidFill>
                            <a:srgbClr val="0000FF"/>
                          </a:solidFill>
                        </a:rPr>
                        <m:t>=</m:t>
                      </m:r>
                      <m:f>
                        <m:fPr>
                          <m:ctrlPr>
                            <a:rPr lang="zh-CN" altLang="zh-CN" i="1">
                              <a:solidFill>
                                <a:srgbClr val="0000FF"/>
                              </a:solidFill>
                            </a:rPr>
                          </m:ctrlPr>
                        </m:fPr>
                        <m:num>
                          <m:r>
                            <a:rPr lang="en-US" altLang="zh-CN" i="1">
                              <a:solidFill>
                                <a:srgbClr val="0000FF"/>
                              </a:solidFill>
                            </a:rPr>
                            <m:t>1</m:t>
                          </m:r>
                        </m:num>
                        <m:den>
                          <m:r>
                            <a:rPr lang="en-US" altLang="zh-CN" i="1">
                              <a:solidFill>
                                <a:srgbClr val="0000FF"/>
                              </a:solidFill>
                            </a:rPr>
                            <m:t>1+</m:t>
                          </m:r>
                          <m:sSup>
                            <m:sSupPr>
                              <m:ctrlPr>
                                <a:rPr lang="zh-CN" altLang="zh-CN" i="1">
                                  <a:solidFill>
                                    <a:srgbClr val="0000FF"/>
                                  </a:solidFill>
                                </a:rPr>
                              </m:ctrlPr>
                            </m:sSupPr>
                            <m:e>
                              <m:r>
                                <a:rPr lang="en-US" altLang="zh-CN" i="1">
                                  <a:solidFill>
                                    <a:srgbClr val="0000FF"/>
                                  </a:solidFill>
                                </a:rPr>
                                <m:t>𝜖</m:t>
                              </m:r>
                            </m:e>
                            <m:sup>
                              <m:r>
                                <a:rPr lang="en-US" altLang="zh-CN" i="1">
                                  <a:solidFill>
                                    <a:srgbClr val="0000FF"/>
                                  </a:solidFill>
                                </a:rPr>
                                <m:t>2</m:t>
                              </m:r>
                            </m:sup>
                          </m:sSup>
                          <m:sSup>
                            <m:sSupPr>
                              <m:ctrlPr>
                                <a:rPr lang="zh-CN" altLang="zh-CN" i="1">
                                  <a:solidFill>
                                    <a:srgbClr val="0000FF"/>
                                  </a:solidFill>
                                </a:rPr>
                              </m:ctrlPr>
                            </m:sSupPr>
                            <m:e>
                              <m:d>
                                <m:dPr>
                                  <m:ctrlPr>
                                    <a:rPr lang="zh-CN" altLang="zh-CN" i="1">
                                      <a:solidFill>
                                        <a:srgbClr val="0000FF"/>
                                      </a:solidFill>
                                    </a:rPr>
                                  </m:ctrlPr>
                                </m:dPr>
                                <m:e>
                                  <m:f>
                                    <m:fPr>
                                      <m:ctrlPr>
                                        <a:rPr lang="zh-CN" altLang="zh-CN" i="1">
                                          <a:solidFill>
                                            <a:srgbClr val="0000FF"/>
                                          </a:solidFill>
                                        </a:rPr>
                                      </m:ctrlPr>
                                    </m:fPr>
                                    <m:num>
                                      <m:r>
                                        <a:rPr lang="en-US" altLang="zh-CN" i="1">
                                          <a:solidFill>
                                            <a:srgbClr val="0000FF"/>
                                          </a:solidFill>
                                        </a:rPr>
                                        <m:t>𝜔</m:t>
                                      </m:r>
                                    </m:num>
                                    <m:den>
                                      <m:sSub>
                                        <m:sSubPr>
                                          <m:ctrlPr>
                                            <a:rPr lang="zh-CN" altLang="zh-CN" i="1">
                                              <a:solidFill>
                                                <a:srgbClr val="0000FF"/>
                                              </a:solidFill>
                                            </a:rPr>
                                          </m:ctrlPr>
                                        </m:sSubPr>
                                        <m:e>
                                          <m:r>
                                            <a:rPr lang="en-US" altLang="zh-CN" i="1">
                                              <a:solidFill>
                                                <a:srgbClr val="0000FF"/>
                                              </a:solidFill>
                                            </a:rPr>
                                            <m:t>𝜔</m:t>
                                          </m:r>
                                        </m:e>
                                        <m:sub>
                                          <m:r>
                                            <a:rPr lang="en-US" altLang="zh-CN" i="1">
                                              <a:solidFill>
                                                <a:srgbClr val="0000FF"/>
                                              </a:solidFill>
                                            </a:rPr>
                                            <m:t>𝑝</m:t>
                                          </m:r>
                                        </m:sub>
                                      </m:sSub>
                                    </m:den>
                                  </m:f>
                                </m:e>
                              </m:d>
                            </m:e>
                            <m:sup>
                              <m:r>
                                <a:rPr lang="en-US" altLang="zh-CN" i="1">
                                  <a:solidFill>
                                    <a:srgbClr val="0000FF"/>
                                  </a:solidFill>
                                </a:rPr>
                                <m:t>2</m:t>
                              </m:r>
                              <m:r>
                                <a:rPr lang="en-US" altLang="zh-CN" i="1">
                                  <a:solidFill>
                                    <a:srgbClr val="0000FF"/>
                                  </a:solidFill>
                                </a:rPr>
                                <m:t>𝑛</m:t>
                              </m:r>
                            </m:sup>
                          </m:sSup>
                        </m:den>
                      </m:f>
                      <m:r>
                        <a:rPr lang="zh-CN" altLang="zh-CN">
                          <a:solidFill>
                            <a:srgbClr val="0000FF"/>
                          </a:solidFill>
                        </a:rPr>
                        <m:t>，</m:t>
                      </m:r>
                    </m:oMath>
                  </m:oMathPara>
                </a14:m>
                <a:endParaRPr lang="zh-CN" altLang="en-US" dirty="0">
                  <a:solidFill>
                    <a:srgbClr val="0000FF"/>
                  </a:solidFill>
                </a:endParaRPr>
              </a:p>
            </p:txBody>
          </p:sp>
        </mc:Choice>
        <mc:Fallback>
          <p:sp>
            <p:nvSpPr>
              <p:cNvPr id="6" name="矩形 5"/>
              <p:cNvSpPr>
                <a:spLocks noRot="1" noChangeAspect="1" noMove="1" noResize="1" noEditPoints="1" noAdjustHandles="1" noChangeArrowheads="1" noChangeShapeType="1" noTextEdit="1"/>
              </p:cNvSpPr>
              <p:nvPr/>
            </p:nvSpPr>
            <p:spPr>
              <a:xfrm>
                <a:off x="1920404" y="4079461"/>
                <a:ext cx="4372351" cy="1077731"/>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378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par>
                          <p:cTn id="39" fill="hold">
                            <p:stCondLst>
                              <p:cond delay="2000"/>
                            </p:stCondLst>
                            <p:childTnLst>
                              <p:par>
                                <p:cTn id="40" presetID="26" presetClass="entr" presetSubtype="0" fill="hold"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wipe(down)">
                                      <p:cBhvr>
                                        <p:cTn id="42" dur="580">
                                          <p:stCondLst>
                                            <p:cond delay="0"/>
                                          </p:stCondLst>
                                        </p:cTn>
                                        <p:tgtEl>
                                          <p:spTgt spid="3">
                                            <p:txEl>
                                              <p:pRg st="5" end="5"/>
                                            </p:txEl>
                                          </p:spTgt>
                                        </p:tgtEl>
                                      </p:cBhvr>
                                    </p:animEffect>
                                    <p:anim calcmode="lin" valueType="num">
                                      <p:cBhvr>
                                        <p:cTn id="43"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4"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5"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6"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7"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8" dur="26">
                                          <p:stCondLst>
                                            <p:cond delay="650"/>
                                          </p:stCondLst>
                                        </p:cTn>
                                        <p:tgtEl>
                                          <p:spTgt spid="3">
                                            <p:txEl>
                                              <p:pRg st="5" end="5"/>
                                            </p:txEl>
                                          </p:spTgt>
                                        </p:tgtEl>
                                      </p:cBhvr>
                                      <p:to x="100000" y="60000"/>
                                    </p:animScale>
                                    <p:animScale>
                                      <p:cBhvr>
                                        <p:cTn id="49" dur="166" decel="50000">
                                          <p:stCondLst>
                                            <p:cond delay="676"/>
                                          </p:stCondLst>
                                        </p:cTn>
                                        <p:tgtEl>
                                          <p:spTgt spid="3">
                                            <p:txEl>
                                              <p:pRg st="5" end="5"/>
                                            </p:txEl>
                                          </p:spTgt>
                                        </p:tgtEl>
                                      </p:cBhvr>
                                      <p:to x="100000" y="100000"/>
                                    </p:animScale>
                                    <p:animScale>
                                      <p:cBhvr>
                                        <p:cTn id="50" dur="26">
                                          <p:stCondLst>
                                            <p:cond delay="1312"/>
                                          </p:stCondLst>
                                        </p:cTn>
                                        <p:tgtEl>
                                          <p:spTgt spid="3">
                                            <p:txEl>
                                              <p:pRg st="5" end="5"/>
                                            </p:txEl>
                                          </p:spTgt>
                                        </p:tgtEl>
                                      </p:cBhvr>
                                      <p:to x="100000" y="80000"/>
                                    </p:animScale>
                                    <p:animScale>
                                      <p:cBhvr>
                                        <p:cTn id="51" dur="166" decel="50000">
                                          <p:stCondLst>
                                            <p:cond delay="1338"/>
                                          </p:stCondLst>
                                        </p:cTn>
                                        <p:tgtEl>
                                          <p:spTgt spid="3">
                                            <p:txEl>
                                              <p:pRg st="5" end="5"/>
                                            </p:txEl>
                                          </p:spTgt>
                                        </p:tgtEl>
                                      </p:cBhvr>
                                      <p:to x="100000" y="100000"/>
                                    </p:animScale>
                                    <p:animScale>
                                      <p:cBhvr>
                                        <p:cTn id="52" dur="26">
                                          <p:stCondLst>
                                            <p:cond delay="1642"/>
                                          </p:stCondLst>
                                        </p:cTn>
                                        <p:tgtEl>
                                          <p:spTgt spid="3">
                                            <p:txEl>
                                              <p:pRg st="5" end="5"/>
                                            </p:txEl>
                                          </p:spTgt>
                                        </p:tgtEl>
                                      </p:cBhvr>
                                      <p:to x="100000" y="90000"/>
                                    </p:animScale>
                                    <p:animScale>
                                      <p:cBhvr>
                                        <p:cTn id="53" dur="166" decel="50000">
                                          <p:stCondLst>
                                            <p:cond delay="1668"/>
                                          </p:stCondLst>
                                        </p:cTn>
                                        <p:tgtEl>
                                          <p:spTgt spid="3">
                                            <p:txEl>
                                              <p:pRg st="5" end="5"/>
                                            </p:txEl>
                                          </p:spTgt>
                                        </p:tgtEl>
                                      </p:cBhvr>
                                      <p:to x="100000" y="100000"/>
                                    </p:animScale>
                                    <p:animScale>
                                      <p:cBhvr>
                                        <p:cTn id="54" dur="26">
                                          <p:stCondLst>
                                            <p:cond delay="1808"/>
                                          </p:stCondLst>
                                        </p:cTn>
                                        <p:tgtEl>
                                          <p:spTgt spid="3">
                                            <p:txEl>
                                              <p:pRg st="5" end="5"/>
                                            </p:txEl>
                                          </p:spTgt>
                                        </p:tgtEl>
                                      </p:cBhvr>
                                      <p:to x="100000" y="95000"/>
                                    </p:animScale>
                                    <p:animScale>
                                      <p:cBhvr>
                                        <p:cTn id="55"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切比雪夫滤波器</a:t>
            </a:r>
            <a:endParaRPr lang="zh-CN" altLang="en-US" dirty="0"/>
          </a:p>
        </p:txBody>
      </p:sp>
      <p:sp>
        <p:nvSpPr>
          <p:cNvPr id="3" name="内容占位符 2"/>
          <p:cNvSpPr>
            <a:spLocks noGrp="1"/>
          </p:cNvSpPr>
          <p:nvPr>
            <p:ph idx="1"/>
          </p:nvPr>
        </p:nvSpPr>
        <p:spPr/>
        <p:txBody>
          <a:bodyPr/>
          <a:lstStyle/>
          <a:p>
            <a:r>
              <a:rPr lang="zh-CN" altLang="zh-CN" dirty="0">
                <a:solidFill>
                  <a:srgbClr val="FF0000"/>
                </a:solidFill>
              </a:rPr>
              <a:t>切比雪夫滤波器</a:t>
            </a:r>
            <a:r>
              <a:rPr lang="zh-CN" altLang="zh-CN" dirty="0"/>
              <a:t>是在通带或阻带上频率响应幅度等波纹波动的滤波器</a:t>
            </a:r>
            <a:r>
              <a:rPr lang="zh-CN" altLang="zh-CN" dirty="0" smtClean="0"/>
              <a:t>。</a:t>
            </a:r>
            <a:endParaRPr lang="en-US" altLang="zh-CN" dirty="0" smtClean="0"/>
          </a:p>
          <a:p>
            <a:r>
              <a:rPr lang="zh-CN" altLang="zh-CN" dirty="0"/>
              <a:t>切比雪夫滤波器在过渡带比巴特沃斯滤波器衰减要快，但是频率响应的幅频特性不如巴特沃斯滤波器平坦</a:t>
            </a:r>
            <a:r>
              <a:rPr lang="zh-CN" altLang="zh-CN" dirty="0" smtClean="0"/>
              <a:t>。</a:t>
            </a:r>
            <a:endParaRPr lang="en-US" altLang="zh-CN" dirty="0" smtClean="0"/>
          </a:p>
          <a:p>
            <a:pPr lvl="1"/>
            <a:r>
              <a:rPr lang="zh-CN" altLang="zh-CN" dirty="0">
                <a:solidFill>
                  <a:srgbClr val="00B050"/>
                </a:solidFill>
              </a:rPr>
              <a:t>在通带波动的切比雪夫滤波器的数学表达</a:t>
            </a:r>
            <a:r>
              <a:rPr lang="zh-CN" altLang="zh-CN" dirty="0" smtClean="0">
                <a:solidFill>
                  <a:srgbClr val="00B050"/>
                </a:solidFill>
              </a:rPr>
              <a:t>为</a:t>
            </a:r>
            <a:endParaRPr lang="en-US" altLang="zh-CN" dirty="0" smtClean="0">
              <a:solidFill>
                <a:srgbClr val="00B050"/>
              </a:solidFill>
            </a:endParaRPr>
          </a:p>
          <a:p>
            <a:endParaRPr lang="en-US" altLang="zh-CN" dirty="0"/>
          </a:p>
          <a:p>
            <a:endParaRPr lang="en-US" altLang="zh-CN" dirty="0" smtClean="0"/>
          </a:p>
          <a:p>
            <a:pPr lvl="1"/>
            <a:r>
              <a:rPr lang="zh-CN" altLang="zh-CN" dirty="0">
                <a:solidFill>
                  <a:srgbClr val="C00000"/>
                </a:solidFill>
              </a:rPr>
              <a:t>在</a:t>
            </a:r>
            <a:r>
              <a:rPr lang="zh-CN" altLang="zh-CN" dirty="0" smtClean="0">
                <a:solidFill>
                  <a:srgbClr val="C00000"/>
                </a:solidFill>
              </a:rPr>
              <a:t>阻带</a:t>
            </a:r>
            <a:r>
              <a:rPr lang="zh-CN" altLang="zh-CN" dirty="0">
                <a:solidFill>
                  <a:srgbClr val="C00000"/>
                </a:solidFill>
              </a:rPr>
              <a:t>波动的切比雪夫滤波器的数学表达为</a:t>
            </a:r>
            <a:endParaRPr lang="zh-CN" altLang="en-US" dirty="0">
              <a:solidFill>
                <a:srgbClr val="C00000"/>
              </a:solidFill>
            </a:endParaRPr>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7</a:t>
            </a:fld>
            <a:endParaRPr lang="zh-CN" altLang="en-US"/>
          </a:p>
        </p:txBody>
      </p:sp>
      <mc:AlternateContent xmlns:mc="http://schemas.openxmlformats.org/markup-compatibility/2006">
        <mc:Choice xmlns:a14="http://schemas.microsoft.com/office/drawing/2010/main" Requires="a14">
          <p:sp>
            <p:nvSpPr>
              <p:cNvPr id="6" name="矩形 5"/>
              <p:cNvSpPr/>
              <p:nvPr/>
            </p:nvSpPr>
            <p:spPr>
              <a:xfrm>
                <a:off x="971600" y="4127871"/>
                <a:ext cx="4267194" cy="95731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i="1" smtClean="0">
                              <a:solidFill>
                                <a:srgbClr val="00B050"/>
                              </a:solidFill>
                            </a:rPr>
                          </m:ctrlPr>
                        </m:sSubPr>
                        <m:e>
                          <m:r>
                            <a:rPr lang="en-US" altLang="zh-CN" i="1">
                              <a:solidFill>
                                <a:srgbClr val="00B050"/>
                              </a:solidFill>
                            </a:rPr>
                            <m:t>𝐺</m:t>
                          </m:r>
                        </m:e>
                        <m:sub>
                          <m:r>
                            <a:rPr lang="en-US" altLang="zh-CN" i="1">
                              <a:solidFill>
                                <a:srgbClr val="00B050"/>
                              </a:solidFill>
                            </a:rPr>
                            <m:t>𝑛</m:t>
                          </m:r>
                        </m:sub>
                      </m:sSub>
                      <m:d>
                        <m:dPr>
                          <m:ctrlPr>
                            <a:rPr lang="zh-CN" altLang="zh-CN" i="1">
                              <a:solidFill>
                                <a:srgbClr val="00B050"/>
                              </a:solidFill>
                            </a:rPr>
                          </m:ctrlPr>
                        </m:dPr>
                        <m:e>
                          <m:r>
                            <a:rPr lang="en-US" altLang="zh-CN" i="1">
                              <a:solidFill>
                                <a:srgbClr val="00B050"/>
                              </a:solidFill>
                            </a:rPr>
                            <m:t>𝜔</m:t>
                          </m:r>
                        </m:e>
                      </m:d>
                      <m:r>
                        <a:rPr lang="en-US" altLang="zh-CN" i="1">
                          <a:solidFill>
                            <a:srgbClr val="00B050"/>
                          </a:solidFill>
                        </a:rPr>
                        <m:t>=</m:t>
                      </m:r>
                      <m:d>
                        <m:dPr>
                          <m:begChr m:val="|"/>
                          <m:endChr m:val="|"/>
                          <m:ctrlPr>
                            <a:rPr lang="zh-CN" altLang="zh-CN" i="1">
                              <a:solidFill>
                                <a:srgbClr val="00B050"/>
                              </a:solidFill>
                            </a:rPr>
                          </m:ctrlPr>
                        </m:dPr>
                        <m:e>
                          <m:sSub>
                            <m:sSubPr>
                              <m:ctrlPr>
                                <a:rPr lang="zh-CN" altLang="zh-CN" i="1">
                                  <a:solidFill>
                                    <a:srgbClr val="00B050"/>
                                  </a:solidFill>
                                </a:rPr>
                              </m:ctrlPr>
                            </m:sSubPr>
                            <m:e>
                              <m:r>
                                <a:rPr lang="en-US" altLang="zh-CN" i="1">
                                  <a:solidFill>
                                    <a:srgbClr val="00B050"/>
                                  </a:solidFill>
                                </a:rPr>
                                <m:t>𝐻</m:t>
                              </m:r>
                            </m:e>
                            <m:sub>
                              <m:r>
                                <a:rPr lang="en-US" altLang="zh-CN" i="1">
                                  <a:solidFill>
                                    <a:srgbClr val="00B050"/>
                                  </a:solidFill>
                                </a:rPr>
                                <m:t>𝑛</m:t>
                              </m:r>
                            </m:sub>
                          </m:sSub>
                          <m:r>
                            <a:rPr lang="en-US" altLang="zh-CN" i="1">
                              <a:solidFill>
                                <a:srgbClr val="00B050"/>
                              </a:solidFill>
                            </a:rPr>
                            <m:t>(</m:t>
                          </m:r>
                          <m:r>
                            <a:rPr lang="en-US" altLang="zh-CN" i="1">
                              <a:solidFill>
                                <a:srgbClr val="00B050"/>
                              </a:solidFill>
                            </a:rPr>
                            <m:t>𝑗</m:t>
                          </m:r>
                          <m:r>
                            <a:rPr lang="en-US" altLang="zh-CN" i="1">
                              <a:solidFill>
                                <a:srgbClr val="00B050"/>
                              </a:solidFill>
                            </a:rPr>
                            <m:t>𝜔</m:t>
                          </m:r>
                          <m:r>
                            <a:rPr lang="en-US" altLang="zh-CN" i="1">
                              <a:solidFill>
                                <a:srgbClr val="00B050"/>
                              </a:solidFill>
                            </a:rPr>
                            <m:t>)</m:t>
                          </m:r>
                        </m:e>
                      </m:d>
                      <m:r>
                        <a:rPr lang="en-US" altLang="zh-CN" i="1">
                          <a:solidFill>
                            <a:srgbClr val="00B050"/>
                          </a:solidFill>
                        </a:rPr>
                        <m:t>=</m:t>
                      </m:r>
                      <m:f>
                        <m:fPr>
                          <m:ctrlPr>
                            <a:rPr lang="zh-CN" altLang="zh-CN" i="1">
                              <a:solidFill>
                                <a:srgbClr val="00B050"/>
                              </a:solidFill>
                            </a:rPr>
                          </m:ctrlPr>
                        </m:fPr>
                        <m:num>
                          <m:r>
                            <a:rPr lang="en-US" altLang="zh-CN" i="1">
                              <a:solidFill>
                                <a:srgbClr val="00B050"/>
                              </a:solidFill>
                            </a:rPr>
                            <m:t>1</m:t>
                          </m:r>
                        </m:num>
                        <m:den>
                          <m:rad>
                            <m:radPr>
                              <m:degHide m:val="on"/>
                              <m:ctrlPr>
                                <a:rPr lang="zh-CN" altLang="zh-CN" i="1">
                                  <a:solidFill>
                                    <a:srgbClr val="00B050"/>
                                  </a:solidFill>
                                </a:rPr>
                              </m:ctrlPr>
                            </m:radPr>
                            <m:deg/>
                            <m:e>
                              <m:r>
                                <a:rPr lang="en-US" altLang="zh-CN" i="1">
                                  <a:solidFill>
                                    <a:srgbClr val="00B050"/>
                                  </a:solidFill>
                                </a:rPr>
                                <m:t>1+</m:t>
                              </m:r>
                              <m:sSup>
                                <m:sSupPr>
                                  <m:ctrlPr>
                                    <a:rPr lang="zh-CN" altLang="zh-CN" i="1">
                                      <a:solidFill>
                                        <a:srgbClr val="00B050"/>
                                      </a:solidFill>
                                    </a:rPr>
                                  </m:ctrlPr>
                                </m:sSupPr>
                                <m:e>
                                  <m:r>
                                    <a:rPr lang="en-US" altLang="zh-CN" i="1">
                                      <a:solidFill>
                                        <a:srgbClr val="00B050"/>
                                      </a:solidFill>
                                    </a:rPr>
                                    <m:t>𝜖</m:t>
                                  </m:r>
                                </m:e>
                                <m:sup>
                                  <m:r>
                                    <a:rPr lang="en-US" altLang="zh-CN" i="1">
                                      <a:solidFill>
                                        <a:srgbClr val="00B050"/>
                                      </a:solidFill>
                                    </a:rPr>
                                    <m:t>2</m:t>
                                  </m:r>
                                </m:sup>
                              </m:sSup>
                              <m:sSup>
                                <m:sSupPr>
                                  <m:ctrlPr>
                                    <a:rPr lang="zh-CN" altLang="zh-CN" i="1">
                                      <a:solidFill>
                                        <a:srgbClr val="00B050"/>
                                      </a:solidFill>
                                    </a:rPr>
                                  </m:ctrlPr>
                                </m:sSupPr>
                                <m:e>
                                  <m:sSub>
                                    <m:sSubPr>
                                      <m:ctrlPr>
                                        <a:rPr lang="zh-CN" altLang="zh-CN" i="1">
                                          <a:solidFill>
                                            <a:srgbClr val="00B050"/>
                                          </a:solidFill>
                                        </a:rPr>
                                      </m:ctrlPr>
                                    </m:sSubPr>
                                    <m:e>
                                      <m:r>
                                        <a:rPr lang="en-US" altLang="zh-CN" i="1">
                                          <a:solidFill>
                                            <a:srgbClr val="00B050"/>
                                          </a:solidFill>
                                        </a:rPr>
                                        <m:t>𝑇</m:t>
                                      </m:r>
                                    </m:e>
                                    <m:sub>
                                      <m:r>
                                        <a:rPr lang="en-US" altLang="zh-CN" i="1">
                                          <a:solidFill>
                                            <a:srgbClr val="00B050"/>
                                          </a:solidFill>
                                        </a:rPr>
                                        <m:t>𝑛</m:t>
                                      </m:r>
                                    </m:sub>
                                  </m:sSub>
                                </m:e>
                                <m:sup>
                                  <m:r>
                                    <a:rPr lang="en-US" altLang="zh-CN" i="1">
                                      <a:solidFill>
                                        <a:srgbClr val="00B050"/>
                                      </a:solidFill>
                                    </a:rPr>
                                    <m:t>2</m:t>
                                  </m:r>
                                </m:sup>
                              </m:sSup>
                              <m:d>
                                <m:dPr>
                                  <m:ctrlPr>
                                    <a:rPr lang="zh-CN" altLang="zh-CN" i="1">
                                      <a:solidFill>
                                        <a:srgbClr val="00B050"/>
                                      </a:solidFill>
                                    </a:rPr>
                                  </m:ctrlPr>
                                </m:dPr>
                                <m:e>
                                  <m:f>
                                    <m:fPr>
                                      <m:ctrlPr>
                                        <a:rPr lang="zh-CN" altLang="zh-CN" i="1">
                                          <a:solidFill>
                                            <a:srgbClr val="00B050"/>
                                          </a:solidFill>
                                        </a:rPr>
                                      </m:ctrlPr>
                                    </m:fPr>
                                    <m:num>
                                      <m:r>
                                        <a:rPr lang="en-US" altLang="zh-CN" i="1">
                                          <a:solidFill>
                                            <a:srgbClr val="00B050"/>
                                          </a:solidFill>
                                        </a:rPr>
                                        <m:t>𝜔</m:t>
                                      </m:r>
                                    </m:num>
                                    <m:den>
                                      <m:sSub>
                                        <m:sSubPr>
                                          <m:ctrlPr>
                                            <a:rPr lang="zh-CN" altLang="zh-CN" i="1">
                                              <a:solidFill>
                                                <a:srgbClr val="00B050"/>
                                              </a:solidFill>
                                            </a:rPr>
                                          </m:ctrlPr>
                                        </m:sSubPr>
                                        <m:e>
                                          <m:r>
                                            <a:rPr lang="en-US" altLang="zh-CN" i="1">
                                              <a:solidFill>
                                                <a:srgbClr val="00B050"/>
                                              </a:solidFill>
                                            </a:rPr>
                                            <m:t>𝜔</m:t>
                                          </m:r>
                                        </m:e>
                                        <m:sub>
                                          <m:r>
                                            <a:rPr lang="en-US" altLang="zh-CN" i="1">
                                              <a:solidFill>
                                                <a:srgbClr val="00B050"/>
                                              </a:solidFill>
                                            </a:rPr>
                                            <m:t>0</m:t>
                                          </m:r>
                                        </m:sub>
                                      </m:sSub>
                                    </m:den>
                                  </m:f>
                                </m:e>
                              </m:d>
                            </m:e>
                          </m:rad>
                        </m:den>
                      </m:f>
                      <m:r>
                        <a:rPr lang="zh-CN" altLang="zh-CN">
                          <a:solidFill>
                            <a:srgbClr val="00B050"/>
                          </a:solidFill>
                        </a:rPr>
                        <m:t>，</m:t>
                      </m:r>
                    </m:oMath>
                  </m:oMathPara>
                </a14:m>
                <a:endParaRPr lang="zh-CN" altLang="en-US" dirty="0">
                  <a:solidFill>
                    <a:srgbClr val="00B050"/>
                  </a:solidFill>
                </a:endParaRPr>
              </a:p>
            </p:txBody>
          </p:sp>
        </mc:Choice>
        <mc:Fallback>
          <p:sp>
            <p:nvSpPr>
              <p:cNvPr id="6" name="矩形 5"/>
              <p:cNvSpPr>
                <a:spLocks noRot="1" noChangeAspect="1" noMove="1" noResize="1" noEditPoints="1" noAdjustHandles="1" noChangeArrowheads="1" noChangeShapeType="1" noTextEdit="1"/>
              </p:cNvSpPr>
              <p:nvPr/>
            </p:nvSpPr>
            <p:spPr>
              <a:xfrm>
                <a:off x="971600" y="4127871"/>
                <a:ext cx="4267194" cy="957313"/>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矩形 6"/>
              <p:cNvSpPr/>
              <p:nvPr/>
            </p:nvSpPr>
            <p:spPr>
              <a:xfrm>
                <a:off x="950747" y="5457362"/>
                <a:ext cx="3261213" cy="121199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zh-CN" altLang="zh-CN" i="1" smtClean="0">
                              <a:solidFill>
                                <a:srgbClr val="C00000"/>
                              </a:solidFill>
                            </a:rPr>
                          </m:ctrlPr>
                        </m:sSupPr>
                        <m:e>
                          <m:d>
                            <m:dPr>
                              <m:begChr m:val="|"/>
                              <m:endChr m:val="|"/>
                              <m:ctrlPr>
                                <a:rPr lang="zh-CN" altLang="zh-CN" i="1">
                                  <a:solidFill>
                                    <a:srgbClr val="C00000"/>
                                  </a:solidFill>
                                </a:rPr>
                              </m:ctrlPr>
                            </m:dPr>
                            <m:e>
                              <m:r>
                                <a:rPr lang="en-US" altLang="zh-CN" i="1">
                                  <a:solidFill>
                                    <a:srgbClr val="C00000"/>
                                  </a:solidFill>
                                </a:rPr>
                                <m:t>𝐻</m:t>
                              </m:r>
                              <m:r>
                                <a:rPr lang="en-US" altLang="zh-CN" i="1">
                                  <a:solidFill>
                                    <a:srgbClr val="C00000"/>
                                  </a:solidFill>
                                </a:rPr>
                                <m:t>(</m:t>
                              </m:r>
                              <m:r>
                                <a:rPr lang="en-US" altLang="zh-CN" i="1">
                                  <a:solidFill>
                                    <a:srgbClr val="C00000"/>
                                  </a:solidFill>
                                </a:rPr>
                                <m:t>𝛺</m:t>
                              </m:r>
                              <m:r>
                                <a:rPr lang="en-US" altLang="zh-CN" i="1">
                                  <a:solidFill>
                                    <a:srgbClr val="C00000"/>
                                  </a:solidFill>
                                </a:rPr>
                                <m:t>)</m:t>
                              </m:r>
                            </m:e>
                          </m:d>
                        </m:e>
                        <m:sup>
                          <m:r>
                            <a:rPr lang="en-US" altLang="zh-CN" i="1">
                              <a:solidFill>
                                <a:srgbClr val="C00000"/>
                              </a:solidFill>
                            </a:rPr>
                            <m:t>2</m:t>
                          </m:r>
                        </m:sup>
                      </m:sSup>
                      <m:r>
                        <a:rPr lang="en-US" altLang="zh-CN" i="1">
                          <a:solidFill>
                            <a:srgbClr val="C00000"/>
                          </a:solidFill>
                        </a:rPr>
                        <m:t>=</m:t>
                      </m:r>
                      <m:f>
                        <m:fPr>
                          <m:ctrlPr>
                            <a:rPr lang="zh-CN" altLang="zh-CN" i="1">
                              <a:solidFill>
                                <a:srgbClr val="C00000"/>
                              </a:solidFill>
                            </a:rPr>
                          </m:ctrlPr>
                        </m:fPr>
                        <m:num>
                          <m:r>
                            <a:rPr lang="en-US" altLang="zh-CN" i="1">
                              <a:solidFill>
                                <a:srgbClr val="C00000"/>
                              </a:solidFill>
                            </a:rPr>
                            <m:t>1</m:t>
                          </m:r>
                        </m:num>
                        <m:den>
                          <m:rad>
                            <m:radPr>
                              <m:degHide m:val="on"/>
                              <m:ctrlPr>
                                <a:rPr lang="zh-CN" altLang="zh-CN" i="1">
                                  <a:solidFill>
                                    <a:srgbClr val="C00000"/>
                                  </a:solidFill>
                                </a:rPr>
                              </m:ctrlPr>
                            </m:radPr>
                            <m:deg/>
                            <m:e>
                              <m:r>
                                <a:rPr lang="en-US" altLang="zh-CN" i="1">
                                  <a:solidFill>
                                    <a:srgbClr val="C00000"/>
                                  </a:solidFill>
                                </a:rPr>
                                <m:t>1+</m:t>
                              </m:r>
                              <m:f>
                                <m:fPr>
                                  <m:ctrlPr>
                                    <a:rPr lang="zh-CN" altLang="zh-CN" i="1">
                                      <a:solidFill>
                                        <a:srgbClr val="C00000"/>
                                      </a:solidFill>
                                    </a:rPr>
                                  </m:ctrlPr>
                                </m:fPr>
                                <m:num>
                                  <m:r>
                                    <a:rPr lang="en-US" altLang="zh-CN" i="1">
                                      <a:solidFill>
                                        <a:srgbClr val="C00000"/>
                                      </a:solidFill>
                                    </a:rPr>
                                    <m:t>1</m:t>
                                  </m:r>
                                </m:num>
                                <m:den>
                                  <m:sSup>
                                    <m:sSupPr>
                                      <m:ctrlPr>
                                        <a:rPr lang="zh-CN" altLang="zh-CN" i="1">
                                          <a:solidFill>
                                            <a:srgbClr val="C00000"/>
                                          </a:solidFill>
                                        </a:rPr>
                                      </m:ctrlPr>
                                    </m:sSupPr>
                                    <m:e>
                                      <m:r>
                                        <a:rPr lang="en-US" altLang="zh-CN" i="1">
                                          <a:solidFill>
                                            <a:srgbClr val="C00000"/>
                                          </a:solidFill>
                                        </a:rPr>
                                        <m:t>𝜖</m:t>
                                      </m:r>
                                    </m:e>
                                    <m:sup>
                                      <m:r>
                                        <a:rPr lang="en-US" altLang="zh-CN" i="1">
                                          <a:solidFill>
                                            <a:srgbClr val="C00000"/>
                                          </a:solidFill>
                                        </a:rPr>
                                        <m:t>2</m:t>
                                      </m:r>
                                    </m:sup>
                                  </m:sSup>
                                  <m:sSup>
                                    <m:sSupPr>
                                      <m:ctrlPr>
                                        <a:rPr lang="zh-CN" altLang="zh-CN" i="1">
                                          <a:solidFill>
                                            <a:srgbClr val="C00000"/>
                                          </a:solidFill>
                                        </a:rPr>
                                      </m:ctrlPr>
                                    </m:sSupPr>
                                    <m:e>
                                      <m:sSub>
                                        <m:sSubPr>
                                          <m:ctrlPr>
                                            <a:rPr lang="zh-CN" altLang="zh-CN" i="1">
                                              <a:solidFill>
                                                <a:srgbClr val="C00000"/>
                                              </a:solidFill>
                                            </a:rPr>
                                          </m:ctrlPr>
                                        </m:sSubPr>
                                        <m:e>
                                          <m:r>
                                            <a:rPr lang="en-US" altLang="zh-CN" i="1">
                                              <a:solidFill>
                                                <a:srgbClr val="C00000"/>
                                              </a:solidFill>
                                            </a:rPr>
                                            <m:t>𝑇</m:t>
                                          </m:r>
                                        </m:e>
                                        <m:sub>
                                          <m:r>
                                            <a:rPr lang="en-US" altLang="zh-CN" i="1">
                                              <a:solidFill>
                                                <a:srgbClr val="C00000"/>
                                              </a:solidFill>
                                            </a:rPr>
                                            <m:t>𝑛</m:t>
                                          </m:r>
                                        </m:sub>
                                      </m:sSub>
                                    </m:e>
                                    <m:sup>
                                      <m:r>
                                        <a:rPr lang="en-US" altLang="zh-CN" i="1">
                                          <a:solidFill>
                                            <a:srgbClr val="C00000"/>
                                          </a:solidFill>
                                        </a:rPr>
                                        <m:t>2</m:t>
                                      </m:r>
                                    </m:sup>
                                  </m:sSup>
                                  <m:d>
                                    <m:dPr>
                                      <m:ctrlPr>
                                        <a:rPr lang="zh-CN" altLang="zh-CN" i="1">
                                          <a:solidFill>
                                            <a:srgbClr val="C00000"/>
                                          </a:solidFill>
                                        </a:rPr>
                                      </m:ctrlPr>
                                    </m:dPr>
                                    <m:e>
                                      <m:f>
                                        <m:fPr>
                                          <m:ctrlPr>
                                            <a:rPr lang="zh-CN" altLang="zh-CN" i="1">
                                              <a:solidFill>
                                                <a:srgbClr val="C00000"/>
                                              </a:solidFill>
                                            </a:rPr>
                                          </m:ctrlPr>
                                        </m:fPr>
                                        <m:num>
                                          <m:sSub>
                                            <m:sSubPr>
                                              <m:ctrlPr>
                                                <a:rPr lang="zh-CN" altLang="zh-CN" i="1">
                                                  <a:solidFill>
                                                    <a:srgbClr val="C00000"/>
                                                  </a:solidFill>
                                                </a:rPr>
                                              </m:ctrlPr>
                                            </m:sSubPr>
                                            <m:e>
                                              <m:r>
                                                <a:rPr lang="en-US" altLang="zh-CN" i="1">
                                                  <a:solidFill>
                                                    <a:srgbClr val="C00000"/>
                                                  </a:solidFill>
                                                </a:rPr>
                                                <m:t>𝜔</m:t>
                                              </m:r>
                                            </m:e>
                                            <m:sub>
                                              <m:r>
                                                <a:rPr lang="en-US" altLang="zh-CN" i="1">
                                                  <a:solidFill>
                                                    <a:srgbClr val="C00000"/>
                                                  </a:solidFill>
                                                </a:rPr>
                                                <m:t>0</m:t>
                                              </m:r>
                                            </m:sub>
                                          </m:sSub>
                                        </m:num>
                                        <m:den>
                                          <m:r>
                                            <a:rPr lang="en-US" altLang="zh-CN" i="1">
                                              <a:solidFill>
                                                <a:srgbClr val="C00000"/>
                                              </a:solidFill>
                                            </a:rPr>
                                            <m:t>𝜔</m:t>
                                          </m:r>
                                        </m:den>
                                      </m:f>
                                    </m:e>
                                  </m:d>
                                </m:den>
                              </m:f>
                            </m:e>
                          </m:rad>
                        </m:den>
                      </m:f>
                      <m:r>
                        <a:rPr lang="zh-CN" altLang="zh-CN">
                          <a:solidFill>
                            <a:srgbClr val="C00000"/>
                          </a:solidFill>
                        </a:rPr>
                        <m:t>，</m:t>
                      </m:r>
                    </m:oMath>
                  </m:oMathPara>
                </a14:m>
                <a:endParaRPr lang="zh-CN" altLang="en-US" dirty="0">
                  <a:solidFill>
                    <a:srgbClr val="C00000"/>
                  </a:solidFill>
                </a:endParaRPr>
              </a:p>
            </p:txBody>
          </p:sp>
        </mc:Choice>
        <mc:Fallback>
          <p:sp>
            <p:nvSpPr>
              <p:cNvPr id="7" name="矩形 6"/>
              <p:cNvSpPr>
                <a:spLocks noRot="1" noChangeAspect="1" noMove="1" noResize="1" noEditPoints="1" noAdjustHandles="1" noChangeArrowheads="1" noChangeShapeType="1" noTextEdit="1"/>
              </p:cNvSpPr>
              <p:nvPr/>
            </p:nvSpPr>
            <p:spPr>
              <a:xfrm>
                <a:off x="950747" y="5457362"/>
                <a:ext cx="3261213" cy="1211998"/>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558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500"/>
                            </p:stCondLst>
                            <p:childTnLst>
                              <p:par>
                                <p:cTn id="39" presetID="2" presetClass="entr" presetSubtype="4"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椭圆滤波器</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zh-CN" dirty="0">
                    <a:solidFill>
                      <a:srgbClr val="0000FF"/>
                    </a:solidFill>
                  </a:rPr>
                  <a:t>椭圆滤波器</a:t>
                </a:r>
                <a:r>
                  <a:rPr lang="zh-CN" altLang="zh-CN" dirty="0"/>
                  <a:t>，也称为</a:t>
                </a:r>
                <a:r>
                  <a:rPr lang="zh-CN" altLang="zh-CN" dirty="0">
                    <a:solidFill>
                      <a:srgbClr val="FF0000"/>
                    </a:solidFill>
                  </a:rPr>
                  <a:t>考尔滤波器</a:t>
                </a:r>
                <a:r>
                  <a:rPr lang="zh-CN" altLang="zh-CN" dirty="0"/>
                  <a:t>，是在通带和阻带等波纹的一种滤波器，相对于其它类型的滤波器，其在阶数相同的情况下有着最小的通带和阻带波动</a:t>
                </a:r>
                <a:r>
                  <a:rPr lang="zh-CN" altLang="zh-CN" dirty="0" smtClean="0"/>
                  <a:t>。</a:t>
                </a:r>
                <a:endParaRPr lang="en-US" altLang="zh-CN" dirty="0" smtClean="0"/>
              </a:p>
              <a:p>
                <a:r>
                  <a:rPr lang="zh-CN" altLang="zh-CN" dirty="0">
                    <a:solidFill>
                      <a:srgbClr val="C00000"/>
                    </a:solidFill>
                  </a:rPr>
                  <a:t>椭圆滤波器在通带和阻带的波动是相同</a:t>
                </a:r>
                <a:r>
                  <a:rPr lang="zh-CN" altLang="zh-CN" dirty="0" smtClean="0">
                    <a:solidFill>
                      <a:srgbClr val="C00000"/>
                    </a:solidFill>
                  </a:rPr>
                  <a:t>的</a:t>
                </a:r>
                <a:r>
                  <a:rPr lang="zh-CN" altLang="en-US" dirty="0" smtClean="0">
                    <a:solidFill>
                      <a:srgbClr val="C00000"/>
                    </a:solidFill>
                  </a:rPr>
                  <a:t>。</a:t>
                </a:r>
                <a:endParaRPr lang="en-US" altLang="zh-CN" dirty="0" smtClean="0">
                  <a:solidFill>
                    <a:srgbClr val="C00000"/>
                  </a:solidFill>
                </a:endParaRPr>
              </a:p>
              <a:p>
                <a:endParaRPr lang="en-US" altLang="zh-CN" dirty="0"/>
              </a:p>
              <a:p>
                <a:endParaRPr lang="en-US" altLang="zh-CN" dirty="0" smtClean="0"/>
              </a:p>
              <a:p>
                <a:endParaRPr lang="en-US" altLang="zh-CN" dirty="0"/>
              </a:p>
              <a:p>
                <a:pPr lvl="1"/>
                <a:r>
                  <a:rPr lang="zh-CN" altLang="zh-CN" dirty="0"/>
                  <a:t>其中</a:t>
                </a:r>
                <a14:m>
                  <m:oMath xmlns:m="http://schemas.openxmlformats.org/officeDocument/2006/math">
                    <m:sSub>
                      <m:sSubPr>
                        <m:ctrlPr>
                          <a:rPr lang="zh-CN" altLang="zh-CN" i="1"/>
                        </m:ctrlPr>
                      </m:sSubPr>
                      <m:e>
                        <m:r>
                          <a:rPr lang="en-US" altLang="zh-CN" i="1"/>
                          <m:t>𝑅</m:t>
                        </m:r>
                      </m:e>
                      <m:sub>
                        <m:r>
                          <a:rPr lang="en-US" altLang="zh-CN" i="1"/>
                          <m:t>𝑛</m:t>
                        </m:r>
                      </m:sub>
                    </m:sSub>
                  </m:oMath>
                </a14:m>
                <a:r>
                  <a:rPr lang="zh-CN" altLang="zh-CN" dirty="0"/>
                  <a:t>为</a:t>
                </a:r>
                <a14:m>
                  <m:oMath xmlns:m="http://schemas.openxmlformats.org/officeDocument/2006/math">
                    <m:r>
                      <a:rPr lang="en-US" altLang="zh-CN" i="1"/>
                      <m:t>𝑛</m:t>
                    </m:r>
                  </m:oMath>
                </a14:m>
                <a:r>
                  <a:rPr lang="zh-CN" altLang="zh-CN" dirty="0"/>
                  <a:t>阶雅可比椭圆函数。</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05" t="-113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8</a:t>
            </a:fld>
            <a:endParaRPr lang="zh-CN" altLang="en-US"/>
          </a:p>
        </p:txBody>
      </p:sp>
      <mc:AlternateContent xmlns:mc="http://schemas.openxmlformats.org/markup-compatibility/2006">
        <mc:Choice xmlns:a14="http://schemas.microsoft.com/office/drawing/2010/main" Requires="a14">
          <p:sp>
            <p:nvSpPr>
              <p:cNvPr id="6" name="矩形 5"/>
              <p:cNvSpPr/>
              <p:nvPr/>
            </p:nvSpPr>
            <p:spPr>
              <a:xfrm>
                <a:off x="1912896" y="3983855"/>
                <a:ext cx="4099264" cy="95731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zh-CN" i="1" smtClean="0">
                              <a:solidFill>
                                <a:srgbClr val="00B050"/>
                              </a:solidFill>
                            </a:rPr>
                          </m:ctrlPr>
                        </m:sSubPr>
                        <m:e>
                          <m:r>
                            <a:rPr lang="en-US" altLang="zh-CN" i="1">
                              <a:solidFill>
                                <a:srgbClr val="00B050"/>
                              </a:solidFill>
                            </a:rPr>
                            <m:t>𝐺</m:t>
                          </m:r>
                        </m:e>
                        <m:sub>
                          <m:r>
                            <a:rPr lang="en-US" altLang="zh-CN" i="1">
                              <a:solidFill>
                                <a:srgbClr val="00B050"/>
                              </a:solidFill>
                            </a:rPr>
                            <m:t>𝑛</m:t>
                          </m:r>
                        </m:sub>
                      </m:sSub>
                      <m:d>
                        <m:dPr>
                          <m:ctrlPr>
                            <a:rPr lang="zh-CN" altLang="zh-CN" i="1">
                              <a:solidFill>
                                <a:srgbClr val="00B050"/>
                              </a:solidFill>
                            </a:rPr>
                          </m:ctrlPr>
                        </m:dPr>
                        <m:e>
                          <m:r>
                            <a:rPr lang="en-US" altLang="zh-CN" i="1">
                              <a:solidFill>
                                <a:srgbClr val="00B050"/>
                              </a:solidFill>
                            </a:rPr>
                            <m:t>𝜔</m:t>
                          </m:r>
                        </m:e>
                      </m:d>
                      <m:r>
                        <a:rPr lang="en-US" altLang="zh-CN" i="1">
                          <a:solidFill>
                            <a:srgbClr val="00B050"/>
                          </a:solidFill>
                        </a:rPr>
                        <m:t>=</m:t>
                      </m:r>
                      <m:d>
                        <m:dPr>
                          <m:begChr m:val="|"/>
                          <m:endChr m:val="|"/>
                          <m:ctrlPr>
                            <a:rPr lang="zh-CN" altLang="zh-CN" i="1">
                              <a:solidFill>
                                <a:srgbClr val="00B050"/>
                              </a:solidFill>
                            </a:rPr>
                          </m:ctrlPr>
                        </m:dPr>
                        <m:e>
                          <m:sSub>
                            <m:sSubPr>
                              <m:ctrlPr>
                                <a:rPr lang="zh-CN" altLang="zh-CN" i="1">
                                  <a:solidFill>
                                    <a:srgbClr val="00B050"/>
                                  </a:solidFill>
                                </a:rPr>
                              </m:ctrlPr>
                            </m:sSubPr>
                            <m:e>
                              <m:r>
                                <a:rPr lang="en-US" altLang="zh-CN" i="1">
                                  <a:solidFill>
                                    <a:srgbClr val="00B050"/>
                                  </a:solidFill>
                                </a:rPr>
                                <m:t>𝐻</m:t>
                              </m:r>
                            </m:e>
                            <m:sub>
                              <m:r>
                                <a:rPr lang="en-US" altLang="zh-CN" i="1">
                                  <a:solidFill>
                                    <a:srgbClr val="00B050"/>
                                  </a:solidFill>
                                </a:rPr>
                                <m:t>𝑛</m:t>
                              </m:r>
                            </m:sub>
                          </m:sSub>
                          <m:r>
                            <a:rPr lang="en-US" altLang="zh-CN" i="1">
                              <a:solidFill>
                                <a:srgbClr val="00B050"/>
                              </a:solidFill>
                            </a:rPr>
                            <m:t>(</m:t>
                          </m:r>
                          <m:r>
                            <a:rPr lang="en-US" altLang="zh-CN" i="1">
                              <a:solidFill>
                                <a:srgbClr val="00B050"/>
                              </a:solidFill>
                            </a:rPr>
                            <m:t>𝑗</m:t>
                          </m:r>
                          <m:r>
                            <a:rPr lang="en-US" altLang="zh-CN" i="1">
                              <a:solidFill>
                                <a:srgbClr val="00B050"/>
                              </a:solidFill>
                            </a:rPr>
                            <m:t>𝜔</m:t>
                          </m:r>
                          <m:r>
                            <a:rPr lang="en-US" altLang="zh-CN" i="1">
                              <a:solidFill>
                                <a:srgbClr val="00B050"/>
                              </a:solidFill>
                            </a:rPr>
                            <m:t>)</m:t>
                          </m:r>
                        </m:e>
                      </m:d>
                      <m:r>
                        <a:rPr lang="en-US" altLang="zh-CN" i="1">
                          <a:solidFill>
                            <a:srgbClr val="00B050"/>
                          </a:solidFill>
                        </a:rPr>
                        <m:t>=</m:t>
                      </m:r>
                      <m:f>
                        <m:fPr>
                          <m:ctrlPr>
                            <a:rPr lang="zh-CN" altLang="zh-CN" i="1">
                              <a:solidFill>
                                <a:srgbClr val="00B050"/>
                              </a:solidFill>
                            </a:rPr>
                          </m:ctrlPr>
                        </m:fPr>
                        <m:num>
                          <m:r>
                            <a:rPr lang="en-US" altLang="zh-CN" i="1">
                              <a:solidFill>
                                <a:srgbClr val="00B050"/>
                              </a:solidFill>
                            </a:rPr>
                            <m:t>1</m:t>
                          </m:r>
                        </m:num>
                        <m:den>
                          <m:rad>
                            <m:radPr>
                              <m:degHide m:val="on"/>
                              <m:ctrlPr>
                                <a:rPr lang="zh-CN" altLang="zh-CN" i="1">
                                  <a:solidFill>
                                    <a:srgbClr val="00B050"/>
                                  </a:solidFill>
                                </a:rPr>
                              </m:ctrlPr>
                            </m:radPr>
                            <m:deg/>
                            <m:e>
                              <m:r>
                                <a:rPr lang="en-US" altLang="zh-CN" i="1">
                                  <a:solidFill>
                                    <a:srgbClr val="00B050"/>
                                  </a:solidFill>
                                </a:rPr>
                                <m:t>1+</m:t>
                              </m:r>
                              <m:sSup>
                                <m:sSupPr>
                                  <m:ctrlPr>
                                    <a:rPr lang="zh-CN" altLang="zh-CN" i="1">
                                      <a:solidFill>
                                        <a:srgbClr val="00B050"/>
                                      </a:solidFill>
                                    </a:rPr>
                                  </m:ctrlPr>
                                </m:sSupPr>
                                <m:e>
                                  <m:r>
                                    <a:rPr lang="en-US" altLang="zh-CN" i="1">
                                      <a:solidFill>
                                        <a:srgbClr val="00B050"/>
                                      </a:solidFill>
                                    </a:rPr>
                                    <m:t>𝜖</m:t>
                                  </m:r>
                                </m:e>
                                <m:sup>
                                  <m:r>
                                    <a:rPr lang="en-US" altLang="zh-CN" i="1">
                                      <a:solidFill>
                                        <a:srgbClr val="00B050"/>
                                      </a:solidFill>
                                    </a:rPr>
                                    <m:t>2</m:t>
                                  </m:r>
                                </m:sup>
                              </m:sSup>
                              <m:sSup>
                                <m:sSupPr>
                                  <m:ctrlPr>
                                    <a:rPr lang="zh-CN" altLang="zh-CN" i="1">
                                      <a:solidFill>
                                        <a:srgbClr val="00B050"/>
                                      </a:solidFill>
                                    </a:rPr>
                                  </m:ctrlPr>
                                </m:sSupPr>
                                <m:e>
                                  <m:sSub>
                                    <m:sSubPr>
                                      <m:ctrlPr>
                                        <a:rPr lang="zh-CN" altLang="zh-CN" i="1">
                                          <a:solidFill>
                                            <a:srgbClr val="00B050"/>
                                          </a:solidFill>
                                        </a:rPr>
                                      </m:ctrlPr>
                                    </m:sSubPr>
                                    <m:e>
                                      <m:r>
                                        <a:rPr lang="en-US" altLang="zh-CN" i="1">
                                          <a:solidFill>
                                            <a:srgbClr val="00B050"/>
                                          </a:solidFill>
                                        </a:rPr>
                                        <m:t>𝑅</m:t>
                                      </m:r>
                                    </m:e>
                                    <m:sub>
                                      <m:r>
                                        <a:rPr lang="en-US" altLang="zh-CN" i="1">
                                          <a:solidFill>
                                            <a:srgbClr val="00B050"/>
                                          </a:solidFill>
                                        </a:rPr>
                                        <m:t>𝑛</m:t>
                                      </m:r>
                                    </m:sub>
                                  </m:sSub>
                                </m:e>
                                <m:sup>
                                  <m:r>
                                    <a:rPr lang="en-US" altLang="zh-CN" i="1">
                                      <a:solidFill>
                                        <a:srgbClr val="00B050"/>
                                      </a:solidFill>
                                    </a:rPr>
                                    <m:t>2</m:t>
                                  </m:r>
                                </m:sup>
                              </m:sSup>
                              <m:d>
                                <m:dPr>
                                  <m:ctrlPr>
                                    <a:rPr lang="zh-CN" altLang="zh-CN" i="1">
                                      <a:solidFill>
                                        <a:srgbClr val="00B050"/>
                                      </a:solidFill>
                                    </a:rPr>
                                  </m:ctrlPr>
                                </m:dPr>
                                <m:e>
                                  <m:r>
                                    <a:rPr lang="en-US" altLang="zh-CN" i="1">
                                      <a:solidFill>
                                        <a:srgbClr val="00B050"/>
                                      </a:solidFill>
                                    </a:rPr>
                                    <m:t>𝜔</m:t>
                                  </m:r>
                                </m:e>
                              </m:d>
                            </m:e>
                          </m:rad>
                        </m:den>
                      </m:f>
                      <m:r>
                        <a:rPr lang="zh-CN" altLang="zh-CN">
                          <a:solidFill>
                            <a:srgbClr val="00B050"/>
                          </a:solidFill>
                        </a:rPr>
                        <m:t>，</m:t>
                      </m:r>
                    </m:oMath>
                  </m:oMathPara>
                </a14:m>
                <a:endParaRPr lang="zh-CN" altLang="en-US" dirty="0">
                  <a:solidFill>
                    <a:srgbClr val="00B050"/>
                  </a:solidFill>
                </a:endParaRPr>
              </a:p>
            </p:txBody>
          </p:sp>
        </mc:Choice>
        <mc:Fallback>
          <p:sp>
            <p:nvSpPr>
              <p:cNvPr id="6" name="矩形 5"/>
              <p:cNvSpPr>
                <a:spLocks noRot="1" noChangeAspect="1" noMove="1" noResize="1" noEditPoints="1" noAdjustHandles="1" noChangeArrowheads="1" noChangeShapeType="1" noTextEdit="1"/>
              </p:cNvSpPr>
              <p:nvPr/>
            </p:nvSpPr>
            <p:spPr>
              <a:xfrm>
                <a:off x="1912896" y="3983855"/>
                <a:ext cx="4099264" cy="957313"/>
              </a:xfrm>
              <a:prstGeom prst="rect">
                <a:avLst/>
              </a:prstGeom>
              <a:blipFill rotWithShape="1">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18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80">
                                          <p:stCondLst>
                                            <p:cond delay="0"/>
                                          </p:stCondLst>
                                        </p:cTn>
                                        <p:tgtEl>
                                          <p:spTgt spid="3">
                                            <p:txEl>
                                              <p:pRg st="1" end="1"/>
                                            </p:txEl>
                                          </p:spTgt>
                                        </p:tgtEl>
                                      </p:cBhvr>
                                    </p:animEffect>
                                    <p:anim calcmode="lin" valueType="num">
                                      <p:cBhvr>
                                        <p:cTn id="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1" end="1"/>
                                            </p:txEl>
                                          </p:spTgt>
                                        </p:tgtEl>
                                      </p:cBhvr>
                                      <p:to x="100000" y="60000"/>
                                    </p:animScale>
                                    <p:animScale>
                                      <p:cBhvr>
                                        <p:cTn id="14" dur="166" decel="50000">
                                          <p:stCondLst>
                                            <p:cond delay="676"/>
                                          </p:stCondLst>
                                        </p:cTn>
                                        <p:tgtEl>
                                          <p:spTgt spid="3">
                                            <p:txEl>
                                              <p:pRg st="1" end="1"/>
                                            </p:txEl>
                                          </p:spTgt>
                                        </p:tgtEl>
                                      </p:cBhvr>
                                      <p:to x="100000" y="100000"/>
                                    </p:animScale>
                                    <p:animScale>
                                      <p:cBhvr>
                                        <p:cTn id="15" dur="26">
                                          <p:stCondLst>
                                            <p:cond delay="1312"/>
                                          </p:stCondLst>
                                        </p:cTn>
                                        <p:tgtEl>
                                          <p:spTgt spid="3">
                                            <p:txEl>
                                              <p:pRg st="1" end="1"/>
                                            </p:txEl>
                                          </p:spTgt>
                                        </p:tgtEl>
                                      </p:cBhvr>
                                      <p:to x="100000" y="80000"/>
                                    </p:animScale>
                                    <p:animScale>
                                      <p:cBhvr>
                                        <p:cTn id="16" dur="166" decel="50000">
                                          <p:stCondLst>
                                            <p:cond delay="1338"/>
                                          </p:stCondLst>
                                        </p:cTn>
                                        <p:tgtEl>
                                          <p:spTgt spid="3">
                                            <p:txEl>
                                              <p:pRg st="1" end="1"/>
                                            </p:txEl>
                                          </p:spTgt>
                                        </p:tgtEl>
                                      </p:cBhvr>
                                      <p:to x="100000" y="100000"/>
                                    </p:animScale>
                                    <p:animScale>
                                      <p:cBhvr>
                                        <p:cTn id="17" dur="26">
                                          <p:stCondLst>
                                            <p:cond delay="1642"/>
                                          </p:stCondLst>
                                        </p:cTn>
                                        <p:tgtEl>
                                          <p:spTgt spid="3">
                                            <p:txEl>
                                              <p:pRg st="1" end="1"/>
                                            </p:txEl>
                                          </p:spTgt>
                                        </p:tgtEl>
                                      </p:cBhvr>
                                      <p:to x="100000" y="90000"/>
                                    </p:animScale>
                                    <p:animScale>
                                      <p:cBhvr>
                                        <p:cTn id="18" dur="166" decel="50000">
                                          <p:stCondLst>
                                            <p:cond delay="1668"/>
                                          </p:stCondLst>
                                        </p:cTn>
                                        <p:tgtEl>
                                          <p:spTgt spid="3">
                                            <p:txEl>
                                              <p:pRg st="1" end="1"/>
                                            </p:txEl>
                                          </p:spTgt>
                                        </p:tgtEl>
                                      </p:cBhvr>
                                      <p:to x="100000" y="100000"/>
                                    </p:animScale>
                                    <p:animScale>
                                      <p:cBhvr>
                                        <p:cTn id="19" dur="26">
                                          <p:stCondLst>
                                            <p:cond delay="1808"/>
                                          </p:stCondLst>
                                        </p:cTn>
                                        <p:tgtEl>
                                          <p:spTgt spid="3">
                                            <p:txEl>
                                              <p:pRg st="1" end="1"/>
                                            </p:txEl>
                                          </p:spTgt>
                                        </p:tgtEl>
                                      </p:cBhvr>
                                      <p:to x="100000" y="95000"/>
                                    </p:animScale>
                                    <p:animScale>
                                      <p:cBhvr>
                                        <p:cTn id="20" dur="166" decel="50000">
                                          <p:stCondLst>
                                            <p:cond delay="1834"/>
                                          </p:stCondLst>
                                        </p:cTn>
                                        <p:tgtEl>
                                          <p:spTgt spid="3">
                                            <p:txEl>
                                              <p:pRg st="1" end="1"/>
                                            </p:txEl>
                                          </p:spTgt>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80">
                                          <p:stCondLst>
                                            <p:cond delay="0"/>
                                          </p:stCondLst>
                                        </p:cTn>
                                        <p:tgtEl>
                                          <p:spTgt spid="3">
                                            <p:txEl>
                                              <p:pRg st="5" end="5"/>
                                            </p:txEl>
                                          </p:spTgt>
                                        </p:tgtEl>
                                      </p:cBhvr>
                                    </p:animEffect>
                                    <p:anim calcmode="lin" valueType="num">
                                      <p:cBhvr>
                                        <p:cTn id="4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5" end="5"/>
                                            </p:txEl>
                                          </p:spTgt>
                                        </p:tgtEl>
                                      </p:cBhvr>
                                      <p:to x="100000" y="60000"/>
                                    </p:animScale>
                                    <p:animScale>
                                      <p:cBhvr>
                                        <p:cTn id="46" dur="166" decel="50000">
                                          <p:stCondLst>
                                            <p:cond delay="676"/>
                                          </p:stCondLst>
                                        </p:cTn>
                                        <p:tgtEl>
                                          <p:spTgt spid="3">
                                            <p:txEl>
                                              <p:pRg st="5" end="5"/>
                                            </p:txEl>
                                          </p:spTgt>
                                        </p:tgtEl>
                                      </p:cBhvr>
                                      <p:to x="100000" y="100000"/>
                                    </p:animScale>
                                    <p:animScale>
                                      <p:cBhvr>
                                        <p:cTn id="47" dur="26">
                                          <p:stCondLst>
                                            <p:cond delay="1312"/>
                                          </p:stCondLst>
                                        </p:cTn>
                                        <p:tgtEl>
                                          <p:spTgt spid="3">
                                            <p:txEl>
                                              <p:pRg st="5" end="5"/>
                                            </p:txEl>
                                          </p:spTgt>
                                        </p:tgtEl>
                                      </p:cBhvr>
                                      <p:to x="100000" y="80000"/>
                                    </p:animScale>
                                    <p:animScale>
                                      <p:cBhvr>
                                        <p:cTn id="48" dur="166" decel="50000">
                                          <p:stCondLst>
                                            <p:cond delay="1338"/>
                                          </p:stCondLst>
                                        </p:cTn>
                                        <p:tgtEl>
                                          <p:spTgt spid="3">
                                            <p:txEl>
                                              <p:pRg st="5" end="5"/>
                                            </p:txEl>
                                          </p:spTgt>
                                        </p:tgtEl>
                                      </p:cBhvr>
                                      <p:to x="100000" y="100000"/>
                                    </p:animScale>
                                    <p:animScale>
                                      <p:cBhvr>
                                        <p:cTn id="49" dur="26">
                                          <p:stCondLst>
                                            <p:cond delay="1642"/>
                                          </p:stCondLst>
                                        </p:cTn>
                                        <p:tgtEl>
                                          <p:spTgt spid="3">
                                            <p:txEl>
                                              <p:pRg st="5" end="5"/>
                                            </p:txEl>
                                          </p:spTgt>
                                        </p:tgtEl>
                                      </p:cBhvr>
                                      <p:to x="100000" y="90000"/>
                                    </p:animScale>
                                    <p:animScale>
                                      <p:cBhvr>
                                        <p:cTn id="50" dur="166" decel="50000">
                                          <p:stCondLst>
                                            <p:cond delay="1668"/>
                                          </p:stCondLst>
                                        </p:cTn>
                                        <p:tgtEl>
                                          <p:spTgt spid="3">
                                            <p:txEl>
                                              <p:pRg st="5" end="5"/>
                                            </p:txEl>
                                          </p:spTgt>
                                        </p:tgtEl>
                                      </p:cBhvr>
                                      <p:to x="100000" y="100000"/>
                                    </p:animScale>
                                    <p:animScale>
                                      <p:cBhvr>
                                        <p:cTn id="51" dur="26">
                                          <p:stCondLst>
                                            <p:cond delay="1808"/>
                                          </p:stCondLst>
                                        </p:cTn>
                                        <p:tgtEl>
                                          <p:spTgt spid="3">
                                            <p:txEl>
                                              <p:pRg st="5" end="5"/>
                                            </p:txEl>
                                          </p:spTgt>
                                        </p:tgtEl>
                                      </p:cBhvr>
                                      <p:to x="100000" y="95000"/>
                                    </p:animScale>
                                    <p:animScale>
                                      <p:cBhvr>
                                        <p:cTn id="5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低通滤波器</a:t>
            </a:r>
            <a:endParaRPr lang="zh-CN" altLang="en-US" dirty="0"/>
          </a:p>
        </p:txBody>
      </p:sp>
      <p:sp>
        <p:nvSpPr>
          <p:cNvPr id="4" name="页脚占位符 3"/>
          <p:cNvSpPr>
            <a:spLocks noGrp="1"/>
          </p:cNvSpPr>
          <p:nvPr>
            <p:ph type="ftr" sz="quarter" idx="11"/>
          </p:nvPr>
        </p:nvSpPr>
        <p:spPr/>
        <p:txBody>
          <a:bodyPr/>
          <a:lstStyle/>
          <a:p>
            <a:r>
              <a:rPr lang="zh-CN" altLang="en-US" smtClean="0"/>
              <a:t>数字图像处理</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9</a:t>
            </a:fld>
            <a:endParaRPr lang="zh-CN" altLang="en-US"/>
          </a:p>
        </p:txBody>
      </p:sp>
      <p:pic>
        <p:nvPicPr>
          <p:cNvPr id="6" name="图片 5" descr="巴特沃斯滤波器.bmp"/>
          <p:cNvPicPr/>
          <p:nvPr/>
        </p:nvPicPr>
        <p:blipFill>
          <a:blip r:embed="rId2" cstate="print"/>
          <a:stretch>
            <a:fillRect/>
          </a:stretch>
        </p:blipFill>
        <p:spPr>
          <a:xfrm>
            <a:off x="569063" y="1623320"/>
            <a:ext cx="2562777" cy="2051913"/>
          </a:xfrm>
          <a:prstGeom prst="rect">
            <a:avLst/>
          </a:prstGeom>
        </p:spPr>
      </p:pic>
      <p:pic>
        <p:nvPicPr>
          <p:cNvPr id="7" name="图片 6" descr="通带波动下的切比雪夫滤波器.bmp"/>
          <p:cNvPicPr/>
          <p:nvPr/>
        </p:nvPicPr>
        <p:blipFill>
          <a:blip r:embed="rId3" cstate="print"/>
          <a:stretch>
            <a:fillRect/>
          </a:stretch>
        </p:blipFill>
        <p:spPr>
          <a:xfrm>
            <a:off x="4814175" y="1623320"/>
            <a:ext cx="2539986" cy="2051913"/>
          </a:xfrm>
          <a:prstGeom prst="rect">
            <a:avLst/>
          </a:prstGeom>
        </p:spPr>
      </p:pic>
      <p:pic>
        <p:nvPicPr>
          <p:cNvPr id="8" name="图片 7" descr="阻带波动下的切比雪夫滤波器.bmp"/>
          <p:cNvPicPr/>
          <p:nvPr/>
        </p:nvPicPr>
        <p:blipFill>
          <a:blip r:embed="rId4" cstate="print"/>
          <a:stretch>
            <a:fillRect/>
          </a:stretch>
        </p:blipFill>
        <p:spPr>
          <a:xfrm>
            <a:off x="574128" y="4107911"/>
            <a:ext cx="2557712" cy="2048101"/>
          </a:xfrm>
          <a:prstGeom prst="rect">
            <a:avLst/>
          </a:prstGeom>
        </p:spPr>
      </p:pic>
      <p:pic>
        <p:nvPicPr>
          <p:cNvPr id="9" name="图片 8" descr="椭圆函数滤波器.bmp"/>
          <p:cNvPicPr/>
          <p:nvPr/>
        </p:nvPicPr>
        <p:blipFill>
          <a:blip r:embed="rId5" cstate="print"/>
          <a:stretch>
            <a:fillRect/>
          </a:stretch>
        </p:blipFill>
        <p:spPr>
          <a:xfrm>
            <a:off x="4814175" y="4107911"/>
            <a:ext cx="2528590" cy="2051913"/>
          </a:xfrm>
          <a:prstGeom prst="rect">
            <a:avLst/>
          </a:prstGeom>
        </p:spPr>
      </p:pic>
      <p:sp>
        <p:nvSpPr>
          <p:cNvPr id="10" name="矩形 9"/>
          <p:cNvSpPr/>
          <p:nvPr/>
        </p:nvSpPr>
        <p:spPr>
          <a:xfrm>
            <a:off x="1043608" y="3675233"/>
            <a:ext cx="1800493" cy="369332"/>
          </a:xfrm>
          <a:prstGeom prst="rect">
            <a:avLst/>
          </a:prstGeom>
        </p:spPr>
        <p:txBody>
          <a:bodyPr wrap="none">
            <a:spAutoFit/>
          </a:bodyPr>
          <a:lstStyle/>
          <a:p>
            <a:r>
              <a:rPr lang="zh-CN" altLang="zh-CN" dirty="0">
                <a:solidFill>
                  <a:srgbClr val="C00000"/>
                </a:solidFill>
              </a:rPr>
              <a:t>巴特沃斯滤波器</a:t>
            </a:r>
            <a:endParaRPr lang="zh-CN" altLang="en-US" dirty="0">
              <a:solidFill>
                <a:srgbClr val="C00000"/>
              </a:solidFill>
            </a:endParaRPr>
          </a:p>
        </p:txBody>
      </p:sp>
      <p:sp>
        <p:nvSpPr>
          <p:cNvPr id="11" name="矩形 10"/>
          <p:cNvSpPr/>
          <p:nvPr/>
        </p:nvSpPr>
        <p:spPr>
          <a:xfrm>
            <a:off x="4601591" y="3675233"/>
            <a:ext cx="3185487" cy="369332"/>
          </a:xfrm>
          <a:prstGeom prst="rect">
            <a:avLst/>
          </a:prstGeom>
        </p:spPr>
        <p:txBody>
          <a:bodyPr wrap="none">
            <a:spAutoFit/>
          </a:bodyPr>
          <a:lstStyle/>
          <a:p>
            <a:r>
              <a:rPr lang="zh-CN" altLang="zh-CN" dirty="0">
                <a:solidFill>
                  <a:srgbClr val="C00000"/>
                </a:solidFill>
              </a:rPr>
              <a:t>通带波动下的切比雪夫滤波器</a:t>
            </a:r>
            <a:endParaRPr lang="zh-CN" altLang="en-US" dirty="0">
              <a:solidFill>
                <a:srgbClr val="C00000"/>
              </a:solidFill>
            </a:endParaRPr>
          </a:p>
        </p:txBody>
      </p:sp>
      <p:sp>
        <p:nvSpPr>
          <p:cNvPr id="12" name="矩形 11"/>
          <p:cNvSpPr/>
          <p:nvPr/>
        </p:nvSpPr>
        <p:spPr>
          <a:xfrm>
            <a:off x="351110" y="6156012"/>
            <a:ext cx="3185487" cy="369332"/>
          </a:xfrm>
          <a:prstGeom prst="rect">
            <a:avLst/>
          </a:prstGeom>
        </p:spPr>
        <p:txBody>
          <a:bodyPr wrap="none">
            <a:spAutoFit/>
          </a:bodyPr>
          <a:lstStyle/>
          <a:p>
            <a:r>
              <a:rPr lang="zh-CN" altLang="zh-CN" dirty="0">
                <a:solidFill>
                  <a:srgbClr val="C00000"/>
                </a:solidFill>
              </a:rPr>
              <a:t>阻带波动下的切比雪夫滤波器</a:t>
            </a:r>
            <a:endParaRPr lang="zh-CN" altLang="en-US" dirty="0">
              <a:solidFill>
                <a:srgbClr val="C00000"/>
              </a:solidFill>
            </a:endParaRPr>
          </a:p>
        </p:txBody>
      </p:sp>
      <p:sp>
        <p:nvSpPr>
          <p:cNvPr id="13" name="矩形 12"/>
          <p:cNvSpPr/>
          <p:nvPr/>
        </p:nvSpPr>
        <p:spPr>
          <a:xfrm>
            <a:off x="5294087" y="6156012"/>
            <a:ext cx="1800493" cy="369332"/>
          </a:xfrm>
          <a:prstGeom prst="rect">
            <a:avLst/>
          </a:prstGeom>
        </p:spPr>
        <p:txBody>
          <a:bodyPr wrap="none">
            <a:spAutoFit/>
          </a:bodyPr>
          <a:lstStyle/>
          <a:p>
            <a:r>
              <a:rPr lang="zh-CN" altLang="zh-CN" dirty="0">
                <a:solidFill>
                  <a:srgbClr val="C00000"/>
                </a:solidFill>
              </a:rPr>
              <a:t>椭圆函数滤波器</a:t>
            </a:r>
            <a:endParaRPr lang="zh-CN" altLang="en-US" dirty="0">
              <a:solidFill>
                <a:srgbClr val="C00000"/>
              </a:solidFill>
            </a:endParaRPr>
          </a:p>
        </p:txBody>
      </p:sp>
    </p:spTree>
    <p:extLst>
      <p:ext uri="{BB962C8B-B14F-4D97-AF65-F5344CB8AC3E}">
        <p14:creationId xmlns:p14="http://schemas.microsoft.com/office/powerpoint/2010/main" val="16512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down)">
                                      <p:cBhvr>
                                        <p:cTn id="55" dur="580">
                                          <p:stCondLst>
                                            <p:cond delay="0"/>
                                          </p:stCondLst>
                                        </p:cTn>
                                        <p:tgtEl>
                                          <p:spTgt spid="11"/>
                                        </p:tgtEl>
                                      </p:cBhvr>
                                    </p:animEffect>
                                    <p:anim calcmode="lin" valueType="num">
                                      <p:cBhvr>
                                        <p:cTn id="56"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1" dur="26">
                                          <p:stCondLst>
                                            <p:cond delay="650"/>
                                          </p:stCondLst>
                                        </p:cTn>
                                        <p:tgtEl>
                                          <p:spTgt spid="11"/>
                                        </p:tgtEl>
                                      </p:cBhvr>
                                      <p:to x="100000" y="60000"/>
                                    </p:animScale>
                                    <p:animScale>
                                      <p:cBhvr>
                                        <p:cTn id="62" dur="166" decel="50000">
                                          <p:stCondLst>
                                            <p:cond delay="676"/>
                                          </p:stCondLst>
                                        </p:cTn>
                                        <p:tgtEl>
                                          <p:spTgt spid="11"/>
                                        </p:tgtEl>
                                      </p:cBhvr>
                                      <p:to x="100000" y="100000"/>
                                    </p:animScale>
                                    <p:animScale>
                                      <p:cBhvr>
                                        <p:cTn id="63" dur="26">
                                          <p:stCondLst>
                                            <p:cond delay="1312"/>
                                          </p:stCondLst>
                                        </p:cTn>
                                        <p:tgtEl>
                                          <p:spTgt spid="11"/>
                                        </p:tgtEl>
                                      </p:cBhvr>
                                      <p:to x="100000" y="80000"/>
                                    </p:animScale>
                                    <p:animScale>
                                      <p:cBhvr>
                                        <p:cTn id="64" dur="166" decel="50000">
                                          <p:stCondLst>
                                            <p:cond delay="1338"/>
                                          </p:stCondLst>
                                        </p:cTn>
                                        <p:tgtEl>
                                          <p:spTgt spid="11"/>
                                        </p:tgtEl>
                                      </p:cBhvr>
                                      <p:to x="100000" y="100000"/>
                                    </p:animScale>
                                    <p:animScale>
                                      <p:cBhvr>
                                        <p:cTn id="65" dur="26">
                                          <p:stCondLst>
                                            <p:cond delay="1642"/>
                                          </p:stCondLst>
                                        </p:cTn>
                                        <p:tgtEl>
                                          <p:spTgt spid="11"/>
                                        </p:tgtEl>
                                      </p:cBhvr>
                                      <p:to x="100000" y="90000"/>
                                    </p:animScale>
                                    <p:animScale>
                                      <p:cBhvr>
                                        <p:cTn id="66" dur="166" decel="50000">
                                          <p:stCondLst>
                                            <p:cond delay="1668"/>
                                          </p:stCondLst>
                                        </p:cTn>
                                        <p:tgtEl>
                                          <p:spTgt spid="11"/>
                                        </p:tgtEl>
                                      </p:cBhvr>
                                      <p:to x="100000" y="100000"/>
                                    </p:animScale>
                                    <p:animScale>
                                      <p:cBhvr>
                                        <p:cTn id="67" dur="26">
                                          <p:stCondLst>
                                            <p:cond delay="1808"/>
                                          </p:stCondLst>
                                        </p:cTn>
                                        <p:tgtEl>
                                          <p:spTgt spid="11"/>
                                        </p:tgtEl>
                                      </p:cBhvr>
                                      <p:to x="100000" y="95000"/>
                                    </p:animScale>
                                    <p:animScale>
                                      <p:cBhvr>
                                        <p:cTn id="68" dur="166" decel="50000">
                                          <p:stCondLst>
                                            <p:cond delay="1834"/>
                                          </p:stCondLst>
                                        </p:cTn>
                                        <p:tgtEl>
                                          <p:spTgt spid="11"/>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down)">
                                      <p:cBhvr>
                                        <p:cTn id="73" dur="580">
                                          <p:stCondLst>
                                            <p:cond delay="0"/>
                                          </p:stCondLst>
                                        </p:cTn>
                                        <p:tgtEl>
                                          <p:spTgt spid="8"/>
                                        </p:tgtEl>
                                      </p:cBhvr>
                                    </p:animEffect>
                                    <p:anim calcmode="lin" valueType="num">
                                      <p:cBhvr>
                                        <p:cTn id="7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9" dur="26">
                                          <p:stCondLst>
                                            <p:cond delay="650"/>
                                          </p:stCondLst>
                                        </p:cTn>
                                        <p:tgtEl>
                                          <p:spTgt spid="8"/>
                                        </p:tgtEl>
                                      </p:cBhvr>
                                      <p:to x="100000" y="60000"/>
                                    </p:animScale>
                                    <p:animScale>
                                      <p:cBhvr>
                                        <p:cTn id="80" dur="166" decel="50000">
                                          <p:stCondLst>
                                            <p:cond delay="676"/>
                                          </p:stCondLst>
                                        </p:cTn>
                                        <p:tgtEl>
                                          <p:spTgt spid="8"/>
                                        </p:tgtEl>
                                      </p:cBhvr>
                                      <p:to x="100000" y="100000"/>
                                    </p:animScale>
                                    <p:animScale>
                                      <p:cBhvr>
                                        <p:cTn id="81" dur="26">
                                          <p:stCondLst>
                                            <p:cond delay="1312"/>
                                          </p:stCondLst>
                                        </p:cTn>
                                        <p:tgtEl>
                                          <p:spTgt spid="8"/>
                                        </p:tgtEl>
                                      </p:cBhvr>
                                      <p:to x="100000" y="80000"/>
                                    </p:animScale>
                                    <p:animScale>
                                      <p:cBhvr>
                                        <p:cTn id="82" dur="166" decel="50000">
                                          <p:stCondLst>
                                            <p:cond delay="1338"/>
                                          </p:stCondLst>
                                        </p:cTn>
                                        <p:tgtEl>
                                          <p:spTgt spid="8"/>
                                        </p:tgtEl>
                                      </p:cBhvr>
                                      <p:to x="100000" y="100000"/>
                                    </p:animScale>
                                    <p:animScale>
                                      <p:cBhvr>
                                        <p:cTn id="83" dur="26">
                                          <p:stCondLst>
                                            <p:cond delay="1642"/>
                                          </p:stCondLst>
                                        </p:cTn>
                                        <p:tgtEl>
                                          <p:spTgt spid="8"/>
                                        </p:tgtEl>
                                      </p:cBhvr>
                                      <p:to x="100000" y="90000"/>
                                    </p:animScale>
                                    <p:animScale>
                                      <p:cBhvr>
                                        <p:cTn id="84" dur="166" decel="50000">
                                          <p:stCondLst>
                                            <p:cond delay="1668"/>
                                          </p:stCondLst>
                                        </p:cTn>
                                        <p:tgtEl>
                                          <p:spTgt spid="8"/>
                                        </p:tgtEl>
                                      </p:cBhvr>
                                      <p:to x="100000" y="100000"/>
                                    </p:animScale>
                                    <p:animScale>
                                      <p:cBhvr>
                                        <p:cTn id="85" dur="26">
                                          <p:stCondLst>
                                            <p:cond delay="1808"/>
                                          </p:stCondLst>
                                        </p:cTn>
                                        <p:tgtEl>
                                          <p:spTgt spid="8"/>
                                        </p:tgtEl>
                                      </p:cBhvr>
                                      <p:to x="100000" y="95000"/>
                                    </p:animScale>
                                    <p:animScale>
                                      <p:cBhvr>
                                        <p:cTn id="86" dur="166" decel="50000">
                                          <p:stCondLst>
                                            <p:cond delay="1834"/>
                                          </p:stCondLst>
                                        </p:cTn>
                                        <p:tgtEl>
                                          <p:spTgt spid="8"/>
                                        </p:tgtEl>
                                      </p:cBhvr>
                                      <p:to x="100000" y="100000"/>
                                    </p:animScale>
                                  </p:childTnLst>
                                </p:cTn>
                              </p:par>
                              <p:par>
                                <p:cTn id="87" presetID="26" presetClass="entr" presetSubtype="0" fill="hold" grpId="0" nodeType="with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wipe(down)">
                                      <p:cBhvr>
                                        <p:cTn id="89" dur="580">
                                          <p:stCondLst>
                                            <p:cond delay="0"/>
                                          </p:stCondLst>
                                        </p:cTn>
                                        <p:tgtEl>
                                          <p:spTgt spid="12"/>
                                        </p:tgtEl>
                                      </p:cBhvr>
                                    </p:animEffect>
                                    <p:anim calcmode="lin" valueType="num">
                                      <p:cBhvr>
                                        <p:cTn id="90"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95" dur="26">
                                          <p:stCondLst>
                                            <p:cond delay="650"/>
                                          </p:stCondLst>
                                        </p:cTn>
                                        <p:tgtEl>
                                          <p:spTgt spid="12"/>
                                        </p:tgtEl>
                                      </p:cBhvr>
                                      <p:to x="100000" y="60000"/>
                                    </p:animScale>
                                    <p:animScale>
                                      <p:cBhvr>
                                        <p:cTn id="96" dur="166" decel="50000">
                                          <p:stCondLst>
                                            <p:cond delay="676"/>
                                          </p:stCondLst>
                                        </p:cTn>
                                        <p:tgtEl>
                                          <p:spTgt spid="12"/>
                                        </p:tgtEl>
                                      </p:cBhvr>
                                      <p:to x="100000" y="100000"/>
                                    </p:animScale>
                                    <p:animScale>
                                      <p:cBhvr>
                                        <p:cTn id="97" dur="26">
                                          <p:stCondLst>
                                            <p:cond delay="1312"/>
                                          </p:stCondLst>
                                        </p:cTn>
                                        <p:tgtEl>
                                          <p:spTgt spid="12"/>
                                        </p:tgtEl>
                                      </p:cBhvr>
                                      <p:to x="100000" y="80000"/>
                                    </p:animScale>
                                    <p:animScale>
                                      <p:cBhvr>
                                        <p:cTn id="98" dur="166" decel="50000">
                                          <p:stCondLst>
                                            <p:cond delay="1338"/>
                                          </p:stCondLst>
                                        </p:cTn>
                                        <p:tgtEl>
                                          <p:spTgt spid="12"/>
                                        </p:tgtEl>
                                      </p:cBhvr>
                                      <p:to x="100000" y="100000"/>
                                    </p:animScale>
                                    <p:animScale>
                                      <p:cBhvr>
                                        <p:cTn id="99" dur="26">
                                          <p:stCondLst>
                                            <p:cond delay="1642"/>
                                          </p:stCondLst>
                                        </p:cTn>
                                        <p:tgtEl>
                                          <p:spTgt spid="12"/>
                                        </p:tgtEl>
                                      </p:cBhvr>
                                      <p:to x="100000" y="90000"/>
                                    </p:animScale>
                                    <p:animScale>
                                      <p:cBhvr>
                                        <p:cTn id="100" dur="166" decel="50000">
                                          <p:stCondLst>
                                            <p:cond delay="1668"/>
                                          </p:stCondLst>
                                        </p:cTn>
                                        <p:tgtEl>
                                          <p:spTgt spid="12"/>
                                        </p:tgtEl>
                                      </p:cBhvr>
                                      <p:to x="100000" y="100000"/>
                                    </p:animScale>
                                    <p:animScale>
                                      <p:cBhvr>
                                        <p:cTn id="101" dur="26">
                                          <p:stCondLst>
                                            <p:cond delay="1808"/>
                                          </p:stCondLst>
                                        </p:cTn>
                                        <p:tgtEl>
                                          <p:spTgt spid="12"/>
                                        </p:tgtEl>
                                      </p:cBhvr>
                                      <p:to x="100000" y="95000"/>
                                    </p:animScale>
                                    <p:animScale>
                                      <p:cBhvr>
                                        <p:cTn id="102" dur="166" decel="50000">
                                          <p:stCondLst>
                                            <p:cond delay="1834"/>
                                          </p:stCondLst>
                                        </p:cTn>
                                        <p:tgtEl>
                                          <p:spTgt spid="12"/>
                                        </p:tgtEl>
                                      </p:cBhvr>
                                      <p:to x="100000" y="100000"/>
                                    </p:animScale>
                                  </p:childTnLst>
                                </p:cTn>
                              </p:par>
                              <p:par>
                                <p:cTn id="103" presetID="26" presetClass="entr" presetSubtype="0" fill="hold" nodeType="with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wipe(down)">
                                      <p:cBhvr>
                                        <p:cTn id="105" dur="580">
                                          <p:stCondLst>
                                            <p:cond delay="0"/>
                                          </p:stCondLst>
                                        </p:cTn>
                                        <p:tgtEl>
                                          <p:spTgt spid="9"/>
                                        </p:tgtEl>
                                      </p:cBhvr>
                                    </p:animEffect>
                                    <p:anim calcmode="lin" valueType="num">
                                      <p:cBhvr>
                                        <p:cTn id="10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11" dur="26">
                                          <p:stCondLst>
                                            <p:cond delay="650"/>
                                          </p:stCondLst>
                                        </p:cTn>
                                        <p:tgtEl>
                                          <p:spTgt spid="9"/>
                                        </p:tgtEl>
                                      </p:cBhvr>
                                      <p:to x="100000" y="60000"/>
                                    </p:animScale>
                                    <p:animScale>
                                      <p:cBhvr>
                                        <p:cTn id="112" dur="166" decel="50000">
                                          <p:stCondLst>
                                            <p:cond delay="676"/>
                                          </p:stCondLst>
                                        </p:cTn>
                                        <p:tgtEl>
                                          <p:spTgt spid="9"/>
                                        </p:tgtEl>
                                      </p:cBhvr>
                                      <p:to x="100000" y="100000"/>
                                    </p:animScale>
                                    <p:animScale>
                                      <p:cBhvr>
                                        <p:cTn id="113" dur="26">
                                          <p:stCondLst>
                                            <p:cond delay="1312"/>
                                          </p:stCondLst>
                                        </p:cTn>
                                        <p:tgtEl>
                                          <p:spTgt spid="9"/>
                                        </p:tgtEl>
                                      </p:cBhvr>
                                      <p:to x="100000" y="80000"/>
                                    </p:animScale>
                                    <p:animScale>
                                      <p:cBhvr>
                                        <p:cTn id="114" dur="166" decel="50000">
                                          <p:stCondLst>
                                            <p:cond delay="1338"/>
                                          </p:stCondLst>
                                        </p:cTn>
                                        <p:tgtEl>
                                          <p:spTgt spid="9"/>
                                        </p:tgtEl>
                                      </p:cBhvr>
                                      <p:to x="100000" y="100000"/>
                                    </p:animScale>
                                    <p:animScale>
                                      <p:cBhvr>
                                        <p:cTn id="115" dur="26">
                                          <p:stCondLst>
                                            <p:cond delay="1642"/>
                                          </p:stCondLst>
                                        </p:cTn>
                                        <p:tgtEl>
                                          <p:spTgt spid="9"/>
                                        </p:tgtEl>
                                      </p:cBhvr>
                                      <p:to x="100000" y="90000"/>
                                    </p:animScale>
                                    <p:animScale>
                                      <p:cBhvr>
                                        <p:cTn id="116" dur="166" decel="50000">
                                          <p:stCondLst>
                                            <p:cond delay="1668"/>
                                          </p:stCondLst>
                                        </p:cTn>
                                        <p:tgtEl>
                                          <p:spTgt spid="9"/>
                                        </p:tgtEl>
                                      </p:cBhvr>
                                      <p:to x="100000" y="100000"/>
                                    </p:animScale>
                                    <p:animScale>
                                      <p:cBhvr>
                                        <p:cTn id="117" dur="26">
                                          <p:stCondLst>
                                            <p:cond delay="1808"/>
                                          </p:stCondLst>
                                        </p:cTn>
                                        <p:tgtEl>
                                          <p:spTgt spid="9"/>
                                        </p:tgtEl>
                                      </p:cBhvr>
                                      <p:to x="100000" y="95000"/>
                                    </p:animScale>
                                    <p:animScale>
                                      <p:cBhvr>
                                        <p:cTn id="118" dur="166" decel="50000">
                                          <p:stCondLst>
                                            <p:cond delay="1834"/>
                                          </p:stCondLst>
                                        </p:cTn>
                                        <p:tgtEl>
                                          <p:spTgt spid="9"/>
                                        </p:tgtEl>
                                      </p:cBhvr>
                                      <p:to x="100000" y="100000"/>
                                    </p:animScale>
                                  </p:childTnLst>
                                </p:cTn>
                              </p:par>
                              <p:par>
                                <p:cTn id="119" presetID="26" presetClass="entr" presetSubtype="0" fill="hold" grpId="0" nodeType="withEffect">
                                  <p:stCondLst>
                                    <p:cond delay="0"/>
                                  </p:stCondLst>
                                  <p:childTnLst>
                                    <p:set>
                                      <p:cBhvr>
                                        <p:cTn id="120" dur="1" fill="hold">
                                          <p:stCondLst>
                                            <p:cond delay="0"/>
                                          </p:stCondLst>
                                        </p:cTn>
                                        <p:tgtEl>
                                          <p:spTgt spid="13"/>
                                        </p:tgtEl>
                                        <p:attrNameLst>
                                          <p:attrName>style.visibility</p:attrName>
                                        </p:attrNameLst>
                                      </p:cBhvr>
                                      <p:to>
                                        <p:strVal val="visible"/>
                                      </p:to>
                                    </p:set>
                                    <p:animEffect transition="in" filter="wipe(down)">
                                      <p:cBhvr>
                                        <p:cTn id="121" dur="580">
                                          <p:stCondLst>
                                            <p:cond delay="0"/>
                                          </p:stCondLst>
                                        </p:cTn>
                                        <p:tgtEl>
                                          <p:spTgt spid="13"/>
                                        </p:tgtEl>
                                      </p:cBhvr>
                                    </p:animEffect>
                                    <p:anim calcmode="lin" valueType="num">
                                      <p:cBhvr>
                                        <p:cTn id="122"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27" dur="26">
                                          <p:stCondLst>
                                            <p:cond delay="650"/>
                                          </p:stCondLst>
                                        </p:cTn>
                                        <p:tgtEl>
                                          <p:spTgt spid="13"/>
                                        </p:tgtEl>
                                      </p:cBhvr>
                                      <p:to x="100000" y="60000"/>
                                    </p:animScale>
                                    <p:animScale>
                                      <p:cBhvr>
                                        <p:cTn id="128" dur="166" decel="50000">
                                          <p:stCondLst>
                                            <p:cond delay="676"/>
                                          </p:stCondLst>
                                        </p:cTn>
                                        <p:tgtEl>
                                          <p:spTgt spid="13"/>
                                        </p:tgtEl>
                                      </p:cBhvr>
                                      <p:to x="100000" y="100000"/>
                                    </p:animScale>
                                    <p:animScale>
                                      <p:cBhvr>
                                        <p:cTn id="129" dur="26">
                                          <p:stCondLst>
                                            <p:cond delay="1312"/>
                                          </p:stCondLst>
                                        </p:cTn>
                                        <p:tgtEl>
                                          <p:spTgt spid="13"/>
                                        </p:tgtEl>
                                      </p:cBhvr>
                                      <p:to x="100000" y="80000"/>
                                    </p:animScale>
                                    <p:animScale>
                                      <p:cBhvr>
                                        <p:cTn id="130" dur="166" decel="50000">
                                          <p:stCondLst>
                                            <p:cond delay="1338"/>
                                          </p:stCondLst>
                                        </p:cTn>
                                        <p:tgtEl>
                                          <p:spTgt spid="13"/>
                                        </p:tgtEl>
                                      </p:cBhvr>
                                      <p:to x="100000" y="100000"/>
                                    </p:animScale>
                                    <p:animScale>
                                      <p:cBhvr>
                                        <p:cTn id="131" dur="26">
                                          <p:stCondLst>
                                            <p:cond delay="1642"/>
                                          </p:stCondLst>
                                        </p:cTn>
                                        <p:tgtEl>
                                          <p:spTgt spid="13"/>
                                        </p:tgtEl>
                                      </p:cBhvr>
                                      <p:to x="100000" y="90000"/>
                                    </p:animScale>
                                    <p:animScale>
                                      <p:cBhvr>
                                        <p:cTn id="132" dur="166" decel="50000">
                                          <p:stCondLst>
                                            <p:cond delay="1668"/>
                                          </p:stCondLst>
                                        </p:cTn>
                                        <p:tgtEl>
                                          <p:spTgt spid="13"/>
                                        </p:tgtEl>
                                      </p:cBhvr>
                                      <p:to x="100000" y="100000"/>
                                    </p:animScale>
                                    <p:animScale>
                                      <p:cBhvr>
                                        <p:cTn id="133" dur="26">
                                          <p:stCondLst>
                                            <p:cond delay="1808"/>
                                          </p:stCondLst>
                                        </p:cTn>
                                        <p:tgtEl>
                                          <p:spTgt spid="13"/>
                                        </p:tgtEl>
                                      </p:cBhvr>
                                      <p:to x="100000" y="95000"/>
                                    </p:animScale>
                                    <p:animScale>
                                      <p:cBhvr>
                                        <p:cTn id="134"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华丽">
  <a:themeElements>
    <a:clrScheme name="华丽">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华丽">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华丽">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1233</TotalTime>
  <Words>2993</Words>
  <Application>Microsoft Office PowerPoint</Application>
  <PresentationFormat>全屏显示(4:3)</PresentationFormat>
  <Paragraphs>360</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华丽</vt:lpstr>
      <vt:lpstr>图像平滑与锐化</vt:lpstr>
      <vt:lpstr>图像平滑与锐化</vt:lpstr>
      <vt:lpstr>图像平滑与尺度空间</vt:lpstr>
      <vt:lpstr>图像平滑</vt:lpstr>
      <vt:lpstr>低通滤波法</vt:lpstr>
      <vt:lpstr>巴特沃斯滤波器</vt:lpstr>
      <vt:lpstr>切比雪夫滤波器</vt:lpstr>
      <vt:lpstr>椭圆滤波器</vt:lpstr>
      <vt:lpstr>低通滤波器</vt:lpstr>
      <vt:lpstr>傅里叶变换</vt:lpstr>
      <vt:lpstr>傅里叶变换示意图</vt:lpstr>
      <vt:lpstr>傅里叶变换示意图</vt:lpstr>
      <vt:lpstr>快速傅里叶变换</vt:lpstr>
      <vt:lpstr>基于傅里叶变换域的低通滤波</vt:lpstr>
      <vt:lpstr>基于傅里叶变换域的低通滤波</vt:lpstr>
      <vt:lpstr>傅里叶正变换和逆变换的总源码框架</vt:lpstr>
      <vt:lpstr>从原始图像向复数数组转化</vt:lpstr>
      <vt:lpstr>PowerPoint 演示文稿</vt:lpstr>
      <vt:lpstr>从复数数组得到最终的结果空域图像</vt:lpstr>
      <vt:lpstr>将频域中间结果转化为显示图像</vt:lpstr>
      <vt:lpstr>PowerPoint 演示文稿</vt:lpstr>
      <vt:lpstr>基于傅里叶变换域的低通滤波框架</vt:lpstr>
      <vt:lpstr>基于傅里叶变换域的低通滤波框架</vt:lpstr>
      <vt:lpstr>高斯滤波法</vt:lpstr>
      <vt:lpstr>高斯滤波法</vt:lpstr>
      <vt:lpstr>高斯滤波法</vt:lpstr>
      <vt:lpstr>高斯滤波结果示例</vt:lpstr>
      <vt:lpstr>均值滤波法</vt:lpstr>
      <vt:lpstr>均值滤波法</vt:lpstr>
      <vt:lpstr>均值滤波法</vt:lpstr>
      <vt:lpstr>中值滤波法</vt:lpstr>
      <vt:lpstr>混合中值滤波</vt:lpstr>
      <vt:lpstr>混合中值滤波</vt:lpstr>
      <vt:lpstr>α-修剪均值滤波</vt:lpstr>
      <vt:lpstr>α-修剪均值滤波</vt:lpstr>
      <vt:lpstr>中值滤波结果示例</vt:lpstr>
      <vt:lpstr>图像锐化</vt:lpstr>
      <vt:lpstr>基于傅里叶变换域的高通滤波框架</vt:lpstr>
      <vt:lpstr>巴特沃斯低通与高通滤波器示意图</vt:lpstr>
      <vt:lpstr>基于巴特沃斯滤波器的低通滤波与高通滤波</vt:lpstr>
      <vt:lpstr>基于圆形滤波器的高通滤波</vt:lpstr>
      <vt:lpstr>基于圆形滤波器的低通滤波与高通滤波</vt:lpstr>
      <vt:lpstr>基于圆形滤波器的高通滤波结果示例</vt:lpstr>
      <vt:lpstr>差值滤波法</vt:lpstr>
      <vt:lpstr>各种图像锐化结果的对比</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数字图像处理绪论</dc:title>
  <cp:lastModifiedBy>Xinghua</cp:lastModifiedBy>
  <cp:revision>1033</cp:revision>
  <dcterms:modified xsi:type="dcterms:W3CDTF">2010-09-20T09:30:28Z</dcterms:modified>
</cp:coreProperties>
</file>