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64"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E331D-CF72-431F-A0B1-E8E4DD573B02}" type="datetimeFigureOut">
              <a:rPr lang="zh-CN" altLang="en-US" smtClean="0"/>
              <a:t>2010-9-20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AB79B5-3FE8-4131-83CD-A823B4B94912}" type="slidenum">
              <a:rPr lang="zh-CN" altLang="en-US" smtClean="0"/>
              <a:t>‹#›</a:t>
            </a:fld>
            <a:endParaRPr lang="zh-CN" altLang="en-US"/>
          </a:p>
        </p:txBody>
      </p:sp>
    </p:spTree>
    <p:extLst>
      <p:ext uri="{BB962C8B-B14F-4D97-AF65-F5344CB8AC3E}">
        <p14:creationId xmlns:p14="http://schemas.microsoft.com/office/powerpoint/2010/main" val="212967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标题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CN" altLang="en-US" smtClean="0"/>
              <a:t>单击此处编辑母版标题样式</a:t>
            </a:r>
            <a:endParaRPr kumimoji="0" lang="en-US"/>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1" name="日期占位符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8732CE6-7CA5-478C-9012-E856452A6F4C}" type="datetime1">
              <a:rPr lang="zh-CN" altLang="en-US" smtClean="0"/>
              <a:t>2010-9-20</a:t>
            </a:fld>
            <a:endParaRPr lang="zh-CN" altLang="en-US"/>
          </a:p>
        </p:txBody>
      </p:sp>
      <p:sp>
        <p:nvSpPr>
          <p:cNvPr id="18" name="页脚占位符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r>
              <a:rPr lang="zh-CN" altLang="en-US" smtClean="0"/>
              <a:t>数字图像处理</a:t>
            </a:r>
            <a:endParaRPr lang="zh-CN" altLang="en-US"/>
          </a:p>
        </p:txBody>
      </p:sp>
      <p:sp>
        <p:nvSpPr>
          <p:cNvPr id="29" name="灯片编号占位符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3037518-00B6-4133-9631-9245EE15A06B}" type="datetime1">
              <a:rPr lang="zh-CN" altLang="en-US" smtClean="0"/>
              <a:t>2010-9-20</a:t>
            </a:fld>
            <a:endParaRPr lang="zh-CN" altLang="en-US"/>
          </a:p>
        </p:txBody>
      </p:sp>
      <p:sp>
        <p:nvSpPr>
          <p:cNvPr id="5" name="页脚占位符 4"/>
          <p:cNvSpPr>
            <a:spLocks noGrp="1"/>
          </p:cNvSpPr>
          <p:nvPr>
            <p:ph type="ftr" sz="quarter" idx="11"/>
          </p:nvPr>
        </p:nvSpPr>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242816" y="6557946"/>
            <a:ext cx="2002464" cy="226902"/>
          </a:xfrm>
        </p:spPr>
        <p:txBody>
          <a:bodyPr/>
          <a:lstStyle>
            <a:extLst/>
          </a:lstStyle>
          <a:p>
            <a:fld id="{4272854C-CC0A-48B7-80F3-EACACBD5C22F}" type="datetime1">
              <a:rPr lang="zh-CN" altLang="en-US" smtClean="0"/>
              <a:t>2010-9-20</a:t>
            </a:fld>
            <a:endParaRPr lang="zh-CN" altLang="en-US"/>
          </a:p>
        </p:txBody>
      </p:sp>
      <p:sp>
        <p:nvSpPr>
          <p:cNvPr id="5" name="页脚占位符 4"/>
          <p:cNvSpPr>
            <a:spLocks noGrp="1"/>
          </p:cNvSpPr>
          <p:nvPr>
            <p:ph type="ftr" sz="quarter" idx="11"/>
          </p:nvPr>
        </p:nvSpPr>
        <p:spPr>
          <a:xfrm>
            <a:off x="457200" y="6556248"/>
            <a:ext cx="3657600" cy="228600"/>
          </a:xfrm>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C31D143-0690-489D-AB90-23DE15430B9F}" type="datetime1">
              <a:rPr lang="zh-CN" altLang="en-US" smtClean="0"/>
              <a:t>2010-9-20</a:t>
            </a:fld>
            <a:endParaRPr lang="zh-CN" altLang="en-US"/>
          </a:p>
        </p:txBody>
      </p:sp>
      <p:sp>
        <p:nvSpPr>
          <p:cNvPr id="5" name="页脚占位符 4"/>
          <p:cNvSpPr>
            <a:spLocks noGrp="1"/>
          </p:cNvSpPr>
          <p:nvPr>
            <p:ph type="ftr" sz="quarter" idx="11"/>
          </p:nvPr>
        </p:nvSpPr>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7DD0F0F-0E89-49BD-823B-DA6EF7B8C5D2}" type="datetime1">
              <a:rPr lang="zh-CN" altLang="en-US" smtClean="0"/>
              <a:t>2010-9-20</a:t>
            </a:fld>
            <a:endParaRPr lang="zh-CN" altLang="en-US"/>
          </a:p>
        </p:txBody>
      </p:sp>
      <p:sp>
        <p:nvSpPr>
          <p:cNvPr id="5" name="页脚占位符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r>
              <a:rPr lang="zh-CN" altLang="en-US" smtClean="0"/>
              <a:t>数字图像处理</a:t>
            </a:r>
            <a:endParaRPr lang="zh-CN" altLang="en-US"/>
          </a:p>
        </p:txBody>
      </p:sp>
      <p:sp>
        <p:nvSpPr>
          <p:cNvPr id="6" name="灯片编号占位符 5"/>
          <p:cNvSpPr>
            <a:spLocks noGrp="1"/>
          </p:cNvSpPr>
          <p:nvPr>
            <p:ph type="sldNum" sz="quarter" idx="12"/>
          </p:nvPr>
        </p:nvSpPr>
        <p:spPr>
          <a:xfrm>
            <a:off x="6733952" y="6555112"/>
            <a:ext cx="588336" cy="228600"/>
          </a:xfrm>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B113C6E-B1FA-4170-A075-801EF916D6D6}" type="datetime1">
              <a:rPr lang="zh-CN" altLang="en-US" smtClean="0"/>
              <a:t>2010-9-20</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81577454-8CA6-4164-A670-D30AA2D74E4E}" type="datetime1">
              <a:rPr lang="zh-CN" altLang="en-US" smtClean="0"/>
              <a:t>2010-9-20</a:t>
            </a:fld>
            <a:endParaRPr lang="zh-CN" altLang="en-US"/>
          </a:p>
        </p:txBody>
      </p:sp>
      <p:sp>
        <p:nvSpPr>
          <p:cNvPr id="8" name="页脚占位符 7"/>
          <p:cNvSpPr>
            <a:spLocks noGrp="1"/>
          </p:cNvSpPr>
          <p:nvPr>
            <p:ph type="ftr" sz="quarter" idx="11"/>
          </p:nvPr>
        </p:nvSpPr>
        <p:spPr/>
        <p:txBody>
          <a:bodyPr/>
          <a:lstStyle>
            <a:extLst/>
          </a:lstStyle>
          <a:p>
            <a:r>
              <a:rPr lang="zh-CN" altLang="en-US" smtClean="0"/>
              <a:t>数字图像处理</a:t>
            </a:r>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4C820B76-70F9-4B26-BF03-D8C3FE65C383}" type="datetime1">
              <a:rPr lang="zh-CN" altLang="en-US" smtClean="0"/>
              <a:t>2010-9-20</a:t>
            </a:fld>
            <a:endParaRPr lang="zh-CN" altLang="en-US"/>
          </a:p>
        </p:txBody>
      </p:sp>
      <p:sp>
        <p:nvSpPr>
          <p:cNvPr id="4" name="页脚占位符 3"/>
          <p:cNvSpPr>
            <a:spLocks noGrp="1"/>
          </p:cNvSpPr>
          <p:nvPr>
            <p:ph type="ftr" sz="quarter" idx="11"/>
          </p:nvPr>
        </p:nvSpPr>
        <p:spPr/>
        <p:txBody>
          <a:bodyPr/>
          <a:lstStyle>
            <a:extLst/>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chemeClr val="tx2"/>
                </a:solidFill>
              </a:defRPr>
            </a:lvl1pPr>
            <a:extLst/>
          </a:lstStyle>
          <a:p>
            <a:fld id="{61B89558-D03F-468A-9987-E945B03804E5}" type="datetime1">
              <a:rPr lang="zh-CN" altLang="en-US" smtClean="0"/>
              <a:t>2010-9-20</a:t>
            </a:fld>
            <a:endParaRPr lang="zh-CN" altLang="en-US"/>
          </a:p>
        </p:txBody>
      </p:sp>
      <p:sp>
        <p:nvSpPr>
          <p:cNvPr id="3" name="页脚占位符 2"/>
          <p:cNvSpPr>
            <a:spLocks noGrp="1"/>
          </p:cNvSpPr>
          <p:nvPr>
            <p:ph type="ftr" sz="quarter" idx="11"/>
          </p:nvPr>
        </p:nvSpPr>
        <p:spPr/>
        <p:txBody>
          <a:bodyPr/>
          <a:lstStyle>
            <a:lvl1pPr>
              <a:defRPr>
                <a:solidFill>
                  <a:schemeClr val="tx2"/>
                </a:solidFill>
              </a:defRPr>
            </a:lvl1pPr>
            <a:extLst/>
          </a:lstStyle>
          <a:p>
            <a:r>
              <a:rPr lang="zh-CN" altLang="en-US" smtClean="0"/>
              <a:t>数字图像处理</a:t>
            </a:r>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E03681-E25E-486B-A62F-16EC31276014}" type="datetime1">
              <a:rPr lang="zh-CN" altLang="en-US" smtClean="0"/>
              <a:t>2010-9-20</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CN" altLang="en-US" smtClean="0"/>
              <a:t>单击此处编辑母版标题样式</a:t>
            </a:r>
            <a:endParaRPr kumimoji="0"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CN" altLang="en-US" smtClean="0"/>
              <a:t>单击此处编辑母版文本样式</a:t>
            </a:r>
          </a:p>
        </p:txBody>
      </p:sp>
      <p:sp>
        <p:nvSpPr>
          <p:cNvPr id="5" name="日期占位符 4"/>
          <p:cNvSpPr>
            <a:spLocks noGrp="1"/>
          </p:cNvSpPr>
          <p:nvPr>
            <p:ph type="dt" sz="half" idx="10"/>
          </p:nvPr>
        </p:nvSpPr>
        <p:spPr/>
        <p:txBody>
          <a:bodyPr/>
          <a:lstStyle>
            <a:extLst/>
          </a:lstStyle>
          <a:p>
            <a:fld id="{E4081BBB-E6E0-4A23-A309-8C780088841A}" type="datetime1">
              <a:rPr lang="zh-CN" altLang="en-US" smtClean="0"/>
              <a:t>2010-9-20</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CN" altLang="en-US" smtClean="0"/>
              <a:t>单击图标添加图片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标题占位符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zh-CN" altLang="en-US" smtClean="0"/>
              <a:t>单击此处编辑母版标题样式</a:t>
            </a:r>
            <a:endParaRPr kumimoji="0" lang="en-US"/>
          </a:p>
        </p:txBody>
      </p:sp>
      <p:sp>
        <p:nvSpPr>
          <p:cNvPr id="31" name="文本占位符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7" name="日期占位符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C027868-7C87-4422-999E-B7A2AD36585F}" type="datetime1">
              <a:rPr lang="zh-CN" altLang="en-US" smtClean="0"/>
              <a:t>2010-9-20</a:t>
            </a:fld>
            <a:endParaRPr lang="zh-CN" altLang="en-US"/>
          </a:p>
        </p:txBody>
      </p:sp>
      <p:sp>
        <p:nvSpPr>
          <p:cNvPr id="4" name="页脚占位符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zh-CN" altLang="en-US" smtClean="0"/>
              <a:t>数字图像处理</a:t>
            </a:r>
            <a:endParaRPr lang="zh-CN" altLang="en-US"/>
          </a:p>
        </p:txBody>
      </p:sp>
      <p:sp>
        <p:nvSpPr>
          <p:cNvPr id="16" name="灯片编号占位符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0" dirty="0"/>
              <a:t>形态学处理</a:t>
            </a:r>
            <a:endParaRPr lang="zh-CN" altLang="en-US" b="0" dirty="0"/>
          </a:p>
        </p:txBody>
      </p:sp>
      <p:sp>
        <p:nvSpPr>
          <p:cNvPr id="3" name="副标题 2"/>
          <p:cNvSpPr>
            <a:spLocks noGrp="1"/>
          </p:cNvSpPr>
          <p:nvPr>
            <p:ph type="subTitle" idx="1"/>
          </p:nvPr>
        </p:nvSpPr>
        <p:spPr/>
        <p:txBody>
          <a:bodyPr>
            <a:normAutofit fontScale="85000" lnSpcReduction="10000"/>
          </a:bodyPr>
          <a:lstStyle/>
          <a:p>
            <a:r>
              <a:rPr lang="zh-CN" altLang="en-US" dirty="0" smtClean="0"/>
              <a:t>配套课件</a:t>
            </a:r>
            <a:endParaRPr lang="en-US" altLang="zh-CN" dirty="0" smtClean="0"/>
          </a:p>
          <a:p>
            <a:r>
              <a:rPr lang="zh-CN" altLang="en-US" dirty="0" smtClean="0"/>
              <a:t>数字</a:t>
            </a:r>
            <a:r>
              <a:rPr lang="zh-CN" altLang="en-US" dirty="0"/>
              <a:t>图像处理 </a:t>
            </a:r>
            <a:endParaRPr lang="en-US" altLang="zh-CN" dirty="0" smtClean="0"/>
          </a:p>
          <a:p>
            <a:r>
              <a:rPr lang="en-US" altLang="zh-CN" dirty="0" smtClean="0"/>
              <a:t>— </a:t>
            </a:r>
            <a:r>
              <a:rPr lang="zh-CN" altLang="en-US" dirty="0"/>
              <a:t>编程框架、理论分析、实例应用和源码实现</a:t>
            </a: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34496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膨胀</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9416"/>
                <a:ext cx="7239000" cy="3043720"/>
              </a:xfrm>
            </p:spPr>
            <p:txBody>
              <a:bodyPr>
                <a:normAutofit fontScale="92500" lnSpcReduction="10000"/>
              </a:bodyPr>
              <a:lstStyle/>
              <a:p>
                <a:r>
                  <a:rPr lang="zh-CN" altLang="zh-CN" dirty="0"/>
                  <a:t>对于灰度形态学的情况，用</a:t>
                </a:r>
                <a14:m>
                  <m:oMath xmlns:m="http://schemas.openxmlformats.org/officeDocument/2006/math">
                    <m:r>
                      <a:rPr lang="en-US" altLang="zh-CN" i="1"/>
                      <m:t>𝑓</m:t>
                    </m:r>
                    <m:r>
                      <a:rPr lang="en-US" altLang="zh-CN" i="1"/>
                      <m:t>(</m:t>
                    </m:r>
                    <m:r>
                      <a:rPr lang="en-US" altLang="zh-CN" i="1"/>
                      <m:t>𝑥</m:t>
                    </m:r>
                    <m:r>
                      <a:rPr lang="en-US" altLang="zh-CN" i="1"/>
                      <m:t>)</m:t>
                    </m:r>
                  </m:oMath>
                </a14:m>
                <a:r>
                  <a:rPr lang="zh-CN" altLang="zh-CN" dirty="0"/>
                  <a:t>表示一幅图像，</a:t>
                </a:r>
                <a14:m>
                  <m:oMath xmlns:m="http://schemas.openxmlformats.org/officeDocument/2006/math">
                    <m:r>
                      <a:rPr lang="en-US" altLang="zh-CN" i="1"/>
                      <m:t>𝑏</m:t>
                    </m:r>
                    <m:r>
                      <a:rPr lang="en-US" altLang="zh-CN" i="1"/>
                      <m:t>(</m:t>
                    </m:r>
                    <m:r>
                      <a:rPr lang="en-US" altLang="zh-CN" i="1"/>
                      <m:t>𝑥</m:t>
                    </m:r>
                    <m:r>
                      <a:rPr lang="en-US" altLang="zh-CN" i="1"/>
                      <m:t>)</m:t>
                    </m:r>
                  </m:oMath>
                </a14:m>
                <a:r>
                  <a:rPr lang="zh-CN" altLang="zh-CN" dirty="0"/>
                  <a:t>表示结构函数，那么通过</a:t>
                </a:r>
                <a14:m>
                  <m:oMath xmlns:m="http://schemas.openxmlformats.org/officeDocument/2006/math">
                    <m:r>
                      <a:rPr lang="en-US" altLang="zh-CN" i="1"/>
                      <m:t>𝑏</m:t>
                    </m:r>
                    <m:r>
                      <a:rPr lang="en-US" altLang="zh-CN" i="1"/>
                      <m:t>(</m:t>
                    </m:r>
                    <m:r>
                      <a:rPr lang="en-US" altLang="zh-CN" i="1"/>
                      <m:t>𝑥</m:t>
                    </m:r>
                    <m:r>
                      <a:rPr lang="en-US" altLang="zh-CN" i="1"/>
                      <m:t>)</m:t>
                    </m:r>
                  </m:oMath>
                </a14:m>
                <a:r>
                  <a:rPr lang="zh-CN" altLang="zh-CN" dirty="0"/>
                  <a:t>对</a:t>
                </a:r>
                <a14:m>
                  <m:oMath xmlns:m="http://schemas.openxmlformats.org/officeDocument/2006/math">
                    <m:r>
                      <a:rPr lang="en-US" altLang="zh-CN" i="1"/>
                      <m:t>𝑓</m:t>
                    </m:r>
                    <m:r>
                      <a:rPr lang="en-US" altLang="zh-CN" i="1"/>
                      <m:t>(</m:t>
                    </m:r>
                    <m:r>
                      <a:rPr lang="en-US" altLang="zh-CN" i="1"/>
                      <m:t>𝑥</m:t>
                    </m:r>
                    <m:r>
                      <a:rPr lang="en-US" altLang="zh-CN" i="1"/>
                      <m:t>)</m:t>
                    </m:r>
                  </m:oMath>
                </a14:m>
                <a:r>
                  <a:rPr lang="zh-CN" altLang="zh-CN" dirty="0"/>
                  <a:t>的灰度膨胀就可以定义</a:t>
                </a:r>
                <a:r>
                  <a:rPr lang="zh-CN" altLang="zh-CN" dirty="0" smtClean="0"/>
                  <a:t>为</a:t>
                </a:r>
                <a:endParaRPr lang="en-US" altLang="zh-CN" dirty="0" smtClean="0"/>
              </a:p>
              <a:p>
                <a:pPr lvl="1"/>
                <a14:m>
                  <m:oMath xmlns:m="http://schemas.openxmlformats.org/officeDocument/2006/math">
                    <m:d>
                      <m:dPr>
                        <m:ctrlPr>
                          <a:rPr lang="zh-CN" altLang="zh-CN" i="1" smtClean="0">
                            <a:solidFill>
                              <a:srgbClr val="FF0000"/>
                            </a:solidFill>
                          </a:rPr>
                        </m:ctrlPr>
                      </m:dPr>
                      <m:e>
                        <m:r>
                          <a:rPr lang="en-US" altLang="zh-CN" i="1">
                            <a:solidFill>
                              <a:srgbClr val="FF0000"/>
                            </a:solidFill>
                          </a:rPr>
                          <m:t>𝑓</m:t>
                        </m:r>
                        <m:r>
                          <a:rPr lang="en-US" altLang="zh-CN" i="1">
                            <a:solidFill>
                              <a:srgbClr val="FF0000"/>
                            </a:solidFill>
                          </a:rPr>
                          <m:t>⊕</m:t>
                        </m:r>
                        <m:r>
                          <a:rPr lang="en-US" altLang="zh-CN" i="1">
                            <a:solidFill>
                              <a:srgbClr val="FF0000"/>
                            </a:solidFill>
                          </a:rPr>
                          <m:t>𝑏</m:t>
                        </m:r>
                      </m:e>
                    </m:d>
                    <m:d>
                      <m:dPr>
                        <m:ctrlPr>
                          <a:rPr lang="zh-CN" altLang="zh-CN" i="1">
                            <a:solidFill>
                              <a:srgbClr val="FF0000"/>
                            </a:solidFill>
                          </a:rPr>
                        </m:ctrlPr>
                      </m:dPr>
                      <m:e>
                        <m:r>
                          <a:rPr lang="en-US" altLang="zh-CN" i="1">
                            <a:solidFill>
                              <a:srgbClr val="FF0000"/>
                            </a:solidFill>
                          </a:rPr>
                          <m:t>𝑥</m:t>
                        </m:r>
                      </m:e>
                    </m:d>
                    <m:r>
                      <a:rPr lang="en-US" altLang="zh-CN" i="1">
                        <a:solidFill>
                          <a:srgbClr val="FF0000"/>
                        </a:solidFill>
                      </a:rPr>
                      <m:t>=</m:t>
                    </m:r>
                    <m:sSub>
                      <m:sSubPr>
                        <m:ctrlPr>
                          <a:rPr lang="zh-CN" altLang="zh-CN" i="1">
                            <a:solidFill>
                              <a:srgbClr val="FF0000"/>
                            </a:solidFill>
                          </a:rPr>
                        </m:ctrlPr>
                      </m:sSubPr>
                      <m:e>
                        <m:r>
                          <m:rPr>
                            <m:sty m:val="p"/>
                          </m:rPr>
                          <a:rPr lang="en-US" altLang="zh-CN">
                            <a:solidFill>
                              <a:srgbClr val="FF0000"/>
                            </a:solidFill>
                          </a:rPr>
                          <m:t>sup</m:t>
                        </m:r>
                      </m:e>
                      <m:sub>
                        <m:r>
                          <a:rPr lang="en-US" altLang="zh-CN" i="1">
                            <a:solidFill>
                              <a:srgbClr val="FF0000"/>
                            </a:solidFill>
                          </a:rPr>
                          <m:t>𝑦</m:t>
                        </m:r>
                        <m:r>
                          <a:rPr lang="en-US" altLang="zh-CN" i="1">
                            <a:solidFill>
                              <a:srgbClr val="FF0000"/>
                            </a:solidFill>
                          </a:rPr>
                          <m:t>∈</m:t>
                        </m:r>
                        <m:r>
                          <a:rPr lang="en-US" altLang="zh-CN" i="1">
                            <a:solidFill>
                              <a:srgbClr val="FF0000"/>
                            </a:solidFill>
                          </a:rPr>
                          <m:t>𝐸</m:t>
                        </m:r>
                      </m:sub>
                    </m:sSub>
                    <m:d>
                      <m:dPr>
                        <m:begChr m:val="["/>
                        <m:endChr m:val="]"/>
                        <m:ctrlPr>
                          <a:rPr lang="zh-CN" altLang="zh-CN" i="1">
                            <a:solidFill>
                              <a:srgbClr val="FF0000"/>
                            </a:solidFill>
                          </a:rPr>
                        </m:ctrlPr>
                      </m:dPr>
                      <m:e>
                        <m:r>
                          <a:rPr lang="en-US" altLang="zh-CN" i="1">
                            <a:solidFill>
                              <a:srgbClr val="FF0000"/>
                            </a:solidFill>
                          </a:rPr>
                          <m:t>𝑓</m:t>
                        </m:r>
                        <m:d>
                          <m:dPr>
                            <m:ctrlPr>
                              <a:rPr lang="zh-CN" altLang="zh-CN" i="1">
                                <a:solidFill>
                                  <a:srgbClr val="FF0000"/>
                                </a:solidFill>
                              </a:rPr>
                            </m:ctrlPr>
                          </m:dPr>
                          <m:e>
                            <m:r>
                              <a:rPr lang="en-US" altLang="zh-CN" i="1">
                                <a:solidFill>
                                  <a:srgbClr val="FF0000"/>
                                </a:solidFill>
                              </a:rPr>
                              <m:t>𝑦</m:t>
                            </m:r>
                          </m:e>
                        </m:d>
                        <m:r>
                          <a:rPr lang="en-US" altLang="zh-CN" i="1">
                            <a:solidFill>
                              <a:srgbClr val="FF0000"/>
                            </a:solidFill>
                          </a:rPr>
                          <m:t>+</m:t>
                        </m:r>
                        <m:r>
                          <a:rPr lang="en-US" altLang="zh-CN" i="1">
                            <a:solidFill>
                              <a:srgbClr val="FF0000"/>
                            </a:solidFill>
                          </a:rPr>
                          <m:t>𝑏</m:t>
                        </m:r>
                        <m:r>
                          <a:rPr lang="en-US" altLang="zh-CN" i="1">
                            <a:solidFill>
                              <a:srgbClr val="FF0000"/>
                            </a:solidFill>
                          </a:rPr>
                          <m:t>(</m:t>
                        </m:r>
                        <m:r>
                          <a:rPr lang="en-US" altLang="zh-CN" i="1">
                            <a:solidFill>
                              <a:srgbClr val="FF0000"/>
                            </a:solidFill>
                          </a:rPr>
                          <m:t>𝑥</m:t>
                        </m:r>
                        <m:r>
                          <a:rPr lang="en-US" altLang="zh-CN" i="1">
                            <a:solidFill>
                              <a:srgbClr val="FF0000"/>
                            </a:solidFill>
                          </a:rPr>
                          <m:t>−</m:t>
                        </m:r>
                        <m:r>
                          <a:rPr lang="en-US" altLang="zh-CN" i="1">
                            <a:solidFill>
                              <a:srgbClr val="FF0000"/>
                            </a:solidFill>
                          </a:rPr>
                          <m:t>𝑦</m:t>
                        </m:r>
                        <m:r>
                          <a:rPr lang="en-US" altLang="zh-CN" i="1">
                            <a:solidFill>
                              <a:srgbClr val="FF0000"/>
                            </a:solidFill>
                          </a:rPr>
                          <m:t>)</m:t>
                        </m:r>
                      </m:e>
                    </m:d>
                    <m:r>
                      <a:rPr lang="zh-CN" altLang="zh-CN">
                        <a:solidFill>
                          <a:srgbClr val="FF0000"/>
                        </a:solidFill>
                      </a:rPr>
                      <m:t>，</m:t>
                    </m:r>
                  </m:oMath>
                </a14:m>
                <a:endParaRPr lang="en-US" altLang="zh-CN" dirty="0" smtClean="0">
                  <a:solidFill>
                    <a:srgbClr val="FF0000"/>
                  </a:solidFill>
                </a:endParaRPr>
              </a:p>
              <a:p>
                <a:pPr lvl="1"/>
                <a:r>
                  <a:rPr lang="zh-CN" altLang="zh-CN" dirty="0" smtClean="0">
                    <a:solidFill>
                      <a:srgbClr val="00B050"/>
                    </a:solidFill>
                  </a:rPr>
                  <a:t>其中，</a:t>
                </a:r>
                <a14:m>
                  <m:oMath xmlns:m="http://schemas.openxmlformats.org/officeDocument/2006/math">
                    <m:r>
                      <m:rPr>
                        <m:sty m:val="p"/>
                      </m:rPr>
                      <a:rPr lang="en-US" altLang="zh-CN">
                        <a:solidFill>
                          <a:srgbClr val="00B050"/>
                        </a:solidFill>
                      </a:rPr>
                      <m:t>sup</m:t>
                    </m:r>
                  </m:oMath>
                </a14:m>
                <a:r>
                  <a:rPr lang="zh-CN" altLang="zh-CN" dirty="0">
                    <a:solidFill>
                      <a:srgbClr val="00B050"/>
                    </a:solidFill>
                  </a:rPr>
                  <a:t>表示上确界，或称为最小</a:t>
                </a:r>
                <a:r>
                  <a:rPr lang="zh-CN" altLang="zh-CN" dirty="0" smtClean="0">
                    <a:solidFill>
                      <a:srgbClr val="00B050"/>
                    </a:solidFill>
                  </a:rPr>
                  <a:t>上边界。</a:t>
                </a:r>
                <a:endParaRPr lang="en-US" altLang="zh-CN" dirty="0" smtClean="0">
                  <a:solidFill>
                    <a:srgbClr val="00B050"/>
                  </a:solidFill>
                </a:endParaRPr>
              </a:p>
              <a:p>
                <a:r>
                  <a:rPr lang="zh-CN" altLang="zh-CN" dirty="0">
                    <a:solidFill>
                      <a:srgbClr val="0000FF"/>
                    </a:solidFill>
                  </a:rPr>
                  <a:t>膨胀示意图</a:t>
                </a:r>
                <a:r>
                  <a:rPr lang="zh-CN" altLang="zh-CN" dirty="0"/>
                  <a:t>，其中深黑色正方形为被膨胀的对象，圆形为结构元素，浅灰色带圆角的正方形区域就是膨胀后的结果。</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09416"/>
                <a:ext cx="7239000" cy="3043720"/>
              </a:xfrm>
              <a:blipFill rotWithShape="1">
                <a:blip r:embed="rId2"/>
                <a:stretch>
                  <a:fillRect l="-337" t="-2605" r="-168" b="-18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pic>
        <p:nvPicPr>
          <p:cNvPr id="6" name="图片 5" descr="二值膨胀示意图.bmp"/>
          <p:cNvPicPr/>
          <p:nvPr/>
        </p:nvPicPr>
        <p:blipFill>
          <a:blip r:embed="rId3" cstate="print"/>
          <a:stretch>
            <a:fillRect/>
          </a:stretch>
        </p:blipFill>
        <p:spPr>
          <a:xfrm>
            <a:off x="3086606" y="4293096"/>
            <a:ext cx="2565514" cy="2232248"/>
          </a:xfrm>
          <a:prstGeom prst="rect">
            <a:avLst/>
          </a:prstGeom>
          <a:ln>
            <a:solidFill>
              <a:schemeClr val="accent1"/>
            </a:solidFill>
          </a:ln>
        </p:spPr>
      </p:pic>
    </p:spTree>
    <p:extLst>
      <p:ext uri="{BB962C8B-B14F-4D97-AF65-F5344CB8AC3E}">
        <p14:creationId xmlns:p14="http://schemas.microsoft.com/office/powerpoint/2010/main" val="31616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膨胀结果示例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pic>
        <p:nvPicPr>
          <p:cNvPr id="6" name="图片 5" descr="灰度Lena图像.bmp"/>
          <p:cNvPicPr/>
          <p:nvPr/>
        </p:nvPicPr>
        <p:blipFill>
          <a:blip r:embed="rId2" cstate="print"/>
          <a:stretch>
            <a:fillRect/>
          </a:stretch>
        </p:blipFill>
        <p:spPr>
          <a:xfrm>
            <a:off x="467544" y="1772816"/>
            <a:ext cx="1776441" cy="1654429"/>
          </a:xfrm>
          <a:prstGeom prst="rect">
            <a:avLst/>
          </a:prstGeom>
        </p:spPr>
      </p:pic>
      <p:pic>
        <p:nvPicPr>
          <p:cNvPr id="7" name="图片 6" descr="二值Lena图像.bmp"/>
          <p:cNvPicPr/>
          <p:nvPr/>
        </p:nvPicPr>
        <p:blipFill>
          <a:blip r:embed="rId3" cstate="print"/>
          <a:stretch>
            <a:fillRect/>
          </a:stretch>
        </p:blipFill>
        <p:spPr>
          <a:xfrm>
            <a:off x="2867567" y="1772816"/>
            <a:ext cx="1776441" cy="1654429"/>
          </a:xfrm>
          <a:prstGeom prst="rect">
            <a:avLst/>
          </a:prstGeom>
        </p:spPr>
      </p:pic>
      <p:pic>
        <p:nvPicPr>
          <p:cNvPr id="8" name="图片 7" descr="二值Lena图像_膨胀_黑色目标.bmp"/>
          <p:cNvPicPr/>
          <p:nvPr/>
        </p:nvPicPr>
        <p:blipFill>
          <a:blip r:embed="rId4" cstate="print"/>
          <a:stretch>
            <a:fillRect/>
          </a:stretch>
        </p:blipFill>
        <p:spPr>
          <a:xfrm>
            <a:off x="1835696" y="4077071"/>
            <a:ext cx="1776441" cy="1654429"/>
          </a:xfrm>
          <a:prstGeom prst="rect">
            <a:avLst/>
          </a:prstGeom>
        </p:spPr>
      </p:pic>
      <p:pic>
        <p:nvPicPr>
          <p:cNvPr id="9" name="图片 8" descr="二值Lena图像_膨胀_白色目标.bmp"/>
          <p:cNvPicPr/>
          <p:nvPr/>
        </p:nvPicPr>
        <p:blipFill>
          <a:blip r:embed="rId5" cstate="print"/>
          <a:stretch>
            <a:fillRect/>
          </a:stretch>
        </p:blipFill>
        <p:spPr>
          <a:xfrm>
            <a:off x="4952975" y="4077072"/>
            <a:ext cx="1779265" cy="1656184"/>
          </a:xfrm>
          <a:prstGeom prst="rect">
            <a:avLst/>
          </a:prstGeom>
        </p:spPr>
      </p:pic>
      <p:sp>
        <p:nvSpPr>
          <p:cNvPr id="10" name="矩形 9"/>
          <p:cNvSpPr/>
          <p:nvPr/>
        </p:nvSpPr>
        <p:spPr>
          <a:xfrm>
            <a:off x="555705" y="3427245"/>
            <a:ext cx="1600118" cy="369332"/>
          </a:xfrm>
          <a:prstGeom prst="rect">
            <a:avLst/>
          </a:prstGeom>
        </p:spPr>
        <p:txBody>
          <a:bodyPr wrap="none">
            <a:spAutoFit/>
          </a:bodyPr>
          <a:lstStyle/>
          <a:p>
            <a:r>
              <a:rPr lang="en-US" altLang="zh-CN" dirty="0"/>
              <a:t>Lena</a:t>
            </a:r>
            <a:r>
              <a:rPr lang="zh-CN" altLang="zh-CN" dirty="0"/>
              <a:t>灰度图像</a:t>
            </a:r>
            <a:endParaRPr lang="zh-CN" altLang="en-US" dirty="0"/>
          </a:p>
        </p:txBody>
      </p:sp>
      <p:sp>
        <p:nvSpPr>
          <p:cNvPr id="11" name="矩形 10"/>
          <p:cNvSpPr/>
          <p:nvPr/>
        </p:nvSpPr>
        <p:spPr>
          <a:xfrm>
            <a:off x="2955728" y="3396011"/>
            <a:ext cx="1600118" cy="369332"/>
          </a:xfrm>
          <a:prstGeom prst="rect">
            <a:avLst/>
          </a:prstGeom>
        </p:spPr>
        <p:txBody>
          <a:bodyPr wrap="none">
            <a:spAutoFit/>
          </a:bodyPr>
          <a:lstStyle/>
          <a:p>
            <a:r>
              <a:rPr lang="en-US" altLang="zh-CN" dirty="0"/>
              <a:t>Lena</a:t>
            </a:r>
            <a:r>
              <a:rPr lang="zh-CN" altLang="zh-CN" dirty="0"/>
              <a:t>二值图像</a:t>
            </a:r>
            <a:endParaRPr lang="zh-CN" altLang="en-US" dirty="0"/>
          </a:p>
        </p:txBody>
      </p:sp>
      <p:sp>
        <p:nvSpPr>
          <p:cNvPr id="12" name="矩形 11"/>
          <p:cNvSpPr/>
          <p:nvPr/>
        </p:nvSpPr>
        <p:spPr>
          <a:xfrm>
            <a:off x="1131172" y="5733256"/>
            <a:ext cx="3185487" cy="369332"/>
          </a:xfrm>
          <a:prstGeom prst="rect">
            <a:avLst/>
          </a:prstGeom>
        </p:spPr>
        <p:txBody>
          <a:bodyPr wrap="none">
            <a:spAutoFit/>
          </a:bodyPr>
          <a:lstStyle/>
          <a:p>
            <a:r>
              <a:rPr lang="zh-CN" altLang="zh-CN" dirty="0">
                <a:solidFill>
                  <a:srgbClr val="0000FF"/>
                </a:solidFill>
              </a:rPr>
              <a:t>以黑色像素为目标的膨胀结果</a:t>
            </a:r>
            <a:endParaRPr lang="zh-CN" altLang="en-US" dirty="0">
              <a:solidFill>
                <a:srgbClr val="0000FF"/>
              </a:solidFill>
            </a:endParaRPr>
          </a:p>
        </p:txBody>
      </p:sp>
      <p:sp>
        <p:nvSpPr>
          <p:cNvPr id="13" name="矩形 12"/>
          <p:cNvSpPr/>
          <p:nvPr/>
        </p:nvSpPr>
        <p:spPr>
          <a:xfrm>
            <a:off x="4249863" y="5738367"/>
            <a:ext cx="3185487" cy="369332"/>
          </a:xfrm>
          <a:prstGeom prst="rect">
            <a:avLst/>
          </a:prstGeom>
        </p:spPr>
        <p:txBody>
          <a:bodyPr wrap="none">
            <a:spAutoFit/>
          </a:bodyPr>
          <a:lstStyle/>
          <a:p>
            <a:r>
              <a:rPr lang="zh-CN" altLang="zh-CN" dirty="0">
                <a:solidFill>
                  <a:srgbClr val="FF0000"/>
                </a:solidFill>
              </a:rPr>
              <a:t>以白色像素为目标的膨胀结果</a:t>
            </a:r>
            <a:endParaRPr lang="zh-CN" altLang="en-US" dirty="0">
              <a:solidFill>
                <a:srgbClr val="FF0000"/>
              </a:solidFill>
            </a:endParaRPr>
          </a:p>
        </p:txBody>
      </p:sp>
    </p:spTree>
    <p:extLst>
      <p:ext uri="{BB962C8B-B14F-4D97-AF65-F5344CB8AC3E}">
        <p14:creationId xmlns:p14="http://schemas.microsoft.com/office/powerpoint/2010/main" val="20420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基于腐蚀与膨胀操作的图像去噪</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pic>
        <p:nvPicPr>
          <p:cNvPr id="6" name="图片 5" descr="多余毛刺二值图像.bmp"/>
          <p:cNvPicPr/>
          <p:nvPr/>
        </p:nvPicPr>
        <p:blipFill>
          <a:blip r:embed="rId2" cstate="print"/>
          <a:stretch>
            <a:fillRect/>
          </a:stretch>
        </p:blipFill>
        <p:spPr>
          <a:xfrm>
            <a:off x="683568" y="1797367"/>
            <a:ext cx="1993166" cy="1878996"/>
          </a:xfrm>
          <a:prstGeom prst="rect">
            <a:avLst/>
          </a:prstGeom>
          <a:ln>
            <a:solidFill>
              <a:schemeClr val="accent1"/>
            </a:solidFill>
          </a:ln>
        </p:spPr>
      </p:pic>
      <p:pic>
        <p:nvPicPr>
          <p:cNvPr id="7" name="图片 6" descr="多余毛刺二值图像_腐蚀_黑色目标.bmp"/>
          <p:cNvPicPr/>
          <p:nvPr/>
        </p:nvPicPr>
        <p:blipFill>
          <a:blip r:embed="rId3" cstate="print"/>
          <a:stretch>
            <a:fillRect/>
          </a:stretch>
        </p:blipFill>
        <p:spPr>
          <a:xfrm>
            <a:off x="3442930" y="1797615"/>
            <a:ext cx="1993166" cy="1878996"/>
          </a:xfrm>
          <a:prstGeom prst="rect">
            <a:avLst/>
          </a:prstGeom>
          <a:ln>
            <a:solidFill>
              <a:schemeClr val="accent1"/>
            </a:solidFill>
          </a:ln>
        </p:spPr>
      </p:pic>
      <p:pic>
        <p:nvPicPr>
          <p:cNvPr id="8" name="图片 7" descr="轻微缺损二值图像.bmp"/>
          <p:cNvPicPr/>
          <p:nvPr/>
        </p:nvPicPr>
        <p:blipFill>
          <a:blip r:embed="rId4" cstate="print"/>
          <a:stretch>
            <a:fillRect/>
          </a:stretch>
        </p:blipFill>
        <p:spPr>
          <a:xfrm>
            <a:off x="2555776" y="4188901"/>
            <a:ext cx="1993166" cy="1878996"/>
          </a:xfrm>
          <a:prstGeom prst="rect">
            <a:avLst/>
          </a:prstGeom>
          <a:ln>
            <a:solidFill>
              <a:schemeClr val="accent1"/>
            </a:solidFill>
          </a:ln>
        </p:spPr>
      </p:pic>
      <p:pic>
        <p:nvPicPr>
          <p:cNvPr id="9" name="图片 8" descr="轻微缺损二值图像_膨胀_黑色目标.bmp"/>
          <p:cNvPicPr/>
          <p:nvPr/>
        </p:nvPicPr>
        <p:blipFill>
          <a:blip r:embed="rId5" cstate="print"/>
          <a:stretch>
            <a:fillRect/>
          </a:stretch>
        </p:blipFill>
        <p:spPr>
          <a:xfrm>
            <a:off x="5315138" y="4214300"/>
            <a:ext cx="1993166" cy="1878996"/>
          </a:xfrm>
          <a:prstGeom prst="rect">
            <a:avLst/>
          </a:prstGeom>
          <a:ln>
            <a:solidFill>
              <a:schemeClr val="accent1"/>
            </a:solidFill>
          </a:ln>
        </p:spPr>
      </p:pic>
      <p:sp>
        <p:nvSpPr>
          <p:cNvPr id="10" name="右箭头 9"/>
          <p:cNvSpPr/>
          <p:nvPr/>
        </p:nvSpPr>
        <p:spPr>
          <a:xfrm>
            <a:off x="2748742" y="2636912"/>
            <a:ext cx="59912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644008" y="5020387"/>
            <a:ext cx="59912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724128" y="2492896"/>
            <a:ext cx="122413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腐蚀操作</a:t>
            </a:r>
            <a:endParaRPr lang="zh-CN" altLang="en-US" dirty="0"/>
          </a:p>
        </p:txBody>
      </p:sp>
      <p:sp>
        <p:nvSpPr>
          <p:cNvPr id="13" name="圆角矩形 12"/>
          <p:cNvSpPr/>
          <p:nvPr/>
        </p:nvSpPr>
        <p:spPr>
          <a:xfrm>
            <a:off x="899592" y="4797152"/>
            <a:ext cx="144016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smtClean="0"/>
              <a:t>膨胀</a:t>
            </a:r>
            <a:r>
              <a:rPr lang="zh-CN" altLang="en-US" dirty="0"/>
              <a:t>操作</a:t>
            </a:r>
          </a:p>
        </p:txBody>
      </p:sp>
    </p:spTree>
    <p:extLst>
      <p:ext uri="{BB962C8B-B14F-4D97-AF65-F5344CB8AC3E}">
        <p14:creationId xmlns:p14="http://schemas.microsoft.com/office/powerpoint/2010/main" val="364053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开操作</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通过</a:t>
                </a:r>
                <a14:m>
                  <m:oMath xmlns:m="http://schemas.openxmlformats.org/officeDocument/2006/math">
                    <m:r>
                      <a:rPr lang="en-US" altLang="zh-CN" i="1"/>
                      <m:t>𝐵</m:t>
                    </m:r>
                  </m:oMath>
                </a14:m>
                <a:r>
                  <a:rPr lang="zh-CN" altLang="zh-CN" dirty="0"/>
                  <a:t>对</a:t>
                </a:r>
                <a14:m>
                  <m:oMath xmlns:m="http://schemas.openxmlformats.org/officeDocument/2006/math">
                    <m:r>
                      <a:rPr lang="en-US" altLang="zh-CN" i="1"/>
                      <m:t>𝐴</m:t>
                    </m:r>
                  </m:oMath>
                </a14:m>
                <a:r>
                  <a:rPr lang="zh-CN" altLang="zh-CN" dirty="0"/>
                  <a:t>的开操作，可以通过首先对</a:t>
                </a:r>
                <a14:m>
                  <m:oMath xmlns:m="http://schemas.openxmlformats.org/officeDocument/2006/math">
                    <m:r>
                      <a:rPr lang="en-US" altLang="zh-CN" i="1"/>
                      <m:t>𝐴</m:t>
                    </m:r>
                  </m:oMath>
                </a14:m>
                <a:r>
                  <a:rPr lang="zh-CN" altLang="zh-CN" dirty="0"/>
                  <a:t>进行腐蚀操作，然后进行膨胀操作得到，具体数学公式可以描述</a:t>
                </a:r>
                <a:r>
                  <a:rPr lang="zh-CN" altLang="zh-CN" dirty="0" smtClean="0"/>
                  <a:t>为</a:t>
                </a:r>
                <a:endParaRPr lang="en-US" altLang="zh-CN" dirty="0" smtClean="0"/>
              </a:p>
              <a:p>
                <a:pPr lvl="1"/>
                <a14:m>
                  <m:oMath xmlns:m="http://schemas.openxmlformats.org/officeDocument/2006/math">
                    <m:r>
                      <a:rPr lang="en-US" altLang="zh-CN" i="1" smtClean="0">
                        <a:solidFill>
                          <a:srgbClr val="0000FF"/>
                        </a:solidFill>
                      </a:rPr>
                      <m:t>𝐴</m:t>
                    </m:r>
                    <m:r>
                      <a:rPr lang="en-US" altLang="zh-CN" i="1" smtClean="0">
                        <a:solidFill>
                          <a:srgbClr val="0000FF"/>
                        </a:solidFill>
                      </a:rPr>
                      <m:t>∘</m:t>
                    </m:r>
                    <m:r>
                      <a:rPr lang="en-US" altLang="zh-CN" i="1" smtClean="0">
                        <a:solidFill>
                          <a:srgbClr val="0000FF"/>
                        </a:solidFill>
                      </a:rPr>
                      <m:t>𝐵</m:t>
                    </m:r>
                    <m:r>
                      <a:rPr lang="en-US" altLang="zh-CN" i="1" smtClean="0">
                        <a:solidFill>
                          <a:srgbClr val="0000FF"/>
                        </a:solidFill>
                      </a:rPr>
                      <m:t>=(</m:t>
                    </m:r>
                    <m:r>
                      <a:rPr lang="en-US" altLang="zh-CN" i="1" smtClean="0">
                        <a:solidFill>
                          <a:srgbClr val="0000FF"/>
                        </a:solidFill>
                      </a:rPr>
                      <m:t>𝐴</m:t>
                    </m:r>
                    <m:r>
                      <a:rPr lang="en-US" altLang="zh-CN" i="1" smtClean="0">
                        <a:solidFill>
                          <a:srgbClr val="0000FF"/>
                        </a:solidFill>
                      </a:rPr>
                      <m:t>⊖</m:t>
                    </m:r>
                    <m:r>
                      <a:rPr lang="en-US" altLang="zh-CN" i="1" smtClean="0">
                        <a:solidFill>
                          <a:srgbClr val="0000FF"/>
                        </a:solidFill>
                      </a:rPr>
                      <m:t>𝐵</m:t>
                    </m:r>
                    <m:r>
                      <a:rPr lang="en-US" altLang="zh-CN" i="1" smtClean="0">
                        <a:solidFill>
                          <a:srgbClr val="0000FF"/>
                        </a:solidFill>
                      </a:rPr>
                      <m:t>)⨁</m:t>
                    </m:r>
                    <m:r>
                      <a:rPr lang="en-US" altLang="zh-CN" i="1" smtClean="0">
                        <a:solidFill>
                          <a:srgbClr val="0000FF"/>
                        </a:solidFill>
                      </a:rPr>
                      <m:t>𝐵</m:t>
                    </m:r>
                    <m:r>
                      <a:rPr lang="zh-CN" altLang="zh-CN">
                        <a:solidFill>
                          <a:srgbClr val="0000FF"/>
                        </a:solidFill>
                      </a:rPr>
                      <m:t>。</m:t>
                    </m:r>
                  </m:oMath>
                </a14:m>
                <a:endParaRPr lang="en-US" altLang="zh-CN" dirty="0" smtClean="0">
                  <a:solidFill>
                    <a:srgbClr val="0000FF"/>
                  </a:solidFill>
                </a:endParaRPr>
              </a:p>
              <a:p>
                <a:r>
                  <a:rPr lang="zh-CN" altLang="zh-CN" dirty="0"/>
                  <a:t>开操作，又可以描述</a:t>
                </a:r>
                <a:r>
                  <a:rPr lang="zh-CN" altLang="zh-CN" dirty="0" smtClean="0"/>
                  <a:t>为</a:t>
                </a:r>
                <a:endParaRPr lang="en-US" altLang="zh-CN" dirty="0" smtClean="0"/>
              </a:p>
              <a:p>
                <a:pPr lvl="1"/>
                <a14:m>
                  <m:oMath xmlns:m="http://schemas.openxmlformats.org/officeDocument/2006/math">
                    <m:r>
                      <a:rPr lang="en-US" altLang="zh-CN" i="1" smtClean="0">
                        <a:solidFill>
                          <a:srgbClr val="FF0000"/>
                        </a:solidFill>
                      </a:rPr>
                      <m:t>𝐴</m:t>
                    </m:r>
                    <m:r>
                      <a:rPr lang="en-US" altLang="zh-CN" i="1" smtClean="0">
                        <a:solidFill>
                          <a:srgbClr val="FF0000"/>
                        </a:solidFill>
                      </a:rPr>
                      <m:t>∘</m:t>
                    </m:r>
                    <m:r>
                      <a:rPr lang="en-US" altLang="zh-CN" i="1" smtClean="0">
                        <a:solidFill>
                          <a:srgbClr val="FF0000"/>
                        </a:solidFill>
                      </a:rPr>
                      <m:t>𝐵</m:t>
                    </m:r>
                    <m:r>
                      <a:rPr lang="en-US" altLang="zh-CN" i="1" smtClean="0">
                        <a:solidFill>
                          <a:srgbClr val="FF0000"/>
                        </a:solidFill>
                      </a:rPr>
                      <m:t>=</m:t>
                    </m:r>
                    <m:nary>
                      <m:naryPr>
                        <m:chr m:val="⋃"/>
                        <m:limLoc m:val="undOvr"/>
                        <m:supHide m:val="on"/>
                        <m:ctrlPr>
                          <a:rPr lang="zh-CN" altLang="zh-CN" i="1">
                            <a:solidFill>
                              <a:srgbClr val="FF0000"/>
                            </a:solidFill>
                          </a:rPr>
                        </m:ctrlPr>
                      </m:naryPr>
                      <m:sub>
                        <m:sSub>
                          <m:sSubPr>
                            <m:ctrlPr>
                              <a:rPr lang="zh-CN" altLang="zh-CN" i="1">
                                <a:solidFill>
                                  <a:srgbClr val="FF0000"/>
                                </a:solidFill>
                              </a:rPr>
                            </m:ctrlPr>
                          </m:sSubPr>
                          <m:e>
                            <m:r>
                              <a:rPr lang="en-US" altLang="zh-CN" i="1">
                                <a:solidFill>
                                  <a:srgbClr val="FF0000"/>
                                </a:solidFill>
                              </a:rPr>
                              <m:t>𝐵</m:t>
                            </m:r>
                          </m:e>
                          <m:sub>
                            <m:r>
                              <a:rPr lang="en-US" altLang="zh-CN" i="1">
                                <a:solidFill>
                                  <a:srgbClr val="FF0000"/>
                                </a:solidFill>
                              </a:rPr>
                              <m:t>𝑥</m:t>
                            </m:r>
                          </m:sub>
                        </m:sSub>
                        <m:r>
                          <a:rPr lang="en-US" altLang="zh-CN" i="1">
                            <a:solidFill>
                              <a:srgbClr val="FF0000"/>
                            </a:solidFill>
                          </a:rPr>
                          <m:t>⊆</m:t>
                        </m:r>
                        <m:r>
                          <a:rPr lang="en-US" altLang="zh-CN" i="1">
                            <a:solidFill>
                              <a:srgbClr val="FF0000"/>
                            </a:solidFill>
                          </a:rPr>
                          <m:t>𝐴</m:t>
                        </m:r>
                      </m:sub>
                      <m:sup/>
                      <m:e>
                        <m:sSub>
                          <m:sSubPr>
                            <m:ctrlPr>
                              <a:rPr lang="zh-CN" altLang="zh-CN" i="1">
                                <a:solidFill>
                                  <a:srgbClr val="FF0000"/>
                                </a:solidFill>
                              </a:rPr>
                            </m:ctrlPr>
                          </m:sSubPr>
                          <m:e>
                            <m:r>
                              <a:rPr lang="en-US" altLang="zh-CN" i="1">
                                <a:solidFill>
                                  <a:srgbClr val="FF0000"/>
                                </a:solidFill>
                              </a:rPr>
                              <m:t>𝐵</m:t>
                            </m:r>
                          </m:e>
                          <m:sub>
                            <m:r>
                              <a:rPr lang="en-US" altLang="zh-CN" i="1">
                                <a:solidFill>
                                  <a:srgbClr val="FF0000"/>
                                </a:solidFill>
                              </a:rPr>
                              <m:t>𝑥</m:t>
                            </m:r>
                          </m:sub>
                        </m:sSub>
                      </m:e>
                    </m:nary>
                    <m:r>
                      <a:rPr lang="zh-CN" altLang="zh-CN">
                        <a:solidFill>
                          <a:srgbClr val="FF0000"/>
                        </a:solidFill>
                      </a:rPr>
                      <m:t>，</m:t>
                    </m:r>
                  </m:oMath>
                </a14:m>
                <a:endParaRPr lang="en-US" altLang="zh-CN" dirty="0" smtClean="0">
                  <a:solidFill>
                    <a:srgbClr val="FF0000"/>
                  </a:solidFill>
                </a:endParaRPr>
              </a:p>
              <a:p>
                <a:pPr lvl="1"/>
                <a:r>
                  <a:rPr lang="zh-CN" altLang="zh-CN" dirty="0" smtClean="0">
                    <a:solidFill>
                      <a:srgbClr val="C00000"/>
                    </a:solidFill>
                  </a:rPr>
                  <a:t>这就表示，开操作的结果可以理解为结构元素</a:t>
                </a:r>
                <a14:m>
                  <m:oMath xmlns:m="http://schemas.openxmlformats.org/officeDocument/2006/math">
                    <m:r>
                      <a:rPr lang="en-US" altLang="zh-CN" i="1">
                        <a:solidFill>
                          <a:srgbClr val="C00000"/>
                        </a:solidFill>
                      </a:rPr>
                      <m:t>𝐵</m:t>
                    </m:r>
                  </m:oMath>
                </a14:m>
                <a:r>
                  <a:rPr lang="zh-CN" altLang="zh-CN" dirty="0">
                    <a:solidFill>
                      <a:srgbClr val="C00000"/>
                    </a:solidFill>
                  </a:rPr>
                  <a:t>在图像</a:t>
                </a:r>
                <a14:m>
                  <m:oMath xmlns:m="http://schemas.openxmlformats.org/officeDocument/2006/math">
                    <m:r>
                      <a:rPr lang="en-US" altLang="zh-CN" i="1">
                        <a:solidFill>
                          <a:srgbClr val="C00000"/>
                        </a:solidFill>
                      </a:rPr>
                      <m:t>𝐴</m:t>
                    </m:r>
                  </m:oMath>
                </a14:m>
                <a:r>
                  <a:rPr lang="zh-CN" altLang="zh-CN" dirty="0">
                    <a:solidFill>
                      <a:srgbClr val="C00000"/>
                    </a:solidFill>
                  </a:rPr>
                  <a:t>中进行任意平移后</a:t>
                </a:r>
                <a14:m>
                  <m:oMath xmlns:m="http://schemas.openxmlformats.org/officeDocument/2006/math">
                    <m:r>
                      <a:rPr lang="en-US" altLang="zh-CN" i="1">
                        <a:solidFill>
                          <a:srgbClr val="C00000"/>
                        </a:solidFill>
                      </a:rPr>
                      <m:t>𝐵</m:t>
                    </m:r>
                  </m:oMath>
                </a14:m>
                <a:r>
                  <a:rPr lang="zh-CN" altLang="zh-CN" dirty="0">
                    <a:solidFill>
                      <a:srgbClr val="C00000"/>
                    </a:solidFill>
                  </a:rPr>
                  <a:t>中任一点所能到达的区域。</a:t>
                </a:r>
                <a:endParaRPr lang="zh-CN" altLang="en-US" dirty="0">
                  <a:solidFill>
                    <a:srgbClr val="C0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132" r="-513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p:pic>
        <p:nvPicPr>
          <p:cNvPr id="6" name="图片 5" descr="开操作示意图.bmp"/>
          <p:cNvPicPr/>
          <p:nvPr/>
        </p:nvPicPr>
        <p:blipFill>
          <a:blip r:embed="rId3" cstate="print"/>
          <a:stretch>
            <a:fillRect/>
          </a:stretch>
        </p:blipFill>
        <p:spPr>
          <a:xfrm>
            <a:off x="1115616" y="5085184"/>
            <a:ext cx="1515110" cy="1376680"/>
          </a:xfrm>
          <a:prstGeom prst="rect">
            <a:avLst/>
          </a:prstGeom>
          <a:ln>
            <a:solidFill>
              <a:schemeClr val="accent1"/>
            </a:solidFill>
          </a:ln>
        </p:spPr>
      </p:pic>
      <p:sp>
        <p:nvSpPr>
          <p:cNvPr id="7" name="矩形 6"/>
          <p:cNvSpPr/>
          <p:nvPr/>
        </p:nvSpPr>
        <p:spPr>
          <a:xfrm>
            <a:off x="2915816" y="5450358"/>
            <a:ext cx="4968552" cy="646331"/>
          </a:xfrm>
          <a:prstGeom prst="rect">
            <a:avLst/>
          </a:prstGeom>
        </p:spPr>
        <p:txBody>
          <a:bodyPr wrap="square">
            <a:spAutoFit/>
          </a:bodyPr>
          <a:lstStyle/>
          <a:p>
            <a:r>
              <a:rPr lang="zh-CN" altLang="zh-CN" dirty="0">
                <a:solidFill>
                  <a:srgbClr val="00B050"/>
                </a:solidFill>
              </a:rPr>
              <a:t>深黑色正方形为被开操作的对象，圆形为结构元素，浅灰色正方形区域就是开操作后的结果</a:t>
            </a:r>
            <a:endParaRPr lang="zh-CN" altLang="en-US" dirty="0">
              <a:solidFill>
                <a:srgbClr val="00B050"/>
              </a:solidFill>
            </a:endParaRPr>
          </a:p>
        </p:txBody>
      </p:sp>
    </p:spTree>
    <p:extLst>
      <p:ext uri="{BB962C8B-B14F-4D97-AF65-F5344CB8AC3E}">
        <p14:creationId xmlns:p14="http://schemas.microsoft.com/office/powerpoint/2010/main" val="72833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80">
                                          <p:stCondLst>
                                            <p:cond delay="0"/>
                                          </p:stCondLst>
                                        </p:cTn>
                                        <p:tgtEl>
                                          <p:spTgt spid="3">
                                            <p:txEl>
                                              <p:pRg st="3" end="3"/>
                                            </p:txEl>
                                          </p:spTgt>
                                        </p:tgtEl>
                                      </p:cBhvr>
                                    </p:animEffect>
                                    <p:anim calcmode="lin" valueType="num">
                                      <p:cBhvr>
                                        <p:cTn id="2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3" end="3"/>
                                            </p:txEl>
                                          </p:spTgt>
                                        </p:tgtEl>
                                      </p:cBhvr>
                                      <p:to x="100000" y="60000"/>
                                    </p:animScale>
                                    <p:animScale>
                                      <p:cBhvr>
                                        <p:cTn id="30" dur="166" decel="50000">
                                          <p:stCondLst>
                                            <p:cond delay="676"/>
                                          </p:stCondLst>
                                        </p:cTn>
                                        <p:tgtEl>
                                          <p:spTgt spid="3">
                                            <p:txEl>
                                              <p:pRg st="3" end="3"/>
                                            </p:txEl>
                                          </p:spTgt>
                                        </p:tgtEl>
                                      </p:cBhvr>
                                      <p:to x="100000" y="100000"/>
                                    </p:animScale>
                                    <p:animScale>
                                      <p:cBhvr>
                                        <p:cTn id="31" dur="26">
                                          <p:stCondLst>
                                            <p:cond delay="1312"/>
                                          </p:stCondLst>
                                        </p:cTn>
                                        <p:tgtEl>
                                          <p:spTgt spid="3">
                                            <p:txEl>
                                              <p:pRg st="3" end="3"/>
                                            </p:txEl>
                                          </p:spTgt>
                                        </p:tgtEl>
                                      </p:cBhvr>
                                      <p:to x="100000" y="80000"/>
                                    </p:animScale>
                                    <p:animScale>
                                      <p:cBhvr>
                                        <p:cTn id="32" dur="166" decel="50000">
                                          <p:stCondLst>
                                            <p:cond delay="1338"/>
                                          </p:stCondLst>
                                        </p:cTn>
                                        <p:tgtEl>
                                          <p:spTgt spid="3">
                                            <p:txEl>
                                              <p:pRg st="3" end="3"/>
                                            </p:txEl>
                                          </p:spTgt>
                                        </p:tgtEl>
                                      </p:cBhvr>
                                      <p:to x="100000" y="100000"/>
                                    </p:animScale>
                                    <p:animScale>
                                      <p:cBhvr>
                                        <p:cTn id="33" dur="26">
                                          <p:stCondLst>
                                            <p:cond delay="1642"/>
                                          </p:stCondLst>
                                        </p:cTn>
                                        <p:tgtEl>
                                          <p:spTgt spid="3">
                                            <p:txEl>
                                              <p:pRg st="3" end="3"/>
                                            </p:txEl>
                                          </p:spTgt>
                                        </p:tgtEl>
                                      </p:cBhvr>
                                      <p:to x="100000" y="90000"/>
                                    </p:animScale>
                                    <p:animScale>
                                      <p:cBhvr>
                                        <p:cTn id="34" dur="166" decel="50000">
                                          <p:stCondLst>
                                            <p:cond delay="1668"/>
                                          </p:stCondLst>
                                        </p:cTn>
                                        <p:tgtEl>
                                          <p:spTgt spid="3">
                                            <p:txEl>
                                              <p:pRg st="3" end="3"/>
                                            </p:txEl>
                                          </p:spTgt>
                                        </p:tgtEl>
                                      </p:cBhvr>
                                      <p:to x="100000" y="100000"/>
                                    </p:animScale>
                                    <p:animScale>
                                      <p:cBhvr>
                                        <p:cTn id="35" dur="26">
                                          <p:stCondLst>
                                            <p:cond delay="1808"/>
                                          </p:stCondLst>
                                        </p:cTn>
                                        <p:tgtEl>
                                          <p:spTgt spid="3">
                                            <p:txEl>
                                              <p:pRg st="3" end="3"/>
                                            </p:txEl>
                                          </p:spTgt>
                                        </p:tgtEl>
                                      </p:cBhvr>
                                      <p:to x="100000" y="95000"/>
                                    </p:animScale>
                                    <p:animScale>
                                      <p:cBhvr>
                                        <p:cTn id="36" dur="166" decel="50000">
                                          <p:stCondLst>
                                            <p:cond delay="1834"/>
                                          </p:stCondLst>
                                        </p:cTn>
                                        <p:tgtEl>
                                          <p:spTgt spid="3">
                                            <p:txEl>
                                              <p:pRg st="3" end="3"/>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down)">
                                      <p:cBhvr>
                                        <p:cTn id="39" dur="580">
                                          <p:stCondLst>
                                            <p:cond delay="0"/>
                                          </p:stCondLst>
                                        </p:cTn>
                                        <p:tgtEl>
                                          <p:spTgt spid="3">
                                            <p:txEl>
                                              <p:pRg st="4" end="4"/>
                                            </p:txEl>
                                          </p:spTgt>
                                        </p:tgtEl>
                                      </p:cBhvr>
                                    </p:animEffect>
                                    <p:anim calcmode="lin" valueType="num">
                                      <p:cBhvr>
                                        <p:cTn id="4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4" end="4"/>
                                            </p:txEl>
                                          </p:spTgt>
                                        </p:tgtEl>
                                      </p:cBhvr>
                                      <p:to x="100000" y="60000"/>
                                    </p:animScale>
                                    <p:animScale>
                                      <p:cBhvr>
                                        <p:cTn id="46" dur="166" decel="50000">
                                          <p:stCondLst>
                                            <p:cond delay="676"/>
                                          </p:stCondLst>
                                        </p:cTn>
                                        <p:tgtEl>
                                          <p:spTgt spid="3">
                                            <p:txEl>
                                              <p:pRg st="4" end="4"/>
                                            </p:txEl>
                                          </p:spTgt>
                                        </p:tgtEl>
                                      </p:cBhvr>
                                      <p:to x="100000" y="100000"/>
                                    </p:animScale>
                                    <p:animScale>
                                      <p:cBhvr>
                                        <p:cTn id="47" dur="26">
                                          <p:stCondLst>
                                            <p:cond delay="1312"/>
                                          </p:stCondLst>
                                        </p:cTn>
                                        <p:tgtEl>
                                          <p:spTgt spid="3">
                                            <p:txEl>
                                              <p:pRg st="4" end="4"/>
                                            </p:txEl>
                                          </p:spTgt>
                                        </p:tgtEl>
                                      </p:cBhvr>
                                      <p:to x="100000" y="80000"/>
                                    </p:animScale>
                                    <p:animScale>
                                      <p:cBhvr>
                                        <p:cTn id="48" dur="166" decel="50000">
                                          <p:stCondLst>
                                            <p:cond delay="1338"/>
                                          </p:stCondLst>
                                        </p:cTn>
                                        <p:tgtEl>
                                          <p:spTgt spid="3">
                                            <p:txEl>
                                              <p:pRg st="4" end="4"/>
                                            </p:txEl>
                                          </p:spTgt>
                                        </p:tgtEl>
                                      </p:cBhvr>
                                      <p:to x="100000" y="100000"/>
                                    </p:animScale>
                                    <p:animScale>
                                      <p:cBhvr>
                                        <p:cTn id="49" dur="26">
                                          <p:stCondLst>
                                            <p:cond delay="1642"/>
                                          </p:stCondLst>
                                        </p:cTn>
                                        <p:tgtEl>
                                          <p:spTgt spid="3">
                                            <p:txEl>
                                              <p:pRg st="4" end="4"/>
                                            </p:txEl>
                                          </p:spTgt>
                                        </p:tgtEl>
                                      </p:cBhvr>
                                      <p:to x="100000" y="90000"/>
                                    </p:animScale>
                                    <p:animScale>
                                      <p:cBhvr>
                                        <p:cTn id="50" dur="166" decel="50000">
                                          <p:stCondLst>
                                            <p:cond delay="1668"/>
                                          </p:stCondLst>
                                        </p:cTn>
                                        <p:tgtEl>
                                          <p:spTgt spid="3">
                                            <p:txEl>
                                              <p:pRg st="4" end="4"/>
                                            </p:txEl>
                                          </p:spTgt>
                                        </p:tgtEl>
                                      </p:cBhvr>
                                      <p:to x="100000" y="100000"/>
                                    </p:animScale>
                                    <p:animScale>
                                      <p:cBhvr>
                                        <p:cTn id="51" dur="26">
                                          <p:stCondLst>
                                            <p:cond delay="1808"/>
                                          </p:stCondLst>
                                        </p:cTn>
                                        <p:tgtEl>
                                          <p:spTgt spid="3">
                                            <p:txEl>
                                              <p:pRg st="4" end="4"/>
                                            </p:txEl>
                                          </p:spTgt>
                                        </p:tgtEl>
                                      </p:cBhvr>
                                      <p:to x="100000" y="95000"/>
                                    </p:animScale>
                                    <p:animScale>
                                      <p:cBhvr>
                                        <p:cTn id="52" dur="166" decel="50000">
                                          <p:stCondLst>
                                            <p:cond delay="1834"/>
                                          </p:stCondLst>
                                        </p:cTn>
                                        <p:tgtEl>
                                          <p:spTgt spid="3">
                                            <p:txEl>
                                              <p:pRg st="4" end="4"/>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1+#ppt_w/2"/>
                                          </p:val>
                                        </p:tav>
                                        <p:tav tm="100000">
                                          <p:val>
                                            <p:strVal val="#ppt_x"/>
                                          </p:val>
                                        </p:tav>
                                      </p:tavLst>
                                    </p:anim>
                                    <p:anim calcmode="lin" valueType="num">
                                      <p:cBhvr additive="base">
                                        <p:cTn id="58" dur="500" fill="hold"/>
                                        <p:tgtEl>
                                          <p:spTgt spid="6"/>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1+#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开操作结果示例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pic>
        <p:nvPicPr>
          <p:cNvPr id="7" name="图片 6" descr="多余毛刺二值图像.bmp"/>
          <p:cNvPicPr/>
          <p:nvPr/>
        </p:nvPicPr>
        <p:blipFill>
          <a:blip r:embed="rId2" cstate="print"/>
          <a:stretch>
            <a:fillRect/>
          </a:stretch>
        </p:blipFill>
        <p:spPr>
          <a:xfrm>
            <a:off x="683568" y="1797367"/>
            <a:ext cx="2175283" cy="2155924"/>
          </a:xfrm>
          <a:prstGeom prst="rect">
            <a:avLst/>
          </a:prstGeom>
          <a:ln>
            <a:solidFill>
              <a:schemeClr val="accent1"/>
            </a:solidFill>
          </a:ln>
        </p:spPr>
      </p:pic>
      <p:pic>
        <p:nvPicPr>
          <p:cNvPr id="8" name="图片 7" descr="多余毛刺二值图像_开操作_黑色目标.bmp"/>
          <p:cNvPicPr/>
          <p:nvPr/>
        </p:nvPicPr>
        <p:blipFill>
          <a:blip r:embed="rId3" cstate="print"/>
          <a:stretch>
            <a:fillRect/>
          </a:stretch>
        </p:blipFill>
        <p:spPr>
          <a:xfrm>
            <a:off x="3836877" y="1797366"/>
            <a:ext cx="2175283" cy="2155924"/>
          </a:xfrm>
          <a:prstGeom prst="rect">
            <a:avLst/>
          </a:prstGeom>
          <a:ln>
            <a:solidFill>
              <a:schemeClr val="accent1"/>
            </a:solidFill>
          </a:ln>
        </p:spPr>
      </p:pic>
      <p:pic>
        <p:nvPicPr>
          <p:cNvPr id="9" name="图片 8" descr="轻微缺损二值图像.bmp"/>
          <p:cNvPicPr/>
          <p:nvPr/>
        </p:nvPicPr>
        <p:blipFill>
          <a:blip r:embed="rId4" cstate="print"/>
          <a:stretch>
            <a:fillRect/>
          </a:stretch>
        </p:blipFill>
        <p:spPr>
          <a:xfrm>
            <a:off x="2339752" y="4221088"/>
            <a:ext cx="2175283" cy="2155924"/>
          </a:xfrm>
          <a:prstGeom prst="rect">
            <a:avLst/>
          </a:prstGeom>
          <a:ln>
            <a:solidFill>
              <a:schemeClr val="accent1"/>
            </a:solidFill>
          </a:ln>
        </p:spPr>
      </p:pic>
      <p:pic>
        <p:nvPicPr>
          <p:cNvPr id="10" name="图片 9" descr="轻微缺损二值图像_开操作_黑色目标.bmp"/>
          <p:cNvPicPr/>
          <p:nvPr/>
        </p:nvPicPr>
        <p:blipFill>
          <a:blip r:embed="rId5" cstate="print"/>
          <a:stretch>
            <a:fillRect/>
          </a:stretch>
        </p:blipFill>
        <p:spPr>
          <a:xfrm>
            <a:off x="5461496" y="4221088"/>
            <a:ext cx="2175283" cy="2155924"/>
          </a:xfrm>
          <a:prstGeom prst="rect">
            <a:avLst/>
          </a:prstGeom>
          <a:ln>
            <a:solidFill>
              <a:schemeClr val="accent1"/>
            </a:solidFill>
          </a:ln>
        </p:spPr>
      </p:pic>
      <p:sp>
        <p:nvSpPr>
          <p:cNvPr id="11" name="右箭头 10"/>
          <p:cNvSpPr/>
          <p:nvPr/>
        </p:nvSpPr>
        <p:spPr>
          <a:xfrm>
            <a:off x="2930859" y="2708920"/>
            <a:ext cx="777045"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4584700" y="5155034"/>
            <a:ext cx="777045"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80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0-#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闭操作</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通过</a:t>
                </a:r>
                <a14:m>
                  <m:oMath xmlns:m="http://schemas.openxmlformats.org/officeDocument/2006/math">
                    <m:r>
                      <a:rPr lang="en-US" altLang="zh-CN" i="1"/>
                      <m:t>𝐵</m:t>
                    </m:r>
                  </m:oMath>
                </a14:m>
                <a:r>
                  <a:rPr lang="zh-CN" altLang="zh-CN" dirty="0"/>
                  <a:t>对</a:t>
                </a:r>
                <a14:m>
                  <m:oMath xmlns:m="http://schemas.openxmlformats.org/officeDocument/2006/math">
                    <m:r>
                      <a:rPr lang="en-US" altLang="zh-CN" i="1"/>
                      <m:t>𝐴</m:t>
                    </m:r>
                  </m:oMath>
                </a14:m>
                <a:r>
                  <a:rPr lang="zh-CN" altLang="zh-CN" dirty="0"/>
                  <a:t>的闭操作，可以通过首先对</a:t>
                </a:r>
                <a14:m>
                  <m:oMath xmlns:m="http://schemas.openxmlformats.org/officeDocument/2006/math">
                    <m:r>
                      <a:rPr lang="en-US" altLang="zh-CN" i="1"/>
                      <m:t>𝐴</m:t>
                    </m:r>
                  </m:oMath>
                </a14:m>
                <a:r>
                  <a:rPr lang="zh-CN" altLang="zh-CN" dirty="0"/>
                  <a:t>进行膨胀操作，然后进行腐蚀操作得到，具体数学公式可以描述</a:t>
                </a:r>
                <a:r>
                  <a:rPr lang="zh-CN" altLang="zh-CN" dirty="0" smtClean="0"/>
                  <a:t>为</a:t>
                </a:r>
                <a:endParaRPr lang="en-US" altLang="zh-CN" dirty="0" smtClean="0"/>
              </a:p>
              <a:p>
                <a:pPr lvl="1"/>
                <a14:m>
                  <m:oMath xmlns:m="http://schemas.openxmlformats.org/officeDocument/2006/math">
                    <m:r>
                      <a:rPr lang="en-US" altLang="zh-CN" i="1" smtClean="0">
                        <a:solidFill>
                          <a:srgbClr val="FF0000"/>
                        </a:solidFill>
                      </a:rPr>
                      <m:t>𝐴</m:t>
                    </m:r>
                    <m:r>
                      <a:rPr lang="en-US" altLang="zh-CN" i="1" smtClean="0">
                        <a:solidFill>
                          <a:srgbClr val="FF0000"/>
                        </a:solidFill>
                      </a:rPr>
                      <m:t>∎</m:t>
                    </m:r>
                    <m:r>
                      <a:rPr lang="en-US" altLang="zh-CN" i="1" smtClean="0">
                        <a:solidFill>
                          <a:srgbClr val="FF0000"/>
                        </a:solidFill>
                      </a:rPr>
                      <m:t>𝐵</m:t>
                    </m:r>
                    <m:r>
                      <a:rPr lang="en-US" altLang="zh-CN" i="1" smtClean="0">
                        <a:solidFill>
                          <a:srgbClr val="FF0000"/>
                        </a:solidFill>
                      </a:rPr>
                      <m:t>=(</m:t>
                    </m:r>
                    <m:r>
                      <a:rPr lang="en-US" altLang="zh-CN" i="1" smtClean="0">
                        <a:solidFill>
                          <a:srgbClr val="FF0000"/>
                        </a:solidFill>
                      </a:rPr>
                      <m:t>𝐴</m:t>
                    </m:r>
                    <m:r>
                      <a:rPr lang="en-US" altLang="zh-CN" i="1" smtClean="0">
                        <a:solidFill>
                          <a:srgbClr val="FF0000"/>
                        </a:solidFill>
                      </a:rPr>
                      <m:t>⨁</m:t>
                    </m:r>
                    <m:r>
                      <a:rPr lang="en-US" altLang="zh-CN" i="1" smtClean="0">
                        <a:solidFill>
                          <a:srgbClr val="FF0000"/>
                        </a:solidFill>
                      </a:rPr>
                      <m:t>𝐵</m:t>
                    </m:r>
                    <m:r>
                      <a:rPr lang="en-US" altLang="zh-CN" i="1" smtClean="0">
                        <a:solidFill>
                          <a:srgbClr val="FF0000"/>
                        </a:solidFill>
                      </a:rPr>
                      <m:t>)⊖</m:t>
                    </m:r>
                    <m:r>
                      <a:rPr lang="en-US" altLang="zh-CN" i="1" smtClean="0">
                        <a:solidFill>
                          <a:srgbClr val="FF0000"/>
                        </a:solidFill>
                      </a:rPr>
                      <m:t>𝐵</m:t>
                    </m:r>
                    <m:r>
                      <a:rPr lang="zh-CN" altLang="zh-CN">
                        <a:solidFill>
                          <a:srgbClr val="FF0000"/>
                        </a:solidFill>
                      </a:rPr>
                      <m:t>。</m:t>
                    </m:r>
                  </m:oMath>
                </a14:m>
                <a:endParaRPr lang="en-US" altLang="zh-CN" dirty="0" smtClean="0">
                  <a:solidFill>
                    <a:srgbClr val="FF0000"/>
                  </a:solidFill>
                </a:endParaRPr>
              </a:p>
              <a:p>
                <a:r>
                  <a:rPr lang="zh-CN" altLang="zh-CN" dirty="0"/>
                  <a:t>闭操作，也可以表示</a:t>
                </a:r>
                <a:r>
                  <a:rPr lang="zh-CN" altLang="zh-CN" dirty="0" smtClean="0"/>
                  <a:t>为</a:t>
                </a:r>
                <a:endParaRPr lang="en-US" altLang="zh-CN" dirty="0" smtClean="0"/>
              </a:p>
              <a:p>
                <a:pPr lvl="1"/>
                <a14:m>
                  <m:oMath xmlns:m="http://schemas.openxmlformats.org/officeDocument/2006/math">
                    <m:r>
                      <a:rPr lang="en-US" altLang="zh-CN" i="1" smtClean="0">
                        <a:solidFill>
                          <a:srgbClr val="0000FF"/>
                        </a:solidFill>
                      </a:rPr>
                      <m:t>𝐴</m:t>
                    </m:r>
                    <m:r>
                      <a:rPr lang="en-US" altLang="zh-CN" i="1" smtClean="0">
                        <a:solidFill>
                          <a:srgbClr val="0000FF"/>
                        </a:solidFill>
                      </a:rPr>
                      <m:t>∎</m:t>
                    </m:r>
                    <m:r>
                      <a:rPr lang="en-US" altLang="zh-CN" i="1" smtClean="0">
                        <a:solidFill>
                          <a:srgbClr val="0000FF"/>
                        </a:solidFill>
                      </a:rPr>
                      <m:t>𝐵</m:t>
                    </m:r>
                    <m:r>
                      <a:rPr lang="en-US" altLang="zh-CN" i="1" smtClean="0">
                        <a:solidFill>
                          <a:srgbClr val="0000FF"/>
                        </a:solidFill>
                      </a:rPr>
                      <m:t>=</m:t>
                    </m:r>
                    <m:sSup>
                      <m:sSupPr>
                        <m:ctrlPr>
                          <a:rPr lang="zh-CN" altLang="zh-CN" i="1">
                            <a:solidFill>
                              <a:srgbClr val="0000FF"/>
                            </a:solidFill>
                          </a:rPr>
                        </m:ctrlPr>
                      </m:sSupPr>
                      <m:e>
                        <m:d>
                          <m:dPr>
                            <m:ctrlPr>
                              <a:rPr lang="zh-CN" altLang="zh-CN" i="1">
                                <a:solidFill>
                                  <a:srgbClr val="0000FF"/>
                                </a:solidFill>
                              </a:rPr>
                            </m:ctrlPr>
                          </m:dPr>
                          <m:e>
                            <m:sSup>
                              <m:sSupPr>
                                <m:ctrlPr>
                                  <a:rPr lang="zh-CN" altLang="zh-CN" i="1">
                                    <a:solidFill>
                                      <a:srgbClr val="0000FF"/>
                                    </a:solidFill>
                                  </a:rPr>
                                </m:ctrlPr>
                              </m:sSupPr>
                              <m:e>
                                <m:r>
                                  <a:rPr lang="en-US" altLang="zh-CN" i="1">
                                    <a:solidFill>
                                      <a:srgbClr val="0000FF"/>
                                    </a:solidFill>
                                  </a:rPr>
                                  <m:t>𝐴</m:t>
                                </m:r>
                              </m:e>
                              <m:sup>
                                <m:r>
                                  <a:rPr lang="en-US" altLang="zh-CN" i="1">
                                    <a:solidFill>
                                      <a:srgbClr val="0000FF"/>
                                    </a:solidFill>
                                  </a:rPr>
                                  <m:t>𝑐</m:t>
                                </m:r>
                              </m:sup>
                            </m:sSup>
                            <m:r>
                              <a:rPr lang="en-US" altLang="zh-CN" i="1">
                                <a:solidFill>
                                  <a:srgbClr val="0000FF"/>
                                </a:solidFill>
                              </a:rPr>
                              <m:t>∘</m:t>
                            </m:r>
                            <m:sSup>
                              <m:sSupPr>
                                <m:ctrlPr>
                                  <a:rPr lang="zh-CN" altLang="zh-CN" i="1">
                                    <a:solidFill>
                                      <a:srgbClr val="0000FF"/>
                                    </a:solidFill>
                                  </a:rPr>
                                </m:ctrlPr>
                              </m:sSupPr>
                              <m:e>
                                <m:r>
                                  <a:rPr lang="en-US" altLang="zh-CN" i="1">
                                    <a:solidFill>
                                      <a:srgbClr val="0000FF"/>
                                    </a:solidFill>
                                  </a:rPr>
                                  <m:t>𝐵</m:t>
                                </m:r>
                              </m:e>
                              <m:sup>
                                <m:r>
                                  <a:rPr lang="en-US" altLang="zh-CN" i="1">
                                    <a:solidFill>
                                      <a:srgbClr val="0000FF"/>
                                    </a:solidFill>
                                  </a:rPr>
                                  <m:t>𝑠</m:t>
                                </m:r>
                              </m:sup>
                            </m:sSup>
                          </m:e>
                        </m:d>
                      </m:e>
                      <m:sup>
                        <m:r>
                          <a:rPr lang="en-US" altLang="zh-CN" i="1">
                            <a:solidFill>
                              <a:srgbClr val="0000FF"/>
                            </a:solidFill>
                          </a:rPr>
                          <m:t>𝑐</m:t>
                        </m:r>
                      </m:sup>
                    </m:sSup>
                    <m:r>
                      <a:rPr lang="zh-CN" altLang="zh-CN">
                        <a:solidFill>
                          <a:srgbClr val="0000FF"/>
                        </a:solidFill>
                      </a:rPr>
                      <m:t>，</m:t>
                    </m:r>
                  </m:oMath>
                </a14:m>
                <a:endParaRPr lang="en-US" altLang="zh-CN" dirty="0" smtClean="0">
                  <a:solidFill>
                    <a:srgbClr val="0000FF"/>
                  </a:solidFill>
                </a:endParaRPr>
              </a:p>
              <a:p>
                <a:pPr lvl="1"/>
                <a:r>
                  <a:rPr lang="zh-CN" altLang="zh-CN" dirty="0"/>
                  <a:t>其中，</a:t>
                </a:r>
                <a14:m>
                  <m:oMath xmlns:m="http://schemas.openxmlformats.org/officeDocument/2006/math">
                    <m:sSup>
                      <m:sSupPr>
                        <m:ctrlPr>
                          <a:rPr lang="zh-CN" altLang="zh-CN" i="1"/>
                        </m:ctrlPr>
                      </m:sSupPr>
                      <m:e>
                        <m:r>
                          <a:rPr lang="en-US" altLang="zh-CN" i="1"/>
                          <m:t>𝑋</m:t>
                        </m:r>
                      </m:e>
                      <m:sup>
                        <m:r>
                          <a:rPr lang="en-US" altLang="zh-CN" i="1"/>
                          <m:t>𝑠</m:t>
                        </m:r>
                      </m:sup>
                    </m:sSup>
                  </m:oMath>
                </a14:m>
                <a:r>
                  <a:rPr lang="zh-CN" altLang="zh-CN" dirty="0"/>
                  <a:t>表示</a:t>
                </a:r>
                <a14:m>
                  <m:oMath xmlns:m="http://schemas.openxmlformats.org/officeDocument/2006/math">
                    <m:r>
                      <a:rPr lang="zh-CN" altLang="zh-CN"/>
                      <m:t> </m:t>
                    </m:r>
                    <m:r>
                      <a:rPr lang="en-US" altLang="zh-CN" i="1"/>
                      <m:t>𝑋</m:t>
                    </m:r>
                  </m:oMath>
                </a14:m>
                <a:r>
                  <a:rPr lang="zh-CN" altLang="zh-CN" dirty="0"/>
                  <a:t>的对称集，</a:t>
                </a:r>
                <a14:m>
                  <m:oMath xmlns:m="http://schemas.openxmlformats.org/officeDocument/2006/math">
                    <m:sSup>
                      <m:sSupPr>
                        <m:ctrlPr>
                          <a:rPr lang="zh-CN" altLang="zh-CN" i="1"/>
                        </m:ctrlPr>
                      </m:sSupPr>
                      <m:e>
                        <m:r>
                          <a:rPr lang="en-US" altLang="zh-CN" i="1"/>
                          <m:t>𝑋</m:t>
                        </m:r>
                      </m:e>
                      <m:sup>
                        <m:r>
                          <a:rPr lang="en-US" altLang="zh-CN" i="1"/>
                          <m:t>𝑐</m:t>
                        </m:r>
                      </m:sup>
                    </m:sSup>
                  </m:oMath>
                </a14:m>
                <a:r>
                  <a:rPr lang="zh-CN" altLang="zh-CN" dirty="0"/>
                  <a:t>表示</a:t>
                </a:r>
                <a14:m>
                  <m:oMath xmlns:m="http://schemas.openxmlformats.org/officeDocument/2006/math">
                    <m:r>
                      <a:rPr lang="zh-CN" altLang="zh-CN"/>
                      <m:t> </m:t>
                    </m:r>
                    <m:r>
                      <a:rPr lang="en-US" altLang="zh-CN" i="1"/>
                      <m:t>𝑋</m:t>
                    </m:r>
                  </m:oMath>
                </a14:m>
                <a:r>
                  <a:rPr lang="zh-CN" altLang="zh-CN" dirty="0"/>
                  <a:t>相对</a:t>
                </a:r>
                <a14:m>
                  <m:oMath xmlns:m="http://schemas.openxmlformats.org/officeDocument/2006/math">
                    <m:r>
                      <a:rPr lang="en-US" altLang="zh-CN" i="1"/>
                      <m:t>𝐸</m:t>
                    </m:r>
                  </m:oMath>
                </a14:m>
                <a:r>
                  <a:rPr lang="zh-CN" altLang="zh-CN" dirty="0"/>
                  <a:t>的补集，</a:t>
                </a:r>
                <a:r>
                  <a:rPr lang="zh-CN" altLang="zh-CN" dirty="0" smtClean="0"/>
                  <a:t>即</a:t>
                </a:r>
                <a:endParaRPr lang="en-US" altLang="zh-CN" dirty="0" smtClean="0"/>
              </a:p>
              <a:p>
                <a:pPr lvl="2"/>
                <a14:m>
                  <m:oMath xmlns:m="http://schemas.openxmlformats.org/officeDocument/2006/math">
                    <m:sSup>
                      <m:sSupPr>
                        <m:ctrlPr>
                          <a:rPr lang="zh-CN" altLang="zh-CN" i="1" smtClean="0">
                            <a:solidFill>
                              <a:srgbClr val="00B050"/>
                            </a:solidFill>
                          </a:rPr>
                        </m:ctrlPr>
                      </m:sSupPr>
                      <m:e>
                        <m:r>
                          <a:rPr lang="en-US" altLang="zh-CN" i="1">
                            <a:solidFill>
                              <a:srgbClr val="00B050"/>
                            </a:solidFill>
                          </a:rPr>
                          <m:t>𝑋</m:t>
                        </m:r>
                      </m:e>
                      <m:sup>
                        <m:r>
                          <a:rPr lang="en-US" altLang="zh-CN" i="1">
                            <a:solidFill>
                              <a:srgbClr val="00B050"/>
                            </a:solidFill>
                          </a:rPr>
                          <m:t>𝑐</m:t>
                        </m:r>
                      </m:sup>
                    </m:sSup>
                    <m:r>
                      <a:rPr lang="en-US" altLang="zh-CN" i="1">
                        <a:solidFill>
                          <a:srgbClr val="00B050"/>
                        </a:solidFill>
                      </a:rPr>
                      <m:t>=</m:t>
                    </m:r>
                    <m:d>
                      <m:dPr>
                        <m:begChr m:val="{"/>
                        <m:endChr m:val="}"/>
                        <m:ctrlPr>
                          <a:rPr lang="zh-CN" altLang="zh-CN" i="1">
                            <a:solidFill>
                              <a:srgbClr val="00B050"/>
                            </a:solidFill>
                          </a:rPr>
                        </m:ctrlPr>
                      </m:dPr>
                      <m:e>
                        <m:r>
                          <a:rPr lang="en-US" altLang="zh-CN" i="1">
                            <a:solidFill>
                              <a:srgbClr val="00B050"/>
                            </a:solidFill>
                          </a:rPr>
                          <m:t>𝑥</m:t>
                        </m:r>
                        <m:r>
                          <a:rPr lang="en-US" altLang="zh-CN" i="1">
                            <a:solidFill>
                              <a:srgbClr val="00B050"/>
                            </a:solidFill>
                          </a:rPr>
                          <m:t>∈</m:t>
                        </m:r>
                        <m:r>
                          <a:rPr lang="en-US" altLang="zh-CN" i="1">
                            <a:solidFill>
                              <a:srgbClr val="00B050"/>
                            </a:solidFill>
                          </a:rPr>
                          <m:t>𝐸</m:t>
                        </m:r>
                        <m:r>
                          <a:rPr lang="en-US" altLang="zh-CN" i="1">
                            <a:solidFill>
                              <a:srgbClr val="00B050"/>
                            </a:solidFill>
                          </a:rPr>
                          <m:t>|</m:t>
                        </m:r>
                        <m:r>
                          <a:rPr lang="en-US" altLang="zh-CN" i="1">
                            <a:solidFill>
                              <a:srgbClr val="00B050"/>
                            </a:solidFill>
                          </a:rPr>
                          <m:t>𝑥</m:t>
                        </m:r>
                        <m:r>
                          <a:rPr lang="en-US" altLang="zh-CN" i="1">
                            <a:solidFill>
                              <a:srgbClr val="00B050"/>
                            </a:solidFill>
                          </a:rPr>
                          <m:t>∉</m:t>
                        </m:r>
                        <m:r>
                          <a:rPr lang="en-US" altLang="zh-CN" i="1">
                            <a:solidFill>
                              <a:srgbClr val="00B050"/>
                            </a:solidFill>
                          </a:rPr>
                          <m:t>𝑋</m:t>
                        </m:r>
                      </m:e>
                    </m:d>
                    <m:r>
                      <a:rPr lang="zh-CN" altLang="zh-CN">
                        <a:solidFill>
                          <a:srgbClr val="00B050"/>
                        </a:solidFill>
                      </a:rPr>
                      <m:t>。</m:t>
                    </m:r>
                  </m:oMath>
                </a14:m>
                <a:endParaRPr lang="en-US" altLang="zh-CN" dirty="0" smtClean="0">
                  <a:solidFill>
                    <a:srgbClr val="00B050"/>
                  </a:solidFill>
                </a:endParaRPr>
              </a:p>
              <a:p>
                <a:pPr lvl="1"/>
                <a:r>
                  <a:rPr lang="zh-CN" altLang="zh-CN" dirty="0" smtClean="0">
                    <a:solidFill>
                      <a:srgbClr val="C00000"/>
                    </a:solidFill>
                  </a:rPr>
                  <a:t>也就是说，闭操作的结果是结构元素的对称集在图像</a:t>
                </a:r>
                <a14:m>
                  <m:oMath xmlns:m="http://schemas.openxmlformats.org/officeDocument/2006/math">
                    <m:r>
                      <a:rPr lang="en-US" altLang="zh-CN" i="1">
                        <a:solidFill>
                          <a:srgbClr val="C00000"/>
                        </a:solidFill>
                      </a:rPr>
                      <m:t>𝐴</m:t>
                    </m:r>
                  </m:oMath>
                </a14:m>
                <a:r>
                  <a:rPr lang="zh-CN" altLang="zh-CN" dirty="0">
                    <a:solidFill>
                      <a:srgbClr val="C00000"/>
                    </a:solidFill>
                  </a:rPr>
                  <a:t>之外的任意移动所达到的区域的补集。</a:t>
                </a:r>
                <a:endParaRPr lang="zh-CN" altLang="en-US" dirty="0">
                  <a:solidFill>
                    <a:srgbClr val="C0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132" r="-505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7853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80">
                                          <p:stCondLst>
                                            <p:cond delay="0"/>
                                          </p:stCondLst>
                                        </p:cTn>
                                        <p:tgtEl>
                                          <p:spTgt spid="3">
                                            <p:txEl>
                                              <p:pRg st="3" end="3"/>
                                            </p:txEl>
                                          </p:spTgt>
                                        </p:tgtEl>
                                      </p:cBhvr>
                                    </p:animEffect>
                                    <p:anim calcmode="lin" valueType="num">
                                      <p:cBhvr>
                                        <p:cTn id="2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3" end="3"/>
                                            </p:txEl>
                                          </p:spTgt>
                                        </p:tgtEl>
                                      </p:cBhvr>
                                      <p:to x="100000" y="60000"/>
                                    </p:animScale>
                                    <p:animScale>
                                      <p:cBhvr>
                                        <p:cTn id="30" dur="166" decel="50000">
                                          <p:stCondLst>
                                            <p:cond delay="676"/>
                                          </p:stCondLst>
                                        </p:cTn>
                                        <p:tgtEl>
                                          <p:spTgt spid="3">
                                            <p:txEl>
                                              <p:pRg st="3" end="3"/>
                                            </p:txEl>
                                          </p:spTgt>
                                        </p:tgtEl>
                                      </p:cBhvr>
                                      <p:to x="100000" y="100000"/>
                                    </p:animScale>
                                    <p:animScale>
                                      <p:cBhvr>
                                        <p:cTn id="31" dur="26">
                                          <p:stCondLst>
                                            <p:cond delay="1312"/>
                                          </p:stCondLst>
                                        </p:cTn>
                                        <p:tgtEl>
                                          <p:spTgt spid="3">
                                            <p:txEl>
                                              <p:pRg st="3" end="3"/>
                                            </p:txEl>
                                          </p:spTgt>
                                        </p:tgtEl>
                                      </p:cBhvr>
                                      <p:to x="100000" y="80000"/>
                                    </p:animScale>
                                    <p:animScale>
                                      <p:cBhvr>
                                        <p:cTn id="32" dur="166" decel="50000">
                                          <p:stCondLst>
                                            <p:cond delay="1338"/>
                                          </p:stCondLst>
                                        </p:cTn>
                                        <p:tgtEl>
                                          <p:spTgt spid="3">
                                            <p:txEl>
                                              <p:pRg st="3" end="3"/>
                                            </p:txEl>
                                          </p:spTgt>
                                        </p:tgtEl>
                                      </p:cBhvr>
                                      <p:to x="100000" y="100000"/>
                                    </p:animScale>
                                    <p:animScale>
                                      <p:cBhvr>
                                        <p:cTn id="33" dur="26">
                                          <p:stCondLst>
                                            <p:cond delay="1642"/>
                                          </p:stCondLst>
                                        </p:cTn>
                                        <p:tgtEl>
                                          <p:spTgt spid="3">
                                            <p:txEl>
                                              <p:pRg st="3" end="3"/>
                                            </p:txEl>
                                          </p:spTgt>
                                        </p:tgtEl>
                                      </p:cBhvr>
                                      <p:to x="100000" y="90000"/>
                                    </p:animScale>
                                    <p:animScale>
                                      <p:cBhvr>
                                        <p:cTn id="34" dur="166" decel="50000">
                                          <p:stCondLst>
                                            <p:cond delay="1668"/>
                                          </p:stCondLst>
                                        </p:cTn>
                                        <p:tgtEl>
                                          <p:spTgt spid="3">
                                            <p:txEl>
                                              <p:pRg st="3" end="3"/>
                                            </p:txEl>
                                          </p:spTgt>
                                        </p:tgtEl>
                                      </p:cBhvr>
                                      <p:to x="100000" y="100000"/>
                                    </p:animScale>
                                    <p:animScale>
                                      <p:cBhvr>
                                        <p:cTn id="35" dur="26">
                                          <p:stCondLst>
                                            <p:cond delay="1808"/>
                                          </p:stCondLst>
                                        </p:cTn>
                                        <p:tgtEl>
                                          <p:spTgt spid="3">
                                            <p:txEl>
                                              <p:pRg st="3" end="3"/>
                                            </p:txEl>
                                          </p:spTgt>
                                        </p:tgtEl>
                                      </p:cBhvr>
                                      <p:to x="100000" y="95000"/>
                                    </p:animScale>
                                    <p:animScale>
                                      <p:cBhvr>
                                        <p:cTn id="36" dur="166" decel="50000">
                                          <p:stCondLst>
                                            <p:cond delay="1834"/>
                                          </p:stCondLst>
                                        </p:cTn>
                                        <p:tgtEl>
                                          <p:spTgt spid="3">
                                            <p:txEl>
                                              <p:pRg st="3" end="3"/>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down)">
                                      <p:cBhvr>
                                        <p:cTn id="39" dur="580">
                                          <p:stCondLst>
                                            <p:cond delay="0"/>
                                          </p:stCondLst>
                                        </p:cTn>
                                        <p:tgtEl>
                                          <p:spTgt spid="3">
                                            <p:txEl>
                                              <p:pRg st="4" end="4"/>
                                            </p:txEl>
                                          </p:spTgt>
                                        </p:tgtEl>
                                      </p:cBhvr>
                                    </p:animEffect>
                                    <p:anim calcmode="lin" valueType="num">
                                      <p:cBhvr>
                                        <p:cTn id="4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4" end="4"/>
                                            </p:txEl>
                                          </p:spTgt>
                                        </p:tgtEl>
                                      </p:cBhvr>
                                      <p:to x="100000" y="60000"/>
                                    </p:animScale>
                                    <p:animScale>
                                      <p:cBhvr>
                                        <p:cTn id="46" dur="166" decel="50000">
                                          <p:stCondLst>
                                            <p:cond delay="676"/>
                                          </p:stCondLst>
                                        </p:cTn>
                                        <p:tgtEl>
                                          <p:spTgt spid="3">
                                            <p:txEl>
                                              <p:pRg st="4" end="4"/>
                                            </p:txEl>
                                          </p:spTgt>
                                        </p:tgtEl>
                                      </p:cBhvr>
                                      <p:to x="100000" y="100000"/>
                                    </p:animScale>
                                    <p:animScale>
                                      <p:cBhvr>
                                        <p:cTn id="47" dur="26">
                                          <p:stCondLst>
                                            <p:cond delay="1312"/>
                                          </p:stCondLst>
                                        </p:cTn>
                                        <p:tgtEl>
                                          <p:spTgt spid="3">
                                            <p:txEl>
                                              <p:pRg st="4" end="4"/>
                                            </p:txEl>
                                          </p:spTgt>
                                        </p:tgtEl>
                                      </p:cBhvr>
                                      <p:to x="100000" y="80000"/>
                                    </p:animScale>
                                    <p:animScale>
                                      <p:cBhvr>
                                        <p:cTn id="48" dur="166" decel="50000">
                                          <p:stCondLst>
                                            <p:cond delay="1338"/>
                                          </p:stCondLst>
                                        </p:cTn>
                                        <p:tgtEl>
                                          <p:spTgt spid="3">
                                            <p:txEl>
                                              <p:pRg st="4" end="4"/>
                                            </p:txEl>
                                          </p:spTgt>
                                        </p:tgtEl>
                                      </p:cBhvr>
                                      <p:to x="100000" y="100000"/>
                                    </p:animScale>
                                    <p:animScale>
                                      <p:cBhvr>
                                        <p:cTn id="49" dur="26">
                                          <p:stCondLst>
                                            <p:cond delay="1642"/>
                                          </p:stCondLst>
                                        </p:cTn>
                                        <p:tgtEl>
                                          <p:spTgt spid="3">
                                            <p:txEl>
                                              <p:pRg st="4" end="4"/>
                                            </p:txEl>
                                          </p:spTgt>
                                        </p:tgtEl>
                                      </p:cBhvr>
                                      <p:to x="100000" y="90000"/>
                                    </p:animScale>
                                    <p:animScale>
                                      <p:cBhvr>
                                        <p:cTn id="50" dur="166" decel="50000">
                                          <p:stCondLst>
                                            <p:cond delay="1668"/>
                                          </p:stCondLst>
                                        </p:cTn>
                                        <p:tgtEl>
                                          <p:spTgt spid="3">
                                            <p:txEl>
                                              <p:pRg st="4" end="4"/>
                                            </p:txEl>
                                          </p:spTgt>
                                        </p:tgtEl>
                                      </p:cBhvr>
                                      <p:to x="100000" y="100000"/>
                                    </p:animScale>
                                    <p:animScale>
                                      <p:cBhvr>
                                        <p:cTn id="51" dur="26">
                                          <p:stCondLst>
                                            <p:cond delay="1808"/>
                                          </p:stCondLst>
                                        </p:cTn>
                                        <p:tgtEl>
                                          <p:spTgt spid="3">
                                            <p:txEl>
                                              <p:pRg st="4" end="4"/>
                                            </p:txEl>
                                          </p:spTgt>
                                        </p:tgtEl>
                                      </p:cBhvr>
                                      <p:to x="100000" y="95000"/>
                                    </p:animScale>
                                    <p:animScale>
                                      <p:cBhvr>
                                        <p:cTn id="52" dur="166" decel="50000">
                                          <p:stCondLst>
                                            <p:cond delay="1834"/>
                                          </p:stCondLst>
                                        </p:cTn>
                                        <p:tgtEl>
                                          <p:spTgt spid="3">
                                            <p:txEl>
                                              <p:pRg st="4" end="4"/>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wipe(down)">
                                      <p:cBhvr>
                                        <p:cTn id="55" dur="580">
                                          <p:stCondLst>
                                            <p:cond delay="0"/>
                                          </p:stCondLst>
                                        </p:cTn>
                                        <p:tgtEl>
                                          <p:spTgt spid="3">
                                            <p:txEl>
                                              <p:pRg st="5" end="5"/>
                                            </p:txEl>
                                          </p:spTgt>
                                        </p:tgtEl>
                                      </p:cBhvr>
                                    </p:animEffect>
                                    <p:anim calcmode="lin" valueType="num">
                                      <p:cBhvr>
                                        <p:cTn id="5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5" end="5"/>
                                            </p:txEl>
                                          </p:spTgt>
                                        </p:tgtEl>
                                      </p:cBhvr>
                                      <p:to x="100000" y="60000"/>
                                    </p:animScale>
                                    <p:animScale>
                                      <p:cBhvr>
                                        <p:cTn id="62" dur="166" decel="50000">
                                          <p:stCondLst>
                                            <p:cond delay="676"/>
                                          </p:stCondLst>
                                        </p:cTn>
                                        <p:tgtEl>
                                          <p:spTgt spid="3">
                                            <p:txEl>
                                              <p:pRg st="5" end="5"/>
                                            </p:txEl>
                                          </p:spTgt>
                                        </p:tgtEl>
                                      </p:cBhvr>
                                      <p:to x="100000" y="100000"/>
                                    </p:animScale>
                                    <p:animScale>
                                      <p:cBhvr>
                                        <p:cTn id="63" dur="26">
                                          <p:stCondLst>
                                            <p:cond delay="1312"/>
                                          </p:stCondLst>
                                        </p:cTn>
                                        <p:tgtEl>
                                          <p:spTgt spid="3">
                                            <p:txEl>
                                              <p:pRg st="5" end="5"/>
                                            </p:txEl>
                                          </p:spTgt>
                                        </p:tgtEl>
                                      </p:cBhvr>
                                      <p:to x="100000" y="80000"/>
                                    </p:animScale>
                                    <p:animScale>
                                      <p:cBhvr>
                                        <p:cTn id="64" dur="166" decel="50000">
                                          <p:stCondLst>
                                            <p:cond delay="1338"/>
                                          </p:stCondLst>
                                        </p:cTn>
                                        <p:tgtEl>
                                          <p:spTgt spid="3">
                                            <p:txEl>
                                              <p:pRg st="5" end="5"/>
                                            </p:txEl>
                                          </p:spTgt>
                                        </p:tgtEl>
                                      </p:cBhvr>
                                      <p:to x="100000" y="100000"/>
                                    </p:animScale>
                                    <p:animScale>
                                      <p:cBhvr>
                                        <p:cTn id="65" dur="26">
                                          <p:stCondLst>
                                            <p:cond delay="1642"/>
                                          </p:stCondLst>
                                        </p:cTn>
                                        <p:tgtEl>
                                          <p:spTgt spid="3">
                                            <p:txEl>
                                              <p:pRg st="5" end="5"/>
                                            </p:txEl>
                                          </p:spTgt>
                                        </p:tgtEl>
                                      </p:cBhvr>
                                      <p:to x="100000" y="90000"/>
                                    </p:animScale>
                                    <p:animScale>
                                      <p:cBhvr>
                                        <p:cTn id="66" dur="166" decel="50000">
                                          <p:stCondLst>
                                            <p:cond delay="1668"/>
                                          </p:stCondLst>
                                        </p:cTn>
                                        <p:tgtEl>
                                          <p:spTgt spid="3">
                                            <p:txEl>
                                              <p:pRg st="5" end="5"/>
                                            </p:txEl>
                                          </p:spTgt>
                                        </p:tgtEl>
                                      </p:cBhvr>
                                      <p:to x="100000" y="100000"/>
                                    </p:animScale>
                                    <p:animScale>
                                      <p:cBhvr>
                                        <p:cTn id="67" dur="26">
                                          <p:stCondLst>
                                            <p:cond delay="1808"/>
                                          </p:stCondLst>
                                        </p:cTn>
                                        <p:tgtEl>
                                          <p:spTgt spid="3">
                                            <p:txEl>
                                              <p:pRg st="5" end="5"/>
                                            </p:txEl>
                                          </p:spTgt>
                                        </p:tgtEl>
                                      </p:cBhvr>
                                      <p:to x="100000" y="95000"/>
                                    </p:animScale>
                                    <p:animScale>
                                      <p:cBhvr>
                                        <p:cTn id="68" dur="166" decel="50000">
                                          <p:stCondLst>
                                            <p:cond delay="1834"/>
                                          </p:stCondLst>
                                        </p:cTn>
                                        <p:tgtEl>
                                          <p:spTgt spid="3">
                                            <p:txEl>
                                              <p:pRg st="5" end="5"/>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Effect transition="in" filter="wipe(down)">
                                      <p:cBhvr>
                                        <p:cTn id="73" dur="580">
                                          <p:stCondLst>
                                            <p:cond delay="0"/>
                                          </p:stCondLst>
                                        </p:cTn>
                                        <p:tgtEl>
                                          <p:spTgt spid="3">
                                            <p:txEl>
                                              <p:pRg st="6" end="6"/>
                                            </p:txEl>
                                          </p:spTgt>
                                        </p:tgtEl>
                                      </p:cBhvr>
                                    </p:animEffect>
                                    <p:anim calcmode="lin" valueType="num">
                                      <p:cBhvr>
                                        <p:cTn id="7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6" end="6"/>
                                            </p:txEl>
                                          </p:spTgt>
                                        </p:tgtEl>
                                      </p:cBhvr>
                                      <p:to x="100000" y="60000"/>
                                    </p:animScale>
                                    <p:animScale>
                                      <p:cBhvr>
                                        <p:cTn id="80" dur="166" decel="50000">
                                          <p:stCondLst>
                                            <p:cond delay="676"/>
                                          </p:stCondLst>
                                        </p:cTn>
                                        <p:tgtEl>
                                          <p:spTgt spid="3">
                                            <p:txEl>
                                              <p:pRg st="6" end="6"/>
                                            </p:txEl>
                                          </p:spTgt>
                                        </p:tgtEl>
                                      </p:cBhvr>
                                      <p:to x="100000" y="100000"/>
                                    </p:animScale>
                                    <p:animScale>
                                      <p:cBhvr>
                                        <p:cTn id="81" dur="26">
                                          <p:stCondLst>
                                            <p:cond delay="1312"/>
                                          </p:stCondLst>
                                        </p:cTn>
                                        <p:tgtEl>
                                          <p:spTgt spid="3">
                                            <p:txEl>
                                              <p:pRg st="6" end="6"/>
                                            </p:txEl>
                                          </p:spTgt>
                                        </p:tgtEl>
                                      </p:cBhvr>
                                      <p:to x="100000" y="80000"/>
                                    </p:animScale>
                                    <p:animScale>
                                      <p:cBhvr>
                                        <p:cTn id="82" dur="166" decel="50000">
                                          <p:stCondLst>
                                            <p:cond delay="1338"/>
                                          </p:stCondLst>
                                        </p:cTn>
                                        <p:tgtEl>
                                          <p:spTgt spid="3">
                                            <p:txEl>
                                              <p:pRg st="6" end="6"/>
                                            </p:txEl>
                                          </p:spTgt>
                                        </p:tgtEl>
                                      </p:cBhvr>
                                      <p:to x="100000" y="100000"/>
                                    </p:animScale>
                                    <p:animScale>
                                      <p:cBhvr>
                                        <p:cTn id="83" dur="26">
                                          <p:stCondLst>
                                            <p:cond delay="1642"/>
                                          </p:stCondLst>
                                        </p:cTn>
                                        <p:tgtEl>
                                          <p:spTgt spid="3">
                                            <p:txEl>
                                              <p:pRg st="6" end="6"/>
                                            </p:txEl>
                                          </p:spTgt>
                                        </p:tgtEl>
                                      </p:cBhvr>
                                      <p:to x="100000" y="90000"/>
                                    </p:animScale>
                                    <p:animScale>
                                      <p:cBhvr>
                                        <p:cTn id="84" dur="166" decel="50000">
                                          <p:stCondLst>
                                            <p:cond delay="1668"/>
                                          </p:stCondLst>
                                        </p:cTn>
                                        <p:tgtEl>
                                          <p:spTgt spid="3">
                                            <p:txEl>
                                              <p:pRg st="6" end="6"/>
                                            </p:txEl>
                                          </p:spTgt>
                                        </p:tgtEl>
                                      </p:cBhvr>
                                      <p:to x="100000" y="100000"/>
                                    </p:animScale>
                                    <p:animScale>
                                      <p:cBhvr>
                                        <p:cTn id="85" dur="26">
                                          <p:stCondLst>
                                            <p:cond delay="1808"/>
                                          </p:stCondLst>
                                        </p:cTn>
                                        <p:tgtEl>
                                          <p:spTgt spid="3">
                                            <p:txEl>
                                              <p:pRg st="6" end="6"/>
                                            </p:txEl>
                                          </p:spTgt>
                                        </p:tgtEl>
                                      </p:cBhvr>
                                      <p:to x="100000" y="95000"/>
                                    </p:animScale>
                                    <p:animScale>
                                      <p:cBhvr>
                                        <p:cTn id="86"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闭操作</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闭操作</a:t>
            </a:r>
            <a:r>
              <a:rPr lang="zh-CN" altLang="zh-CN" dirty="0"/>
              <a:t>的示意图，其中深黑色区域为被闭操作的对象，圆形区域表示结构元素，深黑色区域和浅灰色区域合起来就是闭操作后的结果。</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pic>
        <p:nvPicPr>
          <p:cNvPr id="6" name="图片 5" descr="闭操作示意图.bmp"/>
          <p:cNvPicPr/>
          <p:nvPr/>
        </p:nvPicPr>
        <p:blipFill>
          <a:blip r:embed="rId2" cstate="print"/>
          <a:stretch>
            <a:fillRect/>
          </a:stretch>
        </p:blipFill>
        <p:spPr>
          <a:xfrm>
            <a:off x="1907704" y="3140968"/>
            <a:ext cx="3456384" cy="2880320"/>
          </a:xfrm>
          <a:prstGeom prst="rect">
            <a:avLst/>
          </a:prstGeom>
          <a:ln>
            <a:solidFill>
              <a:schemeClr val="accent1"/>
            </a:solidFill>
          </a:ln>
        </p:spPr>
      </p:pic>
    </p:spTree>
    <p:extLst>
      <p:ext uri="{BB962C8B-B14F-4D97-AF65-F5344CB8AC3E}">
        <p14:creationId xmlns:p14="http://schemas.microsoft.com/office/powerpoint/2010/main" val="113264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闭操作结果示例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pic>
        <p:nvPicPr>
          <p:cNvPr id="6" name="图片 5" descr="多余毛刺二值图像.bmp"/>
          <p:cNvPicPr/>
          <p:nvPr/>
        </p:nvPicPr>
        <p:blipFill>
          <a:blip r:embed="rId2" cstate="print"/>
          <a:stretch>
            <a:fillRect/>
          </a:stretch>
        </p:blipFill>
        <p:spPr>
          <a:xfrm>
            <a:off x="539552" y="1700808"/>
            <a:ext cx="2232248" cy="2120419"/>
          </a:xfrm>
          <a:prstGeom prst="rect">
            <a:avLst/>
          </a:prstGeom>
          <a:ln>
            <a:solidFill>
              <a:schemeClr val="accent1"/>
            </a:solidFill>
          </a:ln>
        </p:spPr>
      </p:pic>
      <p:pic>
        <p:nvPicPr>
          <p:cNvPr id="7" name="图片 6" descr="多余毛刺二值图像_闭操作_黑色目标.bmp"/>
          <p:cNvPicPr/>
          <p:nvPr/>
        </p:nvPicPr>
        <p:blipFill>
          <a:blip r:embed="rId3" cstate="print"/>
          <a:stretch>
            <a:fillRect/>
          </a:stretch>
        </p:blipFill>
        <p:spPr>
          <a:xfrm>
            <a:off x="3695818" y="1713583"/>
            <a:ext cx="2232248" cy="2120419"/>
          </a:xfrm>
          <a:prstGeom prst="rect">
            <a:avLst/>
          </a:prstGeom>
          <a:ln>
            <a:solidFill>
              <a:schemeClr val="accent1"/>
            </a:solidFill>
          </a:ln>
        </p:spPr>
      </p:pic>
      <p:pic>
        <p:nvPicPr>
          <p:cNvPr id="8" name="图片 7" descr="轻微缺损二值图像.bmp"/>
          <p:cNvPicPr/>
          <p:nvPr/>
        </p:nvPicPr>
        <p:blipFill>
          <a:blip r:embed="rId4" cstate="print"/>
          <a:stretch>
            <a:fillRect/>
          </a:stretch>
        </p:blipFill>
        <p:spPr>
          <a:xfrm>
            <a:off x="2267744" y="4293095"/>
            <a:ext cx="2232248" cy="2120419"/>
          </a:xfrm>
          <a:prstGeom prst="rect">
            <a:avLst/>
          </a:prstGeom>
          <a:ln>
            <a:solidFill>
              <a:schemeClr val="accent1"/>
            </a:solidFill>
          </a:ln>
        </p:spPr>
      </p:pic>
      <p:pic>
        <p:nvPicPr>
          <p:cNvPr id="9" name="图片 8" descr="轻微缺损二值图像_闭操作_黑色目标.bmp"/>
          <p:cNvPicPr/>
          <p:nvPr/>
        </p:nvPicPr>
        <p:blipFill>
          <a:blip r:embed="rId5" cstate="print"/>
          <a:stretch>
            <a:fillRect/>
          </a:stretch>
        </p:blipFill>
        <p:spPr>
          <a:xfrm>
            <a:off x="5436096" y="4293096"/>
            <a:ext cx="2232248" cy="2120419"/>
          </a:xfrm>
          <a:prstGeom prst="rect">
            <a:avLst/>
          </a:prstGeom>
          <a:ln>
            <a:solidFill>
              <a:schemeClr val="accent1"/>
            </a:solidFill>
          </a:ln>
        </p:spPr>
      </p:pic>
      <p:sp>
        <p:nvSpPr>
          <p:cNvPr id="10" name="右箭头 9"/>
          <p:cNvSpPr/>
          <p:nvPr/>
        </p:nvSpPr>
        <p:spPr>
          <a:xfrm>
            <a:off x="2843808" y="2636912"/>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572000" y="5209288"/>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550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down)">
                                      <p:cBhvr>
                                        <p:cTn id="57" dur="580">
                                          <p:stCondLst>
                                            <p:cond delay="0"/>
                                          </p:stCondLst>
                                        </p:cTn>
                                        <p:tgtEl>
                                          <p:spTgt spid="8"/>
                                        </p:tgtEl>
                                      </p:cBhvr>
                                    </p:animEffect>
                                    <p:anim calcmode="lin" valueType="num">
                                      <p:cBhvr>
                                        <p:cTn id="5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3" dur="26">
                                          <p:stCondLst>
                                            <p:cond delay="650"/>
                                          </p:stCondLst>
                                        </p:cTn>
                                        <p:tgtEl>
                                          <p:spTgt spid="8"/>
                                        </p:tgtEl>
                                      </p:cBhvr>
                                      <p:to x="100000" y="60000"/>
                                    </p:animScale>
                                    <p:animScale>
                                      <p:cBhvr>
                                        <p:cTn id="64" dur="166" decel="50000">
                                          <p:stCondLst>
                                            <p:cond delay="676"/>
                                          </p:stCondLst>
                                        </p:cTn>
                                        <p:tgtEl>
                                          <p:spTgt spid="8"/>
                                        </p:tgtEl>
                                      </p:cBhvr>
                                      <p:to x="100000" y="100000"/>
                                    </p:animScale>
                                    <p:animScale>
                                      <p:cBhvr>
                                        <p:cTn id="65" dur="26">
                                          <p:stCondLst>
                                            <p:cond delay="1312"/>
                                          </p:stCondLst>
                                        </p:cTn>
                                        <p:tgtEl>
                                          <p:spTgt spid="8"/>
                                        </p:tgtEl>
                                      </p:cBhvr>
                                      <p:to x="100000" y="80000"/>
                                    </p:animScale>
                                    <p:animScale>
                                      <p:cBhvr>
                                        <p:cTn id="66" dur="166" decel="50000">
                                          <p:stCondLst>
                                            <p:cond delay="1338"/>
                                          </p:stCondLst>
                                        </p:cTn>
                                        <p:tgtEl>
                                          <p:spTgt spid="8"/>
                                        </p:tgtEl>
                                      </p:cBhvr>
                                      <p:to x="100000" y="100000"/>
                                    </p:animScale>
                                    <p:animScale>
                                      <p:cBhvr>
                                        <p:cTn id="67" dur="26">
                                          <p:stCondLst>
                                            <p:cond delay="1642"/>
                                          </p:stCondLst>
                                        </p:cTn>
                                        <p:tgtEl>
                                          <p:spTgt spid="8"/>
                                        </p:tgtEl>
                                      </p:cBhvr>
                                      <p:to x="100000" y="90000"/>
                                    </p:animScale>
                                    <p:animScale>
                                      <p:cBhvr>
                                        <p:cTn id="68" dur="166" decel="50000">
                                          <p:stCondLst>
                                            <p:cond delay="1668"/>
                                          </p:stCondLst>
                                        </p:cTn>
                                        <p:tgtEl>
                                          <p:spTgt spid="8"/>
                                        </p:tgtEl>
                                      </p:cBhvr>
                                      <p:to x="100000" y="100000"/>
                                    </p:animScale>
                                    <p:animScale>
                                      <p:cBhvr>
                                        <p:cTn id="69" dur="26">
                                          <p:stCondLst>
                                            <p:cond delay="1808"/>
                                          </p:stCondLst>
                                        </p:cTn>
                                        <p:tgtEl>
                                          <p:spTgt spid="8"/>
                                        </p:tgtEl>
                                      </p:cBhvr>
                                      <p:to x="100000" y="95000"/>
                                    </p:animScale>
                                    <p:animScale>
                                      <p:cBhvr>
                                        <p:cTn id="70" dur="166" decel="50000">
                                          <p:stCondLst>
                                            <p:cond delay="1834"/>
                                          </p:stCondLst>
                                        </p:cTn>
                                        <p:tgtEl>
                                          <p:spTgt spid="8"/>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down)">
                                      <p:cBhvr>
                                        <p:cTn id="73" dur="580">
                                          <p:stCondLst>
                                            <p:cond delay="0"/>
                                          </p:stCondLst>
                                        </p:cTn>
                                        <p:tgtEl>
                                          <p:spTgt spid="11"/>
                                        </p:tgtEl>
                                      </p:cBhvr>
                                    </p:animEffect>
                                    <p:anim calcmode="lin" valueType="num">
                                      <p:cBhvr>
                                        <p:cTn id="7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9" dur="26">
                                          <p:stCondLst>
                                            <p:cond delay="650"/>
                                          </p:stCondLst>
                                        </p:cTn>
                                        <p:tgtEl>
                                          <p:spTgt spid="11"/>
                                        </p:tgtEl>
                                      </p:cBhvr>
                                      <p:to x="100000" y="60000"/>
                                    </p:animScale>
                                    <p:animScale>
                                      <p:cBhvr>
                                        <p:cTn id="80" dur="166" decel="50000">
                                          <p:stCondLst>
                                            <p:cond delay="676"/>
                                          </p:stCondLst>
                                        </p:cTn>
                                        <p:tgtEl>
                                          <p:spTgt spid="11"/>
                                        </p:tgtEl>
                                      </p:cBhvr>
                                      <p:to x="100000" y="100000"/>
                                    </p:animScale>
                                    <p:animScale>
                                      <p:cBhvr>
                                        <p:cTn id="81" dur="26">
                                          <p:stCondLst>
                                            <p:cond delay="1312"/>
                                          </p:stCondLst>
                                        </p:cTn>
                                        <p:tgtEl>
                                          <p:spTgt spid="11"/>
                                        </p:tgtEl>
                                      </p:cBhvr>
                                      <p:to x="100000" y="80000"/>
                                    </p:animScale>
                                    <p:animScale>
                                      <p:cBhvr>
                                        <p:cTn id="82" dur="166" decel="50000">
                                          <p:stCondLst>
                                            <p:cond delay="1338"/>
                                          </p:stCondLst>
                                        </p:cTn>
                                        <p:tgtEl>
                                          <p:spTgt spid="11"/>
                                        </p:tgtEl>
                                      </p:cBhvr>
                                      <p:to x="100000" y="100000"/>
                                    </p:animScale>
                                    <p:animScale>
                                      <p:cBhvr>
                                        <p:cTn id="83" dur="26">
                                          <p:stCondLst>
                                            <p:cond delay="1642"/>
                                          </p:stCondLst>
                                        </p:cTn>
                                        <p:tgtEl>
                                          <p:spTgt spid="11"/>
                                        </p:tgtEl>
                                      </p:cBhvr>
                                      <p:to x="100000" y="90000"/>
                                    </p:animScale>
                                    <p:animScale>
                                      <p:cBhvr>
                                        <p:cTn id="84" dur="166" decel="50000">
                                          <p:stCondLst>
                                            <p:cond delay="1668"/>
                                          </p:stCondLst>
                                        </p:cTn>
                                        <p:tgtEl>
                                          <p:spTgt spid="11"/>
                                        </p:tgtEl>
                                      </p:cBhvr>
                                      <p:to x="100000" y="100000"/>
                                    </p:animScale>
                                    <p:animScale>
                                      <p:cBhvr>
                                        <p:cTn id="85" dur="26">
                                          <p:stCondLst>
                                            <p:cond delay="1808"/>
                                          </p:stCondLst>
                                        </p:cTn>
                                        <p:tgtEl>
                                          <p:spTgt spid="11"/>
                                        </p:tgtEl>
                                      </p:cBhvr>
                                      <p:to x="100000" y="95000"/>
                                    </p:animScale>
                                    <p:animScale>
                                      <p:cBhvr>
                                        <p:cTn id="86" dur="166" decel="50000">
                                          <p:stCondLst>
                                            <p:cond delay="1834"/>
                                          </p:stCondLst>
                                        </p:cTn>
                                        <p:tgtEl>
                                          <p:spTgt spid="11"/>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down)">
                                      <p:cBhvr>
                                        <p:cTn id="89" dur="580">
                                          <p:stCondLst>
                                            <p:cond delay="0"/>
                                          </p:stCondLst>
                                        </p:cTn>
                                        <p:tgtEl>
                                          <p:spTgt spid="9"/>
                                        </p:tgtEl>
                                      </p:cBhvr>
                                    </p:animEffect>
                                    <p:anim calcmode="lin" valueType="num">
                                      <p:cBhvr>
                                        <p:cTn id="9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95" dur="26">
                                          <p:stCondLst>
                                            <p:cond delay="650"/>
                                          </p:stCondLst>
                                        </p:cTn>
                                        <p:tgtEl>
                                          <p:spTgt spid="9"/>
                                        </p:tgtEl>
                                      </p:cBhvr>
                                      <p:to x="100000" y="60000"/>
                                    </p:animScale>
                                    <p:animScale>
                                      <p:cBhvr>
                                        <p:cTn id="96" dur="166" decel="50000">
                                          <p:stCondLst>
                                            <p:cond delay="676"/>
                                          </p:stCondLst>
                                        </p:cTn>
                                        <p:tgtEl>
                                          <p:spTgt spid="9"/>
                                        </p:tgtEl>
                                      </p:cBhvr>
                                      <p:to x="100000" y="100000"/>
                                    </p:animScale>
                                    <p:animScale>
                                      <p:cBhvr>
                                        <p:cTn id="97" dur="26">
                                          <p:stCondLst>
                                            <p:cond delay="1312"/>
                                          </p:stCondLst>
                                        </p:cTn>
                                        <p:tgtEl>
                                          <p:spTgt spid="9"/>
                                        </p:tgtEl>
                                      </p:cBhvr>
                                      <p:to x="100000" y="80000"/>
                                    </p:animScale>
                                    <p:animScale>
                                      <p:cBhvr>
                                        <p:cTn id="98" dur="166" decel="50000">
                                          <p:stCondLst>
                                            <p:cond delay="1338"/>
                                          </p:stCondLst>
                                        </p:cTn>
                                        <p:tgtEl>
                                          <p:spTgt spid="9"/>
                                        </p:tgtEl>
                                      </p:cBhvr>
                                      <p:to x="100000" y="100000"/>
                                    </p:animScale>
                                    <p:animScale>
                                      <p:cBhvr>
                                        <p:cTn id="99" dur="26">
                                          <p:stCondLst>
                                            <p:cond delay="1642"/>
                                          </p:stCondLst>
                                        </p:cTn>
                                        <p:tgtEl>
                                          <p:spTgt spid="9"/>
                                        </p:tgtEl>
                                      </p:cBhvr>
                                      <p:to x="100000" y="90000"/>
                                    </p:animScale>
                                    <p:animScale>
                                      <p:cBhvr>
                                        <p:cTn id="100" dur="166" decel="50000">
                                          <p:stCondLst>
                                            <p:cond delay="1668"/>
                                          </p:stCondLst>
                                        </p:cTn>
                                        <p:tgtEl>
                                          <p:spTgt spid="9"/>
                                        </p:tgtEl>
                                      </p:cBhvr>
                                      <p:to x="100000" y="100000"/>
                                    </p:animScale>
                                    <p:animScale>
                                      <p:cBhvr>
                                        <p:cTn id="101" dur="26">
                                          <p:stCondLst>
                                            <p:cond delay="1808"/>
                                          </p:stCondLst>
                                        </p:cTn>
                                        <p:tgtEl>
                                          <p:spTgt spid="9"/>
                                        </p:tgtEl>
                                      </p:cBhvr>
                                      <p:to x="100000" y="95000"/>
                                    </p:animScale>
                                    <p:animScale>
                                      <p:cBhvr>
                                        <p:cTn id="10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细化算法</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solidFill>
                  <a:srgbClr val="FF0000"/>
                </a:solidFill>
              </a:rPr>
              <a:t>图像细化</a:t>
            </a:r>
            <a:r>
              <a:rPr lang="zh-CN" altLang="zh-CN" dirty="0"/>
              <a:t>，一般作为一种图像预处理技术出现，目的是提取图像的骨架，即是将原始图像中线条宽度大于</a:t>
            </a:r>
            <a:r>
              <a:rPr lang="en-US" altLang="zh-CN" dirty="0"/>
              <a:t>1</a:t>
            </a:r>
            <a:r>
              <a:rPr lang="zh-CN" altLang="zh-CN" dirty="0"/>
              <a:t>个像素的线条细化为只有一个像素宽，形成骨架后能比较容易的分析图像，如进行图像的特征提取等</a:t>
            </a:r>
            <a:r>
              <a:rPr lang="zh-CN" altLang="zh-CN" dirty="0" smtClean="0"/>
              <a:t>。</a:t>
            </a:r>
            <a:endParaRPr lang="en-US" altLang="zh-CN" dirty="0" smtClean="0"/>
          </a:p>
          <a:p>
            <a:r>
              <a:rPr lang="zh-CN" altLang="zh-CN" dirty="0"/>
              <a:t>经典的图像细化算法的思想是“</a:t>
            </a:r>
            <a:r>
              <a:rPr lang="zh-CN" altLang="zh-CN" dirty="0">
                <a:solidFill>
                  <a:srgbClr val="0000FF"/>
                </a:solidFill>
              </a:rPr>
              <a:t>层层剥离</a:t>
            </a:r>
            <a:r>
              <a:rPr lang="zh-CN" altLang="zh-CN" dirty="0"/>
              <a:t>”，即从线条边缘开始一层一层向里剥离，直到线条剩下一个像素为止</a:t>
            </a:r>
            <a:r>
              <a:rPr lang="zh-CN" altLang="zh-CN" dirty="0" smtClean="0"/>
              <a:t>。</a:t>
            </a:r>
            <a:endParaRPr lang="en-US" altLang="zh-CN" dirty="0" smtClean="0"/>
          </a:p>
          <a:p>
            <a:r>
              <a:rPr lang="zh-CN" altLang="zh-CN" dirty="0"/>
              <a:t>图像细化大大的压缩了原始图像的数据量，并保持了其包含形状的</a:t>
            </a:r>
            <a:r>
              <a:rPr lang="zh-CN" altLang="zh-CN" dirty="0">
                <a:solidFill>
                  <a:srgbClr val="C00000"/>
                </a:solidFill>
              </a:rPr>
              <a:t>基本拓扑结构信息</a:t>
            </a:r>
            <a:r>
              <a:rPr lang="zh-CN" altLang="zh-CN" dirty="0"/>
              <a:t>，从而为特征提取等应用奠定了</a:t>
            </a:r>
            <a:r>
              <a:rPr lang="zh-CN" altLang="zh-CN" dirty="0" smtClean="0"/>
              <a:t>基础。</a:t>
            </a:r>
            <a:endParaRPr lang="en-US" altLang="zh-CN" dirty="0" smtClean="0"/>
          </a:p>
          <a:p>
            <a:r>
              <a:rPr lang="zh-CN" altLang="zh-CN" dirty="0"/>
              <a:t>细化算法应该满足如下条件</a:t>
            </a:r>
            <a:r>
              <a:rPr lang="zh-CN" altLang="zh-CN" dirty="0" smtClean="0"/>
              <a:t>：</a:t>
            </a:r>
            <a:endParaRPr lang="en-US" altLang="zh-CN" dirty="0" smtClean="0"/>
          </a:p>
          <a:p>
            <a:pPr lvl="1"/>
            <a:r>
              <a:rPr lang="en-US" altLang="zh-CN" dirty="0" smtClean="0">
                <a:solidFill>
                  <a:srgbClr val="00B050"/>
                </a:solidFill>
              </a:rPr>
              <a:t>1</a:t>
            </a:r>
            <a:r>
              <a:rPr lang="zh-CN" altLang="zh-CN" dirty="0">
                <a:solidFill>
                  <a:srgbClr val="00B050"/>
                </a:solidFill>
              </a:rPr>
              <a:t>）将条形区域变成一条薄线</a:t>
            </a:r>
            <a:r>
              <a:rPr lang="zh-CN" altLang="zh-CN" dirty="0" smtClean="0">
                <a:solidFill>
                  <a:srgbClr val="00B050"/>
                </a:solidFill>
              </a:rPr>
              <a:t>；</a:t>
            </a:r>
            <a:endParaRPr lang="en-US" altLang="zh-CN" dirty="0" smtClean="0">
              <a:solidFill>
                <a:srgbClr val="00B050"/>
              </a:solidFill>
            </a:endParaRPr>
          </a:p>
          <a:p>
            <a:pPr lvl="1"/>
            <a:r>
              <a:rPr lang="en-US" altLang="zh-CN" dirty="0" smtClean="0">
                <a:solidFill>
                  <a:srgbClr val="00B050"/>
                </a:solidFill>
              </a:rPr>
              <a:t>2</a:t>
            </a:r>
            <a:r>
              <a:rPr lang="zh-CN" altLang="zh-CN" dirty="0">
                <a:solidFill>
                  <a:srgbClr val="00B050"/>
                </a:solidFill>
              </a:rPr>
              <a:t>）薄线应该位于原条形区域的中心</a:t>
            </a:r>
            <a:r>
              <a:rPr lang="zh-CN" altLang="zh-CN" dirty="0" smtClean="0">
                <a:solidFill>
                  <a:srgbClr val="00B050"/>
                </a:solidFill>
              </a:rPr>
              <a:t>；</a:t>
            </a:r>
            <a:endParaRPr lang="en-US" altLang="zh-CN" dirty="0" smtClean="0">
              <a:solidFill>
                <a:srgbClr val="00B050"/>
              </a:solidFill>
            </a:endParaRPr>
          </a:p>
          <a:p>
            <a:pPr lvl="1"/>
            <a:r>
              <a:rPr lang="en-US" altLang="zh-CN" dirty="0" smtClean="0">
                <a:solidFill>
                  <a:srgbClr val="00B050"/>
                </a:solidFill>
              </a:rPr>
              <a:t>3</a:t>
            </a:r>
            <a:r>
              <a:rPr lang="zh-CN" altLang="zh-CN" dirty="0">
                <a:solidFill>
                  <a:srgbClr val="00B050"/>
                </a:solidFill>
              </a:rPr>
              <a:t>）薄线应该保持原图像的拓扑特性。</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66021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down)">
                                      <p:cBhvr>
                                        <p:cTn id="59" dur="580">
                                          <p:stCondLst>
                                            <p:cond delay="0"/>
                                          </p:stCondLst>
                                        </p:cTn>
                                        <p:tgtEl>
                                          <p:spTgt spid="3">
                                            <p:txEl>
                                              <p:pRg st="4" end="4"/>
                                            </p:txEl>
                                          </p:spTgt>
                                        </p:tgtEl>
                                      </p:cBhvr>
                                    </p:animEffect>
                                    <p:anim calcmode="lin" valueType="num">
                                      <p:cBhvr>
                                        <p:cTn id="6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4" end="4"/>
                                            </p:txEl>
                                          </p:spTgt>
                                        </p:tgtEl>
                                      </p:cBhvr>
                                      <p:to x="100000" y="60000"/>
                                    </p:animScale>
                                    <p:animScale>
                                      <p:cBhvr>
                                        <p:cTn id="66" dur="166" decel="50000">
                                          <p:stCondLst>
                                            <p:cond delay="676"/>
                                          </p:stCondLst>
                                        </p:cTn>
                                        <p:tgtEl>
                                          <p:spTgt spid="3">
                                            <p:txEl>
                                              <p:pRg st="4" end="4"/>
                                            </p:txEl>
                                          </p:spTgt>
                                        </p:tgtEl>
                                      </p:cBhvr>
                                      <p:to x="100000" y="100000"/>
                                    </p:animScale>
                                    <p:animScale>
                                      <p:cBhvr>
                                        <p:cTn id="67" dur="26">
                                          <p:stCondLst>
                                            <p:cond delay="1312"/>
                                          </p:stCondLst>
                                        </p:cTn>
                                        <p:tgtEl>
                                          <p:spTgt spid="3">
                                            <p:txEl>
                                              <p:pRg st="4" end="4"/>
                                            </p:txEl>
                                          </p:spTgt>
                                        </p:tgtEl>
                                      </p:cBhvr>
                                      <p:to x="100000" y="80000"/>
                                    </p:animScale>
                                    <p:animScale>
                                      <p:cBhvr>
                                        <p:cTn id="68" dur="166" decel="50000">
                                          <p:stCondLst>
                                            <p:cond delay="1338"/>
                                          </p:stCondLst>
                                        </p:cTn>
                                        <p:tgtEl>
                                          <p:spTgt spid="3">
                                            <p:txEl>
                                              <p:pRg st="4" end="4"/>
                                            </p:txEl>
                                          </p:spTgt>
                                        </p:tgtEl>
                                      </p:cBhvr>
                                      <p:to x="100000" y="100000"/>
                                    </p:animScale>
                                    <p:animScale>
                                      <p:cBhvr>
                                        <p:cTn id="69" dur="26">
                                          <p:stCondLst>
                                            <p:cond delay="1642"/>
                                          </p:stCondLst>
                                        </p:cTn>
                                        <p:tgtEl>
                                          <p:spTgt spid="3">
                                            <p:txEl>
                                              <p:pRg st="4" end="4"/>
                                            </p:txEl>
                                          </p:spTgt>
                                        </p:tgtEl>
                                      </p:cBhvr>
                                      <p:to x="100000" y="90000"/>
                                    </p:animScale>
                                    <p:animScale>
                                      <p:cBhvr>
                                        <p:cTn id="70" dur="166" decel="50000">
                                          <p:stCondLst>
                                            <p:cond delay="1668"/>
                                          </p:stCondLst>
                                        </p:cTn>
                                        <p:tgtEl>
                                          <p:spTgt spid="3">
                                            <p:txEl>
                                              <p:pRg st="4" end="4"/>
                                            </p:txEl>
                                          </p:spTgt>
                                        </p:tgtEl>
                                      </p:cBhvr>
                                      <p:to x="100000" y="100000"/>
                                    </p:animScale>
                                    <p:animScale>
                                      <p:cBhvr>
                                        <p:cTn id="71" dur="26">
                                          <p:stCondLst>
                                            <p:cond delay="1808"/>
                                          </p:stCondLst>
                                        </p:cTn>
                                        <p:tgtEl>
                                          <p:spTgt spid="3">
                                            <p:txEl>
                                              <p:pRg st="4" end="4"/>
                                            </p:txEl>
                                          </p:spTgt>
                                        </p:tgtEl>
                                      </p:cBhvr>
                                      <p:to x="100000" y="95000"/>
                                    </p:animScale>
                                    <p:animScale>
                                      <p:cBhvr>
                                        <p:cTn id="72" dur="166" decel="50000">
                                          <p:stCondLst>
                                            <p:cond delay="1834"/>
                                          </p:stCondLst>
                                        </p:cTn>
                                        <p:tgtEl>
                                          <p:spTgt spid="3">
                                            <p:txEl>
                                              <p:pRg st="4" end="4"/>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wipe(down)">
                                      <p:cBhvr>
                                        <p:cTn id="75" dur="580">
                                          <p:stCondLst>
                                            <p:cond delay="0"/>
                                          </p:stCondLst>
                                        </p:cTn>
                                        <p:tgtEl>
                                          <p:spTgt spid="3">
                                            <p:txEl>
                                              <p:pRg st="5" end="5"/>
                                            </p:txEl>
                                          </p:spTgt>
                                        </p:tgtEl>
                                      </p:cBhvr>
                                    </p:animEffect>
                                    <p:anim calcmode="lin" valueType="num">
                                      <p:cBhvr>
                                        <p:cTn id="7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5" end="5"/>
                                            </p:txEl>
                                          </p:spTgt>
                                        </p:tgtEl>
                                      </p:cBhvr>
                                      <p:to x="100000" y="60000"/>
                                    </p:animScale>
                                    <p:animScale>
                                      <p:cBhvr>
                                        <p:cTn id="82" dur="166" decel="50000">
                                          <p:stCondLst>
                                            <p:cond delay="676"/>
                                          </p:stCondLst>
                                        </p:cTn>
                                        <p:tgtEl>
                                          <p:spTgt spid="3">
                                            <p:txEl>
                                              <p:pRg st="5" end="5"/>
                                            </p:txEl>
                                          </p:spTgt>
                                        </p:tgtEl>
                                      </p:cBhvr>
                                      <p:to x="100000" y="100000"/>
                                    </p:animScale>
                                    <p:animScale>
                                      <p:cBhvr>
                                        <p:cTn id="83" dur="26">
                                          <p:stCondLst>
                                            <p:cond delay="1312"/>
                                          </p:stCondLst>
                                        </p:cTn>
                                        <p:tgtEl>
                                          <p:spTgt spid="3">
                                            <p:txEl>
                                              <p:pRg st="5" end="5"/>
                                            </p:txEl>
                                          </p:spTgt>
                                        </p:tgtEl>
                                      </p:cBhvr>
                                      <p:to x="100000" y="80000"/>
                                    </p:animScale>
                                    <p:animScale>
                                      <p:cBhvr>
                                        <p:cTn id="84" dur="166" decel="50000">
                                          <p:stCondLst>
                                            <p:cond delay="1338"/>
                                          </p:stCondLst>
                                        </p:cTn>
                                        <p:tgtEl>
                                          <p:spTgt spid="3">
                                            <p:txEl>
                                              <p:pRg st="5" end="5"/>
                                            </p:txEl>
                                          </p:spTgt>
                                        </p:tgtEl>
                                      </p:cBhvr>
                                      <p:to x="100000" y="100000"/>
                                    </p:animScale>
                                    <p:animScale>
                                      <p:cBhvr>
                                        <p:cTn id="85" dur="26">
                                          <p:stCondLst>
                                            <p:cond delay="1642"/>
                                          </p:stCondLst>
                                        </p:cTn>
                                        <p:tgtEl>
                                          <p:spTgt spid="3">
                                            <p:txEl>
                                              <p:pRg st="5" end="5"/>
                                            </p:txEl>
                                          </p:spTgt>
                                        </p:tgtEl>
                                      </p:cBhvr>
                                      <p:to x="100000" y="90000"/>
                                    </p:animScale>
                                    <p:animScale>
                                      <p:cBhvr>
                                        <p:cTn id="86" dur="166" decel="50000">
                                          <p:stCondLst>
                                            <p:cond delay="1668"/>
                                          </p:stCondLst>
                                        </p:cTn>
                                        <p:tgtEl>
                                          <p:spTgt spid="3">
                                            <p:txEl>
                                              <p:pRg st="5" end="5"/>
                                            </p:txEl>
                                          </p:spTgt>
                                        </p:tgtEl>
                                      </p:cBhvr>
                                      <p:to x="100000" y="100000"/>
                                    </p:animScale>
                                    <p:animScale>
                                      <p:cBhvr>
                                        <p:cTn id="87" dur="26">
                                          <p:stCondLst>
                                            <p:cond delay="1808"/>
                                          </p:stCondLst>
                                        </p:cTn>
                                        <p:tgtEl>
                                          <p:spTgt spid="3">
                                            <p:txEl>
                                              <p:pRg st="5" end="5"/>
                                            </p:txEl>
                                          </p:spTgt>
                                        </p:tgtEl>
                                      </p:cBhvr>
                                      <p:to x="100000" y="95000"/>
                                    </p:animScale>
                                    <p:animScale>
                                      <p:cBhvr>
                                        <p:cTn id="88" dur="166" decel="50000">
                                          <p:stCondLst>
                                            <p:cond delay="1834"/>
                                          </p:stCondLst>
                                        </p:cTn>
                                        <p:tgtEl>
                                          <p:spTgt spid="3">
                                            <p:txEl>
                                              <p:pRg st="5" end="5"/>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animEffect transition="in" filter="wipe(down)">
                                      <p:cBhvr>
                                        <p:cTn id="91" dur="580">
                                          <p:stCondLst>
                                            <p:cond delay="0"/>
                                          </p:stCondLst>
                                        </p:cTn>
                                        <p:tgtEl>
                                          <p:spTgt spid="3">
                                            <p:txEl>
                                              <p:pRg st="6" end="6"/>
                                            </p:txEl>
                                          </p:spTgt>
                                        </p:tgtEl>
                                      </p:cBhvr>
                                    </p:animEffect>
                                    <p:anim calcmode="lin" valueType="num">
                                      <p:cBhvr>
                                        <p:cTn id="9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3">
                                            <p:txEl>
                                              <p:pRg st="6" end="6"/>
                                            </p:txEl>
                                          </p:spTgt>
                                        </p:tgtEl>
                                      </p:cBhvr>
                                      <p:to x="100000" y="60000"/>
                                    </p:animScale>
                                    <p:animScale>
                                      <p:cBhvr>
                                        <p:cTn id="98" dur="166" decel="50000">
                                          <p:stCondLst>
                                            <p:cond delay="676"/>
                                          </p:stCondLst>
                                        </p:cTn>
                                        <p:tgtEl>
                                          <p:spTgt spid="3">
                                            <p:txEl>
                                              <p:pRg st="6" end="6"/>
                                            </p:txEl>
                                          </p:spTgt>
                                        </p:tgtEl>
                                      </p:cBhvr>
                                      <p:to x="100000" y="100000"/>
                                    </p:animScale>
                                    <p:animScale>
                                      <p:cBhvr>
                                        <p:cTn id="99" dur="26">
                                          <p:stCondLst>
                                            <p:cond delay="1312"/>
                                          </p:stCondLst>
                                        </p:cTn>
                                        <p:tgtEl>
                                          <p:spTgt spid="3">
                                            <p:txEl>
                                              <p:pRg st="6" end="6"/>
                                            </p:txEl>
                                          </p:spTgt>
                                        </p:tgtEl>
                                      </p:cBhvr>
                                      <p:to x="100000" y="80000"/>
                                    </p:animScale>
                                    <p:animScale>
                                      <p:cBhvr>
                                        <p:cTn id="100" dur="166" decel="50000">
                                          <p:stCondLst>
                                            <p:cond delay="1338"/>
                                          </p:stCondLst>
                                        </p:cTn>
                                        <p:tgtEl>
                                          <p:spTgt spid="3">
                                            <p:txEl>
                                              <p:pRg st="6" end="6"/>
                                            </p:txEl>
                                          </p:spTgt>
                                        </p:tgtEl>
                                      </p:cBhvr>
                                      <p:to x="100000" y="100000"/>
                                    </p:animScale>
                                    <p:animScale>
                                      <p:cBhvr>
                                        <p:cTn id="101" dur="26">
                                          <p:stCondLst>
                                            <p:cond delay="1642"/>
                                          </p:stCondLst>
                                        </p:cTn>
                                        <p:tgtEl>
                                          <p:spTgt spid="3">
                                            <p:txEl>
                                              <p:pRg st="6" end="6"/>
                                            </p:txEl>
                                          </p:spTgt>
                                        </p:tgtEl>
                                      </p:cBhvr>
                                      <p:to x="100000" y="90000"/>
                                    </p:animScale>
                                    <p:animScale>
                                      <p:cBhvr>
                                        <p:cTn id="102" dur="166" decel="50000">
                                          <p:stCondLst>
                                            <p:cond delay="1668"/>
                                          </p:stCondLst>
                                        </p:cTn>
                                        <p:tgtEl>
                                          <p:spTgt spid="3">
                                            <p:txEl>
                                              <p:pRg st="6" end="6"/>
                                            </p:txEl>
                                          </p:spTgt>
                                        </p:tgtEl>
                                      </p:cBhvr>
                                      <p:to x="100000" y="100000"/>
                                    </p:animScale>
                                    <p:animScale>
                                      <p:cBhvr>
                                        <p:cTn id="103" dur="26">
                                          <p:stCondLst>
                                            <p:cond delay="1808"/>
                                          </p:stCondLst>
                                        </p:cTn>
                                        <p:tgtEl>
                                          <p:spTgt spid="3">
                                            <p:txEl>
                                              <p:pRg st="6" end="6"/>
                                            </p:txEl>
                                          </p:spTgt>
                                        </p:tgtEl>
                                      </p:cBhvr>
                                      <p:to x="100000" y="95000"/>
                                    </p:animScale>
                                    <p:animScale>
                                      <p:cBhvr>
                                        <p:cTn id="104"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细化算法</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根据是否使用迭代运算，可以将细化算法分成两类，一是</a:t>
            </a:r>
            <a:r>
              <a:rPr lang="zh-CN" altLang="zh-CN" dirty="0">
                <a:solidFill>
                  <a:srgbClr val="0000FF"/>
                </a:solidFill>
              </a:rPr>
              <a:t>迭代算法</a:t>
            </a:r>
            <a:r>
              <a:rPr lang="zh-CN" altLang="zh-CN" dirty="0"/>
              <a:t>，二是</a:t>
            </a:r>
            <a:r>
              <a:rPr lang="zh-CN" altLang="zh-CN" dirty="0">
                <a:solidFill>
                  <a:srgbClr val="FF0000"/>
                </a:solidFill>
              </a:rPr>
              <a:t>非迭代算法</a:t>
            </a:r>
            <a:r>
              <a:rPr lang="zh-CN" altLang="zh-CN" dirty="0" smtClean="0"/>
              <a:t>。</a:t>
            </a:r>
            <a:endParaRPr lang="en-US" altLang="zh-CN" dirty="0" smtClean="0"/>
          </a:p>
          <a:p>
            <a:pPr lvl="1"/>
            <a:r>
              <a:rPr lang="zh-CN" altLang="zh-CN" dirty="0">
                <a:solidFill>
                  <a:srgbClr val="0000FF"/>
                </a:solidFill>
              </a:rPr>
              <a:t>迭代算法</a:t>
            </a:r>
            <a:r>
              <a:rPr lang="zh-CN" altLang="zh-CN" dirty="0"/>
              <a:t>，就是重复删除图像边缘中满足一定条件的像素，以最终得到单像素宽的骨架</a:t>
            </a:r>
            <a:r>
              <a:rPr lang="zh-CN" altLang="zh-CN" dirty="0" smtClean="0"/>
              <a:t>。</a:t>
            </a:r>
            <a:endParaRPr lang="en-US" altLang="zh-CN" dirty="0" smtClean="0"/>
          </a:p>
          <a:p>
            <a:pPr lvl="2"/>
            <a:r>
              <a:rPr lang="zh-CN" altLang="zh-CN" dirty="0"/>
              <a:t>对于</a:t>
            </a:r>
            <a:r>
              <a:rPr lang="zh-CN" altLang="zh-CN" dirty="0">
                <a:solidFill>
                  <a:srgbClr val="0000FF"/>
                </a:solidFill>
              </a:rPr>
              <a:t>迭代算法</a:t>
            </a:r>
            <a:r>
              <a:rPr lang="zh-CN" altLang="zh-CN" dirty="0"/>
              <a:t>，又可以根据其检查像素的方式分成</a:t>
            </a:r>
            <a:r>
              <a:rPr lang="zh-CN" altLang="zh-CN" dirty="0">
                <a:solidFill>
                  <a:srgbClr val="C00000"/>
                </a:solidFill>
              </a:rPr>
              <a:t>串行算法</a:t>
            </a:r>
            <a:r>
              <a:rPr lang="zh-CN" altLang="zh-CN" dirty="0"/>
              <a:t>和</a:t>
            </a:r>
            <a:r>
              <a:rPr lang="zh-CN" altLang="zh-CN" dirty="0">
                <a:solidFill>
                  <a:srgbClr val="00B050"/>
                </a:solidFill>
              </a:rPr>
              <a:t>并行算法</a:t>
            </a:r>
            <a:r>
              <a:rPr lang="zh-CN" altLang="zh-CN" dirty="0" smtClean="0"/>
              <a:t>。</a:t>
            </a:r>
            <a:endParaRPr lang="en-US" altLang="zh-CN" dirty="0" smtClean="0"/>
          </a:p>
          <a:p>
            <a:pPr lvl="3"/>
            <a:r>
              <a:rPr lang="zh-CN" altLang="zh-CN" dirty="0"/>
              <a:t>所谓</a:t>
            </a:r>
            <a:r>
              <a:rPr lang="zh-CN" altLang="zh-CN" dirty="0">
                <a:solidFill>
                  <a:srgbClr val="C00000"/>
                </a:solidFill>
              </a:rPr>
              <a:t>串行算法</a:t>
            </a:r>
            <a:r>
              <a:rPr lang="zh-CN" altLang="zh-CN" dirty="0"/>
              <a:t>，即为是否删除像素在每次迭代的执行中是固定顺序的，它不仅取决于前次迭代的结果，而且也取决于本次迭代中已处理过像素点分布的情况</a:t>
            </a:r>
            <a:r>
              <a:rPr lang="zh-CN" altLang="zh-CN" dirty="0" smtClean="0"/>
              <a:t>。</a:t>
            </a:r>
            <a:endParaRPr lang="en-US" altLang="zh-CN" dirty="0" smtClean="0"/>
          </a:p>
          <a:p>
            <a:pPr lvl="3"/>
            <a:r>
              <a:rPr lang="zh-CN" altLang="zh-CN" dirty="0"/>
              <a:t>对于</a:t>
            </a:r>
            <a:r>
              <a:rPr lang="zh-CN" altLang="zh-CN" dirty="0">
                <a:solidFill>
                  <a:srgbClr val="00B050"/>
                </a:solidFill>
              </a:rPr>
              <a:t>并行算法</a:t>
            </a:r>
            <a:r>
              <a:rPr lang="zh-CN" altLang="zh-CN" dirty="0"/>
              <a:t>，像素点删除与否与像素值在图像中的顺序无关，仅取决于前次迭代的结果。</a:t>
            </a:r>
            <a:endParaRPr lang="en-US" altLang="zh-CN" dirty="0" smtClean="0"/>
          </a:p>
          <a:p>
            <a:pPr lvl="1"/>
            <a:r>
              <a:rPr lang="zh-CN" altLang="zh-CN" dirty="0">
                <a:solidFill>
                  <a:srgbClr val="FF0000"/>
                </a:solidFill>
              </a:rPr>
              <a:t>非迭代算法</a:t>
            </a:r>
            <a:r>
              <a:rPr lang="zh-CN" altLang="zh-CN" dirty="0"/>
              <a:t>，就是一次即可生成骨架，所使用的方法包括基于距离变换的方法和基于游程长度编码的方法等。</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51550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80">
                                          <p:stCondLst>
                                            <p:cond delay="0"/>
                                          </p:stCondLst>
                                        </p:cTn>
                                        <p:tgtEl>
                                          <p:spTgt spid="3">
                                            <p:txEl>
                                              <p:pRg st="5" end="5"/>
                                            </p:txEl>
                                          </p:spTgt>
                                        </p:tgtEl>
                                      </p:cBhvr>
                                    </p:animEffect>
                                    <p:anim calcmode="lin" valueType="num">
                                      <p:cBhvr>
                                        <p:cTn id="2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5" end="5"/>
                                            </p:txEl>
                                          </p:spTgt>
                                        </p:tgtEl>
                                      </p:cBhvr>
                                      <p:to x="100000" y="60000"/>
                                    </p:animScale>
                                    <p:animScale>
                                      <p:cBhvr>
                                        <p:cTn id="32" dur="166" decel="50000">
                                          <p:stCondLst>
                                            <p:cond delay="676"/>
                                          </p:stCondLst>
                                        </p:cTn>
                                        <p:tgtEl>
                                          <p:spTgt spid="3">
                                            <p:txEl>
                                              <p:pRg st="5" end="5"/>
                                            </p:txEl>
                                          </p:spTgt>
                                        </p:tgtEl>
                                      </p:cBhvr>
                                      <p:to x="100000" y="100000"/>
                                    </p:animScale>
                                    <p:animScale>
                                      <p:cBhvr>
                                        <p:cTn id="33" dur="26">
                                          <p:stCondLst>
                                            <p:cond delay="1312"/>
                                          </p:stCondLst>
                                        </p:cTn>
                                        <p:tgtEl>
                                          <p:spTgt spid="3">
                                            <p:txEl>
                                              <p:pRg st="5" end="5"/>
                                            </p:txEl>
                                          </p:spTgt>
                                        </p:tgtEl>
                                      </p:cBhvr>
                                      <p:to x="100000" y="80000"/>
                                    </p:animScale>
                                    <p:animScale>
                                      <p:cBhvr>
                                        <p:cTn id="34" dur="166" decel="50000">
                                          <p:stCondLst>
                                            <p:cond delay="1338"/>
                                          </p:stCondLst>
                                        </p:cTn>
                                        <p:tgtEl>
                                          <p:spTgt spid="3">
                                            <p:txEl>
                                              <p:pRg st="5" end="5"/>
                                            </p:txEl>
                                          </p:spTgt>
                                        </p:tgtEl>
                                      </p:cBhvr>
                                      <p:to x="100000" y="100000"/>
                                    </p:animScale>
                                    <p:animScale>
                                      <p:cBhvr>
                                        <p:cTn id="35" dur="26">
                                          <p:stCondLst>
                                            <p:cond delay="1642"/>
                                          </p:stCondLst>
                                        </p:cTn>
                                        <p:tgtEl>
                                          <p:spTgt spid="3">
                                            <p:txEl>
                                              <p:pRg st="5" end="5"/>
                                            </p:txEl>
                                          </p:spTgt>
                                        </p:tgtEl>
                                      </p:cBhvr>
                                      <p:to x="100000" y="90000"/>
                                    </p:animScale>
                                    <p:animScale>
                                      <p:cBhvr>
                                        <p:cTn id="36" dur="166" decel="50000">
                                          <p:stCondLst>
                                            <p:cond delay="1668"/>
                                          </p:stCondLst>
                                        </p:cTn>
                                        <p:tgtEl>
                                          <p:spTgt spid="3">
                                            <p:txEl>
                                              <p:pRg st="5" end="5"/>
                                            </p:txEl>
                                          </p:spTgt>
                                        </p:tgtEl>
                                      </p:cBhvr>
                                      <p:to x="100000" y="100000"/>
                                    </p:animScale>
                                    <p:animScale>
                                      <p:cBhvr>
                                        <p:cTn id="37" dur="26">
                                          <p:stCondLst>
                                            <p:cond delay="1808"/>
                                          </p:stCondLst>
                                        </p:cTn>
                                        <p:tgtEl>
                                          <p:spTgt spid="3">
                                            <p:txEl>
                                              <p:pRg st="5" end="5"/>
                                            </p:txEl>
                                          </p:spTgt>
                                        </p:tgtEl>
                                      </p:cBhvr>
                                      <p:to x="100000" y="95000"/>
                                    </p:animScale>
                                    <p:animScale>
                                      <p:cBhvr>
                                        <p:cTn id="38" dur="166" decel="50000">
                                          <p:stCondLst>
                                            <p:cond delay="1834"/>
                                          </p:stCondLst>
                                        </p:cTn>
                                        <p:tgtEl>
                                          <p:spTgt spid="3">
                                            <p:txEl>
                                              <p:pRg st="5" end="5"/>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形态学处理</a:t>
            </a:r>
            <a:endParaRPr lang="zh-CN" altLang="en-US" dirty="0"/>
          </a:p>
        </p:txBody>
      </p:sp>
      <p:sp>
        <p:nvSpPr>
          <p:cNvPr id="3" name="内容占位符 2"/>
          <p:cNvSpPr>
            <a:spLocks noGrp="1"/>
          </p:cNvSpPr>
          <p:nvPr>
            <p:ph idx="1"/>
          </p:nvPr>
        </p:nvSpPr>
        <p:spPr/>
        <p:txBody>
          <a:bodyPr/>
          <a:lstStyle/>
          <a:p>
            <a:r>
              <a:rPr lang="zh-CN" altLang="zh-CN" dirty="0">
                <a:solidFill>
                  <a:srgbClr val="0000FF"/>
                </a:solidFill>
              </a:rPr>
              <a:t>形态学</a:t>
            </a:r>
            <a:r>
              <a:rPr lang="zh-CN" altLang="zh-CN" dirty="0"/>
              <a:t>，是一种用于几何结构分析和处理的理论与技术，其与集合理论、晶格理论、拓扑学和随机函数紧密</a:t>
            </a:r>
            <a:r>
              <a:rPr lang="zh-CN" altLang="zh-CN" dirty="0" smtClean="0"/>
              <a:t>相关。</a:t>
            </a:r>
            <a:endParaRPr lang="en-US" altLang="zh-CN" dirty="0" smtClean="0"/>
          </a:p>
          <a:p>
            <a:r>
              <a:rPr lang="zh-CN" altLang="zh-CN" dirty="0"/>
              <a:t>可以将用于二值图像的形态学方法称为</a:t>
            </a:r>
            <a:r>
              <a:rPr lang="zh-CN" altLang="zh-CN" dirty="0">
                <a:solidFill>
                  <a:srgbClr val="00B050"/>
                </a:solidFill>
              </a:rPr>
              <a:t>二值形态学</a:t>
            </a:r>
            <a:r>
              <a:rPr lang="zh-CN" altLang="zh-CN" dirty="0"/>
              <a:t>，相应的用于灰度图像的方法称为</a:t>
            </a:r>
            <a:r>
              <a:rPr lang="zh-CN" altLang="zh-CN" dirty="0">
                <a:solidFill>
                  <a:srgbClr val="C00000"/>
                </a:solidFill>
              </a:rPr>
              <a:t>灰度形态学</a:t>
            </a:r>
            <a:r>
              <a:rPr lang="zh-CN" altLang="zh-CN" dirty="0" smtClean="0"/>
              <a:t>。</a:t>
            </a:r>
            <a:endParaRPr lang="en-US" altLang="zh-CN" dirty="0" smtClean="0"/>
          </a:p>
          <a:p>
            <a:r>
              <a:rPr lang="zh-CN" altLang="zh-CN" dirty="0"/>
              <a:t>二值形态学的</a:t>
            </a:r>
            <a:r>
              <a:rPr lang="zh-CN" altLang="zh-CN" dirty="0">
                <a:solidFill>
                  <a:srgbClr val="00FF00"/>
                </a:solidFill>
              </a:rPr>
              <a:t>基本思想</a:t>
            </a:r>
            <a:r>
              <a:rPr lang="zh-CN" altLang="zh-CN" dirty="0"/>
              <a:t>就是，使用一个简单预定义的形状对图像进行探测，以得出这个形状是怎样和图像中所包含的形状进行匹配的结论</a:t>
            </a:r>
            <a:r>
              <a:rPr lang="zh-CN" altLang="zh-CN" dirty="0" smtClean="0"/>
              <a:t>。</a:t>
            </a:r>
            <a:endParaRPr lang="en-US" altLang="zh-CN" dirty="0" smtClean="0"/>
          </a:p>
          <a:p>
            <a:r>
              <a:rPr lang="zh-CN" altLang="zh-CN" dirty="0"/>
              <a:t>简单的形状，就称为</a:t>
            </a:r>
            <a:r>
              <a:rPr lang="zh-CN" altLang="zh-CN" dirty="0">
                <a:solidFill>
                  <a:srgbClr val="FF0000"/>
                </a:solidFill>
              </a:rPr>
              <a:t>结构元素</a:t>
            </a:r>
            <a:r>
              <a:rPr lang="zh-CN" altLang="zh-CN" dirty="0"/>
              <a:t>，其本身也是一个二值图像，即为距离集合或网格。</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297262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经典细化算法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solidFill>
                  <a:srgbClr val="FF0000"/>
                </a:solidFill>
              </a:rPr>
              <a:t>Hilditch</a:t>
            </a:r>
            <a:r>
              <a:rPr lang="zh-CN" altLang="zh-CN" dirty="0">
                <a:solidFill>
                  <a:srgbClr val="FF0000"/>
                </a:solidFill>
              </a:rPr>
              <a:t>细化</a:t>
            </a:r>
            <a:r>
              <a:rPr lang="zh-CN" altLang="zh-CN" dirty="0" smtClean="0">
                <a:solidFill>
                  <a:srgbClr val="FF0000"/>
                </a:solidFill>
              </a:rPr>
              <a:t>算法</a:t>
            </a:r>
            <a:endParaRPr lang="en-US" altLang="zh-CN" dirty="0" smtClean="0">
              <a:solidFill>
                <a:srgbClr val="FF0000"/>
              </a:solidFill>
            </a:endParaRPr>
          </a:p>
          <a:p>
            <a:pPr lvl="1"/>
            <a:r>
              <a:rPr lang="en-US" altLang="zh-CN" dirty="0" err="1"/>
              <a:t>Hilditch</a:t>
            </a:r>
            <a:r>
              <a:rPr lang="zh-CN" altLang="zh-CN" dirty="0"/>
              <a:t>算法适用于二值图像，比较普通，属于一般的算法</a:t>
            </a:r>
            <a:r>
              <a:rPr lang="zh-CN" altLang="zh-CN" dirty="0" smtClean="0"/>
              <a:t>。</a:t>
            </a:r>
            <a:endParaRPr lang="en-US" altLang="zh-CN" dirty="0" smtClean="0"/>
          </a:p>
          <a:p>
            <a:r>
              <a:rPr lang="en-US" altLang="zh-CN" dirty="0" err="1">
                <a:solidFill>
                  <a:srgbClr val="0000FF"/>
                </a:solidFill>
              </a:rPr>
              <a:t>Pavlidis</a:t>
            </a:r>
            <a:r>
              <a:rPr lang="zh-CN" altLang="zh-CN" dirty="0">
                <a:solidFill>
                  <a:srgbClr val="0000FF"/>
                </a:solidFill>
              </a:rPr>
              <a:t>细化</a:t>
            </a:r>
            <a:r>
              <a:rPr lang="zh-CN" altLang="zh-CN" dirty="0" smtClean="0">
                <a:solidFill>
                  <a:srgbClr val="0000FF"/>
                </a:solidFill>
              </a:rPr>
              <a:t>算法</a:t>
            </a:r>
            <a:endParaRPr lang="en-US" altLang="zh-CN" dirty="0" smtClean="0">
              <a:solidFill>
                <a:srgbClr val="0000FF"/>
              </a:solidFill>
            </a:endParaRPr>
          </a:p>
          <a:p>
            <a:pPr lvl="1"/>
            <a:r>
              <a:rPr lang="en-US" altLang="zh-CN" dirty="0" err="1"/>
              <a:t>Pavlidis</a:t>
            </a:r>
            <a:r>
              <a:rPr lang="zh-CN" altLang="zh-CN" dirty="0"/>
              <a:t>细化算法是通过并行和串行混合处理来实现，使用位运算进行特定模式的匹配，所得到的骨架是</a:t>
            </a:r>
            <a:r>
              <a:rPr lang="en-US" altLang="zh-CN" dirty="0"/>
              <a:t>8</a:t>
            </a:r>
            <a:r>
              <a:rPr lang="zh-CN" altLang="zh-CN" dirty="0"/>
              <a:t>连通的</a:t>
            </a:r>
            <a:r>
              <a:rPr lang="zh-CN" altLang="zh-CN" dirty="0" smtClean="0"/>
              <a:t>。</a:t>
            </a:r>
            <a:endParaRPr lang="en-US" altLang="zh-CN" dirty="0" smtClean="0"/>
          </a:p>
          <a:p>
            <a:r>
              <a:rPr lang="en-US" altLang="zh-CN" dirty="0">
                <a:solidFill>
                  <a:srgbClr val="00FF00"/>
                </a:solidFill>
              </a:rPr>
              <a:t>Rosenfeld</a:t>
            </a:r>
            <a:r>
              <a:rPr lang="zh-CN" altLang="zh-CN" dirty="0">
                <a:solidFill>
                  <a:srgbClr val="00FF00"/>
                </a:solidFill>
              </a:rPr>
              <a:t>细化</a:t>
            </a:r>
            <a:r>
              <a:rPr lang="zh-CN" altLang="zh-CN" dirty="0" smtClean="0">
                <a:solidFill>
                  <a:srgbClr val="00FF00"/>
                </a:solidFill>
              </a:rPr>
              <a:t>算法</a:t>
            </a:r>
            <a:endParaRPr lang="en-US" altLang="zh-CN" dirty="0" smtClean="0">
              <a:solidFill>
                <a:srgbClr val="00FF00"/>
              </a:solidFill>
            </a:endParaRPr>
          </a:p>
          <a:p>
            <a:pPr lvl="1"/>
            <a:r>
              <a:rPr lang="en-US" altLang="zh-CN" dirty="0"/>
              <a:t>Rosenfeld</a:t>
            </a:r>
            <a:r>
              <a:rPr lang="zh-CN" altLang="zh-CN" dirty="0"/>
              <a:t>细化算法属于一种并行细化算法，也是基于</a:t>
            </a:r>
            <a:r>
              <a:rPr lang="en-US" altLang="zh-CN" dirty="0"/>
              <a:t>8</a:t>
            </a:r>
            <a:r>
              <a:rPr lang="zh-CN" altLang="zh-CN" dirty="0"/>
              <a:t>连通基础之上的</a:t>
            </a:r>
            <a:r>
              <a:rPr lang="zh-CN" altLang="zh-CN" dirty="0" smtClean="0"/>
              <a:t>。</a:t>
            </a:r>
            <a:endParaRPr lang="en-US" altLang="zh-CN" dirty="0" smtClean="0"/>
          </a:p>
          <a:p>
            <a:r>
              <a:rPr lang="zh-CN" altLang="zh-CN" dirty="0" smtClean="0">
                <a:solidFill>
                  <a:srgbClr val="C00000"/>
                </a:solidFill>
              </a:rPr>
              <a:t>三</a:t>
            </a:r>
            <a:r>
              <a:rPr lang="zh-CN" altLang="zh-CN" dirty="0">
                <a:solidFill>
                  <a:srgbClr val="C00000"/>
                </a:solidFill>
              </a:rPr>
              <a:t>种细化算法，在程序中直接运算，并根据运算结果来判定是否可以删除具体的像素，它们之间的差别在于不同算法的判定条件是不同的。</a:t>
            </a:r>
            <a:endParaRPr lang="zh-CN" altLang="en-US" dirty="0">
              <a:solidFill>
                <a:srgbClr val="C0000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96799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wipe(down)">
                                      <p:cBhvr>
                                        <p:cTn id="75" dur="580">
                                          <p:stCondLst>
                                            <p:cond delay="0"/>
                                          </p:stCondLst>
                                        </p:cTn>
                                        <p:tgtEl>
                                          <p:spTgt spid="3">
                                            <p:txEl>
                                              <p:pRg st="4" end="4"/>
                                            </p:txEl>
                                          </p:spTgt>
                                        </p:tgtEl>
                                      </p:cBhvr>
                                    </p:animEffect>
                                    <p:anim calcmode="lin" valueType="num">
                                      <p:cBhvr>
                                        <p:cTn id="7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4" end="4"/>
                                            </p:txEl>
                                          </p:spTgt>
                                        </p:tgtEl>
                                      </p:cBhvr>
                                      <p:to x="100000" y="60000"/>
                                    </p:animScale>
                                    <p:animScale>
                                      <p:cBhvr>
                                        <p:cTn id="82" dur="166" decel="50000">
                                          <p:stCondLst>
                                            <p:cond delay="676"/>
                                          </p:stCondLst>
                                        </p:cTn>
                                        <p:tgtEl>
                                          <p:spTgt spid="3">
                                            <p:txEl>
                                              <p:pRg st="4" end="4"/>
                                            </p:txEl>
                                          </p:spTgt>
                                        </p:tgtEl>
                                      </p:cBhvr>
                                      <p:to x="100000" y="100000"/>
                                    </p:animScale>
                                    <p:animScale>
                                      <p:cBhvr>
                                        <p:cTn id="83" dur="26">
                                          <p:stCondLst>
                                            <p:cond delay="1312"/>
                                          </p:stCondLst>
                                        </p:cTn>
                                        <p:tgtEl>
                                          <p:spTgt spid="3">
                                            <p:txEl>
                                              <p:pRg st="4" end="4"/>
                                            </p:txEl>
                                          </p:spTgt>
                                        </p:tgtEl>
                                      </p:cBhvr>
                                      <p:to x="100000" y="80000"/>
                                    </p:animScale>
                                    <p:animScale>
                                      <p:cBhvr>
                                        <p:cTn id="84" dur="166" decel="50000">
                                          <p:stCondLst>
                                            <p:cond delay="1338"/>
                                          </p:stCondLst>
                                        </p:cTn>
                                        <p:tgtEl>
                                          <p:spTgt spid="3">
                                            <p:txEl>
                                              <p:pRg st="4" end="4"/>
                                            </p:txEl>
                                          </p:spTgt>
                                        </p:tgtEl>
                                      </p:cBhvr>
                                      <p:to x="100000" y="100000"/>
                                    </p:animScale>
                                    <p:animScale>
                                      <p:cBhvr>
                                        <p:cTn id="85" dur="26">
                                          <p:stCondLst>
                                            <p:cond delay="1642"/>
                                          </p:stCondLst>
                                        </p:cTn>
                                        <p:tgtEl>
                                          <p:spTgt spid="3">
                                            <p:txEl>
                                              <p:pRg st="4" end="4"/>
                                            </p:txEl>
                                          </p:spTgt>
                                        </p:tgtEl>
                                      </p:cBhvr>
                                      <p:to x="100000" y="90000"/>
                                    </p:animScale>
                                    <p:animScale>
                                      <p:cBhvr>
                                        <p:cTn id="86" dur="166" decel="50000">
                                          <p:stCondLst>
                                            <p:cond delay="1668"/>
                                          </p:stCondLst>
                                        </p:cTn>
                                        <p:tgtEl>
                                          <p:spTgt spid="3">
                                            <p:txEl>
                                              <p:pRg st="4" end="4"/>
                                            </p:txEl>
                                          </p:spTgt>
                                        </p:tgtEl>
                                      </p:cBhvr>
                                      <p:to x="100000" y="100000"/>
                                    </p:animScale>
                                    <p:animScale>
                                      <p:cBhvr>
                                        <p:cTn id="87" dur="26">
                                          <p:stCondLst>
                                            <p:cond delay="1808"/>
                                          </p:stCondLst>
                                        </p:cTn>
                                        <p:tgtEl>
                                          <p:spTgt spid="3">
                                            <p:txEl>
                                              <p:pRg st="4" end="4"/>
                                            </p:txEl>
                                          </p:spTgt>
                                        </p:tgtEl>
                                      </p:cBhvr>
                                      <p:to x="100000" y="95000"/>
                                    </p:animScale>
                                    <p:animScale>
                                      <p:cBhvr>
                                        <p:cTn id="88" dur="166" decel="50000">
                                          <p:stCondLst>
                                            <p:cond delay="1834"/>
                                          </p:stCondLst>
                                        </p:cTn>
                                        <p:tgtEl>
                                          <p:spTgt spid="3">
                                            <p:txEl>
                                              <p:pRg st="4" end="4"/>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3">
                                            <p:txEl>
                                              <p:pRg st="5" end="5"/>
                                            </p:txEl>
                                          </p:spTgt>
                                        </p:tgtEl>
                                        <p:attrNameLst>
                                          <p:attrName>style.visibility</p:attrName>
                                        </p:attrNameLst>
                                      </p:cBhvr>
                                      <p:to>
                                        <p:strVal val="visible"/>
                                      </p:to>
                                    </p:set>
                                    <p:animEffect transition="in" filter="wipe(down)">
                                      <p:cBhvr>
                                        <p:cTn id="91" dur="580">
                                          <p:stCondLst>
                                            <p:cond delay="0"/>
                                          </p:stCondLst>
                                        </p:cTn>
                                        <p:tgtEl>
                                          <p:spTgt spid="3">
                                            <p:txEl>
                                              <p:pRg st="5" end="5"/>
                                            </p:txEl>
                                          </p:spTgt>
                                        </p:tgtEl>
                                      </p:cBhvr>
                                    </p:animEffect>
                                    <p:anim calcmode="lin" valueType="num">
                                      <p:cBhvr>
                                        <p:cTn id="9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3">
                                            <p:txEl>
                                              <p:pRg st="5" end="5"/>
                                            </p:txEl>
                                          </p:spTgt>
                                        </p:tgtEl>
                                      </p:cBhvr>
                                      <p:to x="100000" y="60000"/>
                                    </p:animScale>
                                    <p:animScale>
                                      <p:cBhvr>
                                        <p:cTn id="98" dur="166" decel="50000">
                                          <p:stCondLst>
                                            <p:cond delay="676"/>
                                          </p:stCondLst>
                                        </p:cTn>
                                        <p:tgtEl>
                                          <p:spTgt spid="3">
                                            <p:txEl>
                                              <p:pRg st="5" end="5"/>
                                            </p:txEl>
                                          </p:spTgt>
                                        </p:tgtEl>
                                      </p:cBhvr>
                                      <p:to x="100000" y="100000"/>
                                    </p:animScale>
                                    <p:animScale>
                                      <p:cBhvr>
                                        <p:cTn id="99" dur="26">
                                          <p:stCondLst>
                                            <p:cond delay="1312"/>
                                          </p:stCondLst>
                                        </p:cTn>
                                        <p:tgtEl>
                                          <p:spTgt spid="3">
                                            <p:txEl>
                                              <p:pRg st="5" end="5"/>
                                            </p:txEl>
                                          </p:spTgt>
                                        </p:tgtEl>
                                      </p:cBhvr>
                                      <p:to x="100000" y="80000"/>
                                    </p:animScale>
                                    <p:animScale>
                                      <p:cBhvr>
                                        <p:cTn id="100" dur="166" decel="50000">
                                          <p:stCondLst>
                                            <p:cond delay="1338"/>
                                          </p:stCondLst>
                                        </p:cTn>
                                        <p:tgtEl>
                                          <p:spTgt spid="3">
                                            <p:txEl>
                                              <p:pRg st="5" end="5"/>
                                            </p:txEl>
                                          </p:spTgt>
                                        </p:tgtEl>
                                      </p:cBhvr>
                                      <p:to x="100000" y="100000"/>
                                    </p:animScale>
                                    <p:animScale>
                                      <p:cBhvr>
                                        <p:cTn id="101" dur="26">
                                          <p:stCondLst>
                                            <p:cond delay="1642"/>
                                          </p:stCondLst>
                                        </p:cTn>
                                        <p:tgtEl>
                                          <p:spTgt spid="3">
                                            <p:txEl>
                                              <p:pRg st="5" end="5"/>
                                            </p:txEl>
                                          </p:spTgt>
                                        </p:tgtEl>
                                      </p:cBhvr>
                                      <p:to x="100000" y="90000"/>
                                    </p:animScale>
                                    <p:animScale>
                                      <p:cBhvr>
                                        <p:cTn id="102" dur="166" decel="50000">
                                          <p:stCondLst>
                                            <p:cond delay="1668"/>
                                          </p:stCondLst>
                                        </p:cTn>
                                        <p:tgtEl>
                                          <p:spTgt spid="3">
                                            <p:txEl>
                                              <p:pRg st="5" end="5"/>
                                            </p:txEl>
                                          </p:spTgt>
                                        </p:tgtEl>
                                      </p:cBhvr>
                                      <p:to x="100000" y="100000"/>
                                    </p:animScale>
                                    <p:animScale>
                                      <p:cBhvr>
                                        <p:cTn id="103" dur="26">
                                          <p:stCondLst>
                                            <p:cond delay="1808"/>
                                          </p:stCondLst>
                                        </p:cTn>
                                        <p:tgtEl>
                                          <p:spTgt spid="3">
                                            <p:txEl>
                                              <p:pRg st="5" end="5"/>
                                            </p:txEl>
                                          </p:spTgt>
                                        </p:tgtEl>
                                      </p:cBhvr>
                                      <p:to x="100000" y="95000"/>
                                    </p:animScale>
                                    <p:animScale>
                                      <p:cBhvr>
                                        <p:cTn id="104"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串行细化算法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9416"/>
                <a:ext cx="7239000" cy="3475768"/>
              </a:xfrm>
            </p:spPr>
            <p:txBody>
              <a:bodyPr>
                <a:normAutofit fontScale="92500" lnSpcReduction="10000"/>
              </a:bodyPr>
              <a:lstStyle/>
              <a:p>
                <a:r>
                  <a:rPr lang="zh-CN" altLang="zh-CN" dirty="0">
                    <a:solidFill>
                      <a:srgbClr val="0000FF"/>
                    </a:solidFill>
                  </a:rPr>
                  <a:t>索引表细化算法</a:t>
                </a:r>
                <a:r>
                  <a:rPr lang="zh-CN" altLang="zh-CN" dirty="0"/>
                  <a:t>，就是根据一定的判断依据，制定出一张表，然后根据每个要细化像素的八个邻域进行索引，若表中元素为</a:t>
                </a:r>
                <a:r>
                  <a:rPr lang="en-US" altLang="zh-CN" dirty="0"/>
                  <a:t>1</a:t>
                </a:r>
                <a:r>
                  <a:rPr lang="zh-CN" altLang="zh-CN" dirty="0"/>
                  <a:t>，则删除相应像素，改为背景颜色，否则保留像素</a:t>
                </a:r>
                <a:r>
                  <a:rPr lang="zh-CN" altLang="zh-CN" dirty="0" smtClean="0"/>
                  <a:t>。</a:t>
                </a:r>
                <a:endParaRPr lang="en-US" altLang="zh-CN" dirty="0" smtClean="0"/>
              </a:p>
              <a:p>
                <a:r>
                  <a:rPr lang="zh-CN" altLang="zh-CN" dirty="0"/>
                  <a:t>既然是八个邻域，并且每个邻域存在二值的情况，那么就有</a:t>
                </a:r>
                <a14:m>
                  <m:oMath xmlns:m="http://schemas.openxmlformats.org/officeDocument/2006/math">
                    <m:r>
                      <a:rPr lang="en-US" altLang="zh-CN"/>
                      <m:t>256=</m:t>
                    </m:r>
                    <m:sSup>
                      <m:sSupPr>
                        <m:ctrlPr>
                          <a:rPr lang="zh-CN" altLang="zh-CN" i="1"/>
                        </m:ctrlPr>
                      </m:sSupPr>
                      <m:e>
                        <m:r>
                          <a:rPr lang="en-US" altLang="zh-CN"/>
                          <m:t>2</m:t>
                        </m:r>
                      </m:e>
                      <m:sup>
                        <m:r>
                          <a:rPr lang="en-US" altLang="zh-CN"/>
                          <m:t>8</m:t>
                        </m:r>
                      </m:sup>
                    </m:sSup>
                  </m:oMath>
                </a14:m>
                <a:r>
                  <a:rPr lang="zh-CN" altLang="zh-CN" dirty="0"/>
                  <a:t>种可能情况，所以索引表大小一般为</a:t>
                </a:r>
                <a14:m>
                  <m:oMath xmlns:m="http://schemas.openxmlformats.org/officeDocument/2006/math">
                    <m:r>
                      <a:rPr lang="en-US" altLang="zh-CN" smtClean="0">
                        <a:solidFill>
                          <a:srgbClr val="FF0000"/>
                        </a:solidFill>
                      </a:rPr>
                      <m:t>256</m:t>
                    </m:r>
                  </m:oMath>
                </a14:m>
                <a:r>
                  <a:rPr lang="zh-CN" altLang="zh-CN" dirty="0" smtClean="0"/>
                  <a:t>。</a:t>
                </a:r>
                <a:endParaRPr lang="en-US" altLang="zh-CN" dirty="0" smtClean="0"/>
              </a:p>
              <a:p>
                <a:r>
                  <a:rPr lang="zh-CN" altLang="zh-CN" dirty="0"/>
                  <a:t>至于像素删除的</a:t>
                </a:r>
                <a:r>
                  <a:rPr lang="zh-CN" altLang="zh-CN" dirty="0">
                    <a:solidFill>
                      <a:srgbClr val="C00000"/>
                    </a:solidFill>
                  </a:rPr>
                  <a:t>判断依据</a:t>
                </a:r>
                <a:r>
                  <a:rPr lang="zh-CN" altLang="zh-CN" dirty="0"/>
                  <a:t>，不同的应用和算法有着不同的理解。</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09416"/>
                <a:ext cx="7239000" cy="3475768"/>
              </a:xfrm>
              <a:blipFill rotWithShape="1">
                <a:blip r:embed="rId2"/>
                <a:stretch>
                  <a:fillRect l="-337" t="-2281" r="-16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pic>
        <p:nvPicPr>
          <p:cNvPr id="6" name="图片 5" descr="细化算法中像素删除判断依据.bmp"/>
          <p:cNvPicPr/>
          <p:nvPr/>
        </p:nvPicPr>
        <p:blipFill>
          <a:blip r:embed="rId3" cstate="print"/>
          <a:stretch>
            <a:fillRect/>
          </a:stretch>
        </p:blipFill>
        <p:spPr>
          <a:xfrm>
            <a:off x="827584" y="5013176"/>
            <a:ext cx="7128792" cy="1008112"/>
          </a:xfrm>
          <a:prstGeom prst="rect">
            <a:avLst/>
          </a:prstGeom>
        </p:spPr>
      </p:pic>
    </p:spTree>
    <p:extLst>
      <p:ext uri="{BB962C8B-B14F-4D97-AF65-F5344CB8AC3E}">
        <p14:creationId xmlns:p14="http://schemas.microsoft.com/office/powerpoint/2010/main" val="373689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par>
                          <p:cTn id="39" fill="hold">
                            <p:stCondLst>
                              <p:cond delay="2000"/>
                            </p:stCondLst>
                            <p:childTnLst>
                              <p:par>
                                <p:cTn id="40" presetID="26"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80">
                                          <p:stCondLst>
                                            <p:cond delay="0"/>
                                          </p:stCondLst>
                                        </p:cTn>
                                        <p:tgtEl>
                                          <p:spTgt spid="6"/>
                                        </p:tgtEl>
                                      </p:cBhvr>
                                    </p:animEffect>
                                    <p:anim calcmode="lin" valueType="num">
                                      <p:cBhvr>
                                        <p:cTn id="4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8" dur="26">
                                          <p:stCondLst>
                                            <p:cond delay="650"/>
                                          </p:stCondLst>
                                        </p:cTn>
                                        <p:tgtEl>
                                          <p:spTgt spid="6"/>
                                        </p:tgtEl>
                                      </p:cBhvr>
                                      <p:to x="100000" y="60000"/>
                                    </p:animScale>
                                    <p:animScale>
                                      <p:cBhvr>
                                        <p:cTn id="49" dur="166" decel="50000">
                                          <p:stCondLst>
                                            <p:cond delay="676"/>
                                          </p:stCondLst>
                                        </p:cTn>
                                        <p:tgtEl>
                                          <p:spTgt spid="6"/>
                                        </p:tgtEl>
                                      </p:cBhvr>
                                      <p:to x="100000" y="100000"/>
                                    </p:animScale>
                                    <p:animScale>
                                      <p:cBhvr>
                                        <p:cTn id="50" dur="26">
                                          <p:stCondLst>
                                            <p:cond delay="1312"/>
                                          </p:stCondLst>
                                        </p:cTn>
                                        <p:tgtEl>
                                          <p:spTgt spid="6"/>
                                        </p:tgtEl>
                                      </p:cBhvr>
                                      <p:to x="100000" y="80000"/>
                                    </p:animScale>
                                    <p:animScale>
                                      <p:cBhvr>
                                        <p:cTn id="51" dur="166" decel="50000">
                                          <p:stCondLst>
                                            <p:cond delay="1338"/>
                                          </p:stCondLst>
                                        </p:cTn>
                                        <p:tgtEl>
                                          <p:spTgt spid="6"/>
                                        </p:tgtEl>
                                      </p:cBhvr>
                                      <p:to x="100000" y="100000"/>
                                    </p:animScale>
                                    <p:animScale>
                                      <p:cBhvr>
                                        <p:cTn id="52" dur="26">
                                          <p:stCondLst>
                                            <p:cond delay="1642"/>
                                          </p:stCondLst>
                                        </p:cTn>
                                        <p:tgtEl>
                                          <p:spTgt spid="6"/>
                                        </p:tgtEl>
                                      </p:cBhvr>
                                      <p:to x="100000" y="90000"/>
                                    </p:animScale>
                                    <p:animScale>
                                      <p:cBhvr>
                                        <p:cTn id="53" dur="166" decel="50000">
                                          <p:stCondLst>
                                            <p:cond delay="1668"/>
                                          </p:stCondLst>
                                        </p:cTn>
                                        <p:tgtEl>
                                          <p:spTgt spid="6"/>
                                        </p:tgtEl>
                                      </p:cBhvr>
                                      <p:to x="100000" y="100000"/>
                                    </p:animScale>
                                    <p:animScale>
                                      <p:cBhvr>
                                        <p:cTn id="54" dur="26">
                                          <p:stCondLst>
                                            <p:cond delay="1808"/>
                                          </p:stCondLst>
                                        </p:cTn>
                                        <p:tgtEl>
                                          <p:spTgt spid="6"/>
                                        </p:tgtEl>
                                      </p:cBhvr>
                                      <p:to x="100000" y="95000"/>
                                    </p:animScale>
                                    <p:animScale>
                                      <p:cBhvr>
                                        <p:cTn id="5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判断依据</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）内部点不能删除</a:t>
            </a:r>
            <a:r>
              <a:rPr lang="zh-CN" altLang="zh-CN" dirty="0" smtClean="0"/>
              <a:t>；</a:t>
            </a:r>
            <a:endParaRPr lang="en-US" altLang="zh-CN" dirty="0" smtClean="0"/>
          </a:p>
          <a:p>
            <a:r>
              <a:rPr lang="en-US" altLang="zh-CN" dirty="0" smtClean="0">
                <a:solidFill>
                  <a:srgbClr val="C00000"/>
                </a:solidFill>
              </a:rPr>
              <a:t>2</a:t>
            </a:r>
            <a:r>
              <a:rPr lang="zh-CN" altLang="zh-CN" dirty="0">
                <a:solidFill>
                  <a:srgbClr val="C00000"/>
                </a:solidFill>
              </a:rPr>
              <a:t>）孤立点不能删除</a:t>
            </a:r>
            <a:r>
              <a:rPr lang="zh-CN" altLang="zh-CN" dirty="0" smtClean="0">
                <a:solidFill>
                  <a:srgbClr val="C00000"/>
                </a:solidFill>
              </a:rPr>
              <a:t>；</a:t>
            </a:r>
            <a:endParaRPr lang="en-US" altLang="zh-CN" dirty="0" smtClean="0">
              <a:solidFill>
                <a:srgbClr val="C00000"/>
              </a:solidFill>
            </a:endParaRPr>
          </a:p>
          <a:p>
            <a:r>
              <a:rPr lang="en-US" altLang="zh-CN" dirty="0" smtClean="0"/>
              <a:t>3</a:t>
            </a:r>
            <a:r>
              <a:rPr lang="zh-CN" altLang="zh-CN" dirty="0"/>
              <a:t>）直线端点不能删除</a:t>
            </a:r>
            <a:r>
              <a:rPr lang="zh-CN" altLang="zh-CN" dirty="0" smtClean="0"/>
              <a:t>；</a:t>
            </a:r>
            <a:endParaRPr lang="en-US" altLang="zh-CN" dirty="0" smtClean="0"/>
          </a:p>
          <a:p>
            <a:r>
              <a:rPr lang="en-US" altLang="zh-CN" dirty="0" smtClean="0">
                <a:solidFill>
                  <a:srgbClr val="C00000"/>
                </a:solidFill>
              </a:rPr>
              <a:t>4</a:t>
            </a:r>
            <a:r>
              <a:rPr lang="zh-CN" altLang="zh-CN" dirty="0">
                <a:solidFill>
                  <a:srgbClr val="C00000"/>
                </a:solidFill>
              </a:rPr>
              <a:t>）如果属于边界点，并且在删除该点以后连通分量不增加，那么就可以删除该点</a:t>
            </a:r>
            <a:r>
              <a:rPr lang="zh-CN" altLang="zh-CN" dirty="0" smtClean="0">
                <a:solidFill>
                  <a:srgbClr val="C00000"/>
                </a:solidFill>
              </a:rPr>
              <a:t>。</a:t>
            </a:r>
            <a:endParaRPr lang="en-US" altLang="zh-CN" dirty="0" smtClean="0">
              <a:solidFill>
                <a:srgbClr val="C00000"/>
              </a:solidFill>
            </a:endParaRPr>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6" name="矩形 5"/>
          <p:cNvSpPr/>
          <p:nvPr/>
        </p:nvSpPr>
        <p:spPr>
          <a:xfrm>
            <a:off x="611560" y="3991123"/>
            <a:ext cx="7488832" cy="2462213"/>
          </a:xfrm>
          <a:prstGeom prst="rect">
            <a:avLst/>
          </a:prstGeom>
        </p:spPr>
        <p:txBody>
          <a:bodyPr wrap="square">
            <a:spAutoFit/>
          </a:bodyPr>
          <a:lstStyle/>
          <a:p>
            <a:r>
              <a:rPr lang="en-US" altLang="zh-CN" sz="1400" dirty="0">
                <a:solidFill>
                  <a:srgbClr val="00B050"/>
                </a:solidFill>
              </a:rPr>
              <a:t>static </a:t>
            </a:r>
            <a:r>
              <a:rPr lang="en-US" altLang="zh-CN" sz="1400" dirty="0" err="1">
                <a:solidFill>
                  <a:srgbClr val="00B050"/>
                </a:solidFill>
              </a:rPr>
              <a:t>int</a:t>
            </a:r>
            <a:r>
              <a:rPr lang="en-US" altLang="zh-CN" sz="1400" dirty="0">
                <a:solidFill>
                  <a:srgbClr val="00B050"/>
                </a:solidFill>
              </a:rPr>
              <a:t> </a:t>
            </a:r>
            <a:r>
              <a:rPr lang="en-US" altLang="zh-CN" sz="1400" dirty="0" err="1">
                <a:solidFill>
                  <a:srgbClr val="00B050"/>
                </a:solidFill>
              </a:rPr>
              <a:t>erasetable</a:t>
            </a:r>
            <a:r>
              <a:rPr lang="en-US" altLang="zh-CN" sz="1400" dirty="0">
                <a:solidFill>
                  <a:srgbClr val="00B050"/>
                </a:solidFill>
              </a:rPr>
              <a:t>[256] = </a:t>
            </a:r>
            <a:endParaRPr lang="zh-CN" altLang="zh-CN" sz="1400" dirty="0">
              <a:solidFill>
                <a:srgbClr val="00B050"/>
              </a:solidFill>
            </a:endParaRPr>
          </a:p>
          <a:p>
            <a:r>
              <a:rPr lang="en-US" altLang="zh-CN" sz="1400" dirty="0">
                <a:solidFill>
                  <a:srgbClr val="00B050"/>
                </a:solidFill>
              </a:rPr>
              <a:t>	{</a:t>
            </a:r>
            <a:endParaRPr lang="zh-CN" altLang="zh-CN" sz="1400" dirty="0">
              <a:solidFill>
                <a:srgbClr val="00B050"/>
              </a:solidFill>
            </a:endParaRPr>
          </a:p>
          <a:p>
            <a:r>
              <a:rPr lang="en-US" altLang="zh-CN" sz="1400" dirty="0">
                <a:solidFill>
                  <a:srgbClr val="00B050"/>
                </a:solidFill>
              </a:rPr>
              <a:t>		0,0,1,1,0,0,1,1, 1,1,0,1,1,1,0,1,	1,1,0,0,1,1,1,1, 0,0,0,0,0,0,0,1,</a:t>
            </a:r>
            <a:endParaRPr lang="zh-CN" altLang="zh-CN" sz="1400" dirty="0">
              <a:solidFill>
                <a:srgbClr val="00B050"/>
              </a:solidFill>
            </a:endParaRPr>
          </a:p>
          <a:p>
            <a:r>
              <a:rPr lang="en-US" altLang="zh-CN" sz="1400" dirty="0">
                <a:solidFill>
                  <a:srgbClr val="00B050"/>
                </a:solidFill>
              </a:rPr>
              <a:t>		0,0,1,1,0,0,1,1, 1,1,0,1,1,1,0,1,	1,1,0,0,1,1,1,1, 0,0,0,0,0,0,0,1,</a:t>
            </a:r>
            <a:endParaRPr lang="zh-CN" altLang="zh-CN" sz="1400" dirty="0">
              <a:solidFill>
                <a:srgbClr val="00B050"/>
              </a:solidFill>
            </a:endParaRPr>
          </a:p>
          <a:p>
            <a:r>
              <a:rPr lang="en-US" altLang="zh-CN" sz="1400" dirty="0">
                <a:solidFill>
                  <a:srgbClr val="00B050"/>
                </a:solidFill>
              </a:rPr>
              <a:t>		1,1,0,0,1,1,0,0, 0,0,0,0,0,0,0,0,	0,0,0,0,0,0,0,0, 0,0,0,0,0,0,0,0,</a:t>
            </a:r>
            <a:endParaRPr lang="zh-CN" altLang="zh-CN" sz="1400" dirty="0">
              <a:solidFill>
                <a:srgbClr val="00B050"/>
              </a:solidFill>
            </a:endParaRPr>
          </a:p>
          <a:p>
            <a:r>
              <a:rPr lang="en-US" altLang="zh-CN" sz="1400" dirty="0">
                <a:solidFill>
                  <a:srgbClr val="00B050"/>
                </a:solidFill>
              </a:rPr>
              <a:t>		1,1,0,0,1,1,0,0, 1,1,0,1,1,1,0,1,	0,0,0,0,0,0,0,0, 0,0,0,0,0,0,0,0,</a:t>
            </a:r>
            <a:endParaRPr lang="zh-CN" altLang="zh-CN" sz="1400" dirty="0">
              <a:solidFill>
                <a:srgbClr val="00B050"/>
              </a:solidFill>
            </a:endParaRPr>
          </a:p>
          <a:p>
            <a:r>
              <a:rPr lang="en-US" altLang="zh-CN" sz="1400" dirty="0">
                <a:solidFill>
                  <a:srgbClr val="00B050"/>
                </a:solidFill>
              </a:rPr>
              <a:t>		0,0,1,1,0,0,1,1, 1,1,0,1,1,1,0,1,	1,1,0,0,1,1,1,1, 0,0,0,0,0,0,0,1,</a:t>
            </a:r>
            <a:endParaRPr lang="zh-CN" altLang="zh-CN" sz="1400" dirty="0">
              <a:solidFill>
                <a:srgbClr val="00B050"/>
              </a:solidFill>
            </a:endParaRPr>
          </a:p>
          <a:p>
            <a:r>
              <a:rPr lang="en-US" altLang="zh-CN" sz="1400" dirty="0">
                <a:solidFill>
                  <a:srgbClr val="00B050"/>
                </a:solidFill>
              </a:rPr>
              <a:t>		0,0,1,1,0,0,1,1, 1,1,0,1,1,1,0,1,	1,1,0,0,1,1,1,1, 0,0,0,0,0,0,0,0,</a:t>
            </a:r>
            <a:endParaRPr lang="zh-CN" altLang="zh-CN" sz="1400" dirty="0">
              <a:solidFill>
                <a:srgbClr val="00B050"/>
              </a:solidFill>
            </a:endParaRPr>
          </a:p>
          <a:p>
            <a:r>
              <a:rPr lang="en-US" altLang="zh-CN" sz="1400" dirty="0">
                <a:solidFill>
                  <a:srgbClr val="00B050"/>
                </a:solidFill>
              </a:rPr>
              <a:t>		1,1,0,0,1,1,0,0, 0,0,0,0,0,0,0,0,	1,1,0,0,1,1,1,1, 0,0,0,0,0,0,0,0,</a:t>
            </a:r>
            <a:endParaRPr lang="zh-CN" altLang="zh-CN" sz="1400" dirty="0">
              <a:solidFill>
                <a:srgbClr val="00B050"/>
              </a:solidFill>
            </a:endParaRPr>
          </a:p>
          <a:p>
            <a:r>
              <a:rPr lang="en-US" altLang="zh-CN" sz="1400" dirty="0">
                <a:solidFill>
                  <a:srgbClr val="00B050"/>
                </a:solidFill>
              </a:rPr>
              <a:t>		1,1,0,0,1,1,0,0, 1,1,0,1,1,1,0,0,	1,1,0,0,1,1,1,0, 1,1,0,0,1,0,0,0</a:t>
            </a:r>
            <a:endParaRPr lang="zh-CN" altLang="zh-CN" sz="1400" dirty="0">
              <a:solidFill>
                <a:srgbClr val="00B050"/>
              </a:solidFill>
            </a:endParaRPr>
          </a:p>
          <a:p>
            <a:r>
              <a:rPr lang="en-US" altLang="zh-CN" sz="1400" dirty="0">
                <a:solidFill>
                  <a:srgbClr val="00B050"/>
                </a:solidFill>
              </a:rPr>
              <a:t>	};</a:t>
            </a:r>
            <a:endParaRPr lang="zh-CN" altLang="zh-CN" sz="1400" dirty="0">
              <a:solidFill>
                <a:srgbClr val="00B050"/>
              </a:solidFill>
            </a:endParaRPr>
          </a:p>
        </p:txBody>
      </p:sp>
    </p:spTree>
    <p:extLst>
      <p:ext uri="{BB962C8B-B14F-4D97-AF65-F5344CB8AC3E}">
        <p14:creationId xmlns:p14="http://schemas.microsoft.com/office/powerpoint/2010/main" val="379857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wipe(down)">
                                      <p:cBhvr>
                                        <p:cTn id="73" dur="580">
                                          <p:stCondLst>
                                            <p:cond delay="0"/>
                                          </p:stCondLst>
                                        </p:cTn>
                                        <p:tgtEl>
                                          <p:spTgt spid="6"/>
                                        </p:tgtEl>
                                      </p:cBhvr>
                                    </p:animEffect>
                                    <p:anim calcmode="lin" valueType="num">
                                      <p:cBhvr>
                                        <p:cTn id="7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79" dur="26">
                                          <p:stCondLst>
                                            <p:cond delay="650"/>
                                          </p:stCondLst>
                                        </p:cTn>
                                        <p:tgtEl>
                                          <p:spTgt spid="6"/>
                                        </p:tgtEl>
                                      </p:cBhvr>
                                      <p:to x="100000" y="60000"/>
                                    </p:animScale>
                                    <p:animScale>
                                      <p:cBhvr>
                                        <p:cTn id="80" dur="166" decel="50000">
                                          <p:stCondLst>
                                            <p:cond delay="676"/>
                                          </p:stCondLst>
                                        </p:cTn>
                                        <p:tgtEl>
                                          <p:spTgt spid="6"/>
                                        </p:tgtEl>
                                      </p:cBhvr>
                                      <p:to x="100000" y="100000"/>
                                    </p:animScale>
                                    <p:animScale>
                                      <p:cBhvr>
                                        <p:cTn id="81" dur="26">
                                          <p:stCondLst>
                                            <p:cond delay="1312"/>
                                          </p:stCondLst>
                                        </p:cTn>
                                        <p:tgtEl>
                                          <p:spTgt spid="6"/>
                                        </p:tgtEl>
                                      </p:cBhvr>
                                      <p:to x="100000" y="80000"/>
                                    </p:animScale>
                                    <p:animScale>
                                      <p:cBhvr>
                                        <p:cTn id="82" dur="166" decel="50000">
                                          <p:stCondLst>
                                            <p:cond delay="1338"/>
                                          </p:stCondLst>
                                        </p:cTn>
                                        <p:tgtEl>
                                          <p:spTgt spid="6"/>
                                        </p:tgtEl>
                                      </p:cBhvr>
                                      <p:to x="100000" y="100000"/>
                                    </p:animScale>
                                    <p:animScale>
                                      <p:cBhvr>
                                        <p:cTn id="83" dur="26">
                                          <p:stCondLst>
                                            <p:cond delay="1642"/>
                                          </p:stCondLst>
                                        </p:cTn>
                                        <p:tgtEl>
                                          <p:spTgt spid="6"/>
                                        </p:tgtEl>
                                      </p:cBhvr>
                                      <p:to x="100000" y="90000"/>
                                    </p:animScale>
                                    <p:animScale>
                                      <p:cBhvr>
                                        <p:cTn id="84" dur="166" decel="50000">
                                          <p:stCondLst>
                                            <p:cond delay="1668"/>
                                          </p:stCondLst>
                                        </p:cTn>
                                        <p:tgtEl>
                                          <p:spTgt spid="6"/>
                                        </p:tgtEl>
                                      </p:cBhvr>
                                      <p:to x="100000" y="100000"/>
                                    </p:animScale>
                                    <p:animScale>
                                      <p:cBhvr>
                                        <p:cTn id="85" dur="26">
                                          <p:stCondLst>
                                            <p:cond delay="1808"/>
                                          </p:stCondLst>
                                        </p:cTn>
                                        <p:tgtEl>
                                          <p:spTgt spid="6"/>
                                        </p:tgtEl>
                                      </p:cBhvr>
                                      <p:to x="100000" y="95000"/>
                                    </p:animScale>
                                    <p:animScale>
                                      <p:cBhvr>
                                        <p:cTn id="8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串行细化结果示例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pic>
        <p:nvPicPr>
          <p:cNvPr id="6" name="图片 5" descr="二值Lena图像.bmp"/>
          <p:cNvPicPr/>
          <p:nvPr/>
        </p:nvPicPr>
        <p:blipFill>
          <a:blip r:embed="rId2" cstate="print"/>
          <a:stretch>
            <a:fillRect/>
          </a:stretch>
        </p:blipFill>
        <p:spPr>
          <a:xfrm>
            <a:off x="755576" y="1772816"/>
            <a:ext cx="2154026" cy="2016225"/>
          </a:xfrm>
          <a:prstGeom prst="rect">
            <a:avLst/>
          </a:prstGeom>
          <a:ln>
            <a:solidFill>
              <a:schemeClr val="accent1"/>
            </a:solidFill>
          </a:ln>
        </p:spPr>
      </p:pic>
      <p:pic>
        <p:nvPicPr>
          <p:cNvPr id="7" name="图片 6" descr="二值Lena图像_串行细化.bmp"/>
          <p:cNvPicPr/>
          <p:nvPr/>
        </p:nvPicPr>
        <p:blipFill>
          <a:blip r:embed="rId3" cstate="print"/>
          <a:stretch>
            <a:fillRect/>
          </a:stretch>
        </p:blipFill>
        <p:spPr>
          <a:xfrm>
            <a:off x="3779912" y="1772815"/>
            <a:ext cx="2154026" cy="2016225"/>
          </a:xfrm>
          <a:prstGeom prst="rect">
            <a:avLst/>
          </a:prstGeom>
          <a:ln>
            <a:solidFill>
              <a:schemeClr val="accent1"/>
            </a:solidFill>
          </a:ln>
        </p:spPr>
      </p:pic>
      <p:pic>
        <p:nvPicPr>
          <p:cNvPr id="8" name="图片 7" descr="二值字符图像.bmp"/>
          <p:cNvPicPr/>
          <p:nvPr/>
        </p:nvPicPr>
        <p:blipFill>
          <a:blip r:embed="rId4" cstate="print"/>
          <a:stretch>
            <a:fillRect/>
          </a:stretch>
        </p:blipFill>
        <p:spPr>
          <a:xfrm>
            <a:off x="2771800" y="4149080"/>
            <a:ext cx="1921158" cy="2016225"/>
          </a:xfrm>
          <a:prstGeom prst="rect">
            <a:avLst/>
          </a:prstGeom>
          <a:ln>
            <a:solidFill>
              <a:schemeClr val="accent1"/>
            </a:solidFill>
          </a:ln>
        </p:spPr>
      </p:pic>
      <p:pic>
        <p:nvPicPr>
          <p:cNvPr id="9" name="图片 8" descr="二值字符图像_串行细化.bmp"/>
          <p:cNvPicPr/>
          <p:nvPr/>
        </p:nvPicPr>
        <p:blipFill>
          <a:blip r:embed="rId5" cstate="print"/>
          <a:stretch>
            <a:fillRect/>
          </a:stretch>
        </p:blipFill>
        <p:spPr>
          <a:xfrm>
            <a:off x="5580112" y="4149080"/>
            <a:ext cx="1921158" cy="2016225"/>
          </a:xfrm>
          <a:prstGeom prst="rect">
            <a:avLst/>
          </a:prstGeom>
          <a:ln>
            <a:solidFill>
              <a:schemeClr val="accent1"/>
            </a:solidFill>
          </a:ln>
        </p:spPr>
      </p:pic>
      <p:sp>
        <p:nvSpPr>
          <p:cNvPr id="10" name="右箭头 9"/>
          <p:cNvSpPr/>
          <p:nvPr/>
        </p:nvSpPr>
        <p:spPr>
          <a:xfrm>
            <a:off x="2981610" y="2636912"/>
            <a:ext cx="72629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761079" y="5013176"/>
            <a:ext cx="72629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09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并行细化算法</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272808" cy="3516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2843808" y="5301208"/>
            <a:ext cx="295232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像素删除判断依据所涉及的模板示意图</a:t>
            </a:r>
            <a:endParaRPr lang="zh-CN" altLang="en-US" dirty="0"/>
          </a:p>
        </p:txBody>
      </p:sp>
    </p:spTree>
    <p:extLst>
      <p:ext uri="{BB962C8B-B14F-4D97-AF65-F5344CB8AC3E}">
        <p14:creationId xmlns:p14="http://schemas.microsoft.com/office/powerpoint/2010/main" val="7645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并行细化算法</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pic>
        <p:nvPicPr>
          <p:cNvPr id="7" name="图片 6" descr="二值Lena图像_并行细化.bmp"/>
          <p:cNvPicPr/>
          <p:nvPr/>
        </p:nvPicPr>
        <p:blipFill>
          <a:blip r:embed="rId2" cstate="print"/>
          <a:stretch>
            <a:fillRect/>
          </a:stretch>
        </p:blipFill>
        <p:spPr>
          <a:xfrm>
            <a:off x="3716072" y="1763011"/>
            <a:ext cx="2080064" cy="1921158"/>
          </a:xfrm>
          <a:prstGeom prst="rect">
            <a:avLst/>
          </a:prstGeom>
          <a:ln>
            <a:solidFill>
              <a:schemeClr val="accent1"/>
            </a:solidFill>
          </a:ln>
        </p:spPr>
      </p:pic>
      <p:pic>
        <p:nvPicPr>
          <p:cNvPr id="10" name="图片 9" descr="二值Lena图像.bmp"/>
          <p:cNvPicPr/>
          <p:nvPr/>
        </p:nvPicPr>
        <p:blipFill>
          <a:blip r:embed="rId3" cstate="print"/>
          <a:stretch>
            <a:fillRect/>
          </a:stretch>
        </p:blipFill>
        <p:spPr>
          <a:xfrm>
            <a:off x="755576" y="1763011"/>
            <a:ext cx="2080064" cy="1921158"/>
          </a:xfrm>
          <a:prstGeom prst="rect">
            <a:avLst/>
          </a:prstGeom>
          <a:ln>
            <a:solidFill>
              <a:schemeClr val="accent1"/>
            </a:solidFill>
          </a:ln>
        </p:spPr>
      </p:pic>
      <p:pic>
        <p:nvPicPr>
          <p:cNvPr id="11" name="图片 10" descr="二值字符图像.bmp"/>
          <p:cNvPicPr/>
          <p:nvPr/>
        </p:nvPicPr>
        <p:blipFill>
          <a:blip r:embed="rId4" cstate="print"/>
          <a:stretch>
            <a:fillRect/>
          </a:stretch>
        </p:blipFill>
        <p:spPr>
          <a:xfrm>
            <a:off x="3056434" y="4058582"/>
            <a:ext cx="1855192" cy="1921158"/>
          </a:xfrm>
          <a:prstGeom prst="rect">
            <a:avLst/>
          </a:prstGeom>
          <a:ln>
            <a:solidFill>
              <a:schemeClr val="accent1"/>
            </a:solidFill>
          </a:ln>
        </p:spPr>
      </p:pic>
      <p:pic>
        <p:nvPicPr>
          <p:cNvPr id="12" name="图片 11" descr="二值字符图像_并行细化.bmp"/>
          <p:cNvPicPr/>
          <p:nvPr/>
        </p:nvPicPr>
        <p:blipFill>
          <a:blip r:embed="rId5" cstate="print"/>
          <a:stretch>
            <a:fillRect/>
          </a:stretch>
        </p:blipFill>
        <p:spPr>
          <a:xfrm>
            <a:off x="5813152" y="4058582"/>
            <a:ext cx="1855192" cy="1921158"/>
          </a:xfrm>
          <a:prstGeom prst="rect">
            <a:avLst/>
          </a:prstGeom>
          <a:ln>
            <a:solidFill>
              <a:schemeClr val="accent1"/>
            </a:solidFill>
          </a:ln>
        </p:spPr>
      </p:pic>
      <p:sp>
        <p:nvSpPr>
          <p:cNvPr id="13" name="右箭头 12"/>
          <p:cNvSpPr/>
          <p:nvPr/>
        </p:nvSpPr>
        <p:spPr>
          <a:xfrm>
            <a:off x="2924664" y="2636912"/>
            <a:ext cx="711232" cy="334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5031604" y="4852086"/>
            <a:ext cx="711232" cy="334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74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Hilditch</a:t>
            </a:r>
            <a:r>
              <a:rPr lang="zh-CN" altLang="zh-CN" dirty="0"/>
              <a:t>细化算法</a:t>
            </a:r>
            <a:endParaRPr lang="zh-CN" altLang="en-US" dirty="0"/>
          </a:p>
        </p:txBody>
      </p:sp>
      <p:sp>
        <p:nvSpPr>
          <p:cNvPr id="3" name="内容占位符 2"/>
          <p:cNvSpPr>
            <a:spLocks noGrp="1"/>
          </p:cNvSpPr>
          <p:nvPr>
            <p:ph idx="1"/>
          </p:nvPr>
        </p:nvSpPr>
        <p:spPr/>
        <p:txBody>
          <a:bodyPr/>
          <a:lstStyle/>
          <a:p>
            <a:r>
              <a:rPr lang="zh-CN" altLang="zh-CN" dirty="0"/>
              <a:t>设置了</a:t>
            </a:r>
            <a:r>
              <a:rPr lang="en-US" altLang="zh-CN" dirty="0"/>
              <a:t>6</a:t>
            </a:r>
            <a:r>
              <a:rPr lang="zh-CN" altLang="zh-CN" dirty="0"/>
              <a:t>种条件校验来判断当前像素是否需要删除，具体条件为</a:t>
            </a:r>
            <a:r>
              <a:rPr lang="zh-CN" altLang="zh-CN" dirty="0" smtClean="0"/>
              <a:t>：</a:t>
            </a:r>
            <a:endParaRPr lang="en-US" altLang="zh-CN" dirty="0" smtClean="0"/>
          </a:p>
          <a:p>
            <a:pPr lvl="1"/>
            <a:r>
              <a:rPr lang="zh-CN" altLang="zh-CN" dirty="0">
                <a:solidFill>
                  <a:srgbClr val="C00000"/>
                </a:solidFill>
              </a:rPr>
              <a:t>当前像素是否为前景像素</a:t>
            </a:r>
            <a:r>
              <a:rPr lang="zh-CN" altLang="zh-CN" dirty="0" smtClean="0">
                <a:solidFill>
                  <a:srgbClr val="C00000"/>
                </a:solidFill>
              </a:rPr>
              <a:t>；</a:t>
            </a:r>
            <a:endParaRPr lang="en-US" altLang="zh-CN" dirty="0" smtClean="0">
              <a:solidFill>
                <a:srgbClr val="C00000"/>
              </a:solidFill>
            </a:endParaRPr>
          </a:p>
          <a:p>
            <a:pPr lvl="1"/>
            <a:r>
              <a:rPr lang="zh-CN" altLang="zh-CN" dirty="0">
                <a:solidFill>
                  <a:srgbClr val="C00000"/>
                </a:solidFill>
              </a:rPr>
              <a:t>当前像素是否为边界像素</a:t>
            </a:r>
            <a:r>
              <a:rPr lang="zh-CN" altLang="zh-CN" dirty="0" smtClean="0">
                <a:solidFill>
                  <a:srgbClr val="C00000"/>
                </a:solidFill>
              </a:rPr>
              <a:t>；</a:t>
            </a:r>
            <a:endParaRPr lang="en-US" altLang="zh-CN" dirty="0" smtClean="0">
              <a:solidFill>
                <a:srgbClr val="C00000"/>
              </a:solidFill>
            </a:endParaRPr>
          </a:p>
          <a:p>
            <a:pPr lvl="1"/>
            <a:r>
              <a:rPr lang="zh-CN" altLang="zh-CN" dirty="0">
                <a:solidFill>
                  <a:srgbClr val="C00000"/>
                </a:solidFill>
              </a:rPr>
              <a:t>需要保留端点像素</a:t>
            </a:r>
            <a:r>
              <a:rPr lang="zh-CN" altLang="zh-CN" dirty="0" smtClean="0">
                <a:solidFill>
                  <a:srgbClr val="C00000"/>
                </a:solidFill>
              </a:rPr>
              <a:t>；</a:t>
            </a:r>
            <a:endParaRPr lang="en-US" altLang="zh-CN" dirty="0" smtClean="0">
              <a:solidFill>
                <a:srgbClr val="C00000"/>
              </a:solidFill>
            </a:endParaRPr>
          </a:p>
          <a:p>
            <a:pPr lvl="1"/>
            <a:r>
              <a:rPr lang="zh-CN" altLang="zh-CN" dirty="0">
                <a:solidFill>
                  <a:srgbClr val="C00000"/>
                </a:solidFill>
              </a:rPr>
              <a:t>需要保留独立点像素</a:t>
            </a:r>
            <a:r>
              <a:rPr lang="zh-CN" altLang="zh-CN" dirty="0" smtClean="0">
                <a:solidFill>
                  <a:srgbClr val="C00000"/>
                </a:solidFill>
              </a:rPr>
              <a:t>；</a:t>
            </a:r>
            <a:endParaRPr lang="en-US" altLang="zh-CN" dirty="0" smtClean="0">
              <a:solidFill>
                <a:srgbClr val="C00000"/>
              </a:solidFill>
            </a:endParaRPr>
          </a:p>
          <a:p>
            <a:pPr lvl="1"/>
            <a:r>
              <a:rPr lang="zh-CN" altLang="zh-CN" dirty="0">
                <a:solidFill>
                  <a:srgbClr val="C00000"/>
                </a:solidFill>
              </a:rPr>
              <a:t>需要保留邻域连通性</a:t>
            </a:r>
            <a:r>
              <a:rPr lang="zh-CN" altLang="zh-CN" dirty="0" smtClean="0">
                <a:solidFill>
                  <a:srgbClr val="C00000"/>
                </a:solidFill>
              </a:rPr>
              <a:t>；</a:t>
            </a:r>
            <a:endParaRPr lang="en-US" altLang="zh-CN" dirty="0" smtClean="0">
              <a:solidFill>
                <a:srgbClr val="C00000"/>
              </a:solidFill>
            </a:endParaRPr>
          </a:p>
          <a:p>
            <a:pPr lvl="1"/>
            <a:r>
              <a:rPr lang="zh-CN" altLang="zh-CN" dirty="0">
                <a:solidFill>
                  <a:srgbClr val="C00000"/>
                </a:solidFill>
              </a:rPr>
              <a:t>需要删除线宽为</a:t>
            </a:r>
            <a:r>
              <a:rPr lang="en-US" altLang="zh-CN" dirty="0">
                <a:solidFill>
                  <a:srgbClr val="C00000"/>
                </a:solidFill>
              </a:rPr>
              <a:t>2</a:t>
            </a:r>
            <a:r>
              <a:rPr lang="zh-CN" altLang="zh-CN" dirty="0">
                <a:solidFill>
                  <a:srgbClr val="C00000"/>
                </a:solidFill>
              </a:rPr>
              <a:t>像素的一侧像素。</a:t>
            </a:r>
            <a:endParaRPr lang="zh-CN" altLang="en-US" dirty="0">
              <a:solidFill>
                <a:srgbClr val="C00000"/>
              </a:solidFill>
            </a:endParaRPr>
          </a:p>
        </p:txBody>
      </p:sp>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pic>
        <p:nvPicPr>
          <p:cNvPr id="6" name="图片 5" descr="二值Lena图像_Hilditch细化.bmp"/>
          <p:cNvPicPr/>
          <p:nvPr/>
        </p:nvPicPr>
        <p:blipFill>
          <a:blip r:embed="rId2" cstate="print"/>
          <a:stretch>
            <a:fillRect/>
          </a:stretch>
        </p:blipFill>
        <p:spPr>
          <a:xfrm>
            <a:off x="5868144" y="2473003"/>
            <a:ext cx="1728192" cy="1729298"/>
          </a:xfrm>
          <a:prstGeom prst="rect">
            <a:avLst/>
          </a:prstGeom>
          <a:ln>
            <a:solidFill>
              <a:schemeClr val="accent1"/>
            </a:solidFill>
          </a:ln>
        </p:spPr>
      </p:pic>
      <p:pic>
        <p:nvPicPr>
          <p:cNvPr id="7" name="图片 6" descr="二值字符图像_Hilditch细化.bmp"/>
          <p:cNvPicPr/>
          <p:nvPr/>
        </p:nvPicPr>
        <p:blipFill>
          <a:blip r:embed="rId3" cstate="print"/>
          <a:stretch>
            <a:fillRect/>
          </a:stretch>
        </p:blipFill>
        <p:spPr>
          <a:xfrm>
            <a:off x="5868144" y="4368388"/>
            <a:ext cx="1728192" cy="1940932"/>
          </a:xfrm>
          <a:prstGeom prst="rect">
            <a:avLst/>
          </a:prstGeom>
          <a:ln>
            <a:solidFill>
              <a:schemeClr val="accent1"/>
            </a:solidFill>
          </a:ln>
        </p:spPr>
      </p:pic>
    </p:spTree>
    <p:extLst>
      <p:ext uri="{BB962C8B-B14F-4D97-AF65-F5344CB8AC3E}">
        <p14:creationId xmlns:p14="http://schemas.microsoft.com/office/powerpoint/2010/main" val="25308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additive="base">
                                        <p:cTn id="105" dur="500" fill="hold"/>
                                        <p:tgtEl>
                                          <p:spTgt spid="6"/>
                                        </p:tgtEl>
                                        <p:attrNameLst>
                                          <p:attrName>ppt_x</p:attrName>
                                        </p:attrNameLst>
                                      </p:cBhvr>
                                      <p:tavLst>
                                        <p:tav tm="0">
                                          <p:val>
                                            <p:strVal val="#ppt_x"/>
                                          </p:val>
                                        </p:tav>
                                        <p:tav tm="100000">
                                          <p:val>
                                            <p:strVal val="#ppt_x"/>
                                          </p:val>
                                        </p:tav>
                                      </p:tavLst>
                                    </p:anim>
                                    <p:anim calcmode="lin" valueType="num">
                                      <p:cBhvr additive="base">
                                        <p:cTn id="106" dur="500" fill="hold"/>
                                        <p:tgtEl>
                                          <p:spTgt spid="6"/>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7"/>
                                        </p:tgtEl>
                                        <p:attrNameLst>
                                          <p:attrName>style.visibility</p:attrName>
                                        </p:attrNameLst>
                                      </p:cBhvr>
                                      <p:to>
                                        <p:strVal val="visible"/>
                                      </p:to>
                                    </p:set>
                                    <p:anim calcmode="lin" valueType="num">
                                      <p:cBhvr additive="base">
                                        <p:cTn id="109" dur="500" fill="hold"/>
                                        <p:tgtEl>
                                          <p:spTgt spid="7"/>
                                        </p:tgtEl>
                                        <p:attrNameLst>
                                          <p:attrName>ppt_x</p:attrName>
                                        </p:attrNameLst>
                                      </p:cBhvr>
                                      <p:tavLst>
                                        <p:tav tm="0">
                                          <p:val>
                                            <p:strVal val="#ppt_x"/>
                                          </p:val>
                                        </p:tav>
                                        <p:tav tm="100000">
                                          <p:val>
                                            <p:strVal val="#ppt_x"/>
                                          </p:val>
                                        </p:tav>
                                      </p:tavLst>
                                    </p:anim>
                                    <p:anim calcmode="lin" valueType="num">
                                      <p:cBhvr additive="base">
                                        <p:cTn id="11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细化算法的结果对比</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7272808" cy="418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539552" y="3645024"/>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原始图像</a:t>
            </a:r>
            <a:endParaRPr lang="zh-CN" altLang="en-US" dirty="0"/>
          </a:p>
        </p:txBody>
      </p:sp>
      <p:sp>
        <p:nvSpPr>
          <p:cNvPr id="8" name="圆角矩形 7"/>
          <p:cNvSpPr/>
          <p:nvPr/>
        </p:nvSpPr>
        <p:spPr>
          <a:xfrm>
            <a:off x="2339752" y="3645024"/>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串行细化</a:t>
            </a:r>
            <a:endParaRPr lang="zh-CN" altLang="en-US" dirty="0"/>
          </a:p>
        </p:txBody>
      </p:sp>
      <p:sp>
        <p:nvSpPr>
          <p:cNvPr id="9" name="圆角矩形 8"/>
          <p:cNvSpPr/>
          <p:nvPr/>
        </p:nvSpPr>
        <p:spPr>
          <a:xfrm>
            <a:off x="4211960" y="3645024"/>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并行细化</a:t>
            </a:r>
            <a:endParaRPr lang="zh-CN" altLang="en-US" dirty="0"/>
          </a:p>
        </p:txBody>
      </p:sp>
      <p:sp>
        <p:nvSpPr>
          <p:cNvPr id="10" name="圆角矩形 9"/>
          <p:cNvSpPr/>
          <p:nvPr/>
        </p:nvSpPr>
        <p:spPr>
          <a:xfrm>
            <a:off x="6012160" y="3645024"/>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Hilditch</a:t>
            </a:r>
            <a:r>
              <a:rPr lang="zh-CN" altLang="zh-CN" dirty="0" smtClean="0"/>
              <a:t>细化</a:t>
            </a:r>
            <a:endParaRPr lang="zh-CN" altLang="en-US" dirty="0"/>
          </a:p>
        </p:txBody>
      </p:sp>
    </p:spTree>
    <p:extLst>
      <p:ext uri="{BB962C8B-B14F-4D97-AF65-F5344CB8AC3E}">
        <p14:creationId xmlns:p14="http://schemas.microsoft.com/office/powerpoint/2010/main" val="179591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距离变换</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距离变换</a:t>
            </a:r>
            <a:r>
              <a:rPr lang="zh-CN" altLang="zh-CN" dirty="0"/>
              <a:t>，也称为距离地图或者距离场，提供了数字图像的一种表示</a:t>
            </a:r>
            <a:r>
              <a:rPr lang="zh-CN" altLang="zh-CN" dirty="0" smtClean="0"/>
              <a:t>方法</a:t>
            </a:r>
            <a:r>
              <a:rPr lang="zh-CN" altLang="en-US" dirty="0" smtClean="0"/>
              <a:t>。</a:t>
            </a:r>
            <a:endParaRPr lang="en-US" altLang="zh-CN" dirty="0" smtClean="0"/>
          </a:p>
          <a:p>
            <a:r>
              <a:rPr lang="zh-CN" altLang="zh-CN" dirty="0"/>
              <a:t>距离变换对图像中的每一个像素提供其到最近“</a:t>
            </a:r>
            <a:r>
              <a:rPr lang="zh-CN" altLang="zh-CN" dirty="0">
                <a:solidFill>
                  <a:srgbClr val="0000FF"/>
                </a:solidFill>
              </a:rPr>
              <a:t>障碍</a:t>
            </a:r>
            <a:r>
              <a:rPr lang="zh-CN" altLang="zh-CN" dirty="0"/>
              <a:t>”像素的距离信息</a:t>
            </a:r>
            <a:r>
              <a:rPr lang="zh-CN" altLang="zh-CN" dirty="0" smtClean="0"/>
              <a:t>。</a:t>
            </a:r>
            <a:endParaRPr lang="en-US" altLang="zh-CN" dirty="0" smtClean="0"/>
          </a:p>
          <a:p>
            <a:pPr lvl="1"/>
            <a:r>
              <a:rPr lang="zh-CN" altLang="zh-CN" dirty="0" smtClean="0"/>
              <a:t>对于</a:t>
            </a:r>
            <a:r>
              <a:rPr lang="zh-CN" altLang="zh-CN" dirty="0"/>
              <a:t>二值图像而言，最通用的“障碍”像素就是边界像素</a:t>
            </a:r>
            <a:r>
              <a:rPr lang="zh-CN" altLang="zh-CN" dirty="0" smtClean="0"/>
              <a:t>。</a:t>
            </a:r>
            <a:endParaRPr lang="en-US" altLang="zh-CN" dirty="0" smtClean="0"/>
          </a:p>
          <a:p>
            <a:r>
              <a:rPr lang="zh-CN" altLang="zh-CN" dirty="0"/>
              <a:t>通常来说，距离变换与所选择的</a:t>
            </a:r>
            <a:r>
              <a:rPr lang="zh-CN" altLang="zh-CN" dirty="0">
                <a:solidFill>
                  <a:srgbClr val="C00000"/>
                </a:solidFill>
              </a:rPr>
              <a:t>距离尺度</a:t>
            </a:r>
            <a:r>
              <a:rPr lang="zh-CN" altLang="zh-CN" dirty="0"/>
              <a:t>紧密</a:t>
            </a:r>
            <a:r>
              <a:rPr lang="zh-CN" altLang="zh-CN" dirty="0" smtClean="0"/>
              <a:t>相关</a:t>
            </a:r>
            <a:r>
              <a:rPr lang="zh-CN" altLang="en-US" dirty="0" smtClean="0"/>
              <a:t>。</a:t>
            </a:r>
            <a:endParaRPr lang="en-US" altLang="zh-CN" dirty="0" smtClean="0"/>
          </a:p>
          <a:p>
            <a:pPr lvl="1"/>
            <a:r>
              <a:rPr lang="zh-CN" altLang="zh-CN" dirty="0" smtClean="0"/>
              <a:t>常用</a:t>
            </a:r>
            <a:r>
              <a:rPr lang="zh-CN" altLang="zh-CN" dirty="0"/>
              <a:t>的距离尺度有</a:t>
            </a:r>
            <a:r>
              <a:rPr lang="zh-CN" altLang="zh-CN" dirty="0">
                <a:solidFill>
                  <a:srgbClr val="00B050"/>
                </a:solidFill>
              </a:rPr>
              <a:t>棋盘</a:t>
            </a:r>
            <a:r>
              <a:rPr lang="zh-CN" altLang="zh-CN" dirty="0" smtClean="0">
                <a:solidFill>
                  <a:srgbClr val="00B050"/>
                </a:solidFill>
              </a:rPr>
              <a:t>距离</a:t>
            </a:r>
            <a:r>
              <a:rPr lang="zh-CN" altLang="zh-CN" dirty="0" smtClean="0"/>
              <a:t>、</a:t>
            </a:r>
            <a:r>
              <a:rPr lang="zh-CN" altLang="zh-CN" dirty="0">
                <a:solidFill>
                  <a:srgbClr val="00B050"/>
                </a:solidFill>
              </a:rPr>
              <a:t>曼哈顿</a:t>
            </a:r>
            <a:r>
              <a:rPr lang="zh-CN" altLang="zh-CN" dirty="0" smtClean="0">
                <a:solidFill>
                  <a:srgbClr val="00B050"/>
                </a:solidFill>
              </a:rPr>
              <a:t>距离</a:t>
            </a:r>
            <a:r>
              <a:rPr lang="zh-CN" altLang="zh-CN" dirty="0" smtClean="0"/>
              <a:t>、</a:t>
            </a:r>
            <a:r>
              <a:rPr lang="zh-CN" altLang="zh-CN" dirty="0">
                <a:solidFill>
                  <a:srgbClr val="00B050"/>
                </a:solidFill>
              </a:rPr>
              <a:t>欧拉</a:t>
            </a:r>
            <a:r>
              <a:rPr lang="zh-CN" altLang="zh-CN" dirty="0" smtClean="0">
                <a:solidFill>
                  <a:srgbClr val="00B050"/>
                </a:solidFill>
              </a:rPr>
              <a:t>距离</a:t>
            </a:r>
            <a:r>
              <a:rPr lang="zh-CN" altLang="zh-CN" dirty="0" smtClean="0"/>
              <a:t>。</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352046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距离尺度</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mc:AlternateContent xmlns:mc="http://schemas.openxmlformats.org/markup-compatibility/2006">
        <mc:Choice xmlns:a14="http://schemas.microsoft.com/office/drawing/2010/main" Requires="a14">
          <p:sp>
            <p:nvSpPr>
              <p:cNvPr id="6" name="矩形 5"/>
              <p:cNvSpPr/>
              <p:nvPr/>
            </p:nvSpPr>
            <p:spPr>
              <a:xfrm>
                <a:off x="827584" y="2276872"/>
                <a:ext cx="3346429" cy="45454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i="1" smtClean="0">
                              <a:solidFill>
                                <a:srgbClr val="FF0000"/>
                              </a:solidFill>
                            </a:rPr>
                          </m:ctrlPr>
                        </m:sSubPr>
                        <m:e>
                          <m:r>
                            <a:rPr lang="en-US" altLang="zh-CN" i="1">
                              <a:solidFill>
                                <a:srgbClr val="FF0000"/>
                              </a:solidFill>
                            </a:rPr>
                            <m:t>𝐷</m:t>
                          </m:r>
                        </m:e>
                        <m:sub>
                          <m:r>
                            <a:rPr lang="en-US" altLang="zh-CN" i="1">
                              <a:solidFill>
                                <a:srgbClr val="FF0000"/>
                              </a:solidFill>
                            </a:rPr>
                            <m:t>𝑐h𝑒𝑠𝑠</m:t>
                          </m:r>
                        </m:sub>
                      </m:sSub>
                      <m:d>
                        <m:dPr>
                          <m:ctrlPr>
                            <a:rPr lang="zh-CN" altLang="zh-CN" i="1">
                              <a:solidFill>
                                <a:srgbClr val="FF0000"/>
                              </a:solidFill>
                            </a:rPr>
                          </m:ctrlPr>
                        </m:dPr>
                        <m:e>
                          <m:r>
                            <a:rPr lang="en-US" altLang="zh-CN" i="1">
                              <a:solidFill>
                                <a:srgbClr val="FF0000"/>
                              </a:solidFill>
                            </a:rPr>
                            <m:t>𝑝</m:t>
                          </m:r>
                          <m:r>
                            <a:rPr lang="en-US" altLang="zh-CN" i="1">
                              <a:solidFill>
                                <a:srgbClr val="FF0000"/>
                              </a:solidFill>
                            </a:rPr>
                            <m:t>,</m:t>
                          </m:r>
                          <m:r>
                            <a:rPr lang="en-US" altLang="zh-CN" i="1">
                              <a:solidFill>
                                <a:srgbClr val="FF0000"/>
                              </a:solidFill>
                            </a:rPr>
                            <m:t>𝑞</m:t>
                          </m:r>
                        </m:e>
                      </m:d>
                      <m:r>
                        <a:rPr lang="en-US" altLang="zh-CN" i="1">
                          <a:solidFill>
                            <a:srgbClr val="FF0000"/>
                          </a:solidFill>
                        </a:rPr>
                        <m:t>=</m:t>
                      </m:r>
                      <m:func>
                        <m:funcPr>
                          <m:ctrlPr>
                            <a:rPr lang="zh-CN" altLang="zh-CN" i="1">
                              <a:solidFill>
                                <a:srgbClr val="FF0000"/>
                              </a:solidFill>
                            </a:rPr>
                          </m:ctrlPr>
                        </m:funcPr>
                        <m:fName>
                          <m:limLow>
                            <m:limLowPr>
                              <m:ctrlPr>
                                <a:rPr lang="zh-CN" altLang="zh-CN" i="1">
                                  <a:solidFill>
                                    <a:srgbClr val="FF0000"/>
                                  </a:solidFill>
                                </a:rPr>
                              </m:ctrlPr>
                            </m:limLowPr>
                            <m:e>
                              <m:r>
                                <m:rPr>
                                  <m:sty m:val="p"/>
                                </m:rPr>
                                <a:rPr lang="en-US" altLang="zh-CN">
                                  <a:solidFill>
                                    <a:srgbClr val="FF0000"/>
                                  </a:solidFill>
                                </a:rPr>
                                <m:t>max</m:t>
                              </m:r>
                            </m:e>
                            <m:lim>
                              <m:r>
                                <a:rPr lang="en-US" altLang="zh-CN" i="1">
                                  <a:solidFill>
                                    <a:srgbClr val="FF0000"/>
                                  </a:solidFill>
                                </a:rPr>
                                <m:t>𝑖</m:t>
                              </m:r>
                            </m:lim>
                          </m:limLow>
                        </m:fName>
                        <m:e>
                          <m:r>
                            <a:rPr lang="en-US" altLang="zh-CN" i="1">
                              <a:solidFill>
                                <a:srgbClr val="FF0000"/>
                              </a:solidFill>
                            </a:rPr>
                            <m:t>(|</m:t>
                          </m:r>
                          <m:sSub>
                            <m:sSubPr>
                              <m:ctrlPr>
                                <a:rPr lang="zh-CN" altLang="zh-CN" i="1">
                                  <a:solidFill>
                                    <a:srgbClr val="FF0000"/>
                                  </a:solidFill>
                                </a:rPr>
                              </m:ctrlPr>
                            </m:sSubPr>
                            <m:e>
                              <m:r>
                                <a:rPr lang="en-US" altLang="zh-CN" i="1">
                                  <a:solidFill>
                                    <a:srgbClr val="FF0000"/>
                                  </a:solidFill>
                                </a:rPr>
                                <m:t>𝑝</m:t>
                              </m:r>
                            </m:e>
                            <m:sub>
                              <m:r>
                                <a:rPr lang="en-US" altLang="zh-CN" i="1">
                                  <a:solidFill>
                                    <a:srgbClr val="FF0000"/>
                                  </a:solidFill>
                                </a:rPr>
                                <m:t>𝑖</m:t>
                              </m:r>
                            </m:sub>
                          </m:sSub>
                          <m:r>
                            <a:rPr lang="en-US" altLang="zh-CN" i="1">
                              <a:solidFill>
                                <a:srgbClr val="FF0000"/>
                              </a:solidFill>
                            </a:rPr>
                            <m:t>−</m:t>
                          </m:r>
                          <m:sSub>
                            <m:sSubPr>
                              <m:ctrlPr>
                                <a:rPr lang="zh-CN" altLang="zh-CN" i="1">
                                  <a:solidFill>
                                    <a:srgbClr val="FF0000"/>
                                  </a:solidFill>
                                </a:rPr>
                              </m:ctrlPr>
                            </m:sSubPr>
                            <m:e>
                              <m:r>
                                <a:rPr lang="en-US" altLang="zh-CN" i="1">
                                  <a:solidFill>
                                    <a:srgbClr val="FF0000"/>
                                  </a:solidFill>
                                </a:rPr>
                                <m:t>𝑞</m:t>
                              </m:r>
                            </m:e>
                            <m:sub>
                              <m:r>
                                <a:rPr lang="en-US" altLang="zh-CN" i="1">
                                  <a:solidFill>
                                    <a:srgbClr val="FF0000"/>
                                  </a:solidFill>
                                </a:rPr>
                                <m:t>𝑖</m:t>
                              </m:r>
                            </m:sub>
                          </m:sSub>
                          <m:r>
                            <a:rPr lang="en-US" altLang="zh-CN" i="1">
                              <a:solidFill>
                                <a:srgbClr val="FF0000"/>
                              </a:solidFill>
                            </a:rPr>
                            <m:t>|)</m:t>
                          </m:r>
                        </m:e>
                      </m:func>
                      <m:r>
                        <a:rPr lang="zh-CN" altLang="zh-CN">
                          <a:solidFill>
                            <a:srgbClr val="FF0000"/>
                          </a:solidFill>
                        </a:rPr>
                        <m:t>。</m:t>
                      </m:r>
                    </m:oMath>
                  </m:oMathPara>
                </a14:m>
                <a:endParaRPr lang="zh-CN" altLang="en-US" dirty="0">
                  <a:solidFill>
                    <a:srgbClr val="FF0000"/>
                  </a:solidFill>
                </a:endParaRPr>
              </a:p>
            </p:txBody>
          </p:sp>
        </mc:Choice>
        <mc:Fallback>
          <p:sp>
            <p:nvSpPr>
              <p:cNvPr id="6" name="矩形 5"/>
              <p:cNvSpPr>
                <a:spLocks noRot="1" noChangeAspect="1" noMove="1" noResize="1" noEditPoints="1" noAdjustHandles="1" noChangeArrowheads="1" noChangeShapeType="1" noTextEdit="1"/>
              </p:cNvSpPr>
              <p:nvPr/>
            </p:nvSpPr>
            <p:spPr>
              <a:xfrm>
                <a:off x="827584" y="2276872"/>
                <a:ext cx="3346429" cy="454548"/>
              </a:xfrm>
              <a:prstGeom prst="rect">
                <a:avLst/>
              </a:prstGeom>
              <a:blipFill rotWithShape="1">
                <a:blip r:embed="rId2"/>
                <a:stretch>
                  <a:fillRect b="-27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827584" y="3429000"/>
                <a:ext cx="3003193" cy="84439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i="1" smtClean="0">
                              <a:solidFill>
                                <a:srgbClr val="0000FF"/>
                              </a:solidFill>
                            </a:rPr>
                          </m:ctrlPr>
                        </m:sSubPr>
                        <m:e>
                          <m:r>
                            <a:rPr lang="en-US" altLang="zh-CN" i="1">
                              <a:solidFill>
                                <a:srgbClr val="0000FF"/>
                              </a:solidFill>
                            </a:rPr>
                            <m:t>𝐷</m:t>
                          </m:r>
                        </m:e>
                        <m:sub>
                          <m:r>
                            <a:rPr lang="en-US" altLang="zh-CN" i="1">
                              <a:solidFill>
                                <a:srgbClr val="0000FF"/>
                              </a:solidFill>
                            </a:rPr>
                            <m:t>𝑚𝑎𝑛</m:t>
                          </m:r>
                        </m:sub>
                      </m:sSub>
                      <m:d>
                        <m:dPr>
                          <m:ctrlPr>
                            <a:rPr lang="zh-CN" altLang="zh-CN" i="1">
                              <a:solidFill>
                                <a:srgbClr val="0000FF"/>
                              </a:solidFill>
                            </a:rPr>
                          </m:ctrlPr>
                        </m:dPr>
                        <m:e>
                          <m:r>
                            <a:rPr lang="en-US" altLang="zh-CN" i="1">
                              <a:solidFill>
                                <a:srgbClr val="0000FF"/>
                              </a:solidFill>
                            </a:rPr>
                            <m:t>𝑝</m:t>
                          </m:r>
                          <m:r>
                            <a:rPr lang="en-US" altLang="zh-CN" i="1">
                              <a:solidFill>
                                <a:srgbClr val="0000FF"/>
                              </a:solidFill>
                            </a:rPr>
                            <m:t>,</m:t>
                          </m:r>
                          <m:r>
                            <a:rPr lang="en-US" altLang="zh-CN" i="1">
                              <a:solidFill>
                                <a:srgbClr val="0000FF"/>
                              </a:solidFill>
                            </a:rPr>
                            <m:t>𝑞</m:t>
                          </m:r>
                        </m:e>
                      </m:d>
                      <m:r>
                        <a:rPr lang="en-US" altLang="zh-CN" i="1">
                          <a:solidFill>
                            <a:srgbClr val="0000FF"/>
                          </a:solidFill>
                        </a:rPr>
                        <m:t>=</m:t>
                      </m:r>
                      <m:nary>
                        <m:naryPr>
                          <m:chr m:val="∑"/>
                          <m:limLoc m:val="undOvr"/>
                          <m:ctrlPr>
                            <a:rPr lang="zh-CN" altLang="zh-CN" i="1">
                              <a:solidFill>
                                <a:srgbClr val="0000FF"/>
                              </a:solidFill>
                            </a:rPr>
                          </m:ctrlPr>
                        </m:naryPr>
                        <m:sub>
                          <m:r>
                            <a:rPr lang="en-US" altLang="zh-CN" i="1">
                              <a:solidFill>
                                <a:srgbClr val="0000FF"/>
                              </a:solidFill>
                            </a:rPr>
                            <m:t>𝑖</m:t>
                          </m:r>
                          <m:r>
                            <a:rPr lang="en-US" altLang="zh-CN" i="1">
                              <a:solidFill>
                                <a:srgbClr val="0000FF"/>
                              </a:solidFill>
                            </a:rPr>
                            <m:t>=1</m:t>
                          </m:r>
                        </m:sub>
                        <m:sup>
                          <m:r>
                            <a:rPr lang="en-US" altLang="zh-CN" i="1">
                              <a:solidFill>
                                <a:srgbClr val="0000FF"/>
                              </a:solidFill>
                            </a:rPr>
                            <m:t>𝑛</m:t>
                          </m:r>
                        </m:sup>
                        <m:e>
                          <m:r>
                            <a:rPr lang="en-US" altLang="zh-CN" i="1">
                              <a:solidFill>
                                <a:srgbClr val="0000FF"/>
                              </a:solidFill>
                            </a:rPr>
                            <m:t>|</m:t>
                          </m:r>
                          <m:sSub>
                            <m:sSubPr>
                              <m:ctrlPr>
                                <a:rPr lang="zh-CN" altLang="zh-CN" i="1">
                                  <a:solidFill>
                                    <a:srgbClr val="0000FF"/>
                                  </a:solidFill>
                                </a:rPr>
                              </m:ctrlPr>
                            </m:sSubPr>
                            <m:e>
                              <m:r>
                                <a:rPr lang="en-US" altLang="zh-CN" i="1">
                                  <a:solidFill>
                                    <a:srgbClr val="0000FF"/>
                                  </a:solidFill>
                                </a:rPr>
                                <m:t>𝑝</m:t>
                              </m:r>
                            </m:e>
                            <m:sub>
                              <m:r>
                                <a:rPr lang="en-US" altLang="zh-CN" i="1">
                                  <a:solidFill>
                                    <a:srgbClr val="0000FF"/>
                                  </a:solidFill>
                                </a:rPr>
                                <m:t>𝑖</m:t>
                              </m:r>
                            </m:sub>
                          </m:sSub>
                          <m:r>
                            <a:rPr lang="en-US" altLang="zh-CN" i="1">
                              <a:solidFill>
                                <a:srgbClr val="0000FF"/>
                              </a:solidFill>
                            </a:rPr>
                            <m:t>−</m:t>
                          </m:r>
                          <m:sSub>
                            <m:sSubPr>
                              <m:ctrlPr>
                                <a:rPr lang="zh-CN" altLang="zh-CN" i="1">
                                  <a:solidFill>
                                    <a:srgbClr val="0000FF"/>
                                  </a:solidFill>
                                </a:rPr>
                              </m:ctrlPr>
                            </m:sSubPr>
                            <m:e>
                              <m:r>
                                <a:rPr lang="en-US" altLang="zh-CN" i="1">
                                  <a:solidFill>
                                    <a:srgbClr val="0000FF"/>
                                  </a:solidFill>
                                </a:rPr>
                                <m:t>𝑞</m:t>
                              </m:r>
                            </m:e>
                            <m:sub>
                              <m:r>
                                <a:rPr lang="en-US" altLang="zh-CN" i="1">
                                  <a:solidFill>
                                    <a:srgbClr val="0000FF"/>
                                  </a:solidFill>
                                </a:rPr>
                                <m:t>𝑖</m:t>
                              </m:r>
                            </m:sub>
                          </m:sSub>
                          <m:r>
                            <a:rPr lang="en-US" altLang="zh-CN" i="1">
                              <a:solidFill>
                                <a:srgbClr val="0000FF"/>
                              </a:solidFill>
                            </a:rPr>
                            <m:t>|</m:t>
                          </m:r>
                        </m:e>
                      </m:nary>
                      <m:r>
                        <a:rPr lang="zh-CN" altLang="zh-CN">
                          <a:solidFill>
                            <a:srgbClr val="0000FF"/>
                          </a:solidFill>
                        </a:rPr>
                        <m:t>，</m:t>
                      </m:r>
                    </m:oMath>
                  </m:oMathPara>
                </a14:m>
                <a:endParaRPr lang="zh-CN" altLang="en-US" dirty="0">
                  <a:solidFill>
                    <a:srgbClr val="0000FF"/>
                  </a:solidFill>
                </a:endParaRPr>
              </a:p>
            </p:txBody>
          </p:sp>
        </mc:Choice>
        <mc:Fallback>
          <p:sp>
            <p:nvSpPr>
              <p:cNvPr id="7" name="矩形 6"/>
              <p:cNvSpPr>
                <a:spLocks noRot="1" noChangeAspect="1" noMove="1" noResize="1" noEditPoints="1" noAdjustHandles="1" noChangeArrowheads="1" noChangeShapeType="1" noTextEdit="1"/>
              </p:cNvSpPr>
              <p:nvPr/>
            </p:nvSpPr>
            <p:spPr>
              <a:xfrm>
                <a:off x="827584" y="3429000"/>
                <a:ext cx="3003193" cy="844398"/>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831545" y="4653136"/>
                <a:ext cx="3236399" cy="11699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i="1" smtClean="0">
                              <a:solidFill>
                                <a:srgbClr val="C00000"/>
                              </a:solidFill>
                            </a:rPr>
                          </m:ctrlPr>
                        </m:sSubPr>
                        <m:e>
                          <m:r>
                            <a:rPr lang="en-US" altLang="zh-CN" i="1">
                              <a:solidFill>
                                <a:srgbClr val="C00000"/>
                              </a:solidFill>
                            </a:rPr>
                            <m:t>𝐷</m:t>
                          </m:r>
                        </m:e>
                        <m:sub>
                          <m:r>
                            <a:rPr lang="en-US" altLang="zh-CN" i="1">
                              <a:solidFill>
                                <a:srgbClr val="C00000"/>
                              </a:solidFill>
                            </a:rPr>
                            <m:t>𝐸𝑢𝑐</m:t>
                          </m:r>
                        </m:sub>
                      </m:sSub>
                      <m:d>
                        <m:dPr>
                          <m:ctrlPr>
                            <a:rPr lang="zh-CN" altLang="zh-CN" i="1">
                              <a:solidFill>
                                <a:srgbClr val="C00000"/>
                              </a:solidFill>
                            </a:rPr>
                          </m:ctrlPr>
                        </m:dPr>
                        <m:e>
                          <m:r>
                            <a:rPr lang="en-US" altLang="zh-CN" i="1">
                              <a:solidFill>
                                <a:srgbClr val="C00000"/>
                              </a:solidFill>
                            </a:rPr>
                            <m:t>𝑝</m:t>
                          </m:r>
                          <m:r>
                            <a:rPr lang="en-US" altLang="zh-CN" i="1">
                              <a:solidFill>
                                <a:srgbClr val="C00000"/>
                              </a:solidFill>
                            </a:rPr>
                            <m:t>,</m:t>
                          </m:r>
                          <m:r>
                            <a:rPr lang="en-US" altLang="zh-CN" i="1">
                              <a:solidFill>
                                <a:srgbClr val="C00000"/>
                              </a:solidFill>
                            </a:rPr>
                            <m:t>𝑞</m:t>
                          </m:r>
                        </m:e>
                      </m:d>
                      <m:r>
                        <a:rPr lang="en-US" altLang="zh-CN" i="1">
                          <a:solidFill>
                            <a:srgbClr val="C00000"/>
                          </a:solidFill>
                        </a:rPr>
                        <m:t>=</m:t>
                      </m:r>
                      <m:rad>
                        <m:radPr>
                          <m:degHide m:val="on"/>
                          <m:ctrlPr>
                            <a:rPr lang="zh-CN" altLang="zh-CN" i="1">
                              <a:solidFill>
                                <a:srgbClr val="C00000"/>
                              </a:solidFill>
                            </a:rPr>
                          </m:ctrlPr>
                        </m:radPr>
                        <m:deg/>
                        <m:e>
                          <m:nary>
                            <m:naryPr>
                              <m:chr m:val="∑"/>
                              <m:limLoc m:val="undOvr"/>
                              <m:ctrlPr>
                                <a:rPr lang="zh-CN" altLang="zh-CN" i="1">
                                  <a:solidFill>
                                    <a:srgbClr val="C00000"/>
                                  </a:solidFill>
                                </a:rPr>
                              </m:ctrlPr>
                            </m:naryPr>
                            <m:sub>
                              <m:r>
                                <a:rPr lang="en-US" altLang="zh-CN" i="1">
                                  <a:solidFill>
                                    <a:srgbClr val="C00000"/>
                                  </a:solidFill>
                                </a:rPr>
                                <m:t>𝑖</m:t>
                              </m:r>
                              <m:r>
                                <a:rPr lang="en-US" altLang="zh-CN" i="1">
                                  <a:solidFill>
                                    <a:srgbClr val="C00000"/>
                                  </a:solidFill>
                                </a:rPr>
                                <m:t>=1</m:t>
                              </m:r>
                            </m:sub>
                            <m:sup>
                              <m:r>
                                <a:rPr lang="en-US" altLang="zh-CN" i="1">
                                  <a:solidFill>
                                    <a:srgbClr val="C00000"/>
                                  </a:solidFill>
                                </a:rPr>
                                <m:t>𝑛</m:t>
                              </m:r>
                            </m:sup>
                            <m:e>
                              <m:sSup>
                                <m:sSupPr>
                                  <m:ctrlPr>
                                    <a:rPr lang="zh-CN" altLang="zh-CN" i="1">
                                      <a:solidFill>
                                        <a:srgbClr val="C00000"/>
                                      </a:solidFill>
                                    </a:rPr>
                                  </m:ctrlPr>
                                </m:sSupPr>
                                <m:e>
                                  <m:r>
                                    <a:rPr lang="en-US" altLang="zh-CN" i="1">
                                      <a:solidFill>
                                        <a:srgbClr val="C00000"/>
                                      </a:solidFill>
                                    </a:rPr>
                                    <m:t>(</m:t>
                                  </m:r>
                                  <m:sSub>
                                    <m:sSubPr>
                                      <m:ctrlPr>
                                        <a:rPr lang="zh-CN" altLang="zh-CN" i="1">
                                          <a:solidFill>
                                            <a:srgbClr val="C00000"/>
                                          </a:solidFill>
                                        </a:rPr>
                                      </m:ctrlPr>
                                    </m:sSubPr>
                                    <m:e>
                                      <m:r>
                                        <a:rPr lang="en-US" altLang="zh-CN" i="1">
                                          <a:solidFill>
                                            <a:srgbClr val="C00000"/>
                                          </a:solidFill>
                                        </a:rPr>
                                        <m:t>𝑝</m:t>
                                      </m:r>
                                    </m:e>
                                    <m:sub>
                                      <m:r>
                                        <a:rPr lang="en-US" altLang="zh-CN" i="1">
                                          <a:solidFill>
                                            <a:srgbClr val="C00000"/>
                                          </a:solidFill>
                                        </a:rPr>
                                        <m:t>𝑖</m:t>
                                      </m:r>
                                    </m:sub>
                                  </m:sSub>
                                  <m:r>
                                    <a:rPr lang="en-US" altLang="zh-CN" i="1">
                                      <a:solidFill>
                                        <a:srgbClr val="C00000"/>
                                      </a:solidFill>
                                    </a:rPr>
                                    <m:t>−</m:t>
                                  </m:r>
                                  <m:sSub>
                                    <m:sSubPr>
                                      <m:ctrlPr>
                                        <a:rPr lang="zh-CN" altLang="zh-CN" i="1">
                                          <a:solidFill>
                                            <a:srgbClr val="C00000"/>
                                          </a:solidFill>
                                        </a:rPr>
                                      </m:ctrlPr>
                                    </m:sSubPr>
                                    <m:e>
                                      <m:r>
                                        <a:rPr lang="en-US" altLang="zh-CN" i="1">
                                          <a:solidFill>
                                            <a:srgbClr val="C00000"/>
                                          </a:solidFill>
                                        </a:rPr>
                                        <m:t>𝑞</m:t>
                                      </m:r>
                                    </m:e>
                                    <m:sub>
                                      <m:r>
                                        <a:rPr lang="en-US" altLang="zh-CN" i="1">
                                          <a:solidFill>
                                            <a:srgbClr val="C00000"/>
                                          </a:solidFill>
                                        </a:rPr>
                                        <m:t>𝑖</m:t>
                                      </m:r>
                                    </m:sub>
                                  </m:sSub>
                                  <m:r>
                                    <a:rPr lang="en-US" altLang="zh-CN" i="1">
                                      <a:solidFill>
                                        <a:srgbClr val="C00000"/>
                                      </a:solidFill>
                                    </a:rPr>
                                    <m:t>)</m:t>
                                  </m:r>
                                </m:e>
                                <m:sup>
                                  <m:r>
                                    <a:rPr lang="en-US" altLang="zh-CN" i="1">
                                      <a:solidFill>
                                        <a:srgbClr val="C00000"/>
                                      </a:solidFill>
                                    </a:rPr>
                                    <m:t>2</m:t>
                                  </m:r>
                                </m:sup>
                              </m:sSup>
                            </m:e>
                          </m:nary>
                        </m:e>
                      </m:rad>
                      <m:r>
                        <a:rPr lang="zh-CN" altLang="zh-CN">
                          <a:solidFill>
                            <a:srgbClr val="C00000"/>
                          </a:solidFill>
                        </a:rPr>
                        <m:t>。</m:t>
                      </m:r>
                    </m:oMath>
                  </m:oMathPara>
                </a14:m>
                <a:endParaRPr lang="zh-CN" altLang="en-US" dirty="0">
                  <a:solidFill>
                    <a:srgbClr val="C00000"/>
                  </a:solidFill>
                </a:endParaRPr>
              </a:p>
            </p:txBody>
          </p:sp>
        </mc:Choice>
        <mc:Fallback>
          <p:sp>
            <p:nvSpPr>
              <p:cNvPr id="8" name="矩形 7"/>
              <p:cNvSpPr>
                <a:spLocks noRot="1" noChangeAspect="1" noMove="1" noResize="1" noEditPoints="1" noAdjustHandles="1" noChangeArrowheads="1" noChangeShapeType="1" noTextEdit="1"/>
              </p:cNvSpPr>
              <p:nvPr/>
            </p:nvSpPr>
            <p:spPr>
              <a:xfrm>
                <a:off x="831545" y="4653136"/>
                <a:ext cx="3236399" cy="1169936"/>
              </a:xfrm>
              <a:prstGeom prst="rect">
                <a:avLst/>
              </a:prstGeom>
              <a:blipFill rotWithShape="1">
                <a:blip r:embed="rId4"/>
                <a:stretch>
                  <a:fillRect/>
                </a:stretch>
              </a:blipFill>
            </p:spPr>
            <p:txBody>
              <a:bodyPr/>
              <a:lstStyle/>
              <a:p>
                <a:r>
                  <a:rPr lang="zh-CN" altLang="en-US">
                    <a:noFill/>
                  </a:rPr>
                  <a:t> </a:t>
                </a:r>
              </a:p>
            </p:txBody>
          </p:sp>
        </mc:Fallback>
      </mc:AlternateContent>
      <p:sp>
        <p:nvSpPr>
          <p:cNvPr id="9" name="云形标注 8"/>
          <p:cNvSpPr/>
          <p:nvPr/>
        </p:nvSpPr>
        <p:spPr>
          <a:xfrm>
            <a:off x="4820940" y="1964086"/>
            <a:ext cx="2088232" cy="1080120"/>
          </a:xfrm>
          <a:prstGeom prst="cloudCallout">
            <a:avLst>
              <a:gd name="adj1" fmla="val -76176"/>
              <a:gd name="adj2" fmla="val 1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棋盘距离</a:t>
            </a:r>
            <a:endParaRPr lang="zh-CN" altLang="en-US" dirty="0"/>
          </a:p>
        </p:txBody>
      </p:sp>
      <p:sp>
        <p:nvSpPr>
          <p:cNvPr id="11" name="椭圆形标注 10"/>
          <p:cNvSpPr/>
          <p:nvPr/>
        </p:nvSpPr>
        <p:spPr>
          <a:xfrm>
            <a:off x="4788024" y="3419151"/>
            <a:ext cx="2088232" cy="864096"/>
          </a:xfrm>
          <a:prstGeom prst="wedgeEllipseCallout">
            <a:avLst>
              <a:gd name="adj1" fmla="val -85907"/>
              <a:gd name="adj2" fmla="val 81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曼哈顿距离</a:t>
            </a:r>
            <a:endParaRPr lang="zh-CN" altLang="en-US" dirty="0"/>
          </a:p>
        </p:txBody>
      </p:sp>
      <p:sp>
        <p:nvSpPr>
          <p:cNvPr id="12" name="圆角矩形标注 11"/>
          <p:cNvSpPr/>
          <p:nvPr/>
        </p:nvSpPr>
        <p:spPr>
          <a:xfrm>
            <a:off x="4964956" y="4842060"/>
            <a:ext cx="1800200" cy="792088"/>
          </a:xfrm>
          <a:prstGeom prst="wedgeRoundRectCallout">
            <a:avLst>
              <a:gd name="adj1" fmla="val -91381"/>
              <a:gd name="adj2" fmla="val 63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欧拉距离</a:t>
            </a:r>
            <a:endParaRPr lang="zh-CN" altLang="en-US" dirty="0"/>
          </a:p>
        </p:txBody>
      </p:sp>
    </p:spTree>
    <p:extLst>
      <p:ext uri="{BB962C8B-B14F-4D97-AF65-F5344CB8AC3E}">
        <p14:creationId xmlns:p14="http://schemas.microsoft.com/office/powerpoint/2010/main" val="136341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常用的结构元素</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9416"/>
                <a:ext cx="7715200" cy="2683680"/>
              </a:xfrm>
            </p:spPr>
            <p:txBody>
              <a:bodyPr>
                <a:normAutofit fontScale="85000" lnSpcReduction="20000"/>
              </a:bodyPr>
              <a:lstStyle/>
              <a:p>
                <a:r>
                  <a:rPr lang="zh-CN" altLang="zh-CN" dirty="0"/>
                  <a:t>对于一个二维欧拉距离集合</a:t>
                </a:r>
                <a14:m>
                  <m:oMath xmlns:m="http://schemas.openxmlformats.org/officeDocument/2006/math">
                    <m:sSup>
                      <m:sSupPr>
                        <m:ctrlPr>
                          <a:rPr lang="zh-CN" altLang="zh-CN" i="1"/>
                        </m:ctrlPr>
                      </m:sSupPr>
                      <m:e>
                        <m:r>
                          <a:rPr lang="en-US" altLang="zh-CN" i="1"/>
                          <m:t>ℝ</m:t>
                        </m:r>
                      </m:e>
                      <m:sup>
                        <m:r>
                          <a:rPr lang="en-US" altLang="zh-CN" i="1"/>
                          <m:t>2</m:t>
                        </m:r>
                      </m:sup>
                    </m:sSup>
                  </m:oMath>
                </a14:m>
                <a:r>
                  <a:rPr lang="zh-CN" altLang="zh-CN" dirty="0"/>
                  <a:t>，结构元素</a:t>
                </a:r>
                <a14:m>
                  <m:oMath xmlns:m="http://schemas.openxmlformats.org/officeDocument/2006/math">
                    <m:r>
                      <a:rPr lang="en-US" altLang="zh-CN" i="1"/>
                      <m:t>𝐵</m:t>
                    </m:r>
                  </m:oMath>
                </a14:m>
                <a:r>
                  <a:rPr lang="zh-CN" altLang="zh-CN" dirty="0"/>
                  <a:t>可以是一个以原点为中心、半径为</a:t>
                </a:r>
                <a14:m>
                  <m:oMath xmlns:m="http://schemas.openxmlformats.org/officeDocument/2006/math">
                    <m:r>
                      <a:rPr lang="en-US" altLang="zh-CN" i="1"/>
                      <m:t>𝑟</m:t>
                    </m:r>
                  </m:oMath>
                </a14:m>
                <a:r>
                  <a:rPr lang="zh-CN" altLang="zh-CN" dirty="0"/>
                  <a:t>的</a:t>
                </a:r>
                <a:r>
                  <a:rPr lang="zh-CN" altLang="zh-CN" dirty="0" smtClean="0"/>
                  <a:t>圆盘</a:t>
                </a:r>
                <a:endParaRPr lang="en-US" altLang="zh-CN" dirty="0" smtClean="0"/>
              </a:p>
              <a:p>
                <a:r>
                  <a:rPr lang="zh-CN" altLang="zh-CN" dirty="0"/>
                  <a:t>对于一个二维整型网格</a:t>
                </a:r>
                <a14:m>
                  <m:oMath xmlns:m="http://schemas.openxmlformats.org/officeDocument/2006/math">
                    <m:sSup>
                      <m:sSupPr>
                        <m:ctrlPr>
                          <a:rPr lang="zh-CN" altLang="zh-CN" i="1"/>
                        </m:ctrlPr>
                      </m:sSupPr>
                      <m:e>
                        <m:r>
                          <a:rPr lang="en-US" altLang="zh-CN" i="1"/>
                          <m:t>ℤ</m:t>
                        </m:r>
                      </m:e>
                      <m:sup>
                        <m:r>
                          <a:rPr lang="en-US" altLang="zh-CN" i="1"/>
                          <m:t>2</m:t>
                        </m:r>
                      </m:sup>
                    </m:sSup>
                  </m:oMath>
                </a14:m>
                <a:r>
                  <a:rPr lang="zh-CN" altLang="zh-CN" dirty="0"/>
                  <a:t>，结构元素</a:t>
                </a:r>
                <a14:m>
                  <m:oMath xmlns:m="http://schemas.openxmlformats.org/officeDocument/2006/math">
                    <m:r>
                      <a:rPr lang="en-US" altLang="zh-CN" i="1"/>
                      <m:t>𝐵</m:t>
                    </m:r>
                  </m:oMath>
                </a14:m>
                <a:r>
                  <a:rPr lang="zh-CN" altLang="zh-CN" dirty="0"/>
                  <a:t>可以是一个</a:t>
                </a:r>
                <a14:m>
                  <m:oMath xmlns:m="http://schemas.openxmlformats.org/officeDocument/2006/math">
                    <m:r>
                      <a:rPr lang="en-US" altLang="zh-CN"/>
                      <m:t>3×3</m:t>
                    </m:r>
                  </m:oMath>
                </a14:m>
                <a:r>
                  <a:rPr lang="zh-CN" altLang="zh-CN" dirty="0"/>
                  <a:t>的方形，其内容设置</a:t>
                </a:r>
                <a:r>
                  <a:rPr lang="zh-CN" altLang="zh-CN" dirty="0" smtClean="0"/>
                  <a:t>为</a:t>
                </a:r>
                <a:endParaRPr lang="en-US" altLang="zh-CN" dirty="0" smtClean="0"/>
              </a:p>
              <a:p>
                <a:endParaRPr lang="en-US" altLang="zh-CN" dirty="0"/>
              </a:p>
              <a:p>
                <a:endParaRPr lang="en-US" altLang="zh-CN" dirty="0" smtClean="0"/>
              </a:p>
              <a:p>
                <a:r>
                  <a:rPr lang="zh-CN" altLang="zh-CN" dirty="0"/>
                  <a:t>对于一个二维整型网格</a:t>
                </a:r>
                <a14:m>
                  <m:oMath xmlns:m="http://schemas.openxmlformats.org/officeDocument/2006/math">
                    <m:sSup>
                      <m:sSupPr>
                        <m:ctrlPr>
                          <a:rPr lang="zh-CN" altLang="zh-CN" i="1"/>
                        </m:ctrlPr>
                      </m:sSupPr>
                      <m:e>
                        <m:r>
                          <a:rPr lang="en-US" altLang="zh-CN" i="1"/>
                          <m:t>ℤ</m:t>
                        </m:r>
                      </m:e>
                      <m:sup>
                        <m:r>
                          <a:rPr lang="en-US" altLang="zh-CN" i="1"/>
                          <m:t>2</m:t>
                        </m:r>
                      </m:sup>
                    </m:sSup>
                  </m:oMath>
                </a14:m>
                <a:r>
                  <a:rPr lang="zh-CN" altLang="zh-CN" dirty="0"/>
                  <a:t>，结构元素</a:t>
                </a:r>
                <a14:m>
                  <m:oMath xmlns:m="http://schemas.openxmlformats.org/officeDocument/2006/math">
                    <m:r>
                      <a:rPr lang="en-US" altLang="zh-CN" i="1"/>
                      <m:t>𝐵</m:t>
                    </m:r>
                  </m:oMath>
                </a14:m>
                <a:r>
                  <a:rPr lang="zh-CN" altLang="zh-CN" dirty="0"/>
                  <a:t>可以是一个十字形状，</a:t>
                </a:r>
                <a:r>
                  <a:rPr lang="zh-CN" altLang="zh-CN" dirty="0" smtClean="0"/>
                  <a:t>即</a:t>
                </a:r>
                <a:endParaRPr lang="en-US" altLang="zh-CN" dirty="0" smtClean="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09416"/>
                <a:ext cx="7715200" cy="2683680"/>
              </a:xfrm>
              <a:blipFill rotWithShape="1">
                <a:blip r:embed="rId2"/>
                <a:stretch>
                  <a:fillRect l="-158" t="-2727" r="-4502" b="-227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pic>
        <p:nvPicPr>
          <p:cNvPr id="6" name="图片 5" descr="圆形结构元素.bmp"/>
          <p:cNvPicPr/>
          <p:nvPr/>
        </p:nvPicPr>
        <p:blipFill>
          <a:blip r:embed="rId3" cstate="print"/>
          <a:stretch>
            <a:fillRect/>
          </a:stretch>
        </p:blipFill>
        <p:spPr>
          <a:xfrm>
            <a:off x="755576" y="4507731"/>
            <a:ext cx="1874825" cy="1945605"/>
          </a:xfrm>
          <a:prstGeom prst="rect">
            <a:avLst/>
          </a:prstGeom>
        </p:spPr>
      </p:pic>
      <p:pic>
        <p:nvPicPr>
          <p:cNvPr id="7" name="图片 6" descr="方形结构元素.bmp"/>
          <p:cNvPicPr/>
          <p:nvPr/>
        </p:nvPicPr>
        <p:blipFill>
          <a:blip r:embed="rId4" cstate="print"/>
          <a:stretch>
            <a:fillRect/>
          </a:stretch>
        </p:blipFill>
        <p:spPr>
          <a:xfrm>
            <a:off x="2915816" y="4507731"/>
            <a:ext cx="1872208" cy="1944216"/>
          </a:xfrm>
          <a:prstGeom prst="rect">
            <a:avLst/>
          </a:prstGeom>
        </p:spPr>
      </p:pic>
      <p:pic>
        <p:nvPicPr>
          <p:cNvPr id="8" name="图片 7" descr="十字结构元素.bmp"/>
          <p:cNvPicPr/>
          <p:nvPr/>
        </p:nvPicPr>
        <p:blipFill>
          <a:blip r:embed="rId5" cstate="print"/>
          <a:stretch>
            <a:fillRect/>
          </a:stretch>
        </p:blipFill>
        <p:spPr>
          <a:xfrm>
            <a:off x="5292080" y="4509120"/>
            <a:ext cx="1872208" cy="1944216"/>
          </a:xfrm>
          <a:prstGeom prst="rect">
            <a:avLst/>
          </a:prstGeom>
        </p:spPr>
      </p:pic>
      <mc:AlternateContent xmlns:mc="http://schemas.openxmlformats.org/markup-compatibility/2006">
        <mc:Choice xmlns:a14="http://schemas.microsoft.com/office/drawing/2010/main" Requires="a14">
          <p:sp>
            <p:nvSpPr>
              <p:cNvPr id="9" name="矩形 8"/>
              <p:cNvSpPr/>
              <p:nvPr/>
            </p:nvSpPr>
            <p:spPr>
              <a:xfrm>
                <a:off x="323528" y="2987660"/>
                <a:ext cx="7920880"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FF0000"/>
                          </a:solidFill>
                        </a:rPr>
                        <m:t>𝐵</m:t>
                      </m:r>
                      <m:r>
                        <a:rPr lang="en-US" altLang="zh-CN" i="1" smtClean="0">
                          <a:solidFill>
                            <a:srgbClr val="FF0000"/>
                          </a:solidFill>
                        </a:rPr>
                        <m:t>=</m:t>
                      </m:r>
                      <m:d>
                        <m:dPr>
                          <m:begChr m:val="{"/>
                          <m:endChr m:val="}"/>
                          <m:ctrlPr>
                            <a:rPr lang="zh-CN" altLang="zh-CN" i="1">
                              <a:solidFill>
                                <a:srgbClr val="FF0000"/>
                              </a:solidFill>
                            </a:rPr>
                          </m:ctrlPr>
                        </m:dPr>
                        <m:e>
                          <m:d>
                            <m:dPr>
                              <m:ctrlPr>
                                <a:rPr lang="zh-CN" altLang="zh-CN" i="1">
                                  <a:solidFill>
                                    <a:srgbClr val="FF0000"/>
                                  </a:solidFill>
                                </a:rPr>
                              </m:ctrlPr>
                            </m:dPr>
                            <m:e>
                              <m:r>
                                <a:rPr lang="en-US" altLang="zh-CN" i="1">
                                  <a:solidFill>
                                    <a:srgbClr val="FF0000"/>
                                  </a:solidFill>
                                </a:rPr>
                                <m:t>−1,−1</m:t>
                              </m:r>
                            </m:e>
                          </m:d>
                          <m:r>
                            <a:rPr lang="en-US" altLang="zh-CN" i="1">
                              <a:solidFill>
                                <a:srgbClr val="FF0000"/>
                              </a:solidFill>
                            </a:rPr>
                            <m:t>,</m:t>
                          </m:r>
                          <m:d>
                            <m:dPr>
                              <m:ctrlPr>
                                <a:rPr lang="zh-CN" altLang="zh-CN" i="1">
                                  <a:solidFill>
                                    <a:srgbClr val="FF0000"/>
                                  </a:solidFill>
                                </a:rPr>
                              </m:ctrlPr>
                            </m:dPr>
                            <m:e>
                              <m:r>
                                <a:rPr lang="en-US" altLang="zh-CN" i="1">
                                  <a:solidFill>
                                    <a:srgbClr val="FF0000"/>
                                  </a:solidFill>
                                </a:rPr>
                                <m:t>−1,0</m:t>
                              </m:r>
                            </m:e>
                          </m:d>
                          <m:r>
                            <a:rPr lang="en-US" altLang="zh-CN" i="1">
                              <a:solidFill>
                                <a:srgbClr val="FF0000"/>
                              </a:solidFill>
                            </a:rPr>
                            <m:t>,</m:t>
                          </m:r>
                          <m:d>
                            <m:dPr>
                              <m:ctrlPr>
                                <a:rPr lang="zh-CN" altLang="zh-CN" i="1">
                                  <a:solidFill>
                                    <a:srgbClr val="FF0000"/>
                                  </a:solidFill>
                                </a:rPr>
                              </m:ctrlPr>
                            </m:dPr>
                            <m:e>
                              <m:r>
                                <a:rPr lang="en-US" altLang="zh-CN" i="1">
                                  <a:solidFill>
                                    <a:srgbClr val="FF0000"/>
                                  </a:solidFill>
                                </a:rPr>
                                <m:t>−1,1</m:t>
                              </m:r>
                            </m:e>
                          </m:d>
                          <m:r>
                            <a:rPr lang="en-US" altLang="zh-CN" i="1">
                              <a:solidFill>
                                <a:srgbClr val="FF0000"/>
                              </a:solidFill>
                            </a:rPr>
                            <m:t>,</m:t>
                          </m:r>
                          <m:d>
                            <m:dPr>
                              <m:ctrlPr>
                                <a:rPr lang="zh-CN" altLang="zh-CN" i="1">
                                  <a:solidFill>
                                    <a:srgbClr val="FF0000"/>
                                  </a:solidFill>
                                </a:rPr>
                              </m:ctrlPr>
                            </m:dPr>
                            <m:e>
                              <m:r>
                                <a:rPr lang="en-US" altLang="zh-CN" i="1">
                                  <a:solidFill>
                                    <a:srgbClr val="FF0000"/>
                                  </a:solidFill>
                                </a:rPr>
                                <m:t>0,−1</m:t>
                              </m:r>
                            </m:e>
                          </m:d>
                          <m:r>
                            <a:rPr lang="en-US" altLang="zh-CN" i="1">
                              <a:solidFill>
                                <a:srgbClr val="FF0000"/>
                              </a:solidFill>
                            </a:rPr>
                            <m:t>,</m:t>
                          </m:r>
                          <m:d>
                            <m:dPr>
                              <m:ctrlPr>
                                <a:rPr lang="zh-CN" altLang="zh-CN" i="1">
                                  <a:solidFill>
                                    <a:srgbClr val="FF0000"/>
                                  </a:solidFill>
                                </a:rPr>
                              </m:ctrlPr>
                            </m:dPr>
                            <m:e>
                              <m:r>
                                <a:rPr lang="en-US" altLang="zh-CN" i="1">
                                  <a:solidFill>
                                    <a:srgbClr val="FF0000"/>
                                  </a:solidFill>
                                </a:rPr>
                                <m:t>0,0</m:t>
                              </m:r>
                            </m:e>
                          </m:d>
                          <m:r>
                            <a:rPr lang="en-US" altLang="zh-CN" i="1">
                              <a:solidFill>
                                <a:srgbClr val="FF0000"/>
                              </a:solidFill>
                            </a:rPr>
                            <m:t>,</m:t>
                          </m:r>
                          <m:d>
                            <m:dPr>
                              <m:ctrlPr>
                                <a:rPr lang="zh-CN" altLang="zh-CN" i="1">
                                  <a:solidFill>
                                    <a:srgbClr val="FF0000"/>
                                  </a:solidFill>
                                </a:rPr>
                              </m:ctrlPr>
                            </m:dPr>
                            <m:e>
                              <m:r>
                                <a:rPr lang="en-US" altLang="zh-CN" i="1">
                                  <a:solidFill>
                                    <a:srgbClr val="FF0000"/>
                                  </a:solidFill>
                                </a:rPr>
                                <m:t>0,1</m:t>
                              </m:r>
                            </m:e>
                          </m:d>
                          <m:r>
                            <a:rPr lang="en-US" altLang="zh-CN" i="1">
                              <a:solidFill>
                                <a:srgbClr val="FF0000"/>
                              </a:solidFill>
                            </a:rPr>
                            <m:t>,</m:t>
                          </m:r>
                          <m:d>
                            <m:dPr>
                              <m:ctrlPr>
                                <a:rPr lang="zh-CN" altLang="zh-CN" i="1">
                                  <a:solidFill>
                                    <a:srgbClr val="FF0000"/>
                                  </a:solidFill>
                                </a:rPr>
                              </m:ctrlPr>
                            </m:dPr>
                            <m:e>
                              <m:r>
                                <a:rPr lang="en-US" altLang="zh-CN" i="1">
                                  <a:solidFill>
                                    <a:srgbClr val="FF0000"/>
                                  </a:solidFill>
                                </a:rPr>
                                <m:t>1,−1</m:t>
                              </m:r>
                            </m:e>
                          </m:d>
                          <m:r>
                            <a:rPr lang="en-US" altLang="zh-CN" i="1">
                              <a:solidFill>
                                <a:srgbClr val="FF0000"/>
                              </a:solidFill>
                            </a:rPr>
                            <m:t>,</m:t>
                          </m:r>
                          <m:d>
                            <m:dPr>
                              <m:ctrlPr>
                                <a:rPr lang="zh-CN" altLang="zh-CN" i="1">
                                  <a:solidFill>
                                    <a:srgbClr val="FF0000"/>
                                  </a:solidFill>
                                </a:rPr>
                              </m:ctrlPr>
                            </m:dPr>
                            <m:e>
                              <m:r>
                                <a:rPr lang="en-US" altLang="zh-CN" i="1">
                                  <a:solidFill>
                                    <a:srgbClr val="FF0000"/>
                                  </a:solidFill>
                                </a:rPr>
                                <m:t>1,0</m:t>
                              </m:r>
                            </m:e>
                          </m:d>
                          <m:r>
                            <a:rPr lang="en-US" altLang="zh-CN" i="1">
                              <a:solidFill>
                                <a:srgbClr val="FF0000"/>
                              </a:solidFill>
                            </a:rPr>
                            <m:t>,</m:t>
                          </m:r>
                          <m:d>
                            <m:dPr>
                              <m:ctrlPr>
                                <a:rPr lang="zh-CN" altLang="zh-CN" i="1">
                                  <a:solidFill>
                                    <a:srgbClr val="FF0000"/>
                                  </a:solidFill>
                                </a:rPr>
                              </m:ctrlPr>
                            </m:dPr>
                            <m:e>
                              <m:r>
                                <a:rPr lang="en-US" altLang="zh-CN" i="1">
                                  <a:solidFill>
                                    <a:srgbClr val="FF0000"/>
                                  </a:solidFill>
                                </a:rPr>
                                <m:t>1,1</m:t>
                              </m:r>
                            </m:e>
                          </m:d>
                        </m:e>
                      </m:d>
                    </m:oMath>
                  </m:oMathPara>
                </a14:m>
                <a:endParaRPr lang="zh-CN" altLang="en-US" dirty="0">
                  <a:solidFill>
                    <a:srgbClr val="FF0000"/>
                  </a:solidFill>
                </a:endParaRPr>
              </a:p>
            </p:txBody>
          </p:sp>
        </mc:Choice>
        <mc:Fallback>
          <p:sp>
            <p:nvSpPr>
              <p:cNvPr id="9" name="矩形 8"/>
              <p:cNvSpPr>
                <a:spLocks noRot="1" noChangeAspect="1" noMove="1" noResize="1" noEditPoints="1" noAdjustHandles="1" noChangeArrowheads="1" noChangeShapeType="1" noTextEdit="1"/>
              </p:cNvSpPr>
              <p:nvPr/>
            </p:nvSpPr>
            <p:spPr>
              <a:xfrm>
                <a:off x="323528" y="2987660"/>
                <a:ext cx="7920880" cy="369332"/>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1763688" y="3995772"/>
                <a:ext cx="409778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0000FF"/>
                          </a:solidFill>
                        </a:rPr>
                        <m:t>𝐵</m:t>
                      </m:r>
                      <m:r>
                        <a:rPr lang="en-US" altLang="zh-CN" i="1" smtClean="0">
                          <a:solidFill>
                            <a:srgbClr val="0000FF"/>
                          </a:solidFill>
                        </a:rPr>
                        <m:t>=</m:t>
                      </m:r>
                      <m:d>
                        <m:dPr>
                          <m:begChr m:val="{"/>
                          <m:endChr m:val="}"/>
                          <m:ctrlPr>
                            <a:rPr lang="zh-CN" altLang="zh-CN" i="1">
                              <a:solidFill>
                                <a:srgbClr val="0000FF"/>
                              </a:solidFill>
                            </a:rPr>
                          </m:ctrlPr>
                        </m:dPr>
                        <m:e>
                          <m:d>
                            <m:dPr>
                              <m:ctrlPr>
                                <a:rPr lang="zh-CN" altLang="zh-CN" i="1">
                                  <a:solidFill>
                                    <a:srgbClr val="0000FF"/>
                                  </a:solidFill>
                                </a:rPr>
                              </m:ctrlPr>
                            </m:dPr>
                            <m:e>
                              <m:r>
                                <a:rPr lang="en-US" altLang="zh-CN" i="1">
                                  <a:solidFill>
                                    <a:srgbClr val="0000FF"/>
                                  </a:solidFill>
                                </a:rPr>
                                <m:t>−1,0</m:t>
                              </m:r>
                            </m:e>
                          </m:d>
                          <m:r>
                            <a:rPr lang="en-US" altLang="zh-CN" i="1">
                              <a:solidFill>
                                <a:srgbClr val="0000FF"/>
                              </a:solidFill>
                            </a:rPr>
                            <m:t>,</m:t>
                          </m:r>
                          <m:d>
                            <m:dPr>
                              <m:ctrlPr>
                                <a:rPr lang="zh-CN" altLang="zh-CN" i="1">
                                  <a:solidFill>
                                    <a:srgbClr val="0000FF"/>
                                  </a:solidFill>
                                </a:rPr>
                              </m:ctrlPr>
                            </m:dPr>
                            <m:e>
                              <m:r>
                                <a:rPr lang="en-US" altLang="zh-CN" i="1">
                                  <a:solidFill>
                                    <a:srgbClr val="0000FF"/>
                                  </a:solidFill>
                                </a:rPr>
                                <m:t>0,−1</m:t>
                              </m:r>
                            </m:e>
                          </m:d>
                          <m:r>
                            <a:rPr lang="en-US" altLang="zh-CN" i="1">
                              <a:solidFill>
                                <a:srgbClr val="0000FF"/>
                              </a:solidFill>
                            </a:rPr>
                            <m:t>,</m:t>
                          </m:r>
                          <m:d>
                            <m:dPr>
                              <m:ctrlPr>
                                <a:rPr lang="zh-CN" altLang="zh-CN" i="1">
                                  <a:solidFill>
                                    <a:srgbClr val="0000FF"/>
                                  </a:solidFill>
                                </a:rPr>
                              </m:ctrlPr>
                            </m:dPr>
                            <m:e>
                              <m:r>
                                <a:rPr lang="en-US" altLang="zh-CN" i="1">
                                  <a:solidFill>
                                    <a:srgbClr val="0000FF"/>
                                  </a:solidFill>
                                </a:rPr>
                                <m:t>0,0</m:t>
                              </m:r>
                            </m:e>
                          </m:d>
                          <m:r>
                            <a:rPr lang="en-US" altLang="zh-CN" i="1">
                              <a:solidFill>
                                <a:srgbClr val="0000FF"/>
                              </a:solidFill>
                            </a:rPr>
                            <m:t>,</m:t>
                          </m:r>
                          <m:d>
                            <m:dPr>
                              <m:ctrlPr>
                                <a:rPr lang="zh-CN" altLang="zh-CN" i="1">
                                  <a:solidFill>
                                    <a:srgbClr val="0000FF"/>
                                  </a:solidFill>
                                </a:rPr>
                              </m:ctrlPr>
                            </m:dPr>
                            <m:e>
                              <m:r>
                                <a:rPr lang="en-US" altLang="zh-CN" i="1">
                                  <a:solidFill>
                                    <a:srgbClr val="0000FF"/>
                                  </a:solidFill>
                                </a:rPr>
                                <m:t>0,1</m:t>
                              </m:r>
                            </m:e>
                          </m:d>
                          <m:r>
                            <a:rPr lang="en-US" altLang="zh-CN" i="1">
                              <a:solidFill>
                                <a:srgbClr val="0000FF"/>
                              </a:solidFill>
                            </a:rPr>
                            <m:t>,</m:t>
                          </m:r>
                          <m:d>
                            <m:dPr>
                              <m:ctrlPr>
                                <a:rPr lang="zh-CN" altLang="zh-CN" i="1">
                                  <a:solidFill>
                                    <a:srgbClr val="0000FF"/>
                                  </a:solidFill>
                                </a:rPr>
                              </m:ctrlPr>
                            </m:dPr>
                            <m:e>
                              <m:r>
                                <a:rPr lang="en-US" altLang="zh-CN" i="1">
                                  <a:solidFill>
                                    <a:srgbClr val="0000FF"/>
                                  </a:solidFill>
                                </a:rPr>
                                <m:t>1,0</m:t>
                              </m:r>
                            </m:e>
                          </m:d>
                        </m:e>
                      </m:d>
                    </m:oMath>
                  </m:oMathPara>
                </a14:m>
                <a:endParaRPr lang="zh-CN" altLang="en-US" dirty="0">
                  <a:solidFill>
                    <a:srgbClr val="0000FF"/>
                  </a:solidFill>
                </a:endParaRPr>
              </a:p>
            </p:txBody>
          </p:sp>
        </mc:Choice>
        <mc:Fallback>
          <p:sp>
            <p:nvSpPr>
              <p:cNvPr id="10" name="矩形 9"/>
              <p:cNvSpPr>
                <a:spLocks noRot="1" noChangeAspect="1" noMove="1" noResize="1" noEditPoints="1" noAdjustHandles="1" noChangeArrowheads="1" noChangeShapeType="1" noTextEdit="1"/>
              </p:cNvSpPr>
              <p:nvPr/>
            </p:nvSpPr>
            <p:spPr>
              <a:xfrm>
                <a:off x="1763688" y="3995772"/>
                <a:ext cx="4097788" cy="369332"/>
              </a:xfrm>
              <a:prstGeom prst="rect">
                <a:avLst/>
              </a:prstGeom>
              <a:blipFill rotWithShape="1">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849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80">
                                          <p:stCondLst>
                                            <p:cond delay="0"/>
                                          </p:stCondLst>
                                        </p:cTn>
                                        <p:tgtEl>
                                          <p:spTgt spid="6"/>
                                        </p:tgtEl>
                                      </p:cBhvr>
                                    </p:animEffect>
                                    <p:anim calcmode="lin" valueType="num">
                                      <p:cBhvr>
                                        <p:cTn id="2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0" dur="26">
                                          <p:stCondLst>
                                            <p:cond delay="650"/>
                                          </p:stCondLst>
                                        </p:cTn>
                                        <p:tgtEl>
                                          <p:spTgt spid="6"/>
                                        </p:tgtEl>
                                      </p:cBhvr>
                                      <p:to x="100000" y="60000"/>
                                    </p:animScale>
                                    <p:animScale>
                                      <p:cBhvr>
                                        <p:cTn id="31" dur="166" decel="50000">
                                          <p:stCondLst>
                                            <p:cond delay="676"/>
                                          </p:stCondLst>
                                        </p:cTn>
                                        <p:tgtEl>
                                          <p:spTgt spid="6"/>
                                        </p:tgtEl>
                                      </p:cBhvr>
                                      <p:to x="100000" y="100000"/>
                                    </p:animScale>
                                    <p:animScale>
                                      <p:cBhvr>
                                        <p:cTn id="32" dur="26">
                                          <p:stCondLst>
                                            <p:cond delay="1312"/>
                                          </p:stCondLst>
                                        </p:cTn>
                                        <p:tgtEl>
                                          <p:spTgt spid="6"/>
                                        </p:tgtEl>
                                      </p:cBhvr>
                                      <p:to x="100000" y="80000"/>
                                    </p:animScale>
                                    <p:animScale>
                                      <p:cBhvr>
                                        <p:cTn id="33" dur="166" decel="50000">
                                          <p:stCondLst>
                                            <p:cond delay="1338"/>
                                          </p:stCondLst>
                                        </p:cTn>
                                        <p:tgtEl>
                                          <p:spTgt spid="6"/>
                                        </p:tgtEl>
                                      </p:cBhvr>
                                      <p:to x="100000" y="100000"/>
                                    </p:animScale>
                                    <p:animScale>
                                      <p:cBhvr>
                                        <p:cTn id="34" dur="26">
                                          <p:stCondLst>
                                            <p:cond delay="1642"/>
                                          </p:stCondLst>
                                        </p:cTn>
                                        <p:tgtEl>
                                          <p:spTgt spid="6"/>
                                        </p:tgtEl>
                                      </p:cBhvr>
                                      <p:to x="100000" y="90000"/>
                                    </p:animScale>
                                    <p:animScale>
                                      <p:cBhvr>
                                        <p:cTn id="35" dur="166" decel="50000">
                                          <p:stCondLst>
                                            <p:cond delay="1668"/>
                                          </p:stCondLst>
                                        </p:cTn>
                                        <p:tgtEl>
                                          <p:spTgt spid="6"/>
                                        </p:tgtEl>
                                      </p:cBhvr>
                                      <p:to x="100000" y="100000"/>
                                    </p:animScale>
                                    <p:animScale>
                                      <p:cBhvr>
                                        <p:cTn id="36" dur="26">
                                          <p:stCondLst>
                                            <p:cond delay="1808"/>
                                          </p:stCondLst>
                                        </p:cTn>
                                        <p:tgtEl>
                                          <p:spTgt spid="6"/>
                                        </p:tgtEl>
                                      </p:cBhvr>
                                      <p:to x="100000" y="95000"/>
                                    </p:animScale>
                                    <p:animScale>
                                      <p:cBhvr>
                                        <p:cTn id="37" dur="166" decel="50000">
                                          <p:stCondLst>
                                            <p:cond delay="1834"/>
                                          </p:stCondLst>
                                        </p:cTn>
                                        <p:tgtEl>
                                          <p:spTgt spid="6"/>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wipe(down)">
                                      <p:cBhvr>
                                        <p:cTn id="42" dur="580">
                                          <p:stCondLst>
                                            <p:cond delay="0"/>
                                          </p:stCondLst>
                                        </p:cTn>
                                        <p:tgtEl>
                                          <p:spTgt spid="3">
                                            <p:txEl>
                                              <p:pRg st="1" end="1"/>
                                            </p:txEl>
                                          </p:spTgt>
                                        </p:tgtEl>
                                      </p:cBhvr>
                                    </p:animEffect>
                                    <p:anim calcmode="lin" valueType="num">
                                      <p:cBhvr>
                                        <p:cTn id="4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1" end="1"/>
                                            </p:txEl>
                                          </p:spTgt>
                                        </p:tgtEl>
                                      </p:cBhvr>
                                      <p:to x="100000" y="60000"/>
                                    </p:animScale>
                                    <p:animScale>
                                      <p:cBhvr>
                                        <p:cTn id="49" dur="166" decel="50000">
                                          <p:stCondLst>
                                            <p:cond delay="676"/>
                                          </p:stCondLst>
                                        </p:cTn>
                                        <p:tgtEl>
                                          <p:spTgt spid="3">
                                            <p:txEl>
                                              <p:pRg st="1" end="1"/>
                                            </p:txEl>
                                          </p:spTgt>
                                        </p:tgtEl>
                                      </p:cBhvr>
                                      <p:to x="100000" y="100000"/>
                                    </p:animScale>
                                    <p:animScale>
                                      <p:cBhvr>
                                        <p:cTn id="50" dur="26">
                                          <p:stCondLst>
                                            <p:cond delay="1312"/>
                                          </p:stCondLst>
                                        </p:cTn>
                                        <p:tgtEl>
                                          <p:spTgt spid="3">
                                            <p:txEl>
                                              <p:pRg st="1" end="1"/>
                                            </p:txEl>
                                          </p:spTgt>
                                        </p:tgtEl>
                                      </p:cBhvr>
                                      <p:to x="100000" y="80000"/>
                                    </p:animScale>
                                    <p:animScale>
                                      <p:cBhvr>
                                        <p:cTn id="51" dur="166" decel="50000">
                                          <p:stCondLst>
                                            <p:cond delay="1338"/>
                                          </p:stCondLst>
                                        </p:cTn>
                                        <p:tgtEl>
                                          <p:spTgt spid="3">
                                            <p:txEl>
                                              <p:pRg st="1" end="1"/>
                                            </p:txEl>
                                          </p:spTgt>
                                        </p:tgtEl>
                                      </p:cBhvr>
                                      <p:to x="100000" y="100000"/>
                                    </p:animScale>
                                    <p:animScale>
                                      <p:cBhvr>
                                        <p:cTn id="52" dur="26">
                                          <p:stCondLst>
                                            <p:cond delay="1642"/>
                                          </p:stCondLst>
                                        </p:cTn>
                                        <p:tgtEl>
                                          <p:spTgt spid="3">
                                            <p:txEl>
                                              <p:pRg st="1" end="1"/>
                                            </p:txEl>
                                          </p:spTgt>
                                        </p:tgtEl>
                                      </p:cBhvr>
                                      <p:to x="100000" y="90000"/>
                                    </p:animScale>
                                    <p:animScale>
                                      <p:cBhvr>
                                        <p:cTn id="53" dur="166" decel="50000">
                                          <p:stCondLst>
                                            <p:cond delay="1668"/>
                                          </p:stCondLst>
                                        </p:cTn>
                                        <p:tgtEl>
                                          <p:spTgt spid="3">
                                            <p:txEl>
                                              <p:pRg st="1" end="1"/>
                                            </p:txEl>
                                          </p:spTgt>
                                        </p:tgtEl>
                                      </p:cBhvr>
                                      <p:to x="100000" y="100000"/>
                                    </p:animScale>
                                    <p:animScale>
                                      <p:cBhvr>
                                        <p:cTn id="54" dur="26">
                                          <p:stCondLst>
                                            <p:cond delay="1808"/>
                                          </p:stCondLst>
                                        </p:cTn>
                                        <p:tgtEl>
                                          <p:spTgt spid="3">
                                            <p:txEl>
                                              <p:pRg st="1" end="1"/>
                                            </p:txEl>
                                          </p:spTgt>
                                        </p:tgtEl>
                                      </p:cBhvr>
                                      <p:to x="100000" y="95000"/>
                                    </p:animScale>
                                    <p:animScale>
                                      <p:cBhvr>
                                        <p:cTn id="55" dur="166" decel="50000">
                                          <p:stCondLst>
                                            <p:cond delay="1834"/>
                                          </p:stCondLst>
                                        </p:cTn>
                                        <p:tgtEl>
                                          <p:spTgt spid="3">
                                            <p:txEl>
                                              <p:pRg st="1" end="1"/>
                                            </p:txEl>
                                          </p:spTgt>
                                        </p:tgtEl>
                                      </p:cBhvr>
                                      <p:to x="100000" y="100000"/>
                                    </p:animScale>
                                  </p:childTnLst>
                                </p:cTn>
                              </p:par>
                            </p:childTnLst>
                          </p:cTn>
                        </p:par>
                        <p:par>
                          <p:cTn id="56" fill="hold">
                            <p:stCondLst>
                              <p:cond delay="2000"/>
                            </p:stCondLst>
                            <p:childTnLst>
                              <p:par>
                                <p:cTn id="57" presetID="26"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80">
                                          <p:stCondLst>
                                            <p:cond delay="0"/>
                                          </p:stCondLst>
                                        </p:cTn>
                                        <p:tgtEl>
                                          <p:spTgt spid="9"/>
                                        </p:tgtEl>
                                      </p:cBhvr>
                                    </p:animEffect>
                                    <p:anim calcmode="lin" valueType="num">
                                      <p:cBhvr>
                                        <p:cTn id="6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5" dur="26">
                                          <p:stCondLst>
                                            <p:cond delay="650"/>
                                          </p:stCondLst>
                                        </p:cTn>
                                        <p:tgtEl>
                                          <p:spTgt spid="9"/>
                                        </p:tgtEl>
                                      </p:cBhvr>
                                      <p:to x="100000" y="60000"/>
                                    </p:animScale>
                                    <p:animScale>
                                      <p:cBhvr>
                                        <p:cTn id="66" dur="166" decel="50000">
                                          <p:stCondLst>
                                            <p:cond delay="676"/>
                                          </p:stCondLst>
                                        </p:cTn>
                                        <p:tgtEl>
                                          <p:spTgt spid="9"/>
                                        </p:tgtEl>
                                      </p:cBhvr>
                                      <p:to x="100000" y="100000"/>
                                    </p:animScale>
                                    <p:animScale>
                                      <p:cBhvr>
                                        <p:cTn id="67" dur="26">
                                          <p:stCondLst>
                                            <p:cond delay="1312"/>
                                          </p:stCondLst>
                                        </p:cTn>
                                        <p:tgtEl>
                                          <p:spTgt spid="9"/>
                                        </p:tgtEl>
                                      </p:cBhvr>
                                      <p:to x="100000" y="80000"/>
                                    </p:animScale>
                                    <p:animScale>
                                      <p:cBhvr>
                                        <p:cTn id="68" dur="166" decel="50000">
                                          <p:stCondLst>
                                            <p:cond delay="1338"/>
                                          </p:stCondLst>
                                        </p:cTn>
                                        <p:tgtEl>
                                          <p:spTgt spid="9"/>
                                        </p:tgtEl>
                                      </p:cBhvr>
                                      <p:to x="100000" y="100000"/>
                                    </p:animScale>
                                    <p:animScale>
                                      <p:cBhvr>
                                        <p:cTn id="69" dur="26">
                                          <p:stCondLst>
                                            <p:cond delay="1642"/>
                                          </p:stCondLst>
                                        </p:cTn>
                                        <p:tgtEl>
                                          <p:spTgt spid="9"/>
                                        </p:tgtEl>
                                      </p:cBhvr>
                                      <p:to x="100000" y="90000"/>
                                    </p:animScale>
                                    <p:animScale>
                                      <p:cBhvr>
                                        <p:cTn id="70" dur="166" decel="50000">
                                          <p:stCondLst>
                                            <p:cond delay="1668"/>
                                          </p:stCondLst>
                                        </p:cTn>
                                        <p:tgtEl>
                                          <p:spTgt spid="9"/>
                                        </p:tgtEl>
                                      </p:cBhvr>
                                      <p:to x="100000" y="100000"/>
                                    </p:animScale>
                                    <p:animScale>
                                      <p:cBhvr>
                                        <p:cTn id="71" dur="26">
                                          <p:stCondLst>
                                            <p:cond delay="1808"/>
                                          </p:stCondLst>
                                        </p:cTn>
                                        <p:tgtEl>
                                          <p:spTgt spid="9"/>
                                        </p:tgtEl>
                                      </p:cBhvr>
                                      <p:to x="100000" y="95000"/>
                                    </p:animScale>
                                    <p:animScale>
                                      <p:cBhvr>
                                        <p:cTn id="72" dur="166" decel="50000">
                                          <p:stCondLst>
                                            <p:cond delay="1834"/>
                                          </p:stCondLst>
                                        </p:cTn>
                                        <p:tgtEl>
                                          <p:spTgt spid="9"/>
                                        </p:tgtEl>
                                      </p:cBhvr>
                                      <p:to x="100000" y="100000"/>
                                    </p:animScale>
                                  </p:childTnLst>
                                </p:cTn>
                              </p:par>
                            </p:childTnLst>
                          </p:cTn>
                        </p:par>
                        <p:par>
                          <p:cTn id="73" fill="hold">
                            <p:stCondLst>
                              <p:cond delay="4000"/>
                            </p:stCondLst>
                            <p:childTnLst>
                              <p:par>
                                <p:cTn id="74" presetID="26" presetClass="entr" presetSubtype="0" fill="hold" nodeType="after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wipe(down)">
                                      <p:cBhvr>
                                        <p:cTn id="76" dur="580">
                                          <p:stCondLst>
                                            <p:cond delay="0"/>
                                          </p:stCondLst>
                                        </p:cTn>
                                        <p:tgtEl>
                                          <p:spTgt spid="7"/>
                                        </p:tgtEl>
                                      </p:cBhvr>
                                    </p:animEffect>
                                    <p:anim calcmode="lin" valueType="num">
                                      <p:cBhvr>
                                        <p:cTn id="77"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82" dur="26">
                                          <p:stCondLst>
                                            <p:cond delay="650"/>
                                          </p:stCondLst>
                                        </p:cTn>
                                        <p:tgtEl>
                                          <p:spTgt spid="7"/>
                                        </p:tgtEl>
                                      </p:cBhvr>
                                      <p:to x="100000" y="60000"/>
                                    </p:animScale>
                                    <p:animScale>
                                      <p:cBhvr>
                                        <p:cTn id="83" dur="166" decel="50000">
                                          <p:stCondLst>
                                            <p:cond delay="676"/>
                                          </p:stCondLst>
                                        </p:cTn>
                                        <p:tgtEl>
                                          <p:spTgt spid="7"/>
                                        </p:tgtEl>
                                      </p:cBhvr>
                                      <p:to x="100000" y="100000"/>
                                    </p:animScale>
                                    <p:animScale>
                                      <p:cBhvr>
                                        <p:cTn id="84" dur="26">
                                          <p:stCondLst>
                                            <p:cond delay="1312"/>
                                          </p:stCondLst>
                                        </p:cTn>
                                        <p:tgtEl>
                                          <p:spTgt spid="7"/>
                                        </p:tgtEl>
                                      </p:cBhvr>
                                      <p:to x="100000" y="80000"/>
                                    </p:animScale>
                                    <p:animScale>
                                      <p:cBhvr>
                                        <p:cTn id="85" dur="166" decel="50000">
                                          <p:stCondLst>
                                            <p:cond delay="1338"/>
                                          </p:stCondLst>
                                        </p:cTn>
                                        <p:tgtEl>
                                          <p:spTgt spid="7"/>
                                        </p:tgtEl>
                                      </p:cBhvr>
                                      <p:to x="100000" y="100000"/>
                                    </p:animScale>
                                    <p:animScale>
                                      <p:cBhvr>
                                        <p:cTn id="86" dur="26">
                                          <p:stCondLst>
                                            <p:cond delay="1642"/>
                                          </p:stCondLst>
                                        </p:cTn>
                                        <p:tgtEl>
                                          <p:spTgt spid="7"/>
                                        </p:tgtEl>
                                      </p:cBhvr>
                                      <p:to x="100000" y="90000"/>
                                    </p:animScale>
                                    <p:animScale>
                                      <p:cBhvr>
                                        <p:cTn id="87" dur="166" decel="50000">
                                          <p:stCondLst>
                                            <p:cond delay="1668"/>
                                          </p:stCondLst>
                                        </p:cTn>
                                        <p:tgtEl>
                                          <p:spTgt spid="7"/>
                                        </p:tgtEl>
                                      </p:cBhvr>
                                      <p:to x="100000" y="100000"/>
                                    </p:animScale>
                                    <p:animScale>
                                      <p:cBhvr>
                                        <p:cTn id="88" dur="26">
                                          <p:stCondLst>
                                            <p:cond delay="1808"/>
                                          </p:stCondLst>
                                        </p:cTn>
                                        <p:tgtEl>
                                          <p:spTgt spid="7"/>
                                        </p:tgtEl>
                                      </p:cBhvr>
                                      <p:to x="100000" y="95000"/>
                                    </p:animScale>
                                    <p:animScale>
                                      <p:cBhvr>
                                        <p:cTn id="89" dur="166" decel="50000">
                                          <p:stCondLst>
                                            <p:cond delay="1834"/>
                                          </p:stCondLst>
                                        </p:cTn>
                                        <p:tgtEl>
                                          <p:spTgt spid="7"/>
                                        </p:tgtEl>
                                      </p:cBhvr>
                                      <p:to x="100000" y="100000"/>
                                    </p:animScale>
                                  </p:childTnLst>
                                </p:cTn>
                              </p:par>
                            </p:childTnLst>
                          </p:cTn>
                        </p:par>
                      </p:childTnLst>
                    </p:cTn>
                  </p:par>
                  <p:par>
                    <p:cTn id="90" fill="hold">
                      <p:stCondLst>
                        <p:cond delay="indefinite"/>
                      </p:stCondLst>
                      <p:childTnLst>
                        <p:par>
                          <p:cTn id="91" fill="hold">
                            <p:stCondLst>
                              <p:cond delay="0"/>
                            </p:stCondLst>
                            <p:childTnLst>
                              <p:par>
                                <p:cTn id="92" presetID="26" presetClass="entr" presetSubtype="0" fill="hold" nodeType="clickEffect">
                                  <p:stCondLst>
                                    <p:cond delay="0"/>
                                  </p:stCondLst>
                                  <p:childTnLst>
                                    <p:set>
                                      <p:cBhvr>
                                        <p:cTn id="93" dur="1" fill="hold">
                                          <p:stCondLst>
                                            <p:cond delay="0"/>
                                          </p:stCondLst>
                                        </p:cTn>
                                        <p:tgtEl>
                                          <p:spTgt spid="3">
                                            <p:txEl>
                                              <p:pRg st="4" end="4"/>
                                            </p:txEl>
                                          </p:spTgt>
                                        </p:tgtEl>
                                        <p:attrNameLst>
                                          <p:attrName>style.visibility</p:attrName>
                                        </p:attrNameLst>
                                      </p:cBhvr>
                                      <p:to>
                                        <p:strVal val="visible"/>
                                      </p:to>
                                    </p:set>
                                    <p:animEffect transition="in" filter="wipe(down)">
                                      <p:cBhvr>
                                        <p:cTn id="94" dur="580">
                                          <p:stCondLst>
                                            <p:cond delay="0"/>
                                          </p:stCondLst>
                                        </p:cTn>
                                        <p:tgtEl>
                                          <p:spTgt spid="3">
                                            <p:txEl>
                                              <p:pRg st="4" end="4"/>
                                            </p:txEl>
                                          </p:spTgt>
                                        </p:tgtEl>
                                      </p:cBhvr>
                                    </p:animEffect>
                                    <p:anim calcmode="lin" valueType="num">
                                      <p:cBhvr>
                                        <p:cTn id="9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0" dur="26">
                                          <p:stCondLst>
                                            <p:cond delay="650"/>
                                          </p:stCondLst>
                                        </p:cTn>
                                        <p:tgtEl>
                                          <p:spTgt spid="3">
                                            <p:txEl>
                                              <p:pRg st="4" end="4"/>
                                            </p:txEl>
                                          </p:spTgt>
                                        </p:tgtEl>
                                      </p:cBhvr>
                                      <p:to x="100000" y="60000"/>
                                    </p:animScale>
                                    <p:animScale>
                                      <p:cBhvr>
                                        <p:cTn id="101" dur="166" decel="50000">
                                          <p:stCondLst>
                                            <p:cond delay="676"/>
                                          </p:stCondLst>
                                        </p:cTn>
                                        <p:tgtEl>
                                          <p:spTgt spid="3">
                                            <p:txEl>
                                              <p:pRg st="4" end="4"/>
                                            </p:txEl>
                                          </p:spTgt>
                                        </p:tgtEl>
                                      </p:cBhvr>
                                      <p:to x="100000" y="100000"/>
                                    </p:animScale>
                                    <p:animScale>
                                      <p:cBhvr>
                                        <p:cTn id="102" dur="26">
                                          <p:stCondLst>
                                            <p:cond delay="1312"/>
                                          </p:stCondLst>
                                        </p:cTn>
                                        <p:tgtEl>
                                          <p:spTgt spid="3">
                                            <p:txEl>
                                              <p:pRg st="4" end="4"/>
                                            </p:txEl>
                                          </p:spTgt>
                                        </p:tgtEl>
                                      </p:cBhvr>
                                      <p:to x="100000" y="80000"/>
                                    </p:animScale>
                                    <p:animScale>
                                      <p:cBhvr>
                                        <p:cTn id="103" dur="166" decel="50000">
                                          <p:stCondLst>
                                            <p:cond delay="1338"/>
                                          </p:stCondLst>
                                        </p:cTn>
                                        <p:tgtEl>
                                          <p:spTgt spid="3">
                                            <p:txEl>
                                              <p:pRg st="4" end="4"/>
                                            </p:txEl>
                                          </p:spTgt>
                                        </p:tgtEl>
                                      </p:cBhvr>
                                      <p:to x="100000" y="100000"/>
                                    </p:animScale>
                                    <p:animScale>
                                      <p:cBhvr>
                                        <p:cTn id="104" dur="26">
                                          <p:stCondLst>
                                            <p:cond delay="1642"/>
                                          </p:stCondLst>
                                        </p:cTn>
                                        <p:tgtEl>
                                          <p:spTgt spid="3">
                                            <p:txEl>
                                              <p:pRg st="4" end="4"/>
                                            </p:txEl>
                                          </p:spTgt>
                                        </p:tgtEl>
                                      </p:cBhvr>
                                      <p:to x="100000" y="90000"/>
                                    </p:animScale>
                                    <p:animScale>
                                      <p:cBhvr>
                                        <p:cTn id="105" dur="166" decel="50000">
                                          <p:stCondLst>
                                            <p:cond delay="1668"/>
                                          </p:stCondLst>
                                        </p:cTn>
                                        <p:tgtEl>
                                          <p:spTgt spid="3">
                                            <p:txEl>
                                              <p:pRg st="4" end="4"/>
                                            </p:txEl>
                                          </p:spTgt>
                                        </p:tgtEl>
                                      </p:cBhvr>
                                      <p:to x="100000" y="100000"/>
                                    </p:animScale>
                                    <p:animScale>
                                      <p:cBhvr>
                                        <p:cTn id="106" dur="26">
                                          <p:stCondLst>
                                            <p:cond delay="1808"/>
                                          </p:stCondLst>
                                        </p:cTn>
                                        <p:tgtEl>
                                          <p:spTgt spid="3">
                                            <p:txEl>
                                              <p:pRg st="4" end="4"/>
                                            </p:txEl>
                                          </p:spTgt>
                                        </p:tgtEl>
                                      </p:cBhvr>
                                      <p:to x="100000" y="95000"/>
                                    </p:animScale>
                                    <p:animScale>
                                      <p:cBhvr>
                                        <p:cTn id="107" dur="166" decel="50000">
                                          <p:stCondLst>
                                            <p:cond delay="1834"/>
                                          </p:stCondLst>
                                        </p:cTn>
                                        <p:tgtEl>
                                          <p:spTgt spid="3">
                                            <p:txEl>
                                              <p:pRg st="4" end="4"/>
                                            </p:txEl>
                                          </p:spTgt>
                                        </p:tgtEl>
                                      </p:cBhvr>
                                      <p:to x="100000" y="100000"/>
                                    </p:animScale>
                                  </p:childTnLst>
                                </p:cTn>
                              </p:par>
                            </p:childTnLst>
                          </p:cTn>
                        </p:par>
                        <p:par>
                          <p:cTn id="108" fill="hold">
                            <p:stCondLst>
                              <p:cond delay="2000"/>
                            </p:stCondLst>
                            <p:childTnLst>
                              <p:par>
                                <p:cTn id="109" presetID="26" presetClass="entr" presetSubtype="0" fill="hold" grpId="0" nodeType="after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80">
                                          <p:stCondLst>
                                            <p:cond delay="0"/>
                                          </p:stCondLst>
                                        </p:cTn>
                                        <p:tgtEl>
                                          <p:spTgt spid="10"/>
                                        </p:tgtEl>
                                      </p:cBhvr>
                                    </p:animEffect>
                                    <p:anim calcmode="lin" valueType="num">
                                      <p:cBhvr>
                                        <p:cTn id="11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17" dur="26">
                                          <p:stCondLst>
                                            <p:cond delay="650"/>
                                          </p:stCondLst>
                                        </p:cTn>
                                        <p:tgtEl>
                                          <p:spTgt spid="10"/>
                                        </p:tgtEl>
                                      </p:cBhvr>
                                      <p:to x="100000" y="60000"/>
                                    </p:animScale>
                                    <p:animScale>
                                      <p:cBhvr>
                                        <p:cTn id="118" dur="166" decel="50000">
                                          <p:stCondLst>
                                            <p:cond delay="676"/>
                                          </p:stCondLst>
                                        </p:cTn>
                                        <p:tgtEl>
                                          <p:spTgt spid="10"/>
                                        </p:tgtEl>
                                      </p:cBhvr>
                                      <p:to x="100000" y="100000"/>
                                    </p:animScale>
                                    <p:animScale>
                                      <p:cBhvr>
                                        <p:cTn id="119" dur="26">
                                          <p:stCondLst>
                                            <p:cond delay="1312"/>
                                          </p:stCondLst>
                                        </p:cTn>
                                        <p:tgtEl>
                                          <p:spTgt spid="10"/>
                                        </p:tgtEl>
                                      </p:cBhvr>
                                      <p:to x="100000" y="80000"/>
                                    </p:animScale>
                                    <p:animScale>
                                      <p:cBhvr>
                                        <p:cTn id="120" dur="166" decel="50000">
                                          <p:stCondLst>
                                            <p:cond delay="1338"/>
                                          </p:stCondLst>
                                        </p:cTn>
                                        <p:tgtEl>
                                          <p:spTgt spid="10"/>
                                        </p:tgtEl>
                                      </p:cBhvr>
                                      <p:to x="100000" y="100000"/>
                                    </p:animScale>
                                    <p:animScale>
                                      <p:cBhvr>
                                        <p:cTn id="121" dur="26">
                                          <p:stCondLst>
                                            <p:cond delay="1642"/>
                                          </p:stCondLst>
                                        </p:cTn>
                                        <p:tgtEl>
                                          <p:spTgt spid="10"/>
                                        </p:tgtEl>
                                      </p:cBhvr>
                                      <p:to x="100000" y="90000"/>
                                    </p:animScale>
                                    <p:animScale>
                                      <p:cBhvr>
                                        <p:cTn id="122" dur="166" decel="50000">
                                          <p:stCondLst>
                                            <p:cond delay="1668"/>
                                          </p:stCondLst>
                                        </p:cTn>
                                        <p:tgtEl>
                                          <p:spTgt spid="10"/>
                                        </p:tgtEl>
                                      </p:cBhvr>
                                      <p:to x="100000" y="100000"/>
                                    </p:animScale>
                                    <p:animScale>
                                      <p:cBhvr>
                                        <p:cTn id="123" dur="26">
                                          <p:stCondLst>
                                            <p:cond delay="1808"/>
                                          </p:stCondLst>
                                        </p:cTn>
                                        <p:tgtEl>
                                          <p:spTgt spid="10"/>
                                        </p:tgtEl>
                                      </p:cBhvr>
                                      <p:to x="100000" y="95000"/>
                                    </p:animScale>
                                    <p:animScale>
                                      <p:cBhvr>
                                        <p:cTn id="124" dur="166" decel="50000">
                                          <p:stCondLst>
                                            <p:cond delay="1834"/>
                                          </p:stCondLst>
                                        </p:cTn>
                                        <p:tgtEl>
                                          <p:spTgt spid="10"/>
                                        </p:tgtEl>
                                      </p:cBhvr>
                                      <p:to x="100000" y="100000"/>
                                    </p:animScale>
                                  </p:childTnLst>
                                </p:cTn>
                              </p:par>
                            </p:childTnLst>
                          </p:cTn>
                        </p:par>
                        <p:par>
                          <p:cTn id="125" fill="hold">
                            <p:stCondLst>
                              <p:cond delay="4000"/>
                            </p:stCondLst>
                            <p:childTnLst>
                              <p:par>
                                <p:cTn id="126" presetID="26" presetClass="entr" presetSubtype="0" fill="hold" nodeType="afterEffect">
                                  <p:stCondLst>
                                    <p:cond delay="0"/>
                                  </p:stCondLst>
                                  <p:childTnLst>
                                    <p:set>
                                      <p:cBhvr>
                                        <p:cTn id="127" dur="1" fill="hold">
                                          <p:stCondLst>
                                            <p:cond delay="0"/>
                                          </p:stCondLst>
                                        </p:cTn>
                                        <p:tgtEl>
                                          <p:spTgt spid="8"/>
                                        </p:tgtEl>
                                        <p:attrNameLst>
                                          <p:attrName>style.visibility</p:attrName>
                                        </p:attrNameLst>
                                      </p:cBhvr>
                                      <p:to>
                                        <p:strVal val="visible"/>
                                      </p:to>
                                    </p:set>
                                    <p:animEffect transition="in" filter="wipe(down)">
                                      <p:cBhvr>
                                        <p:cTn id="128" dur="580">
                                          <p:stCondLst>
                                            <p:cond delay="0"/>
                                          </p:stCondLst>
                                        </p:cTn>
                                        <p:tgtEl>
                                          <p:spTgt spid="8"/>
                                        </p:tgtEl>
                                      </p:cBhvr>
                                    </p:animEffect>
                                    <p:anim calcmode="lin" valueType="num">
                                      <p:cBhvr>
                                        <p:cTn id="12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4" dur="26">
                                          <p:stCondLst>
                                            <p:cond delay="650"/>
                                          </p:stCondLst>
                                        </p:cTn>
                                        <p:tgtEl>
                                          <p:spTgt spid="8"/>
                                        </p:tgtEl>
                                      </p:cBhvr>
                                      <p:to x="100000" y="60000"/>
                                    </p:animScale>
                                    <p:animScale>
                                      <p:cBhvr>
                                        <p:cTn id="135" dur="166" decel="50000">
                                          <p:stCondLst>
                                            <p:cond delay="676"/>
                                          </p:stCondLst>
                                        </p:cTn>
                                        <p:tgtEl>
                                          <p:spTgt spid="8"/>
                                        </p:tgtEl>
                                      </p:cBhvr>
                                      <p:to x="100000" y="100000"/>
                                    </p:animScale>
                                    <p:animScale>
                                      <p:cBhvr>
                                        <p:cTn id="136" dur="26">
                                          <p:stCondLst>
                                            <p:cond delay="1312"/>
                                          </p:stCondLst>
                                        </p:cTn>
                                        <p:tgtEl>
                                          <p:spTgt spid="8"/>
                                        </p:tgtEl>
                                      </p:cBhvr>
                                      <p:to x="100000" y="80000"/>
                                    </p:animScale>
                                    <p:animScale>
                                      <p:cBhvr>
                                        <p:cTn id="137" dur="166" decel="50000">
                                          <p:stCondLst>
                                            <p:cond delay="1338"/>
                                          </p:stCondLst>
                                        </p:cTn>
                                        <p:tgtEl>
                                          <p:spTgt spid="8"/>
                                        </p:tgtEl>
                                      </p:cBhvr>
                                      <p:to x="100000" y="100000"/>
                                    </p:animScale>
                                    <p:animScale>
                                      <p:cBhvr>
                                        <p:cTn id="138" dur="26">
                                          <p:stCondLst>
                                            <p:cond delay="1642"/>
                                          </p:stCondLst>
                                        </p:cTn>
                                        <p:tgtEl>
                                          <p:spTgt spid="8"/>
                                        </p:tgtEl>
                                      </p:cBhvr>
                                      <p:to x="100000" y="90000"/>
                                    </p:animScale>
                                    <p:animScale>
                                      <p:cBhvr>
                                        <p:cTn id="139" dur="166" decel="50000">
                                          <p:stCondLst>
                                            <p:cond delay="1668"/>
                                          </p:stCondLst>
                                        </p:cTn>
                                        <p:tgtEl>
                                          <p:spTgt spid="8"/>
                                        </p:tgtEl>
                                      </p:cBhvr>
                                      <p:to x="100000" y="100000"/>
                                    </p:animScale>
                                    <p:animScale>
                                      <p:cBhvr>
                                        <p:cTn id="140" dur="26">
                                          <p:stCondLst>
                                            <p:cond delay="1808"/>
                                          </p:stCondLst>
                                        </p:cTn>
                                        <p:tgtEl>
                                          <p:spTgt spid="8"/>
                                        </p:tgtEl>
                                      </p:cBhvr>
                                      <p:to x="100000" y="95000"/>
                                    </p:animScale>
                                    <p:animScale>
                                      <p:cBhvr>
                                        <p:cTn id="141"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距离变换示意图</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pic>
        <p:nvPicPr>
          <p:cNvPr id="6" name="图片 5" descr="距离变换示意图 01.bmp"/>
          <p:cNvPicPr/>
          <p:nvPr/>
        </p:nvPicPr>
        <p:blipFill>
          <a:blip r:embed="rId2" cstate="print"/>
          <a:stretch>
            <a:fillRect/>
          </a:stretch>
        </p:blipFill>
        <p:spPr>
          <a:xfrm>
            <a:off x="611560" y="1700808"/>
            <a:ext cx="3719713" cy="2302192"/>
          </a:xfrm>
          <a:prstGeom prst="rect">
            <a:avLst/>
          </a:prstGeom>
        </p:spPr>
      </p:pic>
      <p:pic>
        <p:nvPicPr>
          <p:cNvPr id="7" name="图片 6" descr="距离变换示意图 02.bmp"/>
          <p:cNvPicPr/>
          <p:nvPr/>
        </p:nvPicPr>
        <p:blipFill>
          <a:blip r:embed="rId3" cstate="print"/>
          <a:stretch>
            <a:fillRect/>
          </a:stretch>
        </p:blipFill>
        <p:spPr>
          <a:xfrm>
            <a:off x="3779912" y="3991168"/>
            <a:ext cx="3744416" cy="2304256"/>
          </a:xfrm>
          <a:prstGeom prst="rect">
            <a:avLst/>
          </a:prstGeom>
        </p:spPr>
      </p:pic>
      <p:sp>
        <p:nvSpPr>
          <p:cNvPr id="8" name="左弧形箭头 7"/>
          <p:cNvSpPr/>
          <p:nvPr/>
        </p:nvSpPr>
        <p:spPr>
          <a:xfrm rot="18940010">
            <a:off x="2478483" y="4222718"/>
            <a:ext cx="864096" cy="16036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92777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距离变换</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对于距离变换可以进行如下的</a:t>
            </a:r>
            <a:r>
              <a:rPr lang="zh-CN" altLang="zh-CN" dirty="0">
                <a:solidFill>
                  <a:srgbClr val="FF0000"/>
                </a:solidFill>
              </a:rPr>
              <a:t>理解</a:t>
            </a:r>
            <a:r>
              <a:rPr lang="zh-CN" altLang="zh-CN" dirty="0" smtClean="0"/>
              <a:t>，</a:t>
            </a:r>
            <a:endParaRPr lang="en-US" altLang="zh-CN" dirty="0" smtClean="0"/>
          </a:p>
          <a:p>
            <a:pPr lvl="1"/>
            <a:r>
              <a:rPr lang="zh-CN" altLang="zh-CN" dirty="0" smtClean="0"/>
              <a:t>就是</a:t>
            </a:r>
            <a:r>
              <a:rPr lang="zh-CN" altLang="zh-CN" dirty="0"/>
              <a:t>首先将二值图像的前景像素区域想象为是由某些均匀缓慢易燃物质组成</a:t>
            </a:r>
            <a:r>
              <a:rPr lang="zh-CN" altLang="zh-CN" dirty="0" smtClean="0"/>
              <a:t>，</a:t>
            </a:r>
            <a:endParaRPr lang="en-US" altLang="zh-CN" dirty="0" smtClean="0"/>
          </a:p>
          <a:p>
            <a:pPr lvl="1"/>
            <a:r>
              <a:rPr lang="zh-CN" altLang="zh-CN" dirty="0" smtClean="0">
                <a:solidFill>
                  <a:srgbClr val="C00000"/>
                </a:solidFill>
              </a:rPr>
              <a:t>然后</a:t>
            </a:r>
            <a:r>
              <a:rPr lang="zh-CN" altLang="zh-CN" dirty="0">
                <a:solidFill>
                  <a:srgbClr val="C00000"/>
                </a:solidFill>
              </a:rPr>
              <a:t>考虑对前景像素区域中的所有边界像素进行同时燃烧</a:t>
            </a:r>
            <a:r>
              <a:rPr lang="zh-CN" altLang="zh-CN" dirty="0" smtClean="0">
                <a:solidFill>
                  <a:srgbClr val="C00000"/>
                </a:solidFill>
              </a:rPr>
              <a:t>，</a:t>
            </a:r>
            <a:endParaRPr lang="en-US" altLang="zh-CN" dirty="0" smtClean="0">
              <a:solidFill>
                <a:srgbClr val="C00000"/>
              </a:solidFill>
            </a:endParaRPr>
          </a:p>
          <a:p>
            <a:pPr lvl="1"/>
            <a:r>
              <a:rPr lang="zh-CN" altLang="zh-CN" dirty="0" smtClean="0"/>
              <a:t>并且</a:t>
            </a:r>
            <a:r>
              <a:rPr lang="zh-CN" altLang="zh-CN" dirty="0"/>
              <a:t>将火一直燃烧至前景像素区域最内部</a:t>
            </a:r>
            <a:r>
              <a:rPr lang="zh-CN" altLang="zh-CN" dirty="0" smtClean="0"/>
              <a:t>。</a:t>
            </a:r>
            <a:endParaRPr lang="en-US" altLang="zh-CN" dirty="0" smtClean="0"/>
          </a:p>
          <a:p>
            <a:r>
              <a:rPr lang="zh-CN" altLang="zh-CN" dirty="0"/>
              <a:t>如果对区域内部的所有像素进行标记，所标记的内容为从火开始</a:t>
            </a:r>
            <a:r>
              <a:rPr lang="zh-CN" altLang="zh-CN" dirty="0">
                <a:solidFill>
                  <a:srgbClr val="0000FF"/>
                </a:solidFill>
              </a:rPr>
              <a:t>燃烧</a:t>
            </a:r>
            <a:r>
              <a:rPr lang="zh-CN" altLang="zh-CN" dirty="0"/>
              <a:t>直到当前像素被烧到的时间，那么就得到了二值图像距离变换的有效</a:t>
            </a:r>
            <a:r>
              <a:rPr lang="zh-CN" altLang="zh-CN" dirty="0" smtClean="0"/>
              <a:t>计算</a:t>
            </a:r>
            <a:r>
              <a:rPr lang="zh-CN" altLang="en-US" dirty="0" smtClean="0"/>
              <a:t>。</a:t>
            </a:r>
            <a:endParaRPr lang="en-US" altLang="zh-CN" dirty="0" smtClean="0"/>
          </a:p>
          <a:p>
            <a:r>
              <a:rPr lang="zh-CN" altLang="zh-CN" dirty="0"/>
              <a:t>一种直观但是效率极其低下的方式就是使用</a:t>
            </a:r>
            <a:r>
              <a:rPr lang="zh-CN" altLang="zh-CN" dirty="0" smtClean="0"/>
              <a:t>一个</a:t>
            </a:r>
            <a:r>
              <a:rPr lang="zh-CN" altLang="zh-CN" dirty="0"/>
              <a:t>合适的结构元素对图像进行多次连续的</a:t>
            </a:r>
            <a:r>
              <a:rPr lang="zh-CN" altLang="zh-CN" dirty="0">
                <a:solidFill>
                  <a:srgbClr val="C00000"/>
                </a:solidFill>
              </a:rPr>
              <a:t>腐蚀</a:t>
            </a:r>
            <a:r>
              <a:rPr lang="zh-CN" altLang="zh-CN" dirty="0"/>
              <a:t>操作，直至图像中所有的前景像素被腐蚀掉</a:t>
            </a:r>
            <a:r>
              <a:rPr lang="zh-CN" altLang="zh-CN" dirty="0" smtClean="0"/>
              <a:t>。</a:t>
            </a:r>
            <a:endParaRPr lang="en-US" altLang="zh-CN" dirty="0" smtClean="0"/>
          </a:p>
          <a:p>
            <a:pPr lvl="1"/>
            <a:r>
              <a:rPr lang="zh-CN" altLang="zh-CN" dirty="0" smtClean="0">
                <a:solidFill>
                  <a:srgbClr val="00B050"/>
                </a:solidFill>
              </a:rPr>
              <a:t>如果</a:t>
            </a:r>
            <a:r>
              <a:rPr lang="zh-CN" altLang="zh-CN" dirty="0">
                <a:solidFill>
                  <a:srgbClr val="00B050"/>
                </a:solidFill>
              </a:rPr>
              <a:t>每个像素被标记为在该像素被腐蚀掉之前所经历的腐蚀操作次数，那么就得到距离变换的内容。</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220382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80">
                                          <p:stCondLst>
                                            <p:cond delay="0"/>
                                          </p:stCondLst>
                                        </p:cTn>
                                        <p:tgtEl>
                                          <p:spTgt spid="3">
                                            <p:txEl>
                                              <p:pRg st="4" end="4"/>
                                            </p:txEl>
                                          </p:spTgt>
                                        </p:tgtEl>
                                      </p:cBhvr>
                                    </p:animEffect>
                                    <p:anim calcmode="lin" valueType="num">
                                      <p:cBhvr>
                                        <p:cTn id="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4" end="4"/>
                                            </p:txEl>
                                          </p:spTgt>
                                        </p:tgtEl>
                                      </p:cBhvr>
                                      <p:to x="100000" y="60000"/>
                                    </p:animScale>
                                    <p:animScale>
                                      <p:cBhvr>
                                        <p:cTn id="14" dur="166" decel="50000">
                                          <p:stCondLst>
                                            <p:cond delay="676"/>
                                          </p:stCondLst>
                                        </p:cTn>
                                        <p:tgtEl>
                                          <p:spTgt spid="3">
                                            <p:txEl>
                                              <p:pRg st="4" end="4"/>
                                            </p:txEl>
                                          </p:spTgt>
                                        </p:tgtEl>
                                      </p:cBhvr>
                                      <p:to x="100000" y="100000"/>
                                    </p:animScale>
                                    <p:animScale>
                                      <p:cBhvr>
                                        <p:cTn id="15" dur="26">
                                          <p:stCondLst>
                                            <p:cond delay="1312"/>
                                          </p:stCondLst>
                                        </p:cTn>
                                        <p:tgtEl>
                                          <p:spTgt spid="3">
                                            <p:txEl>
                                              <p:pRg st="4" end="4"/>
                                            </p:txEl>
                                          </p:spTgt>
                                        </p:tgtEl>
                                      </p:cBhvr>
                                      <p:to x="100000" y="80000"/>
                                    </p:animScale>
                                    <p:animScale>
                                      <p:cBhvr>
                                        <p:cTn id="16" dur="166" decel="50000">
                                          <p:stCondLst>
                                            <p:cond delay="1338"/>
                                          </p:stCondLst>
                                        </p:cTn>
                                        <p:tgtEl>
                                          <p:spTgt spid="3">
                                            <p:txEl>
                                              <p:pRg st="4" end="4"/>
                                            </p:txEl>
                                          </p:spTgt>
                                        </p:tgtEl>
                                      </p:cBhvr>
                                      <p:to x="100000" y="100000"/>
                                    </p:animScale>
                                    <p:animScale>
                                      <p:cBhvr>
                                        <p:cTn id="17" dur="26">
                                          <p:stCondLst>
                                            <p:cond delay="1642"/>
                                          </p:stCondLst>
                                        </p:cTn>
                                        <p:tgtEl>
                                          <p:spTgt spid="3">
                                            <p:txEl>
                                              <p:pRg st="4" end="4"/>
                                            </p:txEl>
                                          </p:spTgt>
                                        </p:tgtEl>
                                      </p:cBhvr>
                                      <p:to x="100000" y="90000"/>
                                    </p:animScale>
                                    <p:animScale>
                                      <p:cBhvr>
                                        <p:cTn id="18" dur="166" decel="50000">
                                          <p:stCondLst>
                                            <p:cond delay="1668"/>
                                          </p:stCondLst>
                                        </p:cTn>
                                        <p:tgtEl>
                                          <p:spTgt spid="3">
                                            <p:txEl>
                                              <p:pRg st="4" end="4"/>
                                            </p:txEl>
                                          </p:spTgt>
                                        </p:tgtEl>
                                      </p:cBhvr>
                                      <p:to x="100000" y="100000"/>
                                    </p:animScale>
                                    <p:animScale>
                                      <p:cBhvr>
                                        <p:cTn id="19" dur="26">
                                          <p:stCondLst>
                                            <p:cond delay="1808"/>
                                          </p:stCondLst>
                                        </p:cTn>
                                        <p:tgtEl>
                                          <p:spTgt spid="3">
                                            <p:txEl>
                                              <p:pRg st="4" end="4"/>
                                            </p:txEl>
                                          </p:spTgt>
                                        </p:tgtEl>
                                      </p:cBhvr>
                                      <p:to x="100000" y="95000"/>
                                    </p:animScale>
                                    <p:animScale>
                                      <p:cBhvr>
                                        <p:cTn id="20" dur="166" decel="50000">
                                          <p:stCondLst>
                                            <p:cond delay="1834"/>
                                          </p:stCondLst>
                                        </p:cTn>
                                        <p:tgtEl>
                                          <p:spTgt spid="3">
                                            <p:txEl>
                                              <p:pRg st="4" end="4"/>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80">
                                          <p:stCondLst>
                                            <p:cond delay="0"/>
                                          </p:stCondLst>
                                        </p:cTn>
                                        <p:tgtEl>
                                          <p:spTgt spid="3">
                                            <p:txEl>
                                              <p:pRg st="5" end="5"/>
                                            </p:txEl>
                                          </p:spTgt>
                                        </p:tgtEl>
                                      </p:cBhvr>
                                    </p:animEffect>
                                    <p:anim calcmode="lin" valueType="num">
                                      <p:cBhvr>
                                        <p:cTn id="2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5" end="5"/>
                                            </p:txEl>
                                          </p:spTgt>
                                        </p:tgtEl>
                                      </p:cBhvr>
                                      <p:to x="100000" y="60000"/>
                                    </p:animScale>
                                    <p:animScale>
                                      <p:cBhvr>
                                        <p:cTn id="32" dur="166" decel="50000">
                                          <p:stCondLst>
                                            <p:cond delay="676"/>
                                          </p:stCondLst>
                                        </p:cTn>
                                        <p:tgtEl>
                                          <p:spTgt spid="3">
                                            <p:txEl>
                                              <p:pRg st="5" end="5"/>
                                            </p:txEl>
                                          </p:spTgt>
                                        </p:tgtEl>
                                      </p:cBhvr>
                                      <p:to x="100000" y="100000"/>
                                    </p:animScale>
                                    <p:animScale>
                                      <p:cBhvr>
                                        <p:cTn id="33" dur="26">
                                          <p:stCondLst>
                                            <p:cond delay="1312"/>
                                          </p:stCondLst>
                                        </p:cTn>
                                        <p:tgtEl>
                                          <p:spTgt spid="3">
                                            <p:txEl>
                                              <p:pRg st="5" end="5"/>
                                            </p:txEl>
                                          </p:spTgt>
                                        </p:tgtEl>
                                      </p:cBhvr>
                                      <p:to x="100000" y="80000"/>
                                    </p:animScale>
                                    <p:animScale>
                                      <p:cBhvr>
                                        <p:cTn id="34" dur="166" decel="50000">
                                          <p:stCondLst>
                                            <p:cond delay="1338"/>
                                          </p:stCondLst>
                                        </p:cTn>
                                        <p:tgtEl>
                                          <p:spTgt spid="3">
                                            <p:txEl>
                                              <p:pRg st="5" end="5"/>
                                            </p:txEl>
                                          </p:spTgt>
                                        </p:tgtEl>
                                      </p:cBhvr>
                                      <p:to x="100000" y="100000"/>
                                    </p:animScale>
                                    <p:animScale>
                                      <p:cBhvr>
                                        <p:cTn id="35" dur="26">
                                          <p:stCondLst>
                                            <p:cond delay="1642"/>
                                          </p:stCondLst>
                                        </p:cTn>
                                        <p:tgtEl>
                                          <p:spTgt spid="3">
                                            <p:txEl>
                                              <p:pRg st="5" end="5"/>
                                            </p:txEl>
                                          </p:spTgt>
                                        </p:tgtEl>
                                      </p:cBhvr>
                                      <p:to x="100000" y="90000"/>
                                    </p:animScale>
                                    <p:animScale>
                                      <p:cBhvr>
                                        <p:cTn id="36" dur="166" decel="50000">
                                          <p:stCondLst>
                                            <p:cond delay="1668"/>
                                          </p:stCondLst>
                                        </p:cTn>
                                        <p:tgtEl>
                                          <p:spTgt spid="3">
                                            <p:txEl>
                                              <p:pRg st="5" end="5"/>
                                            </p:txEl>
                                          </p:spTgt>
                                        </p:tgtEl>
                                      </p:cBhvr>
                                      <p:to x="100000" y="100000"/>
                                    </p:animScale>
                                    <p:animScale>
                                      <p:cBhvr>
                                        <p:cTn id="37" dur="26">
                                          <p:stCondLst>
                                            <p:cond delay="1808"/>
                                          </p:stCondLst>
                                        </p:cTn>
                                        <p:tgtEl>
                                          <p:spTgt spid="3">
                                            <p:txEl>
                                              <p:pRg st="5" end="5"/>
                                            </p:txEl>
                                          </p:spTgt>
                                        </p:tgtEl>
                                      </p:cBhvr>
                                      <p:to x="100000" y="95000"/>
                                    </p:animScale>
                                    <p:animScale>
                                      <p:cBhvr>
                                        <p:cTn id="38" dur="166" decel="50000">
                                          <p:stCondLst>
                                            <p:cond delay="1834"/>
                                          </p:stCondLst>
                                        </p:cTn>
                                        <p:tgtEl>
                                          <p:spTgt spid="3">
                                            <p:txEl>
                                              <p:pRg st="5" end="5"/>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down)">
                                      <p:cBhvr>
                                        <p:cTn id="41" dur="580">
                                          <p:stCondLst>
                                            <p:cond delay="0"/>
                                          </p:stCondLst>
                                        </p:cTn>
                                        <p:tgtEl>
                                          <p:spTgt spid="3">
                                            <p:txEl>
                                              <p:pRg st="6" end="6"/>
                                            </p:txEl>
                                          </p:spTgt>
                                        </p:tgtEl>
                                      </p:cBhvr>
                                    </p:animEffect>
                                    <p:anim calcmode="lin" valueType="num">
                                      <p:cBhvr>
                                        <p:cTn id="4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6" end="6"/>
                                            </p:txEl>
                                          </p:spTgt>
                                        </p:tgtEl>
                                      </p:cBhvr>
                                      <p:to x="100000" y="60000"/>
                                    </p:animScale>
                                    <p:animScale>
                                      <p:cBhvr>
                                        <p:cTn id="48" dur="166" decel="50000">
                                          <p:stCondLst>
                                            <p:cond delay="676"/>
                                          </p:stCondLst>
                                        </p:cTn>
                                        <p:tgtEl>
                                          <p:spTgt spid="3">
                                            <p:txEl>
                                              <p:pRg st="6" end="6"/>
                                            </p:txEl>
                                          </p:spTgt>
                                        </p:tgtEl>
                                      </p:cBhvr>
                                      <p:to x="100000" y="100000"/>
                                    </p:animScale>
                                    <p:animScale>
                                      <p:cBhvr>
                                        <p:cTn id="49" dur="26">
                                          <p:stCondLst>
                                            <p:cond delay="1312"/>
                                          </p:stCondLst>
                                        </p:cTn>
                                        <p:tgtEl>
                                          <p:spTgt spid="3">
                                            <p:txEl>
                                              <p:pRg st="6" end="6"/>
                                            </p:txEl>
                                          </p:spTgt>
                                        </p:tgtEl>
                                      </p:cBhvr>
                                      <p:to x="100000" y="80000"/>
                                    </p:animScale>
                                    <p:animScale>
                                      <p:cBhvr>
                                        <p:cTn id="50" dur="166" decel="50000">
                                          <p:stCondLst>
                                            <p:cond delay="1338"/>
                                          </p:stCondLst>
                                        </p:cTn>
                                        <p:tgtEl>
                                          <p:spTgt spid="3">
                                            <p:txEl>
                                              <p:pRg st="6" end="6"/>
                                            </p:txEl>
                                          </p:spTgt>
                                        </p:tgtEl>
                                      </p:cBhvr>
                                      <p:to x="100000" y="100000"/>
                                    </p:animScale>
                                    <p:animScale>
                                      <p:cBhvr>
                                        <p:cTn id="51" dur="26">
                                          <p:stCondLst>
                                            <p:cond delay="1642"/>
                                          </p:stCondLst>
                                        </p:cTn>
                                        <p:tgtEl>
                                          <p:spTgt spid="3">
                                            <p:txEl>
                                              <p:pRg st="6" end="6"/>
                                            </p:txEl>
                                          </p:spTgt>
                                        </p:tgtEl>
                                      </p:cBhvr>
                                      <p:to x="100000" y="90000"/>
                                    </p:animScale>
                                    <p:animScale>
                                      <p:cBhvr>
                                        <p:cTn id="52" dur="166" decel="50000">
                                          <p:stCondLst>
                                            <p:cond delay="1668"/>
                                          </p:stCondLst>
                                        </p:cTn>
                                        <p:tgtEl>
                                          <p:spTgt spid="3">
                                            <p:txEl>
                                              <p:pRg st="6" end="6"/>
                                            </p:txEl>
                                          </p:spTgt>
                                        </p:tgtEl>
                                      </p:cBhvr>
                                      <p:to x="100000" y="100000"/>
                                    </p:animScale>
                                    <p:animScale>
                                      <p:cBhvr>
                                        <p:cTn id="53" dur="26">
                                          <p:stCondLst>
                                            <p:cond delay="1808"/>
                                          </p:stCondLst>
                                        </p:cTn>
                                        <p:tgtEl>
                                          <p:spTgt spid="3">
                                            <p:txEl>
                                              <p:pRg st="6" end="6"/>
                                            </p:txEl>
                                          </p:spTgt>
                                        </p:tgtEl>
                                      </p:cBhvr>
                                      <p:to x="100000" y="95000"/>
                                    </p:animScale>
                                    <p:animScale>
                                      <p:cBhvr>
                                        <p:cTn id="54"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距离变换的快速计算</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20000"/>
              </a:bodyPr>
              <a:lstStyle/>
              <a:p>
                <a:r>
                  <a:rPr lang="zh-CN" altLang="zh-CN" dirty="0"/>
                  <a:t>距离计算被</a:t>
                </a:r>
                <a:r>
                  <a:rPr lang="zh-CN" altLang="zh-CN" dirty="0">
                    <a:solidFill>
                      <a:srgbClr val="0000FF"/>
                    </a:solidFill>
                  </a:rPr>
                  <a:t>扩展</a:t>
                </a:r>
                <a:r>
                  <a:rPr lang="zh-CN" altLang="zh-CN" dirty="0"/>
                  <a:t>至在网格上的实数值函数，而不仅仅是二值图像</a:t>
                </a:r>
                <a:r>
                  <a:rPr lang="zh-CN" altLang="zh-CN" dirty="0" smtClean="0"/>
                  <a:t>。</a:t>
                </a:r>
                <a:endParaRPr lang="en-US" altLang="zh-CN" dirty="0" smtClean="0"/>
              </a:p>
              <a:p>
                <a:pPr lvl="1"/>
                <a:r>
                  <a:rPr lang="zh-CN" altLang="zh-CN" dirty="0">
                    <a:solidFill>
                      <a:srgbClr val="C00000"/>
                    </a:solidFill>
                  </a:rPr>
                  <a:t>这种扩展的简单直观意义在于，二值特征映射描述的是在每个像素上特征的有无，而实数特征映射描述的是在每个像素上特征的代价</a:t>
                </a:r>
                <a:r>
                  <a:rPr lang="zh-CN" altLang="zh-CN" dirty="0" smtClean="0">
                    <a:solidFill>
                      <a:srgbClr val="C00000"/>
                    </a:solidFill>
                  </a:rPr>
                  <a:t>。</a:t>
                </a:r>
                <a:endParaRPr lang="en-US" altLang="zh-CN" dirty="0" smtClean="0">
                  <a:solidFill>
                    <a:srgbClr val="C00000"/>
                  </a:solidFill>
                </a:endParaRPr>
              </a:p>
              <a:p>
                <a:r>
                  <a:rPr lang="zh-CN" altLang="zh-CN" dirty="0"/>
                  <a:t>设</a:t>
                </a:r>
                <a14:m>
                  <m:oMath xmlns:m="http://schemas.openxmlformats.org/officeDocument/2006/math">
                    <m:r>
                      <a:rPr lang="en-US" altLang="zh-CN" i="1"/>
                      <m:t>𝒢</m:t>
                    </m:r>
                  </m:oMath>
                </a14:m>
                <a:r>
                  <a:rPr lang="zh-CN" altLang="zh-CN" dirty="0"/>
                  <a:t>为一个规则网格，</a:t>
                </a:r>
                <a14:m>
                  <m:oMath xmlns:m="http://schemas.openxmlformats.org/officeDocument/2006/math">
                    <m:r>
                      <a:rPr lang="en-US" altLang="zh-CN" i="1"/>
                      <m:t>𝑓</m:t>
                    </m:r>
                    <m:r>
                      <a:rPr lang="en-US" altLang="zh-CN" i="1"/>
                      <m:t>:</m:t>
                    </m:r>
                    <m:r>
                      <a:rPr lang="en-US" altLang="zh-CN" i="1"/>
                      <m:t>𝒢</m:t>
                    </m:r>
                    <m:r>
                      <a:rPr lang="en-US" altLang="zh-CN" i="1"/>
                      <m:t>→</m:t>
                    </m:r>
                    <m:r>
                      <a:rPr lang="en-US" altLang="zh-CN" i="1"/>
                      <m:t>ℝ</m:t>
                    </m:r>
                  </m:oMath>
                </a14:m>
                <a:r>
                  <a:rPr lang="zh-CN" altLang="zh-CN" dirty="0"/>
                  <a:t>为网格上的函数。那么</a:t>
                </a:r>
                <a14:m>
                  <m:oMath xmlns:m="http://schemas.openxmlformats.org/officeDocument/2006/math">
                    <m:r>
                      <a:rPr lang="en-US" altLang="zh-CN" i="1"/>
                      <m:t>𝑓</m:t>
                    </m:r>
                  </m:oMath>
                </a14:m>
                <a:r>
                  <a:rPr lang="zh-CN" altLang="zh-CN" dirty="0"/>
                  <a:t>的距离变换就可以定义</a:t>
                </a:r>
                <a:r>
                  <a:rPr lang="zh-CN" altLang="zh-CN" dirty="0" smtClean="0"/>
                  <a:t>为</a:t>
                </a:r>
                <a:endParaRPr lang="en-US" altLang="zh-CN" dirty="0" smtClean="0"/>
              </a:p>
              <a:p>
                <a:pPr lvl="1"/>
                <a14:m>
                  <m:oMath xmlns:m="http://schemas.openxmlformats.org/officeDocument/2006/math">
                    <m:sSub>
                      <m:sSubPr>
                        <m:ctrlPr>
                          <a:rPr lang="zh-CN" altLang="zh-CN" i="1" smtClean="0">
                            <a:solidFill>
                              <a:srgbClr val="FF0000"/>
                            </a:solidFill>
                          </a:rPr>
                        </m:ctrlPr>
                      </m:sSubPr>
                      <m:e>
                        <m:r>
                          <a:rPr lang="en-US" altLang="zh-CN" i="1">
                            <a:solidFill>
                              <a:srgbClr val="FF0000"/>
                            </a:solidFill>
                          </a:rPr>
                          <m:t>𝒟</m:t>
                        </m:r>
                      </m:e>
                      <m:sub>
                        <m:r>
                          <a:rPr lang="en-US" altLang="zh-CN" i="1">
                            <a:solidFill>
                              <a:srgbClr val="FF0000"/>
                            </a:solidFill>
                          </a:rPr>
                          <m:t>𝑓</m:t>
                        </m:r>
                      </m:sub>
                    </m:sSub>
                    <m:d>
                      <m:dPr>
                        <m:ctrlPr>
                          <a:rPr lang="zh-CN" altLang="zh-CN" i="1">
                            <a:solidFill>
                              <a:srgbClr val="FF0000"/>
                            </a:solidFill>
                          </a:rPr>
                        </m:ctrlPr>
                      </m:dPr>
                      <m:e>
                        <m:r>
                          <a:rPr lang="en-US" altLang="zh-CN" i="1">
                            <a:solidFill>
                              <a:srgbClr val="FF0000"/>
                            </a:solidFill>
                          </a:rPr>
                          <m:t>𝑝</m:t>
                        </m:r>
                      </m:e>
                    </m:d>
                    <m:r>
                      <a:rPr lang="en-US" altLang="zh-CN" i="1">
                        <a:solidFill>
                          <a:srgbClr val="FF0000"/>
                        </a:solidFill>
                      </a:rPr>
                      <m:t>=</m:t>
                    </m:r>
                    <m:func>
                      <m:funcPr>
                        <m:ctrlPr>
                          <a:rPr lang="zh-CN" altLang="zh-CN" i="1">
                            <a:solidFill>
                              <a:srgbClr val="FF0000"/>
                            </a:solidFill>
                          </a:rPr>
                        </m:ctrlPr>
                      </m:funcPr>
                      <m:fName>
                        <m:limLow>
                          <m:limLowPr>
                            <m:ctrlPr>
                              <a:rPr lang="zh-CN" altLang="zh-CN" i="1">
                                <a:solidFill>
                                  <a:srgbClr val="FF0000"/>
                                </a:solidFill>
                              </a:rPr>
                            </m:ctrlPr>
                          </m:limLowPr>
                          <m:e>
                            <m:r>
                              <m:rPr>
                                <m:sty m:val="p"/>
                              </m:rPr>
                              <a:rPr lang="en-US" altLang="zh-CN">
                                <a:solidFill>
                                  <a:srgbClr val="FF0000"/>
                                </a:solidFill>
                              </a:rPr>
                              <m:t>min</m:t>
                            </m:r>
                          </m:e>
                          <m:lim>
                            <m:r>
                              <a:rPr lang="en-US" altLang="zh-CN" i="1">
                                <a:solidFill>
                                  <a:srgbClr val="FF0000"/>
                                </a:solidFill>
                              </a:rPr>
                              <m:t>𝑞</m:t>
                            </m:r>
                            <m:r>
                              <a:rPr lang="en-US" altLang="zh-CN" i="1">
                                <a:solidFill>
                                  <a:srgbClr val="FF0000"/>
                                </a:solidFill>
                              </a:rPr>
                              <m:t>∈</m:t>
                            </m:r>
                            <m:r>
                              <a:rPr lang="en-US" altLang="zh-CN" i="1">
                                <a:solidFill>
                                  <a:srgbClr val="FF0000"/>
                                </a:solidFill>
                              </a:rPr>
                              <m:t>𝒢</m:t>
                            </m:r>
                          </m:lim>
                        </m:limLow>
                      </m:fName>
                      <m:e>
                        <m:r>
                          <a:rPr lang="en-US" altLang="zh-CN" i="1">
                            <a:solidFill>
                              <a:srgbClr val="FF0000"/>
                            </a:solidFill>
                          </a:rPr>
                          <m:t>(</m:t>
                        </m:r>
                        <m:r>
                          <a:rPr lang="en-US" altLang="zh-CN" i="1">
                            <a:solidFill>
                              <a:srgbClr val="FF0000"/>
                            </a:solidFill>
                          </a:rPr>
                          <m:t>𝑑</m:t>
                        </m:r>
                        <m:d>
                          <m:dPr>
                            <m:ctrlPr>
                              <a:rPr lang="zh-CN" altLang="zh-CN" i="1">
                                <a:solidFill>
                                  <a:srgbClr val="FF0000"/>
                                </a:solidFill>
                              </a:rPr>
                            </m:ctrlPr>
                          </m:dPr>
                          <m:e>
                            <m:r>
                              <a:rPr lang="en-US" altLang="zh-CN" i="1">
                                <a:solidFill>
                                  <a:srgbClr val="FF0000"/>
                                </a:solidFill>
                              </a:rPr>
                              <m:t>𝑝</m:t>
                            </m:r>
                            <m:r>
                              <a:rPr lang="en-US" altLang="zh-CN" i="1">
                                <a:solidFill>
                                  <a:srgbClr val="FF0000"/>
                                </a:solidFill>
                              </a:rPr>
                              <m:t>,</m:t>
                            </m:r>
                            <m:r>
                              <a:rPr lang="en-US" altLang="zh-CN" i="1">
                                <a:solidFill>
                                  <a:srgbClr val="FF0000"/>
                                </a:solidFill>
                              </a:rPr>
                              <m:t>𝑞</m:t>
                            </m:r>
                          </m:e>
                        </m:d>
                        <m:r>
                          <a:rPr lang="en-US" altLang="zh-CN" i="1">
                            <a:solidFill>
                              <a:srgbClr val="FF0000"/>
                            </a:solidFill>
                          </a:rPr>
                          <m:t>+</m:t>
                        </m:r>
                        <m:r>
                          <a:rPr lang="en-US" altLang="zh-CN" i="1">
                            <a:solidFill>
                              <a:srgbClr val="FF0000"/>
                            </a:solidFill>
                          </a:rPr>
                          <m:t>𝑓</m:t>
                        </m:r>
                        <m:r>
                          <a:rPr lang="en-US" altLang="zh-CN" i="1">
                            <a:solidFill>
                              <a:srgbClr val="FF0000"/>
                            </a:solidFill>
                          </a:rPr>
                          <m:t>(</m:t>
                        </m:r>
                        <m:r>
                          <a:rPr lang="en-US" altLang="zh-CN" i="1">
                            <a:solidFill>
                              <a:srgbClr val="FF0000"/>
                            </a:solidFill>
                          </a:rPr>
                          <m:t>𝑞</m:t>
                        </m:r>
                        <m:r>
                          <a:rPr lang="en-US" altLang="zh-CN" i="1">
                            <a:solidFill>
                              <a:srgbClr val="FF0000"/>
                            </a:solidFill>
                          </a:rPr>
                          <m:t>))</m:t>
                        </m:r>
                      </m:e>
                    </m:func>
                    <m:r>
                      <a:rPr lang="zh-CN" altLang="zh-CN">
                        <a:solidFill>
                          <a:srgbClr val="FF0000"/>
                        </a:solidFill>
                      </a:rPr>
                      <m:t>，</m:t>
                    </m:r>
                  </m:oMath>
                </a14:m>
                <a:endParaRPr lang="en-US" altLang="zh-CN" dirty="0" smtClean="0">
                  <a:solidFill>
                    <a:srgbClr val="FF0000"/>
                  </a:solidFill>
                </a:endParaRPr>
              </a:p>
              <a:p>
                <a:pPr lvl="2"/>
                <a:r>
                  <a:rPr lang="zh-CN" altLang="zh-CN" dirty="0" smtClean="0">
                    <a:solidFill>
                      <a:srgbClr val="00B050"/>
                    </a:solidFill>
                  </a:rPr>
                  <a:t>其中，</a:t>
                </a:r>
                <a14:m>
                  <m:oMath xmlns:m="http://schemas.openxmlformats.org/officeDocument/2006/math">
                    <m:r>
                      <a:rPr lang="en-US" altLang="zh-CN" i="1">
                        <a:solidFill>
                          <a:srgbClr val="00B050"/>
                        </a:solidFill>
                      </a:rPr>
                      <m:t>𝑑</m:t>
                    </m:r>
                    <m:d>
                      <m:dPr>
                        <m:ctrlPr>
                          <a:rPr lang="zh-CN" altLang="zh-CN" i="1">
                            <a:solidFill>
                              <a:srgbClr val="00B050"/>
                            </a:solidFill>
                          </a:rPr>
                        </m:ctrlPr>
                      </m:dPr>
                      <m:e>
                        <m:r>
                          <a:rPr lang="en-US" altLang="zh-CN" i="1">
                            <a:solidFill>
                              <a:srgbClr val="00B050"/>
                            </a:solidFill>
                          </a:rPr>
                          <m:t>𝑝</m:t>
                        </m:r>
                        <m:r>
                          <a:rPr lang="en-US" altLang="zh-CN" i="1">
                            <a:solidFill>
                              <a:srgbClr val="00B050"/>
                            </a:solidFill>
                          </a:rPr>
                          <m:t>,</m:t>
                        </m:r>
                        <m:r>
                          <a:rPr lang="en-US" altLang="zh-CN" i="1">
                            <a:solidFill>
                              <a:srgbClr val="00B050"/>
                            </a:solidFill>
                          </a:rPr>
                          <m:t>𝑞</m:t>
                        </m:r>
                      </m:e>
                    </m:d>
                  </m:oMath>
                </a14:m>
                <a:r>
                  <a:rPr lang="zh-CN" altLang="zh-CN" dirty="0">
                    <a:solidFill>
                      <a:srgbClr val="00B050"/>
                    </a:solidFill>
                  </a:rPr>
                  <a:t>为</a:t>
                </a:r>
                <a14:m>
                  <m:oMath xmlns:m="http://schemas.openxmlformats.org/officeDocument/2006/math">
                    <m:r>
                      <a:rPr lang="en-US" altLang="zh-CN" i="1">
                        <a:solidFill>
                          <a:srgbClr val="00B050"/>
                        </a:solidFill>
                      </a:rPr>
                      <m:t>𝑝</m:t>
                    </m:r>
                  </m:oMath>
                </a14:m>
                <a:r>
                  <a:rPr lang="zh-CN" altLang="zh-CN" dirty="0">
                    <a:solidFill>
                      <a:srgbClr val="00B050"/>
                    </a:solidFill>
                  </a:rPr>
                  <a:t>和</a:t>
                </a:r>
                <a14:m>
                  <m:oMath xmlns:m="http://schemas.openxmlformats.org/officeDocument/2006/math">
                    <m:r>
                      <a:rPr lang="en-US" altLang="zh-CN" i="1">
                        <a:solidFill>
                          <a:srgbClr val="00B050"/>
                        </a:solidFill>
                      </a:rPr>
                      <m:t>𝑞</m:t>
                    </m:r>
                  </m:oMath>
                </a14:m>
                <a:r>
                  <a:rPr lang="zh-CN" altLang="zh-CN" dirty="0">
                    <a:solidFill>
                      <a:srgbClr val="00B050"/>
                    </a:solidFill>
                  </a:rPr>
                  <a:t>之间的距离度量</a:t>
                </a:r>
                <a:r>
                  <a:rPr lang="zh-CN" altLang="zh-CN" dirty="0" smtClean="0">
                    <a:solidFill>
                      <a:srgbClr val="00B050"/>
                    </a:solidFill>
                  </a:rPr>
                  <a:t>。</a:t>
                </a:r>
                <a:endParaRPr lang="en-US" altLang="zh-CN" dirty="0" smtClean="0">
                  <a:solidFill>
                    <a:srgbClr val="00B050"/>
                  </a:solidFill>
                </a:endParaRPr>
              </a:p>
              <a:p>
                <a:r>
                  <a:rPr lang="zh-CN" altLang="zh-CN" dirty="0"/>
                  <a:t>直观来说，对于每一个点</a:t>
                </a:r>
                <a14:m>
                  <m:oMath xmlns:m="http://schemas.openxmlformats.org/officeDocument/2006/math">
                    <m:r>
                      <a:rPr lang="en-US" altLang="zh-CN" i="1"/>
                      <m:t>𝑝</m:t>
                    </m:r>
                  </m:oMath>
                </a14:m>
                <a:r>
                  <a:rPr lang="zh-CN" altLang="zh-CN" dirty="0"/>
                  <a:t>，可以找到一个靠近</a:t>
                </a:r>
                <a14:m>
                  <m:oMath xmlns:m="http://schemas.openxmlformats.org/officeDocument/2006/math">
                    <m:r>
                      <a:rPr lang="en-US" altLang="zh-CN" i="1"/>
                      <m:t>𝑝</m:t>
                    </m:r>
                  </m:oMath>
                </a14:m>
                <a:r>
                  <a:rPr lang="zh-CN" altLang="zh-CN" dirty="0"/>
                  <a:t>的另一个点</a:t>
                </a:r>
                <a14:m>
                  <m:oMath xmlns:m="http://schemas.openxmlformats.org/officeDocument/2006/math">
                    <m:r>
                      <a:rPr lang="en-US" altLang="zh-CN" i="1"/>
                      <m:t>𝑞</m:t>
                    </m:r>
                  </m:oMath>
                </a14:m>
                <a:r>
                  <a:rPr lang="zh-CN" altLang="zh-CN" dirty="0"/>
                  <a:t>，并且保证</a:t>
                </a:r>
                <a14:m>
                  <m:oMath xmlns:m="http://schemas.openxmlformats.org/officeDocument/2006/math">
                    <m:r>
                      <a:rPr lang="en-US" altLang="zh-CN" i="1"/>
                      <m:t>𝑓</m:t>
                    </m:r>
                    <m:r>
                      <a:rPr lang="en-US" altLang="zh-CN" i="1"/>
                      <m:t>(</m:t>
                    </m:r>
                    <m:r>
                      <a:rPr lang="en-US" altLang="zh-CN" i="1"/>
                      <m:t>𝑞</m:t>
                    </m:r>
                    <m:r>
                      <a:rPr lang="en-US" altLang="zh-CN" i="1"/>
                      <m:t>)</m:t>
                    </m:r>
                  </m:oMath>
                </a14:m>
                <a:r>
                  <a:rPr lang="zh-CN" altLang="zh-CN" dirty="0"/>
                  <a:t>的值很小</a:t>
                </a:r>
                <a:r>
                  <a:rPr lang="zh-CN" altLang="zh-CN" dirty="0" smtClean="0"/>
                  <a:t>。</a:t>
                </a:r>
                <a:endParaRPr lang="en-US" altLang="zh-CN" dirty="0" smtClean="0"/>
              </a:p>
              <a:p>
                <a:r>
                  <a:rPr lang="zh-CN" altLang="zh-CN" dirty="0">
                    <a:solidFill>
                      <a:srgbClr val="0000FF"/>
                    </a:solidFill>
                  </a:rPr>
                  <a:t>注意</a:t>
                </a:r>
                <a:r>
                  <a:rPr lang="zh-CN" altLang="zh-CN" dirty="0"/>
                  <a:t>，如果</a:t>
                </a:r>
                <a14:m>
                  <m:oMath xmlns:m="http://schemas.openxmlformats.org/officeDocument/2006/math">
                    <m:r>
                      <a:rPr lang="en-US" altLang="zh-CN" i="1"/>
                      <m:t>𝑓</m:t>
                    </m:r>
                  </m:oMath>
                </a14:m>
                <a:r>
                  <a:rPr lang="zh-CN" altLang="zh-CN" dirty="0"/>
                  <a:t>在某个位置上的数值很小，那么</a:t>
                </a:r>
                <a14:m>
                  <m:oMath xmlns:m="http://schemas.openxmlformats.org/officeDocument/2006/math">
                    <m:sSub>
                      <m:sSubPr>
                        <m:ctrlPr>
                          <a:rPr lang="zh-CN" altLang="zh-CN" i="1"/>
                        </m:ctrlPr>
                      </m:sSubPr>
                      <m:e>
                        <m:r>
                          <a:rPr lang="en-US" altLang="zh-CN" i="1"/>
                          <m:t>𝒟</m:t>
                        </m:r>
                      </m:e>
                      <m:sub>
                        <m:r>
                          <a:rPr lang="en-US" altLang="zh-CN" i="1"/>
                          <m:t>𝑓</m:t>
                        </m:r>
                      </m:sub>
                    </m:sSub>
                  </m:oMath>
                </a14:m>
                <a:r>
                  <a:rPr lang="zh-CN" altLang="zh-CN" dirty="0"/>
                  <a:t>在此位置和其邻域像素上也是很小，其中像素之间的紧密度由距离</a:t>
                </a:r>
                <a14:m>
                  <m:oMath xmlns:m="http://schemas.openxmlformats.org/officeDocument/2006/math">
                    <m:r>
                      <a:rPr lang="en-US" altLang="zh-CN" i="1"/>
                      <m:t>𝑑</m:t>
                    </m:r>
                    <m:d>
                      <m:dPr>
                        <m:ctrlPr>
                          <a:rPr lang="zh-CN" altLang="zh-CN" i="1"/>
                        </m:ctrlPr>
                      </m:dPr>
                      <m:e>
                        <m:r>
                          <a:rPr lang="en-US" altLang="zh-CN" i="1"/>
                          <m:t>𝑝</m:t>
                        </m:r>
                        <m:r>
                          <a:rPr lang="en-US" altLang="zh-CN" i="1"/>
                          <m:t>,</m:t>
                        </m:r>
                        <m:r>
                          <a:rPr lang="en-US" altLang="zh-CN" i="1"/>
                          <m:t>𝑞</m:t>
                        </m:r>
                      </m:e>
                    </m:d>
                  </m:oMath>
                </a14:m>
                <a:r>
                  <a:rPr lang="zh-CN" altLang="zh-CN" dirty="0"/>
                  <a:t>来衡量。</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37" t="-2264" r="-67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85010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80">
                                          <p:stCondLst>
                                            <p:cond delay="0"/>
                                          </p:stCondLst>
                                        </p:cTn>
                                        <p:tgtEl>
                                          <p:spTgt spid="3">
                                            <p:txEl>
                                              <p:pRg st="3" end="3"/>
                                            </p:txEl>
                                          </p:spTgt>
                                        </p:tgtEl>
                                      </p:cBhvr>
                                    </p:animEffect>
                                    <p:anim calcmode="lin" valueType="num">
                                      <p:cBhvr>
                                        <p:cTn id="2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3" end="3"/>
                                            </p:txEl>
                                          </p:spTgt>
                                        </p:tgtEl>
                                      </p:cBhvr>
                                      <p:to x="100000" y="60000"/>
                                    </p:animScale>
                                    <p:animScale>
                                      <p:cBhvr>
                                        <p:cTn id="30" dur="166" decel="50000">
                                          <p:stCondLst>
                                            <p:cond delay="676"/>
                                          </p:stCondLst>
                                        </p:cTn>
                                        <p:tgtEl>
                                          <p:spTgt spid="3">
                                            <p:txEl>
                                              <p:pRg st="3" end="3"/>
                                            </p:txEl>
                                          </p:spTgt>
                                        </p:tgtEl>
                                      </p:cBhvr>
                                      <p:to x="100000" y="100000"/>
                                    </p:animScale>
                                    <p:animScale>
                                      <p:cBhvr>
                                        <p:cTn id="31" dur="26">
                                          <p:stCondLst>
                                            <p:cond delay="1312"/>
                                          </p:stCondLst>
                                        </p:cTn>
                                        <p:tgtEl>
                                          <p:spTgt spid="3">
                                            <p:txEl>
                                              <p:pRg st="3" end="3"/>
                                            </p:txEl>
                                          </p:spTgt>
                                        </p:tgtEl>
                                      </p:cBhvr>
                                      <p:to x="100000" y="80000"/>
                                    </p:animScale>
                                    <p:animScale>
                                      <p:cBhvr>
                                        <p:cTn id="32" dur="166" decel="50000">
                                          <p:stCondLst>
                                            <p:cond delay="1338"/>
                                          </p:stCondLst>
                                        </p:cTn>
                                        <p:tgtEl>
                                          <p:spTgt spid="3">
                                            <p:txEl>
                                              <p:pRg st="3" end="3"/>
                                            </p:txEl>
                                          </p:spTgt>
                                        </p:tgtEl>
                                      </p:cBhvr>
                                      <p:to x="100000" y="100000"/>
                                    </p:animScale>
                                    <p:animScale>
                                      <p:cBhvr>
                                        <p:cTn id="33" dur="26">
                                          <p:stCondLst>
                                            <p:cond delay="1642"/>
                                          </p:stCondLst>
                                        </p:cTn>
                                        <p:tgtEl>
                                          <p:spTgt spid="3">
                                            <p:txEl>
                                              <p:pRg st="3" end="3"/>
                                            </p:txEl>
                                          </p:spTgt>
                                        </p:tgtEl>
                                      </p:cBhvr>
                                      <p:to x="100000" y="90000"/>
                                    </p:animScale>
                                    <p:animScale>
                                      <p:cBhvr>
                                        <p:cTn id="34" dur="166" decel="50000">
                                          <p:stCondLst>
                                            <p:cond delay="1668"/>
                                          </p:stCondLst>
                                        </p:cTn>
                                        <p:tgtEl>
                                          <p:spTgt spid="3">
                                            <p:txEl>
                                              <p:pRg st="3" end="3"/>
                                            </p:txEl>
                                          </p:spTgt>
                                        </p:tgtEl>
                                      </p:cBhvr>
                                      <p:to x="100000" y="100000"/>
                                    </p:animScale>
                                    <p:animScale>
                                      <p:cBhvr>
                                        <p:cTn id="35" dur="26">
                                          <p:stCondLst>
                                            <p:cond delay="1808"/>
                                          </p:stCondLst>
                                        </p:cTn>
                                        <p:tgtEl>
                                          <p:spTgt spid="3">
                                            <p:txEl>
                                              <p:pRg st="3" end="3"/>
                                            </p:txEl>
                                          </p:spTgt>
                                        </p:tgtEl>
                                      </p:cBhvr>
                                      <p:to x="100000" y="95000"/>
                                    </p:animScale>
                                    <p:animScale>
                                      <p:cBhvr>
                                        <p:cTn id="36" dur="166" decel="50000">
                                          <p:stCondLst>
                                            <p:cond delay="1834"/>
                                          </p:stCondLst>
                                        </p:cTn>
                                        <p:tgtEl>
                                          <p:spTgt spid="3">
                                            <p:txEl>
                                              <p:pRg st="3" end="3"/>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down)">
                                      <p:cBhvr>
                                        <p:cTn id="39" dur="580">
                                          <p:stCondLst>
                                            <p:cond delay="0"/>
                                          </p:stCondLst>
                                        </p:cTn>
                                        <p:tgtEl>
                                          <p:spTgt spid="3">
                                            <p:txEl>
                                              <p:pRg st="4" end="4"/>
                                            </p:txEl>
                                          </p:spTgt>
                                        </p:tgtEl>
                                      </p:cBhvr>
                                    </p:animEffect>
                                    <p:anim calcmode="lin" valueType="num">
                                      <p:cBhvr>
                                        <p:cTn id="4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4" end="4"/>
                                            </p:txEl>
                                          </p:spTgt>
                                        </p:tgtEl>
                                      </p:cBhvr>
                                      <p:to x="100000" y="60000"/>
                                    </p:animScale>
                                    <p:animScale>
                                      <p:cBhvr>
                                        <p:cTn id="46" dur="166" decel="50000">
                                          <p:stCondLst>
                                            <p:cond delay="676"/>
                                          </p:stCondLst>
                                        </p:cTn>
                                        <p:tgtEl>
                                          <p:spTgt spid="3">
                                            <p:txEl>
                                              <p:pRg st="4" end="4"/>
                                            </p:txEl>
                                          </p:spTgt>
                                        </p:tgtEl>
                                      </p:cBhvr>
                                      <p:to x="100000" y="100000"/>
                                    </p:animScale>
                                    <p:animScale>
                                      <p:cBhvr>
                                        <p:cTn id="47" dur="26">
                                          <p:stCondLst>
                                            <p:cond delay="1312"/>
                                          </p:stCondLst>
                                        </p:cTn>
                                        <p:tgtEl>
                                          <p:spTgt spid="3">
                                            <p:txEl>
                                              <p:pRg st="4" end="4"/>
                                            </p:txEl>
                                          </p:spTgt>
                                        </p:tgtEl>
                                      </p:cBhvr>
                                      <p:to x="100000" y="80000"/>
                                    </p:animScale>
                                    <p:animScale>
                                      <p:cBhvr>
                                        <p:cTn id="48" dur="166" decel="50000">
                                          <p:stCondLst>
                                            <p:cond delay="1338"/>
                                          </p:stCondLst>
                                        </p:cTn>
                                        <p:tgtEl>
                                          <p:spTgt spid="3">
                                            <p:txEl>
                                              <p:pRg st="4" end="4"/>
                                            </p:txEl>
                                          </p:spTgt>
                                        </p:tgtEl>
                                      </p:cBhvr>
                                      <p:to x="100000" y="100000"/>
                                    </p:animScale>
                                    <p:animScale>
                                      <p:cBhvr>
                                        <p:cTn id="49" dur="26">
                                          <p:stCondLst>
                                            <p:cond delay="1642"/>
                                          </p:stCondLst>
                                        </p:cTn>
                                        <p:tgtEl>
                                          <p:spTgt spid="3">
                                            <p:txEl>
                                              <p:pRg st="4" end="4"/>
                                            </p:txEl>
                                          </p:spTgt>
                                        </p:tgtEl>
                                      </p:cBhvr>
                                      <p:to x="100000" y="90000"/>
                                    </p:animScale>
                                    <p:animScale>
                                      <p:cBhvr>
                                        <p:cTn id="50" dur="166" decel="50000">
                                          <p:stCondLst>
                                            <p:cond delay="1668"/>
                                          </p:stCondLst>
                                        </p:cTn>
                                        <p:tgtEl>
                                          <p:spTgt spid="3">
                                            <p:txEl>
                                              <p:pRg st="4" end="4"/>
                                            </p:txEl>
                                          </p:spTgt>
                                        </p:tgtEl>
                                      </p:cBhvr>
                                      <p:to x="100000" y="100000"/>
                                    </p:animScale>
                                    <p:animScale>
                                      <p:cBhvr>
                                        <p:cTn id="51" dur="26">
                                          <p:stCondLst>
                                            <p:cond delay="1808"/>
                                          </p:stCondLst>
                                        </p:cTn>
                                        <p:tgtEl>
                                          <p:spTgt spid="3">
                                            <p:txEl>
                                              <p:pRg st="4" end="4"/>
                                            </p:txEl>
                                          </p:spTgt>
                                        </p:tgtEl>
                                      </p:cBhvr>
                                      <p:to x="100000" y="95000"/>
                                    </p:animScale>
                                    <p:animScale>
                                      <p:cBhvr>
                                        <p:cTn id="52" dur="166" decel="50000">
                                          <p:stCondLst>
                                            <p:cond delay="1834"/>
                                          </p:stCondLst>
                                        </p:cTn>
                                        <p:tgtEl>
                                          <p:spTgt spid="3">
                                            <p:txEl>
                                              <p:pRg st="4" end="4"/>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wipe(down)">
                                      <p:cBhvr>
                                        <p:cTn id="57" dur="580">
                                          <p:stCondLst>
                                            <p:cond delay="0"/>
                                          </p:stCondLst>
                                        </p:cTn>
                                        <p:tgtEl>
                                          <p:spTgt spid="3">
                                            <p:txEl>
                                              <p:pRg st="5" end="5"/>
                                            </p:txEl>
                                          </p:spTgt>
                                        </p:tgtEl>
                                      </p:cBhvr>
                                    </p:animEffect>
                                    <p:anim calcmode="lin" valueType="num">
                                      <p:cBhvr>
                                        <p:cTn id="5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5" end="5"/>
                                            </p:txEl>
                                          </p:spTgt>
                                        </p:tgtEl>
                                      </p:cBhvr>
                                      <p:to x="100000" y="60000"/>
                                    </p:animScale>
                                    <p:animScale>
                                      <p:cBhvr>
                                        <p:cTn id="64" dur="166" decel="50000">
                                          <p:stCondLst>
                                            <p:cond delay="676"/>
                                          </p:stCondLst>
                                        </p:cTn>
                                        <p:tgtEl>
                                          <p:spTgt spid="3">
                                            <p:txEl>
                                              <p:pRg st="5" end="5"/>
                                            </p:txEl>
                                          </p:spTgt>
                                        </p:tgtEl>
                                      </p:cBhvr>
                                      <p:to x="100000" y="100000"/>
                                    </p:animScale>
                                    <p:animScale>
                                      <p:cBhvr>
                                        <p:cTn id="65" dur="26">
                                          <p:stCondLst>
                                            <p:cond delay="1312"/>
                                          </p:stCondLst>
                                        </p:cTn>
                                        <p:tgtEl>
                                          <p:spTgt spid="3">
                                            <p:txEl>
                                              <p:pRg st="5" end="5"/>
                                            </p:txEl>
                                          </p:spTgt>
                                        </p:tgtEl>
                                      </p:cBhvr>
                                      <p:to x="100000" y="80000"/>
                                    </p:animScale>
                                    <p:animScale>
                                      <p:cBhvr>
                                        <p:cTn id="66" dur="166" decel="50000">
                                          <p:stCondLst>
                                            <p:cond delay="1338"/>
                                          </p:stCondLst>
                                        </p:cTn>
                                        <p:tgtEl>
                                          <p:spTgt spid="3">
                                            <p:txEl>
                                              <p:pRg st="5" end="5"/>
                                            </p:txEl>
                                          </p:spTgt>
                                        </p:tgtEl>
                                      </p:cBhvr>
                                      <p:to x="100000" y="100000"/>
                                    </p:animScale>
                                    <p:animScale>
                                      <p:cBhvr>
                                        <p:cTn id="67" dur="26">
                                          <p:stCondLst>
                                            <p:cond delay="1642"/>
                                          </p:stCondLst>
                                        </p:cTn>
                                        <p:tgtEl>
                                          <p:spTgt spid="3">
                                            <p:txEl>
                                              <p:pRg st="5" end="5"/>
                                            </p:txEl>
                                          </p:spTgt>
                                        </p:tgtEl>
                                      </p:cBhvr>
                                      <p:to x="100000" y="90000"/>
                                    </p:animScale>
                                    <p:animScale>
                                      <p:cBhvr>
                                        <p:cTn id="68" dur="166" decel="50000">
                                          <p:stCondLst>
                                            <p:cond delay="1668"/>
                                          </p:stCondLst>
                                        </p:cTn>
                                        <p:tgtEl>
                                          <p:spTgt spid="3">
                                            <p:txEl>
                                              <p:pRg st="5" end="5"/>
                                            </p:txEl>
                                          </p:spTgt>
                                        </p:tgtEl>
                                      </p:cBhvr>
                                      <p:to x="100000" y="100000"/>
                                    </p:animScale>
                                    <p:animScale>
                                      <p:cBhvr>
                                        <p:cTn id="69" dur="26">
                                          <p:stCondLst>
                                            <p:cond delay="1808"/>
                                          </p:stCondLst>
                                        </p:cTn>
                                        <p:tgtEl>
                                          <p:spTgt spid="3">
                                            <p:txEl>
                                              <p:pRg st="5" end="5"/>
                                            </p:txEl>
                                          </p:spTgt>
                                        </p:tgtEl>
                                      </p:cBhvr>
                                      <p:to x="100000" y="95000"/>
                                    </p:animScale>
                                    <p:animScale>
                                      <p:cBhvr>
                                        <p:cTn id="70" dur="166" decel="50000">
                                          <p:stCondLst>
                                            <p:cond delay="1834"/>
                                          </p:stCondLst>
                                        </p:cTn>
                                        <p:tgtEl>
                                          <p:spTgt spid="3">
                                            <p:txEl>
                                              <p:pRg st="5" end="5"/>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wipe(down)">
                                      <p:cBhvr>
                                        <p:cTn id="75" dur="580">
                                          <p:stCondLst>
                                            <p:cond delay="0"/>
                                          </p:stCondLst>
                                        </p:cTn>
                                        <p:tgtEl>
                                          <p:spTgt spid="3">
                                            <p:txEl>
                                              <p:pRg st="6" end="6"/>
                                            </p:txEl>
                                          </p:spTgt>
                                        </p:tgtEl>
                                      </p:cBhvr>
                                    </p:animEffect>
                                    <p:anim calcmode="lin" valueType="num">
                                      <p:cBhvr>
                                        <p:cTn id="7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6" end="6"/>
                                            </p:txEl>
                                          </p:spTgt>
                                        </p:tgtEl>
                                      </p:cBhvr>
                                      <p:to x="100000" y="60000"/>
                                    </p:animScale>
                                    <p:animScale>
                                      <p:cBhvr>
                                        <p:cTn id="82" dur="166" decel="50000">
                                          <p:stCondLst>
                                            <p:cond delay="676"/>
                                          </p:stCondLst>
                                        </p:cTn>
                                        <p:tgtEl>
                                          <p:spTgt spid="3">
                                            <p:txEl>
                                              <p:pRg st="6" end="6"/>
                                            </p:txEl>
                                          </p:spTgt>
                                        </p:tgtEl>
                                      </p:cBhvr>
                                      <p:to x="100000" y="100000"/>
                                    </p:animScale>
                                    <p:animScale>
                                      <p:cBhvr>
                                        <p:cTn id="83" dur="26">
                                          <p:stCondLst>
                                            <p:cond delay="1312"/>
                                          </p:stCondLst>
                                        </p:cTn>
                                        <p:tgtEl>
                                          <p:spTgt spid="3">
                                            <p:txEl>
                                              <p:pRg st="6" end="6"/>
                                            </p:txEl>
                                          </p:spTgt>
                                        </p:tgtEl>
                                      </p:cBhvr>
                                      <p:to x="100000" y="80000"/>
                                    </p:animScale>
                                    <p:animScale>
                                      <p:cBhvr>
                                        <p:cTn id="84" dur="166" decel="50000">
                                          <p:stCondLst>
                                            <p:cond delay="1338"/>
                                          </p:stCondLst>
                                        </p:cTn>
                                        <p:tgtEl>
                                          <p:spTgt spid="3">
                                            <p:txEl>
                                              <p:pRg st="6" end="6"/>
                                            </p:txEl>
                                          </p:spTgt>
                                        </p:tgtEl>
                                      </p:cBhvr>
                                      <p:to x="100000" y="100000"/>
                                    </p:animScale>
                                    <p:animScale>
                                      <p:cBhvr>
                                        <p:cTn id="85" dur="26">
                                          <p:stCondLst>
                                            <p:cond delay="1642"/>
                                          </p:stCondLst>
                                        </p:cTn>
                                        <p:tgtEl>
                                          <p:spTgt spid="3">
                                            <p:txEl>
                                              <p:pRg st="6" end="6"/>
                                            </p:txEl>
                                          </p:spTgt>
                                        </p:tgtEl>
                                      </p:cBhvr>
                                      <p:to x="100000" y="90000"/>
                                    </p:animScale>
                                    <p:animScale>
                                      <p:cBhvr>
                                        <p:cTn id="86" dur="166" decel="50000">
                                          <p:stCondLst>
                                            <p:cond delay="1668"/>
                                          </p:stCondLst>
                                        </p:cTn>
                                        <p:tgtEl>
                                          <p:spTgt spid="3">
                                            <p:txEl>
                                              <p:pRg st="6" end="6"/>
                                            </p:txEl>
                                          </p:spTgt>
                                        </p:tgtEl>
                                      </p:cBhvr>
                                      <p:to x="100000" y="100000"/>
                                    </p:animScale>
                                    <p:animScale>
                                      <p:cBhvr>
                                        <p:cTn id="87" dur="26">
                                          <p:stCondLst>
                                            <p:cond delay="1808"/>
                                          </p:stCondLst>
                                        </p:cTn>
                                        <p:tgtEl>
                                          <p:spTgt spid="3">
                                            <p:txEl>
                                              <p:pRg st="6" end="6"/>
                                            </p:txEl>
                                          </p:spTgt>
                                        </p:tgtEl>
                                      </p:cBhvr>
                                      <p:to x="100000" y="95000"/>
                                    </p:animScale>
                                    <p:animScale>
                                      <p:cBhvr>
                                        <p:cTn id="88"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距离变换结果示例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pic>
        <p:nvPicPr>
          <p:cNvPr id="6" name="图片 5" descr="二值Lena图像.bmp"/>
          <p:cNvPicPr/>
          <p:nvPr/>
        </p:nvPicPr>
        <p:blipFill>
          <a:blip r:embed="rId2" cstate="print"/>
          <a:stretch>
            <a:fillRect/>
          </a:stretch>
        </p:blipFill>
        <p:spPr>
          <a:xfrm>
            <a:off x="683568" y="1772816"/>
            <a:ext cx="2096784" cy="1993166"/>
          </a:xfrm>
          <a:prstGeom prst="rect">
            <a:avLst/>
          </a:prstGeom>
          <a:ln>
            <a:solidFill>
              <a:schemeClr val="accent1"/>
            </a:solidFill>
          </a:ln>
        </p:spPr>
      </p:pic>
      <p:pic>
        <p:nvPicPr>
          <p:cNvPr id="7" name="图片 6" descr="二值Lena图像_距离变换.bmp"/>
          <p:cNvPicPr/>
          <p:nvPr/>
        </p:nvPicPr>
        <p:blipFill>
          <a:blip r:embed="rId3" cstate="print"/>
          <a:stretch>
            <a:fillRect/>
          </a:stretch>
        </p:blipFill>
        <p:spPr>
          <a:xfrm>
            <a:off x="3707904" y="1772816"/>
            <a:ext cx="2096784" cy="1993166"/>
          </a:xfrm>
          <a:prstGeom prst="rect">
            <a:avLst/>
          </a:prstGeom>
          <a:ln>
            <a:solidFill>
              <a:schemeClr val="accent1"/>
            </a:solidFill>
          </a:ln>
        </p:spPr>
      </p:pic>
      <p:pic>
        <p:nvPicPr>
          <p:cNvPr id="8" name="图片 7" descr="二值字符图像.bmp"/>
          <p:cNvPicPr/>
          <p:nvPr/>
        </p:nvPicPr>
        <p:blipFill>
          <a:blip r:embed="rId4" cstate="print"/>
          <a:stretch>
            <a:fillRect/>
          </a:stretch>
        </p:blipFill>
        <p:spPr>
          <a:xfrm>
            <a:off x="2771800" y="4167088"/>
            <a:ext cx="1872208" cy="1993166"/>
          </a:xfrm>
          <a:prstGeom prst="rect">
            <a:avLst/>
          </a:prstGeom>
          <a:ln>
            <a:solidFill>
              <a:schemeClr val="accent1"/>
            </a:solidFill>
          </a:ln>
        </p:spPr>
      </p:pic>
      <p:pic>
        <p:nvPicPr>
          <p:cNvPr id="9" name="图片 8" descr="二值字符图像_距离变换.bmp"/>
          <p:cNvPicPr/>
          <p:nvPr/>
        </p:nvPicPr>
        <p:blipFill>
          <a:blip r:embed="rId5" cstate="print"/>
          <a:stretch>
            <a:fillRect/>
          </a:stretch>
        </p:blipFill>
        <p:spPr>
          <a:xfrm>
            <a:off x="5580112" y="4149080"/>
            <a:ext cx="1872208" cy="1993166"/>
          </a:xfrm>
          <a:prstGeom prst="rect">
            <a:avLst/>
          </a:prstGeom>
          <a:ln>
            <a:solidFill>
              <a:schemeClr val="accent1"/>
            </a:solidFill>
          </a:ln>
        </p:spPr>
      </p:pic>
      <p:sp>
        <p:nvSpPr>
          <p:cNvPr id="13" name="右箭头 12"/>
          <p:cNvSpPr/>
          <p:nvPr/>
        </p:nvSpPr>
        <p:spPr>
          <a:xfrm>
            <a:off x="2852360" y="2636912"/>
            <a:ext cx="78353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4716016" y="4965643"/>
            <a:ext cx="78353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614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击中与击不中变换</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9416"/>
                <a:ext cx="7239000" cy="4987936"/>
              </a:xfrm>
            </p:spPr>
            <p:txBody>
              <a:bodyPr>
                <a:normAutofit fontScale="85000" lnSpcReduction="10000"/>
              </a:bodyPr>
              <a:lstStyle/>
              <a:p>
                <a:r>
                  <a:rPr lang="zh-CN" altLang="zh-CN" dirty="0"/>
                  <a:t>在数学形态学中，</a:t>
                </a:r>
                <a:r>
                  <a:rPr lang="zh-CN" altLang="zh-CN" dirty="0">
                    <a:solidFill>
                      <a:srgbClr val="0000FF"/>
                    </a:solidFill>
                  </a:rPr>
                  <a:t>击中与击不中变换</a:t>
                </a:r>
                <a:r>
                  <a:rPr lang="zh-CN" altLang="zh-CN" dirty="0"/>
                  <a:t>是用于在二值图像中检测给定配置或者模式的操作，并使用形态学腐蚀操作和一组相互分离的结构元素</a:t>
                </a:r>
                <a:r>
                  <a:rPr lang="zh-CN" altLang="zh-CN" dirty="0" smtClean="0"/>
                  <a:t>。</a:t>
                </a:r>
                <a:endParaRPr lang="en-US" altLang="zh-CN" dirty="0" smtClean="0"/>
              </a:p>
              <a:p>
                <a:r>
                  <a:rPr lang="zh-CN" altLang="zh-CN" dirty="0"/>
                  <a:t>击中与击不中变换的结果是一个像素位置集合，其中结构元素组中的一个与输入图像的前景区域相匹配，而另一个结构元素则完全不相</a:t>
                </a:r>
                <a:r>
                  <a:rPr lang="zh-CN" altLang="zh-CN" dirty="0" smtClean="0"/>
                  <a:t>匹配。</a:t>
                </a:r>
                <a:endParaRPr lang="en-US" altLang="zh-CN" dirty="0" smtClean="0"/>
              </a:p>
              <a:p>
                <a:r>
                  <a:rPr lang="zh-CN" altLang="zh-CN" dirty="0"/>
                  <a:t>通过</a:t>
                </a:r>
                <a14:m>
                  <m:oMath xmlns:m="http://schemas.openxmlformats.org/officeDocument/2006/math">
                    <m:r>
                      <m:rPr>
                        <m:sty m:val="p"/>
                      </m:rPr>
                      <a:rPr lang="en-US" altLang="zh-CN"/>
                      <m:t>B</m:t>
                    </m:r>
                    <m:r>
                      <a:rPr lang="en-US" altLang="zh-CN"/>
                      <m:t>=(</m:t>
                    </m:r>
                    <m:r>
                      <a:rPr lang="en-US" altLang="zh-CN" i="1"/>
                      <m:t>𝐶</m:t>
                    </m:r>
                    <m:r>
                      <a:rPr lang="en-US" altLang="zh-CN" i="1"/>
                      <m:t>,</m:t>
                    </m:r>
                    <m:r>
                      <a:rPr lang="en-US" altLang="zh-CN" i="1"/>
                      <m:t>𝐷</m:t>
                    </m:r>
                    <m:r>
                      <a:rPr lang="en-US" altLang="zh-CN" i="1"/>
                      <m:t>)</m:t>
                    </m:r>
                  </m:oMath>
                </a14:m>
                <a:r>
                  <a:rPr lang="zh-CN" altLang="zh-CN" dirty="0"/>
                  <a:t>对图像</a:t>
                </a:r>
                <a14:m>
                  <m:oMath xmlns:m="http://schemas.openxmlformats.org/officeDocument/2006/math">
                    <m:r>
                      <a:rPr lang="en-US" altLang="zh-CN" i="1"/>
                      <m:t>𝐴</m:t>
                    </m:r>
                  </m:oMath>
                </a14:m>
                <a:r>
                  <a:rPr lang="zh-CN" altLang="zh-CN" dirty="0"/>
                  <a:t>进行击中与击不中变换的数学公式可以描述为</a:t>
                </a:r>
                <a:r>
                  <a:rPr lang="zh-CN" altLang="zh-CN" dirty="0" smtClean="0"/>
                  <a:t>：</a:t>
                </a:r>
                <a:endParaRPr lang="en-US" altLang="zh-CN" dirty="0" smtClean="0"/>
              </a:p>
              <a:p>
                <a:pPr lvl="1"/>
                <a14:m>
                  <m:oMath xmlns:m="http://schemas.openxmlformats.org/officeDocument/2006/math">
                    <m:r>
                      <a:rPr lang="en-US" altLang="zh-CN" i="1" smtClean="0">
                        <a:solidFill>
                          <a:srgbClr val="FF0000"/>
                        </a:solidFill>
                      </a:rPr>
                      <m:t>𝐴</m:t>
                    </m:r>
                    <m:r>
                      <a:rPr lang="en-US" altLang="zh-CN" i="1" smtClean="0">
                        <a:solidFill>
                          <a:srgbClr val="FF0000"/>
                        </a:solidFill>
                      </a:rPr>
                      <m:t>⨀</m:t>
                    </m:r>
                    <m:r>
                      <a:rPr lang="en-US" altLang="zh-CN" i="1" smtClean="0">
                        <a:solidFill>
                          <a:srgbClr val="FF0000"/>
                        </a:solidFill>
                      </a:rPr>
                      <m:t>𝐵</m:t>
                    </m:r>
                    <m:r>
                      <a:rPr lang="en-US" altLang="zh-CN" i="1" smtClean="0">
                        <a:solidFill>
                          <a:srgbClr val="FF0000"/>
                        </a:solidFill>
                      </a:rPr>
                      <m:t>=</m:t>
                    </m:r>
                    <m:d>
                      <m:dPr>
                        <m:ctrlPr>
                          <a:rPr lang="zh-CN" altLang="zh-CN" i="1">
                            <a:solidFill>
                              <a:srgbClr val="FF0000"/>
                            </a:solidFill>
                          </a:rPr>
                        </m:ctrlPr>
                      </m:dPr>
                      <m:e>
                        <m:r>
                          <a:rPr lang="en-US" altLang="zh-CN" i="1">
                            <a:solidFill>
                              <a:srgbClr val="FF0000"/>
                            </a:solidFill>
                          </a:rPr>
                          <m:t>𝐴</m:t>
                        </m:r>
                        <m:r>
                          <a:rPr lang="en-US" altLang="zh-CN" i="1">
                            <a:solidFill>
                              <a:srgbClr val="FF0000"/>
                            </a:solidFill>
                          </a:rPr>
                          <m:t>⊖</m:t>
                        </m:r>
                        <m:r>
                          <a:rPr lang="en-US" altLang="zh-CN" i="1">
                            <a:solidFill>
                              <a:srgbClr val="FF0000"/>
                            </a:solidFill>
                          </a:rPr>
                          <m:t>𝐶</m:t>
                        </m:r>
                      </m:e>
                    </m:d>
                    <m:r>
                      <a:rPr lang="en-US" altLang="zh-CN" i="1">
                        <a:solidFill>
                          <a:srgbClr val="FF0000"/>
                        </a:solidFill>
                      </a:rPr>
                      <m:t>∩</m:t>
                    </m:r>
                    <m:d>
                      <m:dPr>
                        <m:ctrlPr>
                          <a:rPr lang="zh-CN" altLang="zh-CN" i="1">
                            <a:solidFill>
                              <a:srgbClr val="FF0000"/>
                            </a:solidFill>
                          </a:rPr>
                        </m:ctrlPr>
                      </m:dPr>
                      <m:e>
                        <m:sSup>
                          <m:sSupPr>
                            <m:ctrlPr>
                              <a:rPr lang="zh-CN" altLang="zh-CN" i="1">
                                <a:solidFill>
                                  <a:srgbClr val="FF0000"/>
                                </a:solidFill>
                              </a:rPr>
                            </m:ctrlPr>
                          </m:sSupPr>
                          <m:e>
                            <m:r>
                              <a:rPr lang="en-US" altLang="zh-CN" i="1">
                                <a:solidFill>
                                  <a:srgbClr val="FF0000"/>
                                </a:solidFill>
                              </a:rPr>
                              <m:t>𝐴</m:t>
                            </m:r>
                          </m:e>
                          <m:sup>
                            <m:r>
                              <a:rPr lang="en-US" altLang="zh-CN" i="1">
                                <a:solidFill>
                                  <a:srgbClr val="FF0000"/>
                                </a:solidFill>
                              </a:rPr>
                              <m:t>𝐶</m:t>
                            </m:r>
                          </m:sup>
                        </m:sSup>
                        <m:r>
                          <a:rPr lang="en-US" altLang="zh-CN" i="1">
                            <a:solidFill>
                              <a:srgbClr val="FF0000"/>
                            </a:solidFill>
                          </a:rPr>
                          <m:t>⊖</m:t>
                        </m:r>
                        <m:r>
                          <a:rPr lang="en-US" altLang="zh-CN" i="1">
                            <a:solidFill>
                              <a:srgbClr val="FF0000"/>
                            </a:solidFill>
                          </a:rPr>
                          <m:t>𝐷</m:t>
                        </m:r>
                      </m:e>
                    </m:d>
                    <m:r>
                      <a:rPr lang="zh-CN" altLang="zh-CN">
                        <a:solidFill>
                          <a:srgbClr val="FF0000"/>
                        </a:solidFill>
                      </a:rPr>
                      <m:t>，</m:t>
                    </m:r>
                  </m:oMath>
                </a14:m>
                <a:endParaRPr lang="en-US" altLang="zh-CN" dirty="0" smtClean="0">
                  <a:solidFill>
                    <a:srgbClr val="FF0000"/>
                  </a:solidFill>
                </a:endParaRPr>
              </a:p>
              <a:p>
                <a:pPr lvl="2"/>
                <a:r>
                  <a:rPr lang="zh-CN" altLang="zh-CN" dirty="0" smtClean="0">
                    <a:solidFill>
                      <a:srgbClr val="00B050"/>
                    </a:solidFill>
                  </a:rPr>
                  <a:t>其中，</a:t>
                </a:r>
                <a14:m>
                  <m:oMath xmlns:m="http://schemas.openxmlformats.org/officeDocument/2006/math">
                    <m:sSup>
                      <m:sSupPr>
                        <m:ctrlPr>
                          <a:rPr lang="zh-CN" altLang="zh-CN" i="1">
                            <a:solidFill>
                              <a:srgbClr val="00B050"/>
                            </a:solidFill>
                          </a:rPr>
                        </m:ctrlPr>
                      </m:sSupPr>
                      <m:e>
                        <m:r>
                          <a:rPr lang="en-US" altLang="zh-CN" i="1">
                            <a:solidFill>
                              <a:srgbClr val="00B050"/>
                            </a:solidFill>
                          </a:rPr>
                          <m:t>𝐴</m:t>
                        </m:r>
                      </m:e>
                      <m:sup>
                        <m:r>
                          <a:rPr lang="en-US" altLang="zh-CN" i="1">
                            <a:solidFill>
                              <a:srgbClr val="00B050"/>
                            </a:solidFill>
                          </a:rPr>
                          <m:t>𝐶</m:t>
                        </m:r>
                      </m:sup>
                    </m:sSup>
                  </m:oMath>
                </a14:m>
                <a:r>
                  <a:rPr lang="zh-CN" altLang="zh-CN" dirty="0">
                    <a:solidFill>
                      <a:srgbClr val="00B050"/>
                    </a:solidFill>
                  </a:rPr>
                  <a:t>为</a:t>
                </a:r>
                <a14:m>
                  <m:oMath xmlns:m="http://schemas.openxmlformats.org/officeDocument/2006/math">
                    <m:r>
                      <a:rPr lang="en-US" altLang="zh-CN" i="1">
                        <a:solidFill>
                          <a:srgbClr val="00B050"/>
                        </a:solidFill>
                      </a:rPr>
                      <m:t>𝐴</m:t>
                    </m:r>
                  </m:oMath>
                </a14:m>
                <a:r>
                  <a:rPr lang="zh-CN" altLang="zh-CN" dirty="0">
                    <a:solidFill>
                      <a:srgbClr val="00B050"/>
                    </a:solidFill>
                  </a:rPr>
                  <a:t>的补集，即</a:t>
                </a:r>
                <a14:m>
                  <m:oMath xmlns:m="http://schemas.openxmlformats.org/officeDocument/2006/math">
                    <m:sSup>
                      <m:sSupPr>
                        <m:ctrlPr>
                          <a:rPr lang="zh-CN" altLang="zh-CN" i="1">
                            <a:solidFill>
                              <a:srgbClr val="00B050"/>
                            </a:solidFill>
                          </a:rPr>
                        </m:ctrlPr>
                      </m:sSupPr>
                      <m:e>
                        <m:r>
                          <a:rPr lang="en-US" altLang="zh-CN" i="1">
                            <a:solidFill>
                              <a:srgbClr val="00B050"/>
                            </a:solidFill>
                          </a:rPr>
                          <m:t>𝐴</m:t>
                        </m:r>
                      </m:e>
                      <m:sup>
                        <m:r>
                          <a:rPr lang="en-US" altLang="zh-CN" i="1">
                            <a:solidFill>
                              <a:srgbClr val="00B050"/>
                            </a:solidFill>
                          </a:rPr>
                          <m:t>𝐶</m:t>
                        </m:r>
                      </m:sup>
                    </m:sSup>
                    <m:r>
                      <a:rPr lang="en-US" altLang="zh-CN" i="1">
                        <a:solidFill>
                          <a:srgbClr val="00B050"/>
                        </a:solidFill>
                      </a:rPr>
                      <m:t>=</m:t>
                    </m:r>
                    <m:d>
                      <m:dPr>
                        <m:begChr m:val="{"/>
                        <m:endChr m:val="}"/>
                        <m:ctrlPr>
                          <a:rPr lang="zh-CN" altLang="zh-CN" i="1">
                            <a:solidFill>
                              <a:srgbClr val="00B050"/>
                            </a:solidFill>
                          </a:rPr>
                        </m:ctrlPr>
                      </m:dPr>
                      <m:e>
                        <m:r>
                          <a:rPr lang="en-US" altLang="zh-CN" i="1">
                            <a:solidFill>
                              <a:srgbClr val="00B050"/>
                            </a:solidFill>
                          </a:rPr>
                          <m:t>𝑥</m:t>
                        </m:r>
                        <m:r>
                          <a:rPr lang="en-US" altLang="zh-CN" i="1">
                            <a:solidFill>
                              <a:srgbClr val="00B050"/>
                            </a:solidFill>
                          </a:rPr>
                          <m:t>∈</m:t>
                        </m:r>
                        <m:r>
                          <a:rPr lang="en-US" altLang="zh-CN" i="1">
                            <a:solidFill>
                              <a:srgbClr val="00B050"/>
                            </a:solidFill>
                          </a:rPr>
                          <m:t>𝑈</m:t>
                        </m:r>
                        <m:r>
                          <a:rPr lang="en-US" altLang="zh-CN" i="1">
                            <a:solidFill>
                              <a:srgbClr val="00B050"/>
                            </a:solidFill>
                          </a:rPr>
                          <m:t>|</m:t>
                        </m:r>
                        <m:r>
                          <a:rPr lang="en-US" altLang="zh-CN" i="1">
                            <a:solidFill>
                              <a:srgbClr val="00B050"/>
                            </a:solidFill>
                          </a:rPr>
                          <m:t>𝑥</m:t>
                        </m:r>
                        <m:r>
                          <a:rPr lang="en-US" altLang="zh-CN" i="1">
                            <a:solidFill>
                              <a:srgbClr val="00B050"/>
                            </a:solidFill>
                          </a:rPr>
                          <m:t>∉</m:t>
                        </m:r>
                        <m:r>
                          <a:rPr lang="en-US" altLang="zh-CN" i="1">
                            <a:solidFill>
                              <a:srgbClr val="00B050"/>
                            </a:solidFill>
                          </a:rPr>
                          <m:t>𝐴</m:t>
                        </m:r>
                      </m:e>
                    </m:d>
                  </m:oMath>
                </a14:m>
                <a:r>
                  <a:rPr lang="zh-CN" altLang="zh-CN" dirty="0">
                    <a:solidFill>
                      <a:srgbClr val="00B050"/>
                    </a:solidFill>
                  </a:rPr>
                  <a:t>，</a:t>
                </a:r>
                <a14:m>
                  <m:oMath xmlns:m="http://schemas.openxmlformats.org/officeDocument/2006/math">
                    <m:r>
                      <a:rPr lang="en-US" altLang="zh-CN" i="1">
                        <a:solidFill>
                          <a:srgbClr val="00B050"/>
                        </a:solidFill>
                      </a:rPr>
                      <m:t>𝑈</m:t>
                    </m:r>
                  </m:oMath>
                </a14:m>
                <a:r>
                  <a:rPr lang="zh-CN" altLang="zh-CN" dirty="0">
                    <a:solidFill>
                      <a:srgbClr val="00B050"/>
                    </a:solidFill>
                  </a:rPr>
                  <a:t>为</a:t>
                </a:r>
                <a:r>
                  <a:rPr lang="zh-CN" altLang="zh-CN" dirty="0" smtClean="0">
                    <a:solidFill>
                      <a:srgbClr val="00B050"/>
                    </a:solidFill>
                  </a:rPr>
                  <a:t>全集</a:t>
                </a:r>
                <a:r>
                  <a:rPr lang="zh-CN" altLang="en-US" dirty="0" smtClean="0">
                    <a:solidFill>
                      <a:srgbClr val="00B050"/>
                    </a:solidFill>
                  </a:rPr>
                  <a:t>，</a:t>
                </a:r>
                <a:r>
                  <a:rPr lang="en-US" altLang="zh-CN" dirty="0">
                    <a:solidFill>
                      <a:srgbClr val="00B050"/>
                    </a:solidFill>
                  </a:rPr>
                  <a:t> </a:t>
                </a:r>
                <a14:m>
                  <m:oMath xmlns:m="http://schemas.openxmlformats.org/officeDocument/2006/math">
                    <m:r>
                      <a:rPr lang="en-US" altLang="zh-CN" i="1">
                        <a:solidFill>
                          <a:srgbClr val="00B050"/>
                        </a:solidFill>
                      </a:rPr>
                      <m:t>𝐶</m:t>
                    </m:r>
                  </m:oMath>
                </a14:m>
                <a:r>
                  <a:rPr lang="zh-CN" altLang="zh-CN" dirty="0">
                    <a:solidFill>
                      <a:srgbClr val="00B050"/>
                    </a:solidFill>
                  </a:rPr>
                  <a:t>和</a:t>
                </a:r>
                <a14:m>
                  <m:oMath xmlns:m="http://schemas.openxmlformats.org/officeDocument/2006/math">
                    <m:r>
                      <a:rPr lang="en-US" altLang="zh-CN" i="1">
                        <a:solidFill>
                          <a:srgbClr val="00B050"/>
                        </a:solidFill>
                      </a:rPr>
                      <m:t>𝐷</m:t>
                    </m:r>
                  </m:oMath>
                </a14:m>
                <a:r>
                  <a:rPr lang="zh-CN" altLang="zh-CN" dirty="0">
                    <a:solidFill>
                      <a:srgbClr val="00B050"/>
                    </a:solidFill>
                  </a:rPr>
                  <a:t>为两个结构元素，且满足</a:t>
                </a:r>
                <a14:m>
                  <m:oMath xmlns:m="http://schemas.openxmlformats.org/officeDocument/2006/math">
                    <m:r>
                      <a:rPr lang="en-US" altLang="zh-CN" i="1">
                        <a:solidFill>
                          <a:srgbClr val="00B050"/>
                        </a:solidFill>
                      </a:rPr>
                      <m:t>𝐶</m:t>
                    </m:r>
                    <m:r>
                      <a:rPr lang="en-US" altLang="zh-CN" i="1">
                        <a:solidFill>
                          <a:srgbClr val="00B050"/>
                        </a:solidFill>
                      </a:rPr>
                      <m:t>∩</m:t>
                    </m:r>
                    <m:r>
                      <a:rPr lang="en-US" altLang="zh-CN" i="1">
                        <a:solidFill>
                          <a:srgbClr val="00B050"/>
                        </a:solidFill>
                      </a:rPr>
                      <m:t>𝐷</m:t>
                    </m:r>
                    <m:r>
                      <a:rPr lang="en-US" altLang="zh-CN" i="1">
                        <a:solidFill>
                          <a:srgbClr val="00B050"/>
                        </a:solidFill>
                      </a:rPr>
                      <m:t>=∅</m:t>
                    </m:r>
                  </m:oMath>
                </a14:m>
                <a:r>
                  <a:rPr lang="zh-CN" altLang="zh-CN" dirty="0" smtClean="0">
                    <a:solidFill>
                      <a:srgbClr val="00B050"/>
                    </a:solidFill>
                  </a:rPr>
                  <a:t>。</a:t>
                </a:r>
                <a:endParaRPr lang="en-US" altLang="zh-CN" dirty="0" smtClean="0">
                  <a:solidFill>
                    <a:srgbClr val="00B050"/>
                  </a:solidFill>
                </a:endParaRPr>
              </a:p>
              <a:p>
                <a:r>
                  <a:rPr lang="zh-CN" altLang="zh-CN" dirty="0" smtClean="0">
                    <a:solidFill>
                      <a:srgbClr val="C00000"/>
                    </a:solidFill>
                  </a:rPr>
                  <a:t>也就是说，如果一个像素</a:t>
                </a:r>
                <a14:m>
                  <m:oMath xmlns:m="http://schemas.openxmlformats.org/officeDocument/2006/math">
                    <m:r>
                      <a:rPr lang="en-US" altLang="zh-CN" i="1">
                        <a:solidFill>
                          <a:srgbClr val="C00000"/>
                        </a:solidFill>
                      </a:rPr>
                      <m:t>𝑥</m:t>
                    </m:r>
                  </m:oMath>
                </a14:m>
                <a:r>
                  <a:rPr lang="zh-CN" altLang="zh-CN" dirty="0">
                    <a:solidFill>
                      <a:srgbClr val="C00000"/>
                    </a:solidFill>
                  </a:rPr>
                  <a:t>属于击中与击不中变换的结果，那么结构元素</a:t>
                </a:r>
                <a14:m>
                  <m:oMath xmlns:m="http://schemas.openxmlformats.org/officeDocument/2006/math">
                    <m:r>
                      <a:rPr lang="en-US" altLang="zh-CN" i="1">
                        <a:solidFill>
                          <a:srgbClr val="C00000"/>
                        </a:solidFill>
                      </a:rPr>
                      <m:t>𝐶</m:t>
                    </m:r>
                  </m:oMath>
                </a14:m>
                <a:r>
                  <a:rPr lang="zh-CN" altLang="zh-CN" dirty="0">
                    <a:solidFill>
                      <a:srgbClr val="C00000"/>
                    </a:solidFill>
                  </a:rPr>
                  <a:t>平移至</a:t>
                </a:r>
                <a14:m>
                  <m:oMath xmlns:m="http://schemas.openxmlformats.org/officeDocument/2006/math">
                    <m:r>
                      <a:rPr lang="en-US" altLang="zh-CN" i="1">
                        <a:solidFill>
                          <a:srgbClr val="C00000"/>
                        </a:solidFill>
                      </a:rPr>
                      <m:t>𝑥</m:t>
                    </m:r>
                  </m:oMath>
                </a14:m>
                <a:r>
                  <a:rPr lang="zh-CN" altLang="zh-CN" dirty="0">
                    <a:solidFill>
                      <a:srgbClr val="C00000"/>
                    </a:solidFill>
                  </a:rPr>
                  <a:t>的位置就会击中图像</a:t>
                </a:r>
                <a14:m>
                  <m:oMath xmlns:m="http://schemas.openxmlformats.org/officeDocument/2006/math">
                    <m:r>
                      <a:rPr lang="en-US" altLang="zh-CN" i="1">
                        <a:solidFill>
                          <a:srgbClr val="C00000"/>
                        </a:solidFill>
                      </a:rPr>
                      <m:t>𝐴</m:t>
                    </m:r>
                  </m:oMath>
                </a14:m>
                <a:r>
                  <a:rPr lang="zh-CN" altLang="zh-CN" dirty="0">
                    <a:solidFill>
                      <a:srgbClr val="C00000"/>
                    </a:solidFill>
                  </a:rPr>
                  <a:t>中的前景区域，而结构元素</a:t>
                </a:r>
                <a14:m>
                  <m:oMath xmlns:m="http://schemas.openxmlformats.org/officeDocument/2006/math">
                    <m:r>
                      <a:rPr lang="en-US" altLang="zh-CN" i="1">
                        <a:solidFill>
                          <a:srgbClr val="C00000"/>
                        </a:solidFill>
                      </a:rPr>
                      <m:t>𝐷</m:t>
                    </m:r>
                  </m:oMath>
                </a14:m>
                <a:r>
                  <a:rPr lang="zh-CN" altLang="zh-CN" dirty="0">
                    <a:solidFill>
                      <a:srgbClr val="C00000"/>
                    </a:solidFill>
                  </a:rPr>
                  <a:t>平移至</a:t>
                </a:r>
                <a14:m>
                  <m:oMath xmlns:m="http://schemas.openxmlformats.org/officeDocument/2006/math">
                    <m:r>
                      <a:rPr lang="en-US" altLang="zh-CN" i="1">
                        <a:solidFill>
                          <a:srgbClr val="C00000"/>
                        </a:solidFill>
                      </a:rPr>
                      <m:t>𝑥</m:t>
                    </m:r>
                  </m:oMath>
                </a14:m>
                <a:r>
                  <a:rPr lang="zh-CN" altLang="zh-CN" dirty="0">
                    <a:solidFill>
                      <a:srgbClr val="C00000"/>
                    </a:solidFill>
                  </a:rPr>
                  <a:t>的位置就会击不中图像</a:t>
                </a:r>
                <a14:m>
                  <m:oMath xmlns:m="http://schemas.openxmlformats.org/officeDocument/2006/math">
                    <m:r>
                      <a:rPr lang="en-US" altLang="zh-CN" i="1">
                        <a:solidFill>
                          <a:srgbClr val="C00000"/>
                        </a:solidFill>
                      </a:rPr>
                      <m:t>𝐴</m:t>
                    </m:r>
                  </m:oMath>
                </a14:m>
                <a:r>
                  <a:rPr lang="zh-CN" altLang="zh-CN" dirty="0">
                    <a:solidFill>
                      <a:srgbClr val="C00000"/>
                    </a:solidFill>
                  </a:rPr>
                  <a:t>中的前景区域，只会击中图像</a:t>
                </a:r>
                <a14:m>
                  <m:oMath xmlns:m="http://schemas.openxmlformats.org/officeDocument/2006/math">
                    <m:r>
                      <a:rPr lang="en-US" altLang="zh-CN" i="1">
                        <a:solidFill>
                          <a:srgbClr val="C00000"/>
                        </a:solidFill>
                      </a:rPr>
                      <m:t>𝐴</m:t>
                    </m:r>
                  </m:oMath>
                </a14:m>
                <a:r>
                  <a:rPr lang="zh-CN" altLang="zh-CN" dirty="0">
                    <a:solidFill>
                      <a:srgbClr val="C00000"/>
                    </a:solidFill>
                  </a:rPr>
                  <a:t>中的背景区域。</a:t>
                </a:r>
                <a:endParaRPr lang="zh-CN" altLang="en-US" dirty="0">
                  <a:solidFill>
                    <a:srgbClr val="C0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09416"/>
                <a:ext cx="7239000" cy="4987936"/>
              </a:xfrm>
              <a:blipFill rotWithShape="1">
                <a:blip r:embed="rId2"/>
                <a:stretch>
                  <a:fillRect l="-168" t="-1345" r="-1010" b="-85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13519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wipe(down)">
                                      <p:cBhvr>
                                        <p:cTn id="75" dur="580">
                                          <p:stCondLst>
                                            <p:cond delay="0"/>
                                          </p:stCondLst>
                                        </p:cTn>
                                        <p:tgtEl>
                                          <p:spTgt spid="3">
                                            <p:txEl>
                                              <p:pRg st="5" end="5"/>
                                            </p:txEl>
                                          </p:spTgt>
                                        </p:tgtEl>
                                      </p:cBhvr>
                                    </p:animEffect>
                                    <p:anim calcmode="lin" valueType="num">
                                      <p:cBhvr>
                                        <p:cTn id="7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5" end="5"/>
                                            </p:txEl>
                                          </p:spTgt>
                                        </p:tgtEl>
                                      </p:cBhvr>
                                      <p:to x="100000" y="60000"/>
                                    </p:animScale>
                                    <p:animScale>
                                      <p:cBhvr>
                                        <p:cTn id="82" dur="166" decel="50000">
                                          <p:stCondLst>
                                            <p:cond delay="676"/>
                                          </p:stCondLst>
                                        </p:cTn>
                                        <p:tgtEl>
                                          <p:spTgt spid="3">
                                            <p:txEl>
                                              <p:pRg st="5" end="5"/>
                                            </p:txEl>
                                          </p:spTgt>
                                        </p:tgtEl>
                                      </p:cBhvr>
                                      <p:to x="100000" y="100000"/>
                                    </p:animScale>
                                    <p:animScale>
                                      <p:cBhvr>
                                        <p:cTn id="83" dur="26">
                                          <p:stCondLst>
                                            <p:cond delay="1312"/>
                                          </p:stCondLst>
                                        </p:cTn>
                                        <p:tgtEl>
                                          <p:spTgt spid="3">
                                            <p:txEl>
                                              <p:pRg st="5" end="5"/>
                                            </p:txEl>
                                          </p:spTgt>
                                        </p:tgtEl>
                                      </p:cBhvr>
                                      <p:to x="100000" y="80000"/>
                                    </p:animScale>
                                    <p:animScale>
                                      <p:cBhvr>
                                        <p:cTn id="84" dur="166" decel="50000">
                                          <p:stCondLst>
                                            <p:cond delay="1338"/>
                                          </p:stCondLst>
                                        </p:cTn>
                                        <p:tgtEl>
                                          <p:spTgt spid="3">
                                            <p:txEl>
                                              <p:pRg st="5" end="5"/>
                                            </p:txEl>
                                          </p:spTgt>
                                        </p:tgtEl>
                                      </p:cBhvr>
                                      <p:to x="100000" y="100000"/>
                                    </p:animScale>
                                    <p:animScale>
                                      <p:cBhvr>
                                        <p:cTn id="85" dur="26">
                                          <p:stCondLst>
                                            <p:cond delay="1642"/>
                                          </p:stCondLst>
                                        </p:cTn>
                                        <p:tgtEl>
                                          <p:spTgt spid="3">
                                            <p:txEl>
                                              <p:pRg st="5" end="5"/>
                                            </p:txEl>
                                          </p:spTgt>
                                        </p:tgtEl>
                                      </p:cBhvr>
                                      <p:to x="100000" y="90000"/>
                                    </p:animScale>
                                    <p:animScale>
                                      <p:cBhvr>
                                        <p:cTn id="86" dur="166" decel="50000">
                                          <p:stCondLst>
                                            <p:cond delay="1668"/>
                                          </p:stCondLst>
                                        </p:cTn>
                                        <p:tgtEl>
                                          <p:spTgt spid="3">
                                            <p:txEl>
                                              <p:pRg st="5" end="5"/>
                                            </p:txEl>
                                          </p:spTgt>
                                        </p:tgtEl>
                                      </p:cBhvr>
                                      <p:to x="100000" y="100000"/>
                                    </p:animScale>
                                    <p:animScale>
                                      <p:cBhvr>
                                        <p:cTn id="87" dur="26">
                                          <p:stCondLst>
                                            <p:cond delay="1808"/>
                                          </p:stCondLst>
                                        </p:cTn>
                                        <p:tgtEl>
                                          <p:spTgt spid="3">
                                            <p:txEl>
                                              <p:pRg st="5" end="5"/>
                                            </p:txEl>
                                          </p:spTgt>
                                        </p:tgtEl>
                                      </p:cBhvr>
                                      <p:to x="100000" y="95000"/>
                                    </p:animScale>
                                    <p:animScale>
                                      <p:cBhvr>
                                        <p:cTn id="88"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击中与击不中变换的结构元素</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pic>
        <p:nvPicPr>
          <p:cNvPr id="6" name="图片 5" descr="击中击不中变换模板.bmp"/>
          <p:cNvPicPr/>
          <p:nvPr/>
        </p:nvPicPr>
        <p:blipFill>
          <a:blip r:embed="rId2" cstate="print"/>
          <a:stretch>
            <a:fillRect/>
          </a:stretch>
        </p:blipFill>
        <p:spPr>
          <a:xfrm>
            <a:off x="395536" y="2060848"/>
            <a:ext cx="7416824" cy="3456384"/>
          </a:xfrm>
          <a:prstGeom prst="rect">
            <a:avLst/>
          </a:prstGeom>
        </p:spPr>
      </p:pic>
    </p:spTree>
    <p:extLst>
      <p:ext uri="{BB962C8B-B14F-4D97-AF65-F5344CB8AC3E}">
        <p14:creationId xmlns:p14="http://schemas.microsoft.com/office/powerpoint/2010/main" val="399635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击中与击不中变换的结果示例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36</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212976"/>
            <a:ext cx="64674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descr="击中击不中变换模板.bmp"/>
          <p:cNvPicPr/>
          <p:nvPr/>
        </p:nvPicPr>
        <p:blipFill>
          <a:blip r:embed="rId3" cstate="print"/>
          <a:stretch>
            <a:fillRect/>
          </a:stretch>
        </p:blipFill>
        <p:spPr>
          <a:xfrm>
            <a:off x="3900681" y="1644978"/>
            <a:ext cx="3114978" cy="1381690"/>
          </a:xfrm>
          <a:prstGeom prst="rect">
            <a:avLst/>
          </a:prstGeom>
        </p:spPr>
      </p:pic>
      <p:cxnSp>
        <p:nvCxnSpPr>
          <p:cNvPr id="8" name="直接箭头连接符 7"/>
          <p:cNvCxnSpPr/>
          <p:nvPr/>
        </p:nvCxnSpPr>
        <p:spPr>
          <a:xfrm flipH="1">
            <a:off x="2483768" y="1988840"/>
            <a:ext cx="1800200" cy="2016224"/>
          </a:xfrm>
          <a:prstGeom prst="straightConnector1">
            <a:avLst/>
          </a:prstGeom>
          <a:ln w="19050">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3773289" y="1988840"/>
            <a:ext cx="1230759" cy="2016224"/>
          </a:xfrm>
          <a:prstGeom prst="straightConnector1">
            <a:avLst/>
          </a:prstGeom>
          <a:ln w="19050">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004048" y="1988840"/>
            <a:ext cx="864096" cy="2016224"/>
          </a:xfrm>
          <a:prstGeom prst="straightConnector1">
            <a:avLst/>
          </a:prstGeom>
          <a:ln w="19050">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6228184" y="1988840"/>
            <a:ext cx="360040" cy="1944216"/>
          </a:xfrm>
          <a:prstGeom prst="straightConnector1">
            <a:avLst/>
          </a:prstGeom>
          <a:ln w="19050">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2339752" y="2636912"/>
            <a:ext cx="1944216" cy="3024336"/>
          </a:xfrm>
          <a:prstGeom prst="straightConnector1">
            <a:avLst/>
          </a:prstGeom>
          <a:ln w="19050">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635896" y="2636912"/>
            <a:ext cx="1368152" cy="3024336"/>
          </a:xfrm>
          <a:prstGeom prst="straightConnector1">
            <a:avLst/>
          </a:prstGeom>
          <a:ln w="19050">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004048" y="2636912"/>
            <a:ext cx="864096" cy="3024336"/>
          </a:xfrm>
          <a:prstGeom prst="straightConnector1">
            <a:avLst/>
          </a:prstGeom>
          <a:ln w="19050">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408204" y="2636912"/>
            <a:ext cx="180020" cy="3024336"/>
          </a:xfrm>
          <a:prstGeom prst="straightConnector1">
            <a:avLst/>
          </a:prstGeom>
          <a:ln w="19050">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65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80">
                                          <p:stCondLst>
                                            <p:cond delay="0"/>
                                          </p:stCondLst>
                                        </p:cTn>
                                        <p:tgtEl>
                                          <p:spTgt spid="3074"/>
                                        </p:tgtEl>
                                      </p:cBhvr>
                                    </p:animEffect>
                                    <p:anim calcmode="lin" valueType="num">
                                      <p:cBhvr>
                                        <p:cTn id="8"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4"/>
                                        </p:tgtEl>
                                      </p:cBhvr>
                                      <p:to x="100000" y="60000"/>
                                    </p:animScale>
                                    <p:animScale>
                                      <p:cBhvr>
                                        <p:cTn id="14" dur="166" decel="50000">
                                          <p:stCondLst>
                                            <p:cond delay="676"/>
                                          </p:stCondLst>
                                        </p:cTn>
                                        <p:tgtEl>
                                          <p:spTgt spid="3074"/>
                                        </p:tgtEl>
                                      </p:cBhvr>
                                      <p:to x="100000" y="100000"/>
                                    </p:animScale>
                                    <p:animScale>
                                      <p:cBhvr>
                                        <p:cTn id="15" dur="26">
                                          <p:stCondLst>
                                            <p:cond delay="1312"/>
                                          </p:stCondLst>
                                        </p:cTn>
                                        <p:tgtEl>
                                          <p:spTgt spid="3074"/>
                                        </p:tgtEl>
                                      </p:cBhvr>
                                      <p:to x="100000" y="80000"/>
                                    </p:animScale>
                                    <p:animScale>
                                      <p:cBhvr>
                                        <p:cTn id="16" dur="166" decel="50000">
                                          <p:stCondLst>
                                            <p:cond delay="1338"/>
                                          </p:stCondLst>
                                        </p:cTn>
                                        <p:tgtEl>
                                          <p:spTgt spid="3074"/>
                                        </p:tgtEl>
                                      </p:cBhvr>
                                      <p:to x="100000" y="100000"/>
                                    </p:animScale>
                                    <p:animScale>
                                      <p:cBhvr>
                                        <p:cTn id="17" dur="26">
                                          <p:stCondLst>
                                            <p:cond delay="1642"/>
                                          </p:stCondLst>
                                        </p:cTn>
                                        <p:tgtEl>
                                          <p:spTgt spid="3074"/>
                                        </p:tgtEl>
                                      </p:cBhvr>
                                      <p:to x="100000" y="90000"/>
                                    </p:animScale>
                                    <p:animScale>
                                      <p:cBhvr>
                                        <p:cTn id="18" dur="166" decel="50000">
                                          <p:stCondLst>
                                            <p:cond delay="1668"/>
                                          </p:stCondLst>
                                        </p:cTn>
                                        <p:tgtEl>
                                          <p:spTgt spid="3074"/>
                                        </p:tgtEl>
                                      </p:cBhvr>
                                      <p:to x="100000" y="100000"/>
                                    </p:animScale>
                                    <p:animScale>
                                      <p:cBhvr>
                                        <p:cTn id="19" dur="26">
                                          <p:stCondLst>
                                            <p:cond delay="1808"/>
                                          </p:stCondLst>
                                        </p:cTn>
                                        <p:tgtEl>
                                          <p:spTgt spid="3074"/>
                                        </p:tgtEl>
                                      </p:cBhvr>
                                      <p:to x="100000" y="95000"/>
                                    </p:animScale>
                                    <p:animScale>
                                      <p:cBhvr>
                                        <p:cTn id="20" dur="166" decel="50000">
                                          <p:stCondLst>
                                            <p:cond delay="1834"/>
                                          </p:stCondLst>
                                        </p:cTn>
                                        <p:tgtEl>
                                          <p:spTgt spid="307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2" presetClass="entr" presetSubtype="3"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0-#ppt_h/2"/>
                                          </p:val>
                                        </p:tav>
                                        <p:tav tm="100000">
                                          <p:val>
                                            <p:strVal val="#ppt_y"/>
                                          </p:val>
                                        </p:tav>
                                      </p:tavLst>
                                    </p:anim>
                                  </p:childTnLst>
                                </p:cTn>
                              </p:par>
                            </p:childTnLst>
                          </p:cTn>
                        </p:par>
                        <p:par>
                          <p:cTn id="32" fill="hold">
                            <p:stCondLst>
                              <p:cond delay="1000"/>
                            </p:stCondLst>
                            <p:childTnLst>
                              <p:par>
                                <p:cTn id="33" presetID="2" presetClass="entr" presetSubtype="3"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childTnLst>
                          </p:cTn>
                        </p:par>
                        <p:par>
                          <p:cTn id="37" fill="hold">
                            <p:stCondLst>
                              <p:cond delay="1500"/>
                            </p:stCondLst>
                            <p:childTnLst>
                              <p:par>
                                <p:cTn id="38" presetID="2" presetClass="entr" presetSubtype="3"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1+#ppt_w/2"/>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 presetClass="entr" presetSubtype="3"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0-#ppt_h/2"/>
                                          </p:val>
                                        </p:tav>
                                        <p:tav tm="100000">
                                          <p:val>
                                            <p:strVal val="#ppt_y"/>
                                          </p:val>
                                        </p:tav>
                                      </p:tavLst>
                                    </p:anim>
                                  </p:childTnLst>
                                </p:cTn>
                              </p:par>
                            </p:childTnLst>
                          </p:cTn>
                        </p:par>
                        <p:par>
                          <p:cTn id="47" fill="hold">
                            <p:stCondLst>
                              <p:cond delay="2500"/>
                            </p:stCondLst>
                            <p:childTnLst>
                              <p:par>
                                <p:cTn id="48" presetID="2" presetClass="entr" presetSubtype="3"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1+#ppt_w/2"/>
                                          </p:val>
                                        </p:tav>
                                        <p:tav tm="100000">
                                          <p:val>
                                            <p:strVal val="#ppt_x"/>
                                          </p:val>
                                        </p:tav>
                                      </p:tavLst>
                                    </p:anim>
                                    <p:anim calcmode="lin" valueType="num">
                                      <p:cBhvr additive="base">
                                        <p:cTn id="51" dur="500" fill="hold"/>
                                        <p:tgtEl>
                                          <p:spTgt spid="18"/>
                                        </p:tgtEl>
                                        <p:attrNameLst>
                                          <p:attrName>ppt_y</p:attrName>
                                        </p:attrNameLst>
                                      </p:cBhvr>
                                      <p:tavLst>
                                        <p:tav tm="0">
                                          <p:val>
                                            <p:strVal val="0-#ppt_h/2"/>
                                          </p:val>
                                        </p:tav>
                                        <p:tav tm="100000">
                                          <p:val>
                                            <p:strVal val="#ppt_y"/>
                                          </p:val>
                                        </p:tav>
                                      </p:tavLst>
                                    </p:anim>
                                  </p:childTnLst>
                                </p:cTn>
                              </p:par>
                            </p:childTnLst>
                          </p:cTn>
                        </p:par>
                        <p:par>
                          <p:cTn id="52" fill="hold">
                            <p:stCondLst>
                              <p:cond delay="3000"/>
                            </p:stCondLst>
                            <p:childTnLst>
                              <p:par>
                                <p:cTn id="53" presetID="2" presetClass="entr" presetSubtype="3"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1+#ppt_w/2"/>
                                          </p:val>
                                        </p:tav>
                                        <p:tav tm="100000">
                                          <p:val>
                                            <p:strVal val="#ppt_x"/>
                                          </p:val>
                                        </p:tav>
                                      </p:tavLst>
                                    </p:anim>
                                    <p:anim calcmode="lin" valueType="num">
                                      <p:cBhvr additive="base">
                                        <p:cTn id="56" dur="500" fill="hold"/>
                                        <p:tgtEl>
                                          <p:spTgt spid="20"/>
                                        </p:tgtEl>
                                        <p:attrNameLst>
                                          <p:attrName>ppt_y</p:attrName>
                                        </p:attrNameLst>
                                      </p:cBhvr>
                                      <p:tavLst>
                                        <p:tav tm="0">
                                          <p:val>
                                            <p:strVal val="0-#ppt_h/2"/>
                                          </p:val>
                                        </p:tav>
                                        <p:tav tm="100000">
                                          <p:val>
                                            <p:strVal val="#ppt_y"/>
                                          </p:val>
                                        </p:tav>
                                      </p:tavLst>
                                    </p:anim>
                                  </p:childTnLst>
                                </p:cTn>
                              </p:par>
                            </p:childTnLst>
                          </p:cTn>
                        </p:par>
                        <p:par>
                          <p:cTn id="57" fill="hold">
                            <p:stCondLst>
                              <p:cond delay="3500"/>
                            </p:stCondLst>
                            <p:childTnLst>
                              <p:par>
                                <p:cTn id="58" presetID="2" presetClass="entr" presetSubtype="3"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1+#ppt_w/2"/>
                                          </p:val>
                                        </p:tav>
                                        <p:tav tm="100000">
                                          <p:val>
                                            <p:strVal val="#ppt_x"/>
                                          </p:val>
                                        </p:tav>
                                      </p:tavLst>
                                    </p:anim>
                                    <p:anim calcmode="lin" valueType="num">
                                      <p:cBhvr additive="base">
                                        <p:cTn id="61"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图像细化算法</a:t>
            </a:r>
            <a:endParaRPr lang="zh-CN" altLang="en-US" dirty="0"/>
          </a:p>
        </p:txBody>
      </p:sp>
      <p:sp>
        <p:nvSpPr>
          <p:cNvPr id="3" name="内容占位符 2"/>
          <p:cNvSpPr>
            <a:spLocks noGrp="1"/>
          </p:cNvSpPr>
          <p:nvPr>
            <p:ph idx="1"/>
          </p:nvPr>
        </p:nvSpPr>
        <p:spPr/>
        <p:txBody>
          <a:bodyPr/>
          <a:lstStyle/>
          <a:p>
            <a:r>
              <a:rPr lang="zh-CN" altLang="zh-CN" dirty="0"/>
              <a:t>就图像细化算法给出了三种不同的思路，一是经典的“</a:t>
            </a:r>
            <a:r>
              <a:rPr lang="zh-CN" altLang="zh-CN" dirty="0">
                <a:solidFill>
                  <a:srgbClr val="0000FF"/>
                </a:solidFill>
              </a:rPr>
              <a:t>层层剥离</a:t>
            </a:r>
            <a:r>
              <a:rPr lang="zh-CN" altLang="zh-CN" dirty="0"/>
              <a:t>”的思路，二是基于距离变换的思路，三是基于击中与击不中变换的思路</a:t>
            </a:r>
            <a:r>
              <a:rPr lang="zh-CN" altLang="zh-CN" dirty="0" smtClean="0"/>
              <a:t>。</a:t>
            </a:r>
            <a:endParaRPr lang="en-US" altLang="zh-CN" dirty="0" smtClean="0"/>
          </a:p>
          <a:p>
            <a:r>
              <a:rPr lang="zh-CN" altLang="zh-CN" dirty="0"/>
              <a:t>其实，这三种思路也是</a:t>
            </a:r>
            <a:r>
              <a:rPr lang="zh-CN" altLang="zh-CN" dirty="0">
                <a:solidFill>
                  <a:srgbClr val="FF0000"/>
                </a:solidFill>
              </a:rPr>
              <a:t>相互关联</a:t>
            </a:r>
            <a:r>
              <a:rPr lang="zh-CN" altLang="zh-CN" dirty="0" smtClean="0"/>
              <a:t>的</a:t>
            </a:r>
            <a:endParaRPr lang="en-US" altLang="zh-CN" dirty="0" smtClean="0"/>
          </a:p>
          <a:p>
            <a:pPr lvl="1"/>
            <a:r>
              <a:rPr lang="zh-CN" altLang="zh-CN" dirty="0"/>
              <a:t>例如基于击中与击不中变换的思路，首先通过击中与击不中变换得到物体的边缘，然后通过相对补集来将所得到边缘剔除，这就是典型的“</a:t>
            </a:r>
            <a:r>
              <a:rPr lang="zh-CN" altLang="zh-CN" dirty="0">
                <a:solidFill>
                  <a:srgbClr val="0000FF"/>
                </a:solidFill>
              </a:rPr>
              <a:t>层层剥离</a:t>
            </a:r>
            <a:r>
              <a:rPr lang="zh-CN" altLang="zh-CN" dirty="0"/>
              <a:t>”的思想</a:t>
            </a:r>
            <a:r>
              <a:rPr lang="zh-CN" altLang="zh-CN" dirty="0" smtClean="0"/>
              <a:t>；</a:t>
            </a:r>
            <a:endParaRPr lang="en-US" altLang="zh-CN" dirty="0" smtClean="0"/>
          </a:p>
          <a:p>
            <a:pPr lvl="1"/>
            <a:r>
              <a:rPr lang="zh-CN" altLang="zh-CN" dirty="0"/>
              <a:t>而且，距离变换的思想就相当于对物体进行从边缘向内部的火烧，每个像素的变换结果就是火烧到此像素的时间，这也是“</a:t>
            </a:r>
            <a:r>
              <a:rPr lang="zh-CN" altLang="zh-CN" dirty="0">
                <a:solidFill>
                  <a:srgbClr val="0000FF"/>
                </a:solidFill>
              </a:rPr>
              <a:t>层层剥离</a:t>
            </a:r>
            <a:r>
              <a:rPr lang="zh-CN" altLang="zh-CN" dirty="0"/>
              <a:t>”思想的另一种表达。</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326816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基于击中与击不中变换的图像细化结果示例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pic>
        <p:nvPicPr>
          <p:cNvPr id="6" name="图片 5" descr="二值Lena图像.bmp"/>
          <p:cNvPicPr/>
          <p:nvPr/>
        </p:nvPicPr>
        <p:blipFill>
          <a:blip r:embed="rId2" cstate="print"/>
          <a:stretch>
            <a:fillRect/>
          </a:stretch>
        </p:blipFill>
        <p:spPr>
          <a:xfrm>
            <a:off x="891040" y="1844824"/>
            <a:ext cx="2096784" cy="2016224"/>
          </a:xfrm>
          <a:prstGeom prst="rect">
            <a:avLst/>
          </a:prstGeom>
          <a:ln>
            <a:solidFill>
              <a:schemeClr val="accent1"/>
            </a:solidFill>
          </a:ln>
        </p:spPr>
      </p:pic>
      <p:pic>
        <p:nvPicPr>
          <p:cNvPr id="7" name="图片 6" descr="二值Lena图像_基于击中与击不中变换的细化.bmp"/>
          <p:cNvPicPr/>
          <p:nvPr/>
        </p:nvPicPr>
        <p:blipFill>
          <a:blip r:embed="rId3" cstate="print"/>
          <a:stretch>
            <a:fillRect/>
          </a:stretch>
        </p:blipFill>
        <p:spPr>
          <a:xfrm>
            <a:off x="3779912" y="1844700"/>
            <a:ext cx="2096784" cy="2016224"/>
          </a:xfrm>
          <a:prstGeom prst="rect">
            <a:avLst/>
          </a:prstGeom>
          <a:ln>
            <a:solidFill>
              <a:schemeClr val="accent1"/>
            </a:solidFill>
          </a:ln>
        </p:spPr>
      </p:pic>
      <p:pic>
        <p:nvPicPr>
          <p:cNvPr id="8" name="图片 7" descr="二值字符图像.bmp"/>
          <p:cNvPicPr/>
          <p:nvPr/>
        </p:nvPicPr>
        <p:blipFill>
          <a:blip r:embed="rId4" cstate="print"/>
          <a:stretch>
            <a:fillRect/>
          </a:stretch>
        </p:blipFill>
        <p:spPr>
          <a:xfrm>
            <a:off x="2843808" y="4221832"/>
            <a:ext cx="1872208" cy="2016224"/>
          </a:xfrm>
          <a:prstGeom prst="rect">
            <a:avLst/>
          </a:prstGeom>
          <a:ln>
            <a:solidFill>
              <a:schemeClr val="accent1"/>
            </a:solidFill>
          </a:ln>
        </p:spPr>
      </p:pic>
      <p:pic>
        <p:nvPicPr>
          <p:cNvPr id="9" name="图片 8" descr="二值字符图像_基于击中与击不中变换的细化.bmp"/>
          <p:cNvPicPr/>
          <p:nvPr/>
        </p:nvPicPr>
        <p:blipFill>
          <a:blip r:embed="rId5" cstate="print"/>
          <a:stretch>
            <a:fillRect/>
          </a:stretch>
        </p:blipFill>
        <p:spPr>
          <a:xfrm>
            <a:off x="5580112" y="4221088"/>
            <a:ext cx="1872208" cy="2016224"/>
          </a:xfrm>
          <a:prstGeom prst="rect">
            <a:avLst/>
          </a:prstGeom>
          <a:ln>
            <a:solidFill>
              <a:schemeClr val="accent1"/>
            </a:solidFill>
          </a:ln>
        </p:spPr>
      </p:pic>
      <p:sp>
        <p:nvSpPr>
          <p:cNvPr id="10" name="右箭头 9"/>
          <p:cNvSpPr/>
          <p:nvPr/>
        </p:nvSpPr>
        <p:spPr>
          <a:xfrm>
            <a:off x="3059832" y="2708920"/>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810792" y="5049180"/>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997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本章小结</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对于</a:t>
            </a:r>
            <a:r>
              <a:rPr lang="zh-CN" altLang="zh-CN" dirty="0">
                <a:solidFill>
                  <a:srgbClr val="FF0000"/>
                </a:solidFill>
              </a:rPr>
              <a:t>基本的形态学运</a:t>
            </a:r>
            <a:r>
              <a:rPr lang="zh-CN" altLang="zh-CN" dirty="0"/>
              <a:t>算，本章阐述了腐蚀和膨胀两种最为基本的运算，以及基于腐蚀和膨胀之上的开操作和闭操作</a:t>
            </a:r>
            <a:r>
              <a:rPr lang="zh-CN" altLang="zh-CN" dirty="0" smtClean="0"/>
              <a:t>。</a:t>
            </a:r>
            <a:endParaRPr lang="en-US" altLang="zh-CN" dirty="0" smtClean="0"/>
          </a:p>
          <a:p>
            <a:r>
              <a:rPr lang="zh-CN" altLang="zh-CN" dirty="0"/>
              <a:t>对于</a:t>
            </a:r>
            <a:r>
              <a:rPr lang="zh-CN" altLang="zh-CN" dirty="0">
                <a:solidFill>
                  <a:srgbClr val="0000FF"/>
                </a:solidFill>
              </a:rPr>
              <a:t>复杂的形态学运算</a:t>
            </a:r>
            <a:r>
              <a:rPr lang="zh-CN" altLang="zh-CN" dirty="0"/>
              <a:t>，本章主要阐述了三种算法，分别为细化算法、距离变换、击中与击不中变换，当然这三种算法都可以用于图像细化任务</a:t>
            </a:r>
            <a:r>
              <a:rPr lang="zh-CN" altLang="zh-CN" dirty="0" smtClean="0"/>
              <a:t>。</a:t>
            </a:r>
            <a:endParaRPr lang="en-US" altLang="zh-CN" dirty="0" smtClean="0"/>
          </a:p>
          <a:p>
            <a:r>
              <a:rPr lang="zh-CN" altLang="zh-CN" dirty="0"/>
              <a:t>对于细化算法，本章讨论了三种具体的</a:t>
            </a:r>
            <a:r>
              <a:rPr lang="zh-CN" altLang="zh-CN" dirty="0">
                <a:solidFill>
                  <a:srgbClr val="00B050"/>
                </a:solidFill>
              </a:rPr>
              <a:t>经典实现</a:t>
            </a:r>
            <a:r>
              <a:rPr lang="zh-CN" altLang="zh-CN" dirty="0"/>
              <a:t>，分别为串行细化算法、并行细化算法和</a:t>
            </a:r>
            <a:r>
              <a:rPr lang="en-US" altLang="zh-CN" dirty="0" err="1"/>
              <a:t>Hilditch</a:t>
            </a:r>
            <a:r>
              <a:rPr lang="zh-CN" altLang="zh-CN" dirty="0"/>
              <a:t>细化算法，并给出了三种细化算法的结果对比</a:t>
            </a:r>
            <a:r>
              <a:rPr lang="zh-CN" altLang="zh-CN" dirty="0" smtClean="0"/>
              <a:t>。</a:t>
            </a:r>
            <a:endParaRPr lang="en-US" altLang="zh-CN" dirty="0" smtClean="0"/>
          </a:p>
          <a:p>
            <a:r>
              <a:rPr lang="zh-CN" altLang="zh-CN" dirty="0"/>
              <a:t>作为原始图像的一种表示形式，</a:t>
            </a:r>
            <a:r>
              <a:rPr lang="zh-CN" altLang="zh-CN" dirty="0">
                <a:solidFill>
                  <a:srgbClr val="C00000"/>
                </a:solidFill>
              </a:rPr>
              <a:t>距离变换</a:t>
            </a:r>
            <a:r>
              <a:rPr lang="zh-CN" altLang="zh-CN" dirty="0"/>
              <a:t>不但可以用于图像细化，而且还可以用于通用图像特征计算，所以与傅里叶变换一样，也是一种非常有用的数字图像处理工具。</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7953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Minkowski</a:t>
            </a:r>
            <a:r>
              <a:rPr lang="zh-CN" altLang="zh-CN" dirty="0"/>
              <a:t>加法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9416"/>
                <a:ext cx="7239000" cy="2395648"/>
              </a:xfrm>
            </p:spPr>
            <p:txBody>
              <a:bodyPr>
                <a:normAutofit fontScale="85000" lnSpcReduction="10000"/>
              </a:bodyPr>
              <a:lstStyle/>
              <a:p>
                <a:r>
                  <a:rPr lang="zh-CN" altLang="zh-CN" dirty="0"/>
                  <a:t>所谓</a:t>
                </a:r>
                <a:r>
                  <a:rPr lang="en-US" altLang="zh-CN" dirty="0" err="1">
                    <a:solidFill>
                      <a:srgbClr val="FF0000"/>
                    </a:solidFill>
                  </a:rPr>
                  <a:t>Minkowski</a:t>
                </a:r>
                <a:r>
                  <a:rPr lang="zh-CN" altLang="zh-CN" dirty="0">
                    <a:solidFill>
                      <a:srgbClr val="FF0000"/>
                    </a:solidFill>
                  </a:rPr>
                  <a:t>加法</a:t>
                </a:r>
                <a:r>
                  <a:rPr lang="zh-CN" altLang="zh-CN" dirty="0"/>
                  <a:t>，这是几何学中的</a:t>
                </a:r>
                <a:r>
                  <a:rPr lang="zh-CN" altLang="zh-CN" dirty="0" smtClean="0"/>
                  <a:t>概念，</a:t>
                </a:r>
                <a:r>
                  <a:rPr lang="zh-CN" altLang="zh-CN" dirty="0"/>
                  <a:t>就是对于欧拉空间中两个集合</a:t>
                </a:r>
                <a14:m>
                  <m:oMath xmlns:m="http://schemas.openxmlformats.org/officeDocument/2006/math">
                    <m:r>
                      <a:rPr lang="en-US" altLang="zh-CN" i="1"/>
                      <m:t>𝐴</m:t>
                    </m:r>
                  </m:oMath>
                </a14:m>
                <a:r>
                  <a:rPr lang="zh-CN" altLang="zh-CN" dirty="0"/>
                  <a:t>和</a:t>
                </a:r>
                <a14:m>
                  <m:oMath xmlns:m="http://schemas.openxmlformats.org/officeDocument/2006/math">
                    <m:r>
                      <a:rPr lang="en-US" altLang="zh-CN" i="1"/>
                      <m:t>𝐵</m:t>
                    </m:r>
                  </m:oMath>
                </a14:m>
                <a:r>
                  <a:rPr lang="zh-CN" altLang="zh-CN" dirty="0"/>
                  <a:t>，其加法结果就是将集合</a:t>
                </a:r>
                <a14:m>
                  <m:oMath xmlns:m="http://schemas.openxmlformats.org/officeDocument/2006/math">
                    <m:r>
                      <a:rPr lang="en-US" altLang="zh-CN" i="1"/>
                      <m:t>𝐴</m:t>
                    </m:r>
                  </m:oMath>
                </a14:m>
                <a:r>
                  <a:rPr lang="zh-CN" altLang="zh-CN" dirty="0"/>
                  <a:t>中的每一个元素与集合</a:t>
                </a:r>
                <a14:m>
                  <m:oMath xmlns:m="http://schemas.openxmlformats.org/officeDocument/2006/math">
                    <m:r>
                      <a:rPr lang="en-US" altLang="zh-CN" i="1"/>
                      <m:t>𝐵</m:t>
                    </m:r>
                  </m:oMath>
                </a14:m>
                <a:r>
                  <a:rPr lang="zh-CN" altLang="zh-CN" dirty="0"/>
                  <a:t>中的每一个元素进行相加，</a:t>
                </a:r>
                <a:r>
                  <a:rPr lang="zh-CN" altLang="zh-CN" dirty="0" smtClean="0"/>
                  <a:t>有</a:t>
                </a:r>
                <a:endParaRPr lang="en-US" altLang="zh-CN" dirty="0" smtClean="0"/>
              </a:p>
              <a:p>
                <a:pPr lvl="1"/>
                <a14:m>
                  <m:oMath xmlns:m="http://schemas.openxmlformats.org/officeDocument/2006/math">
                    <m:r>
                      <a:rPr lang="en-US" altLang="zh-CN" i="1" smtClean="0">
                        <a:solidFill>
                          <a:srgbClr val="00B050"/>
                        </a:solidFill>
                      </a:rPr>
                      <m:t>𝐴</m:t>
                    </m:r>
                    <m:r>
                      <a:rPr lang="en-US" altLang="zh-CN" i="1" smtClean="0">
                        <a:solidFill>
                          <a:srgbClr val="00B050"/>
                        </a:solidFill>
                      </a:rPr>
                      <m:t>+</m:t>
                    </m:r>
                    <m:r>
                      <a:rPr lang="en-US" altLang="zh-CN" i="1" smtClean="0">
                        <a:solidFill>
                          <a:srgbClr val="00B050"/>
                        </a:solidFill>
                      </a:rPr>
                      <m:t>𝐵</m:t>
                    </m:r>
                    <m:r>
                      <a:rPr lang="en-US" altLang="zh-CN" i="1" smtClean="0">
                        <a:solidFill>
                          <a:srgbClr val="00B050"/>
                        </a:solidFill>
                      </a:rPr>
                      <m:t>=</m:t>
                    </m:r>
                    <m:d>
                      <m:dPr>
                        <m:begChr m:val="{"/>
                        <m:endChr m:val="}"/>
                        <m:ctrlPr>
                          <a:rPr lang="zh-CN" altLang="zh-CN" i="1">
                            <a:solidFill>
                              <a:srgbClr val="00B050"/>
                            </a:solidFill>
                          </a:rPr>
                        </m:ctrlPr>
                      </m:dPr>
                      <m:e>
                        <m:r>
                          <a:rPr lang="en-US" altLang="zh-CN" i="1">
                            <a:solidFill>
                              <a:srgbClr val="00B050"/>
                            </a:solidFill>
                          </a:rPr>
                          <m:t>𝑎</m:t>
                        </m:r>
                        <m:r>
                          <a:rPr lang="en-US" altLang="zh-CN" i="1">
                            <a:solidFill>
                              <a:srgbClr val="00B050"/>
                            </a:solidFill>
                          </a:rPr>
                          <m:t>+</m:t>
                        </m:r>
                        <m:r>
                          <a:rPr lang="en-US" altLang="zh-CN" i="1">
                            <a:solidFill>
                              <a:srgbClr val="00B050"/>
                            </a:solidFill>
                          </a:rPr>
                          <m:t>𝑏</m:t>
                        </m:r>
                        <m:r>
                          <a:rPr lang="en-US" altLang="zh-CN" i="1">
                            <a:solidFill>
                              <a:srgbClr val="00B050"/>
                            </a:solidFill>
                          </a:rPr>
                          <m:t>|</m:t>
                        </m:r>
                        <m:r>
                          <a:rPr lang="en-US" altLang="zh-CN" i="1">
                            <a:solidFill>
                              <a:srgbClr val="00B050"/>
                            </a:solidFill>
                          </a:rPr>
                          <m:t>𝑎</m:t>
                        </m:r>
                        <m:r>
                          <a:rPr lang="en-US" altLang="zh-CN" i="1">
                            <a:solidFill>
                              <a:srgbClr val="00B050"/>
                            </a:solidFill>
                          </a:rPr>
                          <m:t>∈</m:t>
                        </m:r>
                        <m:r>
                          <a:rPr lang="en-US" altLang="zh-CN" i="1">
                            <a:solidFill>
                              <a:srgbClr val="00B050"/>
                            </a:solidFill>
                          </a:rPr>
                          <m:t>𝐴</m:t>
                        </m:r>
                        <m:r>
                          <a:rPr lang="en-US" altLang="zh-CN" i="1">
                            <a:solidFill>
                              <a:srgbClr val="00B050"/>
                            </a:solidFill>
                          </a:rPr>
                          <m:t>,</m:t>
                        </m:r>
                        <m:r>
                          <a:rPr lang="en-US" altLang="zh-CN" i="1">
                            <a:solidFill>
                              <a:srgbClr val="00B050"/>
                            </a:solidFill>
                          </a:rPr>
                          <m:t>𝑏</m:t>
                        </m:r>
                        <m:r>
                          <a:rPr lang="en-US" altLang="zh-CN" i="1">
                            <a:solidFill>
                              <a:srgbClr val="00B050"/>
                            </a:solidFill>
                          </a:rPr>
                          <m:t>∈</m:t>
                        </m:r>
                        <m:r>
                          <a:rPr lang="en-US" altLang="zh-CN" i="1">
                            <a:solidFill>
                              <a:srgbClr val="00B050"/>
                            </a:solidFill>
                          </a:rPr>
                          <m:t>𝐵</m:t>
                        </m:r>
                      </m:e>
                    </m:d>
                    <m:r>
                      <a:rPr lang="zh-CN" altLang="zh-CN">
                        <a:solidFill>
                          <a:srgbClr val="00B050"/>
                        </a:solidFill>
                      </a:rPr>
                      <m:t>。</m:t>
                    </m:r>
                  </m:oMath>
                </a14:m>
                <a:endParaRPr lang="en-US" altLang="zh-CN" dirty="0" smtClean="0">
                  <a:solidFill>
                    <a:srgbClr val="00B050"/>
                  </a:solidFill>
                </a:endParaRPr>
              </a:p>
              <a:p>
                <a:r>
                  <a:rPr lang="zh-CN" altLang="zh-CN" dirty="0" smtClean="0">
                    <a:solidFill>
                      <a:srgbClr val="C00000"/>
                    </a:solidFill>
                  </a:rPr>
                  <a:t>其实，</a:t>
                </a:r>
                <a:r>
                  <a:rPr lang="en-US" altLang="zh-CN" dirty="0" err="1">
                    <a:solidFill>
                      <a:srgbClr val="C00000"/>
                    </a:solidFill>
                  </a:rPr>
                  <a:t>Minkowski</a:t>
                </a:r>
                <a:r>
                  <a:rPr lang="zh-CN" altLang="zh-CN" dirty="0">
                    <a:solidFill>
                      <a:srgbClr val="C00000"/>
                    </a:solidFill>
                  </a:rPr>
                  <a:t>加法与形态学中的基本运算之一的膨胀操作极其相似，甚至集合</a:t>
                </a:r>
                <a14:m>
                  <m:oMath xmlns:m="http://schemas.openxmlformats.org/officeDocument/2006/math">
                    <m:r>
                      <a:rPr lang="en-US" altLang="zh-CN" i="1">
                        <a:solidFill>
                          <a:srgbClr val="C00000"/>
                        </a:solidFill>
                      </a:rPr>
                      <m:t>𝐴</m:t>
                    </m:r>
                  </m:oMath>
                </a14:m>
                <a:r>
                  <a:rPr lang="zh-CN" altLang="zh-CN" dirty="0">
                    <a:solidFill>
                      <a:srgbClr val="C00000"/>
                    </a:solidFill>
                  </a:rPr>
                  <a:t>和</a:t>
                </a:r>
                <a14:m>
                  <m:oMath xmlns:m="http://schemas.openxmlformats.org/officeDocument/2006/math">
                    <m:r>
                      <a:rPr lang="en-US" altLang="zh-CN" i="1">
                        <a:solidFill>
                          <a:srgbClr val="C00000"/>
                        </a:solidFill>
                      </a:rPr>
                      <m:t>𝐵</m:t>
                    </m:r>
                  </m:oMath>
                </a14:m>
                <a:r>
                  <a:rPr lang="zh-CN" altLang="zh-CN" dirty="0">
                    <a:solidFill>
                      <a:srgbClr val="C00000"/>
                    </a:solidFill>
                  </a:rPr>
                  <a:t>的</a:t>
                </a:r>
                <a:r>
                  <a:rPr lang="en-US" altLang="zh-CN" dirty="0" err="1">
                    <a:solidFill>
                      <a:srgbClr val="C00000"/>
                    </a:solidFill>
                  </a:rPr>
                  <a:t>Minkowski</a:t>
                </a:r>
                <a:r>
                  <a:rPr lang="zh-CN" altLang="zh-CN" dirty="0">
                    <a:solidFill>
                      <a:srgbClr val="C00000"/>
                    </a:solidFill>
                  </a:rPr>
                  <a:t>加法可以被叫作通过</a:t>
                </a:r>
                <a14:m>
                  <m:oMath xmlns:m="http://schemas.openxmlformats.org/officeDocument/2006/math">
                    <m:r>
                      <a:rPr lang="en-US" altLang="zh-CN" i="1">
                        <a:solidFill>
                          <a:srgbClr val="C00000"/>
                        </a:solidFill>
                      </a:rPr>
                      <m:t>𝐵</m:t>
                    </m:r>
                  </m:oMath>
                </a14:m>
                <a:r>
                  <a:rPr lang="zh-CN" altLang="zh-CN" dirty="0">
                    <a:solidFill>
                      <a:srgbClr val="C00000"/>
                    </a:solidFill>
                  </a:rPr>
                  <a:t>对</a:t>
                </a:r>
                <a14:m>
                  <m:oMath xmlns:m="http://schemas.openxmlformats.org/officeDocument/2006/math">
                    <m:r>
                      <a:rPr lang="en-US" altLang="zh-CN" i="1">
                        <a:solidFill>
                          <a:srgbClr val="C00000"/>
                        </a:solidFill>
                      </a:rPr>
                      <m:t>𝐴</m:t>
                    </m:r>
                  </m:oMath>
                </a14:m>
                <a:r>
                  <a:rPr lang="zh-CN" altLang="zh-CN" dirty="0">
                    <a:solidFill>
                      <a:srgbClr val="C00000"/>
                    </a:solidFill>
                  </a:rPr>
                  <a:t>的二值膨胀。</a:t>
                </a:r>
                <a:endParaRPr lang="zh-CN" altLang="en-US" dirty="0">
                  <a:solidFill>
                    <a:srgbClr val="C0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09416"/>
                <a:ext cx="7239000" cy="2395648"/>
              </a:xfrm>
              <a:blipFill rotWithShape="1">
                <a:blip r:embed="rId2"/>
                <a:stretch>
                  <a:fillRect l="-168" t="-3562" b="-330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pic>
        <p:nvPicPr>
          <p:cNvPr id="6" name="图片 5"/>
          <p:cNvPicPr/>
          <p:nvPr/>
        </p:nvPicPr>
        <p:blipFill>
          <a:blip r:embed="rId3" cstate="print"/>
          <a:srcRect/>
          <a:stretch>
            <a:fillRect/>
          </a:stretch>
        </p:blipFill>
        <p:spPr bwMode="auto">
          <a:xfrm>
            <a:off x="827584" y="4005064"/>
            <a:ext cx="6840760" cy="2376264"/>
          </a:xfrm>
          <a:prstGeom prst="rect">
            <a:avLst/>
          </a:prstGeom>
          <a:noFill/>
          <a:ln w="9525">
            <a:noFill/>
            <a:miter lim="800000"/>
            <a:headEnd/>
            <a:tailEnd/>
          </a:ln>
        </p:spPr>
      </p:pic>
    </p:spTree>
    <p:extLst>
      <p:ext uri="{BB962C8B-B14F-4D97-AF65-F5344CB8AC3E}">
        <p14:creationId xmlns:p14="http://schemas.microsoft.com/office/powerpoint/2010/main" val="99232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基本运算</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6" name="六边形 5"/>
          <p:cNvSpPr/>
          <p:nvPr/>
        </p:nvSpPr>
        <p:spPr>
          <a:xfrm>
            <a:off x="3059832" y="2132856"/>
            <a:ext cx="2016224" cy="9361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腐蚀</a:t>
            </a:r>
            <a:endParaRPr lang="zh-CN" altLang="en-US" dirty="0"/>
          </a:p>
        </p:txBody>
      </p:sp>
      <p:sp>
        <p:nvSpPr>
          <p:cNvPr id="7" name="六边形 6"/>
          <p:cNvSpPr/>
          <p:nvPr/>
        </p:nvSpPr>
        <p:spPr>
          <a:xfrm>
            <a:off x="3059832" y="4869160"/>
            <a:ext cx="2016224" cy="9361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开操作</a:t>
            </a:r>
            <a:endParaRPr lang="zh-CN" altLang="en-US" dirty="0"/>
          </a:p>
        </p:txBody>
      </p:sp>
      <p:sp>
        <p:nvSpPr>
          <p:cNvPr id="8" name="六边形 7"/>
          <p:cNvSpPr/>
          <p:nvPr/>
        </p:nvSpPr>
        <p:spPr>
          <a:xfrm>
            <a:off x="5508104" y="3429000"/>
            <a:ext cx="2016224" cy="9361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膨胀</a:t>
            </a:r>
            <a:endParaRPr lang="zh-CN" altLang="en-US" dirty="0"/>
          </a:p>
        </p:txBody>
      </p:sp>
      <p:sp>
        <p:nvSpPr>
          <p:cNvPr id="9" name="六边形 8"/>
          <p:cNvSpPr/>
          <p:nvPr/>
        </p:nvSpPr>
        <p:spPr>
          <a:xfrm>
            <a:off x="683568" y="3429000"/>
            <a:ext cx="2016224" cy="9361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闭操作</a:t>
            </a:r>
            <a:endParaRPr lang="zh-CN" altLang="en-US" dirty="0"/>
          </a:p>
        </p:txBody>
      </p:sp>
      <p:cxnSp>
        <p:nvCxnSpPr>
          <p:cNvPr id="11" name="直接连接符 10"/>
          <p:cNvCxnSpPr>
            <a:stCxn id="9" idx="0"/>
            <a:endCxn id="8" idx="3"/>
          </p:cNvCxnSpPr>
          <p:nvPr/>
        </p:nvCxnSpPr>
        <p:spPr>
          <a:xfrm>
            <a:off x="2699792" y="3897052"/>
            <a:ext cx="2808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03948" y="3068960"/>
            <a:ext cx="0" cy="1800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03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anim calcmode="lin" valueType="num">
                                      <p:cBhvr>
                                        <p:cTn id="13" dur="2000" fill="hold"/>
                                        <p:tgtEl>
                                          <p:spTgt spid="7"/>
                                        </p:tgtEl>
                                        <p:attrNameLst>
                                          <p:attrName>ppt_w</p:attrName>
                                        </p:attrNameLst>
                                      </p:cBhvr>
                                      <p:tavLst>
                                        <p:tav tm="0" fmla="#ppt_w*sin(2.5*pi*$)">
                                          <p:val>
                                            <p:fltVal val="0"/>
                                          </p:val>
                                        </p:tav>
                                        <p:tav tm="100000">
                                          <p:val>
                                            <p:fltVal val="1"/>
                                          </p:val>
                                        </p:tav>
                                      </p:tavLst>
                                    </p:anim>
                                    <p:anim calcmode="lin" valueType="num">
                                      <p:cBhvr>
                                        <p:cTn id="14" dur="2000" fill="hold"/>
                                        <p:tgtEl>
                                          <p:spTgt spid="7"/>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anim calcmode="lin" valueType="num">
                                      <p:cBhvr>
                                        <p:cTn id="18" dur="2000" fill="hold"/>
                                        <p:tgtEl>
                                          <p:spTgt spid="8"/>
                                        </p:tgtEl>
                                        <p:attrNameLst>
                                          <p:attrName>ppt_w</p:attrName>
                                        </p:attrNameLst>
                                      </p:cBhvr>
                                      <p:tavLst>
                                        <p:tav tm="0" fmla="#ppt_w*sin(2.5*pi*$)">
                                          <p:val>
                                            <p:fltVal val="0"/>
                                          </p:val>
                                        </p:tav>
                                        <p:tav tm="100000">
                                          <p:val>
                                            <p:fltVal val="1"/>
                                          </p:val>
                                        </p:tav>
                                      </p:tavLst>
                                    </p:anim>
                                    <p:anim calcmode="lin" valueType="num">
                                      <p:cBhvr>
                                        <p:cTn id="19" dur="2000" fill="hold"/>
                                        <p:tgtEl>
                                          <p:spTgt spid="8"/>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anim calcmode="lin" valueType="num">
                                      <p:cBhvr>
                                        <p:cTn id="23" dur="2000" fill="hold"/>
                                        <p:tgtEl>
                                          <p:spTgt spid="9"/>
                                        </p:tgtEl>
                                        <p:attrNameLst>
                                          <p:attrName>ppt_w</p:attrName>
                                        </p:attrNameLst>
                                      </p:cBhvr>
                                      <p:tavLst>
                                        <p:tav tm="0" fmla="#ppt_w*sin(2.5*pi*$)">
                                          <p:val>
                                            <p:fltVal val="0"/>
                                          </p:val>
                                        </p:tav>
                                        <p:tav tm="100000">
                                          <p:val>
                                            <p:fltVal val="1"/>
                                          </p:val>
                                        </p:tav>
                                      </p:tavLst>
                                    </p:anim>
                                    <p:anim calcmode="lin" valueType="num">
                                      <p:cBhvr>
                                        <p:cTn id="24" dur="2000" fill="hold"/>
                                        <p:tgtEl>
                                          <p:spTgt spid="9"/>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anim calcmode="lin" valueType="num">
                                      <p:cBhvr>
                                        <p:cTn id="28" dur="2000" fill="hold"/>
                                        <p:tgtEl>
                                          <p:spTgt spid="11"/>
                                        </p:tgtEl>
                                        <p:attrNameLst>
                                          <p:attrName>ppt_w</p:attrName>
                                        </p:attrNameLst>
                                      </p:cBhvr>
                                      <p:tavLst>
                                        <p:tav tm="0" fmla="#ppt_w*sin(2.5*pi*$)">
                                          <p:val>
                                            <p:fltVal val="0"/>
                                          </p:val>
                                        </p:tav>
                                        <p:tav tm="100000">
                                          <p:val>
                                            <p:fltVal val="1"/>
                                          </p:val>
                                        </p:tav>
                                      </p:tavLst>
                                    </p:anim>
                                    <p:anim calcmode="lin" valueType="num">
                                      <p:cBhvr>
                                        <p:cTn id="29" dur="2000" fill="hold"/>
                                        <p:tgtEl>
                                          <p:spTgt spid="11"/>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000"/>
                                        <p:tgtEl>
                                          <p:spTgt spid="13"/>
                                        </p:tgtEl>
                                      </p:cBhvr>
                                    </p:animEffect>
                                    <p:anim calcmode="lin" valueType="num">
                                      <p:cBhvr>
                                        <p:cTn id="33" dur="2000" fill="hold"/>
                                        <p:tgtEl>
                                          <p:spTgt spid="13"/>
                                        </p:tgtEl>
                                        <p:attrNameLst>
                                          <p:attrName>ppt_w</p:attrName>
                                        </p:attrNameLst>
                                      </p:cBhvr>
                                      <p:tavLst>
                                        <p:tav tm="0" fmla="#ppt_w*sin(2.5*pi*$)">
                                          <p:val>
                                            <p:fltVal val="0"/>
                                          </p:val>
                                        </p:tav>
                                        <p:tav tm="100000">
                                          <p:val>
                                            <p:fltVal val="1"/>
                                          </p:val>
                                        </p:tav>
                                      </p:tavLst>
                                    </p:anim>
                                    <p:anim calcmode="lin" valueType="num">
                                      <p:cBhvr>
                                        <p:cTn id="34"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腐蚀</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结构元素用</a:t>
                </a:r>
                <a14:m>
                  <m:oMath xmlns:m="http://schemas.openxmlformats.org/officeDocument/2006/math">
                    <m:r>
                      <a:rPr lang="en-US" altLang="zh-CN" i="1"/>
                      <m:t>𝐵</m:t>
                    </m:r>
                  </m:oMath>
                </a14:m>
                <a:r>
                  <a:rPr lang="zh-CN" altLang="zh-CN" dirty="0"/>
                  <a:t>来表示，那么通过</a:t>
                </a:r>
                <a14:m>
                  <m:oMath xmlns:m="http://schemas.openxmlformats.org/officeDocument/2006/math">
                    <m:r>
                      <a:rPr lang="en-US" altLang="zh-CN" i="1"/>
                      <m:t>𝐵</m:t>
                    </m:r>
                  </m:oMath>
                </a14:m>
                <a:r>
                  <a:rPr lang="zh-CN" altLang="zh-CN" dirty="0"/>
                  <a:t>对</a:t>
                </a:r>
                <a14:m>
                  <m:oMath xmlns:m="http://schemas.openxmlformats.org/officeDocument/2006/math">
                    <m:r>
                      <a:rPr lang="en-US" altLang="zh-CN" i="1"/>
                      <m:t>𝐴</m:t>
                    </m:r>
                  </m:oMath>
                </a14:m>
                <a:r>
                  <a:rPr lang="zh-CN" altLang="zh-CN" dirty="0"/>
                  <a:t>的腐蚀可以定义为</a:t>
                </a:r>
                <a:r>
                  <a:rPr lang="zh-CN" altLang="zh-CN" dirty="0" smtClean="0"/>
                  <a:t>：</a:t>
                </a:r>
                <a:endParaRPr lang="en-US" altLang="zh-CN" dirty="0" smtClean="0"/>
              </a:p>
              <a:p>
                <a:pPr lvl="1"/>
                <a14:m>
                  <m:oMath xmlns:m="http://schemas.openxmlformats.org/officeDocument/2006/math">
                    <m:r>
                      <a:rPr lang="en-US" altLang="zh-CN" i="1" smtClean="0">
                        <a:solidFill>
                          <a:srgbClr val="FF0000"/>
                        </a:solidFill>
                      </a:rPr>
                      <m:t>𝐴</m:t>
                    </m:r>
                    <m:r>
                      <a:rPr lang="en-US" altLang="zh-CN" i="1" smtClean="0">
                        <a:solidFill>
                          <a:srgbClr val="FF0000"/>
                        </a:solidFill>
                      </a:rPr>
                      <m:t>⊖</m:t>
                    </m:r>
                    <m:r>
                      <a:rPr lang="en-US" altLang="zh-CN" i="1" smtClean="0">
                        <a:solidFill>
                          <a:srgbClr val="FF0000"/>
                        </a:solidFill>
                      </a:rPr>
                      <m:t>𝐵</m:t>
                    </m:r>
                    <m:r>
                      <a:rPr lang="en-US" altLang="zh-CN" i="1" smtClean="0">
                        <a:solidFill>
                          <a:srgbClr val="FF0000"/>
                        </a:solidFill>
                      </a:rPr>
                      <m:t>=</m:t>
                    </m:r>
                    <m:d>
                      <m:dPr>
                        <m:begChr m:val="{"/>
                        <m:endChr m:val="}"/>
                        <m:ctrlPr>
                          <a:rPr lang="zh-CN" altLang="zh-CN" i="1">
                            <a:solidFill>
                              <a:srgbClr val="FF0000"/>
                            </a:solidFill>
                          </a:rPr>
                        </m:ctrlPr>
                      </m:dPr>
                      <m:e>
                        <m:r>
                          <a:rPr lang="en-US" altLang="zh-CN" i="1">
                            <a:solidFill>
                              <a:srgbClr val="FF0000"/>
                            </a:solidFill>
                          </a:rPr>
                          <m:t>𝑧</m:t>
                        </m:r>
                        <m:r>
                          <a:rPr lang="en-US" altLang="zh-CN" i="1">
                            <a:solidFill>
                              <a:srgbClr val="FF0000"/>
                            </a:solidFill>
                          </a:rPr>
                          <m:t>∈</m:t>
                        </m:r>
                        <m:r>
                          <a:rPr lang="en-US" altLang="zh-CN" i="1">
                            <a:solidFill>
                              <a:srgbClr val="FF0000"/>
                            </a:solidFill>
                          </a:rPr>
                          <m:t>𝐸</m:t>
                        </m:r>
                        <m:r>
                          <a:rPr lang="en-US" altLang="zh-CN" i="1">
                            <a:solidFill>
                              <a:srgbClr val="FF0000"/>
                            </a:solidFill>
                          </a:rPr>
                          <m:t>|</m:t>
                        </m:r>
                        <m:sSub>
                          <m:sSubPr>
                            <m:ctrlPr>
                              <a:rPr lang="zh-CN" altLang="zh-CN" i="1">
                                <a:solidFill>
                                  <a:srgbClr val="FF0000"/>
                                </a:solidFill>
                              </a:rPr>
                            </m:ctrlPr>
                          </m:sSubPr>
                          <m:e>
                            <m:r>
                              <a:rPr lang="en-US" altLang="zh-CN" i="1">
                                <a:solidFill>
                                  <a:srgbClr val="FF0000"/>
                                </a:solidFill>
                              </a:rPr>
                              <m:t>𝐵</m:t>
                            </m:r>
                          </m:e>
                          <m:sub>
                            <m:r>
                              <a:rPr lang="en-US" altLang="zh-CN" i="1">
                                <a:solidFill>
                                  <a:srgbClr val="FF0000"/>
                                </a:solidFill>
                              </a:rPr>
                              <m:t>𝑧</m:t>
                            </m:r>
                          </m:sub>
                        </m:sSub>
                        <m:r>
                          <a:rPr lang="en-US" altLang="zh-CN" i="1">
                            <a:solidFill>
                              <a:srgbClr val="FF0000"/>
                            </a:solidFill>
                          </a:rPr>
                          <m:t>⊆</m:t>
                        </m:r>
                        <m:r>
                          <a:rPr lang="en-US" altLang="zh-CN" i="1">
                            <a:solidFill>
                              <a:srgbClr val="FF0000"/>
                            </a:solidFill>
                          </a:rPr>
                          <m:t>𝐴</m:t>
                        </m:r>
                      </m:e>
                    </m:d>
                    <m:r>
                      <a:rPr lang="zh-CN" altLang="zh-CN">
                        <a:solidFill>
                          <a:srgbClr val="FF0000"/>
                        </a:solidFill>
                      </a:rPr>
                      <m:t>，</m:t>
                    </m:r>
                  </m:oMath>
                </a14:m>
                <a:endParaRPr lang="en-US" altLang="zh-CN" dirty="0">
                  <a:solidFill>
                    <a:srgbClr val="FF0000"/>
                  </a:solidFill>
                </a:endParaRPr>
              </a:p>
              <a:p>
                <a:pPr lvl="1"/>
                <a:r>
                  <a:rPr lang="zh-CN" altLang="zh-CN" dirty="0" smtClean="0">
                    <a:solidFill>
                      <a:srgbClr val="C00000"/>
                    </a:solidFill>
                  </a:rPr>
                  <a:t>其中，</a:t>
                </a:r>
                <a14:m>
                  <m:oMath xmlns:m="http://schemas.openxmlformats.org/officeDocument/2006/math">
                    <m:sSub>
                      <m:sSubPr>
                        <m:ctrlPr>
                          <a:rPr lang="zh-CN" altLang="zh-CN" i="1">
                            <a:solidFill>
                              <a:srgbClr val="C00000"/>
                            </a:solidFill>
                          </a:rPr>
                        </m:ctrlPr>
                      </m:sSubPr>
                      <m:e>
                        <m:r>
                          <a:rPr lang="en-US" altLang="zh-CN" i="1">
                            <a:solidFill>
                              <a:srgbClr val="C00000"/>
                            </a:solidFill>
                          </a:rPr>
                          <m:t>𝐵</m:t>
                        </m:r>
                      </m:e>
                      <m:sub>
                        <m:r>
                          <a:rPr lang="en-US" altLang="zh-CN" i="1">
                            <a:solidFill>
                              <a:srgbClr val="C00000"/>
                            </a:solidFill>
                          </a:rPr>
                          <m:t>𝑧</m:t>
                        </m:r>
                      </m:sub>
                    </m:sSub>
                  </m:oMath>
                </a14:m>
                <a:r>
                  <a:rPr lang="zh-CN" altLang="zh-CN" dirty="0">
                    <a:solidFill>
                      <a:srgbClr val="C00000"/>
                    </a:solidFill>
                  </a:rPr>
                  <a:t>是通过向量</a:t>
                </a:r>
                <a14:m>
                  <m:oMath xmlns:m="http://schemas.openxmlformats.org/officeDocument/2006/math">
                    <m:r>
                      <a:rPr lang="en-US" altLang="zh-CN" i="1">
                        <a:solidFill>
                          <a:srgbClr val="C00000"/>
                        </a:solidFill>
                      </a:rPr>
                      <m:t>𝑧</m:t>
                    </m:r>
                  </m:oMath>
                </a14:m>
                <a:r>
                  <a:rPr lang="zh-CN" altLang="zh-CN" dirty="0">
                    <a:solidFill>
                      <a:srgbClr val="C00000"/>
                    </a:solidFill>
                  </a:rPr>
                  <a:t>对</a:t>
                </a:r>
                <a14:m>
                  <m:oMath xmlns:m="http://schemas.openxmlformats.org/officeDocument/2006/math">
                    <m:r>
                      <a:rPr lang="en-US" altLang="zh-CN" i="1">
                        <a:solidFill>
                          <a:srgbClr val="C00000"/>
                        </a:solidFill>
                      </a:rPr>
                      <m:t>𝐵</m:t>
                    </m:r>
                  </m:oMath>
                </a14:m>
                <a:r>
                  <a:rPr lang="zh-CN" altLang="zh-CN" dirty="0">
                    <a:solidFill>
                      <a:srgbClr val="C00000"/>
                    </a:solidFill>
                  </a:rPr>
                  <a:t>的平移，即</a:t>
                </a:r>
                <a:endParaRPr lang="en-US" altLang="zh-CN" dirty="0" smtClean="0">
                  <a:solidFill>
                    <a:srgbClr val="C00000"/>
                  </a:solidFill>
                </a:endParaRPr>
              </a:p>
              <a:p>
                <a:pPr lvl="2"/>
                <a14:m>
                  <m:oMath xmlns:m="http://schemas.openxmlformats.org/officeDocument/2006/math">
                    <m:sSub>
                      <m:sSubPr>
                        <m:ctrlPr>
                          <a:rPr lang="zh-CN" altLang="zh-CN" i="1">
                            <a:solidFill>
                              <a:srgbClr val="C00000"/>
                            </a:solidFill>
                          </a:rPr>
                        </m:ctrlPr>
                      </m:sSubPr>
                      <m:e>
                        <m:r>
                          <a:rPr lang="en-US" altLang="zh-CN" i="1">
                            <a:solidFill>
                              <a:srgbClr val="C00000"/>
                            </a:solidFill>
                          </a:rPr>
                          <m:t>𝐵</m:t>
                        </m:r>
                      </m:e>
                      <m:sub>
                        <m:r>
                          <a:rPr lang="en-US" altLang="zh-CN" i="1">
                            <a:solidFill>
                              <a:srgbClr val="C00000"/>
                            </a:solidFill>
                          </a:rPr>
                          <m:t>𝑧</m:t>
                        </m:r>
                      </m:sub>
                    </m:sSub>
                    <m:r>
                      <a:rPr lang="en-US" altLang="zh-CN" i="1">
                        <a:solidFill>
                          <a:srgbClr val="C00000"/>
                        </a:solidFill>
                      </a:rPr>
                      <m:t>=</m:t>
                    </m:r>
                    <m:d>
                      <m:dPr>
                        <m:begChr m:val="{"/>
                        <m:endChr m:val="}"/>
                        <m:ctrlPr>
                          <a:rPr lang="zh-CN" altLang="zh-CN" i="1">
                            <a:solidFill>
                              <a:srgbClr val="C00000"/>
                            </a:solidFill>
                          </a:rPr>
                        </m:ctrlPr>
                      </m:dPr>
                      <m:e>
                        <m:r>
                          <a:rPr lang="en-US" altLang="zh-CN" i="1">
                            <a:solidFill>
                              <a:srgbClr val="C00000"/>
                            </a:solidFill>
                          </a:rPr>
                          <m:t>𝑏</m:t>
                        </m:r>
                        <m:r>
                          <a:rPr lang="en-US" altLang="zh-CN" i="1">
                            <a:solidFill>
                              <a:srgbClr val="C00000"/>
                            </a:solidFill>
                          </a:rPr>
                          <m:t>+</m:t>
                        </m:r>
                        <m:r>
                          <a:rPr lang="en-US" altLang="zh-CN" i="1">
                            <a:solidFill>
                              <a:srgbClr val="C00000"/>
                            </a:solidFill>
                          </a:rPr>
                          <m:t>𝑧</m:t>
                        </m:r>
                        <m:r>
                          <a:rPr lang="en-US" altLang="zh-CN" i="1">
                            <a:solidFill>
                              <a:srgbClr val="C00000"/>
                            </a:solidFill>
                          </a:rPr>
                          <m:t>|</m:t>
                        </m:r>
                        <m:r>
                          <a:rPr lang="en-US" altLang="zh-CN" i="1">
                            <a:solidFill>
                              <a:srgbClr val="C00000"/>
                            </a:solidFill>
                          </a:rPr>
                          <m:t>𝑏</m:t>
                        </m:r>
                        <m:r>
                          <a:rPr lang="en-US" altLang="zh-CN" i="1">
                            <a:solidFill>
                              <a:srgbClr val="C00000"/>
                            </a:solidFill>
                          </a:rPr>
                          <m:t>∈</m:t>
                        </m:r>
                        <m:r>
                          <a:rPr lang="en-US" altLang="zh-CN" i="1">
                            <a:solidFill>
                              <a:srgbClr val="C00000"/>
                            </a:solidFill>
                          </a:rPr>
                          <m:t>𝐵</m:t>
                        </m:r>
                      </m:e>
                    </m:d>
                  </m:oMath>
                </a14:m>
                <a:r>
                  <a:rPr lang="zh-CN" altLang="zh-CN" dirty="0">
                    <a:solidFill>
                      <a:srgbClr val="C00000"/>
                    </a:solidFill>
                  </a:rPr>
                  <a:t>，</a:t>
                </a:r>
                <a14:m>
                  <m:oMath xmlns:m="http://schemas.openxmlformats.org/officeDocument/2006/math">
                    <m:r>
                      <a:rPr lang="en-US" altLang="zh-CN" i="1">
                        <a:solidFill>
                          <a:srgbClr val="C00000"/>
                        </a:solidFill>
                      </a:rPr>
                      <m:t>∀</m:t>
                    </m:r>
                    <m:r>
                      <a:rPr lang="en-US" altLang="zh-CN" i="1">
                        <a:solidFill>
                          <a:srgbClr val="C00000"/>
                        </a:solidFill>
                      </a:rPr>
                      <m:t>𝑧</m:t>
                    </m:r>
                    <m:r>
                      <a:rPr lang="en-US" altLang="zh-CN" i="1">
                        <a:solidFill>
                          <a:srgbClr val="C00000"/>
                        </a:solidFill>
                      </a:rPr>
                      <m:t>∈</m:t>
                    </m:r>
                    <m:r>
                      <a:rPr lang="en-US" altLang="zh-CN" i="1">
                        <a:solidFill>
                          <a:srgbClr val="C00000"/>
                        </a:solidFill>
                      </a:rPr>
                      <m:t>𝐸</m:t>
                    </m:r>
                  </m:oMath>
                </a14:m>
                <a:r>
                  <a:rPr lang="zh-CN" altLang="zh-CN" dirty="0" smtClean="0">
                    <a:solidFill>
                      <a:srgbClr val="C00000"/>
                    </a:solidFill>
                  </a:rPr>
                  <a:t>。</a:t>
                </a:r>
                <a:endParaRPr lang="en-US" altLang="zh-CN" dirty="0" smtClean="0">
                  <a:solidFill>
                    <a:srgbClr val="C00000"/>
                  </a:solidFill>
                </a:endParaRPr>
              </a:p>
              <a:p>
                <a:r>
                  <a:rPr lang="zh-CN" altLang="zh-CN" dirty="0"/>
                  <a:t>通过</a:t>
                </a:r>
                <a14:m>
                  <m:oMath xmlns:m="http://schemas.openxmlformats.org/officeDocument/2006/math">
                    <m:r>
                      <a:rPr lang="en-US" altLang="zh-CN" i="1"/>
                      <m:t>𝐵</m:t>
                    </m:r>
                  </m:oMath>
                </a14:m>
                <a:r>
                  <a:rPr lang="zh-CN" altLang="zh-CN" dirty="0"/>
                  <a:t>对</a:t>
                </a:r>
                <a14:m>
                  <m:oMath xmlns:m="http://schemas.openxmlformats.org/officeDocument/2006/math">
                    <m:r>
                      <a:rPr lang="en-US" altLang="zh-CN" i="1"/>
                      <m:t>𝐴</m:t>
                    </m:r>
                  </m:oMath>
                </a14:m>
                <a:r>
                  <a:rPr lang="zh-CN" altLang="zh-CN" dirty="0"/>
                  <a:t>的腐蚀也可以表达为</a:t>
                </a:r>
                <a:endParaRPr lang="en-US" altLang="zh-CN" dirty="0" smtClean="0"/>
              </a:p>
              <a:p>
                <a:pPr lvl="1"/>
                <a14:m>
                  <m:oMath xmlns:m="http://schemas.openxmlformats.org/officeDocument/2006/math">
                    <m:r>
                      <a:rPr lang="en-US" altLang="zh-CN" i="1" smtClean="0">
                        <a:solidFill>
                          <a:srgbClr val="0000FF"/>
                        </a:solidFill>
                      </a:rPr>
                      <m:t>𝐴</m:t>
                    </m:r>
                    <m:r>
                      <a:rPr lang="en-US" altLang="zh-CN" i="1" smtClean="0">
                        <a:solidFill>
                          <a:srgbClr val="0000FF"/>
                        </a:solidFill>
                      </a:rPr>
                      <m:t>⊖</m:t>
                    </m:r>
                    <m:r>
                      <a:rPr lang="en-US" altLang="zh-CN" i="1" smtClean="0">
                        <a:solidFill>
                          <a:srgbClr val="0000FF"/>
                        </a:solidFill>
                      </a:rPr>
                      <m:t>𝐵</m:t>
                    </m:r>
                    <m:r>
                      <a:rPr lang="en-US" altLang="zh-CN" i="1" smtClean="0">
                        <a:solidFill>
                          <a:srgbClr val="0000FF"/>
                        </a:solidFill>
                      </a:rPr>
                      <m:t>=</m:t>
                    </m:r>
                    <m:nary>
                      <m:naryPr>
                        <m:chr m:val="⋂"/>
                        <m:limLoc m:val="undOvr"/>
                        <m:supHide m:val="on"/>
                        <m:ctrlPr>
                          <a:rPr lang="zh-CN" altLang="zh-CN" i="1">
                            <a:solidFill>
                              <a:srgbClr val="0000FF"/>
                            </a:solidFill>
                          </a:rPr>
                        </m:ctrlPr>
                      </m:naryPr>
                      <m:sub>
                        <m:r>
                          <a:rPr lang="en-US" altLang="zh-CN" i="1">
                            <a:solidFill>
                              <a:srgbClr val="0000FF"/>
                            </a:solidFill>
                          </a:rPr>
                          <m:t>𝑏</m:t>
                        </m:r>
                        <m:r>
                          <a:rPr lang="en-US" altLang="zh-CN" i="1">
                            <a:solidFill>
                              <a:srgbClr val="0000FF"/>
                            </a:solidFill>
                          </a:rPr>
                          <m:t>∈</m:t>
                        </m:r>
                        <m:r>
                          <a:rPr lang="en-US" altLang="zh-CN" i="1">
                            <a:solidFill>
                              <a:srgbClr val="0000FF"/>
                            </a:solidFill>
                          </a:rPr>
                          <m:t>𝐵</m:t>
                        </m:r>
                      </m:sub>
                      <m:sup/>
                      <m:e>
                        <m:sSub>
                          <m:sSubPr>
                            <m:ctrlPr>
                              <a:rPr lang="zh-CN" altLang="zh-CN" i="1">
                                <a:solidFill>
                                  <a:srgbClr val="0000FF"/>
                                </a:solidFill>
                              </a:rPr>
                            </m:ctrlPr>
                          </m:sSubPr>
                          <m:e>
                            <m:r>
                              <a:rPr lang="en-US" altLang="zh-CN" i="1">
                                <a:solidFill>
                                  <a:srgbClr val="0000FF"/>
                                </a:solidFill>
                              </a:rPr>
                              <m:t>𝐴</m:t>
                            </m:r>
                          </m:e>
                          <m:sub>
                            <m:r>
                              <a:rPr lang="en-US" altLang="zh-CN" i="1">
                                <a:solidFill>
                                  <a:srgbClr val="0000FF"/>
                                </a:solidFill>
                              </a:rPr>
                              <m:t>−</m:t>
                            </m:r>
                            <m:r>
                              <a:rPr lang="en-US" altLang="zh-CN" i="1">
                                <a:solidFill>
                                  <a:srgbClr val="0000FF"/>
                                </a:solidFill>
                              </a:rPr>
                              <m:t>𝑏</m:t>
                            </m:r>
                          </m:sub>
                        </m:sSub>
                      </m:e>
                    </m:nary>
                  </m:oMath>
                </a14:m>
                <a:r>
                  <a:rPr lang="zh-CN" altLang="zh-CN" dirty="0" smtClean="0">
                    <a:solidFill>
                      <a:srgbClr val="0000FF"/>
                    </a:solidFill>
                  </a:rPr>
                  <a:t>。</a:t>
                </a:r>
                <a:endParaRPr lang="en-US" altLang="zh-CN" dirty="0" smtClean="0">
                  <a:solidFill>
                    <a:srgbClr val="0000FF"/>
                  </a:solidFill>
                </a:endParaRPr>
              </a:p>
              <a:p>
                <a:r>
                  <a:rPr lang="zh-CN" altLang="zh-CN" dirty="0"/>
                  <a:t>用</a:t>
                </a:r>
                <a14:m>
                  <m:oMath xmlns:m="http://schemas.openxmlformats.org/officeDocument/2006/math">
                    <m:r>
                      <a:rPr lang="en-US" altLang="zh-CN" i="1"/>
                      <m:t>𝑓</m:t>
                    </m:r>
                    <m:r>
                      <a:rPr lang="en-US" altLang="zh-CN" i="1"/>
                      <m:t>(</m:t>
                    </m:r>
                    <m:r>
                      <a:rPr lang="en-US" altLang="zh-CN" i="1"/>
                      <m:t>𝑥</m:t>
                    </m:r>
                    <m:r>
                      <a:rPr lang="en-US" altLang="zh-CN" i="1"/>
                      <m:t>)</m:t>
                    </m:r>
                  </m:oMath>
                </a14:m>
                <a:r>
                  <a:rPr lang="zh-CN" altLang="zh-CN" dirty="0"/>
                  <a:t>表示一幅图像，</a:t>
                </a:r>
                <a14:m>
                  <m:oMath xmlns:m="http://schemas.openxmlformats.org/officeDocument/2006/math">
                    <m:r>
                      <a:rPr lang="en-US" altLang="zh-CN" i="1"/>
                      <m:t>𝑏</m:t>
                    </m:r>
                    <m:r>
                      <a:rPr lang="en-US" altLang="zh-CN" i="1"/>
                      <m:t>(</m:t>
                    </m:r>
                    <m:r>
                      <a:rPr lang="en-US" altLang="zh-CN" i="1"/>
                      <m:t>𝑥</m:t>
                    </m:r>
                    <m:r>
                      <a:rPr lang="en-US" altLang="zh-CN" i="1"/>
                      <m:t>)</m:t>
                    </m:r>
                  </m:oMath>
                </a14:m>
                <a:r>
                  <a:rPr lang="zh-CN" altLang="zh-CN" dirty="0"/>
                  <a:t>表示结构函数，那么通过</a:t>
                </a:r>
                <a14:m>
                  <m:oMath xmlns:m="http://schemas.openxmlformats.org/officeDocument/2006/math">
                    <m:r>
                      <a:rPr lang="en-US" altLang="zh-CN" i="1"/>
                      <m:t>𝑏</m:t>
                    </m:r>
                    <m:r>
                      <a:rPr lang="en-US" altLang="zh-CN" i="1"/>
                      <m:t>(</m:t>
                    </m:r>
                    <m:r>
                      <a:rPr lang="en-US" altLang="zh-CN" i="1"/>
                      <m:t>𝑥</m:t>
                    </m:r>
                    <m:r>
                      <a:rPr lang="en-US" altLang="zh-CN" i="1"/>
                      <m:t>)</m:t>
                    </m:r>
                  </m:oMath>
                </a14:m>
                <a:r>
                  <a:rPr lang="zh-CN" altLang="zh-CN" dirty="0"/>
                  <a:t>对</a:t>
                </a:r>
                <a14:m>
                  <m:oMath xmlns:m="http://schemas.openxmlformats.org/officeDocument/2006/math">
                    <m:r>
                      <a:rPr lang="en-US" altLang="zh-CN" i="1"/>
                      <m:t>𝑓</m:t>
                    </m:r>
                    <m:r>
                      <a:rPr lang="en-US" altLang="zh-CN" i="1"/>
                      <m:t>(</m:t>
                    </m:r>
                    <m:r>
                      <a:rPr lang="en-US" altLang="zh-CN" i="1"/>
                      <m:t>𝑥</m:t>
                    </m:r>
                    <m:r>
                      <a:rPr lang="en-US" altLang="zh-CN" i="1"/>
                      <m:t>)</m:t>
                    </m:r>
                  </m:oMath>
                </a14:m>
                <a:r>
                  <a:rPr lang="zh-CN" altLang="zh-CN" dirty="0"/>
                  <a:t>的灰度腐蚀就可以定义</a:t>
                </a:r>
                <a:r>
                  <a:rPr lang="zh-CN" altLang="zh-CN" dirty="0" smtClean="0"/>
                  <a:t>为</a:t>
                </a:r>
                <a:endParaRPr lang="en-US" altLang="zh-CN" dirty="0" smtClean="0"/>
              </a:p>
              <a:p>
                <a:pPr lvl="1"/>
                <a14:m>
                  <m:oMath xmlns:m="http://schemas.openxmlformats.org/officeDocument/2006/math">
                    <m:d>
                      <m:dPr>
                        <m:ctrlPr>
                          <a:rPr lang="zh-CN" altLang="zh-CN" i="1" smtClean="0">
                            <a:solidFill>
                              <a:srgbClr val="00B050"/>
                            </a:solidFill>
                          </a:rPr>
                        </m:ctrlPr>
                      </m:dPr>
                      <m:e>
                        <m:r>
                          <a:rPr lang="en-US" altLang="zh-CN" i="1">
                            <a:solidFill>
                              <a:srgbClr val="00B050"/>
                            </a:solidFill>
                          </a:rPr>
                          <m:t>𝑓</m:t>
                        </m:r>
                        <m:r>
                          <a:rPr lang="en-US" altLang="zh-CN" i="1">
                            <a:solidFill>
                              <a:srgbClr val="00B050"/>
                            </a:solidFill>
                          </a:rPr>
                          <m:t>⊖</m:t>
                        </m:r>
                        <m:r>
                          <a:rPr lang="en-US" altLang="zh-CN" i="1">
                            <a:solidFill>
                              <a:srgbClr val="00B050"/>
                            </a:solidFill>
                          </a:rPr>
                          <m:t>𝑏</m:t>
                        </m:r>
                      </m:e>
                    </m:d>
                    <m:d>
                      <m:dPr>
                        <m:ctrlPr>
                          <a:rPr lang="zh-CN" altLang="zh-CN" i="1">
                            <a:solidFill>
                              <a:srgbClr val="00B050"/>
                            </a:solidFill>
                          </a:rPr>
                        </m:ctrlPr>
                      </m:dPr>
                      <m:e>
                        <m:r>
                          <a:rPr lang="en-US" altLang="zh-CN" i="1">
                            <a:solidFill>
                              <a:srgbClr val="00B050"/>
                            </a:solidFill>
                          </a:rPr>
                          <m:t>𝑥</m:t>
                        </m:r>
                      </m:e>
                    </m:d>
                    <m:r>
                      <a:rPr lang="en-US" altLang="zh-CN" i="1">
                        <a:solidFill>
                          <a:srgbClr val="00B050"/>
                        </a:solidFill>
                      </a:rPr>
                      <m:t>=</m:t>
                    </m:r>
                    <m:sSub>
                      <m:sSubPr>
                        <m:ctrlPr>
                          <a:rPr lang="zh-CN" altLang="zh-CN" i="1">
                            <a:solidFill>
                              <a:srgbClr val="00B050"/>
                            </a:solidFill>
                          </a:rPr>
                        </m:ctrlPr>
                      </m:sSubPr>
                      <m:e>
                        <m:r>
                          <m:rPr>
                            <m:sty m:val="p"/>
                          </m:rPr>
                          <a:rPr lang="en-US" altLang="zh-CN">
                            <a:solidFill>
                              <a:srgbClr val="00B050"/>
                            </a:solidFill>
                          </a:rPr>
                          <m:t>inf</m:t>
                        </m:r>
                      </m:e>
                      <m:sub>
                        <m:r>
                          <a:rPr lang="en-US" altLang="zh-CN" i="1">
                            <a:solidFill>
                              <a:srgbClr val="00B050"/>
                            </a:solidFill>
                          </a:rPr>
                          <m:t>𝑦</m:t>
                        </m:r>
                        <m:r>
                          <a:rPr lang="en-US" altLang="zh-CN" i="1">
                            <a:solidFill>
                              <a:srgbClr val="00B050"/>
                            </a:solidFill>
                          </a:rPr>
                          <m:t>∈</m:t>
                        </m:r>
                        <m:r>
                          <a:rPr lang="en-US" altLang="zh-CN" i="1">
                            <a:solidFill>
                              <a:srgbClr val="00B050"/>
                            </a:solidFill>
                          </a:rPr>
                          <m:t>𝐸</m:t>
                        </m:r>
                      </m:sub>
                    </m:sSub>
                    <m:d>
                      <m:dPr>
                        <m:begChr m:val="["/>
                        <m:endChr m:val="]"/>
                        <m:ctrlPr>
                          <a:rPr lang="zh-CN" altLang="zh-CN" i="1">
                            <a:solidFill>
                              <a:srgbClr val="00B050"/>
                            </a:solidFill>
                          </a:rPr>
                        </m:ctrlPr>
                      </m:dPr>
                      <m:e>
                        <m:r>
                          <a:rPr lang="en-US" altLang="zh-CN" i="1">
                            <a:solidFill>
                              <a:srgbClr val="00B050"/>
                            </a:solidFill>
                          </a:rPr>
                          <m:t>𝑓</m:t>
                        </m:r>
                        <m:d>
                          <m:dPr>
                            <m:ctrlPr>
                              <a:rPr lang="zh-CN" altLang="zh-CN" i="1">
                                <a:solidFill>
                                  <a:srgbClr val="00B050"/>
                                </a:solidFill>
                              </a:rPr>
                            </m:ctrlPr>
                          </m:dPr>
                          <m:e>
                            <m:r>
                              <a:rPr lang="en-US" altLang="zh-CN" i="1">
                                <a:solidFill>
                                  <a:srgbClr val="00B050"/>
                                </a:solidFill>
                              </a:rPr>
                              <m:t>𝑦</m:t>
                            </m:r>
                          </m:e>
                        </m:d>
                        <m:r>
                          <a:rPr lang="en-US" altLang="zh-CN" i="1">
                            <a:solidFill>
                              <a:srgbClr val="00B050"/>
                            </a:solidFill>
                          </a:rPr>
                          <m:t>−</m:t>
                        </m:r>
                        <m:r>
                          <a:rPr lang="en-US" altLang="zh-CN" i="1">
                            <a:solidFill>
                              <a:srgbClr val="00B050"/>
                            </a:solidFill>
                          </a:rPr>
                          <m:t>𝑏</m:t>
                        </m:r>
                        <m:r>
                          <a:rPr lang="en-US" altLang="zh-CN" i="1">
                            <a:solidFill>
                              <a:srgbClr val="00B050"/>
                            </a:solidFill>
                          </a:rPr>
                          <m:t>(</m:t>
                        </m:r>
                        <m:r>
                          <a:rPr lang="en-US" altLang="zh-CN" i="1">
                            <a:solidFill>
                              <a:srgbClr val="00B050"/>
                            </a:solidFill>
                          </a:rPr>
                          <m:t>𝑦</m:t>
                        </m:r>
                        <m:r>
                          <a:rPr lang="en-US" altLang="zh-CN" i="1">
                            <a:solidFill>
                              <a:srgbClr val="00B050"/>
                            </a:solidFill>
                          </a:rPr>
                          <m:t>−</m:t>
                        </m:r>
                        <m:r>
                          <a:rPr lang="en-US" altLang="zh-CN" i="1">
                            <a:solidFill>
                              <a:srgbClr val="00B050"/>
                            </a:solidFill>
                          </a:rPr>
                          <m:t>𝑥</m:t>
                        </m:r>
                        <m:r>
                          <a:rPr lang="en-US" altLang="zh-CN" i="1">
                            <a:solidFill>
                              <a:srgbClr val="00B050"/>
                            </a:solidFill>
                          </a:rPr>
                          <m:t>)</m:t>
                        </m:r>
                      </m:e>
                    </m:d>
                    <m:r>
                      <a:rPr lang="zh-CN" altLang="zh-CN">
                        <a:solidFill>
                          <a:srgbClr val="00B050"/>
                        </a:solidFill>
                      </a:rPr>
                      <m:t>，</m:t>
                    </m:r>
                  </m:oMath>
                </a14:m>
                <a:endParaRPr lang="en-US" altLang="zh-CN" dirty="0" smtClean="0">
                  <a:solidFill>
                    <a:srgbClr val="00B050"/>
                  </a:solidFill>
                </a:endParaRPr>
              </a:p>
              <a:p>
                <a:pPr lvl="1"/>
                <a:r>
                  <a:rPr lang="zh-CN" altLang="zh-CN" dirty="0" smtClean="0">
                    <a:solidFill>
                      <a:srgbClr val="C00000"/>
                    </a:solidFill>
                  </a:rPr>
                  <a:t>其中，</a:t>
                </a:r>
                <a14:m>
                  <m:oMath xmlns:m="http://schemas.openxmlformats.org/officeDocument/2006/math">
                    <m:r>
                      <m:rPr>
                        <m:sty m:val="p"/>
                      </m:rPr>
                      <a:rPr lang="en-US" altLang="zh-CN">
                        <a:solidFill>
                          <a:srgbClr val="C00000"/>
                        </a:solidFill>
                      </a:rPr>
                      <m:t>inf</m:t>
                    </m:r>
                  </m:oMath>
                </a14:m>
                <a:r>
                  <a:rPr lang="zh-CN" altLang="zh-CN" dirty="0">
                    <a:solidFill>
                      <a:srgbClr val="C00000"/>
                    </a:solidFill>
                  </a:rPr>
                  <a:t>表示下确界，或称为最大的下</a:t>
                </a:r>
                <a:r>
                  <a:rPr lang="zh-CN" altLang="zh-CN" dirty="0" smtClean="0">
                    <a:solidFill>
                      <a:srgbClr val="C00000"/>
                    </a:solidFill>
                  </a:rPr>
                  <a:t>边界。</a:t>
                </a:r>
                <a:endParaRPr lang="zh-CN" altLang="en-US" dirty="0">
                  <a:solidFill>
                    <a:srgbClr val="C0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13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79875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80">
                                          <p:stCondLst>
                                            <p:cond delay="0"/>
                                          </p:stCondLst>
                                        </p:cTn>
                                        <p:tgtEl>
                                          <p:spTgt spid="3">
                                            <p:txEl>
                                              <p:pRg st="4" end="4"/>
                                            </p:txEl>
                                          </p:spTgt>
                                        </p:tgtEl>
                                      </p:cBhvr>
                                    </p:animEffect>
                                    <p:anim calcmode="lin" valueType="num">
                                      <p:cBhvr>
                                        <p:cTn id="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4" end="4"/>
                                            </p:txEl>
                                          </p:spTgt>
                                        </p:tgtEl>
                                      </p:cBhvr>
                                      <p:to x="100000" y="60000"/>
                                    </p:animScale>
                                    <p:animScale>
                                      <p:cBhvr>
                                        <p:cTn id="14" dur="166" decel="50000">
                                          <p:stCondLst>
                                            <p:cond delay="676"/>
                                          </p:stCondLst>
                                        </p:cTn>
                                        <p:tgtEl>
                                          <p:spTgt spid="3">
                                            <p:txEl>
                                              <p:pRg st="4" end="4"/>
                                            </p:txEl>
                                          </p:spTgt>
                                        </p:tgtEl>
                                      </p:cBhvr>
                                      <p:to x="100000" y="100000"/>
                                    </p:animScale>
                                    <p:animScale>
                                      <p:cBhvr>
                                        <p:cTn id="15" dur="26">
                                          <p:stCondLst>
                                            <p:cond delay="1312"/>
                                          </p:stCondLst>
                                        </p:cTn>
                                        <p:tgtEl>
                                          <p:spTgt spid="3">
                                            <p:txEl>
                                              <p:pRg st="4" end="4"/>
                                            </p:txEl>
                                          </p:spTgt>
                                        </p:tgtEl>
                                      </p:cBhvr>
                                      <p:to x="100000" y="80000"/>
                                    </p:animScale>
                                    <p:animScale>
                                      <p:cBhvr>
                                        <p:cTn id="16" dur="166" decel="50000">
                                          <p:stCondLst>
                                            <p:cond delay="1338"/>
                                          </p:stCondLst>
                                        </p:cTn>
                                        <p:tgtEl>
                                          <p:spTgt spid="3">
                                            <p:txEl>
                                              <p:pRg st="4" end="4"/>
                                            </p:txEl>
                                          </p:spTgt>
                                        </p:tgtEl>
                                      </p:cBhvr>
                                      <p:to x="100000" y="100000"/>
                                    </p:animScale>
                                    <p:animScale>
                                      <p:cBhvr>
                                        <p:cTn id="17" dur="26">
                                          <p:stCondLst>
                                            <p:cond delay="1642"/>
                                          </p:stCondLst>
                                        </p:cTn>
                                        <p:tgtEl>
                                          <p:spTgt spid="3">
                                            <p:txEl>
                                              <p:pRg st="4" end="4"/>
                                            </p:txEl>
                                          </p:spTgt>
                                        </p:tgtEl>
                                      </p:cBhvr>
                                      <p:to x="100000" y="90000"/>
                                    </p:animScale>
                                    <p:animScale>
                                      <p:cBhvr>
                                        <p:cTn id="18" dur="166" decel="50000">
                                          <p:stCondLst>
                                            <p:cond delay="1668"/>
                                          </p:stCondLst>
                                        </p:cTn>
                                        <p:tgtEl>
                                          <p:spTgt spid="3">
                                            <p:txEl>
                                              <p:pRg st="4" end="4"/>
                                            </p:txEl>
                                          </p:spTgt>
                                        </p:tgtEl>
                                      </p:cBhvr>
                                      <p:to x="100000" y="100000"/>
                                    </p:animScale>
                                    <p:animScale>
                                      <p:cBhvr>
                                        <p:cTn id="19" dur="26">
                                          <p:stCondLst>
                                            <p:cond delay="1808"/>
                                          </p:stCondLst>
                                        </p:cTn>
                                        <p:tgtEl>
                                          <p:spTgt spid="3">
                                            <p:txEl>
                                              <p:pRg st="4" end="4"/>
                                            </p:txEl>
                                          </p:spTgt>
                                        </p:tgtEl>
                                      </p:cBhvr>
                                      <p:to x="100000" y="95000"/>
                                    </p:animScale>
                                    <p:animScale>
                                      <p:cBhvr>
                                        <p:cTn id="20" dur="166" decel="50000">
                                          <p:stCondLst>
                                            <p:cond delay="1834"/>
                                          </p:stCondLst>
                                        </p:cTn>
                                        <p:tgtEl>
                                          <p:spTgt spid="3">
                                            <p:txEl>
                                              <p:pRg st="4" end="4"/>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80">
                                          <p:stCondLst>
                                            <p:cond delay="0"/>
                                          </p:stCondLst>
                                        </p:cTn>
                                        <p:tgtEl>
                                          <p:spTgt spid="3">
                                            <p:txEl>
                                              <p:pRg st="5" end="5"/>
                                            </p:txEl>
                                          </p:spTgt>
                                        </p:tgtEl>
                                      </p:cBhvr>
                                    </p:animEffect>
                                    <p:anim calcmode="lin" valueType="num">
                                      <p:cBhvr>
                                        <p:cTn id="2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5" end="5"/>
                                            </p:txEl>
                                          </p:spTgt>
                                        </p:tgtEl>
                                      </p:cBhvr>
                                      <p:to x="100000" y="60000"/>
                                    </p:animScale>
                                    <p:animScale>
                                      <p:cBhvr>
                                        <p:cTn id="30" dur="166" decel="50000">
                                          <p:stCondLst>
                                            <p:cond delay="676"/>
                                          </p:stCondLst>
                                        </p:cTn>
                                        <p:tgtEl>
                                          <p:spTgt spid="3">
                                            <p:txEl>
                                              <p:pRg st="5" end="5"/>
                                            </p:txEl>
                                          </p:spTgt>
                                        </p:tgtEl>
                                      </p:cBhvr>
                                      <p:to x="100000" y="100000"/>
                                    </p:animScale>
                                    <p:animScale>
                                      <p:cBhvr>
                                        <p:cTn id="31" dur="26">
                                          <p:stCondLst>
                                            <p:cond delay="1312"/>
                                          </p:stCondLst>
                                        </p:cTn>
                                        <p:tgtEl>
                                          <p:spTgt spid="3">
                                            <p:txEl>
                                              <p:pRg st="5" end="5"/>
                                            </p:txEl>
                                          </p:spTgt>
                                        </p:tgtEl>
                                      </p:cBhvr>
                                      <p:to x="100000" y="80000"/>
                                    </p:animScale>
                                    <p:animScale>
                                      <p:cBhvr>
                                        <p:cTn id="32" dur="166" decel="50000">
                                          <p:stCondLst>
                                            <p:cond delay="1338"/>
                                          </p:stCondLst>
                                        </p:cTn>
                                        <p:tgtEl>
                                          <p:spTgt spid="3">
                                            <p:txEl>
                                              <p:pRg st="5" end="5"/>
                                            </p:txEl>
                                          </p:spTgt>
                                        </p:tgtEl>
                                      </p:cBhvr>
                                      <p:to x="100000" y="100000"/>
                                    </p:animScale>
                                    <p:animScale>
                                      <p:cBhvr>
                                        <p:cTn id="33" dur="26">
                                          <p:stCondLst>
                                            <p:cond delay="1642"/>
                                          </p:stCondLst>
                                        </p:cTn>
                                        <p:tgtEl>
                                          <p:spTgt spid="3">
                                            <p:txEl>
                                              <p:pRg st="5" end="5"/>
                                            </p:txEl>
                                          </p:spTgt>
                                        </p:tgtEl>
                                      </p:cBhvr>
                                      <p:to x="100000" y="90000"/>
                                    </p:animScale>
                                    <p:animScale>
                                      <p:cBhvr>
                                        <p:cTn id="34" dur="166" decel="50000">
                                          <p:stCondLst>
                                            <p:cond delay="1668"/>
                                          </p:stCondLst>
                                        </p:cTn>
                                        <p:tgtEl>
                                          <p:spTgt spid="3">
                                            <p:txEl>
                                              <p:pRg st="5" end="5"/>
                                            </p:txEl>
                                          </p:spTgt>
                                        </p:tgtEl>
                                      </p:cBhvr>
                                      <p:to x="100000" y="100000"/>
                                    </p:animScale>
                                    <p:animScale>
                                      <p:cBhvr>
                                        <p:cTn id="35" dur="26">
                                          <p:stCondLst>
                                            <p:cond delay="1808"/>
                                          </p:stCondLst>
                                        </p:cTn>
                                        <p:tgtEl>
                                          <p:spTgt spid="3">
                                            <p:txEl>
                                              <p:pRg st="5" end="5"/>
                                            </p:txEl>
                                          </p:spTgt>
                                        </p:tgtEl>
                                      </p:cBhvr>
                                      <p:to x="100000" y="95000"/>
                                    </p:animScale>
                                    <p:animScale>
                                      <p:cBhvr>
                                        <p:cTn id="36" dur="166" decel="50000">
                                          <p:stCondLst>
                                            <p:cond delay="1834"/>
                                          </p:stCondLst>
                                        </p:cTn>
                                        <p:tgtEl>
                                          <p:spTgt spid="3">
                                            <p:txEl>
                                              <p:pRg st="5" end="5"/>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down)">
                                      <p:cBhvr>
                                        <p:cTn id="41" dur="580">
                                          <p:stCondLst>
                                            <p:cond delay="0"/>
                                          </p:stCondLst>
                                        </p:cTn>
                                        <p:tgtEl>
                                          <p:spTgt spid="3">
                                            <p:txEl>
                                              <p:pRg st="6" end="6"/>
                                            </p:txEl>
                                          </p:spTgt>
                                        </p:tgtEl>
                                      </p:cBhvr>
                                    </p:animEffect>
                                    <p:anim calcmode="lin" valueType="num">
                                      <p:cBhvr>
                                        <p:cTn id="4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6" end="6"/>
                                            </p:txEl>
                                          </p:spTgt>
                                        </p:tgtEl>
                                      </p:cBhvr>
                                      <p:to x="100000" y="60000"/>
                                    </p:animScale>
                                    <p:animScale>
                                      <p:cBhvr>
                                        <p:cTn id="48" dur="166" decel="50000">
                                          <p:stCondLst>
                                            <p:cond delay="676"/>
                                          </p:stCondLst>
                                        </p:cTn>
                                        <p:tgtEl>
                                          <p:spTgt spid="3">
                                            <p:txEl>
                                              <p:pRg st="6" end="6"/>
                                            </p:txEl>
                                          </p:spTgt>
                                        </p:tgtEl>
                                      </p:cBhvr>
                                      <p:to x="100000" y="100000"/>
                                    </p:animScale>
                                    <p:animScale>
                                      <p:cBhvr>
                                        <p:cTn id="49" dur="26">
                                          <p:stCondLst>
                                            <p:cond delay="1312"/>
                                          </p:stCondLst>
                                        </p:cTn>
                                        <p:tgtEl>
                                          <p:spTgt spid="3">
                                            <p:txEl>
                                              <p:pRg st="6" end="6"/>
                                            </p:txEl>
                                          </p:spTgt>
                                        </p:tgtEl>
                                      </p:cBhvr>
                                      <p:to x="100000" y="80000"/>
                                    </p:animScale>
                                    <p:animScale>
                                      <p:cBhvr>
                                        <p:cTn id="50" dur="166" decel="50000">
                                          <p:stCondLst>
                                            <p:cond delay="1338"/>
                                          </p:stCondLst>
                                        </p:cTn>
                                        <p:tgtEl>
                                          <p:spTgt spid="3">
                                            <p:txEl>
                                              <p:pRg st="6" end="6"/>
                                            </p:txEl>
                                          </p:spTgt>
                                        </p:tgtEl>
                                      </p:cBhvr>
                                      <p:to x="100000" y="100000"/>
                                    </p:animScale>
                                    <p:animScale>
                                      <p:cBhvr>
                                        <p:cTn id="51" dur="26">
                                          <p:stCondLst>
                                            <p:cond delay="1642"/>
                                          </p:stCondLst>
                                        </p:cTn>
                                        <p:tgtEl>
                                          <p:spTgt spid="3">
                                            <p:txEl>
                                              <p:pRg st="6" end="6"/>
                                            </p:txEl>
                                          </p:spTgt>
                                        </p:tgtEl>
                                      </p:cBhvr>
                                      <p:to x="100000" y="90000"/>
                                    </p:animScale>
                                    <p:animScale>
                                      <p:cBhvr>
                                        <p:cTn id="52" dur="166" decel="50000">
                                          <p:stCondLst>
                                            <p:cond delay="1668"/>
                                          </p:stCondLst>
                                        </p:cTn>
                                        <p:tgtEl>
                                          <p:spTgt spid="3">
                                            <p:txEl>
                                              <p:pRg st="6" end="6"/>
                                            </p:txEl>
                                          </p:spTgt>
                                        </p:tgtEl>
                                      </p:cBhvr>
                                      <p:to x="100000" y="100000"/>
                                    </p:animScale>
                                    <p:animScale>
                                      <p:cBhvr>
                                        <p:cTn id="53" dur="26">
                                          <p:stCondLst>
                                            <p:cond delay="1808"/>
                                          </p:stCondLst>
                                        </p:cTn>
                                        <p:tgtEl>
                                          <p:spTgt spid="3">
                                            <p:txEl>
                                              <p:pRg st="6" end="6"/>
                                            </p:txEl>
                                          </p:spTgt>
                                        </p:tgtEl>
                                      </p:cBhvr>
                                      <p:to x="100000" y="95000"/>
                                    </p:animScale>
                                    <p:animScale>
                                      <p:cBhvr>
                                        <p:cTn id="54" dur="166" decel="50000">
                                          <p:stCondLst>
                                            <p:cond delay="1834"/>
                                          </p:stCondLst>
                                        </p:cTn>
                                        <p:tgtEl>
                                          <p:spTgt spid="3">
                                            <p:txEl>
                                              <p:pRg st="6" end="6"/>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wipe(down)">
                                      <p:cBhvr>
                                        <p:cTn id="57" dur="580">
                                          <p:stCondLst>
                                            <p:cond delay="0"/>
                                          </p:stCondLst>
                                        </p:cTn>
                                        <p:tgtEl>
                                          <p:spTgt spid="3">
                                            <p:txEl>
                                              <p:pRg st="7" end="7"/>
                                            </p:txEl>
                                          </p:spTgt>
                                        </p:tgtEl>
                                      </p:cBhvr>
                                    </p:animEffect>
                                    <p:anim calcmode="lin" valueType="num">
                                      <p:cBhvr>
                                        <p:cTn id="5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7" end="7"/>
                                            </p:txEl>
                                          </p:spTgt>
                                        </p:tgtEl>
                                      </p:cBhvr>
                                      <p:to x="100000" y="60000"/>
                                    </p:animScale>
                                    <p:animScale>
                                      <p:cBhvr>
                                        <p:cTn id="64" dur="166" decel="50000">
                                          <p:stCondLst>
                                            <p:cond delay="676"/>
                                          </p:stCondLst>
                                        </p:cTn>
                                        <p:tgtEl>
                                          <p:spTgt spid="3">
                                            <p:txEl>
                                              <p:pRg st="7" end="7"/>
                                            </p:txEl>
                                          </p:spTgt>
                                        </p:tgtEl>
                                      </p:cBhvr>
                                      <p:to x="100000" y="100000"/>
                                    </p:animScale>
                                    <p:animScale>
                                      <p:cBhvr>
                                        <p:cTn id="65" dur="26">
                                          <p:stCondLst>
                                            <p:cond delay="1312"/>
                                          </p:stCondLst>
                                        </p:cTn>
                                        <p:tgtEl>
                                          <p:spTgt spid="3">
                                            <p:txEl>
                                              <p:pRg st="7" end="7"/>
                                            </p:txEl>
                                          </p:spTgt>
                                        </p:tgtEl>
                                      </p:cBhvr>
                                      <p:to x="100000" y="80000"/>
                                    </p:animScale>
                                    <p:animScale>
                                      <p:cBhvr>
                                        <p:cTn id="66" dur="166" decel="50000">
                                          <p:stCondLst>
                                            <p:cond delay="1338"/>
                                          </p:stCondLst>
                                        </p:cTn>
                                        <p:tgtEl>
                                          <p:spTgt spid="3">
                                            <p:txEl>
                                              <p:pRg st="7" end="7"/>
                                            </p:txEl>
                                          </p:spTgt>
                                        </p:tgtEl>
                                      </p:cBhvr>
                                      <p:to x="100000" y="100000"/>
                                    </p:animScale>
                                    <p:animScale>
                                      <p:cBhvr>
                                        <p:cTn id="67" dur="26">
                                          <p:stCondLst>
                                            <p:cond delay="1642"/>
                                          </p:stCondLst>
                                        </p:cTn>
                                        <p:tgtEl>
                                          <p:spTgt spid="3">
                                            <p:txEl>
                                              <p:pRg st="7" end="7"/>
                                            </p:txEl>
                                          </p:spTgt>
                                        </p:tgtEl>
                                      </p:cBhvr>
                                      <p:to x="100000" y="90000"/>
                                    </p:animScale>
                                    <p:animScale>
                                      <p:cBhvr>
                                        <p:cTn id="68" dur="166" decel="50000">
                                          <p:stCondLst>
                                            <p:cond delay="1668"/>
                                          </p:stCondLst>
                                        </p:cTn>
                                        <p:tgtEl>
                                          <p:spTgt spid="3">
                                            <p:txEl>
                                              <p:pRg st="7" end="7"/>
                                            </p:txEl>
                                          </p:spTgt>
                                        </p:tgtEl>
                                      </p:cBhvr>
                                      <p:to x="100000" y="100000"/>
                                    </p:animScale>
                                    <p:animScale>
                                      <p:cBhvr>
                                        <p:cTn id="69" dur="26">
                                          <p:stCondLst>
                                            <p:cond delay="1808"/>
                                          </p:stCondLst>
                                        </p:cTn>
                                        <p:tgtEl>
                                          <p:spTgt spid="3">
                                            <p:txEl>
                                              <p:pRg st="7" end="7"/>
                                            </p:txEl>
                                          </p:spTgt>
                                        </p:tgtEl>
                                      </p:cBhvr>
                                      <p:to x="100000" y="95000"/>
                                    </p:animScale>
                                    <p:animScale>
                                      <p:cBhvr>
                                        <p:cTn id="70" dur="166" decel="50000">
                                          <p:stCondLst>
                                            <p:cond delay="1834"/>
                                          </p:stCondLst>
                                        </p:cTn>
                                        <p:tgtEl>
                                          <p:spTgt spid="3">
                                            <p:txEl>
                                              <p:pRg st="7" end="7"/>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animEffect transition="in" filter="wipe(down)">
                                      <p:cBhvr>
                                        <p:cTn id="73" dur="580">
                                          <p:stCondLst>
                                            <p:cond delay="0"/>
                                          </p:stCondLst>
                                        </p:cTn>
                                        <p:tgtEl>
                                          <p:spTgt spid="3">
                                            <p:txEl>
                                              <p:pRg st="8" end="8"/>
                                            </p:txEl>
                                          </p:spTgt>
                                        </p:tgtEl>
                                      </p:cBhvr>
                                    </p:animEffect>
                                    <p:anim calcmode="lin" valueType="num">
                                      <p:cBhvr>
                                        <p:cTn id="7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8" end="8"/>
                                            </p:txEl>
                                          </p:spTgt>
                                        </p:tgtEl>
                                      </p:cBhvr>
                                      <p:to x="100000" y="60000"/>
                                    </p:animScale>
                                    <p:animScale>
                                      <p:cBhvr>
                                        <p:cTn id="80" dur="166" decel="50000">
                                          <p:stCondLst>
                                            <p:cond delay="676"/>
                                          </p:stCondLst>
                                        </p:cTn>
                                        <p:tgtEl>
                                          <p:spTgt spid="3">
                                            <p:txEl>
                                              <p:pRg st="8" end="8"/>
                                            </p:txEl>
                                          </p:spTgt>
                                        </p:tgtEl>
                                      </p:cBhvr>
                                      <p:to x="100000" y="100000"/>
                                    </p:animScale>
                                    <p:animScale>
                                      <p:cBhvr>
                                        <p:cTn id="81" dur="26">
                                          <p:stCondLst>
                                            <p:cond delay="1312"/>
                                          </p:stCondLst>
                                        </p:cTn>
                                        <p:tgtEl>
                                          <p:spTgt spid="3">
                                            <p:txEl>
                                              <p:pRg st="8" end="8"/>
                                            </p:txEl>
                                          </p:spTgt>
                                        </p:tgtEl>
                                      </p:cBhvr>
                                      <p:to x="100000" y="80000"/>
                                    </p:animScale>
                                    <p:animScale>
                                      <p:cBhvr>
                                        <p:cTn id="82" dur="166" decel="50000">
                                          <p:stCondLst>
                                            <p:cond delay="1338"/>
                                          </p:stCondLst>
                                        </p:cTn>
                                        <p:tgtEl>
                                          <p:spTgt spid="3">
                                            <p:txEl>
                                              <p:pRg st="8" end="8"/>
                                            </p:txEl>
                                          </p:spTgt>
                                        </p:tgtEl>
                                      </p:cBhvr>
                                      <p:to x="100000" y="100000"/>
                                    </p:animScale>
                                    <p:animScale>
                                      <p:cBhvr>
                                        <p:cTn id="83" dur="26">
                                          <p:stCondLst>
                                            <p:cond delay="1642"/>
                                          </p:stCondLst>
                                        </p:cTn>
                                        <p:tgtEl>
                                          <p:spTgt spid="3">
                                            <p:txEl>
                                              <p:pRg st="8" end="8"/>
                                            </p:txEl>
                                          </p:spTgt>
                                        </p:tgtEl>
                                      </p:cBhvr>
                                      <p:to x="100000" y="90000"/>
                                    </p:animScale>
                                    <p:animScale>
                                      <p:cBhvr>
                                        <p:cTn id="84" dur="166" decel="50000">
                                          <p:stCondLst>
                                            <p:cond delay="1668"/>
                                          </p:stCondLst>
                                        </p:cTn>
                                        <p:tgtEl>
                                          <p:spTgt spid="3">
                                            <p:txEl>
                                              <p:pRg st="8" end="8"/>
                                            </p:txEl>
                                          </p:spTgt>
                                        </p:tgtEl>
                                      </p:cBhvr>
                                      <p:to x="100000" y="100000"/>
                                    </p:animScale>
                                    <p:animScale>
                                      <p:cBhvr>
                                        <p:cTn id="85" dur="26">
                                          <p:stCondLst>
                                            <p:cond delay="1808"/>
                                          </p:stCondLst>
                                        </p:cTn>
                                        <p:tgtEl>
                                          <p:spTgt spid="3">
                                            <p:txEl>
                                              <p:pRg st="8" end="8"/>
                                            </p:txEl>
                                          </p:spTgt>
                                        </p:tgtEl>
                                      </p:cBhvr>
                                      <p:to x="100000" y="95000"/>
                                    </p:animScale>
                                    <p:animScale>
                                      <p:cBhvr>
                                        <p:cTn id="86"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腐蚀</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腐蚀示意图</a:t>
            </a:r>
            <a:r>
              <a:rPr lang="zh-CN" altLang="zh-CN" dirty="0"/>
              <a:t>，其中深黑色正方形为被腐蚀的对象，圆形为结构元素，浅灰色的正方形区域就是腐蚀后的结果</a:t>
            </a:r>
            <a:r>
              <a:rPr lang="zh-CN" altLang="zh-CN" dirty="0" smtClean="0"/>
              <a:t>。</a:t>
            </a:r>
            <a:endParaRPr lang="en-US" altLang="zh-CN" dirty="0" smtClean="0"/>
          </a:p>
          <a:p>
            <a:r>
              <a:rPr lang="zh-CN" altLang="zh-CN" dirty="0"/>
              <a:t>腐蚀的一个</a:t>
            </a:r>
            <a:r>
              <a:rPr lang="zh-CN" altLang="zh-CN" dirty="0">
                <a:solidFill>
                  <a:srgbClr val="0000FF"/>
                </a:solidFill>
              </a:rPr>
              <a:t>作用</a:t>
            </a:r>
            <a:r>
              <a:rPr lang="zh-CN" altLang="zh-CN" dirty="0"/>
              <a:t>就是用来去除图像中多余的毛刺，也就是说，腐蚀可以作为图像去噪的一种手段。</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pic>
        <p:nvPicPr>
          <p:cNvPr id="6" name="图片 5" descr="二值腐蚀示意图.bmp"/>
          <p:cNvPicPr/>
          <p:nvPr/>
        </p:nvPicPr>
        <p:blipFill>
          <a:blip r:embed="rId2" cstate="print"/>
          <a:stretch>
            <a:fillRect/>
          </a:stretch>
        </p:blipFill>
        <p:spPr>
          <a:xfrm>
            <a:off x="2267744" y="3861048"/>
            <a:ext cx="2808312" cy="2664296"/>
          </a:xfrm>
          <a:prstGeom prst="rect">
            <a:avLst/>
          </a:prstGeom>
          <a:ln>
            <a:solidFill>
              <a:schemeClr val="accent1"/>
            </a:solidFill>
          </a:ln>
        </p:spPr>
      </p:pic>
    </p:spTree>
    <p:extLst>
      <p:ext uri="{BB962C8B-B14F-4D97-AF65-F5344CB8AC3E}">
        <p14:creationId xmlns:p14="http://schemas.microsoft.com/office/powerpoint/2010/main" val="397618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腐蚀结果示例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pic>
        <p:nvPicPr>
          <p:cNvPr id="6" name="图片 5" descr="灰度Lena图像.bmp"/>
          <p:cNvPicPr/>
          <p:nvPr/>
        </p:nvPicPr>
        <p:blipFill>
          <a:blip r:embed="rId2" cstate="print"/>
          <a:stretch>
            <a:fillRect/>
          </a:stretch>
        </p:blipFill>
        <p:spPr>
          <a:xfrm>
            <a:off x="683568" y="1844823"/>
            <a:ext cx="1872208" cy="1799245"/>
          </a:xfrm>
          <a:prstGeom prst="rect">
            <a:avLst/>
          </a:prstGeom>
        </p:spPr>
      </p:pic>
      <p:pic>
        <p:nvPicPr>
          <p:cNvPr id="7" name="图片 6" descr="二值Lena图像.bmp"/>
          <p:cNvPicPr/>
          <p:nvPr/>
        </p:nvPicPr>
        <p:blipFill>
          <a:blip r:embed="rId3" cstate="print"/>
          <a:stretch>
            <a:fillRect/>
          </a:stretch>
        </p:blipFill>
        <p:spPr>
          <a:xfrm>
            <a:off x="2987824" y="1844824"/>
            <a:ext cx="1872208" cy="1800201"/>
          </a:xfrm>
          <a:prstGeom prst="rect">
            <a:avLst/>
          </a:prstGeom>
        </p:spPr>
      </p:pic>
      <p:pic>
        <p:nvPicPr>
          <p:cNvPr id="8" name="图片 7" descr="二值Lena图像_腐蚀_黑色目标.bmp"/>
          <p:cNvPicPr/>
          <p:nvPr/>
        </p:nvPicPr>
        <p:blipFill>
          <a:blip r:embed="rId4" cstate="print"/>
          <a:stretch>
            <a:fillRect/>
          </a:stretch>
        </p:blipFill>
        <p:spPr>
          <a:xfrm>
            <a:off x="2961933" y="4221087"/>
            <a:ext cx="1872208" cy="1800201"/>
          </a:xfrm>
          <a:prstGeom prst="rect">
            <a:avLst/>
          </a:prstGeom>
        </p:spPr>
      </p:pic>
      <p:pic>
        <p:nvPicPr>
          <p:cNvPr id="9" name="图片 8" descr="二值Lena图像_腐蚀_白色目标.bmp"/>
          <p:cNvPicPr/>
          <p:nvPr/>
        </p:nvPicPr>
        <p:blipFill>
          <a:blip r:embed="rId5" cstate="print"/>
          <a:stretch>
            <a:fillRect/>
          </a:stretch>
        </p:blipFill>
        <p:spPr>
          <a:xfrm>
            <a:off x="5508104" y="4221086"/>
            <a:ext cx="1872208" cy="1800201"/>
          </a:xfrm>
          <a:prstGeom prst="rect">
            <a:avLst/>
          </a:prstGeom>
        </p:spPr>
      </p:pic>
      <p:sp>
        <p:nvSpPr>
          <p:cNvPr id="10" name="矩形 9"/>
          <p:cNvSpPr/>
          <p:nvPr/>
        </p:nvSpPr>
        <p:spPr>
          <a:xfrm>
            <a:off x="819613" y="3664591"/>
            <a:ext cx="1600118" cy="369332"/>
          </a:xfrm>
          <a:prstGeom prst="rect">
            <a:avLst/>
          </a:prstGeom>
        </p:spPr>
        <p:txBody>
          <a:bodyPr wrap="none">
            <a:spAutoFit/>
          </a:bodyPr>
          <a:lstStyle/>
          <a:p>
            <a:r>
              <a:rPr lang="en-US" altLang="zh-CN" dirty="0"/>
              <a:t>Lena</a:t>
            </a:r>
            <a:r>
              <a:rPr lang="zh-CN" altLang="zh-CN" dirty="0"/>
              <a:t>灰度图像</a:t>
            </a:r>
            <a:endParaRPr lang="zh-CN" altLang="en-US" dirty="0"/>
          </a:p>
        </p:txBody>
      </p:sp>
      <p:sp>
        <p:nvSpPr>
          <p:cNvPr id="11" name="矩形 10"/>
          <p:cNvSpPr/>
          <p:nvPr/>
        </p:nvSpPr>
        <p:spPr>
          <a:xfrm>
            <a:off x="3123869" y="3664716"/>
            <a:ext cx="1600118" cy="369332"/>
          </a:xfrm>
          <a:prstGeom prst="rect">
            <a:avLst/>
          </a:prstGeom>
        </p:spPr>
        <p:txBody>
          <a:bodyPr wrap="none">
            <a:spAutoFit/>
          </a:bodyPr>
          <a:lstStyle/>
          <a:p>
            <a:r>
              <a:rPr lang="en-US" altLang="zh-CN" dirty="0"/>
              <a:t>Lena</a:t>
            </a:r>
            <a:r>
              <a:rPr lang="zh-CN" altLang="zh-CN" dirty="0"/>
              <a:t>二值图像</a:t>
            </a:r>
            <a:endParaRPr lang="zh-CN" altLang="en-US" dirty="0"/>
          </a:p>
        </p:txBody>
      </p:sp>
      <p:sp>
        <p:nvSpPr>
          <p:cNvPr id="12" name="矩形 11"/>
          <p:cNvSpPr/>
          <p:nvPr/>
        </p:nvSpPr>
        <p:spPr>
          <a:xfrm>
            <a:off x="1644958" y="6028154"/>
            <a:ext cx="3185487" cy="369332"/>
          </a:xfrm>
          <a:prstGeom prst="rect">
            <a:avLst/>
          </a:prstGeom>
        </p:spPr>
        <p:txBody>
          <a:bodyPr wrap="none">
            <a:spAutoFit/>
          </a:bodyPr>
          <a:lstStyle/>
          <a:p>
            <a:r>
              <a:rPr lang="zh-CN" altLang="zh-CN" dirty="0">
                <a:solidFill>
                  <a:srgbClr val="0000FF"/>
                </a:solidFill>
              </a:rPr>
              <a:t>以黑色像素为目标的腐蚀结果</a:t>
            </a:r>
            <a:endParaRPr lang="zh-CN" altLang="en-US" dirty="0">
              <a:solidFill>
                <a:srgbClr val="0000FF"/>
              </a:solidFill>
            </a:endParaRPr>
          </a:p>
        </p:txBody>
      </p:sp>
      <p:sp>
        <p:nvSpPr>
          <p:cNvPr id="13" name="矩形 12"/>
          <p:cNvSpPr/>
          <p:nvPr/>
        </p:nvSpPr>
        <p:spPr>
          <a:xfrm>
            <a:off x="5508104" y="6028154"/>
            <a:ext cx="2954655" cy="369332"/>
          </a:xfrm>
          <a:prstGeom prst="rect">
            <a:avLst/>
          </a:prstGeom>
        </p:spPr>
        <p:txBody>
          <a:bodyPr wrap="none">
            <a:spAutoFit/>
          </a:bodyPr>
          <a:lstStyle/>
          <a:p>
            <a:r>
              <a:rPr lang="zh-CN" altLang="zh-CN" dirty="0">
                <a:solidFill>
                  <a:srgbClr val="0000FF"/>
                </a:solidFill>
              </a:rPr>
              <a:t>白色像素为目标的腐蚀结果</a:t>
            </a:r>
            <a:endParaRPr lang="zh-CN" altLang="en-US" dirty="0">
              <a:solidFill>
                <a:srgbClr val="0000FF"/>
              </a:solidFill>
            </a:endParaRPr>
          </a:p>
        </p:txBody>
      </p:sp>
    </p:spTree>
    <p:extLst>
      <p:ext uri="{BB962C8B-B14F-4D97-AF65-F5344CB8AC3E}">
        <p14:creationId xmlns:p14="http://schemas.microsoft.com/office/powerpoint/2010/main" val="222457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膨胀</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solidFill>
                      <a:srgbClr val="FF0000"/>
                    </a:solidFill>
                  </a:rPr>
                  <a:t>膨胀操作</a:t>
                </a:r>
                <a:r>
                  <a:rPr lang="zh-CN" altLang="zh-CN" dirty="0"/>
                  <a:t>，是腐蚀操作的相反操作，同属形态学的基本运算之一</a:t>
                </a:r>
                <a:r>
                  <a:rPr lang="zh-CN" altLang="zh-CN" dirty="0" smtClean="0"/>
                  <a:t>。</a:t>
                </a:r>
                <a:endParaRPr lang="en-US" altLang="zh-CN" dirty="0" smtClean="0"/>
              </a:p>
              <a:p>
                <a:r>
                  <a:rPr lang="zh-CN" altLang="zh-CN" dirty="0"/>
                  <a:t>对于二值图像</a:t>
                </a:r>
                <a14:m>
                  <m:oMath xmlns:m="http://schemas.openxmlformats.org/officeDocument/2006/math">
                    <m:r>
                      <a:rPr lang="en-US" altLang="zh-CN" i="1"/>
                      <m:t>𝐴</m:t>
                    </m:r>
                  </m:oMath>
                </a14:m>
                <a:r>
                  <a:rPr lang="zh-CN" altLang="zh-CN" dirty="0"/>
                  <a:t>和结构元素</a:t>
                </a:r>
                <a14:m>
                  <m:oMath xmlns:m="http://schemas.openxmlformats.org/officeDocument/2006/math">
                    <m:r>
                      <a:rPr lang="en-US" altLang="zh-CN" i="1"/>
                      <m:t>𝐵</m:t>
                    </m:r>
                  </m:oMath>
                </a14:m>
                <a:r>
                  <a:rPr lang="zh-CN" altLang="zh-CN" dirty="0"/>
                  <a:t>，其膨胀操作的定义如下</a:t>
                </a:r>
                <a:r>
                  <a:rPr lang="zh-CN" altLang="zh-CN" dirty="0" smtClean="0"/>
                  <a:t>：</a:t>
                </a:r>
                <a:endParaRPr lang="en-US" altLang="zh-CN" dirty="0" smtClean="0"/>
              </a:p>
              <a:p>
                <a:pPr lvl="1"/>
                <a14:m>
                  <m:oMath xmlns:m="http://schemas.openxmlformats.org/officeDocument/2006/math">
                    <m:r>
                      <a:rPr lang="en-US" altLang="zh-CN" i="1" smtClean="0">
                        <a:solidFill>
                          <a:srgbClr val="C00000"/>
                        </a:solidFill>
                      </a:rPr>
                      <m:t>𝐴</m:t>
                    </m:r>
                    <m:r>
                      <a:rPr lang="en-US" altLang="zh-CN" i="1" smtClean="0">
                        <a:solidFill>
                          <a:srgbClr val="C00000"/>
                        </a:solidFill>
                      </a:rPr>
                      <m:t>⊕</m:t>
                    </m:r>
                    <m:r>
                      <a:rPr lang="en-US" altLang="zh-CN" i="1" smtClean="0">
                        <a:solidFill>
                          <a:srgbClr val="C00000"/>
                        </a:solidFill>
                      </a:rPr>
                      <m:t>𝐵</m:t>
                    </m:r>
                    <m:r>
                      <a:rPr lang="en-US" altLang="zh-CN" i="1" smtClean="0">
                        <a:solidFill>
                          <a:srgbClr val="C00000"/>
                        </a:solidFill>
                      </a:rPr>
                      <m:t>=</m:t>
                    </m:r>
                    <m:d>
                      <m:dPr>
                        <m:begChr m:val="{"/>
                        <m:endChr m:val="}"/>
                        <m:ctrlPr>
                          <a:rPr lang="zh-CN" altLang="zh-CN" i="1">
                            <a:solidFill>
                              <a:srgbClr val="C00000"/>
                            </a:solidFill>
                          </a:rPr>
                        </m:ctrlPr>
                      </m:dPr>
                      <m:e>
                        <m:r>
                          <a:rPr lang="en-US" altLang="zh-CN" i="1">
                            <a:solidFill>
                              <a:srgbClr val="C00000"/>
                            </a:solidFill>
                          </a:rPr>
                          <m:t>𝑧</m:t>
                        </m:r>
                        <m:r>
                          <a:rPr lang="en-US" altLang="zh-CN" i="1">
                            <a:solidFill>
                              <a:srgbClr val="C00000"/>
                            </a:solidFill>
                          </a:rPr>
                          <m:t>∈</m:t>
                        </m:r>
                        <m:r>
                          <a:rPr lang="en-US" altLang="zh-CN" i="1">
                            <a:solidFill>
                              <a:srgbClr val="C00000"/>
                            </a:solidFill>
                          </a:rPr>
                          <m:t>𝐸</m:t>
                        </m:r>
                        <m:r>
                          <a:rPr lang="en-US" altLang="zh-CN" i="1">
                            <a:solidFill>
                              <a:srgbClr val="C00000"/>
                            </a:solidFill>
                          </a:rPr>
                          <m:t>|</m:t>
                        </m:r>
                        <m:sSub>
                          <m:sSubPr>
                            <m:ctrlPr>
                              <a:rPr lang="zh-CN" altLang="zh-CN" i="1">
                                <a:solidFill>
                                  <a:srgbClr val="C00000"/>
                                </a:solidFill>
                              </a:rPr>
                            </m:ctrlPr>
                          </m:sSubPr>
                          <m:e>
                            <m:r>
                              <a:rPr lang="en-US" altLang="zh-CN" i="1">
                                <a:solidFill>
                                  <a:srgbClr val="C00000"/>
                                </a:solidFill>
                              </a:rPr>
                              <m:t>(</m:t>
                            </m:r>
                            <m:sSup>
                              <m:sSupPr>
                                <m:ctrlPr>
                                  <a:rPr lang="zh-CN" altLang="zh-CN" i="1">
                                    <a:solidFill>
                                      <a:srgbClr val="C00000"/>
                                    </a:solidFill>
                                  </a:rPr>
                                </m:ctrlPr>
                              </m:sSupPr>
                              <m:e>
                                <m:r>
                                  <a:rPr lang="en-US" altLang="zh-CN" i="1">
                                    <a:solidFill>
                                      <a:srgbClr val="C00000"/>
                                    </a:solidFill>
                                  </a:rPr>
                                  <m:t>𝐵</m:t>
                                </m:r>
                              </m:e>
                              <m:sup>
                                <m:r>
                                  <a:rPr lang="en-US" altLang="zh-CN" i="1">
                                    <a:solidFill>
                                      <a:srgbClr val="C00000"/>
                                    </a:solidFill>
                                  </a:rPr>
                                  <m:t>𝑠</m:t>
                                </m:r>
                              </m:sup>
                            </m:sSup>
                            <m:r>
                              <a:rPr lang="en-US" altLang="zh-CN" i="1">
                                <a:solidFill>
                                  <a:srgbClr val="C00000"/>
                                </a:solidFill>
                              </a:rPr>
                              <m:t>)</m:t>
                            </m:r>
                          </m:e>
                          <m:sub>
                            <m:r>
                              <a:rPr lang="en-US" altLang="zh-CN" i="1">
                                <a:solidFill>
                                  <a:srgbClr val="C00000"/>
                                </a:solidFill>
                              </a:rPr>
                              <m:t>𝑧</m:t>
                            </m:r>
                          </m:sub>
                        </m:sSub>
                        <m:r>
                          <a:rPr lang="en-US" altLang="zh-CN" i="1">
                            <a:solidFill>
                              <a:srgbClr val="C00000"/>
                            </a:solidFill>
                          </a:rPr>
                          <m:t>∩</m:t>
                        </m:r>
                        <m:r>
                          <a:rPr lang="en-US" altLang="zh-CN" i="1">
                            <a:solidFill>
                              <a:srgbClr val="C00000"/>
                            </a:solidFill>
                          </a:rPr>
                          <m:t>𝐴</m:t>
                        </m:r>
                        <m:r>
                          <a:rPr lang="en-US" altLang="zh-CN" i="1">
                            <a:solidFill>
                              <a:srgbClr val="C00000"/>
                            </a:solidFill>
                          </a:rPr>
                          <m:t>≠∅</m:t>
                        </m:r>
                      </m:e>
                    </m:d>
                    <m:r>
                      <a:rPr lang="zh-CN" altLang="zh-CN">
                        <a:solidFill>
                          <a:srgbClr val="C00000"/>
                        </a:solidFill>
                      </a:rPr>
                      <m:t>，</m:t>
                    </m:r>
                  </m:oMath>
                </a14:m>
                <a:endParaRPr lang="en-US" altLang="zh-CN" dirty="0">
                  <a:solidFill>
                    <a:srgbClr val="C00000"/>
                  </a:solidFill>
                </a:endParaRPr>
              </a:p>
              <a:p>
                <a:pPr lvl="1"/>
                <a:r>
                  <a:rPr lang="zh-CN" altLang="zh-CN" dirty="0">
                    <a:solidFill>
                      <a:srgbClr val="C00000"/>
                    </a:solidFill>
                  </a:rPr>
                  <a:t>其中，</a:t>
                </a:r>
                <a14:m>
                  <m:oMath xmlns:m="http://schemas.openxmlformats.org/officeDocument/2006/math">
                    <m:sSup>
                      <m:sSupPr>
                        <m:ctrlPr>
                          <a:rPr lang="zh-CN" altLang="zh-CN" i="1">
                            <a:solidFill>
                              <a:srgbClr val="C00000"/>
                            </a:solidFill>
                          </a:rPr>
                        </m:ctrlPr>
                      </m:sSupPr>
                      <m:e>
                        <m:r>
                          <a:rPr lang="en-US" altLang="zh-CN" i="1">
                            <a:solidFill>
                              <a:srgbClr val="C00000"/>
                            </a:solidFill>
                          </a:rPr>
                          <m:t>𝐵</m:t>
                        </m:r>
                      </m:e>
                      <m:sup>
                        <m:r>
                          <a:rPr lang="en-US" altLang="zh-CN" i="1">
                            <a:solidFill>
                              <a:srgbClr val="C00000"/>
                            </a:solidFill>
                          </a:rPr>
                          <m:t>𝑠</m:t>
                        </m:r>
                      </m:sup>
                    </m:sSup>
                  </m:oMath>
                </a14:m>
                <a:r>
                  <a:rPr lang="zh-CN" altLang="zh-CN" dirty="0">
                    <a:solidFill>
                      <a:srgbClr val="C00000"/>
                    </a:solidFill>
                  </a:rPr>
                  <a:t>表示是</a:t>
                </a:r>
                <a14:m>
                  <m:oMath xmlns:m="http://schemas.openxmlformats.org/officeDocument/2006/math">
                    <m:r>
                      <a:rPr lang="en-US" altLang="zh-CN" i="1">
                        <a:solidFill>
                          <a:srgbClr val="C00000"/>
                        </a:solidFill>
                      </a:rPr>
                      <m:t>𝐵</m:t>
                    </m:r>
                  </m:oMath>
                </a14:m>
                <a:r>
                  <a:rPr lang="zh-CN" altLang="zh-CN" dirty="0">
                    <a:solidFill>
                      <a:srgbClr val="C00000"/>
                    </a:solidFill>
                  </a:rPr>
                  <a:t>的对称集合，即</a:t>
                </a:r>
                <a:endParaRPr lang="en-US" altLang="zh-CN" dirty="0" smtClean="0">
                  <a:solidFill>
                    <a:srgbClr val="C00000"/>
                  </a:solidFill>
                </a:endParaRPr>
              </a:p>
              <a:p>
                <a:pPr lvl="2"/>
                <a14:m>
                  <m:oMath xmlns:m="http://schemas.openxmlformats.org/officeDocument/2006/math">
                    <m:sSup>
                      <m:sSupPr>
                        <m:ctrlPr>
                          <a:rPr lang="zh-CN" altLang="zh-CN" i="1">
                            <a:solidFill>
                              <a:srgbClr val="C00000"/>
                            </a:solidFill>
                          </a:rPr>
                        </m:ctrlPr>
                      </m:sSupPr>
                      <m:e>
                        <m:r>
                          <a:rPr lang="en-US" altLang="zh-CN" i="1">
                            <a:solidFill>
                              <a:srgbClr val="C00000"/>
                            </a:solidFill>
                          </a:rPr>
                          <m:t>𝐵</m:t>
                        </m:r>
                      </m:e>
                      <m:sup>
                        <m:r>
                          <a:rPr lang="en-US" altLang="zh-CN" i="1">
                            <a:solidFill>
                              <a:srgbClr val="C00000"/>
                            </a:solidFill>
                          </a:rPr>
                          <m:t>𝑠</m:t>
                        </m:r>
                      </m:sup>
                    </m:sSup>
                    <m:r>
                      <a:rPr lang="en-US" altLang="zh-CN" i="1">
                        <a:solidFill>
                          <a:srgbClr val="C00000"/>
                        </a:solidFill>
                      </a:rPr>
                      <m:t>=</m:t>
                    </m:r>
                    <m:d>
                      <m:dPr>
                        <m:begChr m:val="{"/>
                        <m:endChr m:val="}"/>
                        <m:ctrlPr>
                          <a:rPr lang="zh-CN" altLang="zh-CN" i="1">
                            <a:solidFill>
                              <a:srgbClr val="C00000"/>
                            </a:solidFill>
                          </a:rPr>
                        </m:ctrlPr>
                      </m:dPr>
                      <m:e>
                        <m:r>
                          <a:rPr lang="en-US" altLang="zh-CN" i="1">
                            <a:solidFill>
                              <a:srgbClr val="C00000"/>
                            </a:solidFill>
                          </a:rPr>
                          <m:t>𝑥</m:t>
                        </m:r>
                        <m:r>
                          <a:rPr lang="en-US" altLang="zh-CN" i="1">
                            <a:solidFill>
                              <a:srgbClr val="C00000"/>
                            </a:solidFill>
                          </a:rPr>
                          <m:t>∈</m:t>
                        </m:r>
                        <m:r>
                          <a:rPr lang="en-US" altLang="zh-CN" i="1">
                            <a:solidFill>
                              <a:srgbClr val="C00000"/>
                            </a:solidFill>
                          </a:rPr>
                          <m:t>𝐸</m:t>
                        </m:r>
                        <m:r>
                          <a:rPr lang="en-US" altLang="zh-CN" i="1">
                            <a:solidFill>
                              <a:srgbClr val="C00000"/>
                            </a:solidFill>
                          </a:rPr>
                          <m:t>|−</m:t>
                        </m:r>
                        <m:r>
                          <a:rPr lang="en-US" altLang="zh-CN" i="1">
                            <a:solidFill>
                              <a:srgbClr val="C00000"/>
                            </a:solidFill>
                          </a:rPr>
                          <m:t>𝑥</m:t>
                        </m:r>
                        <m:r>
                          <a:rPr lang="en-US" altLang="zh-CN" i="1">
                            <a:solidFill>
                              <a:srgbClr val="C00000"/>
                            </a:solidFill>
                          </a:rPr>
                          <m:t>∈</m:t>
                        </m:r>
                        <m:r>
                          <a:rPr lang="en-US" altLang="zh-CN" i="1">
                            <a:solidFill>
                              <a:srgbClr val="C00000"/>
                            </a:solidFill>
                          </a:rPr>
                          <m:t>𝐵</m:t>
                        </m:r>
                      </m:e>
                    </m:d>
                    <m:r>
                      <a:rPr lang="zh-CN" altLang="zh-CN">
                        <a:solidFill>
                          <a:srgbClr val="C00000"/>
                        </a:solidFill>
                      </a:rPr>
                      <m:t>。</m:t>
                    </m:r>
                  </m:oMath>
                </a14:m>
                <a:endParaRPr lang="en-US" altLang="zh-CN" dirty="0" smtClean="0">
                  <a:solidFill>
                    <a:srgbClr val="C00000"/>
                  </a:solidFill>
                </a:endParaRPr>
              </a:p>
              <a:p>
                <a:r>
                  <a:rPr lang="zh-CN" altLang="zh-CN" dirty="0"/>
                  <a:t>通过</a:t>
                </a:r>
                <a14:m>
                  <m:oMath xmlns:m="http://schemas.openxmlformats.org/officeDocument/2006/math">
                    <m:r>
                      <a:rPr lang="en-US" altLang="zh-CN" i="1"/>
                      <m:t>𝐵</m:t>
                    </m:r>
                  </m:oMath>
                </a14:m>
                <a:r>
                  <a:rPr lang="zh-CN" altLang="zh-CN" dirty="0"/>
                  <a:t>对</a:t>
                </a:r>
                <a14:m>
                  <m:oMath xmlns:m="http://schemas.openxmlformats.org/officeDocument/2006/math">
                    <m:r>
                      <a:rPr lang="en-US" altLang="zh-CN" i="1"/>
                      <m:t>𝐴</m:t>
                    </m:r>
                  </m:oMath>
                </a14:m>
                <a:r>
                  <a:rPr lang="zh-CN" altLang="zh-CN" dirty="0"/>
                  <a:t>的膨胀还可以定义</a:t>
                </a:r>
                <a:r>
                  <a:rPr lang="zh-CN" altLang="zh-CN" dirty="0" smtClean="0"/>
                  <a:t>为</a:t>
                </a:r>
                <a:endParaRPr lang="en-US" altLang="zh-CN" dirty="0" smtClean="0"/>
              </a:p>
              <a:p>
                <a:pPr lvl="1"/>
                <a14:m>
                  <m:oMath xmlns:m="http://schemas.openxmlformats.org/officeDocument/2006/math">
                    <m:r>
                      <a:rPr lang="en-US" altLang="zh-CN" i="1" smtClean="0">
                        <a:solidFill>
                          <a:srgbClr val="00B050"/>
                        </a:solidFill>
                      </a:rPr>
                      <m:t>𝐴</m:t>
                    </m:r>
                    <m:r>
                      <a:rPr lang="en-US" altLang="zh-CN" i="1" smtClean="0">
                        <a:solidFill>
                          <a:srgbClr val="00B050"/>
                        </a:solidFill>
                      </a:rPr>
                      <m:t>⊕</m:t>
                    </m:r>
                    <m:r>
                      <a:rPr lang="en-US" altLang="zh-CN" i="1" smtClean="0">
                        <a:solidFill>
                          <a:srgbClr val="00B050"/>
                        </a:solidFill>
                      </a:rPr>
                      <m:t>𝐵</m:t>
                    </m:r>
                    <m:r>
                      <a:rPr lang="en-US" altLang="zh-CN" i="1" smtClean="0">
                        <a:solidFill>
                          <a:srgbClr val="00B050"/>
                        </a:solidFill>
                      </a:rPr>
                      <m:t>=</m:t>
                    </m:r>
                    <m:nary>
                      <m:naryPr>
                        <m:chr m:val="⋃"/>
                        <m:limLoc m:val="undOvr"/>
                        <m:supHide m:val="on"/>
                        <m:ctrlPr>
                          <a:rPr lang="zh-CN" altLang="zh-CN" i="1">
                            <a:solidFill>
                              <a:srgbClr val="00B050"/>
                            </a:solidFill>
                          </a:rPr>
                        </m:ctrlPr>
                      </m:naryPr>
                      <m:sub>
                        <m:r>
                          <a:rPr lang="en-US" altLang="zh-CN" i="1">
                            <a:solidFill>
                              <a:srgbClr val="00B050"/>
                            </a:solidFill>
                          </a:rPr>
                          <m:t>𝑏</m:t>
                        </m:r>
                        <m:r>
                          <a:rPr lang="en-US" altLang="zh-CN" i="1">
                            <a:solidFill>
                              <a:srgbClr val="00B050"/>
                            </a:solidFill>
                          </a:rPr>
                          <m:t>∈</m:t>
                        </m:r>
                        <m:r>
                          <a:rPr lang="en-US" altLang="zh-CN" i="1">
                            <a:solidFill>
                              <a:srgbClr val="00B050"/>
                            </a:solidFill>
                          </a:rPr>
                          <m:t>𝐵</m:t>
                        </m:r>
                      </m:sub>
                      <m:sup/>
                      <m:e>
                        <m:sSub>
                          <m:sSubPr>
                            <m:ctrlPr>
                              <a:rPr lang="zh-CN" altLang="zh-CN" i="1">
                                <a:solidFill>
                                  <a:srgbClr val="00B050"/>
                                </a:solidFill>
                              </a:rPr>
                            </m:ctrlPr>
                          </m:sSubPr>
                          <m:e>
                            <m:r>
                              <a:rPr lang="en-US" altLang="zh-CN" i="1">
                                <a:solidFill>
                                  <a:srgbClr val="00B050"/>
                                </a:solidFill>
                              </a:rPr>
                              <m:t>𝐴</m:t>
                            </m:r>
                          </m:e>
                          <m:sub>
                            <m:r>
                              <a:rPr lang="en-US" altLang="zh-CN" i="1">
                                <a:solidFill>
                                  <a:srgbClr val="00B050"/>
                                </a:solidFill>
                              </a:rPr>
                              <m:t>𝑏</m:t>
                            </m:r>
                          </m:sub>
                        </m:sSub>
                      </m:e>
                    </m:nary>
                    <m:r>
                      <a:rPr lang="zh-CN" altLang="zh-CN">
                        <a:solidFill>
                          <a:srgbClr val="00B050"/>
                        </a:solidFill>
                      </a:rPr>
                      <m:t>。</m:t>
                    </m:r>
                  </m:oMath>
                </a14:m>
                <a:endParaRPr lang="en-US" altLang="zh-CN" dirty="0" smtClean="0">
                  <a:solidFill>
                    <a:srgbClr val="00B050"/>
                  </a:solidFill>
                </a:endParaRPr>
              </a:p>
              <a:p>
                <a:r>
                  <a:rPr lang="zh-CN" altLang="zh-CN" dirty="0"/>
                  <a:t>膨胀操作具有良好的可交换性，所以就</a:t>
                </a:r>
                <a:r>
                  <a:rPr lang="zh-CN" altLang="zh-CN" dirty="0" smtClean="0"/>
                  <a:t>有</a:t>
                </a:r>
                <a:endParaRPr lang="en-US" altLang="zh-CN" dirty="0" smtClean="0"/>
              </a:p>
              <a:p>
                <a:pPr lvl="1"/>
                <a14:m>
                  <m:oMath xmlns:m="http://schemas.openxmlformats.org/officeDocument/2006/math">
                    <m:r>
                      <a:rPr lang="en-US" altLang="zh-CN" i="1" smtClean="0">
                        <a:solidFill>
                          <a:srgbClr val="0070C0"/>
                        </a:solidFill>
                      </a:rPr>
                      <m:t>𝐴</m:t>
                    </m:r>
                    <m:r>
                      <a:rPr lang="en-US" altLang="zh-CN" i="1" smtClean="0">
                        <a:solidFill>
                          <a:srgbClr val="0070C0"/>
                        </a:solidFill>
                      </a:rPr>
                      <m:t>⊕</m:t>
                    </m:r>
                    <m:r>
                      <a:rPr lang="en-US" altLang="zh-CN" i="1" smtClean="0">
                        <a:solidFill>
                          <a:srgbClr val="0070C0"/>
                        </a:solidFill>
                      </a:rPr>
                      <m:t>𝐵</m:t>
                    </m:r>
                    <m:r>
                      <a:rPr lang="en-US" altLang="zh-CN" i="1" smtClean="0">
                        <a:solidFill>
                          <a:srgbClr val="0070C0"/>
                        </a:solidFill>
                      </a:rPr>
                      <m:t>=</m:t>
                    </m:r>
                    <m:r>
                      <a:rPr lang="en-US" altLang="zh-CN" i="1" smtClean="0">
                        <a:solidFill>
                          <a:srgbClr val="0070C0"/>
                        </a:solidFill>
                      </a:rPr>
                      <m:t>𝐵</m:t>
                    </m:r>
                    <m:r>
                      <a:rPr lang="en-US" altLang="zh-CN" i="1" smtClean="0">
                        <a:solidFill>
                          <a:srgbClr val="0070C0"/>
                        </a:solidFill>
                      </a:rPr>
                      <m:t>⊕</m:t>
                    </m:r>
                    <m:r>
                      <a:rPr lang="en-US" altLang="zh-CN" i="1" smtClean="0">
                        <a:solidFill>
                          <a:srgbClr val="0070C0"/>
                        </a:solidFill>
                      </a:rPr>
                      <m:t>𝐴</m:t>
                    </m:r>
                    <m:r>
                      <a:rPr lang="en-US" altLang="zh-CN" i="1" smtClean="0">
                        <a:solidFill>
                          <a:srgbClr val="0070C0"/>
                        </a:solidFill>
                      </a:rPr>
                      <m:t>=</m:t>
                    </m:r>
                    <m:nary>
                      <m:naryPr>
                        <m:chr m:val="⋃"/>
                        <m:limLoc m:val="undOvr"/>
                        <m:supHide m:val="on"/>
                        <m:ctrlPr>
                          <a:rPr lang="zh-CN" altLang="zh-CN" i="1">
                            <a:solidFill>
                              <a:srgbClr val="0070C0"/>
                            </a:solidFill>
                          </a:rPr>
                        </m:ctrlPr>
                      </m:naryPr>
                      <m:sub>
                        <m:r>
                          <a:rPr lang="en-US" altLang="zh-CN" i="1">
                            <a:solidFill>
                              <a:srgbClr val="0070C0"/>
                            </a:solidFill>
                          </a:rPr>
                          <m:t>𝑎</m:t>
                        </m:r>
                        <m:r>
                          <a:rPr lang="en-US" altLang="zh-CN" i="1">
                            <a:solidFill>
                              <a:srgbClr val="0070C0"/>
                            </a:solidFill>
                          </a:rPr>
                          <m:t>∈</m:t>
                        </m:r>
                        <m:r>
                          <a:rPr lang="en-US" altLang="zh-CN" i="1">
                            <a:solidFill>
                              <a:srgbClr val="0070C0"/>
                            </a:solidFill>
                          </a:rPr>
                          <m:t>𝐴</m:t>
                        </m:r>
                      </m:sub>
                      <m:sup/>
                      <m:e>
                        <m:sSub>
                          <m:sSubPr>
                            <m:ctrlPr>
                              <a:rPr lang="zh-CN" altLang="zh-CN" i="1">
                                <a:solidFill>
                                  <a:srgbClr val="0070C0"/>
                                </a:solidFill>
                              </a:rPr>
                            </m:ctrlPr>
                          </m:sSubPr>
                          <m:e>
                            <m:r>
                              <a:rPr lang="en-US" altLang="zh-CN" i="1">
                                <a:solidFill>
                                  <a:srgbClr val="0070C0"/>
                                </a:solidFill>
                              </a:rPr>
                              <m:t>𝐵</m:t>
                            </m:r>
                          </m:e>
                          <m:sub>
                            <m:r>
                              <a:rPr lang="en-US" altLang="zh-CN" i="1">
                                <a:solidFill>
                                  <a:srgbClr val="0070C0"/>
                                </a:solidFill>
                              </a:rPr>
                              <m:t>𝑎</m:t>
                            </m:r>
                          </m:sub>
                        </m:sSub>
                      </m:e>
                    </m:nary>
                    <m:r>
                      <a:rPr lang="zh-CN" altLang="zh-CN">
                        <a:solidFill>
                          <a:srgbClr val="0070C0"/>
                        </a:solidFill>
                      </a:rPr>
                      <m:t>。</m:t>
                    </m:r>
                  </m:oMath>
                </a14:m>
                <a:endParaRPr lang="zh-CN" altLang="en-US" dirty="0">
                  <a:solidFill>
                    <a:srgbClr val="0070C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132" r="-84" b="-1245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268296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wipe(down)">
                                      <p:cBhvr>
                                        <p:cTn id="89" dur="580">
                                          <p:stCondLst>
                                            <p:cond delay="0"/>
                                          </p:stCondLst>
                                        </p:cTn>
                                        <p:tgtEl>
                                          <p:spTgt spid="3">
                                            <p:txEl>
                                              <p:pRg st="6" end="6"/>
                                            </p:txEl>
                                          </p:spTgt>
                                        </p:tgtEl>
                                      </p:cBhvr>
                                    </p:animEffect>
                                    <p:anim calcmode="lin" valueType="num">
                                      <p:cBhvr>
                                        <p:cTn id="9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6" end="6"/>
                                            </p:txEl>
                                          </p:spTgt>
                                        </p:tgtEl>
                                      </p:cBhvr>
                                      <p:to x="100000" y="60000"/>
                                    </p:animScale>
                                    <p:animScale>
                                      <p:cBhvr>
                                        <p:cTn id="96" dur="166" decel="50000">
                                          <p:stCondLst>
                                            <p:cond delay="676"/>
                                          </p:stCondLst>
                                        </p:cTn>
                                        <p:tgtEl>
                                          <p:spTgt spid="3">
                                            <p:txEl>
                                              <p:pRg st="6" end="6"/>
                                            </p:txEl>
                                          </p:spTgt>
                                        </p:tgtEl>
                                      </p:cBhvr>
                                      <p:to x="100000" y="100000"/>
                                    </p:animScale>
                                    <p:animScale>
                                      <p:cBhvr>
                                        <p:cTn id="97" dur="26">
                                          <p:stCondLst>
                                            <p:cond delay="1312"/>
                                          </p:stCondLst>
                                        </p:cTn>
                                        <p:tgtEl>
                                          <p:spTgt spid="3">
                                            <p:txEl>
                                              <p:pRg st="6" end="6"/>
                                            </p:txEl>
                                          </p:spTgt>
                                        </p:tgtEl>
                                      </p:cBhvr>
                                      <p:to x="100000" y="80000"/>
                                    </p:animScale>
                                    <p:animScale>
                                      <p:cBhvr>
                                        <p:cTn id="98" dur="166" decel="50000">
                                          <p:stCondLst>
                                            <p:cond delay="1338"/>
                                          </p:stCondLst>
                                        </p:cTn>
                                        <p:tgtEl>
                                          <p:spTgt spid="3">
                                            <p:txEl>
                                              <p:pRg st="6" end="6"/>
                                            </p:txEl>
                                          </p:spTgt>
                                        </p:tgtEl>
                                      </p:cBhvr>
                                      <p:to x="100000" y="100000"/>
                                    </p:animScale>
                                    <p:animScale>
                                      <p:cBhvr>
                                        <p:cTn id="99" dur="26">
                                          <p:stCondLst>
                                            <p:cond delay="1642"/>
                                          </p:stCondLst>
                                        </p:cTn>
                                        <p:tgtEl>
                                          <p:spTgt spid="3">
                                            <p:txEl>
                                              <p:pRg st="6" end="6"/>
                                            </p:txEl>
                                          </p:spTgt>
                                        </p:tgtEl>
                                      </p:cBhvr>
                                      <p:to x="100000" y="90000"/>
                                    </p:animScale>
                                    <p:animScale>
                                      <p:cBhvr>
                                        <p:cTn id="100" dur="166" decel="50000">
                                          <p:stCondLst>
                                            <p:cond delay="1668"/>
                                          </p:stCondLst>
                                        </p:cTn>
                                        <p:tgtEl>
                                          <p:spTgt spid="3">
                                            <p:txEl>
                                              <p:pRg st="6" end="6"/>
                                            </p:txEl>
                                          </p:spTgt>
                                        </p:tgtEl>
                                      </p:cBhvr>
                                      <p:to x="100000" y="100000"/>
                                    </p:animScale>
                                    <p:animScale>
                                      <p:cBhvr>
                                        <p:cTn id="101" dur="26">
                                          <p:stCondLst>
                                            <p:cond delay="1808"/>
                                          </p:stCondLst>
                                        </p:cTn>
                                        <p:tgtEl>
                                          <p:spTgt spid="3">
                                            <p:txEl>
                                              <p:pRg st="6" end="6"/>
                                            </p:txEl>
                                          </p:spTgt>
                                        </p:tgtEl>
                                      </p:cBhvr>
                                      <p:to x="100000" y="95000"/>
                                    </p:animScale>
                                    <p:animScale>
                                      <p:cBhvr>
                                        <p:cTn id="102" dur="166" decel="50000">
                                          <p:stCondLst>
                                            <p:cond delay="1834"/>
                                          </p:stCondLst>
                                        </p:cTn>
                                        <p:tgtEl>
                                          <p:spTgt spid="3">
                                            <p:txEl>
                                              <p:pRg st="6" end="6"/>
                                            </p:txEl>
                                          </p:spTgt>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nodeType="clickEffect">
                                  <p:stCondLst>
                                    <p:cond delay="0"/>
                                  </p:stCondLst>
                                  <p:childTnLst>
                                    <p:set>
                                      <p:cBhvr>
                                        <p:cTn id="106" dur="1" fill="hold">
                                          <p:stCondLst>
                                            <p:cond delay="0"/>
                                          </p:stCondLst>
                                        </p:cTn>
                                        <p:tgtEl>
                                          <p:spTgt spid="3">
                                            <p:txEl>
                                              <p:pRg st="7" end="7"/>
                                            </p:txEl>
                                          </p:spTgt>
                                        </p:tgtEl>
                                        <p:attrNameLst>
                                          <p:attrName>style.visibility</p:attrName>
                                        </p:attrNameLst>
                                      </p:cBhvr>
                                      <p:to>
                                        <p:strVal val="visible"/>
                                      </p:to>
                                    </p:set>
                                    <p:animEffect transition="in" filter="wipe(down)">
                                      <p:cBhvr>
                                        <p:cTn id="107" dur="580">
                                          <p:stCondLst>
                                            <p:cond delay="0"/>
                                          </p:stCondLst>
                                        </p:cTn>
                                        <p:tgtEl>
                                          <p:spTgt spid="3">
                                            <p:txEl>
                                              <p:pRg st="7" end="7"/>
                                            </p:txEl>
                                          </p:spTgt>
                                        </p:tgtEl>
                                      </p:cBhvr>
                                    </p:animEffect>
                                    <p:anim calcmode="lin" valueType="num">
                                      <p:cBhvr>
                                        <p:cTn id="10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3" dur="26">
                                          <p:stCondLst>
                                            <p:cond delay="650"/>
                                          </p:stCondLst>
                                        </p:cTn>
                                        <p:tgtEl>
                                          <p:spTgt spid="3">
                                            <p:txEl>
                                              <p:pRg st="7" end="7"/>
                                            </p:txEl>
                                          </p:spTgt>
                                        </p:tgtEl>
                                      </p:cBhvr>
                                      <p:to x="100000" y="60000"/>
                                    </p:animScale>
                                    <p:animScale>
                                      <p:cBhvr>
                                        <p:cTn id="114" dur="166" decel="50000">
                                          <p:stCondLst>
                                            <p:cond delay="676"/>
                                          </p:stCondLst>
                                        </p:cTn>
                                        <p:tgtEl>
                                          <p:spTgt spid="3">
                                            <p:txEl>
                                              <p:pRg st="7" end="7"/>
                                            </p:txEl>
                                          </p:spTgt>
                                        </p:tgtEl>
                                      </p:cBhvr>
                                      <p:to x="100000" y="100000"/>
                                    </p:animScale>
                                    <p:animScale>
                                      <p:cBhvr>
                                        <p:cTn id="115" dur="26">
                                          <p:stCondLst>
                                            <p:cond delay="1312"/>
                                          </p:stCondLst>
                                        </p:cTn>
                                        <p:tgtEl>
                                          <p:spTgt spid="3">
                                            <p:txEl>
                                              <p:pRg st="7" end="7"/>
                                            </p:txEl>
                                          </p:spTgt>
                                        </p:tgtEl>
                                      </p:cBhvr>
                                      <p:to x="100000" y="80000"/>
                                    </p:animScale>
                                    <p:animScale>
                                      <p:cBhvr>
                                        <p:cTn id="116" dur="166" decel="50000">
                                          <p:stCondLst>
                                            <p:cond delay="1338"/>
                                          </p:stCondLst>
                                        </p:cTn>
                                        <p:tgtEl>
                                          <p:spTgt spid="3">
                                            <p:txEl>
                                              <p:pRg st="7" end="7"/>
                                            </p:txEl>
                                          </p:spTgt>
                                        </p:tgtEl>
                                      </p:cBhvr>
                                      <p:to x="100000" y="100000"/>
                                    </p:animScale>
                                    <p:animScale>
                                      <p:cBhvr>
                                        <p:cTn id="117" dur="26">
                                          <p:stCondLst>
                                            <p:cond delay="1642"/>
                                          </p:stCondLst>
                                        </p:cTn>
                                        <p:tgtEl>
                                          <p:spTgt spid="3">
                                            <p:txEl>
                                              <p:pRg st="7" end="7"/>
                                            </p:txEl>
                                          </p:spTgt>
                                        </p:tgtEl>
                                      </p:cBhvr>
                                      <p:to x="100000" y="90000"/>
                                    </p:animScale>
                                    <p:animScale>
                                      <p:cBhvr>
                                        <p:cTn id="118" dur="166" decel="50000">
                                          <p:stCondLst>
                                            <p:cond delay="1668"/>
                                          </p:stCondLst>
                                        </p:cTn>
                                        <p:tgtEl>
                                          <p:spTgt spid="3">
                                            <p:txEl>
                                              <p:pRg st="7" end="7"/>
                                            </p:txEl>
                                          </p:spTgt>
                                        </p:tgtEl>
                                      </p:cBhvr>
                                      <p:to x="100000" y="100000"/>
                                    </p:animScale>
                                    <p:animScale>
                                      <p:cBhvr>
                                        <p:cTn id="119" dur="26">
                                          <p:stCondLst>
                                            <p:cond delay="1808"/>
                                          </p:stCondLst>
                                        </p:cTn>
                                        <p:tgtEl>
                                          <p:spTgt spid="3">
                                            <p:txEl>
                                              <p:pRg st="7" end="7"/>
                                            </p:txEl>
                                          </p:spTgt>
                                        </p:tgtEl>
                                      </p:cBhvr>
                                      <p:to x="100000" y="95000"/>
                                    </p:animScale>
                                    <p:animScale>
                                      <p:cBhvr>
                                        <p:cTn id="120" dur="166" decel="50000">
                                          <p:stCondLst>
                                            <p:cond delay="1834"/>
                                          </p:stCondLst>
                                        </p:cTn>
                                        <p:tgtEl>
                                          <p:spTgt spid="3">
                                            <p:txEl>
                                              <p:pRg st="7" end="7"/>
                                            </p:txEl>
                                          </p:spTgt>
                                        </p:tgtEl>
                                      </p:cBhvr>
                                      <p:to x="100000" y="100000"/>
                                    </p:animScale>
                                  </p:childTnLst>
                                </p:cTn>
                              </p:par>
                              <p:par>
                                <p:cTn id="121" presetID="26" presetClass="entr" presetSubtype="0" fill="hold" nodeType="withEffect">
                                  <p:stCondLst>
                                    <p:cond delay="0"/>
                                  </p:stCondLst>
                                  <p:childTnLst>
                                    <p:set>
                                      <p:cBhvr>
                                        <p:cTn id="122" dur="1" fill="hold">
                                          <p:stCondLst>
                                            <p:cond delay="0"/>
                                          </p:stCondLst>
                                        </p:cTn>
                                        <p:tgtEl>
                                          <p:spTgt spid="3">
                                            <p:txEl>
                                              <p:pRg st="8" end="8"/>
                                            </p:txEl>
                                          </p:spTgt>
                                        </p:tgtEl>
                                        <p:attrNameLst>
                                          <p:attrName>style.visibility</p:attrName>
                                        </p:attrNameLst>
                                      </p:cBhvr>
                                      <p:to>
                                        <p:strVal val="visible"/>
                                      </p:to>
                                    </p:set>
                                    <p:animEffect transition="in" filter="wipe(down)">
                                      <p:cBhvr>
                                        <p:cTn id="123" dur="580">
                                          <p:stCondLst>
                                            <p:cond delay="0"/>
                                          </p:stCondLst>
                                        </p:cTn>
                                        <p:tgtEl>
                                          <p:spTgt spid="3">
                                            <p:txEl>
                                              <p:pRg st="8" end="8"/>
                                            </p:txEl>
                                          </p:spTgt>
                                        </p:tgtEl>
                                      </p:cBhvr>
                                    </p:animEffect>
                                    <p:anim calcmode="lin" valueType="num">
                                      <p:cBhvr>
                                        <p:cTn id="12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29" dur="26">
                                          <p:stCondLst>
                                            <p:cond delay="650"/>
                                          </p:stCondLst>
                                        </p:cTn>
                                        <p:tgtEl>
                                          <p:spTgt spid="3">
                                            <p:txEl>
                                              <p:pRg st="8" end="8"/>
                                            </p:txEl>
                                          </p:spTgt>
                                        </p:tgtEl>
                                      </p:cBhvr>
                                      <p:to x="100000" y="60000"/>
                                    </p:animScale>
                                    <p:animScale>
                                      <p:cBhvr>
                                        <p:cTn id="130" dur="166" decel="50000">
                                          <p:stCondLst>
                                            <p:cond delay="676"/>
                                          </p:stCondLst>
                                        </p:cTn>
                                        <p:tgtEl>
                                          <p:spTgt spid="3">
                                            <p:txEl>
                                              <p:pRg st="8" end="8"/>
                                            </p:txEl>
                                          </p:spTgt>
                                        </p:tgtEl>
                                      </p:cBhvr>
                                      <p:to x="100000" y="100000"/>
                                    </p:animScale>
                                    <p:animScale>
                                      <p:cBhvr>
                                        <p:cTn id="131" dur="26">
                                          <p:stCondLst>
                                            <p:cond delay="1312"/>
                                          </p:stCondLst>
                                        </p:cTn>
                                        <p:tgtEl>
                                          <p:spTgt spid="3">
                                            <p:txEl>
                                              <p:pRg st="8" end="8"/>
                                            </p:txEl>
                                          </p:spTgt>
                                        </p:tgtEl>
                                      </p:cBhvr>
                                      <p:to x="100000" y="80000"/>
                                    </p:animScale>
                                    <p:animScale>
                                      <p:cBhvr>
                                        <p:cTn id="132" dur="166" decel="50000">
                                          <p:stCondLst>
                                            <p:cond delay="1338"/>
                                          </p:stCondLst>
                                        </p:cTn>
                                        <p:tgtEl>
                                          <p:spTgt spid="3">
                                            <p:txEl>
                                              <p:pRg st="8" end="8"/>
                                            </p:txEl>
                                          </p:spTgt>
                                        </p:tgtEl>
                                      </p:cBhvr>
                                      <p:to x="100000" y="100000"/>
                                    </p:animScale>
                                    <p:animScale>
                                      <p:cBhvr>
                                        <p:cTn id="133" dur="26">
                                          <p:stCondLst>
                                            <p:cond delay="1642"/>
                                          </p:stCondLst>
                                        </p:cTn>
                                        <p:tgtEl>
                                          <p:spTgt spid="3">
                                            <p:txEl>
                                              <p:pRg st="8" end="8"/>
                                            </p:txEl>
                                          </p:spTgt>
                                        </p:tgtEl>
                                      </p:cBhvr>
                                      <p:to x="100000" y="90000"/>
                                    </p:animScale>
                                    <p:animScale>
                                      <p:cBhvr>
                                        <p:cTn id="134" dur="166" decel="50000">
                                          <p:stCondLst>
                                            <p:cond delay="1668"/>
                                          </p:stCondLst>
                                        </p:cTn>
                                        <p:tgtEl>
                                          <p:spTgt spid="3">
                                            <p:txEl>
                                              <p:pRg st="8" end="8"/>
                                            </p:txEl>
                                          </p:spTgt>
                                        </p:tgtEl>
                                      </p:cBhvr>
                                      <p:to x="100000" y="100000"/>
                                    </p:animScale>
                                    <p:animScale>
                                      <p:cBhvr>
                                        <p:cTn id="135" dur="26">
                                          <p:stCondLst>
                                            <p:cond delay="1808"/>
                                          </p:stCondLst>
                                        </p:cTn>
                                        <p:tgtEl>
                                          <p:spTgt spid="3">
                                            <p:txEl>
                                              <p:pRg st="8" end="8"/>
                                            </p:txEl>
                                          </p:spTgt>
                                        </p:tgtEl>
                                      </p:cBhvr>
                                      <p:to x="100000" y="95000"/>
                                    </p:animScale>
                                    <p:animScale>
                                      <p:cBhvr>
                                        <p:cTn id="136"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2067</TotalTime>
  <Words>3177</Words>
  <Application>Microsoft Office PowerPoint</Application>
  <PresentationFormat>全屏显示(4:3)</PresentationFormat>
  <Paragraphs>275</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华丽</vt:lpstr>
      <vt:lpstr>形态学处理</vt:lpstr>
      <vt:lpstr>形态学处理</vt:lpstr>
      <vt:lpstr>常用的结构元素</vt:lpstr>
      <vt:lpstr>Minkowski加法</vt:lpstr>
      <vt:lpstr>基本运算</vt:lpstr>
      <vt:lpstr>腐蚀</vt:lpstr>
      <vt:lpstr>腐蚀</vt:lpstr>
      <vt:lpstr>腐蚀结果示例</vt:lpstr>
      <vt:lpstr>膨胀</vt:lpstr>
      <vt:lpstr>膨胀</vt:lpstr>
      <vt:lpstr>膨胀结果示例</vt:lpstr>
      <vt:lpstr>基于腐蚀与膨胀操作的图像去噪</vt:lpstr>
      <vt:lpstr>开操作</vt:lpstr>
      <vt:lpstr>开操作结果示例</vt:lpstr>
      <vt:lpstr>闭操作</vt:lpstr>
      <vt:lpstr>闭操作</vt:lpstr>
      <vt:lpstr>闭操作结果示例</vt:lpstr>
      <vt:lpstr>细化算法</vt:lpstr>
      <vt:lpstr>细化算法</vt:lpstr>
      <vt:lpstr>经典细化算法</vt:lpstr>
      <vt:lpstr>串行细化算法</vt:lpstr>
      <vt:lpstr>判断依据</vt:lpstr>
      <vt:lpstr>串行细化结果示例</vt:lpstr>
      <vt:lpstr>并行细化算法</vt:lpstr>
      <vt:lpstr>并行细化算法</vt:lpstr>
      <vt:lpstr>Hilditch细化算法</vt:lpstr>
      <vt:lpstr>细化算法的结果对比</vt:lpstr>
      <vt:lpstr>距离变换</vt:lpstr>
      <vt:lpstr>距离尺度</vt:lpstr>
      <vt:lpstr>距离变换示意图</vt:lpstr>
      <vt:lpstr>距离变换</vt:lpstr>
      <vt:lpstr>距离变换的快速计算</vt:lpstr>
      <vt:lpstr>距离变换结果示例</vt:lpstr>
      <vt:lpstr>击中与击不中变换</vt:lpstr>
      <vt:lpstr>击中与击不中变换的结构元素</vt:lpstr>
      <vt:lpstr>击中与击不中变换的结果示例</vt:lpstr>
      <vt:lpstr>图像细化算法</vt:lpstr>
      <vt:lpstr>基于击中与击不中变换的图像细化结果示例</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数字图像处理绪论</dc:title>
  <cp:lastModifiedBy>Xinghua</cp:lastModifiedBy>
  <cp:revision>1234</cp:revision>
  <dcterms:modified xsi:type="dcterms:W3CDTF">2010-09-21T02:21:40Z</dcterms:modified>
</cp:coreProperties>
</file>