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864"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E331D-CF72-431F-A0B1-E8E4DD573B02}" type="datetimeFigureOut">
              <a:rPr lang="zh-CN" altLang="en-US" smtClean="0"/>
              <a:t>2010-9-21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AB79B5-3FE8-4131-83CD-A823B4B94912}" type="slidenum">
              <a:rPr lang="zh-CN" altLang="en-US" smtClean="0"/>
              <a:t>‹#›</a:t>
            </a:fld>
            <a:endParaRPr lang="zh-CN" altLang="en-US"/>
          </a:p>
        </p:txBody>
      </p:sp>
    </p:spTree>
    <p:extLst>
      <p:ext uri="{BB962C8B-B14F-4D97-AF65-F5344CB8AC3E}">
        <p14:creationId xmlns:p14="http://schemas.microsoft.com/office/powerpoint/2010/main" val="212967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标题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CN" altLang="en-US" smtClean="0"/>
              <a:t>单击此处编辑母版标题样式</a:t>
            </a:r>
            <a:endParaRPr kumimoji="0" lang="en-US"/>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1" name="日期占位符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8732CE6-7CA5-478C-9012-E856452A6F4C}" type="datetime1">
              <a:rPr lang="zh-CN" altLang="en-US" smtClean="0"/>
              <a:t>2010-9-21</a:t>
            </a:fld>
            <a:endParaRPr lang="zh-CN" altLang="en-US"/>
          </a:p>
        </p:txBody>
      </p:sp>
      <p:sp>
        <p:nvSpPr>
          <p:cNvPr id="18" name="页脚占位符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r>
              <a:rPr lang="zh-CN" altLang="en-US" smtClean="0"/>
              <a:t>数字图像处理</a:t>
            </a:r>
            <a:endParaRPr lang="zh-CN" altLang="en-US"/>
          </a:p>
        </p:txBody>
      </p:sp>
      <p:sp>
        <p:nvSpPr>
          <p:cNvPr id="29" name="灯片编号占位符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3037518-00B6-4133-9631-9245EE15A06B}" type="datetime1">
              <a:rPr lang="zh-CN" altLang="en-US" smtClean="0"/>
              <a:t>2010-9-21</a:t>
            </a:fld>
            <a:endParaRPr lang="zh-CN" altLang="en-US"/>
          </a:p>
        </p:txBody>
      </p:sp>
      <p:sp>
        <p:nvSpPr>
          <p:cNvPr id="5" name="页脚占位符 4"/>
          <p:cNvSpPr>
            <a:spLocks noGrp="1"/>
          </p:cNvSpPr>
          <p:nvPr>
            <p:ph type="ftr" sz="quarter" idx="11"/>
          </p:nvPr>
        </p:nvSpPr>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242816" y="6557946"/>
            <a:ext cx="2002464" cy="226902"/>
          </a:xfrm>
        </p:spPr>
        <p:txBody>
          <a:bodyPr/>
          <a:lstStyle>
            <a:extLst/>
          </a:lstStyle>
          <a:p>
            <a:fld id="{4272854C-CC0A-48B7-80F3-EACACBD5C22F}" type="datetime1">
              <a:rPr lang="zh-CN" altLang="en-US" smtClean="0"/>
              <a:t>2010-9-21</a:t>
            </a:fld>
            <a:endParaRPr lang="zh-CN" altLang="en-US"/>
          </a:p>
        </p:txBody>
      </p:sp>
      <p:sp>
        <p:nvSpPr>
          <p:cNvPr id="5" name="页脚占位符 4"/>
          <p:cNvSpPr>
            <a:spLocks noGrp="1"/>
          </p:cNvSpPr>
          <p:nvPr>
            <p:ph type="ftr" sz="quarter" idx="11"/>
          </p:nvPr>
        </p:nvSpPr>
        <p:spPr>
          <a:xfrm>
            <a:off x="457200" y="6556248"/>
            <a:ext cx="3657600" cy="228600"/>
          </a:xfrm>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C31D143-0690-489D-AB90-23DE15430B9F}" type="datetime1">
              <a:rPr lang="zh-CN" altLang="en-US" smtClean="0"/>
              <a:t>2010-9-21</a:t>
            </a:fld>
            <a:endParaRPr lang="zh-CN" altLang="en-US"/>
          </a:p>
        </p:txBody>
      </p:sp>
      <p:sp>
        <p:nvSpPr>
          <p:cNvPr id="5" name="页脚占位符 4"/>
          <p:cNvSpPr>
            <a:spLocks noGrp="1"/>
          </p:cNvSpPr>
          <p:nvPr>
            <p:ph type="ftr" sz="quarter" idx="11"/>
          </p:nvPr>
        </p:nvSpPr>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7DD0F0F-0E89-49BD-823B-DA6EF7B8C5D2}" type="datetime1">
              <a:rPr lang="zh-CN" altLang="en-US" smtClean="0"/>
              <a:t>2010-9-21</a:t>
            </a:fld>
            <a:endParaRPr lang="zh-CN" altLang="en-US"/>
          </a:p>
        </p:txBody>
      </p:sp>
      <p:sp>
        <p:nvSpPr>
          <p:cNvPr id="5" name="页脚占位符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r>
              <a:rPr lang="zh-CN" altLang="en-US" smtClean="0"/>
              <a:t>数字图像处理</a:t>
            </a:r>
            <a:endParaRPr lang="zh-CN" altLang="en-US"/>
          </a:p>
        </p:txBody>
      </p:sp>
      <p:sp>
        <p:nvSpPr>
          <p:cNvPr id="6" name="灯片编号占位符 5"/>
          <p:cNvSpPr>
            <a:spLocks noGrp="1"/>
          </p:cNvSpPr>
          <p:nvPr>
            <p:ph type="sldNum" sz="quarter" idx="12"/>
          </p:nvPr>
        </p:nvSpPr>
        <p:spPr>
          <a:xfrm>
            <a:off x="6733952" y="6555112"/>
            <a:ext cx="588336" cy="228600"/>
          </a:xfrm>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B113C6E-B1FA-4170-A075-801EF916D6D6}" type="datetime1">
              <a:rPr lang="zh-CN" altLang="en-US" smtClean="0"/>
              <a:t>2010-9-21</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81577454-8CA6-4164-A670-D30AA2D74E4E}" type="datetime1">
              <a:rPr lang="zh-CN" altLang="en-US" smtClean="0"/>
              <a:t>2010-9-21</a:t>
            </a:fld>
            <a:endParaRPr lang="zh-CN" altLang="en-US"/>
          </a:p>
        </p:txBody>
      </p:sp>
      <p:sp>
        <p:nvSpPr>
          <p:cNvPr id="8" name="页脚占位符 7"/>
          <p:cNvSpPr>
            <a:spLocks noGrp="1"/>
          </p:cNvSpPr>
          <p:nvPr>
            <p:ph type="ftr" sz="quarter" idx="11"/>
          </p:nvPr>
        </p:nvSpPr>
        <p:spPr/>
        <p:txBody>
          <a:bodyPr/>
          <a:lstStyle>
            <a:extLst/>
          </a:lstStyle>
          <a:p>
            <a:r>
              <a:rPr lang="zh-CN" altLang="en-US" smtClean="0"/>
              <a:t>数字图像处理</a:t>
            </a:r>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4C820B76-70F9-4B26-BF03-D8C3FE65C383}" type="datetime1">
              <a:rPr lang="zh-CN" altLang="en-US" smtClean="0"/>
              <a:t>2010-9-21</a:t>
            </a:fld>
            <a:endParaRPr lang="zh-CN" altLang="en-US"/>
          </a:p>
        </p:txBody>
      </p:sp>
      <p:sp>
        <p:nvSpPr>
          <p:cNvPr id="4" name="页脚占位符 3"/>
          <p:cNvSpPr>
            <a:spLocks noGrp="1"/>
          </p:cNvSpPr>
          <p:nvPr>
            <p:ph type="ftr" sz="quarter" idx="11"/>
          </p:nvPr>
        </p:nvSpPr>
        <p:spPr/>
        <p:txBody>
          <a:bodyPr/>
          <a:lstStyle>
            <a:extLst/>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chemeClr val="tx2"/>
                </a:solidFill>
              </a:defRPr>
            </a:lvl1pPr>
            <a:extLst/>
          </a:lstStyle>
          <a:p>
            <a:fld id="{61B89558-D03F-468A-9987-E945B03804E5}" type="datetime1">
              <a:rPr lang="zh-CN" altLang="en-US" smtClean="0"/>
              <a:t>2010-9-21</a:t>
            </a:fld>
            <a:endParaRPr lang="zh-CN" altLang="en-US"/>
          </a:p>
        </p:txBody>
      </p:sp>
      <p:sp>
        <p:nvSpPr>
          <p:cNvPr id="3" name="页脚占位符 2"/>
          <p:cNvSpPr>
            <a:spLocks noGrp="1"/>
          </p:cNvSpPr>
          <p:nvPr>
            <p:ph type="ftr" sz="quarter" idx="11"/>
          </p:nvPr>
        </p:nvSpPr>
        <p:spPr/>
        <p:txBody>
          <a:bodyPr/>
          <a:lstStyle>
            <a:lvl1pPr>
              <a:defRPr>
                <a:solidFill>
                  <a:schemeClr val="tx2"/>
                </a:solidFill>
              </a:defRPr>
            </a:lvl1pPr>
            <a:extLst/>
          </a:lstStyle>
          <a:p>
            <a:r>
              <a:rPr lang="zh-CN" altLang="en-US" smtClean="0"/>
              <a:t>数字图像处理</a:t>
            </a:r>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E03681-E25E-486B-A62F-16EC31276014}" type="datetime1">
              <a:rPr lang="zh-CN" altLang="en-US" smtClean="0"/>
              <a:t>2010-9-21</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CN" altLang="en-US" smtClean="0"/>
              <a:t>单击此处编辑母版标题样式</a:t>
            </a:r>
            <a:endParaRPr kumimoji="0"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CN" altLang="en-US" smtClean="0"/>
              <a:t>单击此处编辑母版文本样式</a:t>
            </a:r>
          </a:p>
        </p:txBody>
      </p:sp>
      <p:sp>
        <p:nvSpPr>
          <p:cNvPr id="5" name="日期占位符 4"/>
          <p:cNvSpPr>
            <a:spLocks noGrp="1"/>
          </p:cNvSpPr>
          <p:nvPr>
            <p:ph type="dt" sz="half" idx="10"/>
          </p:nvPr>
        </p:nvSpPr>
        <p:spPr/>
        <p:txBody>
          <a:bodyPr/>
          <a:lstStyle>
            <a:extLst/>
          </a:lstStyle>
          <a:p>
            <a:fld id="{E4081BBB-E6E0-4A23-A309-8C780088841A}" type="datetime1">
              <a:rPr lang="zh-CN" altLang="en-US" smtClean="0"/>
              <a:t>2010-9-21</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CN" altLang="en-US" smtClean="0"/>
              <a:t>单击图标添加图片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标题占位符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zh-CN" altLang="en-US" smtClean="0"/>
              <a:t>单击此处编辑母版标题样式</a:t>
            </a:r>
            <a:endParaRPr kumimoji="0" lang="en-US"/>
          </a:p>
        </p:txBody>
      </p:sp>
      <p:sp>
        <p:nvSpPr>
          <p:cNvPr id="31" name="文本占位符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7" name="日期占位符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C027868-7C87-4422-999E-B7A2AD36585F}" type="datetime1">
              <a:rPr lang="zh-CN" altLang="en-US" smtClean="0"/>
              <a:t>2010-9-21</a:t>
            </a:fld>
            <a:endParaRPr lang="zh-CN" altLang="en-US"/>
          </a:p>
        </p:txBody>
      </p:sp>
      <p:sp>
        <p:nvSpPr>
          <p:cNvPr id="4" name="页脚占位符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zh-CN" altLang="en-US" smtClean="0"/>
              <a:t>数字图像处理</a:t>
            </a:r>
            <a:endParaRPr lang="zh-CN" altLang="en-US"/>
          </a:p>
        </p:txBody>
      </p:sp>
      <p:sp>
        <p:nvSpPr>
          <p:cNvPr id="16" name="灯片编号占位符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6.emf"/><Relationship Id="rId5" Type="http://schemas.openxmlformats.org/officeDocument/2006/relationships/oleObject" Target="../embeddings/oleObject3.bin"/><Relationship Id="rId4" Type="http://schemas.openxmlformats.org/officeDocument/2006/relationships/image" Target="../media/image45.emf"/></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5" Type="http://schemas.openxmlformats.org/officeDocument/2006/relationships/image" Target="../media/image51.jpeg"/><Relationship Id="rId4" Type="http://schemas.openxmlformats.org/officeDocument/2006/relationships/image" Target="../media/image50.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0" dirty="0"/>
              <a:t>图像压缩与编码</a:t>
            </a:r>
            <a:endParaRPr lang="zh-CN" altLang="en-US" b="0" dirty="0"/>
          </a:p>
        </p:txBody>
      </p:sp>
      <p:sp>
        <p:nvSpPr>
          <p:cNvPr id="3" name="副标题 2"/>
          <p:cNvSpPr>
            <a:spLocks noGrp="1"/>
          </p:cNvSpPr>
          <p:nvPr>
            <p:ph type="subTitle" idx="1"/>
          </p:nvPr>
        </p:nvSpPr>
        <p:spPr/>
        <p:txBody>
          <a:bodyPr>
            <a:normAutofit fontScale="85000" lnSpcReduction="10000"/>
          </a:bodyPr>
          <a:lstStyle/>
          <a:p>
            <a:r>
              <a:rPr lang="zh-CN" altLang="en-US" dirty="0" smtClean="0"/>
              <a:t>配套课件</a:t>
            </a:r>
            <a:endParaRPr lang="en-US" altLang="zh-CN" dirty="0" smtClean="0"/>
          </a:p>
          <a:p>
            <a:r>
              <a:rPr lang="zh-CN" altLang="en-US" dirty="0" smtClean="0"/>
              <a:t>数字</a:t>
            </a:r>
            <a:r>
              <a:rPr lang="zh-CN" altLang="en-US" dirty="0"/>
              <a:t>图像处理 </a:t>
            </a:r>
            <a:endParaRPr lang="en-US" altLang="zh-CN" dirty="0" smtClean="0"/>
          </a:p>
          <a:p>
            <a:r>
              <a:rPr lang="en-US" altLang="zh-CN" dirty="0" smtClean="0"/>
              <a:t>— </a:t>
            </a:r>
            <a:r>
              <a:rPr lang="zh-CN" altLang="en-US" dirty="0"/>
              <a:t>编程框架、理论分析、实例应用和源码实现</a:t>
            </a: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34496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典型的图像压缩流程</a:t>
            </a:r>
            <a:endParaRPr lang="zh-CN" altLang="en-US" dirty="0"/>
          </a:p>
        </p:txBody>
      </p:sp>
      <p:sp>
        <p:nvSpPr>
          <p:cNvPr id="3" name="内容占位符 2"/>
          <p:cNvSpPr>
            <a:spLocks noGrp="1"/>
          </p:cNvSpPr>
          <p:nvPr>
            <p:ph idx="1"/>
          </p:nvPr>
        </p:nvSpPr>
        <p:spPr/>
        <p:txBody>
          <a:bodyPr/>
          <a:lstStyle/>
          <a:p>
            <a:r>
              <a:rPr lang="zh-CN" altLang="zh-CN" dirty="0"/>
              <a:t>压缩的完成主要依靠，</a:t>
            </a:r>
            <a:r>
              <a:rPr lang="zh-CN" altLang="zh-CN" dirty="0">
                <a:solidFill>
                  <a:srgbClr val="FF0000"/>
                </a:solidFill>
              </a:rPr>
              <a:t>一</a:t>
            </a:r>
            <a:r>
              <a:rPr lang="zh-CN" altLang="zh-CN" dirty="0"/>
              <a:t>是使用线性变换来剔除图像数据的相关性，</a:t>
            </a:r>
            <a:r>
              <a:rPr lang="zh-CN" altLang="zh-CN" dirty="0">
                <a:solidFill>
                  <a:srgbClr val="0000FF"/>
                </a:solidFill>
              </a:rPr>
              <a:t>二</a:t>
            </a:r>
            <a:r>
              <a:rPr lang="zh-CN" altLang="zh-CN" dirty="0"/>
              <a:t>是对所得到的变换系数进行量化，</a:t>
            </a:r>
            <a:r>
              <a:rPr lang="zh-CN" altLang="zh-CN" dirty="0">
                <a:solidFill>
                  <a:srgbClr val="00FF00"/>
                </a:solidFill>
              </a:rPr>
              <a:t>三</a:t>
            </a:r>
            <a:r>
              <a:rPr lang="zh-CN" altLang="zh-CN" dirty="0"/>
              <a:t>是对不同类型的数据分配比特位，</a:t>
            </a:r>
            <a:r>
              <a:rPr lang="zh-CN" altLang="zh-CN" dirty="0">
                <a:solidFill>
                  <a:srgbClr val="C00000"/>
                </a:solidFill>
              </a:rPr>
              <a:t>四</a:t>
            </a:r>
            <a:r>
              <a:rPr lang="zh-CN" altLang="zh-CN" dirty="0"/>
              <a:t>是对量化后的结果进行</a:t>
            </a:r>
            <a:r>
              <a:rPr lang="zh-CN" altLang="zh-CN" dirty="0" smtClean="0"/>
              <a:t>熵编码。</a:t>
            </a:r>
            <a:endParaRPr lang="en-US" altLang="zh-CN" dirty="0" smtClean="0"/>
          </a:p>
          <a:p>
            <a:endParaRPr lang="en-US" altLang="zh-CN" dirty="0"/>
          </a:p>
          <a:p>
            <a:endParaRPr lang="en-US" altLang="zh-CN" dirty="0" smtClean="0"/>
          </a:p>
          <a:p>
            <a:endParaRPr lang="en-US" altLang="zh-CN" dirty="0"/>
          </a:p>
          <a:p>
            <a:r>
              <a:rPr lang="zh-CN" altLang="zh-CN" dirty="0"/>
              <a:t>典型的有损图像编码压缩方案，既要涉及</a:t>
            </a:r>
            <a:r>
              <a:rPr lang="zh-CN" altLang="zh-CN" dirty="0">
                <a:solidFill>
                  <a:srgbClr val="C00000"/>
                </a:solidFill>
              </a:rPr>
              <a:t>有损压缩算法</a:t>
            </a:r>
            <a:r>
              <a:rPr lang="zh-CN" altLang="zh-CN" dirty="0"/>
              <a:t>，也会涉及</a:t>
            </a:r>
            <a:r>
              <a:rPr lang="zh-CN" altLang="zh-CN" dirty="0">
                <a:solidFill>
                  <a:srgbClr val="C00000"/>
                </a:solidFill>
              </a:rPr>
              <a:t>无损压缩</a:t>
            </a:r>
            <a:r>
              <a:rPr lang="zh-CN" altLang="zh-CN" dirty="0" smtClean="0">
                <a:solidFill>
                  <a:srgbClr val="C00000"/>
                </a:solidFill>
              </a:rPr>
              <a:t>算法</a:t>
            </a:r>
            <a:r>
              <a:rPr lang="zh-CN" altLang="en-US" dirty="0" smtClean="0"/>
              <a:t>。</a:t>
            </a:r>
            <a:endParaRPr lang="en-US" altLang="zh-CN" dirty="0" smtClean="0"/>
          </a:p>
          <a:p>
            <a:r>
              <a:rPr lang="zh-CN" altLang="zh-CN" dirty="0">
                <a:solidFill>
                  <a:srgbClr val="00B050"/>
                </a:solidFill>
              </a:rPr>
              <a:t>对于分形技术，图像中可能的自相似信息被用来缩减用于图像重新描述所需的数据规模。</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665238672"/>
              </p:ext>
            </p:extLst>
          </p:nvPr>
        </p:nvGraphicFramePr>
        <p:xfrm>
          <a:off x="179512" y="3657244"/>
          <a:ext cx="8828181" cy="563844"/>
        </p:xfrm>
        <a:graphic>
          <a:graphicData uri="http://schemas.openxmlformats.org/presentationml/2006/ole">
            <mc:AlternateContent xmlns:mc="http://schemas.openxmlformats.org/markup-compatibility/2006">
              <mc:Choice xmlns:v="urn:schemas-microsoft-com:vml" Requires="v">
                <p:oleObj spid="_x0000_s1262" name="Visio" r:id="rId3" imgW="4894707" imgH="304800" progId="Visio.Drawing.11">
                  <p:embed/>
                </p:oleObj>
              </mc:Choice>
              <mc:Fallback>
                <p:oleObj name="Visio" r:id="rId3" imgW="4894707" imgH="3048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657244"/>
                        <a:ext cx="8828181" cy="563844"/>
                      </a:xfrm>
                      <a:prstGeom prst="rect">
                        <a:avLst/>
                      </a:prstGeom>
                      <a:noFill/>
                    </p:spPr>
                  </p:pic>
                </p:oleObj>
              </mc:Fallback>
            </mc:AlternateContent>
          </a:graphicData>
        </a:graphic>
      </p:graphicFrame>
    </p:spTree>
    <p:extLst>
      <p:ext uri="{BB962C8B-B14F-4D97-AF65-F5344CB8AC3E}">
        <p14:creationId xmlns:p14="http://schemas.microsoft.com/office/powerpoint/2010/main" val="324931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80">
                                          <p:stCondLst>
                                            <p:cond delay="0"/>
                                          </p:stCondLst>
                                        </p:cTn>
                                        <p:tgtEl>
                                          <p:spTgt spid="3">
                                            <p:txEl>
                                              <p:pRg st="4" end="4"/>
                                            </p:txEl>
                                          </p:spTgt>
                                        </p:tgtEl>
                                      </p:cBhvr>
                                    </p:animEffect>
                                    <p:anim calcmode="lin" valueType="num">
                                      <p:cBhvr>
                                        <p:cTn id="2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4" end="4"/>
                                            </p:txEl>
                                          </p:spTgt>
                                        </p:tgtEl>
                                      </p:cBhvr>
                                      <p:to x="100000" y="60000"/>
                                    </p:animScale>
                                    <p:animScale>
                                      <p:cBhvr>
                                        <p:cTn id="32" dur="166" decel="50000">
                                          <p:stCondLst>
                                            <p:cond delay="676"/>
                                          </p:stCondLst>
                                        </p:cTn>
                                        <p:tgtEl>
                                          <p:spTgt spid="3">
                                            <p:txEl>
                                              <p:pRg st="4" end="4"/>
                                            </p:txEl>
                                          </p:spTgt>
                                        </p:tgtEl>
                                      </p:cBhvr>
                                      <p:to x="100000" y="100000"/>
                                    </p:animScale>
                                    <p:animScale>
                                      <p:cBhvr>
                                        <p:cTn id="33" dur="26">
                                          <p:stCondLst>
                                            <p:cond delay="1312"/>
                                          </p:stCondLst>
                                        </p:cTn>
                                        <p:tgtEl>
                                          <p:spTgt spid="3">
                                            <p:txEl>
                                              <p:pRg st="4" end="4"/>
                                            </p:txEl>
                                          </p:spTgt>
                                        </p:tgtEl>
                                      </p:cBhvr>
                                      <p:to x="100000" y="80000"/>
                                    </p:animScale>
                                    <p:animScale>
                                      <p:cBhvr>
                                        <p:cTn id="34" dur="166" decel="50000">
                                          <p:stCondLst>
                                            <p:cond delay="1338"/>
                                          </p:stCondLst>
                                        </p:cTn>
                                        <p:tgtEl>
                                          <p:spTgt spid="3">
                                            <p:txEl>
                                              <p:pRg st="4" end="4"/>
                                            </p:txEl>
                                          </p:spTgt>
                                        </p:tgtEl>
                                      </p:cBhvr>
                                      <p:to x="100000" y="100000"/>
                                    </p:animScale>
                                    <p:animScale>
                                      <p:cBhvr>
                                        <p:cTn id="35" dur="26">
                                          <p:stCondLst>
                                            <p:cond delay="1642"/>
                                          </p:stCondLst>
                                        </p:cTn>
                                        <p:tgtEl>
                                          <p:spTgt spid="3">
                                            <p:txEl>
                                              <p:pRg st="4" end="4"/>
                                            </p:txEl>
                                          </p:spTgt>
                                        </p:tgtEl>
                                      </p:cBhvr>
                                      <p:to x="100000" y="90000"/>
                                    </p:animScale>
                                    <p:animScale>
                                      <p:cBhvr>
                                        <p:cTn id="36" dur="166" decel="50000">
                                          <p:stCondLst>
                                            <p:cond delay="1668"/>
                                          </p:stCondLst>
                                        </p:cTn>
                                        <p:tgtEl>
                                          <p:spTgt spid="3">
                                            <p:txEl>
                                              <p:pRg st="4" end="4"/>
                                            </p:txEl>
                                          </p:spTgt>
                                        </p:tgtEl>
                                      </p:cBhvr>
                                      <p:to x="100000" y="100000"/>
                                    </p:animScale>
                                    <p:animScale>
                                      <p:cBhvr>
                                        <p:cTn id="37" dur="26">
                                          <p:stCondLst>
                                            <p:cond delay="1808"/>
                                          </p:stCondLst>
                                        </p:cTn>
                                        <p:tgtEl>
                                          <p:spTgt spid="3">
                                            <p:txEl>
                                              <p:pRg st="4" end="4"/>
                                            </p:txEl>
                                          </p:spTgt>
                                        </p:tgtEl>
                                      </p:cBhvr>
                                      <p:to x="100000" y="95000"/>
                                    </p:animScale>
                                    <p:animScale>
                                      <p:cBhvr>
                                        <p:cTn id="38" dur="166" decel="50000">
                                          <p:stCondLst>
                                            <p:cond delay="1834"/>
                                          </p:stCondLst>
                                        </p:cTn>
                                        <p:tgtEl>
                                          <p:spTgt spid="3">
                                            <p:txEl>
                                              <p:pRg st="4" end="4"/>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wipe(down)">
                                      <p:cBhvr>
                                        <p:cTn id="43" dur="580">
                                          <p:stCondLst>
                                            <p:cond delay="0"/>
                                          </p:stCondLst>
                                        </p:cTn>
                                        <p:tgtEl>
                                          <p:spTgt spid="3">
                                            <p:txEl>
                                              <p:pRg st="5" end="5"/>
                                            </p:txEl>
                                          </p:spTgt>
                                        </p:tgtEl>
                                      </p:cBhvr>
                                    </p:animEffect>
                                    <p:anim calcmode="lin" valueType="num">
                                      <p:cBhvr>
                                        <p:cTn id="4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5" end="5"/>
                                            </p:txEl>
                                          </p:spTgt>
                                        </p:tgtEl>
                                      </p:cBhvr>
                                      <p:to x="100000" y="60000"/>
                                    </p:animScale>
                                    <p:animScale>
                                      <p:cBhvr>
                                        <p:cTn id="50" dur="166" decel="50000">
                                          <p:stCondLst>
                                            <p:cond delay="676"/>
                                          </p:stCondLst>
                                        </p:cTn>
                                        <p:tgtEl>
                                          <p:spTgt spid="3">
                                            <p:txEl>
                                              <p:pRg st="5" end="5"/>
                                            </p:txEl>
                                          </p:spTgt>
                                        </p:tgtEl>
                                      </p:cBhvr>
                                      <p:to x="100000" y="100000"/>
                                    </p:animScale>
                                    <p:animScale>
                                      <p:cBhvr>
                                        <p:cTn id="51" dur="26">
                                          <p:stCondLst>
                                            <p:cond delay="1312"/>
                                          </p:stCondLst>
                                        </p:cTn>
                                        <p:tgtEl>
                                          <p:spTgt spid="3">
                                            <p:txEl>
                                              <p:pRg st="5" end="5"/>
                                            </p:txEl>
                                          </p:spTgt>
                                        </p:tgtEl>
                                      </p:cBhvr>
                                      <p:to x="100000" y="80000"/>
                                    </p:animScale>
                                    <p:animScale>
                                      <p:cBhvr>
                                        <p:cTn id="52" dur="166" decel="50000">
                                          <p:stCondLst>
                                            <p:cond delay="1338"/>
                                          </p:stCondLst>
                                        </p:cTn>
                                        <p:tgtEl>
                                          <p:spTgt spid="3">
                                            <p:txEl>
                                              <p:pRg st="5" end="5"/>
                                            </p:txEl>
                                          </p:spTgt>
                                        </p:tgtEl>
                                      </p:cBhvr>
                                      <p:to x="100000" y="100000"/>
                                    </p:animScale>
                                    <p:animScale>
                                      <p:cBhvr>
                                        <p:cTn id="53" dur="26">
                                          <p:stCondLst>
                                            <p:cond delay="1642"/>
                                          </p:stCondLst>
                                        </p:cTn>
                                        <p:tgtEl>
                                          <p:spTgt spid="3">
                                            <p:txEl>
                                              <p:pRg st="5" end="5"/>
                                            </p:txEl>
                                          </p:spTgt>
                                        </p:tgtEl>
                                      </p:cBhvr>
                                      <p:to x="100000" y="90000"/>
                                    </p:animScale>
                                    <p:animScale>
                                      <p:cBhvr>
                                        <p:cTn id="54" dur="166" decel="50000">
                                          <p:stCondLst>
                                            <p:cond delay="1668"/>
                                          </p:stCondLst>
                                        </p:cTn>
                                        <p:tgtEl>
                                          <p:spTgt spid="3">
                                            <p:txEl>
                                              <p:pRg st="5" end="5"/>
                                            </p:txEl>
                                          </p:spTgt>
                                        </p:tgtEl>
                                      </p:cBhvr>
                                      <p:to x="100000" y="100000"/>
                                    </p:animScale>
                                    <p:animScale>
                                      <p:cBhvr>
                                        <p:cTn id="55" dur="26">
                                          <p:stCondLst>
                                            <p:cond delay="1808"/>
                                          </p:stCondLst>
                                        </p:cTn>
                                        <p:tgtEl>
                                          <p:spTgt spid="3">
                                            <p:txEl>
                                              <p:pRg st="5" end="5"/>
                                            </p:txEl>
                                          </p:spTgt>
                                        </p:tgtEl>
                                      </p:cBhvr>
                                      <p:to x="100000" y="95000"/>
                                    </p:animScale>
                                    <p:animScale>
                                      <p:cBhvr>
                                        <p:cTn id="56"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典型的图像压缩流程</a:t>
            </a:r>
            <a:endParaRPr lang="zh-CN" altLang="en-US" dirty="0"/>
          </a:p>
        </p:txBody>
      </p:sp>
      <p:sp>
        <p:nvSpPr>
          <p:cNvPr id="3" name="内容占位符 2"/>
          <p:cNvSpPr>
            <a:spLocks noGrp="1"/>
          </p:cNvSpPr>
          <p:nvPr>
            <p:ph idx="1"/>
          </p:nvPr>
        </p:nvSpPr>
        <p:spPr/>
        <p:txBody>
          <a:bodyPr/>
          <a:lstStyle/>
          <a:p>
            <a:r>
              <a:rPr lang="zh-CN" altLang="zh-CN" dirty="0"/>
              <a:t>要压缩一幅图像通常涉及如下几个步骤</a:t>
            </a:r>
            <a:r>
              <a:rPr lang="zh-CN" altLang="zh-CN" dirty="0" smtClean="0"/>
              <a:t>：</a:t>
            </a:r>
            <a:endParaRPr lang="en-US" altLang="zh-CN" dirty="0" smtClean="0"/>
          </a:p>
          <a:p>
            <a:pPr lvl="1"/>
            <a:r>
              <a:rPr lang="zh-CN" altLang="zh-CN" dirty="0">
                <a:solidFill>
                  <a:srgbClr val="00B050"/>
                </a:solidFill>
              </a:rPr>
              <a:t>为目标图像设置比特率和质量损伤（即可以容许的错误多少）等参数</a:t>
            </a:r>
            <a:r>
              <a:rPr lang="zh-CN" altLang="zh-CN" dirty="0" smtClean="0">
                <a:solidFill>
                  <a:srgbClr val="00B050"/>
                </a:solidFill>
              </a:rPr>
              <a:t>；</a:t>
            </a:r>
            <a:endParaRPr lang="en-US" altLang="zh-CN" dirty="0" smtClean="0">
              <a:solidFill>
                <a:srgbClr val="00B050"/>
              </a:solidFill>
            </a:endParaRPr>
          </a:p>
          <a:p>
            <a:pPr lvl="1"/>
            <a:r>
              <a:rPr lang="zh-CN" altLang="zh-CN" dirty="0"/>
              <a:t>根据各自的重要性，将图像数据划分为不同的类型</a:t>
            </a:r>
            <a:r>
              <a:rPr lang="zh-CN" altLang="zh-CN" dirty="0" smtClean="0"/>
              <a:t>；</a:t>
            </a:r>
            <a:endParaRPr lang="en-US" altLang="zh-CN" dirty="0" smtClean="0"/>
          </a:p>
          <a:p>
            <a:pPr lvl="1"/>
            <a:r>
              <a:rPr lang="zh-CN" altLang="zh-CN" dirty="0">
                <a:solidFill>
                  <a:srgbClr val="C00000"/>
                </a:solidFill>
              </a:rPr>
              <a:t>根据所划分的类型对可使用的比特位预算进行分割，以使得质量损伤达到最小</a:t>
            </a:r>
            <a:r>
              <a:rPr lang="zh-CN" altLang="zh-CN" dirty="0" smtClean="0">
                <a:solidFill>
                  <a:srgbClr val="C00000"/>
                </a:solidFill>
              </a:rPr>
              <a:t>；</a:t>
            </a:r>
            <a:endParaRPr lang="en-US" altLang="zh-CN" dirty="0" smtClean="0">
              <a:solidFill>
                <a:srgbClr val="C00000"/>
              </a:solidFill>
            </a:endParaRPr>
          </a:p>
          <a:p>
            <a:pPr lvl="1"/>
            <a:r>
              <a:rPr lang="zh-CN" altLang="zh-CN" dirty="0"/>
              <a:t>使用比特位分配信息，来对每种类型的数据进行单独的量化</a:t>
            </a:r>
            <a:r>
              <a:rPr lang="zh-CN" altLang="zh-CN" dirty="0" smtClean="0"/>
              <a:t>；</a:t>
            </a:r>
            <a:endParaRPr lang="en-US" altLang="zh-CN" dirty="0" smtClean="0"/>
          </a:p>
          <a:p>
            <a:pPr lvl="1"/>
            <a:r>
              <a:rPr lang="zh-CN" altLang="zh-CN" dirty="0">
                <a:solidFill>
                  <a:srgbClr val="0070C0"/>
                </a:solidFill>
              </a:rPr>
              <a:t>使用熵编码器来对每种类型的数据进行编码，并将所得到的编码流写进文件。</a:t>
            </a:r>
            <a:endParaRPr lang="zh-CN" altLang="en-US" dirty="0">
              <a:solidFill>
                <a:srgbClr val="0070C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102735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典型的图像压缩流程</a:t>
            </a:r>
            <a:endParaRPr lang="zh-CN" altLang="en-US" dirty="0"/>
          </a:p>
        </p:txBody>
      </p:sp>
      <p:sp>
        <p:nvSpPr>
          <p:cNvPr id="3" name="内容占位符 2"/>
          <p:cNvSpPr>
            <a:spLocks noGrp="1"/>
          </p:cNvSpPr>
          <p:nvPr>
            <p:ph idx="1"/>
          </p:nvPr>
        </p:nvSpPr>
        <p:spPr/>
        <p:txBody>
          <a:bodyPr>
            <a:normAutofit fontScale="92500"/>
          </a:bodyPr>
          <a:lstStyle/>
          <a:p>
            <a:r>
              <a:rPr lang="zh-CN" altLang="zh-CN" dirty="0"/>
              <a:t>一般来说，从压缩数据中重构图像通常比压缩过程要</a:t>
            </a:r>
            <a:r>
              <a:rPr lang="zh-CN" altLang="zh-CN" dirty="0">
                <a:solidFill>
                  <a:srgbClr val="0070C0"/>
                </a:solidFill>
              </a:rPr>
              <a:t>快得多</a:t>
            </a:r>
            <a:r>
              <a:rPr lang="zh-CN" altLang="zh-CN" dirty="0"/>
              <a:t>，这就是用户平时在浏览一幅</a:t>
            </a:r>
            <a:r>
              <a:rPr lang="en-US" altLang="zh-CN" dirty="0"/>
              <a:t>BMP</a:t>
            </a:r>
            <a:r>
              <a:rPr lang="zh-CN" altLang="zh-CN" dirty="0"/>
              <a:t>图像和一幅</a:t>
            </a:r>
            <a:r>
              <a:rPr lang="en-US" altLang="zh-CN" dirty="0"/>
              <a:t>JPEG</a:t>
            </a:r>
            <a:r>
              <a:rPr lang="zh-CN" altLang="zh-CN" dirty="0"/>
              <a:t>图像的时候实际上是感受不到任何时间上延迟的原因</a:t>
            </a:r>
            <a:r>
              <a:rPr lang="zh-CN" altLang="zh-CN" dirty="0" smtClean="0"/>
              <a:t>。</a:t>
            </a:r>
            <a:endParaRPr lang="en-US" altLang="zh-CN" dirty="0" smtClean="0"/>
          </a:p>
          <a:p>
            <a:r>
              <a:rPr lang="zh-CN" altLang="zh-CN" dirty="0"/>
              <a:t>对于一幅</a:t>
            </a:r>
            <a:r>
              <a:rPr lang="zh-CN" altLang="zh-CN" dirty="0">
                <a:solidFill>
                  <a:srgbClr val="FF0000"/>
                </a:solidFill>
              </a:rPr>
              <a:t>大尺度图像</a:t>
            </a:r>
            <a:r>
              <a:rPr lang="zh-CN" altLang="zh-CN" dirty="0"/>
              <a:t>的压缩格式存储来说，其消耗的时间用户通常是感受得到的，特别对于一个图像序列（即视频）的压缩则是一种漫长的</a:t>
            </a:r>
            <a:r>
              <a:rPr lang="zh-CN" altLang="zh-CN" dirty="0" smtClean="0"/>
              <a:t>等待</a:t>
            </a:r>
            <a:r>
              <a:rPr lang="zh-CN" altLang="en-US" dirty="0" smtClean="0"/>
              <a:t>。</a:t>
            </a:r>
            <a:endParaRPr lang="en-US" altLang="zh-CN" dirty="0" smtClean="0"/>
          </a:p>
          <a:p>
            <a:r>
              <a:rPr lang="zh-CN" altLang="zh-CN" dirty="0" smtClean="0"/>
              <a:t>相对而言</a:t>
            </a:r>
            <a:r>
              <a:rPr lang="zh-CN" altLang="zh-CN" dirty="0"/>
              <a:t>，压缩视频格式的</a:t>
            </a:r>
            <a:r>
              <a:rPr lang="zh-CN" altLang="zh-CN" dirty="0">
                <a:solidFill>
                  <a:srgbClr val="00FF00"/>
                </a:solidFill>
              </a:rPr>
              <a:t>解码和播放</a:t>
            </a:r>
            <a:r>
              <a:rPr lang="zh-CN" altLang="zh-CN" dirty="0"/>
              <a:t>都必须快于或者等于视频的帧率，否则所得到的编解码器绝对是失败的</a:t>
            </a:r>
            <a:r>
              <a:rPr lang="zh-CN" altLang="zh-CN" dirty="0" smtClean="0"/>
              <a:t>。</a:t>
            </a:r>
            <a:endParaRPr lang="en-US" altLang="zh-CN" dirty="0" smtClean="0"/>
          </a:p>
          <a:p>
            <a:r>
              <a:rPr lang="zh-CN" altLang="zh-CN" dirty="0"/>
              <a:t>对于专业人员来说，图像压缩和解压缩从来都是</a:t>
            </a:r>
            <a:r>
              <a:rPr lang="zh-CN" altLang="zh-CN" dirty="0">
                <a:solidFill>
                  <a:srgbClr val="C00000"/>
                </a:solidFill>
              </a:rPr>
              <a:t>成对出现</a:t>
            </a:r>
            <a:r>
              <a:rPr lang="zh-CN" altLang="zh-CN" dirty="0"/>
              <a:t>的。</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277481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线性变换</a:t>
            </a:r>
            <a:endParaRPr lang="zh-CN" altLang="en-US" dirty="0"/>
          </a:p>
        </p:txBody>
      </p:sp>
      <p:sp>
        <p:nvSpPr>
          <p:cNvPr id="3" name="内容占位符 2"/>
          <p:cNvSpPr>
            <a:spLocks noGrp="1"/>
          </p:cNvSpPr>
          <p:nvPr>
            <p:ph idx="1"/>
          </p:nvPr>
        </p:nvSpPr>
        <p:spPr/>
        <p:txBody>
          <a:bodyPr/>
          <a:lstStyle/>
          <a:p>
            <a:r>
              <a:rPr lang="zh-CN" altLang="zh-CN" dirty="0"/>
              <a:t>一系列的线性变换技术得到了发展，包括</a:t>
            </a:r>
            <a:r>
              <a:rPr lang="zh-CN" altLang="zh-CN" dirty="0">
                <a:solidFill>
                  <a:srgbClr val="FF0000"/>
                </a:solidFill>
              </a:rPr>
              <a:t>离散傅里叶变换</a:t>
            </a:r>
            <a:r>
              <a:rPr lang="zh-CN" altLang="zh-CN" dirty="0"/>
              <a:t>、</a:t>
            </a:r>
            <a:r>
              <a:rPr lang="zh-CN" altLang="zh-CN" dirty="0">
                <a:solidFill>
                  <a:srgbClr val="0000FF"/>
                </a:solidFill>
              </a:rPr>
              <a:t>离散余弦变换</a:t>
            </a:r>
            <a:r>
              <a:rPr lang="zh-CN" altLang="zh-CN" dirty="0"/>
              <a:t>和</a:t>
            </a:r>
            <a:r>
              <a:rPr lang="zh-CN" altLang="zh-CN" dirty="0">
                <a:solidFill>
                  <a:srgbClr val="C00000"/>
                </a:solidFill>
              </a:rPr>
              <a:t>离散小波变换</a:t>
            </a:r>
            <a:r>
              <a:rPr lang="zh-CN" altLang="zh-CN" dirty="0" smtClean="0"/>
              <a:t>等等</a:t>
            </a:r>
            <a:r>
              <a:rPr lang="zh-CN" altLang="en-US" dirty="0" smtClean="0"/>
              <a:t>。</a:t>
            </a:r>
            <a:endParaRPr lang="en-US" altLang="zh-CN" dirty="0" smtClean="0"/>
          </a:p>
          <a:p>
            <a:r>
              <a:rPr lang="zh-CN" altLang="zh-CN" dirty="0"/>
              <a:t>图像可以表示为一个特定系数的二维数组，其中每个系数表示在</a:t>
            </a:r>
            <a:r>
              <a:rPr lang="zh-CN" altLang="zh-CN" dirty="0" smtClean="0"/>
              <a:t>特定点</a:t>
            </a:r>
            <a:r>
              <a:rPr lang="zh-CN" altLang="zh-CN" dirty="0"/>
              <a:t>上的亮度信息</a:t>
            </a:r>
            <a:r>
              <a:rPr lang="zh-CN" altLang="zh-CN" dirty="0" smtClean="0"/>
              <a:t>。</a:t>
            </a:r>
            <a:endParaRPr lang="en-US" altLang="zh-CN" dirty="0" smtClean="0"/>
          </a:p>
          <a:p>
            <a:r>
              <a:rPr lang="zh-CN" altLang="zh-CN" dirty="0"/>
              <a:t>技术上，色彩上的平滑变化可以称为</a:t>
            </a:r>
            <a:r>
              <a:rPr lang="zh-CN" altLang="zh-CN" dirty="0">
                <a:solidFill>
                  <a:srgbClr val="00B050"/>
                </a:solidFill>
              </a:rPr>
              <a:t>低频变化</a:t>
            </a:r>
            <a:r>
              <a:rPr lang="zh-CN" altLang="zh-CN" dirty="0"/>
              <a:t>，而尖锐的变化可以称为</a:t>
            </a:r>
            <a:r>
              <a:rPr lang="zh-CN" altLang="zh-CN" dirty="0">
                <a:solidFill>
                  <a:srgbClr val="00B050"/>
                </a:solidFill>
              </a:rPr>
              <a:t>高频变化</a:t>
            </a:r>
            <a:r>
              <a:rPr lang="zh-CN" altLang="zh-CN" dirty="0" smtClean="0"/>
              <a:t>。</a:t>
            </a:r>
            <a:endParaRPr lang="en-US" altLang="zh-CN" dirty="0" smtClean="0"/>
          </a:p>
          <a:p>
            <a:r>
              <a:rPr lang="zh-CN" altLang="zh-CN" dirty="0">
                <a:solidFill>
                  <a:srgbClr val="00B050"/>
                </a:solidFill>
              </a:rPr>
              <a:t>低频成分</a:t>
            </a:r>
            <a:r>
              <a:rPr lang="zh-CN" altLang="zh-CN" dirty="0"/>
              <a:t>（</a:t>
            </a:r>
            <a:r>
              <a:rPr lang="zh-CN" altLang="zh-CN" dirty="0">
                <a:solidFill>
                  <a:srgbClr val="C00000"/>
                </a:solidFill>
              </a:rPr>
              <a:t>对应于平滑变化</a:t>
            </a:r>
            <a:r>
              <a:rPr lang="zh-CN" altLang="zh-CN" dirty="0"/>
              <a:t>）构成了图像的基础，而</a:t>
            </a:r>
            <a:r>
              <a:rPr lang="zh-CN" altLang="zh-CN" dirty="0">
                <a:solidFill>
                  <a:srgbClr val="00B050"/>
                </a:solidFill>
              </a:rPr>
              <a:t>高频成分</a:t>
            </a:r>
            <a:r>
              <a:rPr lang="zh-CN" altLang="zh-CN" dirty="0"/>
              <a:t>（</a:t>
            </a:r>
            <a:r>
              <a:rPr lang="zh-CN" altLang="zh-CN" dirty="0">
                <a:solidFill>
                  <a:srgbClr val="C00000"/>
                </a:solidFill>
              </a:rPr>
              <a:t>提供细节的边缘</a:t>
            </a:r>
            <a:r>
              <a:rPr lang="zh-CN" altLang="zh-CN" dirty="0"/>
              <a:t>）在低频成分的基础上对图像进行精炼，以提供更为精细的图像。</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82389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离散小波变换</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正向小波变换</a:t>
            </a:r>
            <a:r>
              <a:rPr lang="zh-CN" altLang="zh-CN" dirty="0"/>
              <a:t>是将图像数据划分成具有不同重要性的类型，而反向变换则是不同类型的数据重新组合为图像</a:t>
            </a:r>
            <a:r>
              <a:rPr lang="zh-CN" altLang="zh-CN" dirty="0" smtClean="0"/>
              <a:t>。</a:t>
            </a:r>
            <a:endParaRPr lang="en-US" altLang="zh-CN" dirty="0" smtClean="0"/>
          </a:p>
          <a:p>
            <a:r>
              <a:rPr lang="zh-CN" altLang="zh-CN" dirty="0"/>
              <a:t>同样，一个低通和高通滤波器对被使用，这里则被称为是</a:t>
            </a:r>
            <a:r>
              <a:rPr lang="zh-CN" altLang="zh-CN" dirty="0">
                <a:solidFill>
                  <a:srgbClr val="0000FF"/>
                </a:solidFill>
              </a:rPr>
              <a:t>合成滤波器对</a:t>
            </a:r>
            <a:r>
              <a:rPr lang="zh-CN" altLang="zh-CN" dirty="0" smtClean="0"/>
              <a:t>。</a:t>
            </a:r>
            <a:endParaRPr lang="en-US" altLang="zh-CN" dirty="0" smtClean="0"/>
          </a:p>
          <a:p>
            <a:r>
              <a:rPr lang="zh-CN" altLang="zh-CN" dirty="0">
                <a:solidFill>
                  <a:srgbClr val="00B050"/>
                </a:solidFill>
              </a:rPr>
              <a:t>滤波的过程也正好是相反的，从最顶层开始，先列后行，再进入下一层，直至到达最底层。</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pic>
        <p:nvPicPr>
          <p:cNvPr id="6" name="图片 5" descr="单层次小波分解.bmp"/>
          <p:cNvPicPr/>
          <p:nvPr/>
        </p:nvPicPr>
        <p:blipFill>
          <a:blip r:embed="rId2" cstate="print"/>
          <a:stretch>
            <a:fillRect/>
          </a:stretch>
        </p:blipFill>
        <p:spPr>
          <a:xfrm>
            <a:off x="899592" y="4726052"/>
            <a:ext cx="1729028" cy="1655276"/>
          </a:xfrm>
          <a:prstGeom prst="rect">
            <a:avLst/>
          </a:prstGeom>
        </p:spPr>
      </p:pic>
      <p:pic>
        <p:nvPicPr>
          <p:cNvPr id="7" name="图片 6" descr="二层次小波分解.bmp"/>
          <p:cNvPicPr/>
          <p:nvPr/>
        </p:nvPicPr>
        <p:blipFill>
          <a:blip r:embed="rId3" cstate="print"/>
          <a:stretch>
            <a:fillRect/>
          </a:stretch>
        </p:blipFill>
        <p:spPr>
          <a:xfrm>
            <a:off x="2986988" y="4726052"/>
            <a:ext cx="1729028" cy="1655276"/>
          </a:xfrm>
          <a:prstGeom prst="rect">
            <a:avLst/>
          </a:prstGeom>
        </p:spPr>
      </p:pic>
      <p:pic>
        <p:nvPicPr>
          <p:cNvPr id="8" name="图片 7" descr="三层次小波分解.bmp"/>
          <p:cNvPicPr/>
          <p:nvPr/>
        </p:nvPicPr>
        <p:blipFill>
          <a:blip r:embed="rId4" cstate="print"/>
          <a:stretch>
            <a:fillRect/>
          </a:stretch>
        </p:blipFill>
        <p:spPr>
          <a:xfrm>
            <a:off x="5076056" y="4721969"/>
            <a:ext cx="1728192" cy="1659359"/>
          </a:xfrm>
          <a:prstGeom prst="rect">
            <a:avLst/>
          </a:prstGeom>
        </p:spPr>
      </p:pic>
      <p:sp>
        <p:nvSpPr>
          <p:cNvPr id="9" name="圆角矩形 8"/>
          <p:cNvSpPr/>
          <p:nvPr/>
        </p:nvSpPr>
        <p:spPr>
          <a:xfrm>
            <a:off x="6876256" y="5157192"/>
            <a:ext cx="1224136" cy="723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图像的金字塔分解</a:t>
            </a:r>
            <a:endParaRPr lang="zh-CN" altLang="en-US" dirty="0"/>
          </a:p>
        </p:txBody>
      </p:sp>
    </p:spTree>
    <p:extLst>
      <p:ext uri="{BB962C8B-B14F-4D97-AF65-F5344CB8AC3E}">
        <p14:creationId xmlns:p14="http://schemas.microsoft.com/office/powerpoint/2010/main" val="46484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8"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0-#ppt_w/2"/>
                                          </p:val>
                                        </p:tav>
                                        <p:tav tm="100000">
                                          <p:val>
                                            <p:strVal val="#ppt_x"/>
                                          </p:val>
                                        </p:tav>
                                      </p:tavLst>
                                    </p:anim>
                                    <p:anim calcmode="lin" valueType="num">
                                      <p:cBhvr additive="base">
                                        <p:cTn id="49" dur="500" fill="hold"/>
                                        <p:tgtEl>
                                          <p:spTgt spid="7"/>
                                        </p:tgtEl>
                                        <p:attrNameLst>
                                          <p:attrName>ppt_y</p:attrName>
                                        </p:attrNameLst>
                                      </p:cBhvr>
                                      <p:tavLst>
                                        <p:tav tm="0">
                                          <p:val>
                                            <p:strVal val="#ppt_y"/>
                                          </p:val>
                                        </p:tav>
                                        <p:tav tm="100000">
                                          <p:val>
                                            <p:strVal val="#ppt_y"/>
                                          </p:val>
                                        </p:tav>
                                      </p:tavLst>
                                    </p:anim>
                                  </p:childTnLst>
                                </p:cTn>
                              </p:par>
                            </p:childTnLst>
                          </p:cTn>
                        </p:par>
                        <p:par>
                          <p:cTn id="50" fill="hold">
                            <p:stCondLst>
                              <p:cond delay="1000"/>
                            </p:stCondLst>
                            <p:childTnLst>
                              <p:par>
                                <p:cTn id="51" presetID="2" presetClass="entr" presetSubtype="8"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0-#ppt_w/2"/>
                                          </p:val>
                                        </p:tav>
                                        <p:tav tm="100000">
                                          <p:val>
                                            <p:strVal val="#ppt_x"/>
                                          </p:val>
                                        </p:tav>
                                      </p:tavLst>
                                    </p:anim>
                                    <p:anim calcmode="lin" valueType="num">
                                      <p:cBhvr additive="base">
                                        <p:cTn id="54" dur="500" fill="hold"/>
                                        <p:tgtEl>
                                          <p:spTgt spid="8"/>
                                        </p:tgtEl>
                                        <p:attrNameLst>
                                          <p:attrName>ppt_y</p:attrName>
                                        </p:attrNameLst>
                                      </p:cBhvr>
                                      <p:tavLst>
                                        <p:tav tm="0">
                                          <p:val>
                                            <p:strVal val="#ppt_y"/>
                                          </p:val>
                                        </p:tav>
                                        <p:tav tm="100000">
                                          <p:val>
                                            <p:strVal val="#ppt_y"/>
                                          </p:val>
                                        </p:tav>
                                      </p:tavLst>
                                    </p:anim>
                                  </p:childTnLst>
                                </p:cTn>
                              </p:par>
                            </p:childTnLst>
                          </p:cTn>
                        </p:par>
                        <p:par>
                          <p:cTn id="55" fill="hold">
                            <p:stCondLst>
                              <p:cond delay="1500"/>
                            </p:stCondLst>
                            <p:childTnLst>
                              <p:par>
                                <p:cTn id="56" presetID="2" presetClass="entr" presetSubtype="8"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additive="base">
                                        <p:cTn id="58" dur="500" fill="hold"/>
                                        <p:tgtEl>
                                          <p:spTgt spid="9"/>
                                        </p:tgtEl>
                                        <p:attrNameLst>
                                          <p:attrName>ppt_x</p:attrName>
                                        </p:attrNameLst>
                                      </p:cBhvr>
                                      <p:tavLst>
                                        <p:tav tm="0">
                                          <p:val>
                                            <p:strVal val="0-#ppt_w/2"/>
                                          </p:val>
                                        </p:tav>
                                        <p:tav tm="100000">
                                          <p:val>
                                            <p:strVal val="#ppt_x"/>
                                          </p:val>
                                        </p:tav>
                                      </p:tavLst>
                                    </p:anim>
                                    <p:anim calcmode="lin" valueType="num">
                                      <p:cBhvr additive="base">
                                        <p:cTn id="5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量化器</a:t>
            </a:r>
            <a:endParaRPr lang="zh-CN" altLang="en-US" dirty="0"/>
          </a:p>
        </p:txBody>
      </p:sp>
      <p:sp>
        <p:nvSpPr>
          <p:cNvPr id="3" name="内容占位符 2"/>
          <p:cNvSpPr>
            <a:spLocks noGrp="1"/>
          </p:cNvSpPr>
          <p:nvPr>
            <p:ph idx="1"/>
          </p:nvPr>
        </p:nvSpPr>
        <p:spPr/>
        <p:txBody>
          <a:bodyPr/>
          <a:lstStyle/>
          <a:p>
            <a:r>
              <a:rPr lang="zh-CN" altLang="zh-CN" dirty="0">
                <a:solidFill>
                  <a:srgbClr val="0000FF"/>
                </a:solidFill>
              </a:rPr>
              <a:t>量化</a:t>
            </a:r>
            <a:r>
              <a:rPr lang="zh-CN" altLang="zh-CN" dirty="0"/>
              <a:t>，是一个使用有限的（最好是小的）数值集合来近似图像中连续的数值集合的过程</a:t>
            </a:r>
            <a:r>
              <a:rPr lang="zh-CN" altLang="zh-CN" dirty="0" smtClean="0"/>
              <a:t>。</a:t>
            </a:r>
            <a:endParaRPr lang="en-US" altLang="zh-CN" dirty="0" smtClean="0"/>
          </a:p>
          <a:p>
            <a:r>
              <a:rPr lang="zh-CN" altLang="zh-CN" dirty="0"/>
              <a:t>量化器的</a:t>
            </a:r>
            <a:r>
              <a:rPr lang="zh-CN" altLang="zh-CN" dirty="0">
                <a:solidFill>
                  <a:srgbClr val="FF0000"/>
                </a:solidFill>
              </a:rPr>
              <a:t>目的</a:t>
            </a:r>
            <a:r>
              <a:rPr lang="zh-CN" altLang="zh-CN" dirty="0"/>
              <a:t>就是缩减用来存储变换系数的比特位数目，其主要通过减少这些系数的精度</a:t>
            </a:r>
            <a:r>
              <a:rPr lang="zh-CN" altLang="zh-CN" dirty="0" smtClean="0"/>
              <a:t>。</a:t>
            </a:r>
            <a:endParaRPr lang="en-US" altLang="zh-CN" dirty="0" smtClean="0"/>
          </a:p>
          <a:p>
            <a:pPr lvl="1"/>
            <a:r>
              <a:rPr lang="zh-CN" altLang="zh-CN" dirty="0"/>
              <a:t>量化是对每个单独的系数进行操作，被称为</a:t>
            </a:r>
            <a:r>
              <a:rPr lang="zh-CN" altLang="zh-CN" dirty="0">
                <a:solidFill>
                  <a:srgbClr val="C00000"/>
                </a:solidFill>
              </a:rPr>
              <a:t>标量量化</a:t>
            </a:r>
            <a:r>
              <a:rPr lang="zh-CN" altLang="zh-CN" dirty="0"/>
              <a:t>（</a:t>
            </a:r>
            <a:r>
              <a:rPr lang="en-US" altLang="zh-CN" dirty="0"/>
              <a:t>Scalar Quantization - SQ</a:t>
            </a:r>
            <a:r>
              <a:rPr lang="zh-CN" altLang="zh-CN" dirty="0"/>
              <a:t>）</a:t>
            </a:r>
            <a:r>
              <a:rPr lang="zh-CN" altLang="zh-CN" dirty="0" smtClean="0"/>
              <a:t>。</a:t>
            </a:r>
            <a:endParaRPr lang="en-US" altLang="zh-CN" dirty="0" smtClean="0"/>
          </a:p>
          <a:p>
            <a:pPr lvl="1"/>
            <a:r>
              <a:rPr lang="zh-CN" altLang="zh-CN" dirty="0" smtClean="0"/>
              <a:t>也</a:t>
            </a:r>
            <a:r>
              <a:rPr lang="zh-CN" altLang="zh-CN" dirty="0"/>
              <a:t>可以对一组系数进行量化，这就称为</a:t>
            </a:r>
            <a:r>
              <a:rPr lang="zh-CN" altLang="zh-CN" dirty="0">
                <a:solidFill>
                  <a:srgbClr val="00B050"/>
                </a:solidFill>
              </a:rPr>
              <a:t>向量量化</a:t>
            </a:r>
            <a:r>
              <a:rPr lang="zh-CN" altLang="zh-CN" dirty="0"/>
              <a:t>（</a:t>
            </a:r>
            <a:r>
              <a:rPr lang="en-US" altLang="zh-CN" dirty="0"/>
              <a:t>Vector Quantization - VQ</a:t>
            </a:r>
            <a:r>
              <a:rPr lang="zh-CN" altLang="zh-CN" dirty="0"/>
              <a:t>）</a:t>
            </a:r>
            <a:r>
              <a:rPr lang="zh-CN" altLang="zh-CN" dirty="0" smtClean="0"/>
              <a:t>。</a:t>
            </a:r>
            <a:endParaRPr lang="en-US" altLang="zh-CN" dirty="0" smtClean="0"/>
          </a:p>
          <a:p>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pic>
        <p:nvPicPr>
          <p:cNvPr id="6" name="图片 5" descr="均匀量化器.bmp"/>
          <p:cNvPicPr/>
          <p:nvPr/>
        </p:nvPicPr>
        <p:blipFill>
          <a:blip r:embed="rId2" cstate="print"/>
          <a:stretch>
            <a:fillRect/>
          </a:stretch>
        </p:blipFill>
        <p:spPr>
          <a:xfrm>
            <a:off x="899592" y="4941168"/>
            <a:ext cx="6624736" cy="1440160"/>
          </a:xfrm>
          <a:prstGeom prst="rect">
            <a:avLst/>
          </a:prstGeom>
        </p:spPr>
      </p:pic>
    </p:spTree>
    <p:extLst>
      <p:ext uri="{BB962C8B-B14F-4D97-AF65-F5344CB8AC3E}">
        <p14:creationId xmlns:p14="http://schemas.microsoft.com/office/powerpoint/2010/main" val="167405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80">
                                          <p:stCondLst>
                                            <p:cond delay="0"/>
                                          </p:stCondLst>
                                        </p:cTn>
                                        <p:tgtEl>
                                          <p:spTgt spid="6"/>
                                        </p:tgtEl>
                                      </p:cBhvr>
                                    </p:animEffect>
                                    <p:anim calcmode="lin" valueType="num">
                                      <p:cBhvr>
                                        <p:cTn id="6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7" dur="26">
                                          <p:stCondLst>
                                            <p:cond delay="650"/>
                                          </p:stCondLst>
                                        </p:cTn>
                                        <p:tgtEl>
                                          <p:spTgt spid="6"/>
                                        </p:tgtEl>
                                      </p:cBhvr>
                                      <p:to x="100000" y="60000"/>
                                    </p:animScale>
                                    <p:animScale>
                                      <p:cBhvr>
                                        <p:cTn id="68" dur="166" decel="50000">
                                          <p:stCondLst>
                                            <p:cond delay="676"/>
                                          </p:stCondLst>
                                        </p:cTn>
                                        <p:tgtEl>
                                          <p:spTgt spid="6"/>
                                        </p:tgtEl>
                                      </p:cBhvr>
                                      <p:to x="100000" y="100000"/>
                                    </p:animScale>
                                    <p:animScale>
                                      <p:cBhvr>
                                        <p:cTn id="69" dur="26">
                                          <p:stCondLst>
                                            <p:cond delay="1312"/>
                                          </p:stCondLst>
                                        </p:cTn>
                                        <p:tgtEl>
                                          <p:spTgt spid="6"/>
                                        </p:tgtEl>
                                      </p:cBhvr>
                                      <p:to x="100000" y="80000"/>
                                    </p:animScale>
                                    <p:animScale>
                                      <p:cBhvr>
                                        <p:cTn id="70" dur="166" decel="50000">
                                          <p:stCondLst>
                                            <p:cond delay="1338"/>
                                          </p:stCondLst>
                                        </p:cTn>
                                        <p:tgtEl>
                                          <p:spTgt spid="6"/>
                                        </p:tgtEl>
                                      </p:cBhvr>
                                      <p:to x="100000" y="100000"/>
                                    </p:animScale>
                                    <p:animScale>
                                      <p:cBhvr>
                                        <p:cTn id="71" dur="26">
                                          <p:stCondLst>
                                            <p:cond delay="1642"/>
                                          </p:stCondLst>
                                        </p:cTn>
                                        <p:tgtEl>
                                          <p:spTgt spid="6"/>
                                        </p:tgtEl>
                                      </p:cBhvr>
                                      <p:to x="100000" y="90000"/>
                                    </p:animScale>
                                    <p:animScale>
                                      <p:cBhvr>
                                        <p:cTn id="72" dur="166" decel="50000">
                                          <p:stCondLst>
                                            <p:cond delay="1668"/>
                                          </p:stCondLst>
                                        </p:cTn>
                                        <p:tgtEl>
                                          <p:spTgt spid="6"/>
                                        </p:tgtEl>
                                      </p:cBhvr>
                                      <p:to x="100000" y="100000"/>
                                    </p:animScale>
                                    <p:animScale>
                                      <p:cBhvr>
                                        <p:cTn id="73" dur="26">
                                          <p:stCondLst>
                                            <p:cond delay="1808"/>
                                          </p:stCondLst>
                                        </p:cTn>
                                        <p:tgtEl>
                                          <p:spTgt spid="6"/>
                                        </p:tgtEl>
                                      </p:cBhvr>
                                      <p:to x="100000" y="95000"/>
                                    </p:animScale>
                                    <p:animScale>
                                      <p:cBhvr>
                                        <p:cTn id="7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位分配</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r>
                  <a:rPr lang="zh-CN" altLang="zh-CN" dirty="0"/>
                  <a:t>使用信息率失真理论来解决最优的（比特）位分配问题，具体解释如下</a:t>
                </a:r>
                <a:r>
                  <a:rPr lang="zh-CN" altLang="zh-CN" dirty="0" smtClean="0"/>
                  <a:t>：</a:t>
                </a:r>
                <a:endParaRPr lang="en-US" altLang="zh-CN" dirty="0" smtClean="0"/>
              </a:p>
              <a:p>
                <a:pPr lvl="1"/>
                <a:r>
                  <a:rPr lang="zh-CN" altLang="zh-CN" dirty="0">
                    <a:solidFill>
                      <a:srgbClr val="00B050"/>
                    </a:solidFill>
                  </a:rPr>
                  <a:t>一开始，所有的类型都被分配一个预定义的最大数目的比特位</a:t>
                </a:r>
                <a:r>
                  <a:rPr lang="zh-CN" altLang="zh-CN" dirty="0" smtClean="0">
                    <a:solidFill>
                      <a:srgbClr val="00B050"/>
                    </a:solidFill>
                  </a:rPr>
                  <a:t>；</a:t>
                </a:r>
                <a:endParaRPr lang="en-US" altLang="zh-CN" dirty="0" smtClean="0">
                  <a:solidFill>
                    <a:srgbClr val="00B050"/>
                  </a:solidFill>
                </a:endParaRPr>
              </a:p>
              <a:p>
                <a:pPr lvl="1"/>
                <a:r>
                  <a:rPr lang="zh-CN" altLang="zh-CN" dirty="0"/>
                  <a:t>对于每一种类型，从其所分配的比特位中缩减一位，然后计算由于缩减一个比特位所带来的失真程度</a:t>
                </a:r>
                <a:r>
                  <a:rPr lang="zh-CN" altLang="zh-CN" dirty="0" smtClean="0"/>
                  <a:t>；</a:t>
                </a:r>
                <a:endParaRPr lang="en-US" altLang="zh-CN" dirty="0" smtClean="0"/>
              </a:p>
              <a:p>
                <a:pPr lvl="1"/>
                <a:r>
                  <a:rPr lang="zh-CN" altLang="zh-CN" dirty="0">
                    <a:solidFill>
                      <a:srgbClr val="C00000"/>
                    </a:solidFill>
                  </a:rPr>
                  <a:t>从所有的类型中，标识出由于缩减一个比特位所引起的最小失真的类型，并再从其所分配的比特位中缩减一位</a:t>
                </a:r>
                <a:r>
                  <a:rPr lang="zh-CN" altLang="zh-CN" dirty="0" smtClean="0">
                    <a:solidFill>
                      <a:srgbClr val="C00000"/>
                    </a:solidFill>
                  </a:rPr>
                  <a:t>；</a:t>
                </a:r>
                <a:endParaRPr lang="en-US" altLang="zh-CN" dirty="0" smtClean="0">
                  <a:solidFill>
                    <a:srgbClr val="C00000"/>
                  </a:solidFill>
                </a:endParaRPr>
              </a:p>
              <a:p>
                <a:pPr lvl="1"/>
                <a:r>
                  <a:rPr lang="zh-CN" altLang="zh-CN" dirty="0"/>
                  <a:t>计算所有类型所引起的总失真程度</a:t>
                </a:r>
                <a14:m>
                  <m:oMath xmlns:m="http://schemas.openxmlformats.org/officeDocument/2006/math">
                    <m:r>
                      <a:rPr lang="en-US" altLang="zh-CN" i="1"/>
                      <m:t>𝐷</m:t>
                    </m:r>
                  </m:oMath>
                </a14:m>
                <a:r>
                  <a:rPr lang="zh-CN" altLang="zh-CN" dirty="0" smtClean="0"/>
                  <a:t>；</a:t>
                </a:r>
                <a:endParaRPr lang="en-US" altLang="zh-CN" dirty="0" smtClean="0"/>
              </a:p>
              <a:p>
                <a:pPr lvl="1"/>
                <a:r>
                  <a:rPr lang="zh-CN" altLang="zh-CN" dirty="0" smtClean="0">
                    <a:solidFill>
                      <a:srgbClr val="0070C0"/>
                    </a:solidFill>
                  </a:rPr>
                  <a:t>计算用于所有类型的总位率</a:t>
                </a:r>
                <a14:m>
                  <m:oMath xmlns:m="http://schemas.openxmlformats.org/officeDocument/2006/math">
                    <m:r>
                      <a:rPr lang="en-US" altLang="zh-CN" i="1">
                        <a:solidFill>
                          <a:srgbClr val="0070C0"/>
                        </a:solidFill>
                      </a:rPr>
                      <m:t>𝑅</m:t>
                    </m:r>
                    <m:r>
                      <a:rPr lang="en-US" altLang="zh-CN" i="1">
                        <a:solidFill>
                          <a:srgbClr val="0070C0"/>
                        </a:solidFill>
                      </a:rPr>
                      <m:t>=</m:t>
                    </m:r>
                    <m:r>
                      <a:rPr lang="en-US" altLang="zh-CN" i="1">
                        <a:solidFill>
                          <a:srgbClr val="0070C0"/>
                        </a:solidFill>
                      </a:rPr>
                      <m:t>𝑝</m:t>
                    </m:r>
                    <m:d>
                      <m:dPr>
                        <m:ctrlPr>
                          <a:rPr lang="zh-CN" altLang="zh-CN" i="1">
                            <a:solidFill>
                              <a:srgbClr val="0070C0"/>
                            </a:solidFill>
                          </a:rPr>
                        </m:ctrlPr>
                      </m:dPr>
                      <m:e>
                        <m:r>
                          <a:rPr lang="en-US" altLang="zh-CN" i="1">
                            <a:solidFill>
                              <a:srgbClr val="0070C0"/>
                            </a:solidFill>
                          </a:rPr>
                          <m:t>𝑖</m:t>
                        </m:r>
                      </m:e>
                    </m:d>
                    <m:r>
                      <a:rPr lang="en-US" altLang="zh-CN" i="1">
                        <a:solidFill>
                          <a:srgbClr val="0070C0"/>
                        </a:solidFill>
                      </a:rPr>
                      <m:t>∗</m:t>
                    </m:r>
                    <m:r>
                      <a:rPr lang="en-US" altLang="zh-CN" i="1">
                        <a:solidFill>
                          <a:srgbClr val="0070C0"/>
                        </a:solidFill>
                      </a:rPr>
                      <m:t>𝐵</m:t>
                    </m:r>
                    <m:r>
                      <a:rPr lang="en-US" altLang="zh-CN" i="1">
                        <a:solidFill>
                          <a:srgbClr val="0070C0"/>
                        </a:solidFill>
                      </a:rPr>
                      <m:t>(</m:t>
                    </m:r>
                    <m:r>
                      <a:rPr lang="en-US" altLang="zh-CN" i="1">
                        <a:solidFill>
                          <a:srgbClr val="0070C0"/>
                        </a:solidFill>
                      </a:rPr>
                      <m:t>𝑖</m:t>
                    </m:r>
                    <m:r>
                      <a:rPr lang="en-US" altLang="zh-CN" i="1">
                        <a:solidFill>
                          <a:srgbClr val="0070C0"/>
                        </a:solidFill>
                      </a:rPr>
                      <m:t>)</m:t>
                    </m:r>
                  </m:oMath>
                </a14:m>
                <a:r>
                  <a:rPr lang="zh-CN" altLang="zh-CN" dirty="0">
                    <a:solidFill>
                      <a:srgbClr val="0070C0"/>
                    </a:solidFill>
                  </a:rPr>
                  <a:t>，其中</a:t>
                </a:r>
                <a14:m>
                  <m:oMath xmlns:m="http://schemas.openxmlformats.org/officeDocument/2006/math">
                    <m:r>
                      <a:rPr lang="en-US" altLang="zh-CN" i="1">
                        <a:solidFill>
                          <a:srgbClr val="0070C0"/>
                        </a:solidFill>
                      </a:rPr>
                      <m:t>𝑝</m:t>
                    </m:r>
                  </m:oMath>
                </a14:m>
                <a:r>
                  <a:rPr lang="zh-CN" altLang="zh-CN" dirty="0">
                    <a:solidFill>
                      <a:srgbClr val="0070C0"/>
                    </a:solidFill>
                  </a:rPr>
                  <a:t>表示概率，</a:t>
                </a:r>
                <a14:m>
                  <m:oMath xmlns:m="http://schemas.openxmlformats.org/officeDocument/2006/math">
                    <m:r>
                      <a:rPr lang="en-US" altLang="zh-CN" i="1">
                        <a:solidFill>
                          <a:srgbClr val="0070C0"/>
                        </a:solidFill>
                      </a:rPr>
                      <m:t>𝐵</m:t>
                    </m:r>
                  </m:oMath>
                </a14:m>
                <a:r>
                  <a:rPr lang="zh-CN" altLang="zh-CN" dirty="0">
                    <a:solidFill>
                      <a:srgbClr val="0070C0"/>
                    </a:solidFill>
                  </a:rPr>
                  <a:t>为每种类型所分配的比特位，</a:t>
                </a:r>
                <a14:m>
                  <m:oMath xmlns:m="http://schemas.openxmlformats.org/officeDocument/2006/math">
                    <m:r>
                      <a:rPr lang="en-US" altLang="zh-CN" i="1">
                        <a:solidFill>
                          <a:srgbClr val="0070C0"/>
                        </a:solidFill>
                      </a:rPr>
                      <m:t>𝑖</m:t>
                    </m:r>
                  </m:oMath>
                </a14:m>
                <a:r>
                  <a:rPr lang="zh-CN" altLang="zh-CN" dirty="0">
                    <a:solidFill>
                      <a:srgbClr val="0070C0"/>
                    </a:solidFill>
                  </a:rPr>
                  <a:t>表示数据类型</a:t>
                </a:r>
                <a:r>
                  <a:rPr lang="zh-CN" altLang="zh-CN" dirty="0" smtClean="0">
                    <a:solidFill>
                      <a:srgbClr val="0070C0"/>
                    </a:solidFill>
                  </a:rPr>
                  <a:t>；</a:t>
                </a:r>
                <a:endParaRPr lang="en-US" altLang="zh-CN" dirty="0" smtClean="0">
                  <a:solidFill>
                    <a:srgbClr val="0070C0"/>
                  </a:solidFill>
                </a:endParaRPr>
              </a:p>
              <a:p>
                <a:pPr lvl="1"/>
                <a:r>
                  <a:rPr lang="zh-CN" altLang="zh-CN" dirty="0"/>
                  <a:t>将上述所得到的位率等信息与目标位率和失真描述进行比较，如果为最优，则结束整个操作，否则转到第</a:t>
                </a:r>
                <a:r>
                  <a:rPr lang="en-US" altLang="zh-CN" dirty="0"/>
                  <a:t>2</a:t>
                </a:r>
                <a:r>
                  <a:rPr lang="zh-CN" altLang="zh-CN" dirty="0"/>
                  <a:t>步。</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37" t="-1006" r="-277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296161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animEffect transition="in" filter="wipe(down)">
                                      <p:cBhvr>
                                        <p:cTn id="97" dur="580">
                                          <p:stCondLst>
                                            <p:cond delay="0"/>
                                          </p:stCondLst>
                                        </p:cTn>
                                        <p:tgtEl>
                                          <p:spTgt spid="3">
                                            <p:txEl>
                                              <p:pRg st="6" end="6"/>
                                            </p:txEl>
                                          </p:spTgt>
                                        </p:tgtEl>
                                      </p:cBhvr>
                                    </p:animEffect>
                                    <p:anim calcmode="lin" valueType="num">
                                      <p:cBhvr>
                                        <p:cTn id="9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6" end="6"/>
                                            </p:txEl>
                                          </p:spTgt>
                                        </p:tgtEl>
                                      </p:cBhvr>
                                      <p:to x="100000" y="60000"/>
                                    </p:animScale>
                                    <p:animScale>
                                      <p:cBhvr>
                                        <p:cTn id="104" dur="166" decel="50000">
                                          <p:stCondLst>
                                            <p:cond delay="676"/>
                                          </p:stCondLst>
                                        </p:cTn>
                                        <p:tgtEl>
                                          <p:spTgt spid="3">
                                            <p:txEl>
                                              <p:pRg st="6" end="6"/>
                                            </p:txEl>
                                          </p:spTgt>
                                        </p:tgtEl>
                                      </p:cBhvr>
                                      <p:to x="100000" y="100000"/>
                                    </p:animScale>
                                    <p:animScale>
                                      <p:cBhvr>
                                        <p:cTn id="105" dur="26">
                                          <p:stCondLst>
                                            <p:cond delay="1312"/>
                                          </p:stCondLst>
                                        </p:cTn>
                                        <p:tgtEl>
                                          <p:spTgt spid="3">
                                            <p:txEl>
                                              <p:pRg st="6" end="6"/>
                                            </p:txEl>
                                          </p:spTgt>
                                        </p:tgtEl>
                                      </p:cBhvr>
                                      <p:to x="100000" y="80000"/>
                                    </p:animScale>
                                    <p:animScale>
                                      <p:cBhvr>
                                        <p:cTn id="106" dur="166" decel="50000">
                                          <p:stCondLst>
                                            <p:cond delay="1338"/>
                                          </p:stCondLst>
                                        </p:cTn>
                                        <p:tgtEl>
                                          <p:spTgt spid="3">
                                            <p:txEl>
                                              <p:pRg st="6" end="6"/>
                                            </p:txEl>
                                          </p:spTgt>
                                        </p:tgtEl>
                                      </p:cBhvr>
                                      <p:to x="100000" y="100000"/>
                                    </p:animScale>
                                    <p:animScale>
                                      <p:cBhvr>
                                        <p:cTn id="107" dur="26">
                                          <p:stCondLst>
                                            <p:cond delay="1642"/>
                                          </p:stCondLst>
                                        </p:cTn>
                                        <p:tgtEl>
                                          <p:spTgt spid="3">
                                            <p:txEl>
                                              <p:pRg st="6" end="6"/>
                                            </p:txEl>
                                          </p:spTgt>
                                        </p:tgtEl>
                                      </p:cBhvr>
                                      <p:to x="100000" y="90000"/>
                                    </p:animScale>
                                    <p:animScale>
                                      <p:cBhvr>
                                        <p:cTn id="108" dur="166" decel="50000">
                                          <p:stCondLst>
                                            <p:cond delay="1668"/>
                                          </p:stCondLst>
                                        </p:cTn>
                                        <p:tgtEl>
                                          <p:spTgt spid="3">
                                            <p:txEl>
                                              <p:pRg st="6" end="6"/>
                                            </p:txEl>
                                          </p:spTgt>
                                        </p:tgtEl>
                                      </p:cBhvr>
                                      <p:to x="100000" y="100000"/>
                                    </p:animScale>
                                    <p:animScale>
                                      <p:cBhvr>
                                        <p:cTn id="109" dur="26">
                                          <p:stCondLst>
                                            <p:cond delay="1808"/>
                                          </p:stCondLst>
                                        </p:cTn>
                                        <p:tgtEl>
                                          <p:spTgt spid="3">
                                            <p:txEl>
                                              <p:pRg st="6" end="6"/>
                                            </p:txEl>
                                          </p:spTgt>
                                        </p:tgtEl>
                                      </p:cBhvr>
                                      <p:to x="100000" y="95000"/>
                                    </p:animScale>
                                    <p:animScale>
                                      <p:cBhvr>
                                        <p:cTn id="110"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熵编码</a:t>
            </a:r>
            <a:endParaRPr lang="zh-CN" altLang="en-US" dirty="0"/>
          </a:p>
        </p:txBody>
      </p:sp>
      <p:sp>
        <p:nvSpPr>
          <p:cNvPr id="3" name="内容占位符 2"/>
          <p:cNvSpPr>
            <a:spLocks noGrp="1"/>
          </p:cNvSpPr>
          <p:nvPr>
            <p:ph idx="1"/>
          </p:nvPr>
        </p:nvSpPr>
        <p:spPr/>
        <p:txBody>
          <a:bodyPr>
            <a:normAutofit fontScale="92500"/>
          </a:bodyPr>
          <a:lstStyle/>
          <a:p>
            <a:r>
              <a:rPr lang="zh-CN" altLang="zh-CN" dirty="0">
                <a:solidFill>
                  <a:srgbClr val="0070C0"/>
                </a:solidFill>
              </a:rPr>
              <a:t>熵编码器</a:t>
            </a:r>
            <a:r>
              <a:rPr lang="zh-CN" altLang="zh-CN" dirty="0"/>
              <a:t>的作用就是对量化后的系数进行进一步的无损压缩，以提供更好的整体压缩比</a:t>
            </a:r>
            <a:r>
              <a:rPr lang="zh-CN" altLang="zh-CN" dirty="0" smtClean="0"/>
              <a:t>。</a:t>
            </a:r>
            <a:endParaRPr lang="en-US" altLang="zh-CN" dirty="0" smtClean="0"/>
          </a:p>
          <a:p>
            <a:r>
              <a:rPr lang="zh-CN" altLang="zh-CN" dirty="0">
                <a:solidFill>
                  <a:srgbClr val="C00000"/>
                </a:solidFill>
              </a:rPr>
              <a:t>其通过建立模型来精确的决定每个量化系数出现的概率，并根据这些概率来产生合适的编码，以使得所输出的编码流比所输入的流具有更小的尺寸</a:t>
            </a:r>
            <a:r>
              <a:rPr lang="zh-CN" altLang="zh-CN" dirty="0" smtClean="0">
                <a:solidFill>
                  <a:srgbClr val="C00000"/>
                </a:solidFill>
              </a:rPr>
              <a:t>。</a:t>
            </a:r>
            <a:endParaRPr lang="en-US" altLang="zh-CN" dirty="0" smtClean="0">
              <a:solidFill>
                <a:srgbClr val="C00000"/>
              </a:solidFill>
            </a:endParaRPr>
          </a:p>
          <a:p>
            <a:r>
              <a:rPr lang="zh-CN" altLang="zh-CN" dirty="0">
                <a:solidFill>
                  <a:srgbClr val="FF0000"/>
                </a:solidFill>
              </a:rPr>
              <a:t>最常使用的熵编码器</a:t>
            </a:r>
            <a:r>
              <a:rPr lang="zh-CN" altLang="zh-CN" dirty="0"/>
              <a:t>为</a:t>
            </a:r>
            <a:r>
              <a:rPr lang="en-US" altLang="zh-CN" dirty="0"/>
              <a:t>Huffman</a:t>
            </a:r>
            <a:r>
              <a:rPr lang="zh-CN" altLang="zh-CN" dirty="0" smtClean="0"/>
              <a:t>编码器和</a:t>
            </a:r>
            <a:r>
              <a:rPr lang="zh-CN" altLang="zh-CN" dirty="0"/>
              <a:t>算术</a:t>
            </a:r>
            <a:r>
              <a:rPr lang="zh-CN" altLang="zh-CN" dirty="0" smtClean="0"/>
              <a:t>编码器，</a:t>
            </a:r>
            <a:r>
              <a:rPr lang="zh-CN" altLang="zh-CN" dirty="0"/>
              <a:t>尽管对于实时要求性比较高的应用，简单的游程编码（</a:t>
            </a:r>
            <a:r>
              <a:rPr lang="en-US" altLang="zh-CN" dirty="0"/>
              <a:t>Run-Length Encoding - RLE</a:t>
            </a:r>
            <a:r>
              <a:rPr lang="zh-CN" altLang="zh-CN" dirty="0"/>
              <a:t>）被证明是十分有效的</a:t>
            </a:r>
            <a:r>
              <a:rPr lang="zh-CN" altLang="zh-CN" dirty="0" smtClean="0"/>
              <a:t>。</a:t>
            </a:r>
            <a:endParaRPr lang="en-US" altLang="zh-CN" dirty="0" smtClean="0"/>
          </a:p>
          <a:p>
            <a:pPr lvl="1"/>
            <a:r>
              <a:rPr lang="en-US" altLang="zh-CN" dirty="0">
                <a:solidFill>
                  <a:srgbClr val="00B050"/>
                </a:solidFill>
              </a:rPr>
              <a:t>Huffman</a:t>
            </a:r>
            <a:r>
              <a:rPr lang="zh-CN" altLang="zh-CN" dirty="0" smtClean="0">
                <a:solidFill>
                  <a:srgbClr val="00B050"/>
                </a:solidFill>
              </a:rPr>
              <a:t>编码器</a:t>
            </a:r>
            <a:endParaRPr lang="en-US" altLang="zh-CN" dirty="0" smtClean="0">
              <a:solidFill>
                <a:srgbClr val="00B050"/>
              </a:solidFill>
            </a:endParaRPr>
          </a:p>
          <a:p>
            <a:pPr lvl="1"/>
            <a:r>
              <a:rPr lang="zh-CN" altLang="zh-CN" dirty="0">
                <a:solidFill>
                  <a:srgbClr val="00B050"/>
                </a:solidFill>
              </a:rPr>
              <a:t>算术</a:t>
            </a:r>
            <a:r>
              <a:rPr lang="zh-CN" altLang="zh-CN" dirty="0" smtClean="0">
                <a:solidFill>
                  <a:srgbClr val="00B050"/>
                </a:solidFill>
              </a:rPr>
              <a:t>编码器</a:t>
            </a:r>
            <a:endParaRPr lang="en-US" altLang="zh-CN" dirty="0" smtClean="0">
              <a:solidFill>
                <a:srgbClr val="00B050"/>
              </a:solidFill>
            </a:endParaRPr>
          </a:p>
          <a:p>
            <a:pPr lvl="1"/>
            <a:r>
              <a:rPr lang="zh-CN" altLang="zh-CN" dirty="0">
                <a:solidFill>
                  <a:srgbClr val="00B050"/>
                </a:solidFill>
              </a:rPr>
              <a:t>游程编码</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3666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无损压缩</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solidFill>
                  <a:srgbClr val="00FF00"/>
                </a:solidFill>
              </a:rPr>
              <a:t>无损压缩</a:t>
            </a:r>
            <a:r>
              <a:rPr lang="zh-CN" altLang="zh-CN" dirty="0"/>
              <a:t>，就是利用数据的统计冗余特性进行压缩，可以完全无失真的复原原始数据，但是由于受到数据统计冗余理论的限制，压缩比一般为</a:t>
            </a:r>
            <a:r>
              <a:rPr lang="en-US" altLang="zh-CN" dirty="0"/>
              <a:t>2:1</a:t>
            </a:r>
            <a:r>
              <a:rPr lang="zh-CN" altLang="zh-CN" dirty="0"/>
              <a:t>至</a:t>
            </a:r>
            <a:r>
              <a:rPr lang="en-US" altLang="zh-CN" dirty="0"/>
              <a:t>5:1</a:t>
            </a:r>
            <a:r>
              <a:rPr lang="zh-CN" altLang="zh-CN" dirty="0" smtClean="0"/>
              <a:t>。</a:t>
            </a:r>
            <a:endParaRPr lang="en-US" altLang="zh-CN" dirty="0" smtClean="0"/>
          </a:p>
          <a:p>
            <a:r>
              <a:rPr lang="zh-CN" altLang="zh-CN" dirty="0"/>
              <a:t>相比而言，无损压缩具有如下的</a:t>
            </a:r>
            <a:r>
              <a:rPr lang="zh-CN" altLang="zh-CN" dirty="0">
                <a:solidFill>
                  <a:srgbClr val="FF0000"/>
                </a:solidFill>
              </a:rPr>
              <a:t>优势</a:t>
            </a:r>
            <a:r>
              <a:rPr lang="zh-CN" altLang="zh-CN" dirty="0" smtClean="0"/>
              <a:t>：</a:t>
            </a:r>
            <a:endParaRPr lang="en-US" altLang="zh-CN" dirty="0" smtClean="0"/>
          </a:p>
          <a:p>
            <a:pPr lvl="1"/>
            <a:r>
              <a:rPr lang="en-US" altLang="zh-CN" dirty="0">
                <a:solidFill>
                  <a:srgbClr val="C00000"/>
                </a:solidFill>
              </a:rPr>
              <a:t>100%</a:t>
            </a:r>
            <a:r>
              <a:rPr lang="zh-CN" altLang="zh-CN" dirty="0">
                <a:solidFill>
                  <a:srgbClr val="C00000"/>
                </a:solidFill>
              </a:rPr>
              <a:t>的存储且不存在任何</a:t>
            </a:r>
            <a:r>
              <a:rPr lang="zh-CN" altLang="zh-CN" dirty="0" smtClean="0">
                <a:solidFill>
                  <a:srgbClr val="C00000"/>
                </a:solidFill>
              </a:rPr>
              <a:t>信息的损失</a:t>
            </a:r>
            <a:endParaRPr lang="en-US" altLang="zh-CN" dirty="0" smtClean="0">
              <a:solidFill>
                <a:srgbClr val="C00000"/>
              </a:solidFill>
            </a:endParaRPr>
          </a:p>
          <a:p>
            <a:pPr lvl="1"/>
            <a:r>
              <a:rPr lang="zh-CN" altLang="zh-CN" dirty="0">
                <a:solidFill>
                  <a:srgbClr val="C00000"/>
                </a:solidFill>
              </a:rPr>
              <a:t>对于音频数据而言，具有音质高的特点，且不受信号源的</a:t>
            </a:r>
            <a:r>
              <a:rPr lang="zh-CN" altLang="zh-CN" dirty="0" smtClean="0">
                <a:solidFill>
                  <a:srgbClr val="C00000"/>
                </a:solidFill>
              </a:rPr>
              <a:t>影响</a:t>
            </a:r>
            <a:endParaRPr lang="en-US" altLang="zh-CN" dirty="0" smtClean="0">
              <a:solidFill>
                <a:srgbClr val="C00000"/>
              </a:solidFill>
            </a:endParaRPr>
          </a:p>
          <a:p>
            <a:pPr lvl="1"/>
            <a:r>
              <a:rPr lang="zh-CN" altLang="zh-CN" dirty="0">
                <a:solidFill>
                  <a:srgbClr val="C00000"/>
                </a:solidFill>
              </a:rPr>
              <a:t>无损压缩的格式可以很容易的转换为其它有损压缩格式，而不存在多次有损压缩所带来的更大失真问题</a:t>
            </a:r>
            <a:endParaRPr lang="en-US" altLang="zh-CN" dirty="0" smtClean="0">
              <a:solidFill>
                <a:srgbClr val="C00000"/>
              </a:solidFill>
            </a:endParaRPr>
          </a:p>
          <a:p>
            <a:r>
              <a:rPr lang="zh-CN" altLang="zh-CN" dirty="0"/>
              <a:t>当然，无损压缩的</a:t>
            </a:r>
            <a:r>
              <a:rPr lang="zh-CN" altLang="zh-CN" dirty="0">
                <a:solidFill>
                  <a:srgbClr val="0000FF"/>
                </a:solidFill>
              </a:rPr>
              <a:t>缺点</a:t>
            </a:r>
            <a:r>
              <a:rPr lang="zh-CN" altLang="zh-CN" dirty="0"/>
              <a:t>也是明显的，包括</a:t>
            </a:r>
            <a:r>
              <a:rPr lang="zh-CN" altLang="zh-CN" dirty="0" smtClean="0"/>
              <a:t>：</a:t>
            </a:r>
            <a:endParaRPr lang="en-US" altLang="zh-CN" dirty="0" smtClean="0"/>
          </a:p>
          <a:p>
            <a:pPr lvl="1"/>
            <a:r>
              <a:rPr lang="zh-CN" altLang="zh-CN" dirty="0">
                <a:solidFill>
                  <a:srgbClr val="00B050"/>
                </a:solidFill>
              </a:rPr>
              <a:t>占用空间大，压缩比</a:t>
            </a:r>
            <a:r>
              <a:rPr lang="zh-CN" altLang="zh-CN" dirty="0" smtClean="0">
                <a:solidFill>
                  <a:srgbClr val="00B050"/>
                </a:solidFill>
              </a:rPr>
              <a:t>有限</a:t>
            </a:r>
            <a:endParaRPr lang="en-US" altLang="zh-CN" dirty="0" smtClean="0">
              <a:solidFill>
                <a:srgbClr val="00B050"/>
              </a:solidFill>
            </a:endParaRPr>
          </a:p>
          <a:p>
            <a:pPr lvl="1"/>
            <a:r>
              <a:rPr lang="zh-CN" altLang="zh-CN" dirty="0">
                <a:solidFill>
                  <a:srgbClr val="00B050"/>
                </a:solidFill>
              </a:rPr>
              <a:t>解码无损压缩格式需要更大的计算量，所以对解码硬件具有更高的要求</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728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wipe(down)">
                                      <p:cBhvr>
                                        <p:cTn id="89" dur="580">
                                          <p:stCondLst>
                                            <p:cond delay="0"/>
                                          </p:stCondLst>
                                        </p:cTn>
                                        <p:tgtEl>
                                          <p:spTgt spid="3">
                                            <p:txEl>
                                              <p:pRg st="6" end="6"/>
                                            </p:txEl>
                                          </p:spTgt>
                                        </p:tgtEl>
                                      </p:cBhvr>
                                    </p:animEffect>
                                    <p:anim calcmode="lin" valueType="num">
                                      <p:cBhvr>
                                        <p:cTn id="9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6" end="6"/>
                                            </p:txEl>
                                          </p:spTgt>
                                        </p:tgtEl>
                                      </p:cBhvr>
                                      <p:to x="100000" y="60000"/>
                                    </p:animScale>
                                    <p:animScale>
                                      <p:cBhvr>
                                        <p:cTn id="96" dur="166" decel="50000">
                                          <p:stCondLst>
                                            <p:cond delay="676"/>
                                          </p:stCondLst>
                                        </p:cTn>
                                        <p:tgtEl>
                                          <p:spTgt spid="3">
                                            <p:txEl>
                                              <p:pRg st="6" end="6"/>
                                            </p:txEl>
                                          </p:spTgt>
                                        </p:tgtEl>
                                      </p:cBhvr>
                                      <p:to x="100000" y="100000"/>
                                    </p:animScale>
                                    <p:animScale>
                                      <p:cBhvr>
                                        <p:cTn id="97" dur="26">
                                          <p:stCondLst>
                                            <p:cond delay="1312"/>
                                          </p:stCondLst>
                                        </p:cTn>
                                        <p:tgtEl>
                                          <p:spTgt spid="3">
                                            <p:txEl>
                                              <p:pRg st="6" end="6"/>
                                            </p:txEl>
                                          </p:spTgt>
                                        </p:tgtEl>
                                      </p:cBhvr>
                                      <p:to x="100000" y="80000"/>
                                    </p:animScale>
                                    <p:animScale>
                                      <p:cBhvr>
                                        <p:cTn id="98" dur="166" decel="50000">
                                          <p:stCondLst>
                                            <p:cond delay="1338"/>
                                          </p:stCondLst>
                                        </p:cTn>
                                        <p:tgtEl>
                                          <p:spTgt spid="3">
                                            <p:txEl>
                                              <p:pRg st="6" end="6"/>
                                            </p:txEl>
                                          </p:spTgt>
                                        </p:tgtEl>
                                      </p:cBhvr>
                                      <p:to x="100000" y="100000"/>
                                    </p:animScale>
                                    <p:animScale>
                                      <p:cBhvr>
                                        <p:cTn id="99" dur="26">
                                          <p:stCondLst>
                                            <p:cond delay="1642"/>
                                          </p:stCondLst>
                                        </p:cTn>
                                        <p:tgtEl>
                                          <p:spTgt spid="3">
                                            <p:txEl>
                                              <p:pRg st="6" end="6"/>
                                            </p:txEl>
                                          </p:spTgt>
                                        </p:tgtEl>
                                      </p:cBhvr>
                                      <p:to x="100000" y="90000"/>
                                    </p:animScale>
                                    <p:animScale>
                                      <p:cBhvr>
                                        <p:cTn id="100" dur="166" decel="50000">
                                          <p:stCondLst>
                                            <p:cond delay="1668"/>
                                          </p:stCondLst>
                                        </p:cTn>
                                        <p:tgtEl>
                                          <p:spTgt spid="3">
                                            <p:txEl>
                                              <p:pRg st="6" end="6"/>
                                            </p:txEl>
                                          </p:spTgt>
                                        </p:tgtEl>
                                      </p:cBhvr>
                                      <p:to x="100000" y="100000"/>
                                    </p:animScale>
                                    <p:animScale>
                                      <p:cBhvr>
                                        <p:cTn id="101" dur="26">
                                          <p:stCondLst>
                                            <p:cond delay="1808"/>
                                          </p:stCondLst>
                                        </p:cTn>
                                        <p:tgtEl>
                                          <p:spTgt spid="3">
                                            <p:txEl>
                                              <p:pRg st="6" end="6"/>
                                            </p:txEl>
                                          </p:spTgt>
                                        </p:tgtEl>
                                      </p:cBhvr>
                                      <p:to x="100000" y="95000"/>
                                    </p:animScale>
                                    <p:animScale>
                                      <p:cBhvr>
                                        <p:cTn id="102" dur="166" decel="50000">
                                          <p:stCondLst>
                                            <p:cond delay="1834"/>
                                          </p:stCondLst>
                                        </p:cTn>
                                        <p:tgtEl>
                                          <p:spTgt spid="3">
                                            <p:txEl>
                                              <p:pRg st="6" end="6"/>
                                            </p:txEl>
                                          </p:spTgt>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3">
                                            <p:txEl>
                                              <p:pRg st="7" end="7"/>
                                            </p:txEl>
                                          </p:spTgt>
                                        </p:tgtEl>
                                        <p:attrNameLst>
                                          <p:attrName>style.visibility</p:attrName>
                                        </p:attrNameLst>
                                      </p:cBhvr>
                                      <p:to>
                                        <p:strVal val="visible"/>
                                      </p:to>
                                    </p:set>
                                    <p:animEffect transition="in" filter="wipe(down)">
                                      <p:cBhvr>
                                        <p:cTn id="105" dur="580">
                                          <p:stCondLst>
                                            <p:cond delay="0"/>
                                          </p:stCondLst>
                                        </p:cTn>
                                        <p:tgtEl>
                                          <p:spTgt spid="3">
                                            <p:txEl>
                                              <p:pRg st="7" end="7"/>
                                            </p:txEl>
                                          </p:spTgt>
                                        </p:tgtEl>
                                      </p:cBhvr>
                                    </p:animEffect>
                                    <p:anim calcmode="lin" valueType="num">
                                      <p:cBhvr>
                                        <p:cTn id="10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7" end="7"/>
                                            </p:txEl>
                                          </p:spTgt>
                                        </p:tgtEl>
                                      </p:cBhvr>
                                      <p:to x="100000" y="60000"/>
                                    </p:animScale>
                                    <p:animScale>
                                      <p:cBhvr>
                                        <p:cTn id="112" dur="166" decel="50000">
                                          <p:stCondLst>
                                            <p:cond delay="676"/>
                                          </p:stCondLst>
                                        </p:cTn>
                                        <p:tgtEl>
                                          <p:spTgt spid="3">
                                            <p:txEl>
                                              <p:pRg st="7" end="7"/>
                                            </p:txEl>
                                          </p:spTgt>
                                        </p:tgtEl>
                                      </p:cBhvr>
                                      <p:to x="100000" y="100000"/>
                                    </p:animScale>
                                    <p:animScale>
                                      <p:cBhvr>
                                        <p:cTn id="113" dur="26">
                                          <p:stCondLst>
                                            <p:cond delay="1312"/>
                                          </p:stCondLst>
                                        </p:cTn>
                                        <p:tgtEl>
                                          <p:spTgt spid="3">
                                            <p:txEl>
                                              <p:pRg st="7" end="7"/>
                                            </p:txEl>
                                          </p:spTgt>
                                        </p:tgtEl>
                                      </p:cBhvr>
                                      <p:to x="100000" y="80000"/>
                                    </p:animScale>
                                    <p:animScale>
                                      <p:cBhvr>
                                        <p:cTn id="114" dur="166" decel="50000">
                                          <p:stCondLst>
                                            <p:cond delay="1338"/>
                                          </p:stCondLst>
                                        </p:cTn>
                                        <p:tgtEl>
                                          <p:spTgt spid="3">
                                            <p:txEl>
                                              <p:pRg st="7" end="7"/>
                                            </p:txEl>
                                          </p:spTgt>
                                        </p:tgtEl>
                                      </p:cBhvr>
                                      <p:to x="100000" y="100000"/>
                                    </p:animScale>
                                    <p:animScale>
                                      <p:cBhvr>
                                        <p:cTn id="115" dur="26">
                                          <p:stCondLst>
                                            <p:cond delay="1642"/>
                                          </p:stCondLst>
                                        </p:cTn>
                                        <p:tgtEl>
                                          <p:spTgt spid="3">
                                            <p:txEl>
                                              <p:pRg st="7" end="7"/>
                                            </p:txEl>
                                          </p:spTgt>
                                        </p:tgtEl>
                                      </p:cBhvr>
                                      <p:to x="100000" y="90000"/>
                                    </p:animScale>
                                    <p:animScale>
                                      <p:cBhvr>
                                        <p:cTn id="116" dur="166" decel="50000">
                                          <p:stCondLst>
                                            <p:cond delay="1668"/>
                                          </p:stCondLst>
                                        </p:cTn>
                                        <p:tgtEl>
                                          <p:spTgt spid="3">
                                            <p:txEl>
                                              <p:pRg st="7" end="7"/>
                                            </p:txEl>
                                          </p:spTgt>
                                        </p:tgtEl>
                                      </p:cBhvr>
                                      <p:to x="100000" y="100000"/>
                                    </p:animScale>
                                    <p:animScale>
                                      <p:cBhvr>
                                        <p:cTn id="117" dur="26">
                                          <p:stCondLst>
                                            <p:cond delay="1808"/>
                                          </p:stCondLst>
                                        </p:cTn>
                                        <p:tgtEl>
                                          <p:spTgt spid="3">
                                            <p:txEl>
                                              <p:pRg st="7" end="7"/>
                                            </p:txEl>
                                          </p:spTgt>
                                        </p:tgtEl>
                                      </p:cBhvr>
                                      <p:to x="100000" y="95000"/>
                                    </p:animScale>
                                    <p:animScale>
                                      <p:cBhvr>
                                        <p:cTn id="118"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无损压缩</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6" name="圆角矩形 5"/>
          <p:cNvSpPr/>
          <p:nvPr/>
        </p:nvSpPr>
        <p:spPr>
          <a:xfrm>
            <a:off x="3059832" y="1916832"/>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游程编码</a:t>
            </a:r>
            <a:endParaRPr lang="zh-CN" altLang="en-US" dirty="0"/>
          </a:p>
        </p:txBody>
      </p:sp>
      <p:sp>
        <p:nvSpPr>
          <p:cNvPr id="7" name="圆角矩形 6"/>
          <p:cNvSpPr/>
          <p:nvPr/>
        </p:nvSpPr>
        <p:spPr>
          <a:xfrm>
            <a:off x="1043608" y="2996952"/>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差分脉冲编码调制</a:t>
            </a:r>
            <a:endParaRPr lang="zh-CN" altLang="en-US" dirty="0"/>
          </a:p>
        </p:txBody>
      </p:sp>
      <p:sp>
        <p:nvSpPr>
          <p:cNvPr id="8" name="圆角矩形 7"/>
          <p:cNvSpPr/>
          <p:nvPr/>
        </p:nvSpPr>
        <p:spPr>
          <a:xfrm>
            <a:off x="5004048" y="2996952"/>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LZW</a:t>
            </a:r>
            <a:r>
              <a:rPr lang="zh-CN" altLang="zh-CN" dirty="0"/>
              <a:t>字典算法</a:t>
            </a:r>
            <a:endParaRPr lang="zh-CN" altLang="en-US" dirty="0"/>
          </a:p>
        </p:txBody>
      </p:sp>
      <p:sp>
        <p:nvSpPr>
          <p:cNvPr id="9" name="圆角矩形 8"/>
          <p:cNvSpPr/>
          <p:nvPr/>
        </p:nvSpPr>
        <p:spPr>
          <a:xfrm>
            <a:off x="3059832" y="4005064"/>
            <a:ext cx="194421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熵编码</a:t>
            </a:r>
            <a:endParaRPr lang="zh-CN" altLang="en-US" dirty="0"/>
          </a:p>
        </p:txBody>
      </p:sp>
      <p:sp>
        <p:nvSpPr>
          <p:cNvPr id="10" name="矩形 9"/>
          <p:cNvSpPr/>
          <p:nvPr/>
        </p:nvSpPr>
        <p:spPr>
          <a:xfrm>
            <a:off x="1835696" y="5373216"/>
            <a:ext cx="18002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Huffman</a:t>
            </a:r>
            <a:r>
              <a:rPr lang="zh-CN" altLang="zh-CN" dirty="0"/>
              <a:t>编码</a:t>
            </a:r>
            <a:endParaRPr lang="zh-CN" altLang="en-US" dirty="0"/>
          </a:p>
        </p:txBody>
      </p:sp>
      <p:sp>
        <p:nvSpPr>
          <p:cNvPr id="11" name="矩形 10"/>
          <p:cNvSpPr/>
          <p:nvPr/>
        </p:nvSpPr>
        <p:spPr>
          <a:xfrm>
            <a:off x="4355976" y="5373216"/>
            <a:ext cx="18002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算术编码</a:t>
            </a:r>
            <a:endParaRPr lang="zh-CN" altLang="en-US" dirty="0"/>
          </a:p>
        </p:txBody>
      </p:sp>
      <p:cxnSp>
        <p:nvCxnSpPr>
          <p:cNvPr id="15" name="直接连接符 14"/>
          <p:cNvCxnSpPr>
            <a:stCxn id="7" idx="3"/>
            <a:endCxn id="8" idx="1"/>
          </p:cNvCxnSpPr>
          <p:nvPr/>
        </p:nvCxnSpPr>
        <p:spPr>
          <a:xfrm>
            <a:off x="2987824" y="3320988"/>
            <a:ext cx="2016224" cy="0"/>
          </a:xfrm>
          <a:prstGeom prst="line">
            <a:avLst/>
          </a:prstGeom>
          <a:ln w="317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 idx="2"/>
            <a:endCxn id="9" idx="0"/>
          </p:cNvCxnSpPr>
          <p:nvPr/>
        </p:nvCxnSpPr>
        <p:spPr>
          <a:xfrm>
            <a:off x="4031940" y="2564904"/>
            <a:ext cx="0" cy="1440160"/>
          </a:xfrm>
          <a:prstGeom prst="line">
            <a:avLst/>
          </a:prstGeom>
          <a:ln w="317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a:endCxn id="10" idx="0"/>
          </p:cNvCxnSpPr>
          <p:nvPr/>
        </p:nvCxnSpPr>
        <p:spPr>
          <a:xfrm flipH="1">
            <a:off x="2735796" y="4653136"/>
            <a:ext cx="1296144" cy="720080"/>
          </a:xfrm>
          <a:prstGeom prst="straightConnector1">
            <a:avLst/>
          </a:prstGeom>
          <a:ln w="317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9" idx="2"/>
            <a:endCxn id="11" idx="0"/>
          </p:cNvCxnSpPr>
          <p:nvPr/>
        </p:nvCxnSpPr>
        <p:spPr>
          <a:xfrm>
            <a:off x="4031940" y="4653136"/>
            <a:ext cx="1224136" cy="720080"/>
          </a:xfrm>
          <a:prstGeom prst="straightConnector1">
            <a:avLst/>
          </a:prstGeom>
          <a:ln w="31750">
            <a:solidFill>
              <a:srgbClr val="00B050"/>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4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图像压缩与编码</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在计算机视觉和信息论的领域中，数据压缩或称为</a:t>
            </a:r>
            <a:r>
              <a:rPr lang="zh-CN" altLang="zh-CN" dirty="0">
                <a:solidFill>
                  <a:srgbClr val="FF0000"/>
                </a:solidFill>
              </a:rPr>
              <a:t>信源编码</a:t>
            </a:r>
            <a:r>
              <a:rPr lang="zh-CN" altLang="zh-CN" dirty="0"/>
              <a:t>，就是通过特定的编码方案使用比未编码的表示形式更少的位存储空间（或者其它信息承载单元）来进行信息编码的</a:t>
            </a:r>
            <a:r>
              <a:rPr lang="zh-CN" altLang="zh-CN" dirty="0" smtClean="0"/>
              <a:t>过程。</a:t>
            </a:r>
            <a:endParaRPr lang="en-US" altLang="zh-CN" dirty="0" smtClean="0"/>
          </a:p>
          <a:p>
            <a:r>
              <a:rPr lang="zh-CN" altLang="zh-CN" dirty="0">
                <a:solidFill>
                  <a:srgbClr val="0000FF"/>
                </a:solidFill>
              </a:rPr>
              <a:t>图像压缩</a:t>
            </a:r>
            <a:r>
              <a:rPr lang="zh-CN" altLang="zh-CN" dirty="0"/>
              <a:t>，就是数据压缩在数字图像中的应用，实际的目标就是通过降低图像数据的冗余性来更加有效的存储和传输</a:t>
            </a:r>
            <a:r>
              <a:rPr lang="zh-CN" altLang="zh-CN" dirty="0" smtClean="0"/>
              <a:t>数据。</a:t>
            </a:r>
            <a:endParaRPr lang="en-US" altLang="zh-CN" dirty="0" smtClean="0"/>
          </a:p>
          <a:p>
            <a:r>
              <a:rPr lang="zh-CN" altLang="zh-CN" dirty="0"/>
              <a:t>压缩的两个基本的成分就是</a:t>
            </a:r>
            <a:r>
              <a:rPr lang="zh-CN" altLang="zh-CN" dirty="0">
                <a:solidFill>
                  <a:srgbClr val="00B050"/>
                </a:solidFill>
              </a:rPr>
              <a:t>冗余性</a:t>
            </a:r>
            <a:r>
              <a:rPr lang="zh-CN" altLang="zh-CN" dirty="0"/>
              <a:t>和</a:t>
            </a:r>
            <a:r>
              <a:rPr lang="zh-CN" altLang="zh-CN" dirty="0">
                <a:solidFill>
                  <a:srgbClr val="C00000"/>
                </a:solidFill>
              </a:rPr>
              <a:t>不相干性</a:t>
            </a:r>
            <a:r>
              <a:rPr lang="zh-CN" altLang="zh-CN" dirty="0"/>
              <a:t>的缩减</a:t>
            </a:r>
            <a:r>
              <a:rPr lang="zh-CN" altLang="zh-CN" dirty="0" smtClean="0"/>
              <a:t>。</a:t>
            </a:r>
            <a:endParaRPr lang="en-US" altLang="zh-CN" dirty="0" smtClean="0"/>
          </a:p>
          <a:p>
            <a:pPr lvl="1"/>
            <a:r>
              <a:rPr lang="zh-CN" altLang="zh-CN" dirty="0">
                <a:solidFill>
                  <a:srgbClr val="00B050"/>
                </a:solidFill>
              </a:rPr>
              <a:t>减少冗余性</a:t>
            </a:r>
            <a:r>
              <a:rPr lang="zh-CN" altLang="zh-CN" dirty="0"/>
              <a:t>，目的是从图像和视频这些源信号中删除掉重复的部分</a:t>
            </a:r>
            <a:r>
              <a:rPr lang="zh-CN" altLang="zh-CN" dirty="0" smtClean="0"/>
              <a:t>；</a:t>
            </a:r>
            <a:endParaRPr lang="en-US" altLang="zh-CN" dirty="0" smtClean="0"/>
          </a:p>
          <a:p>
            <a:pPr lvl="1"/>
            <a:r>
              <a:rPr lang="zh-CN" altLang="zh-CN" dirty="0">
                <a:solidFill>
                  <a:srgbClr val="C00000"/>
                </a:solidFill>
              </a:rPr>
              <a:t>减少不相干性</a:t>
            </a:r>
            <a:r>
              <a:rPr lang="zh-CN" altLang="zh-CN" dirty="0"/>
              <a:t>，就是忽略掉不会被信号接受者所感知的部分</a:t>
            </a:r>
            <a:r>
              <a:rPr lang="zh-CN" altLang="zh-CN" dirty="0" smtClean="0"/>
              <a:t>信号。</a:t>
            </a:r>
            <a:endParaRPr lang="zh-CN" altLang="en-US" dirty="0"/>
          </a:p>
        </p:txBody>
      </p:sp>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88179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Huffman</a:t>
            </a:r>
            <a:r>
              <a:rPr lang="zh-CN" altLang="zh-CN" dirty="0"/>
              <a:t>编码</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20000"/>
              </a:bodyPr>
              <a:lstStyle/>
              <a:p>
                <a:r>
                  <a:rPr lang="en-US" altLang="zh-CN" dirty="0"/>
                  <a:t>Huffman</a:t>
                </a:r>
                <a:r>
                  <a:rPr lang="zh-CN" altLang="zh-CN" dirty="0"/>
                  <a:t>编码的</a:t>
                </a:r>
                <a:r>
                  <a:rPr lang="zh-CN" altLang="zh-CN" dirty="0">
                    <a:solidFill>
                      <a:srgbClr val="FF0000"/>
                    </a:solidFill>
                  </a:rPr>
                  <a:t>主要思想</a:t>
                </a:r>
                <a:r>
                  <a:rPr lang="zh-CN" altLang="zh-CN" dirty="0"/>
                  <a:t>就是，使用变长的编码表来编码原始符号（例如文件中的字母），其中变长编码表的建立是基于原始符号中每个可能数值的估算出现概率</a:t>
                </a:r>
                <a:r>
                  <a:rPr lang="zh-CN" altLang="zh-CN" dirty="0" smtClean="0"/>
                  <a:t>。</a:t>
                </a:r>
                <a:endParaRPr lang="en-US" altLang="zh-CN" dirty="0" smtClean="0"/>
              </a:p>
              <a:p>
                <a:r>
                  <a:rPr lang="en-US" altLang="zh-CN" dirty="0" smtClean="0"/>
                  <a:t>Huffman</a:t>
                </a:r>
                <a:r>
                  <a:rPr lang="zh-CN" altLang="zh-CN" dirty="0"/>
                  <a:t>编码</a:t>
                </a:r>
                <a:r>
                  <a:rPr lang="zh-CN" altLang="zh-CN" dirty="0">
                    <a:solidFill>
                      <a:srgbClr val="0000FF"/>
                    </a:solidFill>
                  </a:rPr>
                  <a:t>非正式定义</a:t>
                </a:r>
                <a:r>
                  <a:rPr lang="zh-CN" altLang="zh-CN" dirty="0"/>
                  <a:t>就是寻找具有最小期望编码长度的前缀自由的二进制编码，等价的说，就是寻找一棵具有最小从根节点出发的加权路径长度的树</a:t>
                </a:r>
                <a:r>
                  <a:rPr lang="zh-CN" altLang="zh-CN" dirty="0" smtClean="0"/>
                  <a:t>。</a:t>
                </a:r>
                <a:endParaRPr lang="en-US" altLang="zh-CN" dirty="0" smtClean="0"/>
              </a:p>
              <a:p>
                <a:r>
                  <a:rPr lang="en-US" altLang="zh-CN" dirty="0"/>
                  <a:t>Huffman</a:t>
                </a:r>
                <a:r>
                  <a:rPr lang="zh-CN" altLang="zh-CN" dirty="0"/>
                  <a:t>编码的</a:t>
                </a:r>
                <a:r>
                  <a:rPr lang="zh-CN" altLang="zh-CN" dirty="0">
                    <a:solidFill>
                      <a:srgbClr val="00FF00"/>
                    </a:solidFill>
                  </a:rPr>
                  <a:t>目的</a:t>
                </a:r>
                <a:r>
                  <a:rPr lang="zh-CN" altLang="zh-CN" dirty="0"/>
                  <a:t>就是寻找一个二进制编码集合</a:t>
                </a:r>
                <a14:m>
                  <m:oMath xmlns:m="http://schemas.openxmlformats.org/officeDocument/2006/math">
                    <m:r>
                      <a:rPr lang="en-US" altLang="zh-CN" i="1"/>
                      <m:t>𝐶</m:t>
                    </m:r>
                  </m:oMath>
                </a14:m>
                <a:r>
                  <a:rPr lang="zh-CN" altLang="zh-CN" dirty="0"/>
                  <a:t>，对于任意的二进制编码集合</a:t>
                </a:r>
                <a14:m>
                  <m:oMath xmlns:m="http://schemas.openxmlformats.org/officeDocument/2006/math">
                    <m:r>
                      <a:rPr lang="en-US" altLang="zh-CN" i="1"/>
                      <m:t>𝑇</m:t>
                    </m:r>
                    <m:r>
                      <a:rPr lang="en-US" altLang="zh-CN" i="1"/>
                      <m:t>(</m:t>
                    </m:r>
                    <m:r>
                      <a:rPr lang="en-US" altLang="zh-CN" i="1"/>
                      <m:t>𝐴</m:t>
                    </m:r>
                    <m:r>
                      <a:rPr lang="en-US" altLang="zh-CN" i="1"/>
                      <m:t>,</m:t>
                    </m:r>
                    <m:r>
                      <a:rPr lang="en-US" altLang="zh-CN" i="1"/>
                      <m:t>𝑊</m:t>
                    </m:r>
                    <m:r>
                      <a:rPr lang="en-US" altLang="zh-CN" i="1"/>
                      <m:t>)</m:t>
                    </m:r>
                  </m:oMath>
                </a14:m>
                <a:r>
                  <a:rPr lang="zh-CN" altLang="zh-CN" dirty="0"/>
                  <a:t>，都</a:t>
                </a:r>
                <a:r>
                  <a:rPr lang="zh-CN" altLang="zh-CN" dirty="0" smtClean="0"/>
                  <a:t>有</a:t>
                </a:r>
                <a:endParaRPr lang="en-US" altLang="zh-CN" dirty="0" smtClean="0"/>
              </a:p>
              <a:p>
                <a:pPr lvl="1"/>
                <a14:m>
                  <m:oMath xmlns:m="http://schemas.openxmlformats.org/officeDocument/2006/math">
                    <m:r>
                      <a:rPr lang="en-US" altLang="zh-CN" i="1" smtClean="0">
                        <a:solidFill>
                          <a:srgbClr val="C00000"/>
                        </a:solidFill>
                      </a:rPr>
                      <m:t>𝐿</m:t>
                    </m:r>
                    <m:d>
                      <m:dPr>
                        <m:ctrlPr>
                          <a:rPr lang="zh-CN" altLang="zh-CN" i="1">
                            <a:solidFill>
                              <a:srgbClr val="C00000"/>
                            </a:solidFill>
                          </a:rPr>
                        </m:ctrlPr>
                      </m:dPr>
                      <m:e>
                        <m:r>
                          <a:rPr lang="en-US" altLang="zh-CN" i="1">
                            <a:solidFill>
                              <a:srgbClr val="C00000"/>
                            </a:solidFill>
                          </a:rPr>
                          <m:t>𝐶</m:t>
                        </m:r>
                      </m:e>
                    </m:d>
                    <m:r>
                      <a:rPr lang="en-US" altLang="zh-CN" i="1">
                        <a:solidFill>
                          <a:srgbClr val="C00000"/>
                        </a:solidFill>
                      </a:rPr>
                      <m:t>≤</m:t>
                    </m:r>
                    <m:r>
                      <a:rPr lang="en-US" altLang="zh-CN" i="1">
                        <a:solidFill>
                          <a:srgbClr val="C00000"/>
                        </a:solidFill>
                      </a:rPr>
                      <m:t>𝐿</m:t>
                    </m:r>
                    <m:d>
                      <m:dPr>
                        <m:ctrlPr>
                          <a:rPr lang="zh-CN" altLang="zh-CN" i="1">
                            <a:solidFill>
                              <a:srgbClr val="C00000"/>
                            </a:solidFill>
                          </a:rPr>
                        </m:ctrlPr>
                      </m:dPr>
                      <m:e>
                        <m:r>
                          <a:rPr lang="en-US" altLang="zh-CN" i="1">
                            <a:solidFill>
                              <a:srgbClr val="C00000"/>
                            </a:solidFill>
                          </a:rPr>
                          <m:t>𝑇</m:t>
                        </m:r>
                      </m:e>
                    </m:d>
                    <m:r>
                      <a:rPr lang="zh-CN" altLang="zh-CN">
                        <a:solidFill>
                          <a:srgbClr val="C00000"/>
                        </a:solidFill>
                      </a:rPr>
                      <m:t>。</m:t>
                    </m:r>
                  </m:oMath>
                </a14:m>
                <a:endParaRPr lang="en-US" altLang="zh-CN" dirty="0" smtClean="0">
                  <a:solidFill>
                    <a:srgbClr val="C00000"/>
                  </a:solidFill>
                </a:endParaRPr>
              </a:p>
              <a:p>
                <a:pPr lvl="1"/>
                <a:r>
                  <a:rPr lang="zh-CN" altLang="zh-CN" dirty="0">
                    <a:solidFill>
                      <a:srgbClr val="C00000"/>
                    </a:solidFill>
                  </a:rPr>
                  <a:t>对于二进制编码集合</a:t>
                </a:r>
                <a14:m>
                  <m:oMath xmlns:m="http://schemas.openxmlformats.org/officeDocument/2006/math">
                    <m:r>
                      <a:rPr lang="en-US" altLang="zh-CN" i="1">
                        <a:solidFill>
                          <a:srgbClr val="C00000"/>
                        </a:solidFill>
                      </a:rPr>
                      <m:t>𝐶</m:t>
                    </m:r>
                  </m:oMath>
                </a14:m>
                <a:r>
                  <a:rPr lang="zh-CN" altLang="zh-CN" dirty="0">
                    <a:solidFill>
                      <a:srgbClr val="C00000"/>
                    </a:solidFill>
                  </a:rPr>
                  <a:t>来说，其加权路径长度可以描述</a:t>
                </a:r>
                <a:r>
                  <a:rPr lang="zh-CN" altLang="zh-CN" dirty="0" smtClean="0">
                    <a:solidFill>
                      <a:srgbClr val="C00000"/>
                    </a:solidFill>
                  </a:rPr>
                  <a:t>为</a:t>
                </a:r>
                <a:endParaRPr lang="en-US" altLang="zh-CN" dirty="0" smtClean="0">
                  <a:solidFill>
                    <a:srgbClr val="C00000"/>
                  </a:solidFill>
                </a:endParaRPr>
              </a:p>
              <a:p>
                <a:pPr lvl="2"/>
                <a14:m>
                  <m:oMath xmlns:m="http://schemas.openxmlformats.org/officeDocument/2006/math">
                    <m:r>
                      <a:rPr lang="en-US" altLang="zh-CN" i="1">
                        <a:solidFill>
                          <a:srgbClr val="C00000"/>
                        </a:solidFill>
                      </a:rPr>
                      <m:t>𝐿</m:t>
                    </m:r>
                    <m:d>
                      <m:dPr>
                        <m:ctrlPr>
                          <a:rPr lang="zh-CN" altLang="zh-CN" i="1">
                            <a:solidFill>
                              <a:srgbClr val="C00000"/>
                            </a:solidFill>
                          </a:rPr>
                        </m:ctrlPr>
                      </m:dPr>
                      <m:e>
                        <m:r>
                          <a:rPr lang="en-US" altLang="zh-CN" i="1">
                            <a:solidFill>
                              <a:srgbClr val="C00000"/>
                            </a:solidFill>
                          </a:rPr>
                          <m:t>𝐶</m:t>
                        </m:r>
                      </m:e>
                    </m:d>
                    <m:r>
                      <a:rPr lang="en-US" altLang="zh-CN" i="1">
                        <a:solidFill>
                          <a:srgbClr val="C00000"/>
                        </a:solidFill>
                      </a:rPr>
                      <m:t>=</m:t>
                    </m:r>
                    <m:nary>
                      <m:naryPr>
                        <m:chr m:val="∑"/>
                        <m:limLoc m:val="undOvr"/>
                        <m:ctrlPr>
                          <a:rPr lang="zh-CN" altLang="zh-CN" i="1">
                            <a:solidFill>
                              <a:srgbClr val="C00000"/>
                            </a:solidFill>
                          </a:rPr>
                        </m:ctrlPr>
                      </m:naryPr>
                      <m:sub>
                        <m:r>
                          <a:rPr lang="en-US" altLang="zh-CN" i="1">
                            <a:solidFill>
                              <a:srgbClr val="C00000"/>
                            </a:solidFill>
                          </a:rPr>
                          <m:t>𝑖</m:t>
                        </m:r>
                        <m:r>
                          <a:rPr lang="en-US" altLang="zh-CN" i="1">
                            <a:solidFill>
                              <a:srgbClr val="C00000"/>
                            </a:solidFill>
                          </a:rPr>
                          <m:t>=1</m:t>
                        </m:r>
                      </m:sub>
                      <m:sup>
                        <m:r>
                          <a:rPr lang="en-US" altLang="zh-CN" i="1">
                            <a:solidFill>
                              <a:srgbClr val="C00000"/>
                            </a:solidFill>
                          </a:rPr>
                          <m:t>𝑛</m:t>
                        </m:r>
                      </m:sup>
                      <m:e>
                        <m:sSub>
                          <m:sSubPr>
                            <m:ctrlPr>
                              <a:rPr lang="zh-CN" altLang="zh-CN" i="1">
                                <a:solidFill>
                                  <a:srgbClr val="C00000"/>
                                </a:solidFill>
                              </a:rPr>
                            </m:ctrlPr>
                          </m:sSubPr>
                          <m:e>
                            <m:r>
                              <a:rPr lang="en-US" altLang="zh-CN" i="1">
                                <a:solidFill>
                                  <a:srgbClr val="C00000"/>
                                </a:solidFill>
                              </a:rPr>
                              <m:t>𝑤</m:t>
                            </m:r>
                          </m:e>
                          <m:sub>
                            <m:r>
                              <a:rPr lang="en-US" altLang="zh-CN" i="1">
                                <a:solidFill>
                                  <a:srgbClr val="C00000"/>
                                </a:solidFill>
                              </a:rPr>
                              <m:t>𝑖</m:t>
                            </m:r>
                          </m:sub>
                        </m:sSub>
                        <m:r>
                          <a:rPr lang="en-US" altLang="zh-CN" i="1">
                            <a:solidFill>
                              <a:srgbClr val="C00000"/>
                            </a:solidFill>
                          </a:rPr>
                          <m:t>×</m:t>
                        </m:r>
                        <m:r>
                          <m:rPr>
                            <m:sty m:val="p"/>
                          </m:rPr>
                          <a:rPr lang="en-US" altLang="zh-CN">
                            <a:solidFill>
                              <a:srgbClr val="C00000"/>
                            </a:solidFill>
                          </a:rPr>
                          <m:t>length</m:t>
                        </m:r>
                        <m:r>
                          <a:rPr lang="en-US" altLang="zh-CN" i="1">
                            <a:solidFill>
                              <a:srgbClr val="C00000"/>
                            </a:solidFill>
                          </a:rPr>
                          <m:t>(</m:t>
                        </m:r>
                        <m:sSub>
                          <m:sSubPr>
                            <m:ctrlPr>
                              <a:rPr lang="zh-CN" altLang="zh-CN" i="1">
                                <a:solidFill>
                                  <a:srgbClr val="C00000"/>
                                </a:solidFill>
                              </a:rPr>
                            </m:ctrlPr>
                          </m:sSubPr>
                          <m:e>
                            <m:r>
                              <a:rPr lang="en-US" altLang="zh-CN" i="1">
                                <a:solidFill>
                                  <a:srgbClr val="C00000"/>
                                </a:solidFill>
                              </a:rPr>
                              <m:t>𝑐</m:t>
                            </m:r>
                          </m:e>
                          <m:sub>
                            <m:r>
                              <a:rPr lang="en-US" altLang="zh-CN" i="1">
                                <a:solidFill>
                                  <a:srgbClr val="C00000"/>
                                </a:solidFill>
                              </a:rPr>
                              <m:t>𝑖</m:t>
                            </m:r>
                          </m:sub>
                        </m:sSub>
                        <m:r>
                          <a:rPr lang="en-US" altLang="zh-CN" i="1">
                            <a:solidFill>
                              <a:srgbClr val="C00000"/>
                            </a:solidFill>
                          </a:rPr>
                          <m:t>)</m:t>
                        </m:r>
                      </m:e>
                    </m:nary>
                    <m:r>
                      <a:rPr lang="zh-CN" altLang="zh-CN">
                        <a:solidFill>
                          <a:srgbClr val="C00000"/>
                        </a:solidFill>
                      </a:rPr>
                      <m:t>，</m:t>
                    </m:r>
                  </m:oMath>
                </a14:m>
                <a:endParaRPr lang="en-US" altLang="zh-CN" dirty="0" smtClean="0">
                  <a:solidFill>
                    <a:srgbClr val="C00000"/>
                  </a:solidFill>
                </a:endParaRPr>
              </a:p>
              <a:p>
                <a:pPr lvl="3"/>
                <a:r>
                  <a:rPr lang="zh-CN" altLang="zh-CN" dirty="0">
                    <a:solidFill>
                      <a:srgbClr val="C00000"/>
                    </a:solidFill>
                  </a:rPr>
                  <a:t>其中</a:t>
                </a:r>
                <a14:m>
                  <m:oMath xmlns:m="http://schemas.openxmlformats.org/officeDocument/2006/math">
                    <m:r>
                      <m:rPr>
                        <m:sty m:val="p"/>
                      </m:rPr>
                      <a:rPr lang="en-US" altLang="zh-CN">
                        <a:solidFill>
                          <a:srgbClr val="C00000"/>
                        </a:solidFill>
                      </a:rPr>
                      <m:t>length</m:t>
                    </m:r>
                    <m:r>
                      <a:rPr lang="en-US" altLang="zh-CN" i="1">
                        <a:solidFill>
                          <a:srgbClr val="C00000"/>
                        </a:solidFill>
                      </a:rPr>
                      <m:t>(</m:t>
                    </m:r>
                    <m:sSub>
                      <m:sSubPr>
                        <m:ctrlPr>
                          <a:rPr lang="zh-CN" altLang="zh-CN" i="1">
                            <a:solidFill>
                              <a:srgbClr val="C00000"/>
                            </a:solidFill>
                          </a:rPr>
                        </m:ctrlPr>
                      </m:sSubPr>
                      <m:e>
                        <m:r>
                          <a:rPr lang="en-US" altLang="zh-CN" i="1">
                            <a:solidFill>
                              <a:srgbClr val="C00000"/>
                            </a:solidFill>
                          </a:rPr>
                          <m:t>𝑐</m:t>
                        </m:r>
                      </m:e>
                      <m:sub>
                        <m:r>
                          <a:rPr lang="en-US" altLang="zh-CN" i="1">
                            <a:solidFill>
                              <a:srgbClr val="C00000"/>
                            </a:solidFill>
                          </a:rPr>
                          <m:t>𝑖</m:t>
                        </m:r>
                      </m:sub>
                    </m:sSub>
                    <m:r>
                      <a:rPr lang="en-US" altLang="zh-CN" i="1">
                        <a:solidFill>
                          <a:srgbClr val="C00000"/>
                        </a:solidFill>
                      </a:rPr>
                      <m:t>)</m:t>
                    </m:r>
                  </m:oMath>
                </a14:m>
                <a:r>
                  <a:rPr lang="zh-CN" altLang="zh-CN" dirty="0">
                    <a:solidFill>
                      <a:srgbClr val="C00000"/>
                    </a:solidFill>
                  </a:rPr>
                  <a:t>表示从根节点出发到</a:t>
                </a:r>
                <a14:m>
                  <m:oMath xmlns:m="http://schemas.openxmlformats.org/officeDocument/2006/math">
                    <m:sSub>
                      <m:sSubPr>
                        <m:ctrlPr>
                          <a:rPr lang="zh-CN" altLang="zh-CN" i="1">
                            <a:solidFill>
                              <a:srgbClr val="C00000"/>
                            </a:solidFill>
                          </a:rPr>
                        </m:ctrlPr>
                      </m:sSubPr>
                      <m:e>
                        <m:r>
                          <a:rPr lang="en-US" altLang="zh-CN" i="1">
                            <a:solidFill>
                              <a:srgbClr val="C00000"/>
                            </a:solidFill>
                          </a:rPr>
                          <m:t>𝑐</m:t>
                        </m:r>
                      </m:e>
                      <m:sub>
                        <m:r>
                          <a:rPr lang="en-US" altLang="zh-CN" i="1">
                            <a:solidFill>
                              <a:srgbClr val="C00000"/>
                            </a:solidFill>
                          </a:rPr>
                          <m:t>𝑖</m:t>
                        </m:r>
                      </m:sub>
                    </m:sSub>
                  </m:oMath>
                </a14:m>
                <a:r>
                  <a:rPr lang="zh-CN" altLang="zh-CN" dirty="0">
                    <a:solidFill>
                      <a:srgbClr val="C00000"/>
                    </a:solidFill>
                  </a:rPr>
                  <a:t>的路径长度。</a:t>
                </a:r>
                <a:endParaRPr lang="zh-CN" altLang="en-US" dirty="0">
                  <a:solidFill>
                    <a:srgbClr val="C0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37" t="-2642" r="-168" b="-691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259902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animEffect transition="in" filter="wipe(down)">
                                      <p:cBhvr>
                                        <p:cTn id="89" dur="580">
                                          <p:stCondLst>
                                            <p:cond delay="0"/>
                                          </p:stCondLst>
                                        </p:cTn>
                                        <p:tgtEl>
                                          <p:spTgt spid="3">
                                            <p:txEl>
                                              <p:pRg st="6" end="6"/>
                                            </p:txEl>
                                          </p:spTgt>
                                        </p:tgtEl>
                                      </p:cBhvr>
                                    </p:animEffect>
                                    <p:anim calcmode="lin" valueType="num">
                                      <p:cBhvr>
                                        <p:cTn id="9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6" end="6"/>
                                            </p:txEl>
                                          </p:spTgt>
                                        </p:tgtEl>
                                      </p:cBhvr>
                                      <p:to x="100000" y="60000"/>
                                    </p:animScale>
                                    <p:animScale>
                                      <p:cBhvr>
                                        <p:cTn id="96" dur="166" decel="50000">
                                          <p:stCondLst>
                                            <p:cond delay="676"/>
                                          </p:stCondLst>
                                        </p:cTn>
                                        <p:tgtEl>
                                          <p:spTgt spid="3">
                                            <p:txEl>
                                              <p:pRg st="6" end="6"/>
                                            </p:txEl>
                                          </p:spTgt>
                                        </p:tgtEl>
                                      </p:cBhvr>
                                      <p:to x="100000" y="100000"/>
                                    </p:animScale>
                                    <p:animScale>
                                      <p:cBhvr>
                                        <p:cTn id="97" dur="26">
                                          <p:stCondLst>
                                            <p:cond delay="1312"/>
                                          </p:stCondLst>
                                        </p:cTn>
                                        <p:tgtEl>
                                          <p:spTgt spid="3">
                                            <p:txEl>
                                              <p:pRg st="6" end="6"/>
                                            </p:txEl>
                                          </p:spTgt>
                                        </p:tgtEl>
                                      </p:cBhvr>
                                      <p:to x="100000" y="80000"/>
                                    </p:animScale>
                                    <p:animScale>
                                      <p:cBhvr>
                                        <p:cTn id="98" dur="166" decel="50000">
                                          <p:stCondLst>
                                            <p:cond delay="1338"/>
                                          </p:stCondLst>
                                        </p:cTn>
                                        <p:tgtEl>
                                          <p:spTgt spid="3">
                                            <p:txEl>
                                              <p:pRg st="6" end="6"/>
                                            </p:txEl>
                                          </p:spTgt>
                                        </p:tgtEl>
                                      </p:cBhvr>
                                      <p:to x="100000" y="100000"/>
                                    </p:animScale>
                                    <p:animScale>
                                      <p:cBhvr>
                                        <p:cTn id="99" dur="26">
                                          <p:stCondLst>
                                            <p:cond delay="1642"/>
                                          </p:stCondLst>
                                        </p:cTn>
                                        <p:tgtEl>
                                          <p:spTgt spid="3">
                                            <p:txEl>
                                              <p:pRg st="6" end="6"/>
                                            </p:txEl>
                                          </p:spTgt>
                                        </p:tgtEl>
                                      </p:cBhvr>
                                      <p:to x="100000" y="90000"/>
                                    </p:animScale>
                                    <p:animScale>
                                      <p:cBhvr>
                                        <p:cTn id="100" dur="166" decel="50000">
                                          <p:stCondLst>
                                            <p:cond delay="1668"/>
                                          </p:stCondLst>
                                        </p:cTn>
                                        <p:tgtEl>
                                          <p:spTgt spid="3">
                                            <p:txEl>
                                              <p:pRg st="6" end="6"/>
                                            </p:txEl>
                                          </p:spTgt>
                                        </p:tgtEl>
                                      </p:cBhvr>
                                      <p:to x="100000" y="100000"/>
                                    </p:animScale>
                                    <p:animScale>
                                      <p:cBhvr>
                                        <p:cTn id="101" dur="26">
                                          <p:stCondLst>
                                            <p:cond delay="1808"/>
                                          </p:stCondLst>
                                        </p:cTn>
                                        <p:tgtEl>
                                          <p:spTgt spid="3">
                                            <p:txEl>
                                              <p:pRg st="6" end="6"/>
                                            </p:txEl>
                                          </p:spTgt>
                                        </p:tgtEl>
                                      </p:cBhvr>
                                      <p:to x="100000" y="95000"/>
                                    </p:animScale>
                                    <p:animScale>
                                      <p:cBhvr>
                                        <p:cTn id="102"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Huffman</a:t>
            </a:r>
            <a:r>
              <a:rPr lang="zh-CN" altLang="zh-CN" dirty="0"/>
              <a:t>编码</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pic>
        <p:nvPicPr>
          <p:cNvPr id="6" name="图片 5" descr="Huffman 字符频率.bmp"/>
          <p:cNvPicPr/>
          <p:nvPr/>
        </p:nvPicPr>
        <p:blipFill>
          <a:blip r:embed="rId2" cstate="print"/>
          <a:stretch>
            <a:fillRect/>
          </a:stretch>
        </p:blipFill>
        <p:spPr>
          <a:xfrm>
            <a:off x="3995936" y="332656"/>
            <a:ext cx="4968552" cy="1132071"/>
          </a:xfrm>
          <a:prstGeom prst="rect">
            <a:avLst/>
          </a:prstGeom>
        </p:spPr>
      </p:pic>
      <p:pic>
        <p:nvPicPr>
          <p:cNvPr id="7" name="图片 6" descr="Huffman 编码树.bmp"/>
          <p:cNvPicPr/>
          <p:nvPr/>
        </p:nvPicPr>
        <p:blipFill>
          <a:blip r:embed="rId3" cstate="print"/>
          <a:stretch>
            <a:fillRect/>
          </a:stretch>
        </p:blipFill>
        <p:spPr>
          <a:xfrm>
            <a:off x="1331640" y="1611352"/>
            <a:ext cx="5312514" cy="4860905"/>
          </a:xfrm>
          <a:prstGeom prst="rect">
            <a:avLst/>
          </a:prstGeom>
        </p:spPr>
      </p:pic>
    </p:spTree>
    <p:extLst>
      <p:ext uri="{BB962C8B-B14F-4D97-AF65-F5344CB8AC3E}">
        <p14:creationId xmlns:p14="http://schemas.microsoft.com/office/powerpoint/2010/main" val="355504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算术编码</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zh-CN" dirty="0">
                    <a:solidFill>
                      <a:srgbClr val="FF0000"/>
                    </a:solidFill>
                  </a:rPr>
                  <a:t>算术编码</a:t>
                </a:r>
                <a:r>
                  <a:rPr lang="zh-CN" altLang="zh-CN" dirty="0"/>
                  <a:t>，是一种用于无损数据压缩的变长熵编码形式</a:t>
                </a:r>
                <a:r>
                  <a:rPr lang="zh-CN" altLang="zh-CN" dirty="0" smtClean="0"/>
                  <a:t>。</a:t>
                </a:r>
                <a:endParaRPr lang="en-US" altLang="zh-CN" dirty="0" smtClean="0"/>
              </a:p>
              <a:p>
                <a:r>
                  <a:rPr lang="zh-CN" altLang="zh-CN" dirty="0"/>
                  <a:t>算术编码与</a:t>
                </a:r>
                <a:r>
                  <a:rPr lang="en-US" altLang="zh-CN" dirty="0"/>
                  <a:t>Huffman</a:t>
                </a:r>
                <a:r>
                  <a:rPr lang="zh-CN" altLang="zh-CN" dirty="0"/>
                  <a:t>编码</a:t>
                </a:r>
                <a:r>
                  <a:rPr lang="zh-CN" altLang="zh-CN" dirty="0">
                    <a:solidFill>
                      <a:srgbClr val="0000FF"/>
                    </a:solidFill>
                  </a:rPr>
                  <a:t>不同</a:t>
                </a:r>
                <a:r>
                  <a:rPr lang="zh-CN" altLang="zh-CN" dirty="0"/>
                  <a:t>的地方，则在于算术编码将整个字符串就编码为一个单独的数字（是一个小数</a:t>
                </a:r>
                <a14:m>
                  <m:oMath xmlns:m="http://schemas.openxmlformats.org/officeDocument/2006/math">
                    <m:r>
                      <a:rPr lang="en-US" altLang="zh-CN" i="1"/>
                      <m:t>𝑛</m:t>
                    </m:r>
                  </m:oMath>
                </a14:m>
                <a:r>
                  <a:rPr lang="zh-CN" altLang="zh-CN" dirty="0"/>
                  <a:t>，其中</a:t>
                </a:r>
                <a14:m>
                  <m:oMath xmlns:m="http://schemas.openxmlformats.org/officeDocument/2006/math">
                    <m:r>
                      <a:rPr lang="en-US" altLang="zh-CN"/>
                      <m:t>0.0≤</m:t>
                    </m:r>
                    <m:r>
                      <a:rPr lang="en-US" altLang="zh-CN" i="1"/>
                      <m:t>𝑛</m:t>
                    </m:r>
                    <m:r>
                      <a:rPr lang="en-US" altLang="zh-CN"/>
                      <m:t>≤1.0</m:t>
                    </m:r>
                  </m:oMath>
                </a14:m>
                <a:r>
                  <a:rPr lang="zh-CN" altLang="zh-CN" dirty="0"/>
                  <a:t>），而</a:t>
                </a:r>
                <a:r>
                  <a:rPr lang="en-US" altLang="zh-CN" dirty="0"/>
                  <a:t>Huffman</a:t>
                </a:r>
                <a:r>
                  <a:rPr lang="zh-CN" altLang="zh-CN" dirty="0"/>
                  <a:t>编码将所输入的字符串划分为多个独立字符，并对每个字符进行单独</a:t>
                </a:r>
                <a:r>
                  <a:rPr lang="zh-CN" altLang="zh-CN" dirty="0" smtClean="0"/>
                  <a:t>编码。</a:t>
                </a:r>
                <a:endParaRPr lang="en-US" altLang="zh-CN" dirty="0" smtClean="0"/>
              </a:p>
              <a:p>
                <a:r>
                  <a:rPr lang="zh-CN" altLang="zh-CN" dirty="0"/>
                  <a:t>在大部分情况下，算术编码要</a:t>
                </a:r>
                <a:r>
                  <a:rPr lang="zh-CN" altLang="zh-CN" dirty="0">
                    <a:solidFill>
                      <a:srgbClr val="00B050"/>
                    </a:solidFill>
                  </a:rPr>
                  <a:t>优于</a:t>
                </a:r>
                <a:r>
                  <a:rPr lang="en-US" altLang="zh-CN" dirty="0"/>
                  <a:t>Huffman</a:t>
                </a:r>
                <a:r>
                  <a:rPr lang="zh-CN" altLang="zh-CN" dirty="0"/>
                  <a:t>编码</a:t>
                </a:r>
                <a:r>
                  <a:rPr lang="zh-CN" altLang="zh-CN" dirty="0" smtClean="0"/>
                  <a:t>。</a:t>
                </a:r>
                <a:endParaRPr lang="en-US" altLang="zh-CN" dirty="0" smtClean="0"/>
              </a:p>
              <a:p>
                <a:r>
                  <a:rPr lang="zh-CN" altLang="zh-CN" dirty="0">
                    <a:solidFill>
                      <a:srgbClr val="C00000"/>
                    </a:solidFill>
                  </a:rPr>
                  <a:t>算术编码鼓励数据表示模型与基于那个模型的信息编码完全分离，并允许模型进行自适应的调整，而且在计算量上更有效率</a:t>
                </a:r>
                <a:r>
                  <a:rPr lang="zh-CN" altLang="zh-CN" dirty="0" smtClean="0">
                    <a:solidFill>
                      <a:srgbClr val="C00000"/>
                    </a:solidFill>
                  </a:rPr>
                  <a:t>。</a:t>
                </a:r>
                <a:endParaRPr lang="en-US" altLang="zh-CN" dirty="0" smtClean="0">
                  <a:solidFill>
                    <a:srgbClr val="C0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88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spTree>
    <p:extLst>
      <p:ext uri="{BB962C8B-B14F-4D97-AF65-F5344CB8AC3E}">
        <p14:creationId xmlns:p14="http://schemas.microsoft.com/office/powerpoint/2010/main" val="376543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用于字符系统</a:t>
            </a:r>
            <a:r>
              <a:rPr lang="en-US" altLang="zh-CN" dirty="0"/>
              <a:t>{</a:t>
            </a:r>
            <a:r>
              <a:rPr lang="en-US" altLang="zh-CN" dirty="0" err="1"/>
              <a:t>a,e,i,o,u</a:t>
            </a:r>
            <a:r>
              <a:rPr lang="en-US" altLang="zh-CN" dirty="0"/>
              <a:t>,!}</a:t>
            </a:r>
            <a:r>
              <a:rPr lang="zh-CN" altLang="zh-CN" dirty="0"/>
              <a:t>的固定概率模型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85937"/>
            <a:ext cx="6768752" cy="4269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82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算术</a:t>
            </a:r>
            <a:r>
              <a:rPr lang="zh-CN" altLang="zh-CN" dirty="0"/>
              <a:t>编码表示</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9416"/>
                <a:ext cx="7643192" cy="2611672"/>
              </a:xfrm>
            </p:spPr>
            <p:txBody>
              <a:bodyPr>
                <a:normAutofit fontScale="85000" lnSpcReduction="10000"/>
              </a:bodyPr>
              <a:lstStyle/>
              <a:p>
                <a:r>
                  <a:rPr lang="zh-CN" altLang="zh-CN" dirty="0" smtClean="0"/>
                  <a:t>以字符系统</a:t>
                </a:r>
                <a14:m>
                  <m:oMath xmlns:m="http://schemas.openxmlformats.org/officeDocument/2006/math">
                    <m:d>
                      <m:dPr>
                        <m:begChr m:val="{"/>
                        <m:endChr m:val="}"/>
                        <m:ctrlPr>
                          <a:rPr lang="zh-CN" altLang="zh-CN" i="1" smtClean="0">
                            <a:solidFill>
                              <a:srgbClr val="FF0000"/>
                            </a:solidFill>
                          </a:rPr>
                        </m:ctrlPr>
                      </m:dPr>
                      <m:e>
                        <m:r>
                          <a:rPr lang="en-US" altLang="zh-CN" i="1">
                            <a:solidFill>
                              <a:srgbClr val="FF0000"/>
                            </a:solidFill>
                          </a:rPr>
                          <m:t>𝑎</m:t>
                        </m:r>
                        <m:r>
                          <a:rPr lang="en-US" altLang="zh-CN" i="1">
                            <a:solidFill>
                              <a:srgbClr val="FF0000"/>
                            </a:solidFill>
                          </a:rPr>
                          <m:t>,</m:t>
                        </m:r>
                        <m:r>
                          <a:rPr lang="en-US" altLang="zh-CN" i="1">
                            <a:solidFill>
                              <a:srgbClr val="FF0000"/>
                            </a:solidFill>
                          </a:rPr>
                          <m:t>𝑒</m:t>
                        </m:r>
                        <m:r>
                          <a:rPr lang="en-US" altLang="zh-CN" i="1">
                            <a:solidFill>
                              <a:srgbClr val="FF0000"/>
                            </a:solidFill>
                          </a:rPr>
                          <m:t>,</m:t>
                        </m:r>
                        <m:r>
                          <a:rPr lang="en-US" altLang="zh-CN" i="1">
                            <a:solidFill>
                              <a:srgbClr val="FF0000"/>
                            </a:solidFill>
                          </a:rPr>
                          <m:t>𝑖</m:t>
                        </m:r>
                        <m:r>
                          <a:rPr lang="en-US" altLang="zh-CN" i="1">
                            <a:solidFill>
                              <a:srgbClr val="FF0000"/>
                            </a:solidFill>
                          </a:rPr>
                          <m:t>,</m:t>
                        </m:r>
                        <m:r>
                          <a:rPr lang="en-US" altLang="zh-CN" i="1">
                            <a:solidFill>
                              <a:srgbClr val="FF0000"/>
                            </a:solidFill>
                          </a:rPr>
                          <m:t>𝑜</m:t>
                        </m:r>
                        <m:r>
                          <a:rPr lang="en-US" altLang="zh-CN" i="1">
                            <a:solidFill>
                              <a:srgbClr val="FF0000"/>
                            </a:solidFill>
                          </a:rPr>
                          <m:t>,</m:t>
                        </m:r>
                        <m:r>
                          <a:rPr lang="en-US" altLang="zh-CN" i="1">
                            <a:solidFill>
                              <a:srgbClr val="FF0000"/>
                            </a:solidFill>
                          </a:rPr>
                          <m:t>𝑢</m:t>
                        </m:r>
                        <m:r>
                          <a:rPr lang="en-US" altLang="zh-CN" i="1">
                            <a:solidFill>
                              <a:srgbClr val="FF0000"/>
                            </a:solidFill>
                          </a:rPr>
                          <m:t>,!</m:t>
                        </m:r>
                      </m:e>
                    </m:d>
                  </m:oMath>
                </a14:m>
                <a:r>
                  <a:rPr lang="zh-CN" altLang="zh-CN" dirty="0"/>
                  <a:t>为例</a:t>
                </a:r>
                <a:r>
                  <a:rPr lang="zh-CN" altLang="zh-CN" dirty="0" smtClean="0"/>
                  <a:t>，所</a:t>
                </a:r>
                <a:r>
                  <a:rPr lang="zh-CN" altLang="zh-CN" dirty="0"/>
                  <a:t>编码的对象为“</a:t>
                </a:r>
                <a14:m>
                  <m:oMath xmlns:m="http://schemas.openxmlformats.org/officeDocument/2006/math">
                    <m:r>
                      <a:rPr lang="en-US" altLang="zh-CN" i="1"/>
                      <m:t>𝑒𝑎𝑖𝑖</m:t>
                    </m:r>
                    <m:r>
                      <a:rPr lang="en-US" altLang="zh-CN" i="1"/>
                      <m:t>!</m:t>
                    </m:r>
                  </m:oMath>
                </a14:m>
                <a:r>
                  <a:rPr lang="zh-CN" altLang="zh-CN" dirty="0"/>
                  <a:t>”</a:t>
                </a:r>
                <a:r>
                  <a:rPr lang="zh-CN" altLang="zh-CN" dirty="0" smtClean="0"/>
                  <a:t>。</a:t>
                </a:r>
                <a:endParaRPr lang="en-US" altLang="zh-CN" dirty="0" smtClean="0"/>
              </a:p>
              <a:p>
                <a:r>
                  <a:rPr lang="zh-CN" altLang="zh-CN" dirty="0"/>
                  <a:t>起初，编码器和解码器都知道范围为</a:t>
                </a:r>
                <a14:m>
                  <m:oMath xmlns:m="http://schemas.openxmlformats.org/officeDocument/2006/math">
                    <m:r>
                      <a:rPr lang="en-US" altLang="zh-CN"/>
                      <m:t>[0,1)</m:t>
                    </m:r>
                  </m:oMath>
                </a14:m>
                <a:r>
                  <a:rPr lang="zh-CN" altLang="zh-CN" dirty="0"/>
                  <a:t>。当遇到第一个字符</a:t>
                </a:r>
                <a14:m>
                  <m:oMath xmlns:m="http://schemas.openxmlformats.org/officeDocument/2006/math">
                    <m:r>
                      <a:rPr lang="en-US" altLang="zh-CN" i="1"/>
                      <m:t>𝑒</m:t>
                    </m:r>
                  </m:oMath>
                </a14:m>
                <a:r>
                  <a:rPr lang="zh-CN" altLang="zh-CN" dirty="0"/>
                  <a:t>的时候，编码器就将范围缩小为</a:t>
                </a:r>
                <a14:m>
                  <m:oMath xmlns:m="http://schemas.openxmlformats.org/officeDocument/2006/math">
                    <m:r>
                      <a:rPr lang="en-US" altLang="zh-CN"/>
                      <m:t>[0.2,0.5)</m:t>
                    </m:r>
                  </m:oMath>
                </a14:m>
                <a:r>
                  <a:rPr lang="zh-CN" altLang="en-US" dirty="0" smtClean="0"/>
                  <a:t>。</a:t>
                </a:r>
                <a:endParaRPr lang="en-US" altLang="zh-CN" dirty="0" smtClean="0"/>
              </a:p>
              <a:p>
                <a:r>
                  <a:rPr lang="zh-CN" altLang="zh-CN" dirty="0"/>
                  <a:t>当遇到第二个字符</a:t>
                </a:r>
                <a14:m>
                  <m:oMath xmlns:m="http://schemas.openxmlformats.org/officeDocument/2006/math">
                    <m:r>
                      <a:rPr lang="en-US" altLang="zh-CN" i="1"/>
                      <m:t>𝑎</m:t>
                    </m:r>
                  </m:oMath>
                </a14:m>
                <a:r>
                  <a:rPr lang="zh-CN" altLang="zh-CN" dirty="0"/>
                  <a:t>的时候，范围就将被缩小为最前的五分之一（对应</a:t>
                </a:r>
                <a14:m>
                  <m:oMath xmlns:m="http://schemas.openxmlformats.org/officeDocument/2006/math">
                    <m:r>
                      <a:rPr lang="en-US" altLang="zh-CN"/>
                      <m:t>0.2</m:t>
                    </m:r>
                  </m:oMath>
                </a14:m>
                <a:r>
                  <a:rPr lang="zh-CN" altLang="zh-CN" dirty="0" smtClean="0"/>
                  <a:t>），那么</a:t>
                </a:r>
                <a:r>
                  <a:rPr lang="zh-CN" altLang="zh-CN" dirty="0"/>
                  <a:t>新范围就为</a:t>
                </a:r>
                <a14:m>
                  <m:oMath xmlns:m="http://schemas.openxmlformats.org/officeDocument/2006/math">
                    <m:r>
                      <a:rPr lang="en-US" altLang="zh-CN"/>
                      <m:t>[0.2,0.26)</m:t>
                    </m:r>
                  </m:oMath>
                </a14:m>
                <a:r>
                  <a:rPr lang="zh-CN" altLang="zh-CN" dirty="0"/>
                  <a:t>，其中</a:t>
                </a:r>
                <a:endParaRPr lang="en-US" altLang="zh-CN" dirty="0" smtClean="0"/>
              </a:p>
              <a:p>
                <a:pPr lvl="1"/>
                <a14:m>
                  <m:oMath xmlns:m="http://schemas.openxmlformats.org/officeDocument/2006/math">
                    <m:r>
                      <a:rPr lang="en-US" altLang="zh-CN" smtClean="0">
                        <a:solidFill>
                          <a:srgbClr val="0000FF"/>
                        </a:solidFill>
                      </a:rPr>
                      <m:t>0.2=0.2+</m:t>
                    </m:r>
                    <m:d>
                      <m:dPr>
                        <m:ctrlPr>
                          <a:rPr lang="en-US" altLang="zh-CN">
                            <a:solidFill>
                              <a:srgbClr val="0000FF"/>
                            </a:solidFill>
                            <a:latin typeface="Cambria Math"/>
                          </a:rPr>
                        </m:ctrlPr>
                      </m:dPr>
                      <m:e>
                        <m:r>
                          <a:rPr lang="en-US" altLang="zh-CN">
                            <a:solidFill>
                              <a:srgbClr val="0000FF"/>
                            </a:solidFill>
                          </a:rPr>
                          <m:t>0.5</m:t>
                        </m:r>
                        <m:r>
                          <a:rPr lang="en-US" altLang="zh-CN" i="1">
                            <a:solidFill>
                              <a:srgbClr val="0000FF"/>
                            </a:solidFill>
                          </a:rPr>
                          <m:t>−</m:t>
                        </m:r>
                        <m:r>
                          <a:rPr lang="en-US" altLang="zh-CN">
                            <a:solidFill>
                              <a:srgbClr val="0000FF"/>
                            </a:solidFill>
                          </a:rPr>
                          <m:t>0.2</m:t>
                        </m:r>
                      </m:e>
                    </m:d>
                    <m:r>
                      <a:rPr lang="en-US" altLang="zh-CN">
                        <a:solidFill>
                          <a:srgbClr val="0000FF"/>
                        </a:solidFill>
                      </a:rPr>
                      <m:t>×0.0</m:t>
                    </m:r>
                    <m:r>
                      <a:rPr lang="zh-CN" altLang="zh-CN">
                        <a:solidFill>
                          <a:srgbClr val="0000FF"/>
                        </a:solidFill>
                      </a:rPr>
                      <m:t>，</m:t>
                    </m:r>
                  </m:oMath>
                </a14:m>
                <a:endParaRPr lang="en-US" altLang="zh-CN" dirty="0" smtClean="0">
                  <a:solidFill>
                    <a:srgbClr val="0000FF"/>
                  </a:solidFill>
                </a:endParaRPr>
              </a:p>
              <a:p>
                <a:pPr lvl="1"/>
                <a14:m>
                  <m:oMath xmlns:m="http://schemas.openxmlformats.org/officeDocument/2006/math">
                    <m:r>
                      <a:rPr lang="en-US" altLang="zh-CN">
                        <a:solidFill>
                          <a:srgbClr val="0000FF"/>
                        </a:solidFill>
                      </a:rPr>
                      <m:t>0.26=0.2+(0.5</m:t>
                    </m:r>
                    <m:r>
                      <a:rPr lang="en-US" altLang="zh-CN" i="1">
                        <a:solidFill>
                          <a:srgbClr val="0000FF"/>
                        </a:solidFill>
                      </a:rPr>
                      <m:t>−</m:t>
                    </m:r>
                    <m:r>
                      <a:rPr lang="en-US" altLang="zh-CN">
                        <a:solidFill>
                          <a:srgbClr val="0000FF"/>
                        </a:solidFill>
                      </a:rPr>
                      <m:t>0.2)×0.2</m:t>
                    </m:r>
                  </m:oMath>
                </a14:m>
                <a:r>
                  <a:rPr lang="zh-CN" altLang="zh-CN" dirty="0">
                    <a:solidFill>
                      <a:srgbClr val="0000FF"/>
                    </a:solidFill>
                  </a:rPr>
                  <a:t>。</a:t>
                </a:r>
                <a:endParaRPr lang="zh-CN" altLang="en-US" dirty="0">
                  <a:solidFill>
                    <a:srgbClr val="0000FF"/>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09416"/>
                <a:ext cx="7643192" cy="2611672"/>
              </a:xfrm>
              <a:blipFill rotWithShape="1">
                <a:blip r:embed="rId2"/>
                <a:stretch>
                  <a:fillRect l="-159" t="-2570" r="-71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pic>
        <p:nvPicPr>
          <p:cNvPr id="6" name="图片 5" descr="算术编码表示.bmp"/>
          <p:cNvPicPr/>
          <p:nvPr/>
        </p:nvPicPr>
        <p:blipFill>
          <a:blip r:embed="rId3" cstate="print"/>
          <a:stretch>
            <a:fillRect/>
          </a:stretch>
        </p:blipFill>
        <p:spPr>
          <a:xfrm>
            <a:off x="467544" y="4081368"/>
            <a:ext cx="7272808" cy="2371968"/>
          </a:xfrm>
          <a:prstGeom prst="rect">
            <a:avLst/>
          </a:prstGeom>
        </p:spPr>
      </p:pic>
    </p:spTree>
    <p:extLst>
      <p:ext uri="{BB962C8B-B14F-4D97-AF65-F5344CB8AC3E}">
        <p14:creationId xmlns:p14="http://schemas.microsoft.com/office/powerpoint/2010/main" val="177526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down)">
                                      <p:cBhvr>
                                        <p:cTn id="75" dur="580">
                                          <p:stCondLst>
                                            <p:cond delay="0"/>
                                          </p:stCondLst>
                                        </p:cTn>
                                        <p:tgtEl>
                                          <p:spTgt spid="6"/>
                                        </p:tgtEl>
                                      </p:cBhvr>
                                    </p:animEffect>
                                    <p:anim calcmode="lin" valueType="num">
                                      <p:cBhvr>
                                        <p:cTn id="7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81" dur="26">
                                          <p:stCondLst>
                                            <p:cond delay="650"/>
                                          </p:stCondLst>
                                        </p:cTn>
                                        <p:tgtEl>
                                          <p:spTgt spid="6"/>
                                        </p:tgtEl>
                                      </p:cBhvr>
                                      <p:to x="100000" y="60000"/>
                                    </p:animScale>
                                    <p:animScale>
                                      <p:cBhvr>
                                        <p:cTn id="82" dur="166" decel="50000">
                                          <p:stCondLst>
                                            <p:cond delay="676"/>
                                          </p:stCondLst>
                                        </p:cTn>
                                        <p:tgtEl>
                                          <p:spTgt spid="6"/>
                                        </p:tgtEl>
                                      </p:cBhvr>
                                      <p:to x="100000" y="100000"/>
                                    </p:animScale>
                                    <p:animScale>
                                      <p:cBhvr>
                                        <p:cTn id="83" dur="26">
                                          <p:stCondLst>
                                            <p:cond delay="1312"/>
                                          </p:stCondLst>
                                        </p:cTn>
                                        <p:tgtEl>
                                          <p:spTgt spid="6"/>
                                        </p:tgtEl>
                                      </p:cBhvr>
                                      <p:to x="100000" y="80000"/>
                                    </p:animScale>
                                    <p:animScale>
                                      <p:cBhvr>
                                        <p:cTn id="84" dur="166" decel="50000">
                                          <p:stCondLst>
                                            <p:cond delay="1338"/>
                                          </p:stCondLst>
                                        </p:cTn>
                                        <p:tgtEl>
                                          <p:spTgt spid="6"/>
                                        </p:tgtEl>
                                      </p:cBhvr>
                                      <p:to x="100000" y="100000"/>
                                    </p:animScale>
                                    <p:animScale>
                                      <p:cBhvr>
                                        <p:cTn id="85" dur="26">
                                          <p:stCondLst>
                                            <p:cond delay="1642"/>
                                          </p:stCondLst>
                                        </p:cTn>
                                        <p:tgtEl>
                                          <p:spTgt spid="6"/>
                                        </p:tgtEl>
                                      </p:cBhvr>
                                      <p:to x="100000" y="90000"/>
                                    </p:animScale>
                                    <p:animScale>
                                      <p:cBhvr>
                                        <p:cTn id="86" dur="166" decel="50000">
                                          <p:stCondLst>
                                            <p:cond delay="1668"/>
                                          </p:stCondLst>
                                        </p:cTn>
                                        <p:tgtEl>
                                          <p:spTgt spid="6"/>
                                        </p:tgtEl>
                                      </p:cBhvr>
                                      <p:to x="100000" y="100000"/>
                                    </p:animScale>
                                    <p:animScale>
                                      <p:cBhvr>
                                        <p:cTn id="87" dur="26">
                                          <p:stCondLst>
                                            <p:cond delay="1808"/>
                                          </p:stCondLst>
                                        </p:cTn>
                                        <p:tgtEl>
                                          <p:spTgt spid="6"/>
                                        </p:tgtEl>
                                      </p:cBhvr>
                                      <p:to x="100000" y="95000"/>
                                    </p:animScale>
                                    <p:animScale>
                                      <p:cBhvr>
                                        <p:cTn id="8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算术编码</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467544" y="1628800"/>
            <a:ext cx="7272808" cy="4824536"/>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算术编码算法*</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对信息中的每一个符号循环调用</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encode_symbol</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要保证信息的结尾处包含唯一的终止符，然后传送在范围</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[low, high ) </a:t>
            </a: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中的任意数值*</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encode_symbol</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symbol,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cum_freq</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range = high - low;</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high  = low + range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cum_freq</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symbol - 1 ];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low   = low + range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cum_freq</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symbol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算术解码算法*</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400" b="0" i="0" u="none" strike="noStrike" cap="none" normalizeH="0" baseline="0" dirty="0" smtClean="0">
                <a:ln>
                  <a:noFill/>
                </a:ln>
                <a:solidFill>
                  <a:schemeClr val="tx1"/>
                </a:solidFill>
                <a:effectLst/>
                <a:latin typeface="Calibri"/>
                <a:ea typeface="新宋体" pitchFamily="49" charset="-122"/>
                <a:cs typeface="Times New Roman" pitchFamily="18" charset="0"/>
              </a:rPr>
              <a: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Value</a:t>
            </a:r>
            <a:r>
              <a:rPr kumimoji="0" lang="en-US" altLang="zh-CN" sz="1400" b="0" i="0" u="none" strike="noStrike" cap="none" normalizeH="0" baseline="0" dirty="0" smtClean="0">
                <a:ln>
                  <a:noFill/>
                </a:ln>
                <a:solidFill>
                  <a:schemeClr val="tx1"/>
                </a:solidFill>
                <a:effectLst/>
                <a:latin typeface="Calibri"/>
                <a:ea typeface="新宋体" pitchFamily="49" charset="-122"/>
                <a:cs typeface="Times New Roman" pitchFamily="18" charset="0"/>
              </a:rPr>
              <a:t>”</a:t>
            </a: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表示所接受的数值*</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持续的调用</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decode_symbol</a:t>
            </a: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，直到返回终止符*</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decode_symbol</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cum_freq</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find symbol such that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cum_freq</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symbol ] &lt;= ( value - low )/( high - low ) &lt;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cum_freq</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symbol - 1 ]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range = high - low;</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high  = low + range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cum_freq</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symbol - 1 ];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low   = low + range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cum_freq</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symbol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return symbol;</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3766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游程编码</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solidFill>
                  <a:srgbClr val="0000FF"/>
                </a:solidFill>
              </a:rPr>
              <a:t>游程编码</a:t>
            </a:r>
            <a:r>
              <a:rPr lang="zh-CN" altLang="zh-CN" dirty="0"/>
              <a:t>（</a:t>
            </a:r>
            <a:r>
              <a:rPr lang="en-US" altLang="zh-CN" dirty="0"/>
              <a:t>Run-length encoding - RLE</a:t>
            </a:r>
            <a:r>
              <a:rPr lang="zh-CN" altLang="zh-CN" dirty="0"/>
              <a:t>）是一种十分简单的数据压缩形式</a:t>
            </a:r>
            <a:r>
              <a:rPr lang="zh-CN" altLang="zh-CN" dirty="0" smtClean="0"/>
              <a:t>。</a:t>
            </a:r>
            <a:endParaRPr lang="en-US" altLang="zh-CN" dirty="0" smtClean="0"/>
          </a:p>
          <a:p>
            <a:r>
              <a:rPr lang="zh-CN" altLang="zh-CN" dirty="0"/>
              <a:t>在许多连续数据元素中相同数据值出现的序列可以称为数据游，那么数据游就被存储为单个数据值和其计数的形式，来代替原始的数据游形式</a:t>
            </a:r>
            <a:r>
              <a:rPr lang="zh-CN" altLang="zh-CN" dirty="0" smtClean="0"/>
              <a:t>。</a:t>
            </a:r>
            <a:endParaRPr lang="en-US" altLang="zh-CN" dirty="0" smtClean="0"/>
          </a:p>
          <a:p>
            <a:r>
              <a:rPr lang="zh-CN" altLang="zh-CN" dirty="0"/>
              <a:t>当然，如果没有足够多的数据游形式，那么游程编码就不会那么有用，甚至在极端情况下编码后的存储空间是原始所需空间的</a:t>
            </a:r>
            <a:r>
              <a:rPr lang="zh-CN" altLang="zh-CN" dirty="0" smtClean="0">
                <a:solidFill>
                  <a:srgbClr val="FF0000"/>
                </a:solidFill>
              </a:rPr>
              <a:t>两倍</a:t>
            </a:r>
            <a:r>
              <a:rPr lang="zh-CN" altLang="zh-CN" dirty="0" smtClean="0"/>
              <a:t>。</a:t>
            </a:r>
            <a:endParaRPr lang="en-US" altLang="zh-CN" dirty="0" smtClean="0"/>
          </a:p>
          <a:p>
            <a:pPr lvl="1"/>
            <a:r>
              <a:rPr lang="en-US" altLang="zh-CN" dirty="0" smtClean="0">
                <a:solidFill>
                  <a:srgbClr val="C00000"/>
                </a:solidFill>
              </a:rPr>
              <a:t>WWWWWWWWWWWWBWWWWWWWWWWWWBBBWWWWWWWWWWWWWWWWWWWWWWWWBWWWWWWWWWWWWWW</a:t>
            </a:r>
          </a:p>
          <a:p>
            <a:pPr lvl="1"/>
            <a:r>
              <a:rPr lang="en-US" altLang="zh-CN" dirty="0">
                <a:solidFill>
                  <a:srgbClr val="00B050"/>
                </a:solidFill>
              </a:rPr>
              <a:t>12W1B12W3B24W1B14W</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48614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down)">
                                      <p:cBhvr>
                                        <p:cTn id="59" dur="580">
                                          <p:stCondLst>
                                            <p:cond delay="0"/>
                                          </p:stCondLst>
                                        </p:cTn>
                                        <p:tgtEl>
                                          <p:spTgt spid="3">
                                            <p:txEl>
                                              <p:pRg st="4" end="4"/>
                                            </p:txEl>
                                          </p:spTgt>
                                        </p:tgtEl>
                                      </p:cBhvr>
                                    </p:animEffect>
                                    <p:anim calcmode="lin" valueType="num">
                                      <p:cBhvr>
                                        <p:cTn id="6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4" end="4"/>
                                            </p:txEl>
                                          </p:spTgt>
                                        </p:tgtEl>
                                      </p:cBhvr>
                                      <p:to x="100000" y="60000"/>
                                    </p:animScale>
                                    <p:animScale>
                                      <p:cBhvr>
                                        <p:cTn id="66" dur="166" decel="50000">
                                          <p:stCondLst>
                                            <p:cond delay="676"/>
                                          </p:stCondLst>
                                        </p:cTn>
                                        <p:tgtEl>
                                          <p:spTgt spid="3">
                                            <p:txEl>
                                              <p:pRg st="4" end="4"/>
                                            </p:txEl>
                                          </p:spTgt>
                                        </p:tgtEl>
                                      </p:cBhvr>
                                      <p:to x="100000" y="100000"/>
                                    </p:animScale>
                                    <p:animScale>
                                      <p:cBhvr>
                                        <p:cTn id="67" dur="26">
                                          <p:stCondLst>
                                            <p:cond delay="1312"/>
                                          </p:stCondLst>
                                        </p:cTn>
                                        <p:tgtEl>
                                          <p:spTgt spid="3">
                                            <p:txEl>
                                              <p:pRg st="4" end="4"/>
                                            </p:txEl>
                                          </p:spTgt>
                                        </p:tgtEl>
                                      </p:cBhvr>
                                      <p:to x="100000" y="80000"/>
                                    </p:animScale>
                                    <p:animScale>
                                      <p:cBhvr>
                                        <p:cTn id="68" dur="166" decel="50000">
                                          <p:stCondLst>
                                            <p:cond delay="1338"/>
                                          </p:stCondLst>
                                        </p:cTn>
                                        <p:tgtEl>
                                          <p:spTgt spid="3">
                                            <p:txEl>
                                              <p:pRg st="4" end="4"/>
                                            </p:txEl>
                                          </p:spTgt>
                                        </p:tgtEl>
                                      </p:cBhvr>
                                      <p:to x="100000" y="100000"/>
                                    </p:animScale>
                                    <p:animScale>
                                      <p:cBhvr>
                                        <p:cTn id="69" dur="26">
                                          <p:stCondLst>
                                            <p:cond delay="1642"/>
                                          </p:stCondLst>
                                        </p:cTn>
                                        <p:tgtEl>
                                          <p:spTgt spid="3">
                                            <p:txEl>
                                              <p:pRg st="4" end="4"/>
                                            </p:txEl>
                                          </p:spTgt>
                                        </p:tgtEl>
                                      </p:cBhvr>
                                      <p:to x="100000" y="90000"/>
                                    </p:animScale>
                                    <p:animScale>
                                      <p:cBhvr>
                                        <p:cTn id="70" dur="166" decel="50000">
                                          <p:stCondLst>
                                            <p:cond delay="1668"/>
                                          </p:stCondLst>
                                        </p:cTn>
                                        <p:tgtEl>
                                          <p:spTgt spid="3">
                                            <p:txEl>
                                              <p:pRg st="4" end="4"/>
                                            </p:txEl>
                                          </p:spTgt>
                                        </p:tgtEl>
                                      </p:cBhvr>
                                      <p:to x="100000" y="100000"/>
                                    </p:animScale>
                                    <p:animScale>
                                      <p:cBhvr>
                                        <p:cTn id="71" dur="26">
                                          <p:stCondLst>
                                            <p:cond delay="1808"/>
                                          </p:stCondLst>
                                        </p:cTn>
                                        <p:tgtEl>
                                          <p:spTgt spid="3">
                                            <p:txEl>
                                              <p:pRg st="4" end="4"/>
                                            </p:txEl>
                                          </p:spTgt>
                                        </p:tgtEl>
                                      </p:cBhvr>
                                      <p:to x="100000" y="95000"/>
                                    </p:animScale>
                                    <p:animScale>
                                      <p:cBhvr>
                                        <p:cTn id="7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游程编码源码</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467544" y="1628800"/>
            <a:ext cx="7254056" cy="5112568"/>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int rle_encode(char *out, const char *in, int l)</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int dl, i;</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char cp, c;</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for(cp=c= *in++, i = 0, dl=0; l&gt;0 ; c = *in++, l-- )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if ( c == cp )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if ( i &gt; 255 )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*out++ = 255;</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*out++ = c; dl += 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 = 1;</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 else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*out++ = i;</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*out++ = cp; dl += 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 = 1;</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cp = c;</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*out++ = i; *out++ = cp; dl += 2;</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return dl;</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2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097483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游程解码源码</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539552" y="2060848"/>
            <a:ext cx="7128792" cy="3744416"/>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int rle_decode(char *out, const char *in, int l)</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int i, j, tb;</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char c;</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for(tb=0 ; l&gt;=0 ; l -= 2 ) </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 = *in++;</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c = *in++;</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tb += i;</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while(i-- &gt; 0) *out++ = c;</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return tb;</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31554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应用示例的源码</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467544" y="1772816"/>
            <a:ext cx="7272808" cy="4464496"/>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#include &lt;stdio.h&gt;</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#include &lt;stdlib.h&gt;</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#include &lt;string.h&gt;</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const char *o = "WWWWWWWWWWWWBWWWWWWWWWWWWBBBWWWWWWWWWWWWWWWWWWWWWWWWBWWWWWWWWWWWWWW";</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int main()</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char *d = malloc(2*strlen(o));</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char *oc = malloc(strlen(o));</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int rl = rle_encode(d, o, strlen(o));</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int ocl = rle_decode(oc, d, rl);</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fwrite(oc, 1, ocl, stdout);</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free(d); free(oc);</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return 0;</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85013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减少冗余性</a:t>
            </a:r>
            <a:endParaRPr lang="zh-CN" altLang="en-US" dirty="0"/>
          </a:p>
        </p:txBody>
      </p:sp>
      <p:sp>
        <p:nvSpPr>
          <p:cNvPr id="3" name="内容占位符 2"/>
          <p:cNvSpPr>
            <a:spLocks noGrp="1"/>
          </p:cNvSpPr>
          <p:nvPr>
            <p:ph idx="1"/>
          </p:nvPr>
        </p:nvSpPr>
        <p:spPr/>
        <p:txBody>
          <a:bodyPr/>
          <a:lstStyle/>
          <a:p>
            <a:r>
              <a:rPr lang="zh-CN" altLang="zh-CN" dirty="0"/>
              <a:t>一般来说，需要涉及</a:t>
            </a:r>
            <a:r>
              <a:rPr lang="zh-CN" altLang="zh-CN" dirty="0">
                <a:solidFill>
                  <a:srgbClr val="FF0000"/>
                </a:solidFill>
              </a:rPr>
              <a:t>三种类型</a:t>
            </a:r>
            <a:r>
              <a:rPr lang="zh-CN" altLang="zh-CN" dirty="0"/>
              <a:t>的冗余性，分别包括</a:t>
            </a:r>
            <a:r>
              <a:rPr lang="zh-CN" altLang="zh-CN" dirty="0" smtClean="0"/>
              <a:t>：</a:t>
            </a:r>
            <a:endParaRPr lang="en-US" altLang="zh-CN" dirty="0" smtClean="0"/>
          </a:p>
          <a:p>
            <a:pPr lvl="1"/>
            <a:r>
              <a:rPr lang="zh-CN" altLang="zh-CN" dirty="0"/>
              <a:t>邻域像素值之间的空间冗余性或者</a:t>
            </a:r>
            <a:r>
              <a:rPr lang="zh-CN" altLang="zh-CN" dirty="0" smtClean="0"/>
              <a:t>相关性</a:t>
            </a:r>
            <a:endParaRPr lang="en-US" altLang="zh-CN" dirty="0" smtClean="0"/>
          </a:p>
          <a:p>
            <a:pPr lvl="1"/>
            <a:r>
              <a:rPr lang="zh-CN" altLang="zh-CN" dirty="0">
                <a:solidFill>
                  <a:srgbClr val="C00000"/>
                </a:solidFill>
              </a:rPr>
              <a:t>不同颜色平面或者光谱带之间的光谱冗余性或者</a:t>
            </a:r>
            <a:r>
              <a:rPr lang="zh-CN" altLang="zh-CN" dirty="0" smtClean="0">
                <a:solidFill>
                  <a:srgbClr val="C00000"/>
                </a:solidFill>
              </a:rPr>
              <a:t>相关性</a:t>
            </a:r>
            <a:endParaRPr lang="en-US" altLang="zh-CN" dirty="0" smtClean="0">
              <a:solidFill>
                <a:srgbClr val="C00000"/>
              </a:solidFill>
            </a:endParaRPr>
          </a:p>
          <a:p>
            <a:pPr lvl="1"/>
            <a:r>
              <a:rPr lang="zh-CN" altLang="zh-CN" dirty="0"/>
              <a:t>在图像序列中相邻帧之间的时基冗余性或者相关性（对于视频应用来说</a:t>
            </a:r>
            <a:r>
              <a:rPr lang="zh-CN" altLang="zh-CN" dirty="0" smtClean="0"/>
              <a:t>）</a:t>
            </a:r>
            <a:endParaRPr lang="en-US" altLang="zh-CN" dirty="0" smtClean="0"/>
          </a:p>
          <a:p>
            <a:r>
              <a:rPr lang="zh-CN" altLang="zh-CN" dirty="0"/>
              <a:t>图像压缩研究的</a:t>
            </a:r>
            <a:r>
              <a:rPr lang="zh-CN" altLang="zh-CN" dirty="0">
                <a:solidFill>
                  <a:srgbClr val="0000FF"/>
                </a:solidFill>
              </a:rPr>
              <a:t>目标</a:t>
            </a:r>
            <a:r>
              <a:rPr lang="zh-CN" altLang="zh-CN" dirty="0"/>
              <a:t>就是通过尽可能的剔除空间和光谱冗余性来减少图像表示的位存储容量，</a:t>
            </a:r>
            <a:r>
              <a:rPr lang="zh-CN" altLang="zh-CN" dirty="0">
                <a:solidFill>
                  <a:srgbClr val="00B050"/>
                </a:solidFill>
              </a:rPr>
              <a:t>换句话说，在给定位率或者压缩率的基础上能够取得最好的图像质量。</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424640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差分脉冲编码调制</a:t>
            </a:r>
            <a:endParaRPr lang="zh-CN" altLang="en-US" dirty="0"/>
          </a:p>
        </p:txBody>
      </p:sp>
      <p:sp>
        <p:nvSpPr>
          <p:cNvPr id="3" name="内容占位符 2"/>
          <p:cNvSpPr>
            <a:spLocks noGrp="1"/>
          </p:cNvSpPr>
          <p:nvPr>
            <p:ph idx="1"/>
          </p:nvPr>
        </p:nvSpPr>
        <p:spPr/>
        <p:txBody>
          <a:bodyPr/>
          <a:lstStyle/>
          <a:p>
            <a:r>
              <a:rPr lang="zh-CN" altLang="zh-CN" dirty="0">
                <a:solidFill>
                  <a:srgbClr val="0000FF"/>
                </a:solidFill>
              </a:rPr>
              <a:t>脉冲编码调制</a:t>
            </a:r>
            <a:r>
              <a:rPr lang="zh-CN" altLang="zh-CN" dirty="0"/>
              <a:t>（</a:t>
            </a:r>
            <a:r>
              <a:rPr lang="en-US" altLang="zh-CN" dirty="0"/>
              <a:t>Pulse-code modulation - PCM</a:t>
            </a:r>
            <a:r>
              <a:rPr lang="zh-CN" altLang="zh-CN" dirty="0"/>
              <a:t>）是模拟信号的数字表示，其中信号的振幅以统一的间隔进行均匀采样，然后量化至用数字形式（通常为二进制）表示的一系列的符号。</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pic>
        <p:nvPicPr>
          <p:cNvPr id="6" name="图片 5" descr="用于 PCM 的采样与量化.bmp"/>
          <p:cNvPicPr/>
          <p:nvPr/>
        </p:nvPicPr>
        <p:blipFill>
          <a:blip r:embed="rId2" cstate="print"/>
          <a:stretch>
            <a:fillRect/>
          </a:stretch>
        </p:blipFill>
        <p:spPr>
          <a:xfrm>
            <a:off x="899592" y="3390900"/>
            <a:ext cx="3816424" cy="3062436"/>
          </a:xfrm>
          <a:prstGeom prst="rect">
            <a:avLst/>
          </a:prstGeom>
        </p:spPr>
      </p:pic>
      <p:sp>
        <p:nvSpPr>
          <p:cNvPr id="7" name="线形标注 1(带边框和强调线) 6"/>
          <p:cNvSpPr/>
          <p:nvPr/>
        </p:nvSpPr>
        <p:spPr>
          <a:xfrm>
            <a:off x="5796136" y="3908276"/>
            <a:ext cx="1656184" cy="1013842"/>
          </a:xfrm>
          <a:prstGeom prst="accentBorderCallout1">
            <a:avLst>
              <a:gd name="adj1" fmla="val 18750"/>
              <a:gd name="adj2" fmla="val -8333"/>
              <a:gd name="adj3" fmla="val 102479"/>
              <a:gd name="adj4" fmla="val -6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用于</a:t>
            </a:r>
            <a:r>
              <a:rPr lang="en-US" altLang="zh-CN" dirty="0"/>
              <a:t>PCM</a:t>
            </a:r>
            <a:r>
              <a:rPr lang="zh-CN" altLang="zh-CN" dirty="0"/>
              <a:t>的信号采样与量化</a:t>
            </a:r>
            <a:endParaRPr lang="zh-CN" altLang="en-US" dirty="0"/>
          </a:p>
        </p:txBody>
      </p:sp>
    </p:spTree>
    <p:extLst>
      <p:ext uri="{BB962C8B-B14F-4D97-AF65-F5344CB8AC3E}">
        <p14:creationId xmlns:p14="http://schemas.microsoft.com/office/powerpoint/2010/main" val="171289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差分脉冲编码调制</a:t>
            </a:r>
            <a:endParaRPr lang="zh-CN" altLang="en-US" dirty="0"/>
          </a:p>
        </p:txBody>
      </p:sp>
      <p:sp>
        <p:nvSpPr>
          <p:cNvPr id="3" name="内容占位符 2"/>
          <p:cNvSpPr>
            <a:spLocks noGrp="1"/>
          </p:cNvSpPr>
          <p:nvPr>
            <p:ph idx="1"/>
          </p:nvPr>
        </p:nvSpPr>
        <p:spPr/>
        <p:txBody>
          <a:bodyPr>
            <a:normAutofit fontScale="92500"/>
          </a:bodyPr>
          <a:lstStyle/>
          <a:p>
            <a:r>
              <a:rPr lang="en-US" altLang="zh-CN" dirty="0">
                <a:solidFill>
                  <a:srgbClr val="00FF00"/>
                </a:solidFill>
              </a:rPr>
              <a:t>DPCM</a:t>
            </a:r>
            <a:r>
              <a:rPr lang="zh-CN" altLang="zh-CN" dirty="0"/>
              <a:t>在</a:t>
            </a:r>
            <a:r>
              <a:rPr lang="en-US" altLang="zh-CN" dirty="0"/>
              <a:t>PCM</a:t>
            </a:r>
            <a:r>
              <a:rPr lang="zh-CN" altLang="zh-CN" dirty="0"/>
              <a:t>的基础上增加了一些基于信号样本预测的功能，其输入既可以是模拟信号，也可以是数字信号</a:t>
            </a:r>
            <a:r>
              <a:rPr lang="zh-CN" altLang="zh-CN" dirty="0" smtClean="0"/>
              <a:t>。</a:t>
            </a:r>
            <a:endParaRPr lang="en-US" altLang="zh-CN" dirty="0"/>
          </a:p>
          <a:p>
            <a:endParaRPr lang="en-US" altLang="zh-CN" dirty="0" smtClean="0"/>
          </a:p>
          <a:p>
            <a:r>
              <a:rPr lang="zh-CN" altLang="zh-CN" dirty="0"/>
              <a:t>存在两种选项，</a:t>
            </a:r>
            <a:r>
              <a:rPr lang="zh-CN" altLang="zh-CN" dirty="0">
                <a:solidFill>
                  <a:srgbClr val="0000FF"/>
                </a:solidFill>
              </a:rPr>
              <a:t>第一</a:t>
            </a:r>
            <a:r>
              <a:rPr lang="zh-CN" altLang="zh-CN" dirty="0"/>
              <a:t>是采用两个连续样本的数值</a:t>
            </a:r>
            <a:r>
              <a:rPr lang="zh-CN" altLang="zh-CN" dirty="0" smtClean="0"/>
              <a:t>。</a:t>
            </a:r>
            <a:endParaRPr lang="en-US" altLang="zh-CN" dirty="0" smtClean="0"/>
          </a:p>
          <a:p>
            <a:pPr lvl="1"/>
            <a:r>
              <a:rPr lang="zh-CN" altLang="zh-CN" dirty="0">
                <a:solidFill>
                  <a:srgbClr val="C00000"/>
                </a:solidFill>
              </a:rPr>
              <a:t>如果是模拟样本，则进行量化</a:t>
            </a:r>
            <a:r>
              <a:rPr lang="zh-CN" altLang="zh-CN" dirty="0" smtClean="0">
                <a:solidFill>
                  <a:srgbClr val="C00000"/>
                </a:solidFill>
              </a:rPr>
              <a:t>；</a:t>
            </a:r>
            <a:endParaRPr lang="en-US" altLang="zh-CN" dirty="0" smtClean="0">
              <a:solidFill>
                <a:srgbClr val="C00000"/>
              </a:solidFill>
            </a:endParaRPr>
          </a:p>
          <a:p>
            <a:pPr lvl="1"/>
            <a:r>
              <a:rPr lang="zh-CN" altLang="zh-CN" dirty="0">
                <a:solidFill>
                  <a:srgbClr val="C00000"/>
                </a:solidFill>
              </a:rPr>
              <a:t>计算第一个样本与下一个样本之间的差值，作为输出来用于进一步的熵编码。</a:t>
            </a:r>
            <a:endParaRPr lang="en-US" altLang="zh-CN" dirty="0" smtClean="0">
              <a:solidFill>
                <a:srgbClr val="C00000"/>
              </a:solidFill>
            </a:endParaRPr>
          </a:p>
          <a:p>
            <a:r>
              <a:rPr lang="zh-CN" altLang="zh-CN" dirty="0">
                <a:solidFill>
                  <a:srgbClr val="FF0000"/>
                </a:solidFill>
              </a:rPr>
              <a:t>第二</a:t>
            </a:r>
            <a:r>
              <a:rPr lang="zh-CN" altLang="zh-CN" dirty="0"/>
              <a:t>种选项是采用相对解码过程的局部模型输出的差值，而不是采用相对先前输入样本的差值</a:t>
            </a:r>
            <a:r>
              <a:rPr lang="zh-CN" altLang="zh-CN" dirty="0" smtClean="0"/>
              <a:t>。</a:t>
            </a:r>
            <a:endParaRPr lang="en-US" altLang="zh-CN" dirty="0" smtClean="0"/>
          </a:p>
          <a:p>
            <a:pPr lvl="1"/>
            <a:r>
              <a:rPr lang="zh-CN" altLang="zh-CN" dirty="0">
                <a:solidFill>
                  <a:srgbClr val="00B050"/>
                </a:solidFill>
              </a:rPr>
              <a:t>在第二种选项中，差值被量化，就允许对于编码过程中损失的控制</a:t>
            </a:r>
            <a:r>
              <a:rPr lang="zh-CN" altLang="zh-CN" dirty="0" smtClean="0">
                <a:solidFill>
                  <a:srgbClr val="00B050"/>
                </a:solidFill>
              </a:rPr>
              <a:t>。</a:t>
            </a:r>
            <a:endParaRPr lang="en-US" altLang="zh-CN" dirty="0" smtClean="0">
              <a:solidFill>
                <a:srgbClr val="00B050"/>
              </a:solidFill>
            </a:endParaRPr>
          </a:p>
          <a:p>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spTree>
    <p:extLst>
      <p:ext uri="{BB962C8B-B14F-4D97-AF65-F5344CB8AC3E}">
        <p14:creationId xmlns:p14="http://schemas.microsoft.com/office/powerpoint/2010/main" val="84561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80">
                                          <p:stCondLst>
                                            <p:cond delay="0"/>
                                          </p:stCondLst>
                                        </p:cTn>
                                        <p:tgtEl>
                                          <p:spTgt spid="3">
                                            <p:txEl>
                                              <p:pRg st="3" end="3"/>
                                            </p:txEl>
                                          </p:spTgt>
                                        </p:tgtEl>
                                      </p:cBhvr>
                                    </p:animEffect>
                                    <p:anim calcmode="lin" valueType="num">
                                      <p:cBhvr>
                                        <p:cTn id="2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3" end="3"/>
                                            </p:txEl>
                                          </p:spTgt>
                                        </p:tgtEl>
                                      </p:cBhvr>
                                      <p:to x="100000" y="60000"/>
                                    </p:animScale>
                                    <p:animScale>
                                      <p:cBhvr>
                                        <p:cTn id="30" dur="166" decel="50000">
                                          <p:stCondLst>
                                            <p:cond delay="676"/>
                                          </p:stCondLst>
                                        </p:cTn>
                                        <p:tgtEl>
                                          <p:spTgt spid="3">
                                            <p:txEl>
                                              <p:pRg st="3" end="3"/>
                                            </p:txEl>
                                          </p:spTgt>
                                        </p:tgtEl>
                                      </p:cBhvr>
                                      <p:to x="100000" y="100000"/>
                                    </p:animScale>
                                    <p:animScale>
                                      <p:cBhvr>
                                        <p:cTn id="31" dur="26">
                                          <p:stCondLst>
                                            <p:cond delay="1312"/>
                                          </p:stCondLst>
                                        </p:cTn>
                                        <p:tgtEl>
                                          <p:spTgt spid="3">
                                            <p:txEl>
                                              <p:pRg st="3" end="3"/>
                                            </p:txEl>
                                          </p:spTgt>
                                        </p:tgtEl>
                                      </p:cBhvr>
                                      <p:to x="100000" y="80000"/>
                                    </p:animScale>
                                    <p:animScale>
                                      <p:cBhvr>
                                        <p:cTn id="32" dur="166" decel="50000">
                                          <p:stCondLst>
                                            <p:cond delay="1338"/>
                                          </p:stCondLst>
                                        </p:cTn>
                                        <p:tgtEl>
                                          <p:spTgt spid="3">
                                            <p:txEl>
                                              <p:pRg st="3" end="3"/>
                                            </p:txEl>
                                          </p:spTgt>
                                        </p:tgtEl>
                                      </p:cBhvr>
                                      <p:to x="100000" y="100000"/>
                                    </p:animScale>
                                    <p:animScale>
                                      <p:cBhvr>
                                        <p:cTn id="33" dur="26">
                                          <p:stCondLst>
                                            <p:cond delay="1642"/>
                                          </p:stCondLst>
                                        </p:cTn>
                                        <p:tgtEl>
                                          <p:spTgt spid="3">
                                            <p:txEl>
                                              <p:pRg st="3" end="3"/>
                                            </p:txEl>
                                          </p:spTgt>
                                        </p:tgtEl>
                                      </p:cBhvr>
                                      <p:to x="100000" y="90000"/>
                                    </p:animScale>
                                    <p:animScale>
                                      <p:cBhvr>
                                        <p:cTn id="34" dur="166" decel="50000">
                                          <p:stCondLst>
                                            <p:cond delay="1668"/>
                                          </p:stCondLst>
                                        </p:cTn>
                                        <p:tgtEl>
                                          <p:spTgt spid="3">
                                            <p:txEl>
                                              <p:pRg st="3" end="3"/>
                                            </p:txEl>
                                          </p:spTgt>
                                        </p:tgtEl>
                                      </p:cBhvr>
                                      <p:to x="100000" y="100000"/>
                                    </p:animScale>
                                    <p:animScale>
                                      <p:cBhvr>
                                        <p:cTn id="35" dur="26">
                                          <p:stCondLst>
                                            <p:cond delay="1808"/>
                                          </p:stCondLst>
                                        </p:cTn>
                                        <p:tgtEl>
                                          <p:spTgt spid="3">
                                            <p:txEl>
                                              <p:pRg st="3" end="3"/>
                                            </p:txEl>
                                          </p:spTgt>
                                        </p:tgtEl>
                                      </p:cBhvr>
                                      <p:to x="100000" y="95000"/>
                                    </p:animScale>
                                    <p:animScale>
                                      <p:cBhvr>
                                        <p:cTn id="36" dur="166" decel="50000">
                                          <p:stCondLst>
                                            <p:cond delay="1834"/>
                                          </p:stCondLst>
                                        </p:cTn>
                                        <p:tgtEl>
                                          <p:spTgt spid="3">
                                            <p:txEl>
                                              <p:pRg st="3" end="3"/>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down)">
                                      <p:cBhvr>
                                        <p:cTn id="39" dur="580">
                                          <p:stCondLst>
                                            <p:cond delay="0"/>
                                          </p:stCondLst>
                                        </p:cTn>
                                        <p:tgtEl>
                                          <p:spTgt spid="3">
                                            <p:txEl>
                                              <p:pRg st="4" end="4"/>
                                            </p:txEl>
                                          </p:spTgt>
                                        </p:tgtEl>
                                      </p:cBhvr>
                                    </p:animEffect>
                                    <p:anim calcmode="lin" valueType="num">
                                      <p:cBhvr>
                                        <p:cTn id="4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4" end="4"/>
                                            </p:txEl>
                                          </p:spTgt>
                                        </p:tgtEl>
                                      </p:cBhvr>
                                      <p:to x="100000" y="60000"/>
                                    </p:animScale>
                                    <p:animScale>
                                      <p:cBhvr>
                                        <p:cTn id="46" dur="166" decel="50000">
                                          <p:stCondLst>
                                            <p:cond delay="676"/>
                                          </p:stCondLst>
                                        </p:cTn>
                                        <p:tgtEl>
                                          <p:spTgt spid="3">
                                            <p:txEl>
                                              <p:pRg st="4" end="4"/>
                                            </p:txEl>
                                          </p:spTgt>
                                        </p:tgtEl>
                                      </p:cBhvr>
                                      <p:to x="100000" y="100000"/>
                                    </p:animScale>
                                    <p:animScale>
                                      <p:cBhvr>
                                        <p:cTn id="47" dur="26">
                                          <p:stCondLst>
                                            <p:cond delay="1312"/>
                                          </p:stCondLst>
                                        </p:cTn>
                                        <p:tgtEl>
                                          <p:spTgt spid="3">
                                            <p:txEl>
                                              <p:pRg st="4" end="4"/>
                                            </p:txEl>
                                          </p:spTgt>
                                        </p:tgtEl>
                                      </p:cBhvr>
                                      <p:to x="100000" y="80000"/>
                                    </p:animScale>
                                    <p:animScale>
                                      <p:cBhvr>
                                        <p:cTn id="48" dur="166" decel="50000">
                                          <p:stCondLst>
                                            <p:cond delay="1338"/>
                                          </p:stCondLst>
                                        </p:cTn>
                                        <p:tgtEl>
                                          <p:spTgt spid="3">
                                            <p:txEl>
                                              <p:pRg st="4" end="4"/>
                                            </p:txEl>
                                          </p:spTgt>
                                        </p:tgtEl>
                                      </p:cBhvr>
                                      <p:to x="100000" y="100000"/>
                                    </p:animScale>
                                    <p:animScale>
                                      <p:cBhvr>
                                        <p:cTn id="49" dur="26">
                                          <p:stCondLst>
                                            <p:cond delay="1642"/>
                                          </p:stCondLst>
                                        </p:cTn>
                                        <p:tgtEl>
                                          <p:spTgt spid="3">
                                            <p:txEl>
                                              <p:pRg st="4" end="4"/>
                                            </p:txEl>
                                          </p:spTgt>
                                        </p:tgtEl>
                                      </p:cBhvr>
                                      <p:to x="100000" y="90000"/>
                                    </p:animScale>
                                    <p:animScale>
                                      <p:cBhvr>
                                        <p:cTn id="50" dur="166" decel="50000">
                                          <p:stCondLst>
                                            <p:cond delay="1668"/>
                                          </p:stCondLst>
                                        </p:cTn>
                                        <p:tgtEl>
                                          <p:spTgt spid="3">
                                            <p:txEl>
                                              <p:pRg st="4" end="4"/>
                                            </p:txEl>
                                          </p:spTgt>
                                        </p:tgtEl>
                                      </p:cBhvr>
                                      <p:to x="100000" y="100000"/>
                                    </p:animScale>
                                    <p:animScale>
                                      <p:cBhvr>
                                        <p:cTn id="51" dur="26">
                                          <p:stCondLst>
                                            <p:cond delay="1808"/>
                                          </p:stCondLst>
                                        </p:cTn>
                                        <p:tgtEl>
                                          <p:spTgt spid="3">
                                            <p:txEl>
                                              <p:pRg st="4" end="4"/>
                                            </p:txEl>
                                          </p:spTgt>
                                        </p:tgtEl>
                                      </p:cBhvr>
                                      <p:to x="100000" y="95000"/>
                                    </p:animScale>
                                    <p:animScale>
                                      <p:cBhvr>
                                        <p:cTn id="52" dur="166" decel="50000">
                                          <p:stCondLst>
                                            <p:cond delay="1834"/>
                                          </p:stCondLst>
                                        </p:cTn>
                                        <p:tgtEl>
                                          <p:spTgt spid="3">
                                            <p:txEl>
                                              <p:pRg st="4" end="4"/>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wipe(down)">
                                      <p:cBhvr>
                                        <p:cTn id="57" dur="580">
                                          <p:stCondLst>
                                            <p:cond delay="0"/>
                                          </p:stCondLst>
                                        </p:cTn>
                                        <p:tgtEl>
                                          <p:spTgt spid="3">
                                            <p:txEl>
                                              <p:pRg st="5" end="5"/>
                                            </p:txEl>
                                          </p:spTgt>
                                        </p:tgtEl>
                                      </p:cBhvr>
                                    </p:animEffect>
                                    <p:anim calcmode="lin" valueType="num">
                                      <p:cBhvr>
                                        <p:cTn id="5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5" end="5"/>
                                            </p:txEl>
                                          </p:spTgt>
                                        </p:tgtEl>
                                      </p:cBhvr>
                                      <p:to x="100000" y="60000"/>
                                    </p:animScale>
                                    <p:animScale>
                                      <p:cBhvr>
                                        <p:cTn id="64" dur="166" decel="50000">
                                          <p:stCondLst>
                                            <p:cond delay="676"/>
                                          </p:stCondLst>
                                        </p:cTn>
                                        <p:tgtEl>
                                          <p:spTgt spid="3">
                                            <p:txEl>
                                              <p:pRg st="5" end="5"/>
                                            </p:txEl>
                                          </p:spTgt>
                                        </p:tgtEl>
                                      </p:cBhvr>
                                      <p:to x="100000" y="100000"/>
                                    </p:animScale>
                                    <p:animScale>
                                      <p:cBhvr>
                                        <p:cTn id="65" dur="26">
                                          <p:stCondLst>
                                            <p:cond delay="1312"/>
                                          </p:stCondLst>
                                        </p:cTn>
                                        <p:tgtEl>
                                          <p:spTgt spid="3">
                                            <p:txEl>
                                              <p:pRg st="5" end="5"/>
                                            </p:txEl>
                                          </p:spTgt>
                                        </p:tgtEl>
                                      </p:cBhvr>
                                      <p:to x="100000" y="80000"/>
                                    </p:animScale>
                                    <p:animScale>
                                      <p:cBhvr>
                                        <p:cTn id="66" dur="166" decel="50000">
                                          <p:stCondLst>
                                            <p:cond delay="1338"/>
                                          </p:stCondLst>
                                        </p:cTn>
                                        <p:tgtEl>
                                          <p:spTgt spid="3">
                                            <p:txEl>
                                              <p:pRg st="5" end="5"/>
                                            </p:txEl>
                                          </p:spTgt>
                                        </p:tgtEl>
                                      </p:cBhvr>
                                      <p:to x="100000" y="100000"/>
                                    </p:animScale>
                                    <p:animScale>
                                      <p:cBhvr>
                                        <p:cTn id="67" dur="26">
                                          <p:stCondLst>
                                            <p:cond delay="1642"/>
                                          </p:stCondLst>
                                        </p:cTn>
                                        <p:tgtEl>
                                          <p:spTgt spid="3">
                                            <p:txEl>
                                              <p:pRg st="5" end="5"/>
                                            </p:txEl>
                                          </p:spTgt>
                                        </p:tgtEl>
                                      </p:cBhvr>
                                      <p:to x="100000" y="90000"/>
                                    </p:animScale>
                                    <p:animScale>
                                      <p:cBhvr>
                                        <p:cTn id="68" dur="166" decel="50000">
                                          <p:stCondLst>
                                            <p:cond delay="1668"/>
                                          </p:stCondLst>
                                        </p:cTn>
                                        <p:tgtEl>
                                          <p:spTgt spid="3">
                                            <p:txEl>
                                              <p:pRg st="5" end="5"/>
                                            </p:txEl>
                                          </p:spTgt>
                                        </p:tgtEl>
                                      </p:cBhvr>
                                      <p:to x="100000" y="100000"/>
                                    </p:animScale>
                                    <p:animScale>
                                      <p:cBhvr>
                                        <p:cTn id="69" dur="26">
                                          <p:stCondLst>
                                            <p:cond delay="1808"/>
                                          </p:stCondLst>
                                        </p:cTn>
                                        <p:tgtEl>
                                          <p:spTgt spid="3">
                                            <p:txEl>
                                              <p:pRg st="5" end="5"/>
                                            </p:txEl>
                                          </p:spTgt>
                                        </p:tgtEl>
                                      </p:cBhvr>
                                      <p:to x="100000" y="95000"/>
                                    </p:animScale>
                                    <p:animScale>
                                      <p:cBhvr>
                                        <p:cTn id="70" dur="166" decel="50000">
                                          <p:stCondLst>
                                            <p:cond delay="1834"/>
                                          </p:stCondLst>
                                        </p:cTn>
                                        <p:tgtEl>
                                          <p:spTgt spid="3">
                                            <p:txEl>
                                              <p:pRg st="5" end="5"/>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Effect transition="in" filter="wipe(down)">
                                      <p:cBhvr>
                                        <p:cTn id="73" dur="580">
                                          <p:stCondLst>
                                            <p:cond delay="0"/>
                                          </p:stCondLst>
                                        </p:cTn>
                                        <p:tgtEl>
                                          <p:spTgt spid="3">
                                            <p:txEl>
                                              <p:pRg st="6" end="6"/>
                                            </p:txEl>
                                          </p:spTgt>
                                        </p:tgtEl>
                                      </p:cBhvr>
                                    </p:animEffect>
                                    <p:anim calcmode="lin" valueType="num">
                                      <p:cBhvr>
                                        <p:cTn id="7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6" end="6"/>
                                            </p:txEl>
                                          </p:spTgt>
                                        </p:tgtEl>
                                      </p:cBhvr>
                                      <p:to x="100000" y="60000"/>
                                    </p:animScale>
                                    <p:animScale>
                                      <p:cBhvr>
                                        <p:cTn id="80" dur="166" decel="50000">
                                          <p:stCondLst>
                                            <p:cond delay="676"/>
                                          </p:stCondLst>
                                        </p:cTn>
                                        <p:tgtEl>
                                          <p:spTgt spid="3">
                                            <p:txEl>
                                              <p:pRg st="6" end="6"/>
                                            </p:txEl>
                                          </p:spTgt>
                                        </p:tgtEl>
                                      </p:cBhvr>
                                      <p:to x="100000" y="100000"/>
                                    </p:animScale>
                                    <p:animScale>
                                      <p:cBhvr>
                                        <p:cTn id="81" dur="26">
                                          <p:stCondLst>
                                            <p:cond delay="1312"/>
                                          </p:stCondLst>
                                        </p:cTn>
                                        <p:tgtEl>
                                          <p:spTgt spid="3">
                                            <p:txEl>
                                              <p:pRg st="6" end="6"/>
                                            </p:txEl>
                                          </p:spTgt>
                                        </p:tgtEl>
                                      </p:cBhvr>
                                      <p:to x="100000" y="80000"/>
                                    </p:animScale>
                                    <p:animScale>
                                      <p:cBhvr>
                                        <p:cTn id="82" dur="166" decel="50000">
                                          <p:stCondLst>
                                            <p:cond delay="1338"/>
                                          </p:stCondLst>
                                        </p:cTn>
                                        <p:tgtEl>
                                          <p:spTgt spid="3">
                                            <p:txEl>
                                              <p:pRg st="6" end="6"/>
                                            </p:txEl>
                                          </p:spTgt>
                                        </p:tgtEl>
                                      </p:cBhvr>
                                      <p:to x="100000" y="100000"/>
                                    </p:animScale>
                                    <p:animScale>
                                      <p:cBhvr>
                                        <p:cTn id="83" dur="26">
                                          <p:stCondLst>
                                            <p:cond delay="1642"/>
                                          </p:stCondLst>
                                        </p:cTn>
                                        <p:tgtEl>
                                          <p:spTgt spid="3">
                                            <p:txEl>
                                              <p:pRg st="6" end="6"/>
                                            </p:txEl>
                                          </p:spTgt>
                                        </p:tgtEl>
                                      </p:cBhvr>
                                      <p:to x="100000" y="90000"/>
                                    </p:animScale>
                                    <p:animScale>
                                      <p:cBhvr>
                                        <p:cTn id="84" dur="166" decel="50000">
                                          <p:stCondLst>
                                            <p:cond delay="1668"/>
                                          </p:stCondLst>
                                        </p:cTn>
                                        <p:tgtEl>
                                          <p:spTgt spid="3">
                                            <p:txEl>
                                              <p:pRg st="6" end="6"/>
                                            </p:txEl>
                                          </p:spTgt>
                                        </p:tgtEl>
                                      </p:cBhvr>
                                      <p:to x="100000" y="100000"/>
                                    </p:animScale>
                                    <p:animScale>
                                      <p:cBhvr>
                                        <p:cTn id="85" dur="26">
                                          <p:stCondLst>
                                            <p:cond delay="1808"/>
                                          </p:stCondLst>
                                        </p:cTn>
                                        <p:tgtEl>
                                          <p:spTgt spid="3">
                                            <p:txEl>
                                              <p:pRg st="6" end="6"/>
                                            </p:txEl>
                                          </p:spTgt>
                                        </p:tgtEl>
                                      </p:cBhvr>
                                      <p:to x="100000" y="95000"/>
                                    </p:animScale>
                                    <p:animScale>
                                      <p:cBhvr>
                                        <p:cTn id="86"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差分脉冲编码调制</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pic>
        <p:nvPicPr>
          <p:cNvPr id="6" name="图片 5" descr="DPCM 的第一选项处理.bmp"/>
          <p:cNvPicPr/>
          <p:nvPr/>
        </p:nvPicPr>
        <p:blipFill>
          <a:blip r:embed="rId2" cstate="print"/>
          <a:stretch>
            <a:fillRect/>
          </a:stretch>
        </p:blipFill>
        <p:spPr>
          <a:xfrm>
            <a:off x="611560" y="1628800"/>
            <a:ext cx="4320480" cy="2160240"/>
          </a:xfrm>
          <a:prstGeom prst="rect">
            <a:avLst/>
          </a:prstGeom>
          <a:ln>
            <a:solidFill>
              <a:srgbClr val="00B050"/>
            </a:solidFill>
          </a:ln>
        </p:spPr>
      </p:pic>
      <p:pic>
        <p:nvPicPr>
          <p:cNvPr id="7" name="图片 6" descr="DPCM 的第二选项处理.bmp"/>
          <p:cNvPicPr/>
          <p:nvPr/>
        </p:nvPicPr>
        <p:blipFill>
          <a:blip r:embed="rId3" cstate="print"/>
          <a:stretch>
            <a:fillRect/>
          </a:stretch>
        </p:blipFill>
        <p:spPr>
          <a:xfrm>
            <a:off x="3995936" y="3861142"/>
            <a:ext cx="4767446" cy="2736210"/>
          </a:xfrm>
          <a:prstGeom prst="rect">
            <a:avLst/>
          </a:prstGeom>
          <a:ln>
            <a:solidFill>
              <a:srgbClr val="00B050"/>
            </a:solidFill>
          </a:ln>
        </p:spPr>
      </p:pic>
      <p:sp>
        <p:nvSpPr>
          <p:cNvPr id="8" name="矩形 7"/>
          <p:cNvSpPr/>
          <p:nvPr/>
        </p:nvSpPr>
        <p:spPr>
          <a:xfrm>
            <a:off x="4962996" y="2524254"/>
            <a:ext cx="2371162" cy="369332"/>
          </a:xfrm>
          <a:prstGeom prst="rect">
            <a:avLst/>
          </a:prstGeom>
          <a:solidFill>
            <a:srgbClr val="FFFF00"/>
          </a:solidFill>
        </p:spPr>
        <p:txBody>
          <a:bodyPr wrap="none">
            <a:spAutoFit/>
          </a:bodyPr>
          <a:lstStyle/>
          <a:p>
            <a:r>
              <a:rPr lang="zh-CN" altLang="zh-CN" dirty="0"/>
              <a:t>基于第一选项的</a:t>
            </a:r>
            <a:r>
              <a:rPr lang="en-US" altLang="zh-CN" dirty="0"/>
              <a:t>DPCM</a:t>
            </a:r>
            <a:endParaRPr lang="zh-CN" altLang="en-US" dirty="0"/>
          </a:p>
        </p:txBody>
      </p:sp>
      <p:sp>
        <p:nvSpPr>
          <p:cNvPr id="9" name="矩形 8"/>
          <p:cNvSpPr/>
          <p:nvPr/>
        </p:nvSpPr>
        <p:spPr>
          <a:xfrm>
            <a:off x="1553014" y="5044581"/>
            <a:ext cx="2371162" cy="369332"/>
          </a:xfrm>
          <a:prstGeom prst="rect">
            <a:avLst/>
          </a:prstGeom>
          <a:solidFill>
            <a:srgbClr val="FFFF00"/>
          </a:solidFill>
        </p:spPr>
        <p:txBody>
          <a:bodyPr wrap="none">
            <a:spAutoFit/>
          </a:bodyPr>
          <a:lstStyle/>
          <a:p>
            <a:r>
              <a:rPr lang="zh-CN" altLang="zh-CN" dirty="0"/>
              <a:t>基于第二选项的</a:t>
            </a:r>
            <a:r>
              <a:rPr lang="en-US" altLang="zh-CN" dirty="0"/>
              <a:t>DPCM</a:t>
            </a:r>
            <a:endParaRPr lang="zh-CN" altLang="en-US" dirty="0"/>
          </a:p>
        </p:txBody>
      </p:sp>
    </p:spTree>
    <p:extLst>
      <p:ext uri="{BB962C8B-B14F-4D97-AF65-F5344CB8AC3E}">
        <p14:creationId xmlns:p14="http://schemas.microsoft.com/office/powerpoint/2010/main" val="38822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LZW</a:t>
            </a:r>
            <a:r>
              <a:rPr lang="zh-CN" altLang="zh-CN" dirty="0"/>
              <a:t>字典算法</a:t>
            </a:r>
            <a:endParaRPr lang="zh-CN" altLang="en-US" dirty="0"/>
          </a:p>
        </p:txBody>
      </p:sp>
      <p:sp>
        <p:nvSpPr>
          <p:cNvPr id="3" name="内容占位符 2"/>
          <p:cNvSpPr>
            <a:spLocks noGrp="1"/>
          </p:cNvSpPr>
          <p:nvPr>
            <p:ph idx="1"/>
          </p:nvPr>
        </p:nvSpPr>
        <p:spPr>
          <a:xfrm>
            <a:off x="457200" y="1609416"/>
            <a:ext cx="5626968" cy="4483880"/>
          </a:xfrm>
        </p:spPr>
        <p:txBody>
          <a:bodyPr>
            <a:normAutofit fontScale="92500"/>
          </a:bodyPr>
          <a:lstStyle/>
          <a:p>
            <a:r>
              <a:rPr lang="en-US" altLang="zh-CN" dirty="0"/>
              <a:t>LZW</a:t>
            </a:r>
            <a:r>
              <a:rPr lang="zh-CN" altLang="zh-CN" dirty="0"/>
              <a:t>字典算法（</a:t>
            </a:r>
            <a:r>
              <a:rPr lang="en-US" altLang="zh-CN" dirty="0">
                <a:solidFill>
                  <a:srgbClr val="0000FF"/>
                </a:solidFill>
              </a:rPr>
              <a:t>Lempel–</a:t>
            </a:r>
            <a:r>
              <a:rPr lang="en-US" altLang="zh-CN" dirty="0" err="1">
                <a:solidFill>
                  <a:srgbClr val="0000FF"/>
                </a:solidFill>
              </a:rPr>
              <a:t>Ziv</a:t>
            </a:r>
            <a:r>
              <a:rPr lang="en-US" altLang="zh-CN" dirty="0">
                <a:solidFill>
                  <a:srgbClr val="0000FF"/>
                </a:solidFill>
              </a:rPr>
              <a:t>–Welch - LZW</a:t>
            </a:r>
            <a:r>
              <a:rPr lang="zh-CN" altLang="zh-CN" dirty="0"/>
              <a:t>）是一种通用的无损数据压缩算法，由</a:t>
            </a:r>
            <a:r>
              <a:rPr lang="en-US" altLang="zh-CN" dirty="0"/>
              <a:t>Abraham Lempel</a:t>
            </a:r>
            <a:r>
              <a:rPr lang="zh-CN" altLang="zh-CN" dirty="0"/>
              <a:t>，</a:t>
            </a:r>
            <a:r>
              <a:rPr lang="en-US" altLang="zh-CN" dirty="0"/>
              <a:t>Jacob </a:t>
            </a:r>
            <a:r>
              <a:rPr lang="en-US" altLang="zh-CN" dirty="0" err="1"/>
              <a:t>Ziv</a:t>
            </a:r>
            <a:r>
              <a:rPr lang="zh-CN" altLang="zh-CN" dirty="0"/>
              <a:t>和</a:t>
            </a:r>
            <a:r>
              <a:rPr lang="en-US" altLang="zh-CN" dirty="0"/>
              <a:t>Terry Welch</a:t>
            </a:r>
            <a:r>
              <a:rPr lang="zh-CN" altLang="zh-CN" dirty="0"/>
              <a:t>三人共同提出，这也是</a:t>
            </a:r>
            <a:r>
              <a:rPr lang="en-US" altLang="zh-CN" dirty="0"/>
              <a:t>LZW</a:t>
            </a:r>
            <a:r>
              <a:rPr lang="zh-CN" altLang="zh-CN" dirty="0"/>
              <a:t>命名的来历</a:t>
            </a:r>
            <a:r>
              <a:rPr lang="zh-CN" altLang="zh-CN" dirty="0" smtClean="0"/>
              <a:t>。</a:t>
            </a:r>
            <a:endParaRPr lang="en-US" altLang="zh-CN" dirty="0" smtClean="0"/>
          </a:p>
          <a:p>
            <a:pPr lvl="1"/>
            <a:r>
              <a:rPr lang="zh-CN" altLang="zh-CN" dirty="0"/>
              <a:t>所要编解码的对象</a:t>
            </a:r>
            <a:r>
              <a:rPr lang="zh-CN" altLang="zh-CN" dirty="0" smtClean="0"/>
              <a:t>为</a:t>
            </a:r>
            <a:endParaRPr lang="en-US" altLang="zh-CN" dirty="0" smtClean="0"/>
          </a:p>
          <a:p>
            <a:pPr lvl="2"/>
            <a:r>
              <a:rPr lang="en-US" altLang="zh-CN" dirty="0" smtClean="0">
                <a:solidFill>
                  <a:srgbClr val="FF0000"/>
                </a:solidFill>
              </a:rPr>
              <a:t>TOBEORNOTTOBEORTOBEORNOT</a:t>
            </a:r>
            <a:r>
              <a:rPr lang="en-US" altLang="zh-CN" dirty="0">
                <a:solidFill>
                  <a:srgbClr val="FF0000"/>
                </a:solidFill>
              </a:rPr>
              <a:t>#</a:t>
            </a:r>
            <a:r>
              <a:rPr lang="zh-CN" altLang="zh-CN" dirty="0" smtClean="0">
                <a:solidFill>
                  <a:srgbClr val="FF0000"/>
                </a:solidFill>
              </a:rPr>
              <a:t>，</a:t>
            </a:r>
            <a:endParaRPr lang="en-US" altLang="zh-CN" dirty="0" smtClean="0">
              <a:solidFill>
                <a:srgbClr val="FF0000"/>
              </a:solidFill>
            </a:endParaRPr>
          </a:p>
          <a:p>
            <a:pPr lvl="2"/>
            <a:r>
              <a:rPr lang="zh-CN" altLang="zh-CN" dirty="0" smtClean="0"/>
              <a:t>其中 </a:t>
            </a:r>
            <a:r>
              <a:rPr lang="en-US" altLang="zh-CN" dirty="0"/>
              <a:t># </a:t>
            </a:r>
            <a:r>
              <a:rPr lang="zh-CN" altLang="zh-CN" dirty="0"/>
              <a:t>标记信息的结尾</a:t>
            </a:r>
            <a:r>
              <a:rPr lang="zh-CN" altLang="zh-CN" dirty="0" smtClean="0"/>
              <a:t>。</a:t>
            </a:r>
            <a:endParaRPr lang="en-US" altLang="zh-CN" dirty="0" smtClean="0"/>
          </a:p>
          <a:p>
            <a:pPr lvl="1"/>
            <a:r>
              <a:rPr lang="zh-CN" altLang="zh-CN" dirty="0"/>
              <a:t>在字符系统中共包括</a:t>
            </a:r>
            <a:r>
              <a:rPr lang="en-US" altLang="zh-CN" dirty="0"/>
              <a:t>26</a:t>
            </a:r>
            <a:r>
              <a:rPr lang="zh-CN" altLang="zh-CN" dirty="0"/>
              <a:t>个符号，即从</a:t>
            </a:r>
            <a:r>
              <a:rPr lang="en-US" altLang="zh-CN" dirty="0"/>
              <a:t>A</a:t>
            </a:r>
            <a:r>
              <a:rPr lang="zh-CN" altLang="zh-CN" dirty="0"/>
              <a:t>至</a:t>
            </a:r>
            <a:r>
              <a:rPr lang="en-US" altLang="zh-CN" dirty="0"/>
              <a:t>Z</a:t>
            </a:r>
            <a:r>
              <a:rPr lang="zh-CN" altLang="zh-CN" dirty="0"/>
              <a:t>的</a:t>
            </a:r>
            <a:r>
              <a:rPr lang="en-US" altLang="zh-CN" dirty="0"/>
              <a:t>26</a:t>
            </a:r>
            <a:r>
              <a:rPr lang="zh-CN" altLang="zh-CN" dirty="0"/>
              <a:t>个大写字母，再加上一个终止符 </a:t>
            </a:r>
            <a:r>
              <a:rPr lang="en-US" altLang="zh-CN" dirty="0"/>
              <a:t>#</a:t>
            </a:r>
            <a:r>
              <a:rPr lang="zh-CN" altLang="zh-CN" dirty="0" smtClean="0"/>
              <a:t>。</a:t>
            </a:r>
            <a:endParaRPr lang="en-US" altLang="zh-CN" dirty="0" smtClean="0"/>
          </a:p>
          <a:p>
            <a:pPr lvl="1"/>
            <a:r>
              <a:rPr lang="zh-CN" altLang="zh-CN" dirty="0">
                <a:solidFill>
                  <a:srgbClr val="C00000"/>
                </a:solidFill>
              </a:rPr>
              <a:t>对这些符号进行赋值，分别为</a:t>
            </a:r>
            <a:r>
              <a:rPr lang="en-US" altLang="zh-CN" dirty="0">
                <a:solidFill>
                  <a:srgbClr val="C00000"/>
                </a:solidFill>
              </a:rPr>
              <a:t>1</a:t>
            </a:r>
            <a:r>
              <a:rPr lang="zh-CN" altLang="zh-CN" dirty="0">
                <a:solidFill>
                  <a:srgbClr val="C00000"/>
                </a:solidFill>
              </a:rPr>
              <a:t>至</a:t>
            </a:r>
            <a:r>
              <a:rPr lang="en-US" altLang="zh-CN" dirty="0">
                <a:solidFill>
                  <a:srgbClr val="C00000"/>
                </a:solidFill>
              </a:rPr>
              <a:t>26</a:t>
            </a:r>
            <a:r>
              <a:rPr lang="zh-CN" altLang="zh-CN" dirty="0">
                <a:solidFill>
                  <a:srgbClr val="C00000"/>
                </a:solidFill>
              </a:rPr>
              <a:t>，和</a:t>
            </a:r>
            <a:r>
              <a:rPr lang="en-US" altLang="zh-CN" dirty="0">
                <a:solidFill>
                  <a:srgbClr val="C00000"/>
                </a:solidFill>
              </a:rPr>
              <a:t>0</a:t>
            </a:r>
            <a:r>
              <a:rPr lang="zh-CN" altLang="zh-CN" dirty="0">
                <a:solidFill>
                  <a:srgbClr val="C00000"/>
                </a:solidFill>
              </a:rPr>
              <a:t>，并将这些赋值使用位串来表示。</a:t>
            </a:r>
            <a:endParaRPr lang="zh-CN" altLang="en-US" dirty="0">
              <a:solidFill>
                <a:srgbClr val="C0000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6156176" y="1628800"/>
            <a:ext cx="1728192" cy="4464496"/>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 = 00000 = 0</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 = 00001 = 1</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B = 00010</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 = 00011</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Z = 11010 = 26</a:t>
            </a:r>
            <a:endParaRPr kumimoji="0" lang="en-US" altLang="zh-CN"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45419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7"/>
                                        </p:tgtEl>
                                        <p:attrNameLst>
                                          <p:attrName>style.visibility</p:attrName>
                                        </p:attrNameLst>
                                      </p:cBhvr>
                                      <p:to>
                                        <p:strVal val="visible"/>
                                      </p:to>
                                    </p:set>
                                    <p:anim calcmode="lin" valueType="num">
                                      <p:cBhvr additive="base">
                                        <p:cTn id="89" dur="500" fill="hold"/>
                                        <p:tgtEl>
                                          <p:spTgt spid="7"/>
                                        </p:tgtEl>
                                        <p:attrNameLst>
                                          <p:attrName>ppt_x</p:attrName>
                                        </p:attrNameLst>
                                      </p:cBhvr>
                                      <p:tavLst>
                                        <p:tav tm="0">
                                          <p:val>
                                            <p:strVal val="1+#ppt_w/2"/>
                                          </p:val>
                                        </p:tav>
                                        <p:tav tm="100000">
                                          <p:val>
                                            <p:strVal val="#ppt_x"/>
                                          </p:val>
                                        </p:tav>
                                      </p:tavLst>
                                    </p:anim>
                                    <p:anim calcmode="lin" valueType="num">
                                      <p:cBhvr additive="base">
                                        <p:cTn id="9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LZW</a:t>
            </a:r>
            <a:r>
              <a:rPr lang="zh-CN" altLang="zh-CN" dirty="0"/>
              <a:t>编码的过程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467544" y="1628800"/>
            <a:ext cx="7992888" cy="4968552"/>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当前</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下个     输出        扩展</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序列     字符  代码   比特    字典</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  ---  ------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NULL     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T        O     20 =  10100    27:     TO &lt;-- 27 = 0</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到</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26</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之后的第一个可用代码</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O        B     15 =  01111    28:     OB</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B        E      2 =  00010    29:     BE</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E        O      5 =  00101    30:     EO</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O        R     15 =  01111    31:     OR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R        N     18 =  10010    32:     RN &lt;-- 32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需要</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个比特，所以下次输出就需要</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个比特</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N        O     14 = 001110    33:     NO</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O        T     15 = 001111    34:     OT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T        </a:t>
            </a:r>
            <a:r>
              <a:rPr kumimoji="0" lang="en-US" altLang="zh-CN" sz="14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T</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20 = 010100    35:     TT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TO       B     27 = 011011    36:    TOB</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BE       O     29 = 011101    37:    BEO</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OR       T     31 = 011111    38:    ORT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TOB      E     36 = 100100    39:   TOBE</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EO       R     30 = 011110    40:    EOR</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RN       O     32 = 100000    41:    RNO</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OT       #     34 = 100010               &lt;--- #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终止算法，发送当前序列和终止码</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0 = 000000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未</a:t>
            </a:r>
            <a:r>
              <a:rPr kumimoji="0" lang="zh-CN" altLang="en-US" sz="1400" b="0" i="0" u="none" strike="noStrike" cap="none" normalizeH="0" baseline="0" dirty="0" smtClean="0" bmk="OLE_LINK49">
                <a:ln>
                  <a:noFill/>
                </a:ln>
                <a:solidFill>
                  <a:schemeClr val="tx1"/>
                </a:solidFill>
                <a:effectLst/>
                <a:latin typeface="宋体" pitchFamily="2" charset="-122"/>
                <a:ea typeface="宋体" pitchFamily="2" charset="-122"/>
                <a:cs typeface="Times New Roman" pitchFamily="18" charset="0"/>
              </a:rPr>
              <a:t>编</a:t>
            </a:r>
            <a:r>
              <a:rPr kumimoji="0" lang="zh-CN" altLang="en-US" sz="1400" b="0" i="0" u="none" strike="noStrike" cap="none" normalizeH="0" baseline="0" dirty="0" smtClean="0" bmk="">
                <a:ln>
                  <a:noFill/>
                </a:ln>
                <a:solidFill>
                  <a:schemeClr val="tx1"/>
                </a:solidFill>
                <a:effectLst/>
                <a:latin typeface="宋体" pitchFamily="2" charset="-122"/>
                <a:ea typeface="宋体" pitchFamily="2" charset="-122"/>
                <a:cs typeface="Times New Roman" pitchFamily="18" charset="0"/>
              </a:rPr>
              <a:t>码长度</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25*5       = 125 bits</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编码长度   </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6*5 + 11*6 =  96 bits.</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09449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LZW</a:t>
            </a:r>
            <a:r>
              <a:rPr lang="zh-CN" altLang="en-US" dirty="0" smtClean="0"/>
              <a:t>解</a:t>
            </a:r>
            <a:r>
              <a:rPr lang="zh-CN" altLang="zh-CN" dirty="0" smtClean="0"/>
              <a:t>码</a:t>
            </a:r>
            <a:r>
              <a:rPr lang="zh-CN" altLang="zh-CN" dirty="0"/>
              <a:t>的过程</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467544" y="1772816"/>
            <a:ext cx="7848872" cy="4392488"/>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输入      输出          新的字典条目</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比特   代码  序列        完全        推测</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 --------   --------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10100 = 20     T                    27: 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01111 = 15     O       27: TO       28: O?</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00010 =  2     B       28: OB       29: B?</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00101 =  5     E       29: BE       30: E?</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01111 = 15     O       30: EO       31: O?</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 10010 = 18     R       31: OR  &lt;--- 32: R? ----- 5</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比特可以产生的最后代码</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31</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001110 = 14     N       32: RN       33: N?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所以，开始使用</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6</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比特</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001111 = 15     O       33: NO       34: O?</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010100 = 20     T       34: OT       35: 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011011 = 27     TO      35: TT       36: TO?</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011101 = 29     BE      36: TOB &lt;--- 37: BE? ---- 36 = TO +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下一个接受的编码序列（</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BE</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011111 = 31     OR      37: BEO      38: OR?                </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的第一个字符（</a:t>
            </a: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B</a:t>
            </a:r>
            <a:r>
              <a:rPr kumimoji="0" lang="zh-CN" altLang="en-US"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100100 = 36     TOB     38: ORT      39: TOB?</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011110 = 30     EO      39: TOBE     40: EO?</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100000 = 32     RN      40: EOR      41: RN?</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100010 = 34     OT      41: RNO      42: OT?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000000 =  0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70633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有损压缩</a:t>
            </a:r>
            <a:endParaRPr lang="zh-CN" altLang="en-US" dirty="0"/>
          </a:p>
        </p:txBody>
      </p:sp>
      <p:sp>
        <p:nvSpPr>
          <p:cNvPr id="3" name="内容占位符 2"/>
          <p:cNvSpPr>
            <a:spLocks noGrp="1"/>
          </p:cNvSpPr>
          <p:nvPr>
            <p:ph idx="1"/>
          </p:nvPr>
        </p:nvSpPr>
        <p:spPr/>
        <p:txBody>
          <a:bodyPr/>
          <a:lstStyle/>
          <a:p>
            <a:r>
              <a:rPr lang="zh-CN" altLang="zh-CN" dirty="0"/>
              <a:t>所谓</a:t>
            </a:r>
            <a:r>
              <a:rPr lang="zh-CN" altLang="zh-CN" dirty="0">
                <a:solidFill>
                  <a:srgbClr val="FF0000"/>
                </a:solidFill>
              </a:rPr>
              <a:t>有损压缩</a:t>
            </a:r>
            <a:r>
              <a:rPr lang="zh-CN" altLang="zh-CN" dirty="0"/>
              <a:t>是利用了人类对图像或声波中的某些频率成分不敏感的特性，允许压缩过程中损失一定的信息；虽然不能完全回复原始数据，但是所损失的部分对理解原始图像的影响缩小，却换来了大得多的压缩比</a:t>
            </a:r>
            <a:r>
              <a:rPr lang="zh-CN" altLang="zh-CN" dirty="0" smtClean="0"/>
              <a:t>。</a:t>
            </a:r>
            <a:endParaRPr lang="en-US" altLang="zh-CN" dirty="0" smtClean="0"/>
          </a:p>
          <a:p>
            <a:r>
              <a:rPr lang="zh-CN" altLang="zh-CN" dirty="0"/>
              <a:t>有损方法的一个</a:t>
            </a:r>
            <a:r>
              <a:rPr lang="zh-CN" altLang="zh-CN" dirty="0">
                <a:solidFill>
                  <a:srgbClr val="0000FF"/>
                </a:solidFill>
              </a:rPr>
              <a:t>优点</a:t>
            </a:r>
            <a:r>
              <a:rPr lang="zh-CN" altLang="zh-CN" dirty="0"/>
              <a:t>就是在有些情况下能够获得比任何已知无损方法小得多的文件大小，同时又能满足系统的需要。</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36</a:t>
            </a:fld>
            <a:endParaRPr lang="zh-CN" altLang="en-US"/>
          </a:p>
        </p:txBody>
      </p:sp>
      <p:pic>
        <p:nvPicPr>
          <p:cNvPr id="6" name="图片 5" descr="2009_09_10_灰度Lena图像.bmp"/>
          <p:cNvPicPr/>
          <p:nvPr/>
        </p:nvPicPr>
        <p:blipFill>
          <a:blip r:embed="rId2" cstate="print"/>
          <a:stretch>
            <a:fillRect/>
          </a:stretch>
        </p:blipFill>
        <p:spPr>
          <a:xfrm>
            <a:off x="899592" y="5000967"/>
            <a:ext cx="1238250" cy="1236345"/>
          </a:xfrm>
          <a:prstGeom prst="rect">
            <a:avLst/>
          </a:prstGeom>
        </p:spPr>
      </p:pic>
      <p:pic>
        <p:nvPicPr>
          <p:cNvPr id="7" name="图片 6" descr="2010_04_22_灰度Lena图像_小波压缩_系数_50.bmp"/>
          <p:cNvPicPr/>
          <p:nvPr/>
        </p:nvPicPr>
        <p:blipFill>
          <a:blip r:embed="rId3" cstate="print"/>
          <a:stretch>
            <a:fillRect/>
          </a:stretch>
        </p:blipFill>
        <p:spPr>
          <a:xfrm>
            <a:off x="2680841" y="5000967"/>
            <a:ext cx="1238250" cy="1236345"/>
          </a:xfrm>
          <a:prstGeom prst="rect">
            <a:avLst/>
          </a:prstGeom>
        </p:spPr>
      </p:pic>
      <p:pic>
        <p:nvPicPr>
          <p:cNvPr id="8" name="图片 7" descr="2010_04_22_灰度Lena图像_小波压缩_系数_200.bmp"/>
          <p:cNvPicPr/>
          <p:nvPr/>
        </p:nvPicPr>
        <p:blipFill>
          <a:blip r:embed="rId4" cstate="print"/>
          <a:stretch>
            <a:fillRect/>
          </a:stretch>
        </p:blipFill>
        <p:spPr>
          <a:xfrm>
            <a:off x="4499992" y="5000966"/>
            <a:ext cx="1238250" cy="1236345"/>
          </a:xfrm>
          <a:prstGeom prst="rect">
            <a:avLst/>
          </a:prstGeom>
        </p:spPr>
      </p:pic>
      <p:pic>
        <p:nvPicPr>
          <p:cNvPr id="9" name="图片 8" descr="2010_04_22_灰度Lena图像_小波压缩_系数_500.bmp"/>
          <p:cNvPicPr/>
          <p:nvPr/>
        </p:nvPicPr>
        <p:blipFill>
          <a:blip r:embed="rId5" cstate="print"/>
          <a:stretch>
            <a:fillRect/>
          </a:stretch>
        </p:blipFill>
        <p:spPr>
          <a:xfrm>
            <a:off x="6300192" y="5000967"/>
            <a:ext cx="1238250" cy="1236345"/>
          </a:xfrm>
          <a:prstGeom prst="rect">
            <a:avLst/>
          </a:prstGeom>
        </p:spPr>
      </p:pic>
      <p:cxnSp>
        <p:nvCxnSpPr>
          <p:cNvPr id="11" name="直接箭头连接符 10"/>
          <p:cNvCxnSpPr>
            <a:stCxn id="6" idx="3"/>
            <a:endCxn id="7" idx="1"/>
          </p:cNvCxnSpPr>
          <p:nvPr/>
        </p:nvCxnSpPr>
        <p:spPr>
          <a:xfrm>
            <a:off x="2137842" y="5619140"/>
            <a:ext cx="542999" cy="0"/>
          </a:xfrm>
          <a:prstGeom prst="straightConnector1">
            <a:avLst/>
          </a:prstGeom>
          <a:ln w="38100">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a:endCxn id="8" idx="1"/>
          </p:cNvCxnSpPr>
          <p:nvPr/>
        </p:nvCxnSpPr>
        <p:spPr>
          <a:xfrm flipV="1">
            <a:off x="3919091" y="5619139"/>
            <a:ext cx="580901" cy="1"/>
          </a:xfrm>
          <a:prstGeom prst="straightConnector1">
            <a:avLst/>
          </a:prstGeom>
          <a:ln w="38100">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3"/>
            <a:endCxn id="9" idx="1"/>
          </p:cNvCxnSpPr>
          <p:nvPr/>
        </p:nvCxnSpPr>
        <p:spPr>
          <a:xfrm>
            <a:off x="5738242" y="5619139"/>
            <a:ext cx="561950" cy="1"/>
          </a:xfrm>
          <a:prstGeom prst="straightConnector1">
            <a:avLst/>
          </a:prstGeom>
          <a:ln w="38100">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 presetClass="entr" presetSubtype="8"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0-#ppt_w/2"/>
                                          </p:val>
                                        </p:tav>
                                        <p:tav tm="100000">
                                          <p:val>
                                            <p:strVal val="#ppt_x"/>
                                          </p:val>
                                        </p:tav>
                                      </p:tavLst>
                                    </p:anim>
                                    <p:anim calcmode="lin" valueType="num">
                                      <p:cBhvr additive="base">
                                        <p:cTn id="41" dur="500" fill="hold"/>
                                        <p:tgtEl>
                                          <p:spTgt spid="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8" fill="hold"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0-#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8"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0-#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8"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0-#ppt_w/2"/>
                                          </p:val>
                                        </p:tav>
                                        <p:tav tm="100000">
                                          <p:val>
                                            <p:strVal val="#ppt_x"/>
                                          </p:val>
                                        </p:tav>
                                      </p:tavLst>
                                    </p:anim>
                                    <p:anim calcmode="lin" valueType="num">
                                      <p:cBhvr additive="base">
                                        <p:cTn id="5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离散余弦变换</a:t>
            </a:r>
            <a:endParaRPr lang="zh-CN" altLang="en-US" dirty="0"/>
          </a:p>
        </p:txBody>
      </p:sp>
      <p:sp>
        <p:nvSpPr>
          <p:cNvPr id="3" name="内容占位符 2"/>
          <p:cNvSpPr>
            <a:spLocks noGrp="1"/>
          </p:cNvSpPr>
          <p:nvPr>
            <p:ph idx="1"/>
          </p:nvPr>
        </p:nvSpPr>
        <p:spPr/>
        <p:txBody>
          <a:bodyPr/>
          <a:lstStyle/>
          <a:p>
            <a:r>
              <a:rPr lang="zh-CN" altLang="zh-CN" dirty="0">
                <a:solidFill>
                  <a:srgbClr val="0000FF"/>
                </a:solidFill>
              </a:rPr>
              <a:t>离散余弦变换</a:t>
            </a:r>
            <a:r>
              <a:rPr lang="zh-CN" altLang="zh-CN" dirty="0"/>
              <a:t>（</a:t>
            </a:r>
            <a:r>
              <a:rPr lang="en-US" altLang="zh-CN" dirty="0"/>
              <a:t>Discrete Cosine Transform - DCT</a:t>
            </a:r>
            <a:r>
              <a:rPr lang="zh-CN" altLang="zh-CN" dirty="0"/>
              <a:t>）表示的是一个有限数据点的序列，其通过在不同频率之上的余弦函数之和来实现</a:t>
            </a:r>
            <a:r>
              <a:rPr lang="zh-CN" altLang="zh-CN" dirty="0" smtClean="0"/>
              <a:t>。</a:t>
            </a:r>
            <a:endParaRPr lang="en-US" altLang="zh-CN" dirty="0" smtClean="0"/>
          </a:p>
          <a:p>
            <a:r>
              <a:rPr lang="en-US" altLang="zh-CN" dirty="0">
                <a:solidFill>
                  <a:srgbClr val="C00000"/>
                </a:solidFill>
              </a:rPr>
              <a:t>DCT</a:t>
            </a:r>
            <a:r>
              <a:rPr lang="zh-CN" altLang="zh-CN" dirty="0">
                <a:solidFill>
                  <a:srgbClr val="C00000"/>
                </a:solidFill>
              </a:rPr>
              <a:t>等价于大致具有两倍长度、作用在偶对称实数上的</a:t>
            </a:r>
            <a:r>
              <a:rPr lang="en-US" altLang="zh-CN" dirty="0">
                <a:solidFill>
                  <a:srgbClr val="C00000"/>
                </a:solidFill>
              </a:rPr>
              <a:t>DFT</a:t>
            </a:r>
            <a:r>
              <a:rPr lang="zh-CN" altLang="zh-CN" dirty="0">
                <a:solidFill>
                  <a:srgbClr val="C00000"/>
                </a:solidFill>
              </a:rPr>
              <a:t>，因为实数偶函数的傅里叶变换还是实数</a:t>
            </a:r>
            <a:r>
              <a:rPr lang="zh-CN" altLang="zh-CN" dirty="0" smtClean="0">
                <a:solidFill>
                  <a:srgbClr val="C00000"/>
                </a:solidFill>
              </a:rPr>
              <a:t>偶函数。</a:t>
            </a:r>
            <a:endParaRPr lang="zh-CN" altLang="en-US" dirty="0">
              <a:solidFill>
                <a:srgbClr val="C0000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mc:AlternateContent xmlns:mc="http://schemas.openxmlformats.org/markup-compatibility/2006">
        <mc:Choice xmlns:a14="http://schemas.microsoft.com/office/drawing/2010/main" Requires="a14">
          <p:sp>
            <p:nvSpPr>
              <p:cNvPr id="6" name="矩形 5"/>
              <p:cNvSpPr/>
              <p:nvPr/>
            </p:nvSpPr>
            <p:spPr>
              <a:xfrm>
                <a:off x="899592" y="4221088"/>
                <a:ext cx="4303806" cy="87799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FF0000"/>
                          </a:solidFill>
                        </a:rPr>
                        <m:t>𝐶</m:t>
                      </m:r>
                      <m:d>
                        <m:dPr>
                          <m:ctrlPr>
                            <a:rPr lang="zh-CN" altLang="zh-CN" i="1">
                              <a:solidFill>
                                <a:srgbClr val="FF0000"/>
                              </a:solidFill>
                            </a:rPr>
                          </m:ctrlPr>
                        </m:dPr>
                        <m:e>
                          <m:r>
                            <a:rPr lang="en-US" altLang="zh-CN" i="1">
                              <a:solidFill>
                                <a:srgbClr val="FF0000"/>
                              </a:solidFill>
                            </a:rPr>
                            <m:t>𝑢</m:t>
                          </m:r>
                        </m:e>
                      </m:d>
                      <m:r>
                        <a:rPr lang="en-US" altLang="zh-CN" i="1">
                          <a:solidFill>
                            <a:srgbClr val="FF0000"/>
                          </a:solidFill>
                        </a:rPr>
                        <m:t>=</m:t>
                      </m:r>
                      <m:r>
                        <a:rPr lang="en-US" altLang="zh-CN" i="1">
                          <a:solidFill>
                            <a:srgbClr val="FF0000"/>
                          </a:solidFill>
                        </a:rPr>
                        <m:t>𝛼</m:t>
                      </m:r>
                      <m:d>
                        <m:dPr>
                          <m:ctrlPr>
                            <a:rPr lang="zh-CN" altLang="zh-CN" i="1">
                              <a:solidFill>
                                <a:srgbClr val="FF0000"/>
                              </a:solidFill>
                            </a:rPr>
                          </m:ctrlPr>
                        </m:dPr>
                        <m:e>
                          <m:r>
                            <a:rPr lang="en-US" altLang="zh-CN" i="1">
                              <a:solidFill>
                                <a:srgbClr val="FF0000"/>
                              </a:solidFill>
                            </a:rPr>
                            <m:t>𝑢</m:t>
                          </m:r>
                        </m:e>
                      </m:d>
                      <m:nary>
                        <m:naryPr>
                          <m:chr m:val="∑"/>
                          <m:limLoc m:val="undOvr"/>
                          <m:ctrlPr>
                            <a:rPr lang="zh-CN" altLang="zh-CN" i="1">
                              <a:solidFill>
                                <a:srgbClr val="FF0000"/>
                              </a:solidFill>
                            </a:rPr>
                          </m:ctrlPr>
                        </m:naryPr>
                        <m:sub>
                          <m:r>
                            <a:rPr lang="en-US" altLang="zh-CN" i="1">
                              <a:solidFill>
                                <a:srgbClr val="FF0000"/>
                              </a:solidFill>
                            </a:rPr>
                            <m:t>𝑥</m:t>
                          </m:r>
                          <m:r>
                            <a:rPr lang="en-US" altLang="zh-CN" i="1">
                              <a:solidFill>
                                <a:srgbClr val="FF0000"/>
                              </a:solidFill>
                            </a:rPr>
                            <m:t>=0</m:t>
                          </m:r>
                        </m:sub>
                        <m:sup>
                          <m:r>
                            <a:rPr lang="en-US" altLang="zh-CN" i="1">
                              <a:solidFill>
                                <a:srgbClr val="FF0000"/>
                              </a:solidFill>
                            </a:rPr>
                            <m:t>𝑁</m:t>
                          </m:r>
                          <m:r>
                            <a:rPr lang="en-US" altLang="zh-CN" i="1">
                              <a:solidFill>
                                <a:srgbClr val="FF0000"/>
                              </a:solidFill>
                            </a:rPr>
                            <m:t>−1</m:t>
                          </m:r>
                        </m:sup>
                        <m:e>
                          <m:r>
                            <a:rPr lang="en-US" altLang="zh-CN" i="1">
                              <a:solidFill>
                                <a:srgbClr val="FF0000"/>
                              </a:solidFill>
                              <a:hlinkClick r:id="" action="ppaction://noaction"/>
                            </a:rPr>
                            <m:t>𝑓</m:t>
                          </m:r>
                          <m:d>
                            <m:dPr>
                              <m:ctrlPr>
                                <a:rPr lang="zh-CN" altLang="zh-CN" i="1">
                                  <a:solidFill>
                                    <a:srgbClr val="FF0000"/>
                                  </a:solidFill>
                                </a:rPr>
                              </m:ctrlPr>
                            </m:dPr>
                            <m:e>
                              <m:r>
                                <a:rPr lang="en-US" altLang="zh-CN" i="1">
                                  <a:solidFill>
                                    <a:srgbClr val="FF0000"/>
                                  </a:solidFill>
                                </a:rPr>
                                <m:t>𝑥</m:t>
                              </m:r>
                            </m:e>
                          </m:d>
                          <m:func>
                            <m:funcPr>
                              <m:ctrlPr>
                                <a:rPr lang="zh-CN" altLang="zh-CN" i="1">
                                  <a:solidFill>
                                    <a:srgbClr val="FF0000"/>
                                  </a:solidFill>
                                </a:rPr>
                              </m:ctrlPr>
                            </m:funcPr>
                            <m:fName>
                              <m:r>
                                <m:rPr>
                                  <m:sty m:val="p"/>
                                </m:rPr>
                                <a:rPr lang="en-US" altLang="zh-CN">
                                  <a:solidFill>
                                    <a:srgbClr val="FF0000"/>
                                  </a:solidFill>
                                </a:rPr>
                                <m:t>cos</m:t>
                              </m:r>
                            </m:fName>
                            <m:e>
                              <m:d>
                                <m:dPr>
                                  <m:begChr m:val="["/>
                                  <m:endChr m:val="]"/>
                                  <m:ctrlPr>
                                    <a:rPr lang="zh-CN" altLang="zh-CN" i="1">
                                      <a:solidFill>
                                        <a:srgbClr val="FF0000"/>
                                      </a:solidFill>
                                    </a:rPr>
                                  </m:ctrlPr>
                                </m:dPr>
                                <m:e>
                                  <m:f>
                                    <m:fPr>
                                      <m:ctrlPr>
                                        <a:rPr lang="zh-CN" altLang="zh-CN" i="1">
                                          <a:solidFill>
                                            <a:srgbClr val="FF0000"/>
                                          </a:solidFill>
                                        </a:rPr>
                                      </m:ctrlPr>
                                    </m:fPr>
                                    <m:num>
                                      <m:r>
                                        <a:rPr lang="en-US" altLang="zh-CN" i="1">
                                          <a:solidFill>
                                            <a:srgbClr val="FF0000"/>
                                          </a:solidFill>
                                        </a:rPr>
                                        <m:t>𝜋</m:t>
                                      </m:r>
                                      <m:d>
                                        <m:dPr>
                                          <m:ctrlPr>
                                            <a:rPr lang="zh-CN" altLang="zh-CN" i="1">
                                              <a:solidFill>
                                                <a:srgbClr val="FF0000"/>
                                              </a:solidFill>
                                            </a:rPr>
                                          </m:ctrlPr>
                                        </m:dPr>
                                        <m:e>
                                          <m:r>
                                            <a:rPr lang="en-US" altLang="zh-CN" i="1">
                                              <a:solidFill>
                                                <a:srgbClr val="FF0000"/>
                                              </a:solidFill>
                                            </a:rPr>
                                            <m:t>2</m:t>
                                          </m:r>
                                          <m:r>
                                            <a:rPr lang="en-US" altLang="zh-CN" i="1">
                                              <a:solidFill>
                                                <a:srgbClr val="FF0000"/>
                                              </a:solidFill>
                                            </a:rPr>
                                            <m:t>𝑥</m:t>
                                          </m:r>
                                          <m:r>
                                            <a:rPr lang="en-US" altLang="zh-CN" i="1">
                                              <a:solidFill>
                                                <a:srgbClr val="FF0000"/>
                                              </a:solidFill>
                                            </a:rPr>
                                            <m:t>+1</m:t>
                                          </m:r>
                                        </m:e>
                                      </m:d>
                                      <m:r>
                                        <a:rPr lang="en-US" altLang="zh-CN" i="1">
                                          <a:solidFill>
                                            <a:srgbClr val="FF0000"/>
                                          </a:solidFill>
                                        </a:rPr>
                                        <m:t>𝑢</m:t>
                                      </m:r>
                                    </m:num>
                                    <m:den>
                                      <m:r>
                                        <a:rPr lang="en-US" altLang="zh-CN" i="1">
                                          <a:solidFill>
                                            <a:srgbClr val="FF0000"/>
                                          </a:solidFill>
                                        </a:rPr>
                                        <m:t>2</m:t>
                                      </m:r>
                                      <m:r>
                                        <a:rPr lang="en-US" altLang="zh-CN" i="1">
                                          <a:solidFill>
                                            <a:srgbClr val="FF0000"/>
                                          </a:solidFill>
                                        </a:rPr>
                                        <m:t>𝑁</m:t>
                                      </m:r>
                                    </m:den>
                                  </m:f>
                                </m:e>
                              </m:d>
                            </m:e>
                          </m:func>
                        </m:e>
                      </m:nary>
                      <m:r>
                        <a:rPr lang="zh-CN" altLang="zh-CN">
                          <a:solidFill>
                            <a:srgbClr val="FF0000"/>
                          </a:solidFill>
                        </a:rPr>
                        <m:t>，</m:t>
                      </m:r>
                    </m:oMath>
                  </m:oMathPara>
                </a14:m>
                <a:endParaRPr lang="zh-CN" altLang="en-US" dirty="0">
                  <a:solidFill>
                    <a:srgbClr val="FF0000"/>
                  </a:solidFill>
                </a:endParaRPr>
              </a:p>
            </p:txBody>
          </p:sp>
        </mc:Choice>
        <mc:Fallback>
          <p:sp>
            <p:nvSpPr>
              <p:cNvPr id="6" name="矩形 5"/>
              <p:cNvSpPr>
                <a:spLocks noRot="1" noChangeAspect="1" noMove="1" noResize="1" noEditPoints="1" noAdjustHandles="1" noChangeArrowheads="1" noChangeShapeType="1" noTextEdit="1"/>
              </p:cNvSpPr>
              <p:nvPr/>
            </p:nvSpPr>
            <p:spPr>
              <a:xfrm>
                <a:off x="899592" y="4221088"/>
                <a:ext cx="4303806" cy="877997"/>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899592" y="5229200"/>
                <a:ext cx="4265334" cy="87799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0000FF"/>
                          </a:solidFill>
                        </a:rPr>
                        <m:t>𝑓</m:t>
                      </m:r>
                      <m:d>
                        <m:dPr>
                          <m:ctrlPr>
                            <a:rPr lang="zh-CN" altLang="zh-CN" i="1">
                              <a:solidFill>
                                <a:srgbClr val="0000FF"/>
                              </a:solidFill>
                            </a:rPr>
                          </m:ctrlPr>
                        </m:dPr>
                        <m:e>
                          <m:r>
                            <a:rPr lang="en-US" altLang="zh-CN" i="1">
                              <a:solidFill>
                                <a:srgbClr val="0000FF"/>
                              </a:solidFill>
                            </a:rPr>
                            <m:t>𝑥</m:t>
                          </m:r>
                        </m:e>
                      </m:d>
                      <m:r>
                        <a:rPr lang="en-US" altLang="zh-CN" i="1">
                          <a:solidFill>
                            <a:srgbClr val="0000FF"/>
                          </a:solidFill>
                        </a:rPr>
                        <m:t>=</m:t>
                      </m:r>
                      <m:nary>
                        <m:naryPr>
                          <m:chr m:val="∑"/>
                          <m:limLoc m:val="undOvr"/>
                          <m:ctrlPr>
                            <a:rPr lang="zh-CN" altLang="zh-CN" i="1">
                              <a:solidFill>
                                <a:srgbClr val="0000FF"/>
                              </a:solidFill>
                            </a:rPr>
                          </m:ctrlPr>
                        </m:naryPr>
                        <m:sub>
                          <m:r>
                            <a:rPr lang="en-US" altLang="zh-CN" i="1">
                              <a:solidFill>
                                <a:srgbClr val="0000FF"/>
                              </a:solidFill>
                            </a:rPr>
                            <m:t>𝑢</m:t>
                          </m:r>
                          <m:r>
                            <a:rPr lang="en-US" altLang="zh-CN" i="1">
                              <a:solidFill>
                                <a:srgbClr val="0000FF"/>
                              </a:solidFill>
                            </a:rPr>
                            <m:t>=0</m:t>
                          </m:r>
                        </m:sub>
                        <m:sup>
                          <m:r>
                            <a:rPr lang="en-US" altLang="zh-CN" i="1">
                              <a:solidFill>
                                <a:srgbClr val="0000FF"/>
                              </a:solidFill>
                            </a:rPr>
                            <m:t>𝑁</m:t>
                          </m:r>
                          <m:r>
                            <a:rPr lang="en-US" altLang="zh-CN" i="1">
                              <a:solidFill>
                                <a:srgbClr val="0000FF"/>
                              </a:solidFill>
                            </a:rPr>
                            <m:t>−1</m:t>
                          </m:r>
                        </m:sup>
                        <m:e>
                          <m:r>
                            <a:rPr lang="en-US" altLang="zh-CN" i="1">
                              <a:solidFill>
                                <a:srgbClr val="0000FF"/>
                              </a:solidFill>
                              <a:hlinkClick r:id="" action="ppaction://noaction"/>
                            </a:rPr>
                            <m:t>𝛼</m:t>
                          </m:r>
                          <m:d>
                            <m:dPr>
                              <m:ctrlPr>
                                <a:rPr lang="zh-CN" altLang="zh-CN" i="1">
                                  <a:solidFill>
                                    <a:srgbClr val="0000FF"/>
                                  </a:solidFill>
                                </a:rPr>
                              </m:ctrlPr>
                            </m:dPr>
                            <m:e>
                              <m:r>
                                <a:rPr lang="en-US" altLang="zh-CN" i="1">
                                  <a:solidFill>
                                    <a:srgbClr val="0000FF"/>
                                  </a:solidFill>
                                </a:rPr>
                                <m:t>𝑢</m:t>
                              </m:r>
                            </m:e>
                          </m:d>
                          <m:r>
                            <a:rPr lang="en-US" altLang="zh-CN" i="1">
                              <a:solidFill>
                                <a:srgbClr val="0000FF"/>
                              </a:solidFill>
                            </a:rPr>
                            <m:t>𝐶</m:t>
                          </m:r>
                          <m:d>
                            <m:dPr>
                              <m:ctrlPr>
                                <a:rPr lang="zh-CN" altLang="zh-CN" i="1">
                                  <a:solidFill>
                                    <a:srgbClr val="0000FF"/>
                                  </a:solidFill>
                                </a:rPr>
                              </m:ctrlPr>
                            </m:dPr>
                            <m:e>
                              <m:r>
                                <a:rPr lang="en-US" altLang="zh-CN" i="1">
                                  <a:solidFill>
                                    <a:srgbClr val="0000FF"/>
                                  </a:solidFill>
                                </a:rPr>
                                <m:t>𝑢</m:t>
                              </m:r>
                            </m:e>
                          </m:d>
                          <m:func>
                            <m:funcPr>
                              <m:ctrlPr>
                                <a:rPr lang="zh-CN" altLang="zh-CN" i="1">
                                  <a:solidFill>
                                    <a:srgbClr val="0000FF"/>
                                  </a:solidFill>
                                </a:rPr>
                              </m:ctrlPr>
                            </m:funcPr>
                            <m:fName>
                              <m:r>
                                <m:rPr>
                                  <m:sty m:val="p"/>
                                </m:rPr>
                                <a:rPr lang="en-US" altLang="zh-CN">
                                  <a:solidFill>
                                    <a:srgbClr val="0000FF"/>
                                  </a:solidFill>
                                </a:rPr>
                                <m:t>cos</m:t>
                              </m:r>
                            </m:fName>
                            <m:e>
                              <m:d>
                                <m:dPr>
                                  <m:begChr m:val="["/>
                                  <m:endChr m:val="]"/>
                                  <m:ctrlPr>
                                    <a:rPr lang="zh-CN" altLang="zh-CN" i="1">
                                      <a:solidFill>
                                        <a:srgbClr val="0000FF"/>
                                      </a:solidFill>
                                    </a:rPr>
                                  </m:ctrlPr>
                                </m:dPr>
                                <m:e>
                                  <m:f>
                                    <m:fPr>
                                      <m:ctrlPr>
                                        <a:rPr lang="zh-CN" altLang="zh-CN" i="1">
                                          <a:solidFill>
                                            <a:srgbClr val="0000FF"/>
                                          </a:solidFill>
                                        </a:rPr>
                                      </m:ctrlPr>
                                    </m:fPr>
                                    <m:num>
                                      <m:r>
                                        <a:rPr lang="en-US" altLang="zh-CN" i="1">
                                          <a:solidFill>
                                            <a:srgbClr val="0000FF"/>
                                          </a:solidFill>
                                        </a:rPr>
                                        <m:t>𝜋</m:t>
                                      </m:r>
                                      <m:d>
                                        <m:dPr>
                                          <m:ctrlPr>
                                            <a:rPr lang="zh-CN" altLang="zh-CN" i="1">
                                              <a:solidFill>
                                                <a:srgbClr val="0000FF"/>
                                              </a:solidFill>
                                            </a:rPr>
                                          </m:ctrlPr>
                                        </m:dPr>
                                        <m:e>
                                          <m:r>
                                            <a:rPr lang="en-US" altLang="zh-CN" i="1">
                                              <a:solidFill>
                                                <a:srgbClr val="0000FF"/>
                                              </a:solidFill>
                                            </a:rPr>
                                            <m:t>2</m:t>
                                          </m:r>
                                          <m:r>
                                            <a:rPr lang="en-US" altLang="zh-CN" i="1">
                                              <a:solidFill>
                                                <a:srgbClr val="0000FF"/>
                                              </a:solidFill>
                                            </a:rPr>
                                            <m:t>𝑥</m:t>
                                          </m:r>
                                          <m:r>
                                            <a:rPr lang="en-US" altLang="zh-CN" i="1">
                                              <a:solidFill>
                                                <a:srgbClr val="0000FF"/>
                                              </a:solidFill>
                                            </a:rPr>
                                            <m:t>+1</m:t>
                                          </m:r>
                                        </m:e>
                                      </m:d>
                                      <m:r>
                                        <a:rPr lang="en-US" altLang="zh-CN" i="1">
                                          <a:solidFill>
                                            <a:srgbClr val="0000FF"/>
                                          </a:solidFill>
                                        </a:rPr>
                                        <m:t>𝑢</m:t>
                                      </m:r>
                                    </m:num>
                                    <m:den>
                                      <m:r>
                                        <a:rPr lang="en-US" altLang="zh-CN" i="1">
                                          <a:solidFill>
                                            <a:srgbClr val="0000FF"/>
                                          </a:solidFill>
                                        </a:rPr>
                                        <m:t>2</m:t>
                                      </m:r>
                                      <m:r>
                                        <a:rPr lang="en-US" altLang="zh-CN" i="1">
                                          <a:solidFill>
                                            <a:srgbClr val="0000FF"/>
                                          </a:solidFill>
                                        </a:rPr>
                                        <m:t>𝑁</m:t>
                                      </m:r>
                                    </m:den>
                                  </m:f>
                                </m:e>
                              </m:d>
                            </m:e>
                          </m:func>
                        </m:e>
                      </m:nary>
                      <m:r>
                        <a:rPr lang="zh-CN" altLang="zh-CN">
                          <a:solidFill>
                            <a:srgbClr val="0000FF"/>
                          </a:solidFill>
                        </a:rPr>
                        <m:t>，</m:t>
                      </m:r>
                    </m:oMath>
                  </m:oMathPara>
                </a14:m>
                <a:endParaRPr lang="zh-CN" altLang="en-US" dirty="0">
                  <a:solidFill>
                    <a:srgbClr val="0000FF"/>
                  </a:solidFill>
                </a:endParaRPr>
              </a:p>
            </p:txBody>
          </p:sp>
        </mc:Choice>
        <mc:Fallback>
          <p:sp>
            <p:nvSpPr>
              <p:cNvPr id="7" name="矩形 6"/>
              <p:cNvSpPr>
                <a:spLocks noRot="1" noChangeAspect="1" noMove="1" noResize="1" noEditPoints="1" noAdjustHandles="1" noChangeArrowheads="1" noChangeShapeType="1" noTextEdit="1"/>
              </p:cNvSpPr>
              <p:nvPr/>
            </p:nvSpPr>
            <p:spPr>
              <a:xfrm>
                <a:off x="899592" y="5229200"/>
                <a:ext cx="4265334" cy="877997"/>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5148064" y="4149080"/>
                <a:ext cx="3096039" cy="17688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0000FF"/>
                          </a:solidFill>
                        </a:rPr>
                        <m:t>𝛼</m:t>
                      </m:r>
                      <m:d>
                        <m:dPr>
                          <m:ctrlPr>
                            <a:rPr lang="zh-CN" altLang="zh-CN" i="1">
                              <a:solidFill>
                                <a:srgbClr val="0000FF"/>
                              </a:solidFill>
                            </a:rPr>
                          </m:ctrlPr>
                        </m:dPr>
                        <m:e>
                          <m:r>
                            <a:rPr lang="en-US" altLang="zh-CN" i="1">
                              <a:solidFill>
                                <a:srgbClr val="0000FF"/>
                              </a:solidFill>
                            </a:rPr>
                            <m:t>𝑢</m:t>
                          </m:r>
                        </m:e>
                      </m:d>
                      <m:r>
                        <a:rPr lang="en-US" altLang="zh-CN" i="1">
                          <a:solidFill>
                            <a:srgbClr val="0000FF"/>
                          </a:solidFill>
                        </a:rPr>
                        <m:t>=</m:t>
                      </m:r>
                      <m:d>
                        <m:dPr>
                          <m:begChr m:val="{"/>
                          <m:endChr m:val=""/>
                          <m:ctrlPr>
                            <a:rPr lang="zh-CN" altLang="zh-CN" i="1">
                              <a:solidFill>
                                <a:srgbClr val="0000FF"/>
                              </a:solidFill>
                            </a:rPr>
                          </m:ctrlPr>
                        </m:dPr>
                        <m:e>
                          <m:m>
                            <m:mPr>
                              <m:mcs>
                                <m:mc>
                                  <m:mcPr>
                                    <m:count m:val="2"/>
                                    <m:mcJc m:val="center"/>
                                  </m:mcPr>
                                </m:mc>
                              </m:mcs>
                              <m:ctrlPr>
                                <a:rPr lang="zh-CN" altLang="zh-CN" i="1">
                                  <a:solidFill>
                                    <a:srgbClr val="0000FF"/>
                                  </a:solidFill>
                                </a:rPr>
                              </m:ctrlPr>
                            </m:mPr>
                            <m:mr>
                              <m:e>
                                <m:rad>
                                  <m:radPr>
                                    <m:degHide m:val="on"/>
                                    <m:ctrlPr>
                                      <a:rPr lang="zh-CN" altLang="zh-CN" i="1">
                                        <a:solidFill>
                                          <a:srgbClr val="0000FF"/>
                                        </a:solidFill>
                                      </a:rPr>
                                    </m:ctrlPr>
                                  </m:radPr>
                                  <m:deg/>
                                  <m:e>
                                    <m:f>
                                      <m:fPr>
                                        <m:ctrlPr>
                                          <a:rPr lang="zh-CN" altLang="zh-CN" i="1">
                                            <a:solidFill>
                                              <a:srgbClr val="0000FF"/>
                                            </a:solidFill>
                                          </a:rPr>
                                        </m:ctrlPr>
                                      </m:fPr>
                                      <m:num>
                                        <m:r>
                                          <a:rPr lang="en-US" altLang="zh-CN" i="1">
                                            <a:solidFill>
                                              <a:srgbClr val="0000FF"/>
                                            </a:solidFill>
                                          </a:rPr>
                                          <m:t>1</m:t>
                                        </m:r>
                                      </m:num>
                                      <m:den>
                                        <m:r>
                                          <m:rPr>
                                            <m:sty m:val="p"/>
                                          </m:rPr>
                                          <a:rPr lang="en-US" altLang="zh-CN">
                                            <a:solidFill>
                                              <a:srgbClr val="0000FF"/>
                                            </a:solidFill>
                                          </a:rPr>
                                          <m:t>N</m:t>
                                        </m:r>
                                      </m:den>
                                    </m:f>
                                  </m:e>
                                </m:rad>
                              </m:e>
                              <m:e>
                                <m:r>
                                  <a:rPr lang="en-US" altLang="zh-CN" i="1">
                                    <a:solidFill>
                                      <a:srgbClr val="0000FF"/>
                                    </a:solidFill>
                                  </a:rPr>
                                  <m:t>𝑓𝑜𝑟</m:t>
                                </m:r>
                                <m:r>
                                  <a:rPr lang="en-US" altLang="zh-CN" i="1">
                                    <a:solidFill>
                                      <a:srgbClr val="0000FF"/>
                                    </a:solidFill>
                                  </a:rPr>
                                  <m:t>  </m:t>
                                </m:r>
                                <m:r>
                                  <a:rPr lang="en-US" altLang="zh-CN" i="1">
                                    <a:solidFill>
                                      <a:srgbClr val="0000FF"/>
                                    </a:solidFill>
                                    <a:hlinkClick r:id="" action="ppaction://noaction"/>
                                  </a:rPr>
                                  <m:t>𝑢</m:t>
                                </m:r>
                                <m:r>
                                  <a:rPr lang="en-US" altLang="zh-CN" i="1">
                                    <a:solidFill>
                                      <a:srgbClr val="0000FF"/>
                                    </a:solidFill>
                                    <a:hlinkClick r:id="" action="ppaction://noaction"/>
                                  </a:rPr>
                                  <m:t>=0</m:t>
                                </m:r>
                              </m:e>
                            </m:mr>
                            <m:mr>
                              <m:e>
                                <m:rad>
                                  <m:radPr>
                                    <m:degHide m:val="on"/>
                                    <m:ctrlPr>
                                      <a:rPr lang="zh-CN" altLang="zh-CN" i="1">
                                        <a:solidFill>
                                          <a:srgbClr val="0000FF"/>
                                        </a:solidFill>
                                      </a:rPr>
                                    </m:ctrlPr>
                                  </m:radPr>
                                  <m:deg/>
                                  <m:e>
                                    <m:f>
                                      <m:fPr>
                                        <m:ctrlPr>
                                          <a:rPr lang="zh-CN" altLang="zh-CN" i="1">
                                            <a:solidFill>
                                              <a:srgbClr val="0000FF"/>
                                            </a:solidFill>
                                          </a:rPr>
                                        </m:ctrlPr>
                                      </m:fPr>
                                      <m:num>
                                        <m:r>
                                          <a:rPr lang="en-US" altLang="zh-CN" i="1">
                                            <a:solidFill>
                                              <a:srgbClr val="0000FF"/>
                                            </a:solidFill>
                                          </a:rPr>
                                          <m:t>2</m:t>
                                        </m:r>
                                      </m:num>
                                      <m:den>
                                        <m:r>
                                          <a:rPr lang="en-US" altLang="zh-CN" i="1">
                                            <a:solidFill>
                                              <a:srgbClr val="0000FF"/>
                                            </a:solidFill>
                                          </a:rPr>
                                          <m:t>𝑁</m:t>
                                        </m:r>
                                      </m:den>
                                    </m:f>
                                  </m:e>
                                </m:rad>
                              </m:e>
                              <m:e>
                                <m:r>
                                  <a:rPr lang="en-US" altLang="zh-CN" i="1">
                                    <a:solidFill>
                                      <a:srgbClr val="0000FF"/>
                                    </a:solidFill>
                                  </a:rPr>
                                  <m:t>𝑓𝑜𝑟</m:t>
                                </m:r>
                                <m:r>
                                  <a:rPr lang="en-US" altLang="zh-CN" i="1">
                                    <a:solidFill>
                                      <a:srgbClr val="0000FF"/>
                                    </a:solidFill>
                                  </a:rPr>
                                  <m:t>   </m:t>
                                </m:r>
                                <m:r>
                                  <a:rPr lang="en-US" altLang="zh-CN" i="1">
                                    <a:solidFill>
                                      <a:srgbClr val="0000FF"/>
                                    </a:solidFill>
                                  </a:rPr>
                                  <m:t>𝑢</m:t>
                                </m:r>
                                <m:r>
                                  <a:rPr lang="en-US" altLang="zh-CN" i="1">
                                    <a:solidFill>
                                      <a:srgbClr val="0000FF"/>
                                    </a:solidFill>
                                  </a:rPr>
                                  <m:t>≠0</m:t>
                                </m:r>
                              </m:e>
                            </m:mr>
                          </m:m>
                        </m:e>
                      </m:d>
                      <m:r>
                        <a:rPr lang="zh-CN" altLang="zh-CN">
                          <a:solidFill>
                            <a:srgbClr val="0000FF"/>
                          </a:solidFill>
                        </a:rPr>
                        <m:t>。</m:t>
                      </m:r>
                    </m:oMath>
                  </m:oMathPara>
                </a14:m>
                <a:endParaRPr lang="zh-CN" altLang="en-US" dirty="0">
                  <a:solidFill>
                    <a:srgbClr val="0000FF"/>
                  </a:solidFill>
                </a:endParaRPr>
              </a:p>
            </p:txBody>
          </p:sp>
        </mc:Choice>
        <mc:Fallback>
          <p:sp>
            <p:nvSpPr>
              <p:cNvPr id="8" name="矩形 7"/>
              <p:cNvSpPr>
                <a:spLocks noRot="1" noChangeAspect="1" noMove="1" noResize="1" noEditPoints="1" noAdjustHandles="1" noChangeArrowheads="1" noChangeShapeType="1" noTextEdit="1"/>
              </p:cNvSpPr>
              <p:nvPr/>
            </p:nvSpPr>
            <p:spPr>
              <a:xfrm>
                <a:off x="5148064" y="4149080"/>
                <a:ext cx="3096039" cy="1768882"/>
              </a:xfrm>
              <a:prstGeom prst="rect">
                <a:avLst/>
              </a:prstGeom>
              <a:blipFill rotWithShape="1">
                <a:blip r:embed="rId4"/>
                <a:stretch>
                  <a:fillRect/>
                </a:stretch>
              </a:blipFill>
            </p:spPr>
            <p:txBody>
              <a:bodyPr/>
              <a:lstStyle/>
              <a:p>
                <a:r>
                  <a:rPr lang="zh-CN" altLang="en-US">
                    <a:noFill/>
                  </a:rPr>
                  <a:t> </a:t>
                </a:r>
              </a:p>
            </p:txBody>
          </p:sp>
        </mc:Fallback>
      </mc:AlternateContent>
      <p:sp>
        <p:nvSpPr>
          <p:cNvPr id="9" name="矩形 8"/>
          <p:cNvSpPr/>
          <p:nvPr/>
        </p:nvSpPr>
        <p:spPr>
          <a:xfrm>
            <a:off x="22429" y="5483532"/>
            <a:ext cx="877163" cy="369332"/>
          </a:xfrm>
          <a:prstGeom prst="rect">
            <a:avLst/>
          </a:prstGeom>
          <a:solidFill>
            <a:srgbClr val="92D050"/>
          </a:solidFill>
        </p:spPr>
        <p:txBody>
          <a:bodyPr wrap="none">
            <a:spAutoFit/>
          </a:bodyPr>
          <a:lstStyle/>
          <a:p>
            <a:r>
              <a:rPr lang="zh-CN" altLang="zh-CN" dirty="0"/>
              <a:t>逆变换</a:t>
            </a:r>
            <a:endParaRPr lang="zh-CN" altLang="en-US" dirty="0"/>
          </a:p>
        </p:txBody>
      </p:sp>
      <p:sp>
        <p:nvSpPr>
          <p:cNvPr id="10" name="矩形 9"/>
          <p:cNvSpPr/>
          <p:nvPr/>
        </p:nvSpPr>
        <p:spPr>
          <a:xfrm>
            <a:off x="22429" y="4475420"/>
            <a:ext cx="877163" cy="369332"/>
          </a:xfrm>
          <a:prstGeom prst="rect">
            <a:avLst/>
          </a:prstGeom>
          <a:solidFill>
            <a:srgbClr val="92D050"/>
          </a:solidFill>
        </p:spPr>
        <p:txBody>
          <a:bodyPr wrap="none">
            <a:spAutoFit/>
          </a:bodyPr>
          <a:lstStyle/>
          <a:p>
            <a:r>
              <a:rPr lang="zh-CN" altLang="en-US" dirty="0" smtClean="0"/>
              <a:t>正</a:t>
            </a:r>
            <a:r>
              <a:rPr lang="zh-CN" altLang="zh-CN" dirty="0" smtClean="0"/>
              <a:t>变换</a:t>
            </a:r>
            <a:endParaRPr lang="zh-CN" altLang="en-US" dirty="0"/>
          </a:p>
        </p:txBody>
      </p:sp>
    </p:spTree>
    <p:extLst>
      <p:ext uri="{BB962C8B-B14F-4D97-AF65-F5344CB8AC3E}">
        <p14:creationId xmlns:p14="http://schemas.microsoft.com/office/powerpoint/2010/main" val="258745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0-#ppt_w/2"/>
                                          </p:val>
                                        </p:tav>
                                        <p:tav tm="100000">
                                          <p:val>
                                            <p:strVal val="#ppt_x"/>
                                          </p:val>
                                        </p:tav>
                                      </p:tavLst>
                                    </p:anim>
                                    <p:anim calcmode="lin" valueType="num">
                                      <p:cBhvr additive="base">
                                        <p:cTn id="36" dur="5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0-#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0-#ppt_w/2"/>
                                          </p:val>
                                        </p:tav>
                                        <p:tav tm="100000">
                                          <p:val>
                                            <p:strVal val="#ppt_x"/>
                                          </p:val>
                                        </p:tav>
                                      </p:tavLst>
                                    </p:anim>
                                    <p:anim calcmode="lin" valueType="num">
                                      <p:cBhvr additive="base">
                                        <p:cTn id="4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二维</a:t>
            </a:r>
            <a:r>
              <a:rPr lang="en-US" altLang="zh-CN" dirty="0"/>
              <a:t>DCT</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r>
                  <a:rPr lang="zh-CN" altLang="zh-CN" dirty="0"/>
                  <a:t>二维</a:t>
                </a:r>
                <a:r>
                  <a:rPr lang="en-US" altLang="zh-CN" dirty="0"/>
                  <a:t>DCT</a:t>
                </a:r>
                <a:r>
                  <a:rPr lang="zh-CN" altLang="zh-CN" dirty="0"/>
                  <a:t>是一维</a:t>
                </a:r>
                <a:r>
                  <a:rPr lang="en-US" altLang="zh-CN" dirty="0"/>
                  <a:t>DCT</a:t>
                </a:r>
                <a:r>
                  <a:rPr lang="zh-CN" altLang="zh-CN" dirty="0"/>
                  <a:t>的直接</a:t>
                </a:r>
                <a:r>
                  <a:rPr lang="zh-CN" altLang="zh-CN" dirty="0" smtClean="0"/>
                  <a:t>扩展</a:t>
                </a:r>
                <a:endParaRPr lang="en-US" altLang="zh-CN" dirty="0" smtClean="0"/>
              </a:p>
              <a:p>
                <a:pPr lvl="1"/>
                <a14:m>
                  <m:oMath xmlns:m="http://schemas.openxmlformats.org/officeDocument/2006/math">
                    <m:r>
                      <a:rPr lang="en-US" altLang="zh-CN" i="1" smtClean="0">
                        <a:solidFill>
                          <a:srgbClr val="0000FF"/>
                        </a:solidFill>
                      </a:rPr>
                      <m:t>𝐶</m:t>
                    </m:r>
                    <m:d>
                      <m:dPr>
                        <m:ctrlPr>
                          <a:rPr lang="zh-CN" altLang="zh-CN" i="1">
                            <a:solidFill>
                              <a:srgbClr val="0000FF"/>
                            </a:solidFill>
                          </a:rPr>
                        </m:ctrlPr>
                      </m:dPr>
                      <m:e>
                        <m:r>
                          <a:rPr lang="en-US" altLang="zh-CN" i="1">
                            <a:solidFill>
                              <a:srgbClr val="0000FF"/>
                            </a:solidFill>
                          </a:rPr>
                          <m:t>𝑢</m:t>
                        </m:r>
                        <m:r>
                          <a:rPr lang="en-US" altLang="zh-CN" i="1">
                            <a:solidFill>
                              <a:srgbClr val="0000FF"/>
                            </a:solidFill>
                          </a:rPr>
                          <m:t>,</m:t>
                        </m:r>
                        <m:r>
                          <a:rPr lang="en-US" altLang="zh-CN" i="1">
                            <a:solidFill>
                              <a:srgbClr val="0000FF"/>
                            </a:solidFill>
                          </a:rPr>
                          <m:t>𝑣</m:t>
                        </m:r>
                      </m:e>
                    </m:d>
                    <m:r>
                      <a:rPr lang="en-US" altLang="zh-CN" i="1">
                        <a:solidFill>
                          <a:srgbClr val="0000FF"/>
                        </a:solidFill>
                      </a:rPr>
                      <m:t>=</m:t>
                    </m:r>
                    <m:r>
                      <a:rPr lang="en-US" altLang="zh-CN" i="1">
                        <a:solidFill>
                          <a:srgbClr val="0000FF"/>
                        </a:solidFill>
                        <a:hlinkClick r:id="" action="ppaction://noaction"/>
                      </a:rPr>
                      <m:t>𝛼</m:t>
                    </m:r>
                    <m:d>
                      <m:dPr>
                        <m:ctrlPr>
                          <a:rPr lang="zh-CN" altLang="zh-CN" i="1">
                            <a:solidFill>
                              <a:srgbClr val="0000FF"/>
                            </a:solidFill>
                          </a:rPr>
                        </m:ctrlPr>
                      </m:dPr>
                      <m:e>
                        <m:r>
                          <a:rPr lang="en-US" altLang="zh-CN" i="1">
                            <a:solidFill>
                              <a:srgbClr val="0000FF"/>
                            </a:solidFill>
                            <a:hlinkClick r:id="" action="ppaction://noaction"/>
                          </a:rPr>
                          <m:t>𝑢</m:t>
                        </m:r>
                      </m:e>
                    </m:d>
                    <m:r>
                      <a:rPr lang="en-US" altLang="zh-CN" i="1">
                        <a:solidFill>
                          <a:srgbClr val="0000FF"/>
                        </a:solidFill>
                      </a:rPr>
                      <m:t>𝛼</m:t>
                    </m:r>
                    <m:d>
                      <m:dPr>
                        <m:ctrlPr>
                          <a:rPr lang="zh-CN" altLang="zh-CN" i="1">
                            <a:solidFill>
                              <a:srgbClr val="0000FF"/>
                            </a:solidFill>
                          </a:rPr>
                        </m:ctrlPr>
                      </m:dPr>
                      <m:e>
                        <m:r>
                          <a:rPr lang="en-US" altLang="zh-CN" i="1">
                            <a:solidFill>
                              <a:srgbClr val="0000FF"/>
                            </a:solidFill>
                          </a:rPr>
                          <m:t>𝑣</m:t>
                        </m:r>
                      </m:e>
                    </m:d>
                    <m:nary>
                      <m:naryPr>
                        <m:chr m:val="∑"/>
                        <m:limLoc m:val="undOvr"/>
                        <m:ctrlPr>
                          <a:rPr lang="zh-CN" altLang="zh-CN" i="1">
                            <a:solidFill>
                              <a:srgbClr val="0000FF"/>
                            </a:solidFill>
                          </a:rPr>
                        </m:ctrlPr>
                      </m:naryPr>
                      <m:sub>
                        <m:r>
                          <a:rPr lang="en-US" altLang="zh-CN" i="1">
                            <a:solidFill>
                              <a:srgbClr val="0000FF"/>
                            </a:solidFill>
                          </a:rPr>
                          <m:t>𝑥</m:t>
                        </m:r>
                        <m:r>
                          <a:rPr lang="en-US" altLang="zh-CN" i="1">
                            <a:solidFill>
                              <a:srgbClr val="0000FF"/>
                            </a:solidFill>
                          </a:rPr>
                          <m:t>=0</m:t>
                        </m:r>
                      </m:sub>
                      <m:sup>
                        <m:r>
                          <a:rPr lang="en-US" altLang="zh-CN" i="1">
                            <a:solidFill>
                              <a:srgbClr val="0000FF"/>
                            </a:solidFill>
                          </a:rPr>
                          <m:t>𝑁</m:t>
                        </m:r>
                        <m:r>
                          <a:rPr lang="en-US" altLang="zh-CN" i="1">
                            <a:solidFill>
                              <a:srgbClr val="0000FF"/>
                            </a:solidFill>
                          </a:rPr>
                          <m:t>−1</m:t>
                        </m:r>
                      </m:sup>
                      <m:e>
                        <m:nary>
                          <m:naryPr>
                            <m:chr m:val="∑"/>
                            <m:limLoc m:val="undOvr"/>
                            <m:ctrlPr>
                              <a:rPr lang="zh-CN" altLang="zh-CN" i="1">
                                <a:solidFill>
                                  <a:srgbClr val="0000FF"/>
                                </a:solidFill>
                              </a:rPr>
                            </m:ctrlPr>
                          </m:naryPr>
                          <m:sub>
                            <m:r>
                              <a:rPr lang="en-US" altLang="zh-CN" i="1">
                                <a:solidFill>
                                  <a:srgbClr val="0000FF"/>
                                </a:solidFill>
                              </a:rPr>
                              <m:t>𝑦</m:t>
                            </m:r>
                            <m:r>
                              <a:rPr lang="en-US" altLang="zh-CN" i="1">
                                <a:solidFill>
                                  <a:srgbClr val="0000FF"/>
                                </a:solidFill>
                              </a:rPr>
                              <m:t>=0</m:t>
                            </m:r>
                          </m:sub>
                          <m:sup>
                            <m:r>
                              <a:rPr lang="en-US" altLang="zh-CN" i="1">
                                <a:solidFill>
                                  <a:srgbClr val="0000FF"/>
                                </a:solidFill>
                              </a:rPr>
                              <m:t>𝑁</m:t>
                            </m:r>
                            <m:r>
                              <a:rPr lang="en-US" altLang="zh-CN" i="1">
                                <a:solidFill>
                                  <a:srgbClr val="0000FF"/>
                                </a:solidFill>
                              </a:rPr>
                              <m:t>−1</m:t>
                            </m:r>
                          </m:sup>
                          <m:e>
                            <m:r>
                              <a:rPr lang="en-US" altLang="zh-CN" i="1">
                                <a:solidFill>
                                  <a:srgbClr val="0000FF"/>
                                </a:solidFill>
                              </a:rPr>
                              <m:t>𝑓</m:t>
                            </m:r>
                            <m:d>
                              <m:dPr>
                                <m:ctrlPr>
                                  <a:rPr lang="zh-CN" altLang="zh-CN" i="1">
                                    <a:solidFill>
                                      <a:srgbClr val="0000FF"/>
                                    </a:solidFill>
                                  </a:rPr>
                                </m:ctrlPr>
                              </m:dPr>
                              <m:e>
                                <m:r>
                                  <a:rPr lang="en-US" altLang="zh-CN" i="1">
                                    <a:solidFill>
                                      <a:srgbClr val="0000FF"/>
                                    </a:solidFill>
                                  </a:rPr>
                                  <m:t>𝑥</m:t>
                                </m:r>
                                <m:r>
                                  <a:rPr lang="en-US" altLang="zh-CN" i="1">
                                    <a:solidFill>
                                      <a:srgbClr val="0000FF"/>
                                    </a:solidFill>
                                  </a:rPr>
                                  <m:t>,</m:t>
                                </m:r>
                                <m:r>
                                  <a:rPr lang="en-US" altLang="zh-CN" i="1">
                                    <a:solidFill>
                                      <a:srgbClr val="0000FF"/>
                                    </a:solidFill>
                                  </a:rPr>
                                  <m:t>𝑦</m:t>
                                </m:r>
                              </m:e>
                            </m:d>
                            <m:func>
                              <m:funcPr>
                                <m:ctrlPr>
                                  <a:rPr lang="zh-CN" altLang="zh-CN" i="1">
                                    <a:solidFill>
                                      <a:srgbClr val="0000FF"/>
                                    </a:solidFill>
                                  </a:rPr>
                                </m:ctrlPr>
                              </m:funcPr>
                              <m:fName>
                                <m:r>
                                  <m:rPr>
                                    <m:sty m:val="p"/>
                                  </m:rPr>
                                  <a:rPr lang="en-US" altLang="zh-CN">
                                    <a:solidFill>
                                      <a:srgbClr val="0000FF"/>
                                    </a:solidFill>
                                  </a:rPr>
                                  <m:t>cos</m:t>
                                </m:r>
                              </m:fName>
                              <m:e>
                                <m:d>
                                  <m:dPr>
                                    <m:begChr m:val="["/>
                                    <m:endChr m:val="]"/>
                                    <m:ctrlPr>
                                      <a:rPr lang="zh-CN" altLang="zh-CN" i="1">
                                        <a:solidFill>
                                          <a:srgbClr val="0000FF"/>
                                        </a:solidFill>
                                      </a:rPr>
                                    </m:ctrlPr>
                                  </m:dPr>
                                  <m:e>
                                    <m:f>
                                      <m:fPr>
                                        <m:ctrlPr>
                                          <a:rPr lang="zh-CN" altLang="zh-CN" i="1">
                                            <a:solidFill>
                                              <a:srgbClr val="0000FF"/>
                                            </a:solidFill>
                                          </a:rPr>
                                        </m:ctrlPr>
                                      </m:fPr>
                                      <m:num>
                                        <m:r>
                                          <a:rPr lang="en-US" altLang="zh-CN" i="1">
                                            <a:solidFill>
                                              <a:srgbClr val="0000FF"/>
                                            </a:solidFill>
                                          </a:rPr>
                                          <m:t>𝜋</m:t>
                                        </m:r>
                                        <m:d>
                                          <m:dPr>
                                            <m:ctrlPr>
                                              <a:rPr lang="zh-CN" altLang="zh-CN" i="1">
                                                <a:solidFill>
                                                  <a:srgbClr val="0000FF"/>
                                                </a:solidFill>
                                              </a:rPr>
                                            </m:ctrlPr>
                                          </m:dPr>
                                          <m:e>
                                            <m:r>
                                              <a:rPr lang="en-US" altLang="zh-CN" i="1">
                                                <a:solidFill>
                                                  <a:srgbClr val="0000FF"/>
                                                </a:solidFill>
                                              </a:rPr>
                                              <m:t>2</m:t>
                                            </m:r>
                                            <m:r>
                                              <a:rPr lang="en-US" altLang="zh-CN" i="1">
                                                <a:solidFill>
                                                  <a:srgbClr val="0000FF"/>
                                                </a:solidFill>
                                              </a:rPr>
                                              <m:t>𝑥</m:t>
                                            </m:r>
                                            <m:r>
                                              <a:rPr lang="en-US" altLang="zh-CN" i="1">
                                                <a:solidFill>
                                                  <a:srgbClr val="0000FF"/>
                                                </a:solidFill>
                                              </a:rPr>
                                              <m:t>+1</m:t>
                                            </m:r>
                                          </m:e>
                                        </m:d>
                                        <m:r>
                                          <a:rPr lang="en-US" altLang="zh-CN" i="1">
                                            <a:solidFill>
                                              <a:srgbClr val="0000FF"/>
                                            </a:solidFill>
                                          </a:rPr>
                                          <m:t>𝑢</m:t>
                                        </m:r>
                                      </m:num>
                                      <m:den>
                                        <m:r>
                                          <a:rPr lang="en-US" altLang="zh-CN" i="1">
                                            <a:solidFill>
                                              <a:srgbClr val="0000FF"/>
                                            </a:solidFill>
                                          </a:rPr>
                                          <m:t>2</m:t>
                                        </m:r>
                                        <m:r>
                                          <a:rPr lang="en-US" altLang="zh-CN" i="1">
                                            <a:solidFill>
                                              <a:srgbClr val="0000FF"/>
                                            </a:solidFill>
                                          </a:rPr>
                                          <m:t>𝑁</m:t>
                                        </m:r>
                                      </m:den>
                                    </m:f>
                                  </m:e>
                                </m:d>
                              </m:e>
                            </m:func>
                          </m:e>
                        </m:nary>
                      </m:e>
                    </m:nary>
                    <m:func>
                      <m:funcPr>
                        <m:ctrlPr>
                          <a:rPr lang="zh-CN" altLang="zh-CN" i="1">
                            <a:solidFill>
                              <a:srgbClr val="0000FF"/>
                            </a:solidFill>
                          </a:rPr>
                        </m:ctrlPr>
                      </m:funcPr>
                      <m:fName>
                        <m:r>
                          <m:rPr>
                            <m:sty m:val="p"/>
                          </m:rPr>
                          <a:rPr lang="en-US" altLang="zh-CN">
                            <a:solidFill>
                              <a:srgbClr val="0000FF"/>
                            </a:solidFill>
                          </a:rPr>
                          <m:t>cos</m:t>
                        </m:r>
                      </m:fName>
                      <m:e>
                        <m:d>
                          <m:dPr>
                            <m:begChr m:val="["/>
                            <m:endChr m:val="]"/>
                            <m:ctrlPr>
                              <a:rPr lang="zh-CN" altLang="zh-CN" i="1">
                                <a:solidFill>
                                  <a:srgbClr val="0000FF"/>
                                </a:solidFill>
                              </a:rPr>
                            </m:ctrlPr>
                          </m:dPr>
                          <m:e>
                            <m:f>
                              <m:fPr>
                                <m:ctrlPr>
                                  <a:rPr lang="zh-CN" altLang="zh-CN" i="1">
                                    <a:solidFill>
                                      <a:srgbClr val="0000FF"/>
                                    </a:solidFill>
                                  </a:rPr>
                                </m:ctrlPr>
                              </m:fPr>
                              <m:num>
                                <m:r>
                                  <a:rPr lang="en-US" altLang="zh-CN" i="1">
                                    <a:solidFill>
                                      <a:srgbClr val="0000FF"/>
                                    </a:solidFill>
                                  </a:rPr>
                                  <m:t>𝜋</m:t>
                                </m:r>
                                <m:d>
                                  <m:dPr>
                                    <m:ctrlPr>
                                      <a:rPr lang="zh-CN" altLang="zh-CN" i="1">
                                        <a:solidFill>
                                          <a:srgbClr val="0000FF"/>
                                        </a:solidFill>
                                      </a:rPr>
                                    </m:ctrlPr>
                                  </m:dPr>
                                  <m:e>
                                    <m:r>
                                      <a:rPr lang="en-US" altLang="zh-CN" i="1">
                                        <a:solidFill>
                                          <a:srgbClr val="0000FF"/>
                                        </a:solidFill>
                                      </a:rPr>
                                      <m:t>2</m:t>
                                    </m:r>
                                    <m:r>
                                      <a:rPr lang="en-US" altLang="zh-CN" i="1">
                                        <a:solidFill>
                                          <a:srgbClr val="0000FF"/>
                                        </a:solidFill>
                                      </a:rPr>
                                      <m:t>𝑦</m:t>
                                    </m:r>
                                    <m:r>
                                      <a:rPr lang="en-US" altLang="zh-CN" i="1">
                                        <a:solidFill>
                                          <a:srgbClr val="0000FF"/>
                                        </a:solidFill>
                                      </a:rPr>
                                      <m:t>+1</m:t>
                                    </m:r>
                                  </m:e>
                                </m:d>
                                <m:r>
                                  <a:rPr lang="en-US" altLang="zh-CN" i="1">
                                    <a:solidFill>
                                      <a:srgbClr val="0000FF"/>
                                    </a:solidFill>
                                  </a:rPr>
                                  <m:t>𝑣</m:t>
                                </m:r>
                              </m:num>
                              <m:den>
                                <m:r>
                                  <a:rPr lang="en-US" altLang="zh-CN" i="1">
                                    <a:solidFill>
                                      <a:srgbClr val="0000FF"/>
                                    </a:solidFill>
                                  </a:rPr>
                                  <m:t>2</m:t>
                                </m:r>
                                <m:r>
                                  <a:rPr lang="en-US" altLang="zh-CN" i="1">
                                    <a:solidFill>
                                      <a:srgbClr val="0000FF"/>
                                    </a:solidFill>
                                  </a:rPr>
                                  <m:t>𝑁</m:t>
                                </m:r>
                              </m:den>
                            </m:f>
                          </m:e>
                        </m:d>
                      </m:e>
                    </m:func>
                    <m:r>
                      <a:rPr lang="zh-CN" altLang="zh-CN">
                        <a:solidFill>
                          <a:srgbClr val="0000FF"/>
                        </a:solidFill>
                      </a:rPr>
                      <m:t>，</m:t>
                    </m:r>
                  </m:oMath>
                </a14:m>
                <a:endParaRPr lang="en-US" altLang="zh-CN" dirty="0" smtClean="0">
                  <a:solidFill>
                    <a:srgbClr val="0000FF"/>
                  </a:solidFill>
                </a:endParaRPr>
              </a:p>
              <a:p>
                <a:pPr lvl="2"/>
                <a:r>
                  <a:rPr lang="zh-CN" altLang="zh-CN" dirty="0"/>
                  <a:t>其中</a:t>
                </a:r>
                <a14:m>
                  <m:oMath xmlns:m="http://schemas.openxmlformats.org/officeDocument/2006/math">
                    <m:r>
                      <a:rPr lang="en-US" altLang="zh-CN" i="1"/>
                      <m:t>𝑢</m:t>
                    </m:r>
                    <m:r>
                      <a:rPr lang="en-US" altLang="zh-CN" i="1"/>
                      <m:t>,</m:t>
                    </m:r>
                    <m:r>
                      <a:rPr lang="en-US" altLang="zh-CN" i="1"/>
                      <m:t>𝑣</m:t>
                    </m:r>
                    <m:r>
                      <a:rPr lang="en-US" altLang="zh-CN" i="1"/>
                      <m:t>=0,1,2,…,</m:t>
                    </m:r>
                    <m:r>
                      <a:rPr lang="en-US" altLang="zh-CN" i="1"/>
                      <m:t>𝑁</m:t>
                    </m:r>
                    <m:r>
                      <a:rPr lang="en-US" altLang="zh-CN" i="1"/>
                      <m:t>−1</m:t>
                    </m:r>
                  </m:oMath>
                </a14:m>
                <a:r>
                  <a:rPr lang="zh-CN" altLang="zh-CN" dirty="0"/>
                  <a:t>。</a:t>
                </a:r>
                <a:endParaRPr lang="en-US" altLang="zh-CN" dirty="0" smtClean="0"/>
              </a:p>
              <a:p>
                <a:r>
                  <a:rPr lang="zh-CN" altLang="zh-CN" dirty="0"/>
                  <a:t>相应的逆变换公式</a:t>
                </a:r>
                <a:r>
                  <a:rPr lang="zh-CN" altLang="zh-CN" dirty="0" smtClean="0"/>
                  <a:t>为</a:t>
                </a:r>
                <a:endParaRPr lang="en-US" altLang="zh-CN" dirty="0" smtClean="0"/>
              </a:p>
              <a:p>
                <a:pPr lvl="1"/>
                <a14:m>
                  <m:oMath xmlns:m="http://schemas.openxmlformats.org/officeDocument/2006/math">
                    <m:r>
                      <a:rPr lang="en-US" altLang="zh-CN" i="1" smtClean="0">
                        <a:solidFill>
                          <a:srgbClr val="FF0000"/>
                        </a:solidFill>
                      </a:rPr>
                      <m:t>𝑓</m:t>
                    </m:r>
                    <m:d>
                      <m:dPr>
                        <m:ctrlPr>
                          <a:rPr lang="zh-CN" altLang="zh-CN" i="1">
                            <a:solidFill>
                              <a:srgbClr val="FF0000"/>
                            </a:solidFill>
                          </a:rPr>
                        </m:ctrlPr>
                      </m:dPr>
                      <m:e>
                        <m:r>
                          <a:rPr lang="en-US" altLang="zh-CN" i="1">
                            <a:solidFill>
                              <a:srgbClr val="FF0000"/>
                            </a:solidFill>
                          </a:rPr>
                          <m:t>𝑥</m:t>
                        </m:r>
                        <m:r>
                          <a:rPr lang="en-US" altLang="zh-CN" i="1">
                            <a:solidFill>
                              <a:srgbClr val="FF0000"/>
                            </a:solidFill>
                          </a:rPr>
                          <m:t>,</m:t>
                        </m:r>
                        <m:r>
                          <a:rPr lang="en-US" altLang="zh-CN" i="1">
                            <a:solidFill>
                              <a:srgbClr val="FF0000"/>
                            </a:solidFill>
                          </a:rPr>
                          <m:t>𝑦</m:t>
                        </m:r>
                      </m:e>
                    </m:d>
                    <m:r>
                      <a:rPr lang="en-US" altLang="zh-CN" i="1">
                        <a:solidFill>
                          <a:srgbClr val="FF0000"/>
                        </a:solidFill>
                      </a:rPr>
                      <m:t>=</m:t>
                    </m:r>
                    <m:nary>
                      <m:naryPr>
                        <m:chr m:val="∑"/>
                        <m:limLoc m:val="undOvr"/>
                        <m:ctrlPr>
                          <a:rPr lang="zh-CN" altLang="zh-CN" i="1">
                            <a:solidFill>
                              <a:srgbClr val="FF0000"/>
                            </a:solidFill>
                          </a:rPr>
                        </m:ctrlPr>
                      </m:naryPr>
                      <m:sub>
                        <m:r>
                          <a:rPr lang="en-US" altLang="zh-CN" i="1">
                            <a:solidFill>
                              <a:srgbClr val="FF0000"/>
                            </a:solidFill>
                          </a:rPr>
                          <m:t>𝑢</m:t>
                        </m:r>
                        <m:r>
                          <a:rPr lang="en-US" altLang="zh-CN" i="1">
                            <a:solidFill>
                              <a:srgbClr val="FF0000"/>
                            </a:solidFill>
                          </a:rPr>
                          <m:t>=0</m:t>
                        </m:r>
                      </m:sub>
                      <m:sup>
                        <m:r>
                          <a:rPr lang="en-US" altLang="zh-CN" i="1">
                            <a:solidFill>
                              <a:srgbClr val="FF0000"/>
                            </a:solidFill>
                          </a:rPr>
                          <m:t>𝑁</m:t>
                        </m:r>
                        <m:r>
                          <a:rPr lang="en-US" altLang="zh-CN" i="1">
                            <a:solidFill>
                              <a:srgbClr val="FF0000"/>
                            </a:solidFill>
                          </a:rPr>
                          <m:t>−1</m:t>
                        </m:r>
                      </m:sup>
                      <m:e>
                        <m:nary>
                          <m:naryPr>
                            <m:chr m:val="∑"/>
                            <m:limLoc m:val="undOvr"/>
                            <m:ctrlPr>
                              <a:rPr lang="zh-CN" altLang="zh-CN" i="1">
                                <a:solidFill>
                                  <a:srgbClr val="FF0000"/>
                                </a:solidFill>
                              </a:rPr>
                            </m:ctrlPr>
                          </m:naryPr>
                          <m:sub>
                            <m:r>
                              <a:rPr lang="en-US" altLang="zh-CN" i="1">
                                <a:solidFill>
                                  <a:srgbClr val="FF0000"/>
                                </a:solidFill>
                              </a:rPr>
                              <m:t>𝑣</m:t>
                            </m:r>
                            <m:r>
                              <a:rPr lang="en-US" altLang="zh-CN" i="1">
                                <a:solidFill>
                                  <a:srgbClr val="FF0000"/>
                                </a:solidFill>
                              </a:rPr>
                              <m:t>=0</m:t>
                            </m:r>
                          </m:sub>
                          <m:sup>
                            <m:r>
                              <a:rPr lang="en-US" altLang="zh-CN" i="1">
                                <a:solidFill>
                                  <a:srgbClr val="FF0000"/>
                                </a:solidFill>
                              </a:rPr>
                              <m:t>𝑁</m:t>
                            </m:r>
                            <m:r>
                              <a:rPr lang="en-US" altLang="zh-CN" i="1">
                                <a:solidFill>
                                  <a:srgbClr val="FF0000"/>
                                </a:solidFill>
                              </a:rPr>
                              <m:t>−1</m:t>
                            </m:r>
                          </m:sup>
                          <m:e>
                            <m:r>
                              <a:rPr lang="en-US" altLang="zh-CN" i="1">
                                <a:solidFill>
                                  <a:srgbClr val="FF0000"/>
                                </a:solidFill>
                              </a:rPr>
                              <m:t>𝛼</m:t>
                            </m:r>
                            <m:d>
                              <m:dPr>
                                <m:ctrlPr>
                                  <a:rPr lang="zh-CN" altLang="zh-CN" i="1">
                                    <a:solidFill>
                                      <a:srgbClr val="FF0000"/>
                                    </a:solidFill>
                                  </a:rPr>
                                </m:ctrlPr>
                              </m:dPr>
                              <m:e>
                                <m:r>
                                  <a:rPr lang="en-US" altLang="zh-CN" i="1">
                                    <a:solidFill>
                                      <a:srgbClr val="FF0000"/>
                                    </a:solidFill>
                                  </a:rPr>
                                  <m:t>𝑢</m:t>
                                </m:r>
                              </m:e>
                            </m:d>
                            <m:r>
                              <a:rPr lang="en-US" altLang="zh-CN" i="1">
                                <a:solidFill>
                                  <a:srgbClr val="FF0000"/>
                                </a:solidFill>
                              </a:rPr>
                              <m:t>𝛼</m:t>
                            </m:r>
                            <m:d>
                              <m:dPr>
                                <m:ctrlPr>
                                  <a:rPr lang="zh-CN" altLang="zh-CN" i="1">
                                    <a:solidFill>
                                      <a:srgbClr val="FF0000"/>
                                    </a:solidFill>
                                  </a:rPr>
                                </m:ctrlPr>
                              </m:dPr>
                              <m:e>
                                <m:r>
                                  <a:rPr lang="en-US" altLang="zh-CN" i="1">
                                    <a:solidFill>
                                      <a:srgbClr val="FF0000"/>
                                    </a:solidFill>
                                  </a:rPr>
                                  <m:t>𝑣</m:t>
                                </m:r>
                              </m:e>
                            </m:d>
                            <m:r>
                              <a:rPr lang="en-US" altLang="zh-CN" i="1">
                                <a:solidFill>
                                  <a:srgbClr val="FF0000"/>
                                </a:solidFill>
                              </a:rPr>
                              <m:t>𝐶</m:t>
                            </m:r>
                            <m:d>
                              <m:dPr>
                                <m:ctrlPr>
                                  <a:rPr lang="zh-CN" altLang="zh-CN" i="1">
                                    <a:solidFill>
                                      <a:srgbClr val="FF0000"/>
                                    </a:solidFill>
                                  </a:rPr>
                                </m:ctrlPr>
                              </m:dPr>
                              <m:e>
                                <m:r>
                                  <a:rPr lang="en-US" altLang="zh-CN" i="1">
                                    <a:solidFill>
                                      <a:srgbClr val="FF0000"/>
                                    </a:solidFill>
                                  </a:rPr>
                                  <m:t>𝑢</m:t>
                                </m:r>
                                <m:r>
                                  <a:rPr lang="en-US" altLang="zh-CN" i="1">
                                    <a:solidFill>
                                      <a:srgbClr val="FF0000"/>
                                    </a:solidFill>
                                  </a:rPr>
                                  <m:t>,</m:t>
                                </m:r>
                                <m:r>
                                  <a:rPr lang="en-US" altLang="zh-CN" i="1">
                                    <a:solidFill>
                                      <a:srgbClr val="FF0000"/>
                                    </a:solidFill>
                                  </a:rPr>
                                  <m:t>𝑣</m:t>
                                </m:r>
                              </m:e>
                            </m:d>
                            <m:func>
                              <m:funcPr>
                                <m:ctrlPr>
                                  <a:rPr lang="zh-CN" altLang="zh-CN" i="1">
                                    <a:solidFill>
                                      <a:srgbClr val="FF0000"/>
                                    </a:solidFill>
                                  </a:rPr>
                                </m:ctrlPr>
                              </m:funcPr>
                              <m:fName>
                                <m:r>
                                  <m:rPr>
                                    <m:sty m:val="p"/>
                                  </m:rPr>
                                  <a:rPr lang="en-US" altLang="zh-CN">
                                    <a:solidFill>
                                      <a:srgbClr val="FF0000"/>
                                    </a:solidFill>
                                  </a:rPr>
                                  <m:t>cos</m:t>
                                </m:r>
                              </m:fName>
                              <m:e>
                                <m:d>
                                  <m:dPr>
                                    <m:begChr m:val="["/>
                                    <m:endChr m:val="]"/>
                                    <m:ctrlPr>
                                      <a:rPr lang="zh-CN" altLang="zh-CN" i="1">
                                        <a:solidFill>
                                          <a:srgbClr val="FF0000"/>
                                        </a:solidFill>
                                      </a:rPr>
                                    </m:ctrlPr>
                                  </m:dPr>
                                  <m:e>
                                    <m:f>
                                      <m:fPr>
                                        <m:ctrlPr>
                                          <a:rPr lang="zh-CN" altLang="zh-CN" i="1">
                                            <a:solidFill>
                                              <a:srgbClr val="FF0000"/>
                                            </a:solidFill>
                                          </a:rPr>
                                        </m:ctrlPr>
                                      </m:fPr>
                                      <m:num>
                                        <m:r>
                                          <a:rPr lang="en-US" altLang="zh-CN" i="1">
                                            <a:solidFill>
                                              <a:srgbClr val="FF0000"/>
                                            </a:solidFill>
                                          </a:rPr>
                                          <m:t>𝜋</m:t>
                                        </m:r>
                                        <m:d>
                                          <m:dPr>
                                            <m:ctrlPr>
                                              <a:rPr lang="zh-CN" altLang="zh-CN" i="1">
                                                <a:solidFill>
                                                  <a:srgbClr val="FF0000"/>
                                                </a:solidFill>
                                              </a:rPr>
                                            </m:ctrlPr>
                                          </m:dPr>
                                          <m:e>
                                            <m:r>
                                              <a:rPr lang="en-US" altLang="zh-CN" i="1">
                                                <a:solidFill>
                                                  <a:srgbClr val="FF0000"/>
                                                </a:solidFill>
                                                <a:hlinkClick r:id="" action="ppaction://noaction"/>
                                              </a:rPr>
                                              <m:t>2</m:t>
                                            </m:r>
                                            <m:r>
                                              <a:rPr lang="en-US" altLang="zh-CN" i="1">
                                                <a:solidFill>
                                                  <a:srgbClr val="FF0000"/>
                                                </a:solidFill>
                                              </a:rPr>
                                              <m:t>𝑥</m:t>
                                            </m:r>
                                            <m:r>
                                              <a:rPr lang="en-US" altLang="zh-CN" i="1">
                                                <a:solidFill>
                                                  <a:srgbClr val="FF0000"/>
                                                </a:solidFill>
                                              </a:rPr>
                                              <m:t>+1</m:t>
                                            </m:r>
                                          </m:e>
                                        </m:d>
                                        <m:r>
                                          <a:rPr lang="en-US" altLang="zh-CN" i="1">
                                            <a:solidFill>
                                              <a:srgbClr val="FF0000"/>
                                            </a:solidFill>
                                          </a:rPr>
                                          <m:t>𝑢</m:t>
                                        </m:r>
                                      </m:num>
                                      <m:den>
                                        <m:r>
                                          <a:rPr lang="en-US" altLang="zh-CN" i="1">
                                            <a:solidFill>
                                              <a:srgbClr val="FF0000"/>
                                            </a:solidFill>
                                          </a:rPr>
                                          <m:t>2</m:t>
                                        </m:r>
                                        <m:r>
                                          <a:rPr lang="en-US" altLang="zh-CN" i="1">
                                            <a:solidFill>
                                              <a:srgbClr val="FF0000"/>
                                            </a:solidFill>
                                          </a:rPr>
                                          <m:t>𝑁</m:t>
                                        </m:r>
                                      </m:den>
                                    </m:f>
                                  </m:e>
                                </m:d>
                              </m:e>
                            </m:func>
                          </m:e>
                        </m:nary>
                      </m:e>
                    </m:nary>
                    <m:func>
                      <m:funcPr>
                        <m:ctrlPr>
                          <a:rPr lang="zh-CN" altLang="zh-CN" i="1">
                            <a:solidFill>
                              <a:srgbClr val="FF0000"/>
                            </a:solidFill>
                          </a:rPr>
                        </m:ctrlPr>
                      </m:funcPr>
                      <m:fName>
                        <m:r>
                          <m:rPr>
                            <m:sty m:val="p"/>
                          </m:rPr>
                          <a:rPr lang="en-US" altLang="zh-CN">
                            <a:solidFill>
                              <a:srgbClr val="FF0000"/>
                            </a:solidFill>
                          </a:rPr>
                          <m:t>cos</m:t>
                        </m:r>
                      </m:fName>
                      <m:e>
                        <m:d>
                          <m:dPr>
                            <m:begChr m:val="["/>
                            <m:endChr m:val="]"/>
                            <m:ctrlPr>
                              <a:rPr lang="zh-CN" altLang="zh-CN" i="1">
                                <a:solidFill>
                                  <a:srgbClr val="FF0000"/>
                                </a:solidFill>
                              </a:rPr>
                            </m:ctrlPr>
                          </m:dPr>
                          <m:e>
                            <m:f>
                              <m:fPr>
                                <m:ctrlPr>
                                  <a:rPr lang="zh-CN" altLang="zh-CN" i="1">
                                    <a:solidFill>
                                      <a:srgbClr val="FF0000"/>
                                    </a:solidFill>
                                  </a:rPr>
                                </m:ctrlPr>
                              </m:fPr>
                              <m:num>
                                <m:r>
                                  <a:rPr lang="en-US" altLang="zh-CN" i="1">
                                    <a:solidFill>
                                      <a:srgbClr val="FF0000"/>
                                    </a:solidFill>
                                  </a:rPr>
                                  <m:t>𝜋</m:t>
                                </m:r>
                                <m:d>
                                  <m:dPr>
                                    <m:ctrlPr>
                                      <a:rPr lang="zh-CN" altLang="zh-CN" i="1">
                                        <a:solidFill>
                                          <a:srgbClr val="FF0000"/>
                                        </a:solidFill>
                                      </a:rPr>
                                    </m:ctrlPr>
                                  </m:dPr>
                                  <m:e>
                                    <m:r>
                                      <a:rPr lang="en-US" altLang="zh-CN" i="1">
                                        <a:solidFill>
                                          <a:srgbClr val="FF0000"/>
                                        </a:solidFill>
                                      </a:rPr>
                                      <m:t>2</m:t>
                                    </m:r>
                                    <m:r>
                                      <a:rPr lang="en-US" altLang="zh-CN" i="1">
                                        <a:solidFill>
                                          <a:srgbClr val="FF0000"/>
                                        </a:solidFill>
                                      </a:rPr>
                                      <m:t>𝑦</m:t>
                                    </m:r>
                                    <m:r>
                                      <a:rPr lang="en-US" altLang="zh-CN" i="1">
                                        <a:solidFill>
                                          <a:srgbClr val="FF0000"/>
                                        </a:solidFill>
                                      </a:rPr>
                                      <m:t>+1</m:t>
                                    </m:r>
                                  </m:e>
                                </m:d>
                                <m:r>
                                  <a:rPr lang="en-US" altLang="zh-CN" i="1">
                                    <a:solidFill>
                                      <a:srgbClr val="FF0000"/>
                                    </a:solidFill>
                                  </a:rPr>
                                  <m:t>𝑣</m:t>
                                </m:r>
                              </m:num>
                              <m:den>
                                <m:r>
                                  <a:rPr lang="en-US" altLang="zh-CN" i="1">
                                    <a:solidFill>
                                      <a:srgbClr val="FF0000"/>
                                    </a:solidFill>
                                  </a:rPr>
                                  <m:t>2</m:t>
                                </m:r>
                                <m:r>
                                  <a:rPr lang="en-US" altLang="zh-CN" i="1">
                                    <a:solidFill>
                                      <a:srgbClr val="FF0000"/>
                                    </a:solidFill>
                                    <a:hlinkClick r:id="" action="ppaction://noaction"/>
                                  </a:rPr>
                                  <m:t>𝑁</m:t>
                                </m:r>
                              </m:den>
                            </m:f>
                          </m:e>
                        </m:d>
                      </m:e>
                    </m:func>
                    <m:r>
                      <a:rPr lang="zh-CN" altLang="zh-CN">
                        <a:solidFill>
                          <a:srgbClr val="FF0000"/>
                        </a:solidFill>
                      </a:rPr>
                      <m:t>，</m:t>
                    </m:r>
                  </m:oMath>
                </a14:m>
                <a:endParaRPr lang="en-US" altLang="zh-CN" dirty="0" smtClean="0">
                  <a:solidFill>
                    <a:srgbClr val="FF0000"/>
                  </a:solidFill>
                </a:endParaRPr>
              </a:p>
              <a:p>
                <a:pPr lvl="2"/>
                <a:r>
                  <a:rPr lang="zh-CN" altLang="zh-CN" dirty="0"/>
                  <a:t>其中</a:t>
                </a:r>
                <a14:m>
                  <m:oMath xmlns:m="http://schemas.openxmlformats.org/officeDocument/2006/math">
                    <m:r>
                      <a:rPr lang="en-US" altLang="zh-CN" i="1"/>
                      <m:t>𝑥</m:t>
                    </m:r>
                    <m:r>
                      <a:rPr lang="en-US" altLang="zh-CN" i="1"/>
                      <m:t>,</m:t>
                    </m:r>
                    <m:r>
                      <a:rPr lang="en-US" altLang="zh-CN" i="1"/>
                      <m:t>𝑦</m:t>
                    </m:r>
                    <m:r>
                      <a:rPr lang="en-US" altLang="zh-CN" i="1"/>
                      <m:t>=0,1,2,…,</m:t>
                    </m:r>
                    <m:r>
                      <a:rPr lang="en-US" altLang="zh-CN" i="1"/>
                      <m:t>𝑁</m:t>
                    </m:r>
                    <m:r>
                      <a:rPr lang="en-US" altLang="zh-CN" i="1"/>
                      <m:t>−1</m:t>
                    </m:r>
                  </m:oMath>
                </a14:m>
                <a:r>
                  <a:rPr lang="zh-CN" altLang="en-US" dirty="0" smtClean="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37" t="-125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pic>
        <p:nvPicPr>
          <p:cNvPr id="6" name="图片 5" descr="二维离散余弦变换.bmp"/>
          <p:cNvPicPr/>
          <p:nvPr/>
        </p:nvPicPr>
        <p:blipFill>
          <a:blip r:embed="rId3" cstate="print"/>
          <a:stretch>
            <a:fillRect/>
          </a:stretch>
        </p:blipFill>
        <p:spPr>
          <a:xfrm>
            <a:off x="5580112" y="4797152"/>
            <a:ext cx="1656184" cy="1589162"/>
          </a:xfrm>
          <a:prstGeom prst="rect">
            <a:avLst/>
          </a:prstGeom>
        </p:spPr>
      </p:pic>
      <p:sp>
        <p:nvSpPr>
          <p:cNvPr id="7" name="云形标注 6"/>
          <p:cNvSpPr/>
          <p:nvPr/>
        </p:nvSpPr>
        <p:spPr>
          <a:xfrm>
            <a:off x="2339752" y="5229200"/>
            <a:ext cx="1800200" cy="1008112"/>
          </a:xfrm>
          <a:prstGeom prst="cloudCallout">
            <a:avLst>
              <a:gd name="adj1" fmla="val 123084"/>
              <a:gd name="adj2" fmla="val 45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二维</a:t>
            </a:r>
            <a:r>
              <a:rPr lang="en-US" altLang="zh-CN" dirty="0"/>
              <a:t>DCT</a:t>
            </a:r>
            <a:r>
              <a:rPr lang="zh-CN" altLang="zh-CN" dirty="0"/>
              <a:t>频率</a:t>
            </a:r>
            <a:endParaRPr lang="zh-CN" altLang="en-US" dirty="0"/>
          </a:p>
        </p:txBody>
      </p:sp>
    </p:spTree>
    <p:extLst>
      <p:ext uri="{BB962C8B-B14F-4D97-AF65-F5344CB8AC3E}">
        <p14:creationId xmlns:p14="http://schemas.microsoft.com/office/powerpoint/2010/main" val="316880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 calcmode="lin" valueType="num">
                                      <p:cBhvr additive="base">
                                        <p:cTn id="91" dur="500" fill="hold"/>
                                        <p:tgtEl>
                                          <p:spTgt spid="6"/>
                                        </p:tgtEl>
                                        <p:attrNameLst>
                                          <p:attrName>ppt_x</p:attrName>
                                        </p:attrNameLst>
                                      </p:cBhvr>
                                      <p:tavLst>
                                        <p:tav tm="0">
                                          <p:val>
                                            <p:strVal val="1+#ppt_w/2"/>
                                          </p:val>
                                        </p:tav>
                                        <p:tav tm="100000">
                                          <p:val>
                                            <p:strVal val="#ppt_x"/>
                                          </p:val>
                                        </p:tav>
                                      </p:tavLst>
                                    </p:anim>
                                    <p:anim calcmode="lin" valueType="num">
                                      <p:cBhvr additive="base">
                                        <p:cTn id="92" dur="500" fill="hold"/>
                                        <p:tgtEl>
                                          <p:spTgt spid="6"/>
                                        </p:tgtEl>
                                        <p:attrNameLst>
                                          <p:attrName>ppt_y</p:attrName>
                                        </p:attrNameLst>
                                      </p:cBhvr>
                                      <p:tavLst>
                                        <p:tav tm="0">
                                          <p:val>
                                            <p:strVal val="#ppt_y"/>
                                          </p:val>
                                        </p:tav>
                                        <p:tav tm="100000">
                                          <p:val>
                                            <p:strVal val="#ppt_y"/>
                                          </p:val>
                                        </p:tav>
                                      </p:tavLst>
                                    </p:anim>
                                  </p:childTnLst>
                                </p:cTn>
                              </p:par>
                            </p:childTnLst>
                          </p:cTn>
                        </p:par>
                        <p:par>
                          <p:cTn id="93" fill="hold">
                            <p:stCondLst>
                              <p:cond delay="500"/>
                            </p:stCondLst>
                            <p:childTnLst>
                              <p:par>
                                <p:cTn id="94" presetID="2" presetClass="entr" presetSubtype="2" fill="hold" grpId="0"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additive="base">
                                        <p:cTn id="96" dur="500" fill="hold"/>
                                        <p:tgtEl>
                                          <p:spTgt spid="7"/>
                                        </p:tgtEl>
                                        <p:attrNameLst>
                                          <p:attrName>ppt_x</p:attrName>
                                        </p:attrNameLst>
                                      </p:cBhvr>
                                      <p:tavLst>
                                        <p:tav tm="0">
                                          <p:val>
                                            <p:strVal val="1+#ppt_w/2"/>
                                          </p:val>
                                        </p:tav>
                                        <p:tav tm="100000">
                                          <p:val>
                                            <p:strVal val="#ppt_x"/>
                                          </p:val>
                                        </p:tav>
                                      </p:tavLst>
                                    </p:anim>
                                    <p:anim calcmode="lin" valueType="num">
                                      <p:cBhvr additive="base">
                                        <p:cTn id="97"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快速计算</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609416"/>
                <a:ext cx="7715200" cy="1963600"/>
              </a:xfrm>
            </p:spPr>
            <p:txBody>
              <a:bodyPr>
                <a:normAutofit fontScale="92500" lnSpcReduction="10000"/>
              </a:bodyPr>
              <a:lstStyle/>
              <a:p>
                <a:r>
                  <a:rPr lang="zh-CN" altLang="zh-CN" dirty="0"/>
                  <a:t>一般来说，将拥有</a:t>
                </a:r>
                <a14:m>
                  <m:oMath xmlns:m="http://schemas.openxmlformats.org/officeDocument/2006/math">
                    <m:r>
                      <a:rPr lang="en-US" altLang="zh-CN" i="1"/>
                      <m:t>𝑂</m:t>
                    </m:r>
                    <m:r>
                      <a:rPr lang="en-US" altLang="zh-CN" i="1"/>
                      <m:t>(</m:t>
                    </m:r>
                    <m:r>
                      <a:rPr lang="en-US" altLang="zh-CN" i="1"/>
                      <m:t>𝑁</m:t>
                    </m:r>
                    <m:r>
                      <a:rPr lang="en-US" altLang="zh-CN" i="1"/>
                      <m:t> </m:t>
                    </m:r>
                    <m:r>
                      <m:rPr>
                        <m:sty m:val="p"/>
                      </m:rPr>
                      <a:rPr lang="en-US" altLang="zh-CN"/>
                      <m:t>log</m:t>
                    </m:r>
                    <m:r>
                      <a:rPr lang="en-US" altLang="zh-CN" i="1"/>
                      <m:t> </m:t>
                    </m:r>
                    <m:r>
                      <a:rPr lang="en-US" altLang="zh-CN" i="1"/>
                      <m:t>𝑁</m:t>
                    </m:r>
                    <m:r>
                      <a:rPr lang="en-US" altLang="zh-CN" i="1"/>
                      <m:t>)</m:t>
                    </m:r>
                  </m:oMath>
                </a14:m>
                <a:r>
                  <a:rPr lang="zh-CN" altLang="zh-CN" dirty="0"/>
                  <a:t>复杂度的</a:t>
                </a:r>
                <a:r>
                  <a:rPr lang="en-US" altLang="zh-CN" dirty="0"/>
                  <a:t>DCT</a:t>
                </a:r>
                <a:r>
                  <a:rPr lang="zh-CN" altLang="zh-CN" dirty="0"/>
                  <a:t>计算方法称为</a:t>
                </a:r>
                <a:r>
                  <a:rPr lang="zh-CN" altLang="zh-CN" dirty="0">
                    <a:solidFill>
                      <a:srgbClr val="FF0000"/>
                    </a:solidFill>
                  </a:rPr>
                  <a:t>快速余弦变换</a:t>
                </a:r>
                <a:r>
                  <a:rPr lang="zh-CN" altLang="zh-CN" dirty="0"/>
                  <a:t>（</a:t>
                </a:r>
                <a:r>
                  <a:rPr lang="en-US" altLang="zh-CN" dirty="0"/>
                  <a:t>Fast Cosine Transform - FCT</a:t>
                </a:r>
                <a:r>
                  <a:rPr lang="zh-CN" altLang="zh-CN" dirty="0"/>
                  <a:t>）</a:t>
                </a:r>
                <a:r>
                  <a:rPr lang="zh-CN" altLang="zh-CN" dirty="0" smtClean="0"/>
                  <a:t>。</a:t>
                </a:r>
                <a:endParaRPr lang="en-US" altLang="zh-CN" dirty="0" smtClean="0"/>
              </a:p>
              <a:p>
                <a:r>
                  <a:rPr lang="zh-CN" altLang="zh-CN" dirty="0"/>
                  <a:t>原则上，</a:t>
                </a:r>
                <a:r>
                  <a:rPr lang="zh-CN" altLang="zh-CN" dirty="0">
                    <a:solidFill>
                      <a:srgbClr val="C00000"/>
                    </a:solidFill>
                  </a:rPr>
                  <a:t>最高效</a:t>
                </a:r>
                <a:r>
                  <a:rPr lang="zh-CN" altLang="zh-CN" dirty="0"/>
                  <a:t>的算法通常是从</a:t>
                </a:r>
                <a:r>
                  <a:rPr lang="en-US" altLang="zh-CN" dirty="0"/>
                  <a:t>DCT</a:t>
                </a:r>
                <a:r>
                  <a:rPr lang="zh-CN" altLang="zh-CN" dirty="0"/>
                  <a:t>专门得到，而不是使用普通的</a:t>
                </a:r>
                <a:r>
                  <a:rPr lang="en-US" altLang="zh-CN" dirty="0"/>
                  <a:t>FFT</a:t>
                </a:r>
                <a:r>
                  <a:rPr lang="zh-CN" altLang="zh-CN" dirty="0"/>
                  <a:t>与复杂度为</a:t>
                </a:r>
                <a14:m>
                  <m:oMath xmlns:m="http://schemas.openxmlformats.org/officeDocument/2006/math">
                    <m:r>
                      <a:rPr lang="en-US" altLang="zh-CN" i="1"/>
                      <m:t>𝑂</m:t>
                    </m:r>
                    <m:r>
                      <a:rPr lang="en-US" altLang="zh-CN" i="1"/>
                      <m:t>(</m:t>
                    </m:r>
                    <m:r>
                      <a:rPr lang="en-US" altLang="zh-CN" i="1"/>
                      <m:t>𝑁</m:t>
                    </m:r>
                    <m:r>
                      <a:rPr lang="en-US" altLang="zh-CN" i="1"/>
                      <m:t>)</m:t>
                    </m:r>
                  </m:oMath>
                </a14:m>
                <a:r>
                  <a:rPr lang="zh-CN" altLang="zh-CN" dirty="0"/>
                  <a:t>的额外操作的简单组合。</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609416"/>
                <a:ext cx="7715200" cy="1963600"/>
              </a:xfrm>
              <a:blipFill rotWithShape="1">
                <a:blip r:embed="rId2"/>
                <a:stretch>
                  <a:fillRect l="-316" t="-4969" r="-110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39</a:t>
            </a:fld>
            <a:endParaRPr lang="zh-CN" altLang="en-US"/>
          </a:p>
        </p:txBody>
      </p:sp>
      <mc:AlternateContent xmlns:mc="http://schemas.openxmlformats.org/markup-compatibility/2006">
        <mc:Choice xmlns:a14="http://schemas.microsoft.com/office/drawing/2010/main" Requires="a14">
          <p:sp>
            <p:nvSpPr>
              <p:cNvPr id="6" name="矩形 5"/>
              <p:cNvSpPr/>
              <p:nvPr/>
            </p:nvSpPr>
            <p:spPr>
              <a:xfrm>
                <a:off x="332036" y="3284984"/>
                <a:ext cx="8352928" cy="325005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0070C0"/>
                          </a:solidFill>
                        </a:rPr>
                        <m:t>𝐶</m:t>
                      </m:r>
                      <m:d>
                        <m:dPr>
                          <m:ctrlPr>
                            <a:rPr lang="zh-CN" altLang="zh-CN" i="1">
                              <a:solidFill>
                                <a:srgbClr val="0070C0"/>
                              </a:solidFill>
                            </a:rPr>
                          </m:ctrlPr>
                        </m:dPr>
                        <m:e>
                          <m:r>
                            <a:rPr lang="en-US" altLang="zh-CN" i="1">
                              <a:solidFill>
                                <a:srgbClr val="0070C0"/>
                              </a:solidFill>
                            </a:rPr>
                            <m:t>𝑢</m:t>
                          </m:r>
                        </m:e>
                      </m:d>
                      <m:r>
                        <a:rPr lang="en-US" altLang="zh-CN" i="1">
                          <a:solidFill>
                            <a:srgbClr val="0070C0"/>
                          </a:solidFill>
                        </a:rPr>
                        <m:t>=</m:t>
                      </m:r>
                      <m:r>
                        <a:rPr lang="en-US" altLang="zh-CN" i="1">
                          <a:solidFill>
                            <a:srgbClr val="0070C0"/>
                          </a:solidFill>
                          <a:hlinkClick r:id="" action="ppaction://noaction"/>
                        </a:rPr>
                        <m:t>𝛼</m:t>
                      </m:r>
                      <m:d>
                        <m:dPr>
                          <m:ctrlPr>
                            <a:rPr lang="zh-CN" altLang="zh-CN" i="1">
                              <a:solidFill>
                                <a:srgbClr val="0070C0"/>
                              </a:solidFill>
                            </a:rPr>
                          </m:ctrlPr>
                        </m:dPr>
                        <m:e>
                          <m:r>
                            <a:rPr lang="en-US" altLang="zh-CN" i="1">
                              <a:solidFill>
                                <a:srgbClr val="0070C0"/>
                              </a:solidFill>
                            </a:rPr>
                            <m:t>𝑢</m:t>
                          </m:r>
                        </m:e>
                      </m:d>
                      <m:d>
                        <m:dPr>
                          <m:begChr m:val="{"/>
                          <m:endChr m:val="}"/>
                          <m:ctrlPr>
                            <a:rPr lang="zh-CN" altLang="zh-CN" i="1">
                              <a:solidFill>
                                <a:srgbClr val="0070C0"/>
                              </a:solidFill>
                            </a:rPr>
                          </m:ctrlPr>
                        </m:dPr>
                        <m:e>
                          <m:nary>
                            <m:naryPr>
                              <m:chr m:val="∑"/>
                              <m:limLoc m:val="undOvr"/>
                              <m:ctrlPr>
                                <a:rPr lang="zh-CN" altLang="zh-CN" i="1">
                                  <a:solidFill>
                                    <a:srgbClr val="0070C0"/>
                                  </a:solidFill>
                                </a:rPr>
                              </m:ctrlPr>
                            </m:naryPr>
                            <m:sub>
                              <m:r>
                                <a:rPr lang="en-US" altLang="zh-CN" i="1">
                                  <a:solidFill>
                                    <a:srgbClr val="0070C0"/>
                                  </a:solidFill>
                                </a:rPr>
                                <m:t>𝑥</m:t>
                              </m:r>
                              <m:r>
                                <a:rPr lang="en-US" altLang="zh-CN" i="1">
                                  <a:solidFill>
                                    <a:srgbClr val="0070C0"/>
                                  </a:solidFill>
                                </a:rPr>
                                <m:t>=0</m:t>
                              </m:r>
                            </m:sub>
                            <m:sup>
                              <m:d>
                                <m:dPr>
                                  <m:ctrlPr>
                                    <a:rPr lang="zh-CN" altLang="zh-CN" i="1">
                                      <a:solidFill>
                                        <a:srgbClr val="0070C0"/>
                                      </a:solidFill>
                                    </a:rPr>
                                  </m:ctrlPr>
                                </m:dPr>
                                <m:e>
                                  <m:f>
                                    <m:fPr>
                                      <m:ctrlPr>
                                        <a:rPr lang="zh-CN" altLang="zh-CN" i="1">
                                          <a:solidFill>
                                            <a:srgbClr val="0070C0"/>
                                          </a:solidFill>
                                        </a:rPr>
                                      </m:ctrlPr>
                                    </m:fPr>
                                    <m:num>
                                      <m:r>
                                        <a:rPr lang="en-US" altLang="zh-CN" i="1">
                                          <a:solidFill>
                                            <a:srgbClr val="0070C0"/>
                                          </a:solidFill>
                                        </a:rPr>
                                        <m:t>𝑁</m:t>
                                      </m:r>
                                    </m:num>
                                    <m:den>
                                      <m:r>
                                        <a:rPr lang="en-US" altLang="zh-CN" i="1">
                                          <a:solidFill>
                                            <a:srgbClr val="0070C0"/>
                                          </a:solidFill>
                                        </a:rPr>
                                        <m:t>2</m:t>
                                      </m:r>
                                    </m:den>
                                  </m:f>
                                </m:e>
                              </m:d>
                              <m:r>
                                <a:rPr lang="en-US" altLang="zh-CN" i="1">
                                  <a:solidFill>
                                    <a:srgbClr val="0070C0"/>
                                  </a:solidFill>
                                </a:rPr>
                                <m:t>−1</m:t>
                              </m:r>
                            </m:sup>
                            <m:e>
                              <m:r>
                                <a:rPr lang="en-US" altLang="zh-CN" i="1">
                                  <a:solidFill>
                                    <a:srgbClr val="0070C0"/>
                                  </a:solidFill>
                                </a:rPr>
                                <m:t>𝑓</m:t>
                              </m:r>
                              <m:d>
                                <m:dPr>
                                  <m:ctrlPr>
                                    <a:rPr lang="zh-CN" altLang="zh-CN" i="1">
                                      <a:solidFill>
                                        <a:srgbClr val="0070C0"/>
                                      </a:solidFill>
                                    </a:rPr>
                                  </m:ctrlPr>
                                </m:dPr>
                                <m:e>
                                  <m:r>
                                    <a:rPr lang="en-US" altLang="zh-CN" i="1">
                                      <a:solidFill>
                                        <a:srgbClr val="0070C0"/>
                                      </a:solidFill>
                                    </a:rPr>
                                    <m:t>2</m:t>
                                  </m:r>
                                  <m:r>
                                    <a:rPr lang="en-US" altLang="zh-CN" i="1">
                                      <a:solidFill>
                                        <a:srgbClr val="0070C0"/>
                                      </a:solidFill>
                                    </a:rPr>
                                    <m:t>𝑥</m:t>
                                  </m:r>
                                </m:e>
                              </m:d>
                              <m:func>
                                <m:funcPr>
                                  <m:ctrlPr>
                                    <a:rPr lang="zh-CN" altLang="zh-CN" i="1">
                                      <a:solidFill>
                                        <a:srgbClr val="0070C0"/>
                                      </a:solidFill>
                                    </a:rPr>
                                  </m:ctrlPr>
                                </m:funcPr>
                                <m:fName>
                                  <m:r>
                                    <m:rPr>
                                      <m:sty m:val="p"/>
                                    </m:rPr>
                                    <a:rPr lang="en-US" altLang="zh-CN">
                                      <a:solidFill>
                                        <a:srgbClr val="0070C0"/>
                                      </a:solidFill>
                                    </a:rPr>
                                    <m:t>cos</m:t>
                                  </m:r>
                                </m:fName>
                                <m:e>
                                  <m:d>
                                    <m:dPr>
                                      <m:begChr m:val="["/>
                                      <m:endChr m:val="]"/>
                                      <m:ctrlPr>
                                        <a:rPr lang="zh-CN" altLang="zh-CN" i="1">
                                          <a:solidFill>
                                            <a:srgbClr val="0070C0"/>
                                          </a:solidFill>
                                        </a:rPr>
                                      </m:ctrlPr>
                                    </m:dPr>
                                    <m:e>
                                      <m:f>
                                        <m:fPr>
                                          <m:ctrlPr>
                                            <a:rPr lang="zh-CN" altLang="zh-CN" i="1">
                                              <a:solidFill>
                                                <a:srgbClr val="0070C0"/>
                                              </a:solidFill>
                                            </a:rPr>
                                          </m:ctrlPr>
                                        </m:fPr>
                                        <m:num>
                                          <m:r>
                                            <a:rPr lang="en-US" altLang="zh-CN" i="1">
                                              <a:solidFill>
                                                <a:srgbClr val="0070C0"/>
                                              </a:solidFill>
                                            </a:rPr>
                                            <m:t>𝜋</m:t>
                                          </m:r>
                                          <m:d>
                                            <m:dPr>
                                              <m:ctrlPr>
                                                <a:rPr lang="zh-CN" altLang="zh-CN" i="1">
                                                  <a:solidFill>
                                                    <a:srgbClr val="0070C0"/>
                                                  </a:solidFill>
                                                </a:rPr>
                                              </m:ctrlPr>
                                            </m:dPr>
                                            <m:e>
                                              <m:r>
                                                <a:rPr lang="en-US" altLang="zh-CN" i="1">
                                                  <a:solidFill>
                                                    <a:srgbClr val="0070C0"/>
                                                  </a:solidFill>
                                                </a:rPr>
                                                <m:t>4</m:t>
                                              </m:r>
                                              <m:r>
                                                <a:rPr lang="en-US" altLang="zh-CN" i="1">
                                                  <a:solidFill>
                                                    <a:srgbClr val="0070C0"/>
                                                  </a:solidFill>
                                                </a:rPr>
                                                <m:t>𝑥</m:t>
                                              </m:r>
                                              <m:r>
                                                <a:rPr lang="en-US" altLang="zh-CN" i="1">
                                                  <a:solidFill>
                                                    <a:srgbClr val="0070C0"/>
                                                  </a:solidFill>
                                                </a:rPr>
                                                <m:t>+1</m:t>
                                              </m:r>
                                            </m:e>
                                          </m:d>
                                          <m:r>
                                            <a:rPr lang="en-US" altLang="zh-CN" i="1">
                                              <a:solidFill>
                                                <a:srgbClr val="0070C0"/>
                                              </a:solidFill>
                                            </a:rPr>
                                            <m:t>𝑢</m:t>
                                          </m:r>
                                        </m:num>
                                        <m:den>
                                          <m:r>
                                            <a:rPr lang="en-US" altLang="zh-CN" i="1">
                                              <a:solidFill>
                                                <a:srgbClr val="0070C0"/>
                                              </a:solidFill>
                                            </a:rPr>
                                            <m:t>2</m:t>
                                          </m:r>
                                          <m:r>
                                            <a:rPr lang="en-US" altLang="zh-CN" i="1">
                                              <a:solidFill>
                                                <a:srgbClr val="0070C0"/>
                                              </a:solidFill>
                                            </a:rPr>
                                            <m:t>𝑁</m:t>
                                          </m:r>
                                        </m:den>
                                      </m:f>
                                    </m:e>
                                  </m:d>
                                </m:e>
                              </m:func>
                            </m:e>
                          </m:nary>
                          <m:r>
                            <a:rPr lang="en-US" altLang="zh-CN" i="1">
                              <a:solidFill>
                                <a:srgbClr val="0070C0"/>
                              </a:solidFill>
                            </a:rPr>
                            <m:t>+</m:t>
                          </m:r>
                          <m:nary>
                            <m:naryPr>
                              <m:chr m:val="∑"/>
                              <m:limLoc m:val="undOvr"/>
                              <m:ctrlPr>
                                <a:rPr lang="zh-CN" altLang="zh-CN" i="1">
                                  <a:solidFill>
                                    <a:srgbClr val="0070C0"/>
                                  </a:solidFill>
                                </a:rPr>
                              </m:ctrlPr>
                            </m:naryPr>
                            <m:sub>
                              <m:r>
                                <a:rPr lang="en-US" altLang="zh-CN" i="1">
                                  <a:solidFill>
                                    <a:srgbClr val="0070C0"/>
                                  </a:solidFill>
                                </a:rPr>
                                <m:t>𝑥</m:t>
                              </m:r>
                              <m:r>
                                <a:rPr lang="en-US" altLang="zh-CN" i="1">
                                  <a:solidFill>
                                    <a:srgbClr val="0070C0"/>
                                  </a:solidFill>
                                </a:rPr>
                                <m:t>=0</m:t>
                              </m:r>
                            </m:sub>
                            <m:sup>
                              <m:d>
                                <m:dPr>
                                  <m:ctrlPr>
                                    <a:rPr lang="zh-CN" altLang="zh-CN" i="1">
                                      <a:solidFill>
                                        <a:srgbClr val="0070C0"/>
                                      </a:solidFill>
                                    </a:rPr>
                                  </m:ctrlPr>
                                </m:dPr>
                                <m:e>
                                  <m:f>
                                    <m:fPr>
                                      <m:ctrlPr>
                                        <a:rPr lang="zh-CN" altLang="zh-CN" i="1">
                                          <a:solidFill>
                                            <a:srgbClr val="0070C0"/>
                                          </a:solidFill>
                                        </a:rPr>
                                      </m:ctrlPr>
                                    </m:fPr>
                                    <m:num>
                                      <m:r>
                                        <a:rPr lang="en-US" altLang="zh-CN" i="1">
                                          <a:solidFill>
                                            <a:srgbClr val="0070C0"/>
                                          </a:solidFill>
                                        </a:rPr>
                                        <m:t>𝑁</m:t>
                                      </m:r>
                                    </m:num>
                                    <m:den>
                                      <m:r>
                                        <a:rPr lang="en-US" altLang="zh-CN" i="1">
                                          <a:solidFill>
                                            <a:srgbClr val="0070C0"/>
                                          </a:solidFill>
                                        </a:rPr>
                                        <m:t>2</m:t>
                                      </m:r>
                                    </m:den>
                                  </m:f>
                                </m:e>
                              </m:d>
                              <m:r>
                                <a:rPr lang="en-US" altLang="zh-CN" i="1">
                                  <a:solidFill>
                                    <a:srgbClr val="0070C0"/>
                                  </a:solidFill>
                                </a:rPr>
                                <m:t>−1</m:t>
                              </m:r>
                            </m:sup>
                            <m:e>
                              <m:r>
                                <a:rPr lang="en-US" altLang="zh-CN" i="1">
                                  <a:solidFill>
                                    <a:srgbClr val="0070C0"/>
                                  </a:solidFill>
                                </a:rPr>
                                <m:t>𝑓</m:t>
                              </m:r>
                              <m:d>
                                <m:dPr>
                                  <m:ctrlPr>
                                    <a:rPr lang="zh-CN" altLang="zh-CN" i="1">
                                      <a:solidFill>
                                        <a:srgbClr val="0070C0"/>
                                      </a:solidFill>
                                    </a:rPr>
                                  </m:ctrlPr>
                                </m:dPr>
                                <m:e>
                                  <m:r>
                                    <a:rPr lang="en-US" altLang="zh-CN" i="1">
                                      <a:solidFill>
                                        <a:srgbClr val="0070C0"/>
                                      </a:solidFill>
                                    </a:rPr>
                                    <m:t>2</m:t>
                                  </m:r>
                                  <m:r>
                                    <a:rPr lang="en-US" altLang="zh-CN" i="1">
                                      <a:solidFill>
                                        <a:srgbClr val="0070C0"/>
                                      </a:solidFill>
                                    </a:rPr>
                                    <m:t>𝑥</m:t>
                                  </m:r>
                                  <m:r>
                                    <a:rPr lang="en-US" altLang="zh-CN" i="1">
                                      <a:solidFill>
                                        <a:srgbClr val="0070C0"/>
                                      </a:solidFill>
                                    </a:rPr>
                                    <m:t>+1</m:t>
                                  </m:r>
                                </m:e>
                              </m:d>
                              <m:func>
                                <m:funcPr>
                                  <m:ctrlPr>
                                    <a:rPr lang="zh-CN" altLang="zh-CN" i="1">
                                      <a:solidFill>
                                        <a:srgbClr val="0070C0"/>
                                      </a:solidFill>
                                    </a:rPr>
                                  </m:ctrlPr>
                                </m:funcPr>
                                <m:fName>
                                  <m:r>
                                    <m:rPr>
                                      <m:sty m:val="p"/>
                                    </m:rPr>
                                    <a:rPr lang="en-US" altLang="zh-CN">
                                      <a:solidFill>
                                        <a:srgbClr val="0070C0"/>
                                      </a:solidFill>
                                    </a:rPr>
                                    <m:t>cos</m:t>
                                  </m:r>
                                </m:fName>
                                <m:e>
                                  <m:d>
                                    <m:dPr>
                                      <m:begChr m:val="["/>
                                      <m:endChr m:val="]"/>
                                      <m:ctrlPr>
                                        <a:rPr lang="zh-CN" altLang="zh-CN" i="1">
                                          <a:solidFill>
                                            <a:srgbClr val="0070C0"/>
                                          </a:solidFill>
                                        </a:rPr>
                                      </m:ctrlPr>
                                    </m:dPr>
                                    <m:e>
                                      <m:f>
                                        <m:fPr>
                                          <m:ctrlPr>
                                            <a:rPr lang="zh-CN" altLang="zh-CN" i="1">
                                              <a:solidFill>
                                                <a:srgbClr val="0070C0"/>
                                              </a:solidFill>
                                            </a:rPr>
                                          </m:ctrlPr>
                                        </m:fPr>
                                        <m:num>
                                          <m:r>
                                            <a:rPr lang="en-US" altLang="zh-CN" i="1">
                                              <a:solidFill>
                                                <a:srgbClr val="0070C0"/>
                                              </a:solidFill>
                                            </a:rPr>
                                            <m:t>𝜋</m:t>
                                          </m:r>
                                          <m:d>
                                            <m:dPr>
                                              <m:ctrlPr>
                                                <a:rPr lang="zh-CN" altLang="zh-CN" i="1">
                                                  <a:solidFill>
                                                    <a:srgbClr val="0070C0"/>
                                                  </a:solidFill>
                                                </a:rPr>
                                              </m:ctrlPr>
                                            </m:dPr>
                                            <m:e>
                                              <m:r>
                                                <a:rPr lang="en-US" altLang="zh-CN" i="1">
                                                  <a:solidFill>
                                                    <a:srgbClr val="0070C0"/>
                                                  </a:solidFill>
                                                </a:rPr>
                                                <m:t>4</m:t>
                                              </m:r>
                                              <m:r>
                                                <a:rPr lang="en-US" altLang="zh-CN" i="1">
                                                  <a:solidFill>
                                                    <a:srgbClr val="0070C0"/>
                                                  </a:solidFill>
                                                </a:rPr>
                                                <m:t>𝑥</m:t>
                                              </m:r>
                                              <m:r>
                                                <a:rPr lang="en-US" altLang="zh-CN" i="1">
                                                  <a:solidFill>
                                                    <a:srgbClr val="0070C0"/>
                                                  </a:solidFill>
                                                </a:rPr>
                                                <m:t>+3</m:t>
                                              </m:r>
                                            </m:e>
                                          </m:d>
                                          <m:r>
                                            <a:rPr lang="en-US" altLang="zh-CN" i="1">
                                              <a:solidFill>
                                                <a:srgbClr val="0070C0"/>
                                              </a:solidFill>
                                            </a:rPr>
                                            <m:t>𝑢</m:t>
                                          </m:r>
                                        </m:num>
                                        <m:den>
                                          <m:r>
                                            <a:rPr lang="en-US" altLang="zh-CN" i="1">
                                              <a:solidFill>
                                                <a:srgbClr val="0070C0"/>
                                              </a:solidFill>
                                            </a:rPr>
                                            <m:t>2</m:t>
                                          </m:r>
                                          <m:r>
                                            <a:rPr lang="en-US" altLang="zh-CN" i="1">
                                              <a:solidFill>
                                                <a:srgbClr val="0070C0"/>
                                              </a:solidFill>
                                            </a:rPr>
                                            <m:t>𝑁</m:t>
                                          </m:r>
                                        </m:den>
                                      </m:f>
                                    </m:e>
                                  </m:d>
                                </m:e>
                              </m:func>
                            </m:e>
                          </m:nary>
                        </m:e>
                      </m:d>
                      <m:r>
                        <a:rPr lang="en-US" altLang="zh-CN" i="1">
                          <a:solidFill>
                            <a:srgbClr val="0070C0"/>
                          </a:solidFill>
                        </a:rPr>
                        <m:t>=</m:t>
                      </m:r>
                      <m:r>
                        <a:rPr lang="en-US" altLang="zh-CN" i="1">
                          <a:solidFill>
                            <a:srgbClr val="0070C0"/>
                          </a:solidFill>
                          <a:hlinkClick r:id="" action="ppaction://noaction"/>
                        </a:rPr>
                        <m:t>𝛼</m:t>
                      </m:r>
                      <m:d>
                        <m:dPr>
                          <m:ctrlPr>
                            <a:rPr lang="zh-CN" altLang="zh-CN" i="1">
                              <a:solidFill>
                                <a:srgbClr val="0070C0"/>
                              </a:solidFill>
                            </a:rPr>
                          </m:ctrlPr>
                        </m:dPr>
                        <m:e>
                          <m:r>
                            <a:rPr lang="en-US" altLang="zh-CN" i="1">
                              <a:solidFill>
                                <a:srgbClr val="0070C0"/>
                              </a:solidFill>
                            </a:rPr>
                            <m:t>𝑢</m:t>
                          </m:r>
                        </m:e>
                      </m:d>
                      <m:d>
                        <m:dPr>
                          <m:begChr m:val="{"/>
                          <m:endChr m:val="}"/>
                          <m:ctrlPr>
                            <a:rPr lang="zh-CN" altLang="zh-CN" i="1">
                              <a:solidFill>
                                <a:srgbClr val="0070C0"/>
                              </a:solidFill>
                            </a:rPr>
                          </m:ctrlPr>
                        </m:dPr>
                        <m:e>
                          <m:nary>
                            <m:naryPr>
                              <m:chr m:val="∑"/>
                              <m:limLoc m:val="undOvr"/>
                              <m:ctrlPr>
                                <a:rPr lang="zh-CN" altLang="zh-CN" i="1">
                                  <a:solidFill>
                                    <a:srgbClr val="0070C0"/>
                                  </a:solidFill>
                                </a:rPr>
                              </m:ctrlPr>
                            </m:naryPr>
                            <m:sub>
                              <m:r>
                                <a:rPr lang="en-US" altLang="zh-CN" i="1">
                                  <a:solidFill>
                                    <a:srgbClr val="0070C0"/>
                                  </a:solidFill>
                                </a:rPr>
                                <m:t>𝑥</m:t>
                              </m:r>
                              <m:r>
                                <a:rPr lang="en-US" altLang="zh-CN" i="1">
                                  <a:solidFill>
                                    <a:srgbClr val="0070C0"/>
                                  </a:solidFill>
                                </a:rPr>
                                <m:t>=0</m:t>
                              </m:r>
                            </m:sub>
                            <m:sup>
                              <m:d>
                                <m:dPr>
                                  <m:ctrlPr>
                                    <a:rPr lang="zh-CN" altLang="zh-CN" i="1">
                                      <a:solidFill>
                                        <a:srgbClr val="0070C0"/>
                                      </a:solidFill>
                                    </a:rPr>
                                  </m:ctrlPr>
                                </m:dPr>
                                <m:e>
                                  <m:f>
                                    <m:fPr>
                                      <m:ctrlPr>
                                        <a:rPr lang="zh-CN" altLang="zh-CN" i="1">
                                          <a:solidFill>
                                            <a:srgbClr val="0070C0"/>
                                          </a:solidFill>
                                        </a:rPr>
                                      </m:ctrlPr>
                                    </m:fPr>
                                    <m:num>
                                      <m:r>
                                        <a:rPr lang="en-US" altLang="zh-CN" i="1">
                                          <a:solidFill>
                                            <a:srgbClr val="0070C0"/>
                                          </a:solidFill>
                                        </a:rPr>
                                        <m:t>𝑁</m:t>
                                      </m:r>
                                    </m:num>
                                    <m:den>
                                      <m:r>
                                        <a:rPr lang="en-US" altLang="zh-CN" i="1">
                                          <a:solidFill>
                                            <a:srgbClr val="0070C0"/>
                                          </a:solidFill>
                                        </a:rPr>
                                        <m:t>2</m:t>
                                      </m:r>
                                    </m:den>
                                  </m:f>
                                </m:e>
                              </m:d>
                              <m:r>
                                <a:rPr lang="en-US" altLang="zh-CN" i="1">
                                  <a:solidFill>
                                    <a:srgbClr val="0070C0"/>
                                  </a:solidFill>
                                </a:rPr>
                                <m:t>−1</m:t>
                              </m:r>
                            </m:sup>
                            <m:e>
                              <m:sSub>
                                <m:sSubPr>
                                  <m:ctrlPr>
                                    <a:rPr lang="zh-CN" altLang="zh-CN" i="1">
                                      <a:solidFill>
                                        <a:srgbClr val="0070C0"/>
                                      </a:solidFill>
                                    </a:rPr>
                                  </m:ctrlPr>
                                </m:sSubPr>
                                <m:e>
                                  <m:r>
                                    <a:rPr lang="en-US" altLang="zh-CN" i="1">
                                      <a:solidFill>
                                        <a:srgbClr val="0070C0"/>
                                      </a:solidFill>
                                    </a:rPr>
                                    <m:t>𝑓</m:t>
                                  </m:r>
                                </m:e>
                                <m:sub>
                                  <m:r>
                                    <a:rPr lang="en-US" altLang="zh-CN" i="1">
                                      <a:solidFill>
                                        <a:srgbClr val="0070C0"/>
                                      </a:solidFill>
                                    </a:rPr>
                                    <m:t>𝑒</m:t>
                                  </m:r>
                                </m:sub>
                              </m:sSub>
                              <m:d>
                                <m:dPr>
                                  <m:ctrlPr>
                                    <a:rPr lang="zh-CN" altLang="zh-CN" i="1">
                                      <a:solidFill>
                                        <a:srgbClr val="0070C0"/>
                                      </a:solidFill>
                                    </a:rPr>
                                  </m:ctrlPr>
                                </m:dPr>
                                <m:e>
                                  <m:r>
                                    <a:rPr lang="en-US" altLang="zh-CN" i="1">
                                      <a:solidFill>
                                        <a:srgbClr val="0070C0"/>
                                      </a:solidFill>
                                    </a:rPr>
                                    <m:t>𝑥</m:t>
                                  </m:r>
                                </m:e>
                              </m:d>
                              <m:func>
                                <m:funcPr>
                                  <m:ctrlPr>
                                    <a:rPr lang="zh-CN" altLang="zh-CN" i="1">
                                      <a:solidFill>
                                        <a:srgbClr val="0070C0"/>
                                      </a:solidFill>
                                    </a:rPr>
                                  </m:ctrlPr>
                                </m:funcPr>
                                <m:fName>
                                  <m:r>
                                    <m:rPr>
                                      <m:sty m:val="p"/>
                                    </m:rPr>
                                    <a:rPr lang="en-US" altLang="zh-CN">
                                      <a:solidFill>
                                        <a:srgbClr val="0070C0"/>
                                      </a:solidFill>
                                    </a:rPr>
                                    <m:t>cos</m:t>
                                  </m:r>
                                </m:fName>
                                <m:e>
                                  <m:d>
                                    <m:dPr>
                                      <m:begChr m:val="["/>
                                      <m:endChr m:val="]"/>
                                      <m:ctrlPr>
                                        <a:rPr lang="zh-CN" altLang="zh-CN" i="1">
                                          <a:solidFill>
                                            <a:srgbClr val="0070C0"/>
                                          </a:solidFill>
                                        </a:rPr>
                                      </m:ctrlPr>
                                    </m:dPr>
                                    <m:e>
                                      <m:f>
                                        <m:fPr>
                                          <m:ctrlPr>
                                            <a:rPr lang="zh-CN" altLang="zh-CN" i="1">
                                              <a:solidFill>
                                                <a:srgbClr val="0070C0"/>
                                              </a:solidFill>
                                            </a:rPr>
                                          </m:ctrlPr>
                                        </m:fPr>
                                        <m:num>
                                          <m:r>
                                            <a:rPr lang="en-US" altLang="zh-CN" i="1">
                                              <a:solidFill>
                                                <a:srgbClr val="0070C0"/>
                                              </a:solidFill>
                                            </a:rPr>
                                            <m:t>𝜋</m:t>
                                          </m:r>
                                          <m:d>
                                            <m:dPr>
                                              <m:ctrlPr>
                                                <a:rPr lang="zh-CN" altLang="zh-CN" i="1">
                                                  <a:solidFill>
                                                    <a:srgbClr val="0070C0"/>
                                                  </a:solidFill>
                                                </a:rPr>
                                              </m:ctrlPr>
                                            </m:dPr>
                                            <m:e>
                                              <m:r>
                                                <a:rPr lang="en-US" altLang="zh-CN" i="1">
                                                  <a:solidFill>
                                                    <a:srgbClr val="0070C0"/>
                                                  </a:solidFill>
                                                </a:rPr>
                                                <m:t>4</m:t>
                                              </m:r>
                                              <m:r>
                                                <a:rPr lang="en-US" altLang="zh-CN" i="1">
                                                  <a:solidFill>
                                                    <a:srgbClr val="0070C0"/>
                                                  </a:solidFill>
                                                </a:rPr>
                                                <m:t>𝑥</m:t>
                                              </m:r>
                                              <m:r>
                                                <a:rPr lang="en-US" altLang="zh-CN" i="1">
                                                  <a:solidFill>
                                                    <a:srgbClr val="0070C0"/>
                                                  </a:solidFill>
                                                </a:rPr>
                                                <m:t>+1</m:t>
                                              </m:r>
                                            </m:e>
                                          </m:d>
                                          <m:r>
                                            <a:rPr lang="en-US" altLang="zh-CN" i="1">
                                              <a:solidFill>
                                                <a:srgbClr val="0070C0"/>
                                              </a:solidFill>
                                            </a:rPr>
                                            <m:t>𝑢</m:t>
                                          </m:r>
                                        </m:num>
                                        <m:den>
                                          <m:r>
                                            <a:rPr lang="en-US" altLang="zh-CN" i="1">
                                              <a:solidFill>
                                                <a:srgbClr val="0070C0"/>
                                              </a:solidFill>
                                            </a:rPr>
                                            <m:t>2</m:t>
                                          </m:r>
                                          <m:r>
                                            <a:rPr lang="en-US" altLang="zh-CN" i="1">
                                              <a:solidFill>
                                                <a:srgbClr val="0070C0"/>
                                              </a:solidFill>
                                            </a:rPr>
                                            <m:t>𝑁</m:t>
                                          </m:r>
                                        </m:den>
                                      </m:f>
                                    </m:e>
                                  </m:d>
                                </m:e>
                              </m:func>
                            </m:e>
                          </m:nary>
                          <m:r>
                            <a:rPr lang="en-US" altLang="zh-CN" i="1">
                              <a:solidFill>
                                <a:srgbClr val="0070C0"/>
                              </a:solidFill>
                            </a:rPr>
                            <m:t>+</m:t>
                          </m:r>
                          <m:nary>
                            <m:naryPr>
                              <m:chr m:val="∑"/>
                              <m:limLoc m:val="undOvr"/>
                              <m:ctrlPr>
                                <a:rPr lang="zh-CN" altLang="zh-CN" i="1">
                                  <a:solidFill>
                                    <a:srgbClr val="0070C0"/>
                                  </a:solidFill>
                                </a:rPr>
                              </m:ctrlPr>
                            </m:naryPr>
                            <m:sub>
                              <m:r>
                                <a:rPr lang="en-US" altLang="zh-CN" i="1">
                                  <a:solidFill>
                                    <a:srgbClr val="0070C0"/>
                                  </a:solidFill>
                                </a:rPr>
                                <m:t>𝑥</m:t>
                              </m:r>
                              <m:r>
                                <a:rPr lang="en-US" altLang="zh-CN" i="1">
                                  <a:solidFill>
                                    <a:srgbClr val="0070C0"/>
                                  </a:solidFill>
                                </a:rPr>
                                <m:t>=0</m:t>
                              </m:r>
                            </m:sub>
                            <m:sup>
                              <m:d>
                                <m:dPr>
                                  <m:ctrlPr>
                                    <a:rPr lang="zh-CN" altLang="zh-CN" i="1">
                                      <a:solidFill>
                                        <a:srgbClr val="0070C0"/>
                                      </a:solidFill>
                                    </a:rPr>
                                  </m:ctrlPr>
                                </m:dPr>
                                <m:e>
                                  <m:f>
                                    <m:fPr>
                                      <m:ctrlPr>
                                        <a:rPr lang="zh-CN" altLang="zh-CN" i="1">
                                          <a:solidFill>
                                            <a:srgbClr val="0070C0"/>
                                          </a:solidFill>
                                        </a:rPr>
                                      </m:ctrlPr>
                                    </m:fPr>
                                    <m:num>
                                      <m:r>
                                        <a:rPr lang="en-US" altLang="zh-CN" i="1">
                                          <a:solidFill>
                                            <a:srgbClr val="0070C0"/>
                                          </a:solidFill>
                                        </a:rPr>
                                        <m:t>𝑁</m:t>
                                      </m:r>
                                    </m:num>
                                    <m:den>
                                      <m:r>
                                        <a:rPr lang="en-US" altLang="zh-CN" i="1">
                                          <a:solidFill>
                                            <a:srgbClr val="0070C0"/>
                                          </a:solidFill>
                                        </a:rPr>
                                        <m:t>2</m:t>
                                      </m:r>
                                    </m:den>
                                  </m:f>
                                </m:e>
                              </m:d>
                              <m:r>
                                <a:rPr lang="en-US" altLang="zh-CN" i="1">
                                  <a:solidFill>
                                    <a:srgbClr val="0070C0"/>
                                  </a:solidFill>
                                </a:rPr>
                                <m:t>−1</m:t>
                              </m:r>
                            </m:sup>
                            <m:e>
                              <m:sSub>
                                <m:sSubPr>
                                  <m:ctrlPr>
                                    <a:rPr lang="zh-CN" altLang="zh-CN" i="1">
                                      <a:solidFill>
                                        <a:srgbClr val="0070C0"/>
                                      </a:solidFill>
                                    </a:rPr>
                                  </m:ctrlPr>
                                </m:sSubPr>
                                <m:e>
                                  <m:r>
                                    <a:rPr lang="en-US" altLang="zh-CN" i="1">
                                      <a:solidFill>
                                        <a:srgbClr val="0070C0"/>
                                      </a:solidFill>
                                    </a:rPr>
                                    <m:t>𝑓</m:t>
                                  </m:r>
                                </m:e>
                                <m:sub>
                                  <m:r>
                                    <a:rPr lang="en-US" altLang="zh-CN" i="1">
                                      <a:solidFill>
                                        <a:srgbClr val="0070C0"/>
                                      </a:solidFill>
                                    </a:rPr>
                                    <m:t>𝑜</m:t>
                                  </m:r>
                                </m:sub>
                              </m:sSub>
                              <m:d>
                                <m:dPr>
                                  <m:ctrlPr>
                                    <a:rPr lang="zh-CN" altLang="zh-CN" i="1">
                                      <a:solidFill>
                                        <a:srgbClr val="0070C0"/>
                                      </a:solidFill>
                                    </a:rPr>
                                  </m:ctrlPr>
                                </m:dPr>
                                <m:e>
                                  <m:r>
                                    <a:rPr lang="en-US" altLang="zh-CN" i="1">
                                      <a:solidFill>
                                        <a:srgbClr val="0070C0"/>
                                      </a:solidFill>
                                    </a:rPr>
                                    <m:t>𝑥</m:t>
                                  </m:r>
                                </m:e>
                              </m:d>
                              <m:func>
                                <m:funcPr>
                                  <m:ctrlPr>
                                    <a:rPr lang="zh-CN" altLang="zh-CN" i="1">
                                      <a:solidFill>
                                        <a:srgbClr val="0070C0"/>
                                      </a:solidFill>
                                    </a:rPr>
                                  </m:ctrlPr>
                                </m:funcPr>
                                <m:fName>
                                  <m:r>
                                    <m:rPr>
                                      <m:sty m:val="p"/>
                                    </m:rPr>
                                    <a:rPr lang="en-US" altLang="zh-CN">
                                      <a:solidFill>
                                        <a:srgbClr val="0070C0"/>
                                      </a:solidFill>
                                    </a:rPr>
                                    <m:t>cos</m:t>
                                  </m:r>
                                </m:fName>
                                <m:e>
                                  <m:d>
                                    <m:dPr>
                                      <m:begChr m:val="["/>
                                      <m:endChr m:val="]"/>
                                      <m:ctrlPr>
                                        <a:rPr lang="zh-CN" altLang="zh-CN" i="1">
                                          <a:solidFill>
                                            <a:srgbClr val="0070C0"/>
                                          </a:solidFill>
                                        </a:rPr>
                                      </m:ctrlPr>
                                    </m:dPr>
                                    <m:e>
                                      <m:f>
                                        <m:fPr>
                                          <m:ctrlPr>
                                            <a:rPr lang="zh-CN" altLang="zh-CN" i="1">
                                              <a:solidFill>
                                                <a:srgbClr val="0070C0"/>
                                              </a:solidFill>
                                            </a:rPr>
                                          </m:ctrlPr>
                                        </m:fPr>
                                        <m:num>
                                          <m:r>
                                            <a:rPr lang="en-US" altLang="zh-CN" i="1">
                                              <a:solidFill>
                                                <a:srgbClr val="0070C0"/>
                                              </a:solidFill>
                                            </a:rPr>
                                            <m:t>𝜋</m:t>
                                          </m:r>
                                          <m:d>
                                            <m:dPr>
                                              <m:ctrlPr>
                                                <a:rPr lang="zh-CN" altLang="zh-CN" i="1">
                                                  <a:solidFill>
                                                    <a:srgbClr val="0070C0"/>
                                                  </a:solidFill>
                                                </a:rPr>
                                              </m:ctrlPr>
                                            </m:dPr>
                                            <m:e>
                                              <m:r>
                                                <a:rPr lang="en-US" altLang="zh-CN" i="1">
                                                  <a:solidFill>
                                                    <a:srgbClr val="0070C0"/>
                                                  </a:solidFill>
                                                </a:rPr>
                                                <m:t>4</m:t>
                                              </m:r>
                                              <m:r>
                                                <a:rPr lang="en-US" altLang="zh-CN" i="1">
                                                  <a:solidFill>
                                                    <a:srgbClr val="0070C0"/>
                                                  </a:solidFill>
                                                </a:rPr>
                                                <m:t>𝑥</m:t>
                                              </m:r>
                                              <m:r>
                                                <a:rPr lang="en-US" altLang="zh-CN" i="1">
                                                  <a:solidFill>
                                                    <a:srgbClr val="0070C0"/>
                                                  </a:solidFill>
                                                </a:rPr>
                                                <m:t>+3</m:t>
                                              </m:r>
                                            </m:e>
                                          </m:d>
                                          <m:r>
                                            <a:rPr lang="en-US" altLang="zh-CN" i="1">
                                              <a:solidFill>
                                                <a:srgbClr val="0070C0"/>
                                              </a:solidFill>
                                            </a:rPr>
                                            <m:t>𝑢</m:t>
                                          </m:r>
                                        </m:num>
                                        <m:den>
                                          <m:r>
                                            <a:rPr lang="en-US" altLang="zh-CN" i="1">
                                              <a:solidFill>
                                                <a:srgbClr val="0070C0"/>
                                              </a:solidFill>
                                            </a:rPr>
                                            <m:t>2</m:t>
                                          </m:r>
                                          <m:r>
                                            <a:rPr lang="en-US" altLang="zh-CN" i="1">
                                              <a:solidFill>
                                                <a:srgbClr val="0070C0"/>
                                              </a:solidFill>
                                            </a:rPr>
                                            <m:t>𝑁</m:t>
                                          </m:r>
                                        </m:den>
                                      </m:f>
                                    </m:e>
                                  </m:d>
                                </m:e>
                              </m:func>
                            </m:e>
                          </m:nary>
                        </m:e>
                      </m:d>
                      <m:r>
                        <a:rPr lang="en-US" altLang="zh-CN" i="1">
                          <a:solidFill>
                            <a:srgbClr val="0070C0"/>
                          </a:solidFill>
                        </a:rPr>
                        <m:t>=</m:t>
                      </m:r>
                      <m:r>
                        <a:rPr lang="en-US" altLang="zh-CN" i="1">
                          <a:solidFill>
                            <a:srgbClr val="0070C0"/>
                          </a:solidFill>
                          <a:hlinkClick r:id="" action="ppaction://noaction"/>
                        </a:rPr>
                        <m:t>𝛼</m:t>
                      </m:r>
                      <m:d>
                        <m:dPr>
                          <m:ctrlPr>
                            <a:rPr lang="zh-CN" altLang="zh-CN" i="1">
                              <a:solidFill>
                                <a:srgbClr val="0070C0"/>
                              </a:solidFill>
                            </a:rPr>
                          </m:ctrlPr>
                        </m:dPr>
                        <m:e>
                          <m:r>
                            <a:rPr lang="en-US" altLang="zh-CN" i="1">
                              <a:solidFill>
                                <a:srgbClr val="0070C0"/>
                              </a:solidFill>
                            </a:rPr>
                            <m:t>𝑢</m:t>
                          </m:r>
                        </m:e>
                      </m:d>
                      <m:nary>
                        <m:naryPr>
                          <m:chr m:val="∑"/>
                          <m:limLoc m:val="undOvr"/>
                          <m:ctrlPr>
                            <a:rPr lang="zh-CN" altLang="zh-CN" i="1">
                              <a:solidFill>
                                <a:srgbClr val="0070C0"/>
                              </a:solidFill>
                            </a:rPr>
                          </m:ctrlPr>
                        </m:naryPr>
                        <m:sub>
                          <m:r>
                            <a:rPr lang="en-US" altLang="zh-CN" i="1">
                              <a:solidFill>
                                <a:srgbClr val="0070C0"/>
                              </a:solidFill>
                            </a:rPr>
                            <m:t>𝑥</m:t>
                          </m:r>
                          <m:r>
                            <a:rPr lang="en-US" altLang="zh-CN" i="1">
                              <a:solidFill>
                                <a:srgbClr val="0070C0"/>
                              </a:solidFill>
                            </a:rPr>
                            <m:t>=0</m:t>
                          </m:r>
                        </m:sub>
                        <m:sup>
                          <m:r>
                            <a:rPr lang="en-US" altLang="zh-CN" i="1">
                              <a:solidFill>
                                <a:srgbClr val="0070C0"/>
                              </a:solidFill>
                            </a:rPr>
                            <m:t>𝑁</m:t>
                          </m:r>
                          <m:r>
                            <a:rPr lang="en-US" altLang="zh-CN" i="1">
                              <a:solidFill>
                                <a:srgbClr val="0070C0"/>
                              </a:solidFill>
                            </a:rPr>
                            <m:t>−1</m:t>
                          </m:r>
                        </m:sup>
                        <m:e>
                          <m:acc>
                            <m:accPr>
                              <m:chr m:val="̃"/>
                              <m:ctrlPr>
                                <a:rPr lang="zh-CN" altLang="zh-CN" i="1">
                                  <a:solidFill>
                                    <a:srgbClr val="0070C0"/>
                                  </a:solidFill>
                                </a:rPr>
                              </m:ctrlPr>
                            </m:accPr>
                            <m:e>
                              <m:r>
                                <a:rPr lang="en-US" altLang="zh-CN" i="1">
                                  <a:solidFill>
                                    <a:srgbClr val="0070C0"/>
                                  </a:solidFill>
                                </a:rPr>
                                <m:t>𝑓</m:t>
                              </m:r>
                            </m:e>
                          </m:acc>
                          <m:d>
                            <m:dPr>
                              <m:ctrlPr>
                                <a:rPr lang="zh-CN" altLang="zh-CN" i="1">
                                  <a:solidFill>
                                    <a:srgbClr val="0070C0"/>
                                  </a:solidFill>
                                </a:rPr>
                              </m:ctrlPr>
                            </m:dPr>
                            <m:e>
                              <m:r>
                                <a:rPr lang="en-US" altLang="zh-CN" i="1">
                                  <a:solidFill>
                                    <a:srgbClr val="0070C0"/>
                                  </a:solidFill>
                                </a:rPr>
                                <m:t>𝑥</m:t>
                              </m:r>
                            </m:e>
                          </m:d>
                          <m:func>
                            <m:funcPr>
                              <m:ctrlPr>
                                <a:rPr lang="zh-CN" altLang="zh-CN" i="1">
                                  <a:solidFill>
                                    <a:srgbClr val="0070C0"/>
                                  </a:solidFill>
                                </a:rPr>
                              </m:ctrlPr>
                            </m:funcPr>
                            <m:fName>
                              <m:r>
                                <m:rPr>
                                  <m:sty m:val="p"/>
                                </m:rPr>
                                <a:rPr lang="en-US" altLang="zh-CN">
                                  <a:solidFill>
                                    <a:srgbClr val="0070C0"/>
                                  </a:solidFill>
                                </a:rPr>
                                <m:t>cos</m:t>
                              </m:r>
                            </m:fName>
                            <m:e>
                              <m:d>
                                <m:dPr>
                                  <m:begChr m:val="["/>
                                  <m:endChr m:val="]"/>
                                  <m:ctrlPr>
                                    <a:rPr lang="zh-CN" altLang="zh-CN" i="1">
                                      <a:solidFill>
                                        <a:srgbClr val="0070C0"/>
                                      </a:solidFill>
                                    </a:rPr>
                                  </m:ctrlPr>
                                </m:dPr>
                                <m:e>
                                  <m:f>
                                    <m:fPr>
                                      <m:ctrlPr>
                                        <a:rPr lang="zh-CN" altLang="zh-CN" i="1">
                                          <a:solidFill>
                                            <a:srgbClr val="0070C0"/>
                                          </a:solidFill>
                                        </a:rPr>
                                      </m:ctrlPr>
                                    </m:fPr>
                                    <m:num>
                                      <m:r>
                                        <a:rPr lang="en-US" altLang="zh-CN" i="1">
                                          <a:solidFill>
                                            <a:srgbClr val="0070C0"/>
                                          </a:solidFill>
                                        </a:rPr>
                                        <m:t>𝜋</m:t>
                                      </m:r>
                                      <m:d>
                                        <m:dPr>
                                          <m:ctrlPr>
                                            <a:rPr lang="zh-CN" altLang="zh-CN" i="1">
                                              <a:solidFill>
                                                <a:srgbClr val="0070C0"/>
                                              </a:solidFill>
                                            </a:rPr>
                                          </m:ctrlPr>
                                        </m:dPr>
                                        <m:e>
                                          <m:r>
                                            <a:rPr lang="en-US" altLang="zh-CN" i="1">
                                              <a:solidFill>
                                                <a:srgbClr val="0070C0"/>
                                              </a:solidFill>
                                            </a:rPr>
                                            <m:t>4</m:t>
                                          </m:r>
                                          <m:r>
                                            <a:rPr lang="en-US" altLang="zh-CN" i="1">
                                              <a:solidFill>
                                                <a:srgbClr val="0070C0"/>
                                              </a:solidFill>
                                            </a:rPr>
                                            <m:t>𝑛</m:t>
                                          </m:r>
                                          <m:r>
                                            <a:rPr lang="en-US" altLang="zh-CN" i="1">
                                              <a:solidFill>
                                                <a:srgbClr val="0070C0"/>
                                              </a:solidFill>
                                            </a:rPr>
                                            <m:t>+1</m:t>
                                          </m:r>
                                        </m:e>
                                      </m:d>
                                      <m:r>
                                        <a:rPr lang="en-US" altLang="zh-CN" i="1">
                                          <a:solidFill>
                                            <a:srgbClr val="0070C0"/>
                                          </a:solidFill>
                                        </a:rPr>
                                        <m:t>𝑢</m:t>
                                      </m:r>
                                    </m:num>
                                    <m:den>
                                      <m:r>
                                        <a:rPr lang="en-US" altLang="zh-CN" i="1">
                                          <a:solidFill>
                                            <a:srgbClr val="0070C0"/>
                                          </a:solidFill>
                                        </a:rPr>
                                        <m:t>2</m:t>
                                      </m:r>
                                      <m:r>
                                        <a:rPr lang="en-US" altLang="zh-CN" i="1">
                                          <a:solidFill>
                                            <a:srgbClr val="0070C0"/>
                                          </a:solidFill>
                                        </a:rPr>
                                        <m:t>𝑁</m:t>
                                      </m:r>
                                    </m:den>
                                  </m:f>
                                </m:e>
                              </m:d>
                            </m:e>
                          </m:func>
                        </m:e>
                      </m:nary>
                      <m:r>
                        <a:rPr lang="en-US" altLang="zh-CN">
                          <a:solidFill>
                            <a:srgbClr val="0070C0"/>
                          </a:solidFill>
                        </a:rPr>
                        <m:t>=</m:t>
                      </m:r>
                      <m:r>
                        <m:rPr>
                          <m:sty m:val="p"/>
                        </m:rPr>
                        <a:rPr lang="en-US" altLang="zh-CN">
                          <a:solidFill>
                            <a:srgbClr val="0070C0"/>
                          </a:solidFill>
                        </a:rPr>
                        <m:t>Re</m:t>
                      </m:r>
                      <m:d>
                        <m:dPr>
                          <m:begChr m:val="["/>
                          <m:endChr m:val="]"/>
                          <m:ctrlPr>
                            <a:rPr lang="zh-CN" altLang="zh-CN" i="1">
                              <a:solidFill>
                                <a:srgbClr val="0070C0"/>
                              </a:solidFill>
                            </a:rPr>
                          </m:ctrlPr>
                        </m:dPr>
                        <m:e>
                          <m:r>
                            <a:rPr lang="en-US" altLang="zh-CN" i="1">
                              <a:solidFill>
                                <a:srgbClr val="0070C0"/>
                              </a:solidFill>
                              <a:hlinkClick r:id="" action="ppaction://noaction"/>
                            </a:rPr>
                            <m:t>𝛼</m:t>
                          </m:r>
                          <m:d>
                            <m:dPr>
                              <m:ctrlPr>
                                <a:rPr lang="zh-CN" altLang="zh-CN" i="1">
                                  <a:solidFill>
                                    <a:srgbClr val="0070C0"/>
                                  </a:solidFill>
                                </a:rPr>
                              </m:ctrlPr>
                            </m:dPr>
                            <m:e>
                              <m:r>
                                <a:rPr lang="en-US" altLang="zh-CN" i="1">
                                  <a:solidFill>
                                    <a:srgbClr val="0070C0"/>
                                  </a:solidFill>
                                </a:rPr>
                                <m:t>𝑢</m:t>
                              </m:r>
                            </m:e>
                          </m:d>
                          <m:sSup>
                            <m:sSupPr>
                              <m:ctrlPr>
                                <a:rPr lang="zh-CN" altLang="zh-CN" i="1">
                                  <a:solidFill>
                                    <a:srgbClr val="0070C0"/>
                                  </a:solidFill>
                                </a:rPr>
                              </m:ctrlPr>
                            </m:sSupPr>
                            <m:e>
                              <m:r>
                                <a:rPr lang="en-US" altLang="zh-CN" i="1">
                                  <a:solidFill>
                                    <a:srgbClr val="0070C0"/>
                                  </a:solidFill>
                                </a:rPr>
                                <m:t>𝑒</m:t>
                              </m:r>
                            </m:e>
                            <m:sup>
                              <m:r>
                                <a:rPr lang="en-US" altLang="zh-CN" i="1">
                                  <a:solidFill>
                                    <a:srgbClr val="0070C0"/>
                                  </a:solidFill>
                                </a:rPr>
                                <m:t>−</m:t>
                              </m:r>
                              <m:r>
                                <a:rPr lang="en-US" altLang="zh-CN" i="1">
                                  <a:solidFill>
                                    <a:srgbClr val="0070C0"/>
                                  </a:solidFill>
                                </a:rPr>
                                <m:t>𝑗</m:t>
                              </m:r>
                              <m:r>
                                <a:rPr lang="en-US" altLang="zh-CN" i="1">
                                  <a:solidFill>
                                    <a:srgbClr val="0070C0"/>
                                  </a:solidFill>
                                </a:rPr>
                                <m:t>𝜋</m:t>
                              </m:r>
                              <m:r>
                                <a:rPr lang="en-US" altLang="zh-CN" i="1">
                                  <a:solidFill>
                                    <a:srgbClr val="0070C0"/>
                                  </a:solidFill>
                                </a:rPr>
                                <m:t>𝑢</m:t>
                              </m:r>
                              <m:r>
                                <a:rPr lang="en-US" altLang="zh-CN" i="1">
                                  <a:solidFill>
                                    <a:srgbClr val="0070C0"/>
                                  </a:solidFill>
                                </a:rPr>
                                <m:t>/2</m:t>
                              </m:r>
                              <m:r>
                                <a:rPr lang="en-US" altLang="zh-CN" i="1">
                                  <a:solidFill>
                                    <a:srgbClr val="0070C0"/>
                                  </a:solidFill>
                                </a:rPr>
                                <m:t>𝑁</m:t>
                              </m:r>
                            </m:sup>
                          </m:sSup>
                          <m:nary>
                            <m:naryPr>
                              <m:chr m:val="∑"/>
                              <m:limLoc m:val="undOvr"/>
                              <m:ctrlPr>
                                <a:rPr lang="zh-CN" altLang="zh-CN" i="1">
                                  <a:solidFill>
                                    <a:srgbClr val="0070C0"/>
                                  </a:solidFill>
                                </a:rPr>
                              </m:ctrlPr>
                            </m:naryPr>
                            <m:sub>
                              <m:r>
                                <a:rPr lang="en-US" altLang="zh-CN" i="1">
                                  <a:solidFill>
                                    <a:srgbClr val="0070C0"/>
                                  </a:solidFill>
                                </a:rPr>
                                <m:t>𝑥</m:t>
                              </m:r>
                              <m:r>
                                <a:rPr lang="en-US" altLang="zh-CN" i="1">
                                  <a:solidFill>
                                    <a:srgbClr val="0070C0"/>
                                  </a:solidFill>
                                </a:rPr>
                                <m:t>=0</m:t>
                              </m:r>
                            </m:sub>
                            <m:sup>
                              <m:r>
                                <a:rPr lang="en-US" altLang="zh-CN" i="1">
                                  <a:solidFill>
                                    <a:srgbClr val="0070C0"/>
                                  </a:solidFill>
                                </a:rPr>
                                <m:t>𝑁</m:t>
                              </m:r>
                              <m:r>
                                <a:rPr lang="en-US" altLang="zh-CN" i="1">
                                  <a:solidFill>
                                    <a:srgbClr val="0070C0"/>
                                  </a:solidFill>
                                </a:rPr>
                                <m:t>−1</m:t>
                              </m:r>
                            </m:sup>
                            <m:e>
                              <m:acc>
                                <m:accPr>
                                  <m:chr m:val="̃"/>
                                  <m:ctrlPr>
                                    <a:rPr lang="zh-CN" altLang="zh-CN" i="1">
                                      <a:solidFill>
                                        <a:srgbClr val="0070C0"/>
                                      </a:solidFill>
                                    </a:rPr>
                                  </m:ctrlPr>
                                </m:accPr>
                                <m:e>
                                  <m:r>
                                    <a:rPr lang="en-US" altLang="zh-CN" i="1">
                                      <a:solidFill>
                                        <a:srgbClr val="0070C0"/>
                                      </a:solidFill>
                                    </a:rPr>
                                    <m:t>𝑓</m:t>
                                  </m:r>
                                </m:e>
                              </m:acc>
                              <m:d>
                                <m:dPr>
                                  <m:ctrlPr>
                                    <a:rPr lang="zh-CN" altLang="zh-CN" i="1">
                                      <a:solidFill>
                                        <a:srgbClr val="0070C0"/>
                                      </a:solidFill>
                                    </a:rPr>
                                  </m:ctrlPr>
                                </m:dPr>
                                <m:e>
                                  <m:r>
                                    <a:rPr lang="en-US" altLang="zh-CN" i="1">
                                      <a:solidFill>
                                        <a:srgbClr val="0070C0"/>
                                      </a:solidFill>
                                    </a:rPr>
                                    <m:t>𝑥</m:t>
                                  </m:r>
                                </m:e>
                              </m:d>
                              <m:sSup>
                                <m:sSupPr>
                                  <m:ctrlPr>
                                    <a:rPr lang="zh-CN" altLang="zh-CN" i="1">
                                      <a:solidFill>
                                        <a:srgbClr val="0070C0"/>
                                      </a:solidFill>
                                    </a:rPr>
                                  </m:ctrlPr>
                                </m:sSupPr>
                                <m:e>
                                  <m:r>
                                    <a:rPr lang="en-US" altLang="zh-CN" i="1">
                                      <a:solidFill>
                                        <a:srgbClr val="0070C0"/>
                                      </a:solidFill>
                                    </a:rPr>
                                    <m:t>𝑒</m:t>
                                  </m:r>
                                </m:e>
                                <m:sup>
                                  <m:r>
                                    <a:rPr lang="en-US" altLang="zh-CN" i="1">
                                      <a:solidFill>
                                        <a:srgbClr val="0070C0"/>
                                      </a:solidFill>
                                    </a:rPr>
                                    <m:t>−</m:t>
                                  </m:r>
                                  <m:r>
                                    <a:rPr lang="en-US" altLang="zh-CN" i="1">
                                      <a:solidFill>
                                        <a:srgbClr val="0070C0"/>
                                      </a:solidFill>
                                    </a:rPr>
                                    <m:t>𝑗</m:t>
                                  </m:r>
                                  <m:r>
                                    <a:rPr lang="en-US" altLang="zh-CN" i="1">
                                      <a:solidFill>
                                        <a:srgbClr val="0070C0"/>
                                      </a:solidFill>
                                    </a:rPr>
                                    <m:t>2</m:t>
                                  </m:r>
                                  <m:r>
                                    <a:rPr lang="en-US" altLang="zh-CN" i="1">
                                      <a:solidFill>
                                        <a:srgbClr val="0070C0"/>
                                      </a:solidFill>
                                    </a:rPr>
                                    <m:t>𝜋</m:t>
                                  </m:r>
                                  <m:r>
                                    <a:rPr lang="en-US" altLang="zh-CN" i="1">
                                      <a:solidFill>
                                        <a:srgbClr val="0070C0"/>
                                      </a:solidFill>
                                    </a:rPr>
                                    <m:t>𝑢𝑥</m:t>
                                  </m:r>
                                  <m:r>
                                    <a:rPr lang="en-US" altLang="zh-CN" i="1">
                                      <a:solidFill>
                                        <a:srgbClr val="0070C0"/>
                                      </a:solidFill>
                                    </a:rPr>
                                    <m:t>/</m:t>
                                  </m:r>
                                  <m:r>
                                    <a:rPr lang="en-US" altLang="zh-CN" i="1">
                                      <a:solidFill>
                                        <a:srgbClr val="0070C0"/>
                                      </a:solidFill>
                                    </a:rPr>
                                    <m:t>𝑁</m:t>
                                  </m:r>
                                </m:sup>
                              </m:sSup>
                            </m:e>
                          </m:nary>
                        </m:e>
                      </m:d>
                      <m:r>
                        <a:rPr lang="en-US" altLang="zh-CN">
                          <a:solidFill>
                            <a:srgbClr val="0070C0"/>
                          </a:solidFill>
                        </a:rPr>
                        <m:t>=</m:t>
                      </m:r>
                      <m:r>
                        <m:rPr>
                          <m:sty m:val="p"/>
                        </m:rPr>
                        <a:rPr lang="en-US" altLang="zh-CN">
                          <a:solidFill>
                            <a:srgbClr val="0070C0"/>
                          </a:solidFill>
                        </a:rPr>
                        <m:t>Re</m:t>
                      </m:r>
                      <m:d>
                        <m:dPr>
                          <m:begChr m:val="["/>
                          <m:endChr m:val="]"/>
                          <m:ctrlPr>
                            <a:rPr lang="zh-CN" altLang="zh-CN" i="1">
                              <a:solidFill>
                                <a:srgbClr val="0070C0"/>
                              </a:solidFill>
                            </a:rPr>
                          </m:ctrlPr>
                        </m:dPr>
                        <m:e>
                          <m:r>
                            <a:rPr lang="en-US" altLang="zh-CN" i="1">
                              <a:solidFill>
                                <a:srgbClr val="0070C0"/>
                              </a:solidFill>
                            </a:rPr>
                            <m:t>𝛼</m:t>
                          </m:r>
                          <m:d>
                            <m:dPr>
                              <m:ctrlPr>
                                <a:rPr lang="zh-CN" altLang="zh-CN" i="1">
                                  <a:solidFill>
                                    <a:srgbClr val="0070C0"/>
                                  </a:solidFill>
                                </a:rPr>
                              </m:ctrlPr>
                            </m:dPr>
                            <m:e>
                              <m:r>
                                <a:rPr lang="en-US" altLang="zh-CN" i="1">
                                  <a:solidFill>
                                    <a:srgbClr val="0070C0"/>
                                  </a:solidFill>
                                </a:rPr>
                                <m:t>𝑢</m:t>
                              </m:r>
                            </m:e>
                          </m:d>
                          <m:sSubSup>
                            <m:sSubSupPr>
                              <m:ctrlPr>
                                <a:rPr lang="zh-CN" altLang="zh-CN" i="1">
                                  <a:solidFill>
                                    <a:srgbClr val="0070C0"/>
                                  </a:solidFill>
                                </a:rPr>
                              </m:ctrlPr>
                            </m:sSubSupPr>
                            <m:e>
                              <m:r>
                                <a:rPr lang="en-US" altLang="zh-CN" i="1">
                                  <a:solidFill>
                                    <a:srgbClr val="0070C0"/>
                                  </a:solidFill>
                                </a:rPr>
                                <m:t>𝑊</m:t>
                              </m:r>
                            </m:e>
                            <m:sub>
                              <m:r>
                                <a:rPr lang="en-US" altLang="zh-CN" i="1">
                                  <a:solidFill>
                                    <a:srgbClr val="0070C0"/>
                                  </a:solidFill>
                                </a:rPr>
                                <m:t>2</m:t>
                              </m:r>
                              <m:r>
                                <a:rPr lang="en-US" altLang="zh-CN" i="1">
                                  <a:solidFill>
                                    <a:srgbClr val="0070C0"/>
                                  </a:solidFill>
                                </a:rPr>
                                <m:t>𝑁</m:t>
                              </m:r>
                            </m:sub>
                            <m:sup>
                              <m:r>
                                <a:rPr lang="en-US" altLang="zh-CN" i="1">
                                  <a:solidFill>
                                    <a:srgbClr val="0070C0"/>
                                  </a:solidFill>
                                </a:rPr>
                                <m:t>𝑢</m:t>
                              </m:r>
                              <m:r>
                                <a:rPr lang="en-US" altLang="zh-CN" i="1">
                                  <a:solidFill>
                                    <a:srgbClr val="0070C0"/>
                                  </a:solidFill>
                                </a:rPr>
                                <m:t>/2</m:t>
                              </m:r>
                            </m:sup>
                          </m:sSubSup>
                          <m:r>
                            <a:rPr lang="en-US" altLang="zh-CN" i="1">
                              <a:solidFill>
                                <a:srgbClr val="0070C0"/>
                              </a:solidFill>
                            </a:rPr>
                            <m:t>𝐷𝐹𝑇</m:t>
                          </m:r>
                          <m:sSub>
                            <m:sSubPr>
                              <m:ctrlPr>
                                <a:rPr lang="zh-CN" altLang="zh-CN" i="1">
                                  <a:solidFill>
                                    <a:srgbClr val="0070C0"/>
                                  </a:solidFill>
                                </a:rPr>
                              </m:ctrlPr>
                            </m:sSubPr>
                            <m:e>
                              <m:d>
                                <m:dPr>
                                  <m:begChr m:val="{"/>
                                  <m:endChr m:val="}"/>
                                  <m:ctrlPr>
                                    <a:rPr lang="zh-CN" altLang="zh-CN" i="1">
                                      <a:solidFill>
                                        <a:srgbClr val="0070C0"/>
                                      </a:solidFill>
                                    </a:rPr>
                                  </m:ctrlPr>
                                </m:dPr>
                                <m:e>
                                  <m:acc>
                                    <m:accPr>
                                      <m:chr m:val="̃"/>
                                      <m:ctrlPr>
                                        <a:rPr lang="zh-CN" altLang="zh-CN" i="1">
                                          <a:solidFill>
                                            <a:srgbClr val="0070C0"/>
                                          </a:solidFill>
                                        </a:rPr>
                                      </m:ctrlPr>
                                    </m:accPr>
                                    <m:e>
                                      <m:r>
                                        <a:rPr lang="en-US" altLang="zh-CN" i="1">
                                          <a:solidFill>
                                            <a:srgbClr val="0070C0"/>
                                          </a:solidFill>
                                        </a:rPr>
                                        <m:t>𝑓</m:t>
                                      </m:r>
                                    </m:e>
                                  </m:acc>
                                  <m:d>
                                    <m:dPr>
                                      <m:ctrlPr>
                                        <a:rPr lang="zh-CN" altLang="zh-CN" i="1">
                                          <a:solidFill>
                                            <a:srgbClr val="0070C0"/>
                                          </a:solidFill>
                                        </a:rPr>
                                      </m:ctrlPr>
                                    </m:dPr>
                                    <m:e>
                                      <m:r>
                                        <a:rPr lang="en-US" altLang="zh-CN" i="1">
                                          <a:solidFill>
                                            <a:srgbClr val="0070C0"/>
                                          </a:solidFill>
                                        </a:rPr>
                                        <m:t>𝑥</m:t>
                                      </m:r>
                                    </m:e>
                                  </m:d>
                                </m:e>
                              </m:d>
                            </m:e>
                            <m:sub>
                              <m:r>
                                <a:rPr lang="en-US" altLang="zh-CN" i="1">
                                  <a:solidFill>
                                    <a:srgbClr val="0070C0"/>
                                  </a:solidFill>
                                </a:rPr>
                                <m:t>𝑁</m:t>
                              </m:r>
                            </m:sub>
                          </m:sSub>
                        </m:e>
                      </m:d>
                      <m:r>
                        <a:rPr lang="zh-CN" altLang="zh-CN">
                          <a:solidFill>
                            <a:srgbClr val="0070C0"/>
                          </a:solidFill>
                        </a:rPr>
                        <m:t>。</m:t>
                      </m:r>
                    </m:oMath>
                  </m:oMathPara>
                </a14:m>
                <a:endParaRPr lang="zh-CN" altLang="en-US" dirty="0">
                  <a:solidFill>
                    <a:srgbClr val="0070C0"/>
                  </a:solidFill>
                </a:endParaRPr>
              </a:p>
            </p:txBody>
          </p:sp>
        </mc:Choice>
        <mc:Fallback>
          <p:sp>
            <p:nvSpPr>
              <p:cNvPr id="6" name="矩形 5"/>
              <p:cNvSpPr>
                <a:spLocks noRot="1" noChangeAspect="1" noMove="1" noResize="1" noEditPoints="1" noAdjustHandles="1" noChangeArrowheads="1" noChangeShapeType="1" noTextEdit="1"/>
              </p:cNvSpPr>
              <p:nvPr/>
            </p:nvSpPr>
            <p:spPr>
              <a:xfrm>
                <a:off x="332036" y="3284984"/>
                <a:ext cx="8352928" cy="3250057"/>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06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质量评价</a:t>
            </a:r>
            <a:endParaRPr lang="zh-CN" altLang="en-US" dirty="0"/>
          </a:p>
        </p:txBody>
      </p:sp>
      <p:sp>
        <p:nvSpPr>
          <p:cNvPr id="3" name="内容占位符 2"/>
          <p:cNvSpPr>
            <a:spLocks noGrp="1"/>
          </p:cNvSpPr>
          <p:nvPr>
            <p:ph idx="1"/>
          </p:nvPr>
        </p:nvSpPr>
        <p:spPr/>
        <p:txBody>
          <a:bodyPr/>
          <a:lstStyle/>
          <a:p>
            <a:r>
              <a:rPr lang="zh-CN" altLang="zh-CN" dirty="0"/>
              <a:t>所谓</a:t>
            </a:r>
            <a:r>
              <a:rPr lang="zh-CN" altLang="zh-CN" dirty="0">
                <a:solidFill>
                  <a:srgbClr val="FF0000"/>
                </a:solidFill>
              </a:rPr>
              <a:t>质量评价</a:t>
            </a:r>
            <a:r>
              <a:rPr lang="zh-CN" altLang="zh-CN" dirty="0"/>
              <a:t>，对象就是压缩后的图像，主要是看压缩后的图像是否符合一定的质量评判标准，</a:t>
            </a:r>
            <a:r>
              <a:rPr lang="zh-CN" altLang="zh-CN" dirty="0">
                <a:solidFill>
                  <a:srgbClr val="0000FF"/>
                </a:solidFill>
              </a:rPr>
              <a:t>换句话说</a:t>
            </a:r>
            <a:r>
              <a:rPr lang="zh-CN" altLang="zh-CN" dirty="0"/>
              <a:t>，是看压缩后的图像与压缩前的图像之间的差异是否在一定的范围之内。</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6" name="圆角矩形 5"/>
          <p:cNvSpPr/>
          <p:nvPr/>
        </p:nvSpPr>
        <p:spPr>
          <a:xfrm>
            <a:off x="3275856" y="3573016"/>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平均平方误差</a:t>
            </a:r>
            <a:endParaRPr lang="zh-CN" altLang="en-US" dirty="0"/>
          </a:p>
        </p:txBody>
      </p:sp>
      <p:sp>
        <p:nvSpPr>
          <p:cNvPr id="7" name="圆角矩形 6"/>
          <p:cNvSpPr/>
          <p:nvPr/>
        </p:nvSpPr>
        <p:spPr>
          <a:xfrm>
            <a:off x="1043608" y="4797152"/>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信噪比峰值</a:t>
            </a:r>
            <a:endParaRPr lang="zh-CN" altLang="en-US" dirty="0"/>
          </a:p>
        </p:txBody>
      </p:sp>
      <p:sp>
        <p:nvSpPr>
          <p:cNvPr id="8" name="圆角矩形 7"/>
          <p:cNvSpPr/>
          <p:nvPr/>
        </p:nvSpPr>
        <p:spPr>
          <a:xfrm>
            <a:off x="5508104" y="4798144"/>
            <a:ext cx="2016224"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结构相似性</a:t>
            </a:r>
            <a:endParaRPr lang="zh-CN" altLang="en-US" dirty="0"/>
          </a:p>
        </p:txBody>
      </p:sp>
      <p:cxnSp>
        <p:nvCxnSpPr>
          <p:cNvPr id="10" name="直接连接符 9"/>
          <p:cNvCxnSpPr>
            <a:stCxn id="7" idx="3"/>
            <a:endCxn id="6" idx="2"/>
          </p:cNvCxnSpPr>
          <p:nvPr/>
        </p:nvCxnSpPr>
        <p:spPr>
          <a:xfrm flipV="1">
            <a:off x="3059832" y="4293096"/>
            <a:ext cx="1224136" cy="864096"/>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 idx="2"/>
            <a:endCxn id="8" idx="1"/>
          </p:cNvCxnSpPr>
          <p:nvPr/>
        </p:nvCxnSpPr>
        <p:spPr>
          <a:xfrm>
            <a:off x="4283968" y="4293096"/>
            <a:ext cx="1224136" cy="865088"/>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3"/>
            <a:endCxn id="8" idx="1"/>
          </p:cNvCxnSpPr>
          <p:nvPr/>
        </p:nvCxnSpPr>
        <p:spPr>
          <a:xfrm>
            <a:off x="3059832" y="5157192"/>
            <a:ext cx="2448272" cy="992"/>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15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53"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DCT</a:t>
            </a:r>
            <a:r>
              <a:rPr lang="zh-CN" altLang="zh-CN" dirty="0"/>
              <a:t>性质</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a:p>
        </p:txBody>
      </p:sp>
      <p:sp>
        <p:nvSpPr>
          <p:cNvPr id="6" name="椭圆 5"/>
          <p:cNvSpPr/>
          <p:nvPr/>
        </p:nvSpPr>
        <p:spPr>
          <a:xfrm>
            <a:off x="3275856" y="2204864"/>
            <a:ext cx="180020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去相关性</a:t>
            </a:r>
            <a:endParaRPr lang="zh-CN" altLang="en-US" dirty="0"/>
          </a:p>
        </p:txBody>
      </p:sp>
      <p:sp>
        <p:nvSpPr>
          <p:cNvPr id="7" name="椭圆 6"/>
          <p:cNvSpPr/>
          <p:nvPr/>
        </p:nvSpPr>
        <p:spPr>
          <a:xfrm>
            <a:off x="1259632" y="2924944"/>
            <a:ext cx="180020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正交性</a:t>
            </a:r>
            <a:endParaRPr lang="zh-CN" altLang="en-US" dirty="0"/>
          </a:p>
        </p:txBody>
      </p:sp>
      <p:sp>
        <p:nvSpPr>
          <p:cNvPr id="8" name="椭圆 7"/>
          <p:cNvSpPr/>
          <p:nvPr/>
        </p:nvSpPr>
        <p:spPr>
          <a:xfrm>
            <a:off x="5364088" y="2924944"/>
            <a:ext cx="180020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能量紧凑性</a:t>
            </a:r>
            <a:endParaRPr lang="zh-CN" altLang="en-US" dirty="0"/>
          </a:p>
        </p:txBody>
      </p:sp>
      <p:sp>
        <p:nvSpPr>
          <p:cNvPr id="9" name="椭圆 8"/>
          <p:cNvSpPr/>
          <p:nvPr/>
        </p:nvSpPr>
        <p:spPr>
          <a:xfrm>
            <a:off x="2139764" y="4293096"/>
            <a:ext cx="180020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对称性</a:t>
            </a:r>
            <a:endParaRPr lang="zh-CN" altLang="en-US" dirty="0"/>
          </a:p>
        </p:txBody>
      </p:sp>
      <p:sp>
        <p:nvSpPr>
          <p:cNvPr id="10" name="椭圆 9"/>
          <p:cNvSpPr/>
          <p:nvPr/>
        </p:nvSpPr>
        <p:spPr>
          <a:xfrm>
            <a:off x="4644008" y="4293096"/>
            <a:ext cx="1800200"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t>可分离性</a:t>
            </a:r>
            <a:endParaRPr lang="zh-CN" altLang="en-US" dirty="0"/>
          </a:p>
        </p:txBody>
      </p:sp>
    </p:spTree>
    <p:extLst>
      <p:ext uri="{BB962C8B-B14F-4D97-AF65-F5344CB8AC3E}">
        <p14:creationId xmlns:p14="http://schemas.microsoft.com/office/powerpoint/2010/main" val="13589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anim calcmode="lin" valueType="num">
                                      <p:cBhvr>
                                        <p:cTn id="13" dur="2000" fill="hold"/>
                                        <p:tgtEl>
                                          <p:spTgt spid="7"/>
                                        </p:tgtEl>
                                        <p:attrNameLst>
                                          <p:attrName>ppt_w</p:attrName>
                                        </p:attrNameLst>
                                      </p:cBhvr>
                                      <p:tavLst>
                                        <p:tav tm="0" fmla="#ppt_w*sin(2.5*pi*$)">
                                          <p:val>
                                            <p:fltVal val="0"/>
                                          </p:val>
                                        </p:tav>
                                        <p:tav tm="100000">
                                          <p:val>
                                            <p:fltVal val="1"/>
                                          </p:val>
                                        </p:tav>
                                      </p:tavLst>
                                    </p:anim>
                                    <p:anim calcmode="lin" valueType="num">
                                      <p:cBhvr>
                                        <p:cTn id="14" dur="2000" fill="hold"/>
                                        <p:tgtEl>
                                          <p:spTgt spid="7"/>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anim calcmode="lin" valueType="num">
                                      <p:cBhvr>
                                        <p:cTn id="18" dur="2000" fill="hold"/>
                                        <p:tgtEl>
                                          <p:spTgt spid="8"/>
                                        </p:tgtEl>
                                        <p:attrNameLst>
                                          <p:attrName>ppt_w</p:attrName>
                                        </p:attrNameLst>
                                      </p:cBhvr>
                                      <p:tavLst>
                                        <p:tav tm="0" fmla="#ppt_w*sin(2.5*pi*$)">
                                          <p:val>
                                            <p:fltVal val="0"/>
                                          </p:val>
                                        </p:tav>
                                        <p:tav tm="100000">
                                          <p:val>
                                            <p:fltVal val="1"/>
                                          </p:val>
                                        </p:tav>
                                      </p:tavLst>
                                    </p:anim>
                                    <p:anim calcmode="lin" valueType="num">
                                      <p:cBhvr>
                                        <p:cTn id="19" dur="2000" fill="hold"/>
                                        <p:tgtEl>
                                          <p:spTgt spid="8"/>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anim calcmode="lin" valueType="num">
                                      <p:cBhvr>
                                        <p:cTn id="23" dur="2000" fill="hold"/>
                                        <p:tgtEl>
                                          <p:spTgt spid="9"/>
                                        </p:tgtEl>
                                        <p:attrNameLst>
                                          <p:attrName>ppt_w</p:attrName>
                                        </p:attrNameLst>
                                      </p:cBhvr>
                                      <p:tavLst>
                                        <p:tav tm="0" fmla="#ppt_w*sin(2.5*pi*$)">
                                          <p:val>
                                            <p:fltVal val="0"/>
                                          </p:val>
                                        </p:tav>
                                        <p:tav tm="100000">
                                          <p:val>
                                            <p:fltVal val="1"/>
                                          </p:val>
                                        </p:tav>
                                      </p:tavLst>
                                    </p:anim>
                                    <p:anim calcmode="lin" valueType="num">
                                      <p:cBhvr>
                                        <p:cTn id="24" dur="2000" fill="hold"/>
                                        <p:tgtEl>
                                          <p:spTgt spid="9"/>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0"/>
                                        <p:tgtEl>
                                          <p:spTgt spid="10"/>
                                        </p:tgtEl>
                                      </p:cBhvr>
                                    </p:animEffect>
                                    <p:anim calcmode="lin" valueType="num">
                                      <p:cBhvr>
                                        <p:cTn id="28" dur="2000" fill="hold"/>
                                        <p:tgtEl>
                                          <p:spTgt spid="10"/>
                                        </p:tgtEl>
                                        <p:attrNameLst>
                                          <p:attrName>ppt_w</p:attrName>
                                        </p:attrNameLst>
                                      </p:cBhvr>
                                      <p:tavLst>
                                        <p:tav tm="0" fmla="#ppt_w*sin(2.5*pi*$)">
                                          <p:val>
                                            <p:fltVal val="0"/>
                                          </p:val>
                                        </p:tav>
                                        <p:tav tm="100000">
                                          <p:val>
                                            <p:fltVal val="1"/>
                                          </p:val>
                                        </p:tav>
                                      </p:tavLst>
                                    </p:anim>
                                    <p:anim calcmode="lin" valueType="num">
                                      <p:cBhvr>
                                        <p:cTn id="2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可分离性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t>所谓的</a:t>
                </a:r>
                <a:r>
                  <a:rPr lang="zh-CN" altLang="zh-CN" dirty="0">
                    <a:solidFill>
                      <a:srgbClr val="FF0000"/>
                    </a:solidFill>
                  </a:rPr>
                  <a:t>可分离性</a:t>
                </a:r>
                <a:r>
                  <a:rPr lang="zh-CN" altLang="zh-CN" dirty="0"/>
                  <a:t>，即</a:t>
                </a:r>
                <a14:m>
                  <m:oMath xmlns:m="http://schemas.openxmlformats.org/officeDocument/2006/math">
                    <m:r>
                      <a:rPr lang="en-US" altLang="zh-CN" i="1"/>
                      <m:t>𝐶</m:t>
                    </m:r>
                    <m:d>
                      <m:dPr>
                        <m:ctrlPr>
                          <a:rPr lang="zh-CN" altLang="zh-CN" i="1"/>
                        </m:ctrlPr>
                      </m:dPr>
                      <m:e>
                        <m:r>
                          <a:rPr lang="en-US" altLang="zh-CN" i="1"/>
                          <m:t>𝑢</m:t>
                        </m:r>
                        <m:r>
                          <a:rPr lang="en-US" altLang="zh-CN" i="1"/>
                          <m:t>,</m:t>
                        </m:r>
                        <m:r>
                          <a:rPr lang="en-US" altLang="zh-CN" i="1"/>
                          <m:t>𝑣</m:t>
                        </m:r>
                      </m:e>
                    </m:d>
                  </m:oMath>
                </a14:m>
                <a:r>
                  <a:rPr lang="zh-CN" altLang="zh-CN" dirty="0"/>
                  <a:t>的计算可以分成两个步骤，分别为图像行数据的连续一维</a:t>
                </a:r>
                <a:r>
                  <a:rPr lang="en-US" altLang="zh-CN" dirty="0"/>
                  <a:t>DCT</a:t>
                </a:r>
                <a:r>
                  <a:rPr lang="zh-CN" altLang="zh-CN" dirty="0"/>
                  <a:t>操作和图像列数据的连续一维</a:t>
                </a:r>
                <a:r>
                  <a:rPr lang="en-US" altLang="zh-CN" dirty="0"/>
                  <a:t>DCT</a:t>
                </a:r>
                <a:r>
                  <a:rPr lang="zh-CN" altLang="zh-CN" dirty="0" smtClean="0"/>
                  <a:t>操作</a:t>
                </a:r>
                <a:r>
                  <a:rPr lang="zh-CN" altLang="en-US" dirty="0" smtClean="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13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a:p>
        </p:txBody>
      </p:sp>
      <mc:AlternateContent xmlns:mc="http://schemas.openxmlformats.org/markup-compatibility/2006">
        <mc:Choice xmlns:a14="http://schemas.microsoft.com/office/drawing/2010/main" Requires="a14">
          <p:sp>
            <p:nvSpPr>
              <p:cNvPr id="6" name="矩形 5"/>
              <p:cNvSpPr/>
              <p:nvPr/>
            </p:nvSpPr>
            <p:spPr>
              <a:xfrm>
                <a:off x="899592" y="3164514"/>
                <a:ext cx="7200800" cy="91255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0000FF"/>
                          </a:solidFill>
                        </a:rPr>
                        <m:t>𝐶</m:t>
                      </m:r>
                      <m:d>
                        <m:dPr>
                          <m:ctrlPr>
                            <a:rPr lang="zh-CN" altLang="zh-CN" i="1">
                              <a:solidFill>
                                <a:srgbClr val="0000FF"/>
                              </a:solidFill>
                            </a:rPr>
                          </m:ctrlPr>
                        </m:dPr>
                        <m:e>
                          <m:r>
                            <a:rPr lang="en-US" altLang="zh-CN" i="1">
                              <a:solidFill>
                                <a:srgbClr val="0000FF"/>
                              </a:solidFill>
                            </a:rPr>
                            <m:t>𝑢</m:t>
                          </m:r>
                          <m:r>
                            <a:rPr lang="en-US" altLang="zh-CN" i="1">
                              <a:solidFill>
                                <a:srgbClr val="0000FF"/>
                              </a:solidFill>
                            </a:rPr>
                            <m:t>,</m:t>
                          </m:r>
                          <m:r>
                            <a:rPr lang="en-US" altLang="zh-CN" i="1">
                              <a:solidFill>
                                <a:srgbClr val="0000FF"/>
                              </a:solidFill>
                            </a:rPr>
                            <m:t>𝑣</m:t>
                          </m:r>
                        </m:e>
                      </m:d>
                      <m:r>
                        <a:rPr lang="en-US" altLang="zh-CN" i="1">
                          <a:solidFill>
                            <a:srgbClr val="0000FF"/>
                          </a:solidFill>
                        </a:rPr>
                        <m:t>=</m:t>
                      </m:r>
                      <m:r>
                        <a:rPr lang="en-US" altLang="zh-CN" i="1">
                          <a:solidFill>
                            <a:srgbClr val="0000FF"/>
                          </a:solidFill>
                        </a:rPr>
                        <m:t>𝛼</m:t>
                      </m:r>
                      <m:d>
                        <m:dPr>
                          <m:ctrlPr>
                            <a:rPr lang="zh-CN" altLang="zh-CN" i="1">
                              <a:solidFill>
                                <a:srgbClr val="0000FF"/>
                              </a:solidFill>
                            </a:rPr>
                          </m:ctrlPr>
                        </m:dPr>
                        <m:e>
                          <m:r>
                            <a:rPr lang="en-US" altLang="zh-CN" i="1">
                              <a:solidFill>
                                <a:srgbClr val="0000FF"/>
                              </a:solidFill>
                            </a:rPr>
                            <m:t>𝑢</m:t>
                          </m:r>
                        </m:e>
                      </m:d>
                      <m:r>
                        <a:rPr lang="en-US" altLang="zh-CN" i="1">
                          <a:solidFill>
                            <a:srgbClr val="0000FF"/>
                          </a:solidFill>
                        </a:rPr>
                        <m:t>𝛼</m:t>
                      </m:r>
                      <m:d>
                        <m:dPr>
                          <m:ctrlPr>
                            <a:rPr lang="zh-CN" altLang="zh-CN" i="1">
                              <a:solidFill>
                                <a:srgbClr val="0000FF"/>
                              </a:solidFill>
                            </a:rPr>
                          </m:ctrlPr>
                        </m:dPr>
                        <m:e>
                          <m:r>
                            <a:rPr lang="en-US" altLang="zh-CN" i="1">
                              <a:solidFill>
                                <a:srgbClr val="0000FF"/>
                              </a:solidFill>
                            </a:rPr>
                            <m:t>𝑣</m:t>
                          </m:r>
                        </m:e>
                      </m:d>
                      <m:nary>
                        <m:naryPr>
                          <m:chr m:val="∑"/>
                          <m:limLoc m:val="undOvr"/>
                          <m:ctrlPr>
                            <a:rPr lang="zh-CN" altLang="zh-CN" i="1">
                              <a:solidFill>
                                <a:srgbClr val="0000FF"/>
                              </a:solidFill>
                            </a:rPr>
                          </m:ctrlPr>
                        </m:naryPr>
                        <m:sub>
                          <m:r>
                            <a:rPr lang="en-US" altLang="zh-CN" i="1">
                              <a:solidFill>
                                <a:srgbClr val="0000FF"/>
                              </a:solidFill>
                            </a:rPr>
                            <m:t>𝑥</m:t>
                          </m:r>
                          <m:r>
                            <a:rPr lang="en-US" altLang="zh-CN" i="1">
                              <a:solidFill>
                                <a:srgbClr val="0000FF"/>
                              </a:solidFill>
                            </a:rPr>
                            <m:t>=0</m:t>
                          </m:r>
                        </m:sub>
                        <m:sup>
                          <m:r>
                            <a:rPr lang="en-US" altLang="zh-CN" i="1">
                              <a:solidFill>
                                <a:srgbClr val="0000FF"/>
                              </a:solidFill>
                            </a:rPr>
                            <m:t>𝑁</m:t>
                          </m:r>
                          <m:r>
                            <a:rPr lang="en-US" altLang="zh-CN" i="1">
                              <a:solidFill>
                                <a:srgbClr val="0000FF"/>
                              </a:solidFill>
                            </a:rPr>
                            <m:t>−1</m:t>
                          </m:r>
                        </m:sup>
                        <m:e>
                          <m:func>
                            <m:funcPr>
                              <m:ctrlPr>
                                <a:rPr lang="zh-CN" altLang="zh-CN" i="1">
                                  <a:solidFill>
                                    <a:srgbClr val="0000FF"/>
                                  </a:solidFill>
                                </a:rPr>
                              </m:ctrlPr>
                            </m:funcPr>
                            <m:fName>
                              <m:r>
                                <m:rPr>
                                  <m:sty m:val="p"/>
                                </m:rPr>
                                <a:rPr lang="en-US" altLang="zh-CN">
                                  <a:solidFill>
                                    <a:srgbClr val="0000FF"/>
                                  </a:solidFill>
                                </a:rPr>
                                <m:t>cos</m:t>
                              </m:r>
                            </m:fName>
                            <m:e>
                              <m:d>
                                <m:dPr>
                                  <m:begChr m:val="["/>
                                  <m:endChr m:val="]"/>
                                  <m:ctrlPr>
                                    <a:rPr lang="zh-CN" altLang="zh-CN" i="1">
                                      <a:solidFill>
                                        <a:srgbClr val="0000FF"/>
                                      </a:solidFill>
                                    </a:rPr>
                                  </m:ctrlPr>
                                </m:dPr>
                                <m:e>
                                  <m:f>
                                    <m:fPr>
                                      <m:ctrlPr>
                                        <a:rPr lang="zh-CN" altLang="zh-CN" i="1">
                                          <a:solidFill>
                                            <a:srgbClr val="0000FF"/>
                                          </a:solidFill>
                                        </a:rPr>
                                      </m:ctrlPr>
                                    </m:fPr>
                                    <m:num>
                                      <m:r>
                                        <a:rPr lang="en-US" altLang="zh-CN" i="1">
                                          <a:solidFill>
                                            <a:srgbClr val="0000FF"/>
                                          </a:solidFill>
                                        </a:rPr>
                                        <m:t>𝜋</m:t>
                                      </m:r>
                                      <m:d>
                                        <m:dPr>
                                          <m:ctrlPr>
                                            <a:rPr lang="zh-CN" altLang="zh-CN" i="1">
                                              <a:solidFill>
                                                <a:srgbClr val="0000FF"/>
                                              </a:solidFill>
                                            </a:rPr>
                                          </m:ctrlPr>
                                        </m:dPr>
                                        <m:e>
                                          <m:r>
                                            <a:rPr lang="en-US" altLang="zh-CN" i="1">
                                              <a:solidFill>
                                                <a:srgbClr val="0000FF"/>
                                              </a:solidFill>
                                            </a:rPr>
                                            <m:t>2</m:t>
                                          </m:r>
                                          <m:r>
                                            <a:rPr lang="en-US" altLang="zh-CN" i="1">
                                              <a:solidFill>
                                                <a:srgbClr val="0000FF"/>
                                              </a:solidFill>
                                            </a:rPr>
                                            <m:t>𝑥</m:t>
                                          </m:r>
                                          <m:r>
                                            <a:rPr lang="en-US" altLang="zh-CN" i="1">
                                              <a:solidFill>
                                                <a:srgbClr val="0000FF"/>
                                              </a:solidFill>
                                            </a:rPr>
                                            <m:t>+1</m:t>
                                          </m:r>
                                        </m:e>
                                      </m:d>
                                      <m:r>
                                        <a:rPr lang="en-US" altLang="zh-CN" i="1">
                                          <a:solidFill>
                                            <a:srgbClr val="0000FF"/>
                                          </a:solidFill>
                                        </a:rPr>
                                        <m:t>𝑢</m:t>
                                      </m:r>
                                    </m:num>
                                    <m:den>
                                      <m:r>
                                        <a:rPr lang="en-US" altLang="zh-CN" i="1">
                                          <a:solidFill>
                                            <a:srgbClr val="0000FF"/>
                                          </a:solidFill>
                                        </a:rPr>
                                        <m:t>2</m:t>
                                      </m:r>
                                      <m:r>
                                        <a:rPr lang="en-US" altLang="zh-CN" i="1">
                                          <a:solidFill>
                                            <a:srgbClr val="0000FF"/>
                                          </a:solidFill>
                                        </a:rPr>
                                        <m:t>𝑁</m:t>
                                      </m:r>
                                    </m:den>
                                  </m:f>
                                </m:e>
                              </m:d>
                            </m:e>
                          </m:func>
                        </m:e>
                      </m:nary>
                      <m:nary>
                        <m:naryPr>
                          <m:chr m:val="∑"/>
                          <m:limLoc m:val="undOvr"/>
                          <m:ctrlPr>
                            <a:rPr lang="zh-CN" altLang="zh-CN" i="1">
                              <a:solidFill>
                                <a:srgbClr val="0000FF"/>
                              </a:solidFill>
                            </a:rPr>
                          </m:ctrlPr>
                        </m:naryPr>
                        <m:sub>
                          <m:r>
                            <a:rPr lang="en-US" altLang="zh-CN" i="1">
                              <a:solidFill>
                                <a:srgbClr val="0000FF"/>
                              </a:solidFill>
                            </a:rPr>
                            <m:t>𝑦</m:t>
                          </m:r>
                          <m:r>
                            <a:rPr lang="en-US" altLang="zh-CN" i="1">
                              <a:solidFill>
                                <a:srgbClr val="0000FF"/>
                              </a:solidFill>
                            </a:rPr>
                            <m:t>=0</m:t>
                          </m:r>
                        </m:sub>
                        <m:sup>
                          <m:r>
                            <a:rPr lang="en-US" altLang="zh-CN" i="1">
                              <a:solidFill>
                                <a:srgbClr val="0000FF"/>
                              </a:solidFill>
                            </a:rPr>
                            <m:t>𝑁</m:t>
                          </m:r>
                          <m:r>
                            <a:rPr lang="en-US" altLang="zh-CN" i="1">
                              <a:solidFill>
                                <a:srgbClr val="0000FF"/>
                              </a:solidFill>
                            </a:rPr>
                            <m:t>−1</m:t>
                          </m:r>
                        </m:sup>
                        <m:e>
                          <m:r>
                            <a:rPr lang="en-US" altLang="zh-CN" i="1">
                              <a:solidFill>
                                <a:srgbClr val="0000FF"/>
                              </a:solidFill>
                            </a:rPr>
                            <m:t>𝑓</m:t>
                          </m:r>
                          <m:d>
                            <m:dPr>
                              <m:ctrlPr>
                                <a:rPr lang="zh-CN" altLang="zh-CN" i="1">
                                  <a:solidFill>
                                    <a:srgbClr val="0000FF"/>
                                  </a:solidFill>
                                </a:rPr>
                              </m:ctrlPr>
                            </m:dPr>
                            <m:e>
                              <m:r>
                                <a:rPr lang="en-US" altLang="zh-CN" i="1">
                                  <a:solidFill>
                                    <a:srgbClr val="0000FF"/>
                                  </a:solidFill>
                                </a:rPr>
                                <m:t>𝑥</m:t>
                              </m:r>
                              <m:r>
                                <a:rPr lang="en-US" altLang="zh-CN" i="1">
                                  <a:solidFill>
                                    <a:srgbClr val="0000FF"/>
                                  </a:solidFill>
                                </a:rPr>
                                <m:t>,</m:t>
                              </m:r>
                              <m:r>
                                <a:rPr lang="en-US" altLang="zh-CN" i="1">
                                  <a:solidFill>
                                    <a:srgbClr val="0000FF"/>
                                  </a:solidFill>
                                </a:rPr>
                                <m:t>𝑦</m:t>
                              </m:r>
                            </m:e>
                          </m:d>
                          <m:func>
                            <m:funcPr>
                              <m:ctrlPr>
                                <a:rPr lang="zh-CN" altLang="zh-CN" i="1">
                                  <a:solidFill>
                                    <a:srgbClr val="0000FF"/>
                                  </a:solidFill>
                                </a:rPr>
                              </m:ctrlPr>
                            </m:funcPr>
                            <m:fName>
                              <m:r>
                                <m:rPr>
                                  <m:sty m:val="p"/>
                                </m:rPr>
                                <a:rPr lang="en-US" altLang="zh-CN">
                                  <a:solidFill>
                                    <a:srgbClr val="0000FF"/>
                                  </a:solidFill>
                                </a:rPr>
                                <m:t>cos</m:t>
                              </m:r>
                            </m:fName>
                            <m:e>
                              <m:d>
                                <m:dPr>
                                  <m:begChr m:val="["/>
                                  <m:endChr m:val="]"/>
                                  <m:ctrlPr>
                                    <a:rPr lang="zh-CN" altLang="zh-CN" i="1">
                                      <a:solidFill>
                                        <a:srgbClr val="0000FF"/>
                                      </a:solidFill>
                                    </a:rPr>
                                  </m:ctrlPr>
                                </m:dPr>
                                <m:e>
                                  <m:f>
                                    <m:fPr>
                                      <m:ctrlPr>
                                        <a:rPr lang="zh-CN" altLang="zh-CN" i="1">
                                          <a:solidFill>
                                            <a:srgbClr val="0000FF"/>
                                          </a:solidFill>
                                        </a:rPr>
                                      </m:ctrlPr>
                                    </m:fPr>
                                    <m:num>
                                      <m:r>
                                        <a:rPr lang="en-US" altLang="zh-CN" i="1">
                                          <a:solidFill>
                                            <a:srgbClr val="0000FF"/>
                                          </a:solidFill>
                                        </a:rPr>
                                        <m:t>𝜋</m:t>
                                      </m:r>
                                      <m:d>
                                        <m:dPr>
                                          <m:ctrlPr>
                                            <a:rPr lang="zh-CN" altLang="zh-CN" i="1">
                                              <a:solidFill>
                                                <a:srgbClr val="0000FF"/>
                                              </a:solidFill>
                                            </a:rPr>
                                          </m:ctrlPr>
                                        </m:dPr>
                                        <m:e>
                                          <m:r>
                                            <a:rPr lang="en-US" altLang="zh-CN" i="1">
                                              <a:solidFill>
                                                <a:srgbClr val="0000FF"/>
                                              </a:solidFill>
                                            </a:rPr>
                                            <m:t>2</m:t>
                                          </m:r>
                                          <m:r>
                                            <a:rPr lang="en-US" altLang="zh-CN" i="1">
                                              <a:solidFill>
                                                <a:srgbClr val="0000FF"/>
                                              </a:solidFill>
                                            </a:rPr>
                                            <m:t>𝑦</m:t>
                                          </m:r>
                                          <m:r>
                                            <a:rPr lang="en-US" altLang="zh-CN" i="1">
                                              <a:solidFill>
                                                <a:srgbClr val="0000FF"/>
                                              </a:solidFill>
                                            </a:rPr>
                                            <m:t>+1</m:t>
                                          </m:r>
                                        </m:e>
                                      </m:d>
                                      <m:r>
                                        <a:rPr lang="en-US" altLang="zh-CN" i="1">
                                          <a:solidFill>
                                            <a:srgbClr val="0000FF"/>
                                          </a:solidFill>
                                        </a:rPr>
                                        <m:t>𝑣</m:t>
                                      </m:r>
                                    </m:num>
                                    <m:den>
                                      <m:r>
                                        <a:rPr lang="en-US" altLang="zh-CN" i="1">
                                          <a:solidFill>
                                            <a:srgbClr val="0000FF"/>
                                          </a:solidFill>
                                        </a:rPr>
                                        <m:t>2</m:t>
                                      </m:r>
                                      <m:r>
                                        <a:rPr lang="en-US" altLang="zh-CN" i="1">
                                          <a:solidFill>
                                            <a:srgbClr val="0000FF"/>
                                          </a:solidFill>
                                        </a:rPr>
                                        <m:t>𝑁</m:t>
                                      </m:r>
                                    </m:den>
                                  </m:f>
                                </m:e>
                              </m:d>
                            </m:e>
                          </m:func>
                        </m:e>
                      </m:nary>
                      <m:r>
                        <a:rPr lang="zh-CN" altLang="zh-CN">
                          <a:solidFill>
                            <a:srgbClr val="0000FF"/>
                          </a:solidFill>
                        </a:rPr>
                        <m:t>，</m:t>
                      </m:r>
                    </m:oMath>
                  </m:oMathPara>
                </a14:m>
                <a:endParaRPr lang="zh-CN" altLang="en-US" dirty="0">
                  <a:solidFill>
                    <a:srgbClr val="0000FF"/>
                  </a:solidFill>
                </a:endParaRPr>
              </a:p>
            </p:txBody>
          </p:sp>
        </mc:Choice>
        <mc:Fallback>
          <p:sp>
            <p:nvSpPr>
              <p:cNvPr id="6" name="矩形 5"/>
              <p:cNvSpPr>
                <a:spLocks noRot="1" noChangeAspect="1" noMove="1" noResize="1" noEditPoints="1" noAdjustHandles="1" noChangeArrowheads="1" noChangeShapeType="1" noTextEdit="1"/>
              </p:cNvSpPr>
              <p:nvPr/>
            </p:nvSpPr>
            <p:spPr>
              <a:xfrm>
                <a:off x="899592" y="3164514"/>
                <a:ext cx="7200800" cy="912558"/>
              </a:xfrm>
              <a:prstGeom prst="rect">
                <a:avLst/>
              </a:prstGeom>
              <a:blipFill rotWithShape="1">
                <a:blip r:embed="rId3"/>
                <a:stretch>
                  <a:fillRect/>
                </a:stretch>
              </a:blipFill>
            </p:spPr>
            <p:txBody>
              <a:bodyPr/>
              <a:lstStyle/>
              <a:p>
                <a:r>
                  <a:rPr lang="zh-CN" altLang="en-US">
                    <a:noFill/>
                  </a:rPr>
                  <a:t> </a:t>
                </a:r>
              </a:p>
            </p:txBody>
          </p:sp>
        </mc:Fallback>
      </mc:AlternateContent>
      <p:pic>
        <p:nvPicPr>
          <p:cNvPr id="7" name="图片 6" descr="基于可分离性的二维 DCT 计算.bmp"/>
          <p:cNvPicPr/>
          <p:nvPr/>
        </p:nvPicPr>
        <p:blipFill>
          <a:blip r:embed="rId4" cstate="print"/>
          <a:stretch>
            <a:fillRect/>
          </a:stretch>
        </p:blipFill>
        <p:spPr>
          <a:xfrm>
            <a:off x="827584" y="4293096"/>
            <a:ext cx="7272808" cy="1944216"/>
          </a:xfrm>
          <a:prstGeom prst="rect">
            <a:avLst/>
          </a:prstGeom>
        </p:spPr>
      </p:pic>
    </p:spTree>
    <p:extLst>
      <p:ext uri="{BB962C8B-B14F-4D97-AF65-F5344CB8AC3E}">
        <p14:creationId xmlns:p14="http://schemas.microsoft.com/office/powerpoint/2010/main" val="245043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80">
                                          <p:stCondLst>
                                            <p:cond delay="0"/>
                                          </p:stCondLst>
                                        </p:cTn>
                                        <p:tgtEl>
                                          <p:spTgt spid="7"/>
                                        </p:tgtEl>
                                      </p:cBhvr>
                                    </p:animEffect>
                                    <p:anim calcmode="lin" valueType="num">
                                      <p:cBhvr>
                                        <p:cTn id="2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1" dur="26">
                                          <p:stCondLst>
                                            <p:cond delay="650"/>
                                          </p:stCondLst>
                                        </p:cTn>
                                        <p:tgtEl>
                                          <p:spTgt spid="7"/>
                                        </p:tgtEl>
                                      </p:cBhvr>
                                      <p:to x="100000" y="60000"/>
                                    </p:animScale>
                                    <p:animScale>
                                      <p:cBhvr>
                                        <p:cTn id="32" dur="166" decel="50000">
                                          <p:stCondLst>
                                            <p:cond delay="676"/>
                                          </p:stCondLst>
                                        </p:cTn>
                                        <p:tgtEl>
                                          <p:spTgt spid="7"/>
                                        </p:tgtEl>
                                      </p:cBhvr>
                                      <p:to x="100000" y="100000"/>
                                    </p:animScale>
                                    <p:animScale>
                                      <p:cBhvr>
                                        <p:cTn id="33" dur="26">
                                          <p:stCondLst>
                                            <p:cond delay="1312"/>
                                          </p:stCondLst>
                                        </p:cTn>
                                        <p:tgtEl>
                                          <p:spTgt spid="7"/>
                                        </p:tgtEl>
                                      </p:cBhvr>
                                      <p:to x="100000" y="80000"/>
                                    </p:animScale>
                                    <p:animScale>
                                      <p:cBhvr>
                                        <p:cTn id="34" dur="166" decel="50000">
                                          <p:stCondLst>
                                            <p:cond delay="1338"/>
                                          </p:stCondLst>
                                        </p:cTn>
                                        <p:tgtEl>
                                          <p:spTgt spid="7"/>
                                        </p:tgtEl>
                                      </p:cBhvr>
                                      <p:to x="100000" y="100000"/>
                                    </p:animScale>
                                    <p:animScale>
                                      <p:cBhvr>
                                        <p:cTn id="35" dur="26">
                                          <p:stCondLst>
                                            <p:cond delay="1642"/>
                                          </p:stCondLst>
                                        </p:cTn>
                                        <p:tgtEl>
                                          <p:spTgt spid="7"/>
                                        </p:tgtEl>
                                      </p:cBhvr>
                                      <p:to x="100000" y="90000"/>
                                    </p:animScale>
                                    <p:animScale>
                                      <p:cBhvr>
                                        <p:cTn id="36" dur="166" decel="50000">
                                          <p:stCondLst>
                                            <p:cond delay="1668"/>
                                          </p:stCondLst>
                                        </p:cTn>
                                        <p:tgtEl>
                                          <p:spTgt spid="7"/>
                                        </p:tgtEl>
                                      </p:cBhvr>
                                      <p:to x="100000" y="100000"/>
                                    </p:animScale>
                                    <p:animScale>
                                      <p:cBhvr>
                                        <p:cTn id="37" dur="26">
                                          <p:stCondLst>
                                            <p:cond delay="1808"/>
                                          </p:stCondLst>
                                        </p:cTn>
                                        <p:tgtEl>
                                          <p:spTgt spid="7"/>
                                        </p:tgtEl>
                                      </p:cBhvr>
                                      <p:to x="100000" y="95000"/>
                                    </p:animScale>
                                    <p:animScale>
                                      <p:cBhvr>
                                        <p:cTn id="38"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色度抽样</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zh-CN" dirty="0">
                    <a:solidFill>
                      <a:srgbClr val="FF0000"/>
                    </a:solidFill>
                  </a:rPr>
                  <a:t>色度抽样</a:t>
                </a:r>
                <a:r>
                  <a:rPr lang="zh-CN" altLang="zh-CN" dirty="0"/>
                  <a:t>（</a:t>
                </a:r>
                <a:r>
                  <a:rPr lang="en-US" altLang="zh-CN" dirty="0"/>
                  <a:t>Chroma Subsampling</a:t>
                </a:r>
                <a:r>
                  <a:rPr lang="zh-CN" altLang="zh-CN" dirty="0"/>
                  <a:t>），是一种图像编码方式，通过对色度信息进行低精度编码而对亮度信息进行高精度编码来实现的</a:t>
                </a:r>
                <a:r>
                  <a:rPr lang="zh-CN" altLang="zh-CN" dirty="0" smtClean="0"/>
                  <a:t>。</a:t>
                </a:r>
                <a:endParaRPr lang="en-US" altLang="zh-CN" dirty="0" smtClean="0"/>
              </a:p>
              <a:p>
                <a:r>
                  <a:rPr lang="zh-CN" altLang="zh-CN" dirty="0"/>
                  <a:t>色度抽样方案通常表示为三部分的比率</a:t>
                </a:r>
                <a14:m>
                  <m:oMath xmlns:m="http://schemas.openxmlformats.org/officeDocument/2006/math">
                    <m:r>
                      <a:rPr lang="en-US" altLang="zh-CN" i="1"/>
                      <m:t>𝐽</m:t>
                    </m:r>
                    <m:r>
                      <a:rPr lang="en-US" altLang="zh-CN" i="1"/>
                      <m:t>:</m:t>
                    </m:r>
                    <m:r>
                      <a:rPr lang="en-US" altLang="zh-CN" i="1"/>
                      <m:t>𝑎</m:t>
                    </m:r>
                    <m:r>
                      <a:rPr lang="en-US" altLang="zh-CN" i="1"/>
                      <m:t>:</m:t>
                    </m:r>
                    <m:r>
                      <a:rPr lang="en-US" altLang="zh-CN" i="1"/>
                      <m:t>𝑏</m:t>
                    </m:r>
                  </m:oMath>
                </a14:m>
                <a:r>
                  <a:rPr lang="zh-CN" altLang="zh-CN" dirty="0"/>
                  <a:t>（例如</a:t>
                </a:r>
                <a14:m>
                  <m:oMath xmlns:m="http://schemas.openxmlformats.org/officeDocument/2006/math">
                    <m:r>
                      <a:rPr lang="en-US" altLang="zh-CN" i="1"/>
                      <m:t>4:2:2</m:t>
                    </m:r>
                  </m:oMath>
                </a14:m>
                <a:r>
                  <a:rPr lang="zh-CN" altLang="zh-CN" dirty="0"/>
                  <a:t>），有时也表示为四部分的比率</a:t>
                </a:r>
                <a14:m>
                  <m:oMath xmlns:m="http://schemas.openxmlformats.org/officeDocument/2006/math">
                    <m:r>
                      <a:rPr lang="en-US" altLang="zh-CN" i="1"/>
                      <m:t>𝐽</m:t>
                    </m:r>
                    <m:r>
                      <a:rPr lang="en-US" altLang="zh-CN" i="1"/>
                      <m:t>:</m:t>
                    </m:r>
                    <m:r>
                      <a:rPr lang="en-US" altLang="zh-CN" i="1">
                        <a:hlinkClick r:id="" action="ppaction://noaction"/>
                      </a:rPr>
                      <m:t>𝑎</m:t>
                    </m:r>
                    <m:r>
                      <a:rPr lang="en-US" altLang="zh-CN" i="1"/>
                      <m:t>:</m:t>
                    </m:r>
                    <m:r>
                      <a:rPr lang="en-US" altLang="zh-CN" i="1">
                        <a:hlinkClick r:id="" action="ppaction://noaction"/>
                      </a:rPr>
                      <m:t>𝑏</m:t>
                    </m:r>
                    <m:r>
                      <a:rPr lang="en-US" altLang="zh-CN"/>
                      <m:t>:</m:t>
                    </m:r>
                    <m:r>
                      <a:rPr lang="en-US" altLang="zh-CN" i="1">
                        <a:hlinkClick r:id="" action="ppaction://noaction"/>
                      </a:rPr>
                      <m:t>𝐴𝑙𝑝h𝑎</m:t>
                    </m:r>
                  </m:oMath>
                </a14:m>
                <a:r>
                  <a:rPr lang="zh-CN" altLang="zh-CN" dirty="0"/>
                  <a:t>（例如</a:t>
                </a:r>
                <a14:m>
                  <m:oMath xmlns:m="http://schemas.openxmlformats.org/officeDocument/2006/math">
                    <m:r>
                      <a:rPr lang="en-US" altLang="zh-CN" i="1"/>
                      <m:t>4:2:2</m:t>
                    </m:r>
                    <m:r>
                      <a:rPr lang="en-US" altLang="zh-CN"/>
                      <m:t>:4</m:t>
                    </m:r>
                  </m:oMath>
                </a14:m>
                <a:r>
                  <a:rPr lang="zh-CN" altLang="zh-CN" dirty="0"/>
                  <a:t>）</a:t>
                </a:r>
                <a:r>
                  <a:rPr lang="zh-CN" altLang="zh-CN" dirty="0" smtClean="0"/>
                  <a:t>。</a:t>
                </a:r>
                <a:endParaRPr lang="en-US" altLang="zh-CN" dirty="0" smtClean="0"/>
              </a:p>
              <a:p>
                <a:pPr lvl="1"/>
                <a14:m>
                  <m:oMath xmlns:m="http://schemas.openxmlformats.org/officeDocument/2006/math">
                    <m:r>
                      <a:rPr lang="en-US" altLang="zh-CN" i="1" smtClean="0">
                        <a:solidFill>
                          <a:srgbClr val="00B050"/>
                        </a:solidFill>
                      </a:rPr>
                      <m:t>𝐽</m:t>
                    </m:r>
                  </m:oMath>
                </a14:m>
                <a:r>
                  <a:rPr lang="en-US" altLang="zh-CN" dirty="0">
                    <a:solidFill>
                      <a:srgbClr val="00B050"/>
                    </a:solidFill>
                  </a:rPr>
                  <a:t> </a:t>
                </a:r>
                <a:r>
                  <a:rPr lang="zh-CN" altLang="zh-CN" dirty="0">
                    <a:solidFill>
                      <a:srgbClr val="00B050"/>
                    </a:solidFill>
                  </a:rPr>
                  <a:t>表示概念区域中水平样本参考宽度，通常为</a:t>
                </a:r>
                <a:r>
                  <a:rPr lang="en-US" altLang="zh-CN" dirty="0">
                    <a:solidFill>
                      <a:srgbClr val="00B050"/>
                    </a:solidFill>
                  </a:rPr>
                  <a:t>4</a:t>
                </a:r>
                <a:r>
                  <a:rPr lang="zh-CN" altLang="zh-CN" dirty="0" smtClean="0">
                    <a:solidFill>
                      <a:srgbClr val="00B050"/>
                    </a:solidFill>
                  </a:rPr>
                  <a:t>；</a:t>
                </a:r>
                <a:endParaRPr lang="en-US" altLang="zh-CN" dirty="0" smtClean="0">
                  <a:solidFill>
                    <a:srgbClr val="00B050"/>
                  </a:solidFill>
                </a:endParaRPr>
              </a:p>
              <a:p>
                <a:pPr lvl="1"/>
                <a14:m>
                  <m:oMath xmlns:m="http://schemas.openxmlformats.org/officeDocument/2006/math">
                    <m:r>
                      <a:rPr lang="en-US" altLang="zh-CN" i="1">
                        <a:solidFill>
                          <a:srgbClr val="00B050"/>
                        </a:solidFill>
                      </a:rPr>
                      <m:t>𝑎</m:t>
                    </m:r>
                  </m:oMath>
                </a14:m>
                <a:r>
                  <a:rPr lang="en-US" altLang="zh-CN" dirty="0">
                    <a:solidFill>
                      <a:srgbClr val="00B050"/>
                    </a:solidFill>
                  </a:rPr>
                  <a:t> </a:t>
                </a:r>
                <a:r>
                  <a:rPr lang="zh-CN" altLang="zh-CN" dirty="0">
                    <a:solidFill>
                      <a:srgbClr val="00B050"/>
                    </a:solidFill>
                  </a:rPr>
                  <a:t>表示在</a:t>
                </a:r>
                <a14:m>
                  <m:oMath xmlns:m="http://schemas.openxmlformats.org/officeDocument/2006/math">
                    <m:r>
                      <a:rPr lang="en-US" altLang="zh-CN" i="1">
                        <a:solidFill>
                          <a:srgbClr val="00B050"/>
                        </a:solidFill>
                      </a:rPr>
                      <m:t>𝐽</m:t>
                    </m:r>
                  </m:oMath>
                </a14:m>
                <a:r>
                  <a:rPr lang="zh-CN" altLang="zh-CN" dirty="0">
                    <a:solidFill>
                      <a:srgbClr val="00B050"/>
                    </a:solidFill>
                  </a:rPr>
                  <a:t>个像素的第一行中色度样本（</a:t>
                </a:r>
                <a14:m>
                  <m:oMath xmlns:m="http://schemas.openxmlformats.org/officeDocument/2006/math">
                    <m:r>
                      <a:rPr lang="en-US" altLang="zh-CN" i="1">
                        <a:solidFill>
                          <a:srgbClr val="00B050"/>
                        </a:solidFill>
                      </a:rPr>
                      <m:t>𝐶𝑟</m:t>
                    </m:r>
                  </m:oMath>
                </a14:m>
                <a:r>
                  <a:rPr lang="zh-CN" altLang="zh-CN" dirty="0">
                    <a:solidFill>
                      <a:srgbClr val="00B050"/>
                    </a:solidFill>
                  </a:rPr>
                  <a:t>和</a:t>
                </a:r>
                <a14:m>
                  <m:oMath xmlns:m="http://schemas.openxmlformats.org/officeDocument/2006/math">
                    <m:r>
                      <a:rPr lang="en-US" altLang="zh-CN" i="1">
                        <a:solidFill>
                          <a:srgbClr val="00B050"/>
                        </a:solidFill>
                      </a:rPr>
                      <m:t>𝐶𝑏</m:t>
                    </m:r>
                  </m:oMath>
                </a14:m>
                <a:r>
                  <a:rPr lang="zh-CN" altLang="zh-CN" dirty="0">
                    <a:solidFill>
                      <a:srgbClr val="00B050"/>
                    </a:solidFill>
                  </a:rPr>
                  <a:t>）的个数</a:t>
                </a:r>
                <a:r>
                  <a:rPr lang="zh-CN" altLang="zh-CN" dirty="0" smtClean="0">
                    <a:solidFill>
                      <a:srgbClr val="00B050"/>
                    </a:solidFill>
                  </a:rPr>
                  <a:t>；</a:t>
                </a:r>
                <a:endParaRPr lang="en-US" altLang="zh-CN" dirty="0" smtClean="0">
                  <a:solidFill>
                    <a:srgbClr val="00B050"/>
                  </a:solidFill>
                </a:endParaRPr>
              </a:p>
              <a:p>
                <a:pPr lvl="1"/>
                <a14:m>
                  <m:oMath xmlns:m="http://schemas.openxmlformats.org/officeDocument/2006/math">
                    <m:r>
                      <a:rPr lang="en-US" altLang="zh-CN" i="1">
                        <a:solidFill>
                          <a:srgbClr val="00B050"/>
                        </a:solidFill>
                      </a:rPr>
                      <m:t>𝑏</m:t>
                    </m:r>
                  </m:oMath>
                </a14:m>
                <a:r>
                  <a:rPr lang="en-US" altLang="zh-CN" dirty="0">
                    <a:solidFill>
                      <a:srgbClr val="00B050"/>
                    </a:solidFill>
                  </a:rPr>
                  <a:t> </a:t>
                </a:r>
                <a:r>
                  <a:rPr lang="zh-CN" altLang="zh-CN" dirty="0">
                    <a:solidFill>
                      <a:srgbClr val="00B050"/>
                    </a:solidFill>
                  </a:rPr>
                  <a:t>表示在</a:t>
                </a:r>
                <a14:m>
                  <m:oMath xmlns:m="http://schemas.openxmlformats.org/officeDocument/2006/math">
                    <m:r>
                      <a:rPr lang="en-US" altLang="zh-CN" i="1">
                        <a:solidFill>
                          <a:srgbClr val="00B050"/>
                        </a:solidFill>
                      </a:rPr>
                      <m:t>𝐽</m:t>
                    </m:r>
                  </m:oMath>
                </a14:m>
                <a:r>
                  <a:rPr lang="zh-CN" altLang="zh-CN" dirty="0">
                    <a:solidFill>
                      <a:srgbClr val="00B050"/>
                    </a:solidFill>
                  </a:rPr>
                  <a:t>个像素的第二行中（额外）色度样本（</a:t>
                </a:r>
                <a14:m>
                  <m:oMath xmlns:m="http://schemas.openxmlformats.org/officeDocument/2006/math">
                    <m:r>
                      <a:rPr lang="en-US" altLang="zh-CN" i="1">
                        <a:solidFill>
                          <a:srgbClr val="00B050"/>
                        </a:solidFill>
                      </a:rPr>
                      <m:t>𝐶𝑟</m:t>
                    </m:r>
                  </m:oMath>
                </a14:m>
                <a:r>
                  <a:rPr lang="zh-CN" altLang="zh-CN" dirty="0">
                    <a:solidFill>
                      <a:srgbClr val="00B050"/>
                    </a:solidFill>
                  </a:rPr>
                  <a:t>和</a:t>
                </a:r>
                <a14:m>
                  <m:oMath xmlns:m="http://schemas.openxmlformats.org/officeDocument/2006/math">
                    <m:r>
                      <a:rPr lang="en-US" altLang="zh-CN" i="1">
                        <a:solidFill>
                          <a:srgbClr val="00B050"/>
                        </a:solidFill>
                      </a:rPr>
                      <m:t>𝐶𝑏</m:t>
                    </m:r>
                  </m:oMath>
                </a14:m>
                <a:r>
                  <a:rPr lang="zh-CN" altLang="zh-CN" dirty="0">
                    <a:solidFill>
                      <a:srgbClr val="00B050"/>
                    </a:solidFill>
                  </a:rPr>
                  <a:t>）的个数</a:t>
                </a:r>
                <a:r>
                  <a:rPr lang="zh-CN" altLang="zh-CN" dirty="0" smtClean="0">
                    <a:solidFill>
                      <a:srgbClr val="00B050"/>
                    </a:solidFill>
                  </a:rPr>
                  <a:t>；</a:t>
                </a:r>
                <a:endParaRPr lang="en-US" altLang="zh-CN" dirty="0" smtClean="0">
                  <a:solidFill>
                    <a:srgbClr val="00B050"/>
                  </a:solidFill>
                </a:endParaRPr>
              </a:p>
              <a:p>
                <a:pPr lvl="1"/>
                <a14:m>
                  <m:oMath xmlns:m="http://schemas.openxmlformats.org/officeDocument/2006/math">
                    <m:r>
                      <a:rPr lang="en-US" altLang="zh-CN" i="1">
                        <a:solidFill>
                          <a:srgbClr val="00B050"/>
                        </a:solidFill>
                      </a:rPr>
                      <m:t>𝐴𝑙𝑝h𝑎</m:t>
                    </m:r>
                  </m:oMath>
                </a14:m>
                <a:r>
                  <a:rPr lang="en-US" altLang="zh-CN" dirty="0">
                    <a:solidFill>
                      <a:srgbClr val="00B050"/>
                    </a:solidFill>
                  </a:rPr>
                  <a:t> </a:t>
                </a:r>
                <a:r>
                  <a:rPr lang="zh-CN" altLang="zh-CN" dirty="0">
                    <a:solidFill>
                      <a:srgbClr val="00B050"/>
                    </a:solidFill>
                  </a:rPr>
                  <a:t>表示相对</a:t>
                </a:r>
                <a14:m>
                  <m:oMath xmlns:m="http://schemas.openxmlformats.org/officeDocument/2006/math">
                    <m:r>
                      <a:rPr lang="en-US" altLang="zh-CN" i="1">
                        <a:solidFill>
                          <a:srgbClr val="00B050"/>
                        </a:solidFill>
                      </a:rPr>
                      <m:t>𝐽</m:t>
                    </m:r>
                  </m:oMath>
                </a14:m>
                <a:r>
                  <a:rPr lang="zh-CN" altLang="zh-CN" dirty="0">
                    <a:solidFill>
                      <a:srgbClr val="00B050"/>
                    </a:solidFill>
                  </a:rPr>
                  <a:t>的水平因子，如果其等于</a:t>
                </a:r>
                <a14:m>
                  <m:oMath xmlns:m="http://schemas.openxmlformats.org/officeDocument/2006/math">
                    <m:r>
                      <a:rPr lang="en-US" altLang="zh-CN" i="1">
                        <a:solidFill>
                          <a:srgbClr val="00B050"/>
                        </a:solidFill>
                      </a:rPr>
                      <m:t>𝐽</m:t>
                    </m:r>
                  </m:oMath>
                </a14:m>
                <a:r>
                  <a:rPr lang="zh-CN" altLang="zh-CN" dirty="0">
                    <a:solidFill>
                      <a:srgbClr val="00B050"/>
                    </a:solidFill>
                  </a:rPr>
                  <a:t>，那么就可以省略。</a:t>
                </a:r>
                <a:endParaRPr lang="zh-CN" altLang="en-US" dirty="0">
                  <a:solidFill>
                    <a:srgbClr val="00B05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2264" r="-84" b="-125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a:p>
        </p:txBody>
      </p:sp>
    </p:spTree>
    <p:extLst>
      <p:ext uri="{BB962C8B-B14F-4D97-AF65-F5344CB8AC3E}">
        <p14:creationId xmlns:p14="http://schemas.microsoft.com/office/powerpoint/2010/main" val="336288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色度抽样方案</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43</a:t>
            </a:fld>
            <a:endParaRPr lang="zh-CN" altLang="en-US"/>
          </a:p>
        </p:txBody>
      </p:sp>
      <p:pic>
        <p:nvPicPr>
          <p:cNvPr id="6" name="图片 5" descr="色度抽样 4-4-4.bmp"/>
          <p:cNvPicPr/>
          <p:nvPr/>
        </p:nvPicPr>
        <p:blipFill>
          <a:blip r:embed="rId2" cstate="print"/>
          <a:stretch>
            <a:fillRect/>
          </a:stretch>
        </p:blipFill>
        <p:spPr>
          <a:xfrm>
            <a:off x="611560" y="1772816"/>
            <a:ext cx="2160240" cy="1593088"/>
          </a:xfrm>
          <a:prstGeom prst="rect">
            <a:avLst/>
          </a:prstGeom>
        </p:spPr>
      </p:pic>
      <p:pic>
        <p:nvPicPr>
          <p:cNvPr id="7" name="图片 6" descr="色度抽样 4-2-2.bmp"/>
          <p:cNvPicPr/>
          <p:nvPr/>
        </p:nvPicPr>
        <p:blipFill>
          <a:blip r:embed="rId3" cstate="print"/>
          <a:stretch>
            <a:fillRect/>
          </a:stretch>
        </p:blipFill>
        <p:spPr>
          <a:xfrm>
            <a:off x="4097908" y="1787216"/>
            <a:ext cx="2160240" cy="1578688"/>
          </a:xfrm>
          <a:prstGeom prst="rect">
            <a:avLst/>
          </a:prstGeom>
        </p:spPr>
      </p:pic>
      <p:pic>
        <p:nvPicPr>
          <p:cNvPr id="8" name="图片 7" descr="色度抽样 4-1-1.bmp"/>
          <p:cNvPicPr/>
          <p:nvPr/>
        </p:nvPicPr>
        <p:blipFill>
          <a:blip r:embed="rId4" cstate="print"/>
          <a:stretch>
            <a:fillRect/>
          </a:stretch>
        </p:blipFill>
        <p:spPr>
          <a:xfrm>
            <a:off x="593056" y="4149080"/>
            <a:ext cx="2160240" cy="1637595"/>
          </a:xfrm>
          <a:prstGeom prst="rect">
            <a:avLst/>
          </a:prstGeom>
        </p:spPr>
      </p:pic>
      <p:pic>
        <p:nvPicPr>
          <p:cNvPr id="9" name="图片 8" descr="色度抽样 4-2-0.bmp"/>
          <p:cNvPicPr/>
          <p:nvPr/>
        </p:nvPicPr>
        <p:blipFill>
          <a:blip r:embed="rId5" cstate="print"/>
          <a:stretch>
            <a:fillRect/>
          </a:stretch>
        </p:blipFill>
        <p:spPr>
          <a:xfrm>
            <a:off x="4097908" y="4149080"/>
            <a:ext cx="2160240" cy="1651994"/>
          </a:xfrm>
          <a:prstGeom prst="rect">
            <a:avLst/>
          </a:prstGeom>
        </p:spPr>
      </p:pic>
      <mc:AlternateContent xmlns:mc="http://schemas.openxmlformats.org/markup-compatibility/2006">
        <mc:Choice xmlns:a14="http://schemas.microsoft.com/office/drawing/2010/main" Requires="a14">
          <p:sp>
            <p:nvSpPr>
              <p:cNvPr id="10" name="矩形 9"/>
              <p:cNvSpPr/>
              <p:nvPr/>
            </p:nvSpPr>
            <p:spPr>
              <a:xfrm>
                <a:off x="1254631" y="3365904"/>
                <a:ext cx="837089" cy="369332"/>
              </a:xfrm>
              <a:prstGeom prst="rect">
                <a:avLst/>
              </a:prstGeom>
              <a:solidFill>
                <a:srgbClr val="FFFF00"/>
              </a:solidFill>
            </p:spPr>
            <p:txBody>
              <a:bodyPr wrap="none">
                <a:spAutoFit/>
              </a:bodyPr>
              <a:lstStyle/>
              <a:p>
                <a14:m>
                  <m:oMathPara xmlns:m="http://schemas.openxmlformats.org/officeDocument/2006/math">
                    <m:oMathParaPr>
                      <m:jc m:val="centerGroup"/>
                    </m:oMathParaPr>
                    <m:oMath xmlns:m="http://schemas.openxmlformats.org/officeDocument/2006/math">
                      <m:r>
                        <a:rPr lang="en-US" altLang="zh-CN" i="1"/>
                        <m:t>4:4:4</m:t>
                      </m:r>
                    </m:oMath>
                  </m:oMathPara>
                </a14:m>
                <a:endParaRPr lang="zh-CN" altLang="en-US" dirty="0"/>
              </a:p>
            </p:txBody>
          </p:sp>
        </mc:Choice>
        <mc:Fallback>
          <p:sp>
            <p:nvSpPr>
              <p:cNvPr id="10" name="矩形 9"/>
              <p:cNvSpPr>
                <a:spLocks noRot="1" noChangeAspect="1" noMove="1" noResize="1" noEditPoints="1" noAdjustHandles="1" noChangeArrowheads="1" noChangeShapeType="1" noTextEdit="1"/>
              </p:cNvSpPr>
              <p:nvPr/>
            </p:nvSpPr>
            <p:spPr>
              <a:xfrm>
                <a:off x="1254631" y="3365904"/>
                <a:ext cx="837089" cy="369332"/>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4756035" y="3365904"/>
                <a:ext cx="837089" cy="369332"/>
              </a:xfrm>
              <a:prstGeom prst="rect">
                <a:avLst/>
              </a:prstGeom>
              <a:solidFill>
                <a:srgbClr val="FFFF00"/>
              </a:solidFill>
            </p:spPr>
            <p:txBody>
              <a:bodyPr wrap="none">
                <a:spAutoFit/>
              </a:bodyPr>
              <a:lstStyle/>
              <a:p>
                <a14:m>
                  <m:oMathPara xmlns:m="http://schemas.openxmlformats.org/officeDocument/2006/math">
                    <m:oMathParaPr>
                      <m:jc m:val="centerGroup"/>
                    </m:oMathParaPr>
                    <m:oMath xmlns:m="http://schemas.openxmlformats.org/officeDocument/2006/math">
                      <m:r>
                        <a:rPr lang="en-US" altLang="zh-CN" i="1"/>
                        <m:t>4:2:2</m:t>
                      </m:r>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4756035" y="3365904"/>
                <a:ext cx="837089" cy="369332"/>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1254630" y="5807940"/>
                <a:ext cx="837089" cy="369332"/>
              </a:xfrm>
              <a:prstGeom prst="rect">
                <a:avLst/>
              </a:prstGeom>
              <a:solidFill>
                <a:srgbClr val="FFFF00"/>
              </a:solidFill>
            </p:spPr>
            <p:txBody>
              <a:bodyPr wrap="none">
                <a:spAutoFit/>
              </a:bodyPr>
              <a:lstStyle/>
              <a:p>
                <a14:m>
                  <m:oMathPara xmlns:m="http://schemas.openxmlformats.org/officeDocument/2006/math">
                    <m:oMathParaPr>
                      <m:jc m:val="centerGroup"/>
                    </m:oMathParaPr>
                    <m:oMath xmlns:m="http://schemas.openxmlformats.org/officeDocument/2006/math">
                      <m:r>
                        <a:rPr lang="en-US" altLang="zh-CN" i="1"/>
                        <m:t>4:1:1</m:t>
                      </m:r>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1254630" y="5807940"/>
                <a:ext cx="837089" cy="369332"/>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4726319" y="5782540"/>
                <a:ext cx="837089" cy="369332"/>
              </a:xfrm>
              <a:prstGeom prst="rect">
                <a:avLst/>
              </a:prstGeom>
              <a:solidFill>
                <a:srgbClr val="FFFF00"/>
              </a:solidFill>
            </p:spPr>
            <p:txBody>
              <a:bodyPr wrap="none">
                <a:spAutoFit/>
              </a:bodyPr>
              <a:lstStyle/>
              <a:p>
                <a14:m>
                  <m:oMathPara xmlns:m="http://schemas.openxmlformats.org/officeDocument/2006/math">
                    <m:oMathParaPr>
                      <m:jc m:val="centerGroup"/>
                    </m:oMathParaPr>
                    <m:oMath xmlns:m="http://schemas.openxmlformats.org/officeDocument/2006/math">
                      <m:r>
                        <a:rPr lang="en-US" altLang="zh-CN" i="1"/>
                        <m:t>4:2:0</m:t>
                      </m:r>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4726319" y="5782540"/>
                <a:ext cx="837089" cy="369332"/>
              </a:xfrm>
              <a:prstGeom prst="rect">
                <a:avLst/>
              </a:prstGeom>
              <a:blipFill rotWithShape="1">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4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80">
                                          <p:stCondLst>
                                            <p:cond delay="0"/>
                                          </p:stCondLst>
                                        </p:cTn>
                                        <p:tgtEl>
                                          <p:spTgt spid="7"/>
                                        </p:tgtEl>
                                      </p:cBhvr>
                                    </p:animEffect>
                                    <p:anim calcmode="lin" valueType="num">
                                      <p:cBhvr>
                                        <p:cTn id="4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7" dur="26">
                                          <p:stCondLst>
                                            <p:cond delay="650"/>
                                          </p:stCondLst>
                                        </p:cTn>
                                        <p:tgtEl>
                                          <p:spTgt spid="7"/>
                                        </p:tgtEl>
                                      </p:cBhvr>
                                      <p:to x="100000" y="60000"/>
                                    </p:animScale>
                                    <p:animScale>
                                      <p:cBhvr>
                                        <p:cTn id="48" dur="166" decel="50000">
                                          <p:stCondLst>
                                            <p:cond delay="676"/>
                                          </p:stCondLst>
                                        </p:cTn>
                                        <p:tgtEl>
                                          <p:spTgt spid="7"/>
                                        </p:tgtEl>
                                      </p:cBhvr>
                                      <p:to x="100000" y="100000"/>
                                    </p:animScale>
                                    <p:animScale>
                                      <p:cBhvr>
                                        <p:cTn id="49" dur="26">
                                          <p:stCondLst>
                                            <p:cond delay="1312"/>
                                          </p:stCondLst>
                                        </p:cTn>
                                        <p:tgtEl>
                                          <p:spTgt spid="7"/>
                                        </p:tgtEl>
                                      </p:cBhvr>
                                      <p:to x="100000" y="80000"/>
                                    </p:animScale>
                                    <p:animScale>
                                      <p:cBhvr>
                                        <p:cTn id="50" dur="166" decel="50000">
                                          <p:stCondLst>
                                            <p:cond delay="1338"/>
                                          </p:stCondLst>
                                        </p:cTn>
                                        <p:tgtEl>
                                          <p:spTgt spid="7"/>
                                        </p:tgtEl>
                                      </p:cBhvr>
                                      <p:to x="100000" y="100000"/>
                                    </p:animScale>
                                    <p:animScale>
                                      <p:cBhvr>
                                        <p:cTn id="51" dur="26">
                                          <p:stCondLst>
                                            <p:cond delay="1642"/>
                                          </p:stCondLst>
                                        </p:cTn>
                                        <p:tgtEl>
                                          <p:spTgt spid="7"/>
                                        </p:tgtEl>
                                      </p:cBhvr>
                                      <p:to x="100000" y="90000"/>
                                    </p:animScale>
                                    <p:animScale>
                                      <p:cBhvr>
                                        <p:cTn id="52" dur="166" decel="50000">
                                          <p:stCondLst>
                                            <p:cond delay="1668"/>
                                          </p:stCondLst>
                                        </p:cTn>
                                        <p:tgtEl>
                                          <p:spTgt spid="7"/>
                                        </p:tgtEl>
                                      </p:cBhvr>
                                      <p:to x="100000" y="100000"/>
                                    </p:animScale>
                                    <p:animScale>
                                      <p:cBhvr>
                                        <p:cTn id="53" dur="26">
                                          <p:stCondLst>
                                            <p:cond delay="1808"/>
                                          </p:stCondLst>
                                        </p:cTn>
                                        <p:tgtEl>
                                          <p:spTgt spid="7"/>
                                        </p:tgtEl>
                                      </p:cBhvr>
                                      <p:to x="100000" y="95000"/>
                                    </p:animScale>
                                    <p:animScale>
                                      <p:cBhvr>
                                        <p:cTn id="54" dur="166" decel="50000">
                                          <p:stCondLst>
                                            <p:cond delay="1834"/>
                                          </p:stCondLst>
                                        </p:cTn>
                                        <p:tgtEl>
                                          <p:spTgt spid="7"/>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80">
                                          <p:stCondLst>
                                            <p:cond delay="0"/>
                                          </p:stCondLst>
                                        </p:cTn>
                                        <p:tgtEl>
                                          <p:spTgt spid="11"/>
                                        </p:tgtEl>
                                      </p:cBhvr>
                                    </p:animEffect>
                                    <p:anim calcmode="lin" valueType="num">
                                      <p:cBhvr>
                                        <p:cTn id="5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3" dur="26">
                                          <p:stCondLst>
                                            <p:cond delay="650"/>
                                          </p:stCondLst>
                                        </p:cTn>
                                        <p:tgtEl>
                                          <p:spTgt spid="11"/>
                                        </p:tgtEl>
                                      </p:cBhvr>
                                      <p:to x="100000" y="60000"/>
                                    </p:animScale>
                                    <p:animScale>
                                      <p:cBhvr>
                                        <p:cTn id="64" dur="166" decel="50000">
                                          <p:stCondLst>
                                            <p:cond delay="676"/>
                                          </p:stCondLst>
                                        </p:cTn>
                                        <p:tgtEl>
                                          <p:spTgt spid="11"/>
                                        </p:tgtEl>
                                      </p:cBhvr>
                                      <p:to x="100000" y="100000"/>
                                    </p:animScale>
                                    <p:animScale>
                                      <p:cBhvr>
                                        <p:cTn id="65" dur="26">
                                          <p:stCondLst>
                                            <p:cond delay="1312"/>
                                          </p:stCondLst>
                                        </p:cTn>
                                        <p:tgtEl>
                                          <p:spTgt spid="11"/>
                                        </p:tgtEl>
                                      </p:cBhvr>
                                      <p:to x="100000" y="80000"/>
                                    </p:animScale>
                                    <p:animScale>
                                      <p:cBhvr>
                                        <p:cTn id="66" dur="166" decel="50000">
                                          <p:stCondLst>
                                            <p:cond delay="1338"/>
                                          </p:stCondLst>
                                        </p:cTn>
                                        <p:tgtEl>
                                          <p:spTgt spid="11"/>
                                        </p:tgtEl>
                                      </p:cBhvr>
                                      <p:to x="100000" y="100000"/>
                                    </p:animScale>
                                    <p:animScale>
                                      <p:cBhvr>
                                        <p:cTn id="67" dur="26">
                                          <p:stCondLst>
                                            <p:cond delay="1642"/>
                                          </p:stCondLst>
                                        </p:cTn>
                                        <p:tgtEl>
                                          <p:spTgt spid="11"/>
                                        </p:tgtEl>
                                      </p:cBhvr>
                                      <p:to x="100000" y="90000"/>
                                    </p:animScale>
                                    <p:animScale>
                                      <p:cBhvr>
                                        <p:cTn id="68" dur="166" decel="50000">
                                          <p:stCondLst>
                                            <p:cond delay="1668"/>
                                          </p:stCondLst>
                                        </p:cTn>
                                        <p:tgtEl>
                                          <p:spTgt spid="11"/>
                                        </p:tgtEl>
                                      </p:cBhvr>
                                      <p:to x="100000" y="100000"/>
                                    </p:animScale>
                                    <p:animScale>
                                      <p:cBhvr>
                                        <p:cTn id="69" dur="26">
                                          <p:stCondLst>
                                            <p:cond delay="1808"/>
                                          </p:stCondLst>
                                        </p:cTn>
                                        <p:tgtEl>
                                          <p:spTgt spid="11"/>
                                        </p:tgtEl>
                                      </p:cBhvr>
                                      <p:to x="100000" y="95000"/>
                                    </p:animScale>
                                    <p:animScale>
                                      <p:cBhvr>
                                        <p:cTn id="70" dur="166" decel="50000">
                                          <p:stCondLst>
                                            <p:cond delay="1834"/>
                                          </p:stCondLst>
                                        </p:cTn>
                                        <p:tgtEl>
                                          <p:spTgt spid="11"/>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580">
                                          <p:stCondLst>
                                            <p:cond delay="0"/>
                                          </p:stCondLst>
                                        </p:cTn>
                                        <p:tgtEl>
                                          <p:spTgt spid="8"/>
                                        </p:tgtEl>
                                      </p:cBhvr>
                                    </p:animEffect>
                                    <p:anim calcmode="lin" valueType="num">
                                      <p:cBhvr>
                                        <p:cTn id="7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1" dur="26">
                                          <p:stCondLst>
                                            <p:cond delay="650"/>
                                          </p:stCondLst>
                                        </p:cTn>
                                        <p:tgtEl>
                                          <p:spTgt spid="8"/>
                                        </p:tgtEl>
                                      </p:cBhvr>
                                      <p:to x="100000" y="60000"/>
                                    </p:animScale>
                                    <p:animScale>
                                      <p:cBhvr>
                                        <p:cTn id="82" dur="166" decel="50000">
                                          <p:stCondLst>
                                            <p:cond delay="676"/>
                                          </p:stCondLst>
                                        </p:cTn>
                                        <p:tgtEl>
                                          <p:spTgt spid="8"/>
                                        </p:tgtEl>
                                      </p:cBhvr>
                                      <p:to x="100000" y="100000"/>
                                    </p:animScale>
                                    <p:animScale>
                                      <p:cBhvr>
                                        <p:cTn id="83" dur="26">
                                          <p:stCondLst>
                                            <p:cond delay="1312"/>
                                          </p:stCondLst>
                                        </p:cTn>
                                        <p:tgtEl>
                                          <p:spTgt spid="8"/>
                                        </p:tgtEl>
                                      </p:cBhvr>
                                      <p:to x="100000" y="80000"/>
                                    </p:animScale>
                                    <p:animScale>
                                      <p:cBhvr>
                                        <p:cTn id="84" dur="166" decel="50000">
                                          <p:stCondLst>
                                            <p:cond delay="1338"/>
                                          </p:stCondLst>
                                        </p:cTn>
                                        <p:tgtEl>
                                          <p:spTgt spid="8"/>
                                        </p:tgtEl>
                                      </p:cBhvr>
                                      <p:to x="100000" y="100000"/>
                                    </p:animScale>
                                    <p:animScale>
                                      <p:cBhvr>
                                        <p:cTn id="85" dur="26">
                                          <p:stCondLst>
                                            <p:cond delay="1642"/>
                                          </p:stCondLst>
                                        </p:cTn>
                                        <p:tgtEl>
                                          <p:spTgt spid="8"/>
                                        </p:tgtEl>
                                      </p:cBhvr>
                                      <p:to x="100000" y="90000"/>
                                    </p:animScale>
                                    <p:animScale>
                                      <p:cBhvr>
                                        <p:cTn id="86" dur="166" decel="50000">
                                          <p:stCondLst>
                                            <p:cond delay="1668"/>
                                          </p:stCondLst>
                                        </p:cTn>
                                        <p:tgtEl>
                                          <p:spTgt spid="8"/>
                                        </p:tgtEl>
                                      </p:cBhvr>
                                      <p:to x="100000" y="100000"/>
                                    </p:animScale>
                                    <p:animScale>
                                      <p:cBhvr>
                                        <p:cTn id="87" dur="26">
                                          <p:stCondLst>
                                            <p:cond delay="1808"/>
                                          </p:stCondLst>
                                        </p:cTn>
                                        <p:tgtEl>
                                          <p:spTgt spid="8"/>
                                        </p:tgtEl>
                                      </p:cBhvr>
                                      <p:to x="100000" y="95000"/>
                                    </p:animScale>
                                    <p:animScale>
                                      <p:cBhvr>
                                        <p:cTn id="88" dur="166" decel="50000">
                                          <p:stCondLst>
                                            <p:cond delay="1834"/>
                                          </p:stCondLst>
                                        </p:cTn>
                                        <p:tgtEl>
                                          <p:spTgt spid="8"/>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down)">
                                      <p:cBhvr>
                                        <p:cTn id="91" dur="580">
                                          <p:stCondLst>
                                            <p:cond delay="0"/>
                                          </p:stCondLst>
                                        </p:cTn>
                                        <p:tgtEl>
                                          <p:spTgt spid="12"/>
                                        </p:tgtEl>
                                      </p:cBhvr>
                                    </p:animEffect>
                                    <p:anim calcmode="lin" valueType="num">
                                      <p:cBhvr>
                                        <p:cTn id="9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97" dur="26">
                                          <p:stCondLst>
                                            <p:cond delay="650"/>
                                          </p:stCondLst>
                                        </p:cTn>
                                        <p:tgtEl>
                                          <p:spTgt spid="12"/>
                                        </p:tgtEl>
                                      </p:cBhvr>
                                      <p:to x="100000" y="60000"/>
                                    </p:animScale>
                                    <p:animScale>
                                      <p:cBhvr>
                                        <p:cTn id="98" dur="166" decel="50000">
                                          <p:stCondLst>
                                            <p:cond delay="676"/>
                                          </p:stCondLst>
                                        </p:cTn>
                                        <p:tgtEl>
                                          <p:spTgt spid="12"/>
                                        </p:tgtEl>
                                      </p:cBhvr>
                                      <p:to x="100000" y="100000"/>
                                    </p:animScale>
                                    <p:animScale>
                                      <p:cBhvr>
                                        <p:cTn id="99" dur="26">
                                          <p:stCondLst>
                                            <p:cond delay="1312"/>
                                          </p:stCondLst>
                                        </p:cTn>
                                        <p:tgtEl>
                                          <p:spTgt spid="12"/>
                                        </p:tgtEl>
                                      </p:cBhvr>
                                      <p:to x="100000" y="80000"/>
                                    </p:animScale>
                                    <p:animScale>
                                      <p:cBhvr>
                                        <p:cTn id="100" dur="166" decel="50000">
                                          <p:stCondLst>
                                            <p:cond delay="1338"/>
                                          </p:stCondLst>
                                        </p:cTn>
                                        <p:tgtEl>
                                          <p:spTgt spid="12"/>
                                        </p:tgtEl>
                                      </p:cBhvr>
                                      <p:to x="100000" y="100000"/>
                                    </p:animScale>
                                    <p:animScale>
                                      <p:cBhvr>
                                        <p:cTn id="101" dur="26">
                                          <p:stCondLst>
                                            <p:cond delay="1642"/>
                                          </p:stCondLst>
                                        </p:cTn>
                                        <p:tgtEl>
                                          <p:spTgt spid="12"/>
                                        </p:tgtEl>
                                      </p:cBhvr>
                                      <p:to x="100000" y="90000"/>
                                    </p:animScale>
                                    <p:animScale>
                                      <p:cBhvr>
                                        <p:cTn id="102" dur="166" decel="50000">
                                          <p:stCondLst>
                                            <p:cond delay="1668"/>
                                          </p:stCondLst>
                                        </p:cTn>
                                        <p:tgtEl>
                                          <p:spTgt spid="12"/>
                                        </p:tgtEl>
                                      </p:cBhvr>
                                      <p:to x="100000" y="100000"/>
                                    </p:animScale>
                                    <p:animScale>
                                      <p:cBhvr>
                                        <p:cTn id="103" dur="26">
                                          <p:stCondLst>
                                            <p:cond delay="1808"/>
                                          </p:stCondLst>
                                        </p:cTn>
                                        <p:tgtEl>
                                          <p:spTgt spid="12"/>
                                        </p:tgtEl>
                                      </p:cBhvr>
                                      <p:to x="100000" y="95000"/>
                                    </p:animScale>
                                    <p:animScale>
                                      <p:cBhvr>
                                        <p:cTn id="104" dur="166" decel="50000">
                                          <p:stCondLst>
                                            <p:cond delay="1834"/>
                                          </p:stCondLst>
                                        </p:cTn>
                                        <p:tgtEl>
                                          <p:spTgt spid="12"/>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9"/>
                                        </p:tgtEl>
                                        <p:attrNameLst>
                                          <p:attrName>style.visibility</p:attrName>
                                        </p:attrNameLst>
                                      </p:cBhvr>
                                      <p:to>
                                        <p:strVal val="visible"/>
                                      </p:to>
                                    </p:set>
                                    <p:animEffect transition="in" filter="wipe(down)">
                                      <p:cBhvr>
                                        <p:cTn id="109" dur="580">
                                          <p:stCondLst>
                                            <p:cond delay="0"/>
                                          </p:stCondLst>
                                        </p:cTn>
                                        <p:tgtEl>
                                          <p:spTgt spid="9"/>
                                        </p:tgtEl>
                                      </p:cBhvr>
                                    </p:animEffect>
                                    <p:anim calcmode="lin" valueType="num">
                                      <p:cBhvr>
                                        <p:cTn id="11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15" dur="26">
                                          <p:stCondLst>
                                            <p:cond delay="650"/>
                                          </p:stCondLst>
                                        </p:cTn>
                                        <p:tgtEl>
                                          <p:spTgt spid="9"/>
                                        </p:tgtEl>
                                      </p:cBhvr>
                                      <p:to x="100000" y="60000"/>
                                    </p:animScale>
                                    <p:animScale>
                                      <p:cBhvr>
                                        <p:cTn id="116" dur="166" decel="50000">
                                          <p:stCondLst>
                                            <p:cond delay="676"/>
                                          </p:stCondLst>
                                        </p:cTn>
                                        <p:tgtEl>
                                          <p:spTgt spid="9"/>
                                        </p:tgtEl>
                                      </p:cBhvr>
                                      <p:to x="100000" y="100000"/>
                                    </p:animScale>
                                    <p:animScale>
                                      <p:cBhvr>
                                        <p:cTn id="117" dur="26">
                                          <p:stCondLst>
                                            <p:cond delay="1312"/>
                                          </p:stCondLst>
                                        </p:cTn>
                                        <p:tgtEl>
                                          <p:spTgt spid="9"/>
                                        </p:tgtEl>
                                      </p:cBhvr>
                                      <p:to x="100000" y="80000"/>
                                    </p:animScale>
                                    <p:animScale>
                                      <p:cBhvr>
                                        <p:cTn id="118" dur="166" decel="50000">
                                          <p:stCondLst>
                                            <p:cond delay="1338"/>
                                          </p:stCondLst>
                                        </p:cTn>
                                        <p:tgtEl>
                                          <p:spTgt spid="9"/>
                                        </p:tgtEl>
                                      </p:cBhvr>
                                      <p:to x="100000" y="100000"/>
                                    </p:animScale>
                                    <p:animScale>
                                      <p:cBhvr>
                                        <p:cTn id="119" dur="26">
                                          <p:stCondLst>
                                            <p:cond delay="1642"/>
                                          </p:stCondLst>
                                        </p:cTn>
                                        <p:tgtEl>
                                          <p:spTgt spid="9"/>
                                        </p:tgtEl>
                                      </p:cBhvr>
                                      <p:to x="100000" y="90000"/>
                                    </p:animScale>
                                    <p:animScale>
                                      <p:cBhvr>
                                        <p:cTn id="120" dur="166" decel="50000">
                                          <p:stCondLst>
                                            <p:cond delay="1668"/>
                                          </p:stCondLst>
                                        </p:cTn>
                                        <p:tgtEl>
                                          <p:spTgt spid="9"/>
                                        </p:tgtEl>
                                      </p:cBhvr>
                                      <p:to x="100000" y="100000"/>
                                    </p:animScale>
                                    <p:animScale>
                                      <p:cBhvr>
                                        <p:cTn id="121" dur="26">
                                          <p:stCondLst>
                                            <p:cond delay="1808"/>
                                          </p:stCondLst>
                                        </p:cTn>
                                        <p:tgtEl>
                                          <p:spTgt spid="9"/>
                                        </p:tgtEl>
                                      </p:cBhvr>
                                      <p:to x="100000" y="95000"/>
                                    </p:animScale>
                                    <p:animScale>
                                      <p:cBhvr>
                                        <p:cTn id="122" dur="166" decel="50000">
                                          <p:stCondLst>
                                            <p:cond delay="1834"/>
                                          </p:stCondLst>
                                        </p:cTn>
                                        <p:tgtEl>
                                          <p:spTgt spid="9"/>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13"/>
                                        </p:tgtEl>
                                        <p:attrNameLst>
                                          <p:attrName>style.visibility</p:attrName>
                                        </p:attrNameLst>
                                      </p:cBhvr>
                                      <p:to>
                                        <p:strVal val="visible"/>
                                      </p:to>
                                    </p:set>
                                    <p:animEffect transition="in" filter="wipe(down)">
                                      <p:cBhvr>
                                        <p:cTn id="125" dur="580">
                                          <p:stCondLst>
                                            <p:cond delay="0"/>
                                          </p:stCondLst>
                                        </p:cTn>
                                        <p:tgtEl>
                                          <p:spTgt spid="13"/>
                                        </p:tgtEl>
                                      </p:cBhvr>
                                    </p:animEffect>
                                    <p:anim calcmode="lin" valueType="num">
                                      <p:cBhvr>
                                        <p:cTn id="12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1" dur="26">
                                          <p:stCondLst>
                                            <p:cond delay="650"/>
                                          </p:stCondLst>
                                        </p:cTn>
                                        <p:tgtEl>
                                          <p:spTgt spid="13"/>
                                        </p:tgtEl>
                                      </p:cBhvr>
                                      <p:to x="100000" y="60000"/>
                                    </p:animScale>
                                    <p:animScale>
                                      <p:cBhvr>
                                        <p:cTn id="132" dur="166" decel="50000">
                                          <p:stCondLst>
                                            <p:cond delay="676"/>
                                          </p:stCondLst>
                                        </p:cTn>
                                        <p:tgtEl>
                                          <p:spTgt spid="13"/>
                                        </p:tgtEl>
                                      </p:cBhvr>
                                      <p:to x="100000" y="100000"/>
                                    </p:animScale>
                                    <p:animScale>
                                      <p:cBhvr>
                                        <p:cTn id="133" dur="26">
                                          <p:stCondLst>
                                            <p:cond delay="1312"/>
                                          </p:stCondLst>
                                        </p:cTn>
                                        <p:tgtEl>
                                          <p:spTgt spid="13"/>
                                        </p:tgtEl>
                                      </p:cBhvr>
                                      <p:to x="100000" y="80000"/>
                                    </p:animScale>
                                    <p:animScale>
                                      <p:cBhvr>
                                        <p:cTn id="134" dur="166" decel="50000">
                                          <p:stCondLst>
                                            <p:cond delay="1338"/>
                                          </p:stCondLst>
                                        </p:cTn>
                                        <p:tgtEl>
                                          <p:spTgt spid="13"/>
                                        </p:tgtEl>
                                      </p:cBhvr>
                                      <p:to x="100000" y="100000"/>
                                    </p:animScale>
                                    <p:animScale>
                                      <p:cBhvr>
                                        <p:cTn id="135" dur="26">
                                          <p:stCondLst>
                                            <p:cond delay="1642"/>
                                          </p:stCondLst>
                                        </p:cTn>
                                        <p:tgtEl>
                                          <p:spTgt spid="13"/>
                                        </p:tgtEl>
                                      </p:cBhvr>
                                      <p:to x="100000" y="90000"/>
                                    </p:animScale>
                                    <p:animScale>
                                      <p:cBhvr>
                                        <p:cTn id="136" dur="166" decel="50000">
                                          <p:stCondLst>
                                            <p:cond delay="1668"/>
                                          </p:stCondLst>
                                        </p:cTn>
                                        <p:tgtEl>
                                          <p:spTgt spid="13"/>
                                        </p:tgtEl>
                                      </p:cBhvr>
                                      <p:to x="100000" y="100000"/>
                                    </p:animScale>
                                    <p:animScale>
                                      <p:cBhvr>
                                        <p:cTn id="137" dur="26">
                                          <p:stCondLst>
                                            <p:cond delay="1808"/>
                                          </p:stCondLst>
                                        </p:cTn>
                                        <p:tgtEl>
                                          <p:spTgt spid="13"/>
                                        </p:tgtEl>
                                      </p:cBhvr>
                                      <p:to x="100000" y="95000"/>
                                    </p:animScale>
                                    <p:animScale>
                                      <p:cBhvr>
                                        <p:cTn id="138"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向量量化</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向量量化</a:t>
            </a:r>
            <a:r>
              <a:rPr lang="zh-CN" altLang="zh-CN" dirty="0"/>
              <a:t>（</a:t>
            </a:r>
            <a:r>
              <a:rPr lang="en-US" altLang="zh-CN" dirty="0"/>
              <a:t>Vector Quantization - VQ</a:t>
            </a:r>
            <a:r>
              <a:rPr lang="zh-CN" altLang="zh-CN" dirty="0"/>
              <a:t>）是一种基于块编码原则的有损数据压缩方法</a:t>
            </a:r>
            <a:r>
              <a:rPr lang="zh-CN" altLang="zh-CN" dirty="0" smtClean="0"/>
              <a:t>。</a:t>
            </a:r>
            <a:endParaRPr lang="en-US" altLang="zh-CN" dirty="0" smtClean="0"/>
          </a:p>
          <a:p>
            <a:r>
              <a:rPr lang="zh-CN" altLang="zh-CN" dirty="0"/>
              <a:t>一个</a:t>
            </a:r>
            <a:r>
              <a:rPr lang="en-US" altLang="zh-CN" dirty="0"/>
              <a:t>VQ</a:t>
            </a:r>
            <a:r>
              <a:rPr lang="zh-CN" altLang="zh-CN" dirty="0"/>
              <a:t>其实就是一个</a:t>
            </a:r>
            <a:r>
              <a:rPr lang="zh-CN" altLang="zh-CN" dirty="0">
                <a:solidFill>
                  <a:srgbClr val="C00000"/>
                </a:solidFill>
              </a:rPr>
              <a:t>近似器</a:t>
            </a:r>
            <a:r>
              <a:rPr lang="zh-CN" altLang="zh-CN" dirty="0"/>
              <a:t>，其思想类似于四舍五入的操作，即取最近邻</a:t>
            </a:r>
            <a:r>
              <a:rPr lang="zh-CN" altLang="zh-CN" dirty="0" smtClean="0"/>
              <a:t>整数。</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a:p>
        </p:txBody>
      </p:sp>
      <p:pic>
        <p:nvPicPr>
          <p:cNvPr id="6" name="图片 5" descr="二维向量量化.bmp"/>
          <p:cNvPicPr/>
          <p:nvPr/>
        </p:nvPicPr>
        <p:blipFill>
          <a:blip r:embed="rId2" cstate="print"/>
          <a:stretch>
            <a:fillRect/>
          </a:stretch>
        </p:blipFill>
        <p:spPr>
          <a:xfrm>
            <a:off x="1043608" y="3428999"/>
            <a:ext cx="3960440" cy="2952329"/>
          </a:xfrm>
          <a:prstGeom prst="rect">
            <a:avLst/>
          </a:prstGeom>
        </p:spPr>
      </p:pic>
      <p:sp>
        <p:nvSpPr>
          <p:cNvPr id="7" name="矩形 6"/>
          <p:cNvSpPr/>
          <p:nvPr/>
        </p:nvSpPr>
        <p:spPr>
          <a:xfrm>
            <a:off x="4932040" y="4221088"/>
            <a:ext cx="3096344" cy="1477328"/>
          </a:xfrm>
          <a:prstGeom prst="rect">
            <a:avLst/>
          </a:prstGeom>
        </p:spPr>
        <p:txBody>
          <a:bodyPr wrap="square">
            <a:spAutoFit/>
          </a:bodyPr>
          <a:lstStyle/>
          <a:p>
            <a:r>
              <a:rPr lang="zh-CN" altLang="zh-CN" dirty="0">
                <a:solidFill>
                  <a:srgbClr val="0000FF"/>
                </a:solidFill>
              </a:rPr>
              <a:t>如果给定一个输入向量，那么就需要选择一个</a:t>
            </a:r>
            <a:r>
              <a:rPr lang="en-US" altLang="zh-CN" dirty="0" err="1">
                <a:solidFill>
                  <a:srgbClr val="0000FF"/>
                </a:solidFill>
              </a:rPr>
              <a:t>codeword</a:t>
            </a:r>
            <a:r>
              <a:rPr lang="zh-CN" altLang="zh-CN" dirty="0">
                <a:solidFill>
                  <a:srgbClr val="0000FF"/>
                </a:solidFill>
              </a:rPr>
              <a:t>，以表示这个输入向量与所选择的</a:t>
            </a:r>
            <a:r>
              <a:rPr lang="en-US" altLang="zh-CN" dirty="0" err="1">
                <a:solidFill>
                  <a:srgbClr val="0000FF"/>
                </a:solidFill>
              </a:rPr>
              <a:t>codeword</a:t>
            </a:r>
            <a:r>
              <a:rPr lang="zh-CN" altLang="zh-CN" dirty="0">
                <a:solidFill>
                  <a:srgbClr val="0000FF"/>
                </a:solidFill>
              </a:rPr>
              <a:t>在同一个</a:t>
            </a:r>
            <a:r>
              <a:rPr lang="en-US" altLang="zh-CN" dirty="0" err="1">
                <a:solidFill>
                  <a:srgbClr val="0000FF"/>
                </a:solidFill>
              </a:rPr>
              <a:t>Voronoi</a:t>
            </a:r>
            <a:r>
              <a:rPr lang="zh-CN" altLang="zh-CN" dirty="0">
                <a:solidFill>
                  <a:srgbClr val="0000FF"/>
                </a:solidFill>
              </a:rPr>
              <a:t>区域中。</a:t>
            </a:r>
            <a:endParaRPr lang="zh-CN" altLang="en-US" dirty="0">
              <a:solidFill>
                <a:srgbClr val="0000FF"/>
              </a:solidFill>
            </a:endParaRPr>
          </a:p>
        </p:txBody>
      </p:sp>
    </p:spTree>
    <p:extLst>
      <p:ext uri="{BB962C8B-B14F-4D97-AF65-F5344CB8AC3E}">
        <p14:creationId xmlns:p14="http://schemas.microsoft.com/office/powerpoint/2010/main" val="182670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向量量化</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r>
                  <a:rPr lang="zh-CN" altLang="zh-CN" dirty="0"/>
                  <a:t>一个向量量化器主要由两个操作组成，分别为</a:t>
                </a:r>
                <a:r>
                  <a:rPr lang="zh-CN" altLang="zh-CN" dirty="0">
                    <a:solidFill>
                      <a:srgbClr val="C00000"/>
                    </a:solidFill>
                  </a:rPr>
                  <a:t>编码器和解码器</a:t>
                </a:r>
                <a:r>
                  <a:rPr lang="zh-CN" altLang="zh-CN" dirty="0" smtClean="0"/>
                  <a:t>。</a:t>
                </a:r>
                <a:endParaRPr lang="en-US" altLang="zh-CN" dirty="0" smtClean="0"/>
              </a:p>
              <a:p>
                <a:r>
                  <a:rPr lang="zh-CN" altLang="zh-CN" dirty="0"/>
                  <a:t>编码器的</a:t>
                </a:r>
                <a:r>
                  <a:rPr lang="zh-CN" altLang="zh-CN" dirty="0">
                    <a:solidFill>
                      <a:srgbClr val="0000FF"/>
                    </a:solidFill>
                  </a:rPr>
                  <a:t>作用</a:t>
                </a:r>
                <a:r>
                  <a:rPr lang="zh-CN" altLang="zh-CN" dirty="0"/>
                  <a:t>，就是接受一个输入向量，然后输出一个</a:t>
                </a:r>
                <a:r>
                  <a:rPr lang="en-US" altLang="zh-CN" dirty="0" err="1"/>
                  <a:t>codeword</a:t>
                </a:r>
                <a:r>
                  <a:rPr lang="zh-CN" altLang="zh-CN" dirty="0"/>
                  <a:t>的索引值，而这个</a:t>
                </a:r>
                <a:r>
                  <a:rPr lang="en-US" altLang="zh-CN" dirty="0" err="1"/>
                  <a:t>codeword</a:t>
                </a:r>
                <a:r>
                  <a:rPr lang="zh-CN" altLang="zh-CN" dirty="0"/>
                  <a:t>提供了最低的失真度量</a:t>
                </a:r>
                <a:r>
                  <a:rPr lang="zh-CN" altLang="zh-CN" dirty="0" smtClean="0"/>
                  <a:t>。</a:t>
                </a:r>
                <a:endParaRPr lang="en-US" altLang="zh-CN" dirty="0" smtClean="0"/>
              </a:p>
              <a:p>
                <a:r>
                  <a:rPr lang="zh-CN" altLang="zh-CN" dirty="0"/>
                  <a:t>当解码器接收到</a:t>
                </a:r>
                <a:r>
                  <a:rPr lang="en-US" altLang="zh-CN" dirty="0" err="1"/>
                  <a:t>codeword</a:t>
                </a:r>
                <a:r>
                  <a:rPr lang="zh-CN" altLang="zh-CN" dirty="0"/>
                  <a:t>的索引值，就使用相应的</a:t>
                </a:r>
                <a:r>
                  <a:rPr lang="en-US" altLang="zh-CN" dirty="0" err="1"/>
                  <a:t>codeword</a:t>
                </a:r>
                <a:r>
                  <a:rPr lang="zh-CN" altLang="zh-CN" dirty="0"/>
                  <a:t>来代替这个索引值</a:t>
                </a:r>
                <a:r>
                  <a:rPr lang="zh-CN" altLang="zh-CN" dirty="0" smtClean="0"/>
                  <a:t>。</a:t>
                </a:r>
                <a:endParaRPr lang="en-US" altLang="zh-CN" dirty="0" smtClean="0"/>
              </a:p>
              <a:p>
                <a:pPr lvl="1"/>
                <a:r>
                  <a:rPr lang="zh-CN" altLang="zh-CN" dirty="0" smtClean="0">
                    <a:solidFill>
                      <a:srgbClr val="00B050"/>
                    </a:solidFill>
                  </a:rPr>
                  <a:t>确定</a:t>
                </a:r>
                <a:r>
                  <a:rPr lang="en-US" altLang="zh-CN" dirty="0" err="1" smtClean="0">
                    <a:solidFill>
                      <a:srgbClr val="00B050"/>
                    </a:solidFill>
                  </a:rPr>
                  <a:t>codew</a:t>
                </a:r>
                <a:r>
                  <a:rPr lang="en-US" altLang="zh-CN" dirty="0">
                    <a:solidFill>
                      <a:srgbClr val="00B050"/>
                    </a:solidFill>
                  </a:rPr>
                  <a:t>ord</a:t>
                </a:r>
                <a:r>
                  <a:rPr lang="zh-CN" altLang="zh-CN" dirty="0">
                    <a:solidFill>
                      <a:srgbClr val="00B050"/>
                    </a:solidFill>
                  </a:rPr>
                  <a:t>的总数</a:t>
                </a:r>
                <a14:m>
                  <m:oMath xmlns:m="http://schemas.openxmlformats.org/officeDocument/2006/math">
                    <m:r>
                      <a:rPr lang="en-US" altLang="zh-CN" i="1">
                        <a:solidFill>
                          <a:srgbClr val="00B050"/>
                        </a:solidFill>
                        <a:latin typeface="Cambria Math"/>
                      </a:rPr>
                      <m:t>𝑁</m:t>
                    </m:r>
                  </m:oMath>
                </a14:m>
                <a:r>
                  <a:rPr lang="zh-CN" altLang="zh-CN" dirty="0">
                    <a:solidFill>
                      <a:srgbClr val="00B050"/>
                    </a:solidFill>
                  </a:rPr>
                  <a:t>，即</a:t>
                </a:r>
                <a:r>
                  <a:rPr lang="en-US" altLang="zh-CN" dirty="0">
                    <a:solidFill>
                      <a:srgbClr val="00B050"/>
                    </a:solidFill>
                  </a:rPr>
                  <a:t>codebook</a:t>
                </a:r>
                <a:r>
                  <a:rPr lang="zh-CN" altLang="zh-CN" dirty="0">
                    <a:solidFill>
                      <a:srgbClr val="00B050"/>
                    </a:solidFill>
                  </a:rPr>
                  <a:t>的规模</a:t>
                </a:r>
                <a:r>
                  <a:rPr lang="zh-CN" altLang="zh-CN" dirty="0">
                    <a:solidFill>
                      <a:srgbClr val="00B050"/>
                    </a:solidFill>
                  </a:rPr>
                  <a:t>；</a:t>
                </a:r>
                <a:endParaRPr lang="en-US" altLang="zh-CN" dirty="0" smtClean="0">
                  <a:solidFill>
                    <a:srgbClr val="00B050"/>
                  </a:solidFill>
                </a:endParaRPr>
              </a:p>
              <a:p>
                <a:pPr lvl="1"/>
                <a:r>
                  <a:rPr lang="zh-CN" altLang="zh-CN" dirty="0">
                    <a:solidFill>
                      <a:srgbClr val="00B050"/>
                    </a:solidFill>
                  </a:rPr>
                  <a:t>随机选择</a:t>
                </a:r>
                <a14:m>
                  <m:oMath xmlns:m="http://schemas.openxmlformats.org/officeDocument/2006/math">
                    <m:r>
                      <a:rPr lang="en-US" altLang="zh-CN" i="1">
                        <a:solidFill>
                          <a:srgbClr val="00B050"/>
                        </a:solidFill>
                      </a:rPr>
                      <m:t>𝑁</m:t>
                    </m:r>
                  </m:oMath>
                </a14:m>
                <a:r>
                  <a:rPr lang="zh-CN" altLang="zh-CN" dirty="0">
                    <a:solidFill>
                      <a:srgbClr val="00B050"/>
                    </a:solidFill>
                  </a:rPr>
                  <a:t>个</a:t>
                </a:r>
                <a:r>
                  <a:rPr lang="en-US" altLang="zh-CN" dirty="0" err="1">
                    <a:solidFill>
                      <a:srgbClr val="00B050"/>
                    </a:solidFill>
                  </a:rPr>
                  <a:t>codeword</a:t>
                </a:r>
                <a:r>
                  <a:rPr lang="zh-CN" altLang="zh-CN" dirty="0">
                    <a:solidFill>
                      <a:srgbClr val="00B050"/>
                    </a:solidFill>
                  </a:rPr>
                  <a:t>，以作为初始的</a:t>
                </a:r>
                <a:r>
                  <a:rPr lang="en-US" altLang="zh-CN" dirty="0">
                    <a:solidFill>
                      <a:srgbClr val="00B050"/>
                    </a:solidFill>
                  </a:rPr>
                  <a:t>codebook</a:t>
                </a:r>
                <a:r>
                  <a:rPr lang="zh-CN" altLang="zh-CN" dirty="0" smtClean="0">
                    <a:solidFill>
                      <a:srgbClr val="00B050"/>
                    </a:solidFill>
                  </a:rPr>
                  <a:t>；</a:t>
                </a:r>
                <a:endParaRPr lang="en-US" altLang="zh-CN" dirty="0" smtClean="0">
                  <a:solidFill>
                    <a:srgbClr val="00B050"/>
                  </a:solidFill>
                </a:endParaRPr>
              </a:p>
              <a:p>
                <a:pPr lvl="1"/>
                <a:r>
                  <a:rPr lang="zh-CN" altLang="zh-CN" dirty="0">
                    <a:solidFill>
                      <a:srgbClr val="00B050"/>
                    </a:solidFill>
                  </a:rPr>
                  <a:t>使用欧拉距离度量来对围绕每个</a:t>
                </a:r>
                <a:r>
                  <a:rPr lang="en-US" altLang="zh-CN" dirty="0" err="1">
                    <a:solidFill>
                      <a:srgbClr val="00B050"/>
                    </a:solidFill>
                  </a:rPr>
                  <a:t>codeword</a:t>
                </a:r>
                <a:r>
                  <a:rPr lang="zh-CN" altLang="zh-CN" dirty="0">
                    <a:solidFill>
                      <a:srgbClr val="00B050"/>
                    </a:solidFill>
                  </a:rPr>
                  <a:t>的向量进行聚类</a:t>
                </a:r>
                <a:r>
                  <a:rPr lang="zh-CN" altLang="zh-CN" dirty="0" smtClean="0">
                    <a:solidFill>
                      <a:srgbClr val="00B050"/>
                    </a:solidFill>
                  </a:rPr>
                  <a:t>；</a:t>
                </a:r>
                <a:endParaRPr lang="en-US" altLang="zh-CN" dirty="0" smtClean="0">
                  <a:solidFill>
                    <a:srgbClr val="00B050"/>
                  </a:solidFill>
                </a:endParaRPr>
              </a:p>
              <a:p>
                <a:pPr lvl="1"/>
                <a:r>
                  <a:rPr lang="zh-CN" altLang="zh-CN" dirty="0">
                    <a:solidFill>
                      <a:srgbClr val="00B050"/>
                    </a:solidFill>
                  </a:rPr>
                  <a:t>获取每个聚类的均值来作为新的</a:t>
                </a:r>
                <a:r>
                  <a:rPr lang="en-US" altLang="zh-CN" dirty="0" err="1">
                    <a:solidFill>
                      <a:srgbClr val="00B050"/>
                    </a:solidFill>
                  </a:rPr>
                  <a:t>codeword</a:t>
                </a:r>
                <a:r>
                  <a:rPr lang="zh-CN" altLang="zh-CN" dirty="0" smtClean="0">
                    <a:solidFill>
                      <a:srgbClr val="00B050"/>
                    </a:solidFill>
                  </a:rPr>
                  <a:t>；</a:t>
                </a:r>
                <a:endParaRPr lang="en-US" altLang="zh-CN" dirty="0" smtClean="0">
                  <a:solidFill>
                    <a:srgbClr val="00B050"/>
                  </a:solidFill>
                </a:endParaRPr>
              </a:p>
              <a:p>
                <a:pPr lvl="1"/>
                <a:r>
                  <a:rPr lang="zh-CN" altLang="zh-CN" dirty="0">
                    <a:solidFill>
                      <a:srgbClr val="00B050"/>
                    </a:solidFill>
                  </a:rPr>
                  <a:t>重复步骤</a:t>
                </a:r>
                <a:r>
                  <a:rPr lang="en-US" altLang="zh-CN" dirty="0">
                    <a:solidFill>
                      <a:srgbClr val="00B050"/>
                    </a:solidFill>
                  </a:rPr>
                  <a:t>2</a:t>
                </a:r>
                <a:r>
                  <a:rPr lang="zh-CN" altLang="zh-CN" dirty="0">
                    <a:solidFill>
                      <a:srgbClr val="00B050"/>
                    </a:solidFill>
                  </a:rPr>
                  <a:t>和</a:t>
                </a:r>
                <a:r>
                  <a:rPr lang="en-US" altLang="zh-CN" dirty="0">
                    <a:solidFill>
                      <a:srgbClr val="00B050"/>
                    </a:solidFill>
                  </a:rPr>
                  <a:t>3</a:t>
                </a:r>
                <a:r>
                  <a:rPr lang="zh-CN" altLang="zh-CN" dirty="0">
                    <a:solidFill>
                      <a:srgbClr val="00B050"/>
                    </a:solidFill>
                  </a:rPr>
                  <a:t>，直至</a:t>
                </a:r>
                <a:r>
                  <a:rPr lang="en-US" altLang="zh-CN" dirty="0" err="1">
                    <a:solidFill>
                      <a:srgbClr val="00B050"/>
                    </a:solidFill>
                  </a:rPr>
                  <a:t>codeword</a:t>
                </a:r>
                <a:r>
                  <a:rPr lang="zh-CN" altLang="zh-CN" dirty="0">
                    <a:solidFill>
                      <a:srgbClr val="00B050"/>
                    </a:solidFill>
                  </a:rPr>
                  <a:t>不再改变或者改变很小。</a:t>
                </a:r>
                <a:endParaRPr lang="zh-CN" altLang="en-US" dirty="0">
                  <a:solidFill>
                    <a:srgbClr val="00B05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37" t="-1635" r="-92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45</a:t>
            </a:fld>
            <a:endParaRPr lang="zh-CN" altLang="en-US"/>
          </a:p>
        </p:txBody>
      </p:sp>
    </p:spTree>
    <p:extLst>
      <p:ext uri="{BB962C8B-B14F-4D97-AF65-F5344CB8AC3E}">
        <p14:creationId xmlns:p14="http://schemas.microsoft.com/office/powerpoint/2010/main" val="58338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par>
                                <p:cTn id="57" presetID="26" presetClass="entr" presetSubtype="0" fill="hold"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wipe(down)">
                                      <p:cBhvr>
                                        <p:cTn id="59" dur="580">
                                          <p:stCondLst>
                                            <p:cond delay="0"/>
                                          </p:stCondLst>
                                        </p:cTn>
                                        <p:tgtEl>
                                          <p:spTgt spid="3">
                                            <p:txEl>
                                              <p:pRg st="4" end="4"/>
                                            </p:txEl>
                                          </p:spTgt>
                                        </p:tgtEl>
                                      </p:cBhvr>
                                    </p:animEffect>
                                    <p:anim calcmode="lin" valueType="num">
                                      <p:cBhvr>
                                        <p:cTn id="6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5" dur="26">
                                          <p:stCondLst>
                                            <p:cond delay="650"/>
                                          </p:stCondLst>
                                        </p:cTn>
                                        <p:tgtEl>
                                          <p:spTgt spid="3">
                                            <p:txEl>
                                              <p:pRg st="4" end="4"/>
                                            </p:txEl>
                                          </p:spTgt>
                                        </p:tgtEl>
                                      </p:cBhvr>
                                      <p:to x="100000" y="60000"/>
                                    </p:animScale>
                                    <p:animScale>
                                      <p:cBhvr>
                                        <p:cTn id="66" dur="166" decel="50000">
                                          <p:stCondLst>
                                            <p:cond delay="676"/>
                                          </p:stCondLst>
                                        </p:cTn>
                                        <p:tgtEl>
                                          <p:spTgt spid="3">
                                            <p:txEl>
                                              <p:pRg st="4" end="4"/>
                                            </p:txEl>
                                          </p:spTgt>
                                        </p:tgtEl>
                                      </p:cBhvr>
                                      <p:to x="100000" y="100000"/>
                                    </p:animScale>
                                    <p:animScale>
                                      <p:cBhvr>
                                        <p:cTn id="67" dur="26">
                                          <p:stCondLst>
                                            <p:cond delay="1312"/>
                                          </p:stCondLst>
                                        </p:cTn>
                                        <p:tgtEl>
                                          <p:spTgt spid="3">
                                            <p:txEl>
                                              <p:pRg st="4" end="4"/>
                                            </p:txEl>
                                          </p:spTgt>
                                        </p:tgtEl>
                                      </p:cBhvr>
                                      <p:to x="100000" y="80000"/>
                                    </p:animScale>
                                    <p:animScale>
                                      <p:cBhvr>
                                        <p:cTn id="68" dur="166" decel="50000">
                                          <p:stCondLst>
                                            <p:cond delay="1338"/>
                                          </p:stCondLst>
                                        </p:cTn>
                                        <p:tgtEl>
                                          <p:spTgt spid="3">
                                            <p:txEl>
                                              <p:pRg st="4" end="4"/>
                                            </p:txEl>
                                          </p:spTgt>
                                        </p:tgtEl>
                                      </p:cBhvr>
                                      <p:to x="100000" y="100000"/>
                                    </p:animScale>
                                    <p:animScale>
                                      <p:cBhvr>
                                        <p:cTn id="69" dur="26">
                                          <p:stCondLst>
                                            <p:cond delay="1642"/>
                                          </p:stCondLst>
                                        </p:cTn>
                                        <p:tgtEl>
                                          <p:spTgt spid="3">
                                            <p:txEl>
                                              <p:pRg st="4" end="4"/>
                                            </p:txEl>
                                          </p:spTgt>
                                        </p:tgtEl>
                                      </p:cBhvr>
                                      <p:to x="100000" y="90000"/>
                                    </p:animScale>
                                    <p:animScale>
                                      <p:cBhvr>
                                        <p:cTn id="70" dur="166" decel="50000">
                                          <p:stCondLst>
                                            <p:cond delay="1668"/>
                                          </p:stCondLst>
                                        </p:cTn>
                                        <p:tgtEl>
                                          <p:spTgt spid="3">
                                            <p:txEl>
                                              <p:pRg st="4" end="4"/>
                                            </p:txEl>
                                          </p:spTgt>
                                        </p:tgtEl>
                                      </p:cBhvr>
                                      <p:to x="100000" y="100000"/>
                                    </p:animScale>
                                    <p:animScale>
                                      <p:cBhvr>
                                        <p:cTn id="71" dur="26">
                                          <p:stCondLst>
                                            <p:cond delay="1808"/>
                                          </p:stCondLst>
                                        </p:cTn>
                                        <p:tgtEl>
                                          <p:spTgt spid="3">
                                            <p:txEl>
                                              <p:pRg st="4" end="4"/>
                                            </p:txEl>
                                          </p:spTgt>
                                        </p:tgtEl>
                                      </p:cBhvr>
                                      <p:to x="100000" y="95000"/>
                                    </p:animScale>
                                    <p:animScale>
                                      <p:cBhvr>
                                        <p:cTn id="72" dur="166" decel="50000">
                                          <p:stCondLst>
                                            <p:cond delay="1834"/>
                                          </p:stCondLst>
                                        </p:cTn>
                                        <p:tgtEl>
                                          <p:spTgt spid="3">
                                            <p:txEl>
                                              <p:pRg st="4" end="4"/>
                                            </p:txEl>
                                          </p:spTgt>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wipe(down)">
                                      <p:cBhvr>
                                        <p:cTn id="75" dur="580">
                                          <p:stCondLst>
                                            <p:cond delay="0"/>
                                          </p:stCondLst>
                                        </p:cTn>
                                        <p:tgtEl>
                                          <p:spTgt spid="3">
                                            <p:txEl>
                                              <p:pRg st="5" end="5"/>
                                            </p:txEl>
                                          </p:spTgt>
                                        </p:tgtEl>
                                      </p:cBhvr>
                                    </p:animEffect>
                                    <p:anim calcmode="lin" valueType="num">
                                      <p:cBhvr>
                                        <p:cTn id="7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5" end="5"/>
                                            </p:txEl>
                                          </p:spTgt>
                                        </p:tgtEl>
                                      </p:cBhvr>
                                      <p:to x="100000" y="60000"/>
                                    </p:animScale>
                                    <p:animScale>
                                      <p:cBhvr>
                                        <p:cTn id="82" dur="166" decel="50000">
                                          <p:stCondLst>
                                            <p:cond delay="676"/>
                                          </p:stCondLst>
                                        </p:cTn>
                                        <p:tgtEl>
                                          <p:spTgt spid="3">
                                            <p:txEl>
                                              <p:pRg st="5" end="5"/>
                                            </p:txEl>
                                          </p:spTgt>
                                        </p:tgtEl>
                                      </p:cBhvr>
                                      <p:to x="100000" y="100000"/>
                                    </p:animScale>
                                    <p:animScale>
                                      <p:cBhvr>
                                        <p:cTn id="83" dur="26">
                                          <p:stCondLst>
                                            <p:cond delay="1312"/>
                                          </p:stCondLst>
                                        </p:cTn>
                                        <p:tgtEl>
                                          <p:spTgt spid="3">
                                            <p:txEl>
                                              <p:pRg st="5" end="5"/>
                                            </p:txEl>
                                          </p:spTgt>
                                        </p:tgtEl>
                                      </p:cBhvr>
                                      <p:to x="100000" y="80000"/>
                                    </p:animScale>
                                    <p:animScale>
                                      <p:cBhvr>
                                        <p:cTn id="84" dur="166" decel="50000">
                                          <p:stCondLst>
                                            <p:cond delay="1338"/>
                                          </p:stCondLst>
                                        </p:cTn>
                                        <p:tgtEl>
                                          <p:spTgt spid="3">
                                            <p:txEl>
                                              <p:pRg st="5" end="5"/>
                                            </p:txEl>
                                          </p:spTgt>
                                        </p:tgtEl>
                                      </p:cBhvr>
                                      <p:to x="100000" y="100000"/>
                                    </p:animScale>
                                    <p:animScale>
                                      <p:cBhvr>
                                        <p:cTn id="85" dur="26">
                                          <p:stCondLst>
                                            <p:cond delay="1642"/>
                                          </p:stCondLst>
                                        </p:cTn>
                                        <p:tgtEl>
                                          <p:spTgt spid="3">
                                            <p:txEl>
                                              <p:pRg st="5" end="5"/>
                                            </p:txEl>
                                          </p:spTgt>
                                        </p:tgtEl>
                                      </p:cBhvr>
                                      <p:to x="100000" y="90000"/>
                                    </p:animScale>
                                    <p:animScale>
                                      <p:cBhvr>
                                        <p:cTn id="86" dur="166" decel="50000">
                                          <p:stCondLst>
                                            <p:cond delay="1668"/>
                                          </p:stCondLst>
                                        </p:cTn>
                                        <p:tgtEl>
                                          <p:spTgt spid="3">
                                            <p:txEl>
                                              <p:pRg st="5" end="5"/>
                                            </p:txEl>
                                          </p:spTgt>
                                        </p:tgtEl>
                                      </p:cBhvr>
                                      <p:to x="100000" y="100000"/>
                                    </p:animScale>
                                    <p:animScale>
                                      <p:cBhvr>
                                        <p:cTn id="87" dur="26">
                                          <p:stCondLst>
                                            <p:cond delay="1808"/>
                                          </p:stCondLst>
                                        </p:cTn>
                                        <p:tgtEl>
                                          <p:spTgt spid="3">
                                            <p:txEl>
                                              <p:pRg st="5" end="5"/>
                                            </p:txEl>
                                          </p:spTgt>
                                        </p:tgtEl>
                                      </p:cBhvr>
                                      <p:to x="100000" y="95000"/>
                                    </p:animScale>
                                    <p:animScale>
                                      <p:cBhvr>
                                        <p:cTn id="88" dur="166" decel="50000">
                                          <p:stCondLst>
                                            <p:cond delay="1834"/>
                                          </p:stCondLst>
                                        </p:cTn>
                                        <p:tgtEl>
                                          <p:spTgt spid="3">
                                            <p:txEl>
                                              <p:pRg st="5" end="5"/>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animEffect transition="in" filter="wipe(down)">
                                      <p:cBhvr>
                                        <p:cTn id="91" dur="580">
                                          <p:stCondLst>
                                            <p:cond delay="0"/>
                                          </p:stCondLst>
                                        </p:cTn>
                                        <p:tgtEl>
                                          <p:spTgt spid="3">
                                            <p:txEl>
                                              <p:pRg st="6" end="6"/>
                                            </p:txEl>
                                          </p:spTgt>
                                        </p:tgtEl>
                                      </p:cBhvr>
                                    </p:animEffect>
                                    <p:anim calcmode="lin" valueType="num">
                                      <p:cBhvr>
                                        <p:cTn id="92"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3">
                                            <p:txEl>
                                              <p:pRg st="6" end="6"/>
                                            </p:txEl>
                                          </p:spTgt>
                                        </p:tgtEl>
                                      </p:cBhvr>
                                      <p:to x="100000" y="60000"/>
                                    </p:animScale>
                                    <p:animScale>
                                      <p:cBhvr>
                                        <p:cTn id="98" dur="166" decel="50000">
                                          <p:stCondLst>
                                            <p:cond delay="676"/>
                                          </p:stCondLst>
                                        </p:cTn>
                                        <p:tgtEl>
                                          <p:spTgt spid="3">
                                            <p:txEl>
                                              <p:pRg st="6" end="6"/>
                                            </p:txEl>
                                          </p:spTgt>
                                        </p:tgtEl>
                                      </p:cBhvr>
                                      <p:to x="100000" y="100000"/>
                                    </p:animScale>
                                    <p:animScale>
                                      <p:cBhvr>
                                        <p:cTn id="99" dur="26">
                                          <p:stCondLst>
                                            <p:cond delay="1312"/>
                                          </p:stCondLst>
                                        </p:cTn>
                                        <p:tgtEl>
                                          <p:spTgt spid="3">
                                            <p:txEl>
                                              <p:pRg st="6" end="6"/>
                                            </p:txEl>
                                          </p:spTgt>
                                        </p:tgtEl>
                                      </p:cBhvr>
                                      <p:to x="100000" y="80000"/>
                                    </p:animScale>
                                    <p:animScale>
                                      <p:cBhvr>
                                        <p:cTn id="100" dur="166" decel="50000">
                                          <p:stCondLst>
                                            <p:cond delay="1338"/>
                                          </p:stCondLst>
                                        </p:cTn>
                                        <p:tgtEl>
                                          <p:spTgt spid="3">
                                            <p:txEl>
                                              <p:pRg st="6" end="6"/>
                                            </p:txEl>
                                          </p:spTgt>
                                        </p:tgtEl>
                                      </p:cBhvr>
                                      <p:to x="100000" y="100000"/>
                                    </p:animScale>
                                    <p:animScale>
                                      <p:cBhvr>
                                        <p:cTn id="101" dur="26">
                                          <p:stCondLst>
                                            <p:cond delay="1642"/>
                                          </p:stCondLst>
                                        </p:cTn>
                                        <p:tgtEl>
                                          <p:spTgt spid="3">
                                            <p:txEl>
                                              <p:pRg st="6" end="6"/>
                                            </p:txEl>
                                          </p:spTgt>
                                        </p:tgtEl>
                                      </p:cBhvr>
                                      <p:to x="100000" y="90000"/>
                                    </p:animScale>
                                    <p:animScale>
                                      <p:cBhvr>
                                        <p:cTn id="102" dur="166" decel="50000">
                                          <p:stCondLst>
                                            <p:cond delay="1668"/>
                                          </p:stCondLst>
                                        </p:cTn>
                                        <p:tgtEl>
                                          <p:spTgt spid="3">
                                            <p:txEl>
                                              <p:pRg st="6" end="6"/>
                                            </p:txEl>
                                          </p:spTgt>
                                        </p:tgtEl>
                                      </p:cBhvr>
                                      <p:to x="100000" y="100000"/>
                                    </p:animScale>
                                    <p:animScale>
                                      <p:cBhvr>
                                        <p:cTn id="103" dur="26">
                                          <p:stCondLst>
                                            <p:cond delay="1808"/>
                                          </p:stCondLst>
                                        </p:cTn>
                                        <p:tgtEl>
                                          <p:spTgt spid="3">
                                            <p:txEl>
                                              <p:pRg st="6" end="6"/>
                                            </p:txEl>
                                          </p:spTgt>
                                        </p:tgtEl>
                                      </p:cBhvr>
                                      <p:to x="100000" y="95000"/>
                                    </p:animScale>
                                    <p:animScale>
                                      <p:cBhvr>
                                        <p:cTn id="104" dur="166" decel="50000">
                                          <p:stCondLst>
                                            <p:cond delay="1834"/>
                                          </p:stCondLst>
                                        </p:cTn>
                                        <p:tgtEl>
                                          <p:spTgt spid="3">
                                            <p:txEl>
                                              <p:pRg st="6" end="6"/>
                                            </p:txEl>
                                          </p:spTgt>
                                        </p:tgtEl>
                                      </p:cBhvr>
                                      <p:to x="100000" y="100000"/>
                                    </p:animScale>
                                  </p:childTnLst>
                                </p:cTn>
                              </p:par>
                              <p:par>
                                <p:cTn id="105" presetID="26" presetClass="entr" presetSubtype="0" fill="hold" nodeType="withEffect">
                                  <p:stCondLst>
                                    <p:cond delay="0"/>
                                  </p:stCondLst>
                                  <p:childTnLst>
                                    <p:set>
                                      <p:cBhvr>
                                        <p:cTn id="106" dur="1" fill="hold">
                                          <p:stCondLst>
                                            <p:cond delay="0"/>
                                          </p:stCondLst>
                                        </p:cTn>
                                        <p:tgtEl>
                                          <p:spTgt spid="3">
                                            <p:txEl>
                                              <p:pRg st="7" end="7"/>
                                            </p:txEl>
                                          </p:spTgt>
                                        </p:tgtEl>
                                        <p:attrNameLst>
                                          <p:attrName>style.visibility</p:attrName>
                                        </p:attrNameLst>
                                      </p:cBhvr>
                                      <p:to>
                                        <p:strVal val="visible"/>
                                      </p:to>
                                    </p:set>
                                    <p:animEffect transition="in" filter="wipe(down)">
                                      <p:cBhvr>
                                        <p:cTn id="107" dur="580">
                                          <p:stCondLst>
                                            <p:cond delay="0"/>
                                          </p:stCondLst>
                                        </p:cTn>
                                        <p:tgtEl>
                                          <p:spTgt spid="3">
                                            <p:txEl>
                                              <p:pRg st="7" end="7"/>
                                            </p:txEl>
                                          </p:spTgt>
                                        </p:tgtEl>
                                      </p:cBhvr>
                                    </p:animEffect>
                                    <p:anim calcmode="lin" valueType="num">
                                      <p:cBhvr>
                                        <p:cTn id="108"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3" dur="26">
                                          <p:stCondLst>
                                            <p:cond delay="650"/>
                                          </p:stCondLst>
                                        </p:cTn>
                                        <p:tgtEl>
                                          <p:spTgt spid="3">
                                            <p:txEl>
                                              <p:pRg st="7" end="7"/>
                                            </p:txEl>
                                          </p:spTgt>
                                        </p:tgtEl>
                                      </p:cBhvr>
                                      <p:to x="100000" y="60000"/>
                                    </p:animScale>
                                    <p:animScale>
                                      <p:cBhvr>
                                        <p:cTn id="114" dur="166" decel="50000">
                                          <p:stCondLst>
                                            <p:cond delay="676"/>
                                          </p:stCondLst>
                                        </p:cTn>
                                        <p:tgtEl>
                                          <p:spTgt spid="3">
                                            <p:txEl>
                                              <p:pRg st="7" end="7"/>
                                            </p:txEl>
                                          </p:spTgt>
                                        </p:tgtEl>
                                      </p:cBhvr>
                                      <p:to x="100000" y="100000"/>
                                    </p:animScale>
                                    <p:animScale>
                                      <p:cBhvr>
                                        <p:cTn id="115" dur="26">
                                          <p:stCondLst>
                                            <p:cond delay="1312"/>
                                          </p:stCondLst>
                                        </p:cTn>
                                        <p:tgtEl>
                                          <p:spTgt spid="3">
                                            <p:txEl>
                                              <p:pRg st="7" end="7"/>
                                            </p:txEl>
                                          </p:spTgt>
                                        </p:tgtEl>
                                      </p:cBhvr>
                                      <p:to x="100000" y="80000"/>
                                    </p:animScale>
                                    <p:animScale>
                                      <p:cBhvr>
                                        <p:cTn id="116" dur="166" decel="50000">
                                          <p:stCondLst>
                                            <p:cond delay="1338"/>
                                          </p:stCondLst>
                                        </p:cTn>
                                        <p:tgtEl>
                                          <p:spTgt spid="3">
                                            <p:txEl>
                                              <p:pRg st="7" end="7"/>
                                            </p:txEl>
                                          </p:spTgt>
                                        </p:tgtEl>
                                      </p:cBhvr>
                                      <p:to x="100000" y="100000"/>
                                    </p:animScale>
                                    <p:animScale>
                                      <p:cBhvr>
                                        <p:cTn id="117" dur="26">
                                          <p:stCondLst>
                                            <p:cond delay="1642"/>
                                          </p:stCondLst>
                                        </p:cTn>
                                        <p:tgtEl>
                                          <p:spTgt spid="3">
                                            <p:txEl>
                                              <p:pRg st="7" end="7"/>
                                            </p:txEl>
                                          </p:spTgt>
                                        </p:tgtEl>
                                      </p:cBhvr>
                                      <p:to x="100000" y="90000"/>
                                    </p:animScale>
                                    <p:animScale>
                                      <p:cBhvr>
                                        <p:cTn id="118" dur="166" decel="50000">
                                          <p:stCondLst>
                                            <p:cond delay="1668"/>
                                          </p:stCondLst>
                                        </p:cTn>
                                        <p:tgtEl>
                                          <p:spTgt spid="3">
                                            <p:txEl>
                                              <p:pRg st="7" end="7"/>
                                            </p:txEl>
                                          </p:spTgt>
                                        </p:tgtEl>
                                      </p:cBhvr>
                                      <p:to x="100000" y="100000"/>
                                    </p:animScale>
                                    <p:animScale>
                                      <p:cBhvr>
                                        <p:cTn id="119" dur="26">
                                          <p:stCondLst>
                                            <p:cond delay="1808"/>
                                          </p:stCondLst>
                                        </p:cTn>
                                        <p:tgtEl>
                                          <p:spTgt spid="3">
                                            <p:txEl>
                                              <p:pRg st="7" end="7"/>
                                            </p:txEl>
                                          </p:spTgt>
                                        </p:tgtEl>
                                      </p:cBhvr>
                                      <p:to x="100000" y="95000"/>
                                    </p:animScale>
                                    <p:animScale>
                                      <p:cBhvr>
                                        <p:cTn id="120"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分形变换</a:t>
            </a:r>
            <a:endParaRPr lang="zh-CN" altLang="en-US" dirty="0"/>
          </a:p>
        </p:txBody>
      </p:sp>
      <p:sp>
        <p:nvSpPr>
          <p:cNvPr id="3" name="内容占位符 2"/>
          <p:cNvSpPr>
            <a:spLocks noGrp="1"/>
          </p:cNvSpPr>
          <p:nvPr>
            <p:ph idx="1"/>
          </p:nvPr>
        </p:nvSpPr>
        <p:spPr/>
        <p:txBody>
          <a:bodyPr/>
          <a:lstStyle/>
          <a:p>
            <a:r>
              <a:rPr lang="zh-CN" altLang="zh-CN" dirty="0">
                <a:solidFill>
                  <a:srgbClr val="0000FF"/>
                </a:solidFill>
              </a:rPr>
              <a:t>分形变换</a:t>
            </a:r>
            <a:r>
              <a:rPr lang="zh-CN" altLang="zh-CN" dirty="0"/>
              <a:t>（</a:t>
            </a:r>
            <a:r>
              <a:rPr lang="en-US" altLang="zh-CN" dirty="0"/>
              <a:t>Fractal Transform</a:t>
            </a:r>
            <a:r>
              <a:rPr lang="zh-CN" altLang="zh-CN" dirty="0"/>
              <a:t>）是由</a:t>
            </a:r>
            <a:r>
              <a:rPr lang="en-US" altLang="zh-CN" dirty="0"/>
              <a:t>Michael </a:t>
            </a:r>
            <a:r>
              <a:rPr lang="en-US" altLang="zh-CN" dirty="0" err="1"/>
              <a:t>Barnsley</a:t>
            </a:r>
            <a:r>
              <a:rPr lang="zh-CN" altLang="zh-CN" dirty="0"/>
              <a:t>等人所发明的技术，用于有损图像压缩</a:t>
            </a:r>
            <a:r>
              <a:rPr lang="zh-CN" altLang="zh-CN" dirty="0" smtClean="0"/>
              <a:t>。</a:t>
            </a:r>
            <a:endParaRPr lang="en-US" altLang="zh-CN" dirty="0" smtClean="0"/>
          </a:p>
          <a:p>
            <a:r>
              <a:rPr lang="zh-CN" altLang="zh-CN" dirty="0"/>
              <a:t>分形压缩方法，最适用于</a:t>
            </a:r>
            <a:r>
              <a:rPr lang="zh-CN" altLang="zh-CN" dirty="0">
                <a:solidFill>
                  <a:srgbClr val="FF0000"/>
                </a:solidFill>
              </a:rPr>
              <a:t>纹理和自然图像</a:t>
            </a:r>
            <a:r>
              <a:rPr lang="zh-CN" altLang="zh-CN" dirty="0"/>
              <a:t>，其所依据的事实就是图像中的一些区域通常与同一幅图像中的其它区域相似</a:t>
            </a:r>
            <a:r>
              <a:rPr lang="zh-CN" altLang="zh-CN" dirty="0" smtClean="0"/>
              <a:t>。</a:t>
            </a:r>
            <a:endParaRPr lang="en-US" altLang="zh-CN" dirty="0" smtClean="0"/>
          </a:p>
          <a:p>
            <a:r>
              <a:rPr lang="zh-CN" altLang="zh-CN" dirty="0"/>
              <a:t>在大约高达</a:t>
            </a:r>
            <a:r>
              <a:rPr lang="en-US" altLang="zh-CN" dirty="0">
                <a:solidFill>
                  <a:srgbClr val="C00000"/>
                </a:solidFill>
              </a:rPr>
              <a:t>50:1</a:t>
            </a:r>
            <a:r>
              <a:rPr lang="zh-CN" altLang="zh-CN" dirty="0"/>
              <a:t>的压缩比下，分形压缩可以提供类似基于</a:t>
            </a:r>
            <a:r>
              <a:rPr lang="en-US" altLang="zh-CN" dirty="0"/>
              <a:t>DCT</a:t>
            </a:r>
            <a:r>
              <a:rPr lang="zh-CN" altLang="zh-CN" dirty="0"/>
              <a:t>算法（例如</a:t>
            </a:r>
            <a:r>
              <a:rPr lang="en-US" altLang="zh-CN" dirty="0"/>
              <a:t>JPEG</a:t>
            </a:r>
            <a:r>
              <a:rPr lang="zh-CN" altLang="zh-CN" dirty="0"/>
              <a:t>）的结果</a:t>
            </a:r>
            <a:r>
              <a:rPr lang="zh-CN" altLang="zh-CN" dirty="0" smtClean="0"/>
              <a:t>。</a:t>
            </a:r>
            <a:endParaRPr lang="en-US" altLang="zh-CN" dirty="0" smtClean="0"/>
          </a:p>
          <a:p>
            <a:r>
              <a:rPr lang="zh-CN" altLang="zh-CN" dirty="0"/>
              <a:t>对于视频压缩，分形压缩在适当的压缩时间（</a:t>
            </a:r>
            <a:r>
              <a:rPr lang="en-US" altLang="zh-CN" dirty="0"/>
              <a:t>2.4</a:t>
            </a:r>
            <a:r>
              <a:rPr lang="zh-CN" altLang="zh-CN" dirty="0"/>
              <a:t>至</a:t>
            </a:r>
            <a:r>
              <a:rPr lang="en-US" altLang="zh-CN" dirty="0"/>
              <a:t>66</a:t>
            </a:r>
            <a:r>
              <a:rPr lang="zh-CN" altLang="zh-CN" dirty="0"/>
              <a:t>秒每帧）内可以取得</a:t>
            </a:r>
            <a:r>
              <a:rPr lang="en-US" altLang="zh-CN" dirty="0">
                <a:solidFill>
                  <a:srgbClr val="00B050"/>
                </a:solidFill>
              </a:rPr>
              <a:t>25:1</a:t>
            </a:r>
            <a:r>
              <a:rPr lang="zh-CN" altLang="zh-CN" dirty="0">
                <a:solidFill>
                  <a:srgbClr val="00B050"/>
                </a:solidFill>
              </a:rPr>
              <a:t>至</a:t>
            </a:r>
            <a:r>
              <a:rPr lang="en-US" altLang="zh-CN" dirty="0">
                <a:solidFill>
                  <a:srgbClr val="00B050"/>
                </a:solidFill>
              </a:rPr>
              <a:t>244:1</a:t>
            </a:r>
            <a:r>
              <a:rPr lang="zh-CN" altLang="zh-CN" dirty="0"/>
              <a:t>的</a:t>
            </a:r>
            <a:r>
              <a:rPr lang="zh-CN" altLang="zh-CN" dirty="0" smtClean="0"/>
              <a:t>压缩比</a:t>
            </a:r>
            <a:r>
              <a:rPr lang="zh-CN" altLang="en-US" dirty="0" smtClean="0"/>
              <a:t>。</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38639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分形变换</a:t>
            </a:r>
            <a:endParaRPr lang="zh-CN" altLang="en-US" dirty="0"/>
          </a:p>
        </p:txBody>
      </p:sp>
      <p:sp>
        <p:nvSpPr>
          <p:cNvPr id="3" name="内容占位符 2"/>
          <p:cNvSpPr>
            <a:spLocks noGrp="1"/>
          </p:cNvSpPr>
          <p:nvPr>
            <p:ph idx="1"/>
          </p:nvPr>
        </p:nvSpPr>
        <p:spPr/>
        <p:txBody>
          <a:bodyPr/>
          <a:lstStyle/>
          <a:p>
            <a:r>
              <a:rPr lang="zh-CN" altLang="zh-CN" dirty="0"/>
              <a:t>基于分形变换的压缩和解压缩的大致</a:t>
            </a:r>
            <a:r>
              <a:rPr lang="zh-CN" altLang="zh-CN" dirty="0" smtClean="0"/>
              <a:t>思路</a:t>
            </a:r>
            <a:endParaRPr lang="en-US" altLang="zh-CN" dirty="0" smtClean="0"/>
          </a:p>
          <a:p>
            <a:pPr lvl="1"/>
            <a:r>
              <a:rPr lang="zh-CN" altLang="zh-CN" b="1" dirty="0">
                <a:solidFill>
                  <a:srgbClr val="00B050"/>
                </a:solidFill>
              </a:rPr>
              <a:t>分形变换</a:t>
            </a:r>
            <a:r>
              <a:rPr lang="zh-CN" altLang="zh-CN" b="1" dirty="0" smtClean="0">
                <a:solidFill>
                  <a:srgbClr val="00B050"/>
                </a:solidFill>
              </a:rPr>
              <a:t>压缩</a:t>
            </a:r>
            <a:endParaRPr lang="en-US" altLang="zh-CN" b="1" dirty="0" smtClean="0">
              <a:solidFill>
                <a:srgbClr val="00B050"/>
              </a:solidFill>
            </a:endParaRPr>
          </a:p>
          <a:p>
            <a:pPr lvl="1"/>
            <a:r>
              <a:rPr lang="zh-CN" altLang="zh-CN" b="1" dirty="0">
                <a:solidFill>
                  <a:srgbClr val="00B050"/>
                </a:solidFill>
              </a:rPr>
              <a:t>分形变换解</a:t>
            </a:r>
            <a:r>
              <a:rPr lang="zh-CN" altLang="zh-CN" b="1" dirty="0" smtClean="0">
                <a:solidFill>
                  <a:srgbClr val="00B050"/>
                </a:solidFill>
              </a:rPr>
              <a:t>压缩</a:t>
            </a:r>
            <a:endParaRPr lang="en-US" altLang="zh-CN" b="1" dirty="0" smtClean="0">
              <a:solidFill>
                <a:srgbClr val="00B050"/>
              </a:solidFill>
            </a:endParaRPr>
          </a:p>
          <a:p>
            <a:r>
              <a:rPr lang="zh-CN" altLang="zh-CN" dirty="0">
                <a:solidFill>
                  <a:srgbClr val="FF0000"/>
                </a:solidFill>
              </a:rPr>
              <a:t>分形理论</a:t>
            </a:r>
            <a:r>
              <a:rPr lang="zh-CN" altLang="zh-CN" dirty="0"/>
              <a:t>用于图像压缩之所以有效，是因为自然界中普遍存在着分形物体，它们表面上具有非常复杂的统计特性和视觉特性，但信息量却很少，可用几条简单的确定规则迭代出来。</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47</a:t>
            </a:fld>
            <a:endParaRPr lang="zh-CN" altLang="en-US"/>
          </a:p>
        </p:txBody>
      </p:sp>
      <p:pic>
        <p:nvPicPr>
          <p:cNvPr id="6" name="图片 5" descr="Sierpinski 三角形的分形表示.bmp"/>
          <p:cNvPicPr/>
          <p:nvPr/>
        </p:nvPicPr>
        <p:blipFill>
          <a:blip r:embed="rId2" cstate="print"/>
          <a:stretch>
            <a:fillRect/>
          </a:stretch>
        </p:blipFill>
        <p:spPr>
          <a:xfrm>
            <a:off x="899592" y="4725144"/>
            <a:ext cx="6696744" cy="1512168"/>
          </a:xfrm>
          <a:prstGeom prst="rect">
            <a:avLst/>
          </a:prstGeom>
        </p:spPr>
      </p:pic>
    </p:spTree>
    <p:extLst>
      <p:ext uri="{BB962C8B-B14F-4D97-AF65-F5344CB8AC3E}">
        <p14:creationId xmlns:p14="http://schemas.microsoft.com/office/powerpoint/2010/main" val="8352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a:t>
            </a:r>
            <a:r>
              <a:rPr lang="zh-CN" altLang="zh-CN" dirty="0"/>
              <a:t>压缩标准</a:t>
            </a:r>
            <a:endParaRPr lang="zh-CN" altLang="en-US" dirty="0"/>
          </a:p>
        </p:txBody>
      </p:sp>
      <p:sp>
        <p:nvSpPr>
          <p:cNvPr id="3" name="内容占位符 2"/>
          <p:cNvSpPr>
            <a:spLocks noGrp="1"/>
          </p:cNvSpPr>
          <p:nvPr>
            <p:ph idx="1"/>
          </p:nvPr>
        </p:nvSpPr>
        <p:spPr>
          <a:xfrm>
            <a:off x="457200" y="1609416"/>
            <a:ext cx="7239000" cy="4051832"/>
          </a:xfrm>
        </p:spPr>
        <p:txBody>
          <a:bodyPr>
            <a:normAutofit fontScale="77500" lnSpcReduction="20000"/>
          </a:bodyPr>
          <a:lstStyle/>
          <a:p>
            <a:r>
              <a:rPr lang="en-US" altLang="zh-CN" dirty="0"/>
              <a:t>JPEG</a:t>
            </a:r>
            <a:r>
              <a:rPr lang="zh-CN" altLang="zh-CN" dirty="0"/>
              <a:t>，全称是</a:t>
            </a:r>
            <a:r>
              <a:rPr lang="zh-CN" altLang="zh-CN" dirty="0">
                <a:solidFill>
                  <a:srgbClr val="FF0000"/>
                </a:solidFill>
              </a:rPr>
              <a:t>联合图像专家组</a:t>
            </a:r>
            <a:r>
              <a:rPr lang="zh-CN" altLang="zh-CN" dirty="0"/>
              <a:t>（</a:t>
            </a:r>
            <a:r>
              <a:rPr lang="en-US" altLang="zh-CN" dirty="0"/>
              <a:t>Joint Photographic Experts Group</a:t>
            </a:r>
            <a:r>
              <a:rPr lang="zh-CN" altLang="zh-CN" dirty="0"/>
              <a:t>），是一种非常通用的图像有损压缩标准，其中压缩的程度是可以调节的，允许在存储尺寸和图像质量之间进行权衡选择</a:t>
            </a:r>
            <a:r>
              <a:rPr lang="zh-CN" altLang="zh-CN" dirty="0" smtClean="0"/>
              <a:t>。</a:t>
            </a:r>
            <a:endParaRPr lang="en-US" altLang="zh-CN" dirty="0" smtClean="0"/>
          </a:p>
          <a:p>
            <a:r>
              <a:rPr lang="zh-CN" altLang="zh-CN" dirty="0"/>
              <a:t>所谓</a:t>
            </a:r>
            <a:r>
              <a:rPr lang="en-US" altLang="zh-CN" dirty="0"/>
              <a:t>JFIF</a:t>
            </a:r>
            <a:r>
              <a:rPr lang="zh-CN" altLang="zh-CN" dirty="0"/>
              <a:t>，其是</a:t>
            </a:r>
            <a:r>
              <a:rPr lang="en-US" altLang="zh-CN" dirty="0">
                <a:solidFill>
                  <a:srgbClr val="0000FF"/>
                </a:solidFill>
              </a:rPr>
              <a:t>JPEG</a:t>
            </a:r>
            <a:r>
              <a:rPr lang="zh-CN" altLang="zh-CN" dirty="0">
                <a:solidFill>
                  <a:srgbClr val="0000FF"/>
                </a:solidFill>
              </a:rPr>
              <a:t>文件交换格式</a:t>
            </a:r>
            <a:r>
              <a:rPr lang="zh-CN" altLang="zh-CN" dirty="0"/>
              <a:t>（</a:t>
            </a:r>
            <a:r>
              <a:rPr lang="en-US" altLang="zh-CN" dirty="0"/>
              <a:t>JPEG File Interchange Format</a:t>
            </a:r>
            <a:r>
              <a:rPr lang="zh-CN" altLang="zh-CN" dirty="0"/>
              <a:t>）的缩写，发布于</a:t>
            </a:r>
            <a:r>
              <a:rPr lang="en-US" altLang="zh-CN" dirty="0"/>
              <a:t>1992</a:t>
            </a:r>
            <a:r>
              <a:rPr lang="zh-CN" altLang="zh-CN" dirty="0"/>
              <a:t>年，是一种最小的可以使得</a:t>
            </a:r>
            <a:r>
              <a:rPr lang="en-US" altLang="zh-CN" dirty="0"/>
              <a:t>JPEG</a:t>
            </a:r>
            <a:r>
              <a:rPr lang="zh-CN" altLang="zh-CN" dirty="0"/>
              <a:t>位流在不同的平台和应用之间进行交换的文件格式</a:t>
            </a:r>
            <a:r>
              <a:rPr lang="zh-CN" altLang="zh-CN" dirty="0" smtClean="0"/>
              <a:t>。</a:t>
            </a:r>
            <a:endParaRPr lang="en-US" altLang="zh-CN" dirty="0" smtClean="0"/>
          </a:p>
          <a:p>
            <a:pPr lvl="1"/>
            <a:r>
              <a:rPr lang="zh-CN" altLang="zh-CN" dirty="0" smtClean="0">
                <a:solidFill>
                  <a:srgbClr val="C00000"/>
                </a:solidFill>
              </a:rPr>
              <a:t>编码器</a:t>
            </a:r>
            <a:r>
              <a:rPr lang="zh-CN" altLang="zh-CN" dirty="0">
                <a:solidFill>
                  <a:srgbClr val="C00000"/>
                </a:solidFill>
              </a:rPr>
              <a:t>的</a:t>
            </a:r>
            <a:r>
              <a:rPr lang="zh-CN" altLang="zh-CN" dirty="0" smtClean="0">
                <a:solidFill>
                  <a:srgbClr val="C00000"/>
                </a:solidFill>
              </a:rPr>
              <a:t>流程</a:t>
            </a:r>
            <a:endParaRPr lang="en-US" altLang="zh-CN" dirty="0" smtClean="0">
              <a:solidFill>
                <a:srgbClr val="C00000"/>
              </a:solidFill>
            </a:endParaRPr>
          </a:p>
          <a:p>
            <a:pPr lvl="1"/>
            <a:endParaRPr lang="en-US" altLang="zh-CN" dirty="0" smtClean="0"/>
          </a:p>
          <a:p>
            <a:pPr lvl="1"/>
            <a:endParaRPr lang="en-US" altLang="zh-CN" dirty="0"/>
          </a:p>
          <a:p>
            <a:pPr lvl="1"/>
            <a:endParaRPr lang="en-US" altLang="zh-CN" dirty="0" smtClean="0"/>
          </a:p>
          <a:p>
            <a:pPr lvl="1"/>
            <a:endParaRPr lang="en-US" altLang="zh-CN" dirty="0" smtClean="0"/>
          </a:p>
          <a:p>
            <a:pPr lvl="1"/>
            <a:r>
              <a:rPr lang="zh-CN" altLang="zh-CN" dirty="0">
                <a:solidFill>
                  <a:srgbClr val="00B050"/>
                </a:solidFill>
              </a:rPr>
              <a:t>解码器的流程</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48</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72347084"/>
              </p:ext>
            </p:extLst>
          </p:nvPr>
        </p:nvGraphicFramePr>
        <p:xfrm>
          <a:off x="179512" y="3933056"/>
          <a:ext cx="8712968" cy="707732"/>
        </p:xfrm>
        <a:graphic>
          <a:graphicData uri="http://schemas.openxmlformats.org/presentationml/2006/ole">
            <mc:AlternateContent xmlns:mc="http://schemas.openxmlformats.org/markup-compatibility/2006">
              <mc:Choice xmlns:v="urn:schemas-microsoft-com:vml" Requires="v">
                <p:oleObj spid="_x0000_s10295" name="Visio" r:id="rId3" imgW="5776722" imgH="466725" progId="Visio.Drawing.11">
                  <p:embed/>
                </p:oleObj>
              </mc:Choice>
              <mc:Fallback>
                <p:oleObj name="Visio" r:id="rId3" imgW="5776722" imgH="46672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933056"/>
                        <a:ext cx="8712968" cy="707732"/>
                      </a:xfrm>
                      <a:prstGeom prst="rect">
                        <a:avLst/>
                      </a:prstGeom>
                      <a:noFill/>
                    </p:spPr>
                  </p:pic>
                </p:oleObj>
              </mc:Fallback>
            </mc:AlternateContent>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325411057"/>
              </p:ext>
            </p:extLst>
          </p:nvPr>
        </p:nvGraphicFramePr>
        <p:xfrm>
          <a:off x="179512" y="5385564"/>
          <a:ext cx="8712968" cy="707732"/>
        </p:xfrm>
        <a:graphic>
          <a:graphicData uri="http://schemas.openxmlformats.org/presentationml/2006/ole">
            <mc:AlternateContent xmlns:mc="http://schemas.openxmlformats.org/markup-compatibility/2006">
              <mc:Choice xmlns:v="urn:schemas-microsoft-com:vml" Requires="v">
                <p:oleObj spid="_x0000_s10296" name="Visio" r:id="rId5" imgW="5776722" imgH="472821" progId="Visio.Drawing.11">
                  <p:embed/>
                </p:oleObj>
              </mc:Choice>
              <mc:Fallback>
                <p:oleObj name="Visio" r:id="rId5" imgW="5776722" imgH="472821"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5385564"/>
                        <a:ext cx="8712968" cy="707732"/>
                      </a:xfrm>
                      <a:prstGeom prst="rect">
                        <a:avLst/>
                      </a:prstGeom>
                      <a:noFill/>
                    </p:spPr>
                  </p:pic>
                </p:oleObj>
              </mc:Fallback>
            </mc:AlternateContent>
          </a:graphicData>
        </a:graphic>
      </p:graphicFrame>
    </p:spTree>
    <p:extLst>
      <p:ext uri="{BB962C8B-B14F-4D97-AF65-F5344CB8AC3E}">
        <p14:creationId xmlns:p14="http://schemas.microsoft.com/office/powerpoint/2010/main" val="23734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a:t>
            </a:r>
            <a:r>
              <a:rPr lang="zh-CN" altLang="zh-CN" dirty="0"/>
              <a:t>编码过程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lnSpcReduction="10000"/>
              </a:bodyPr>
              <a:lstStyle/>
              <a:p>
                <a:r>
                  <a:rPr lang="zh-CN" altLang="zh-CN" dirty="0"/>
                  <a:t>将图像中色彩的表示从</a:t>
                </a:r>
                <a:r>
                  <a:rPr lang="en-US" altLang="zh-CN" dirty="0"/>
                  <a:t>RGB</a:t>
                </a:r>
                <a:r>
                  <a:rPr lang="zh-CN" altLang="zh-CN" dirty="0"/>
                  <a:t>变换至</a:t>
                </a:r>
                <a:r>
                  <a:rPr lang="en-US" altLang="zh-CN" dirty="0" err="1"/>
                  <a:t>YCbCr</a:t>
                </a:r>
                <a:r>
                  <a:rPr lang="zh-CN" altLang="zh-CN" dirty="0"/>
                  <a:t>，其中</a:t>
                </a:r>
                <a:r>
                  <a:rPr lang="en-US" altLang="zh-CN" dirty="0"/>
                  <a:t>Y</a:t>
                </a:r>
                <a:r>
                  <a:rPr lang="zh-CN" altLang="zh-CN" dirty="0"/>
                  <a:t>表示亮度分量，</a:t>
                </a:r>
                <a:r>
                  <a:rPr lang="en-US" altLang="zh-CN" dirty="0" err="1"/>
                  <a:t>Cb</a:t>
                </a:r>
                <a:r>
                  <a:rPr lang="zh-CN" altLang="zh-CN" dirty="0"/>
                  <a:t>和</a:t>
                </a:r>
                <a:r>
                  <a:rPr lang="en-US" altLang="zh-CN" dirty="0"/>
                  <a:t>Cr</a:t>
                </a:r>
                <a:r>
                  <a:rPr lang="zh-CN" altLang="zh-CN" dirty="0"/>
                  <a:t>表示色度</a:t>
                </a:r>
                <a:r>
                  <a:rPr lang="zh-CN" altLang="zh-CN" dirty="0" smtClean="0"/>
                  <a:t>分量</a:t>
                </a:r>
                <a:r>
                  <a:rPr lang="zh-CN" altLang="en-US" dirty="0" smtClean="0"/>
                  <a:t>。</a:t>
                </a:r>
                <a:endParaRPr lang="en-US" altLang="zh-CN" dirty="0" smtClean="0"/>
              </a:p>
              <a:p>
                <a:r>
                  <a:rPr lang="zh-CN" altLang="zh-CN" dirty="0">
                    <a:solidFill>
                      <a:srgbClr val="C00000"/>
                    </a:solidFill>
                  </a:rPr>
                  <a:t>将色度数据的精度减半，这主要依赖于如下事实，就是人眼对于细节彩色信息要比细节亮度信息更加不敏感</a:t>
                </a:r>
                <a:r>
                  <a:rPr lang="zh-CN" altLang="zh-CN" dirty="0" smtClean="0">
                    <a:solidFill>
                      <a:srgbClr val="C00000"/>
                    </a:solidFill>
                  </a:rPr>
                  <a:t>。</a:t>
                </a:r>
                <a:endParaRPr lang="en-US" altLang="zh-CN" dirty="0" smtClean="0">
                  <a:solidFill>
                    <a:srgbClr val="C00000"/>
                  </a:solidFill>
                </a:endParaRPr>
              </a:p>
              <a:p>
                <a:r>
                  <a:rPr lang="zh-CN" altLang="zh-CN" dirty="0"/>
                  <a:t>将图像分裂成一个个</a:t>
                </a:r>
                <a14:m>
                  <m:oMath xmlns:m="http://schemas.openxmlformats.org/officeDocument/2006/math">
                    <m:r>
                      <a:rPr lang="en-US" altLang="zh-CN" i="1"/>
                      <m:t>8×8</m:t>
                    </m:r>
                  </m:oMath>
                </a14:m>
                <a:r>
                  <a:rPr lang="zh-CN" altLang="zh-CN" dirty="0"/>
                  <a:t>的像素块，并且对于每一个像素块，</a:t>
                </a:r>
                <a:r>
                  <a:rPr lang="en-US" altLang="zh-CN" dirty="0"/>
                  <a:t>Y</a:t>
                </a:r>
                <a:r>
                  <a:rPr lang="zh-CN" altLang="zh-CN" dirty="0"/>
                  <a:t>分量、</a:t>
                </a:r>
                <a:r>
                  <a:rPr lang="en-US" altLang="zh-CN" dirty="0" err="1"/>
                  <a:t>Cb</a:t>
                </a:r>
                <a:r>
                  <a:rPr lang="zh-CN" altLang="zh-CN" dirty="0"/>
                  <a:t>分量和</a:t>
                </a:r>
                <a:r>
                  <a:rPr lang="en-US" altLang="zh-CN" dirty="0"/>
                  <a:t>Cr</a:t>
                </a:r>
                <a:r>
                  <a:rPr lang="zh-CN" altLang="zh-CN" dirty="0"/>
                  <a:t>分量都进行离散余弦变换（</a:t>
                </a:r>
                <a:r>
                  <a:rPr lang="en-US" altLang="zh-CN" dirty="0"/>
                  <a:t>DCT</a:t>
                </a:r>
                <a:r>
                  <a:rPr lang="zh-CN" altLang="zh-CN" dirty="0"/>
                  <a:t>）</a:t>
                </a:r>
                <a:r>
                  <a:rPr lang="zh-CN" altLang="zh-CN" dirty="0" smtClean="0"/>
                  <a:t>。</a:t>
                </a:r>
                <a:endParaRPr lang="en-US" altLang="zh-CN" dirty="0" smtClean="0"/>
              </a:p>
              <a:p>
                <a:r>
                  <a:rPr lang="zh-CN" altLang="zh-CN" dirty="0">
                    <a:solidFill>
                      <a:srgbClr val="00B050"/>
                    </a:solidFill>
                  </a:rPr>
                  <a:t>对频率分量的幅值进行量化。相对高频亮度变化强度，人类视觉对于大区域中彩色或者亮度的微小变化更加敏感</a:t>
                </a:r>
                <a:r>
                  <a:rPr lang="zh-CN" altLang="zh-CN" dirty="0" smtClean="0">
                    <a:solidFill>
                      <a:srgbClr val="00B050"/>
                    </a:solidFill>
                  </a:rPr>
                  <a:t>。</a:t>
                </a:r>
                <a:endParaRPr lang="en-US" altLang="zh-CN" dirty="0" smtClean="0">
                  <a:solidFill>
                    <a:srgbClr val="00B050"/>
                  </a:solidFill>
                </a:endParaRPr>
              </a:p>
              <a:p>
                <a:r>
                  <a:rPr lang="zh-CN" altLang="zh-CN" dirty="0"/>
                  <a:t>使用诸如</a:t>
                </a:r>
                <a:r>
                  <a:rPr lang="en-US" altLang="zh-CN" dirty="0"/>
                  <a:t>Huffman</a:t>
                </a:r>
                <a:r>
                  <a:rPr lang="zh-CN" altLang="zh-CN" dirty="0"/>
                  <a:t>编码的无损算法，对所有的</a:t>
                </a:r>
                <a14:m>
                  <m:oMath xmlns:m="http://schemas.openxmlformats.org/officeDocument/2006/math">
                    <m:r>
                      <a:rPr lang="en-US" altLang="zh-CN" i="1"/>
                      <m:t>8×8</m:t>
                    </m:r>
                  </m:oMath>
                </a14:m>
                <a:r>
                  <a:rPr lang="zh-CN" altLang="zh-CN" dirty="0"/>
                  <a:t>像素块的频率量化数据进行进一步的压缩。</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37" t="-2013" r="-67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361942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质量评价</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smtClean="0">
                    <a:solidFill>
                      <a:srgbClr val="0000FF"/>
                    </a:solidFill>
                  </a:rPr>
                  <a:t>平均</a:t>
                </a:r>
                <a:r>
                  <a:rPr lang="zh-CN" altLang="zh-CN" dirty="0">
                    <a:solidFill>
                      <a:srgbClr val="0000FF"/>
                    </a:solidFill>
                  </a:rPr>
                  <a:t>平方</a:t>
                </a:r>
                <a:r>
                  <a:rPr lang="zh-CN" altLang="zh-CN" dirty="0" smtClean="0">
                    <a:solidFill>
                      <a:srgbClr val="0000FF"/>
                    </a:solidFill>
                  </a:rPr>
                  <a:t>误差</a:t>
                </a:r>
                <a:endParaRPr lang="en-US" altLang="zh-CN" dirty="0" smtClean="0">
                  <a:solidFill>
                    <a:srgbClr val="0000FF"/>
                  </a:solidFill>
                </a:endParaRPr>
              </a:p>
              <a:p>
                <a:pPr lvl="1"/>
                <a14:m>
                  <m:oMath xmlns:m="http://schemas.openxmlformats.org/officeDocument/2006/math">
                    <m:r>
                      <a:rPr lang="en-US" altLang="zh-CN" i="1"/>
                      <m:t>𝑀𝑆𝐸</m:t>
                    </m:r>
                    <m:r>
                      <a:rPr lang="en-US" altLang="zh-CN" i="1"/>
                      <m:t>=</m:t>
                    </m:r>
                    <m:f>
                      <m:fPr>
                        <m:ctrlPr>
                          <a:rPr lang="zh-CN" altLang="zh-CN" i="1"/>
                        </m:ctrlPr>
                      </m:fPr>
                      <m:num>
                        <m:r>
                          <a:rPr lang="en-US" altLang="zh-CN" i="1"/>
                          <m:t>1</m:t>
                        </m:r>
                      </m:num>
                      <m:den>
                        <m:r>
                          <a:rPr lang="en-US" altLang="zh-CN" i="1"/>
                          <m:t>𝑚𝑛</m:t>
                        </m:r>
                      </m:den>
                    </m:f>
                    <m:nary>
                      <m:naryPr>
                        <m:chr m:val="∑"/>
                        <m:limLoc m:val="undOvr"/>
                        <m:ctrlPr>
                          <a:rPr lang="zh-CN" altLang="zh-CN" i="1"/>
                        </m:ctrlPr>
                      </m:naryPr>
                      <m:sub>
                        <m:r>
                          <a:rPr lang="en-US" altLang="zh-CN" i="1"/>
                          <m:t>𝑖</m:t>
                        </m:r>
                        <m:r>
                          <a:rPr lang="en-US" altLang="zh-CN" i="1"/>
                          <m:t>=0</m:t>
                        </m:r>
                      </m:sub>
                      <m:sup>
                        <m:r>
                          <a:rPr lang="en-US" altLang="zh-CN" i="1"/>
                          <m:t>𝑚</m:t>
                        </m:r>
                        <m:r>
                          <a:rPr lang="en-US" altLang="zh-CN" i="1"/>
                          <m:t>−1</m:t>
                        </m:r>
                      </m:sup>
                      <m:e>
                        <m:nary>
                          <m:naryPr>
                            <m:chr m:val="∑"/>
                            <m:limLoc m:val="undOvr"/>
                            <m:ctrlPr>
                              <a:rPr lang="zh-CN" altLang="zh-CN" i="1"/>
                            </m:ctrlPr>
                          </m:naryPr>
                          <m:sub>
                            <m:r>
                              <a:rPr lang="en-US" altLang="zh-CN" i="1"/>
                              <m:t>𝑗</m:t>
                            </m:r>
                            <m:r>
                              <a:rPr lang="en-US" altLang="zh-CN" i="1"/>
                              <m:t>=0</m:t>
                            </m:r>
                          </m:sub>
                          <m:sup>
                            <m:r>
                              <a:rPr lang="en-US" altLang="zh-CN" i="1"/>
                              <m:t>𝑛</m:t>
                            </m:r>
                            <m:r>
                              <a:rPr lang="en-US" altLang="zh-CN" i="1"/>
                              <m:t>−1</m:t>
                            </m:r>
                          </m:sup>
                          <m:e>
                            <m:sSup>
                              <m:sSupPr>
                                <m:ctrlPr>
                                  <a:rPr lang="zh-CN" altLang="zh-CN" i="1"/>
                                </m:ctrlPr>
                              </m:sSupPr>
                              <m:e>
                                <m:d>
                                  <m:dPr>
                                    <m:begChr m:val="["/>
                                    <m:endChr m:val="]"/>
                                    <m:ctrlPr>
                                      <a:rPr lang="zh-CN" altLang="zh-CN" i="1"/>
                                    </m:ctrlPr>
                                  </m:dPr>
                                  <m:e>
                                    <m:r>
                                      <a:rPr lang="en-US" altLang="zh-CN" i="1"/>
                                      <m:t>𝐼</m:t>
                                    </m:r>
                                    <m:d>
                                      <m:dPr>
                                        <m:ctrlPr>
                                          <a:rPr lang="zh-CN" altLang="zh-CN" i="1"/>
                                        </m:ctrlPr>
                                      </m:dPr>
                                      <m:e>
                                        <m:r>
                                          <a:rPr lang="en-US" altLang="zh-CN" i="1"/>
                                          <m:t>𝑖</m:t>
                                        </m:r>
                                        <m:r>
                                          <a:rPr lang="en-US" altLang="zh-CN" i="1"/>
                                          <m:t>,</m:t>
                                        </m:r>
                                        <m:r>
                                          <a:rPr lang="en-US" altLang="zh-CN" i="1"/>
                                          <m:t>𝑗</m:t>
                                        </m:r>
                                      </m:e>
                                    </m:d>
                                    <m:r>
                                      <a:rPr lang="en-US" altLang="zh-CN" i="1"/>
                                      <m:t>−</m:t>
                                    </m:r>
                                    <m:r>
                                      <a:rPr lang="en-US" altLang="zh-CN" i="1"/>
                                      <m:t>𝐾</m:t>
                                    </m:r>
                                    <m:d>
                                      <m:dPr>
                                        <m:ctrlPr>
                                          <a:rPr lang="zh-CN" altLang="zh-CN" i="1"/>
                                        </m:ctrlPr>
                                      </m:dPr>
                                      <m:e>
                                        <m:r>
                                          <a:rPr lang="en-US" altLang="zh-CN" i="1"/>
                                          <m:t>𝑖</m:t>
                                        </m:r>
                                        <m:r>
                                          <a:rPr lang="en-US" altLang="zh-CN" i="1"/>
                                          <m:t>,</m:t>
                                        </m:r>
                                        <m:r>
                                          <a:rPr lang="en-US" altLang="zh-CN" i="1"/>
                                          <m:t>𝑗</m:t>
                                        </m:r>
                                      </m:e>
                                    </m:d>
                                  </m:e>
                                </m:d>
                              </m:e>
                              <m:sup>
                                <m:r>
                                  <a:rPr lang="en-US" altLang="zh-CN" i="1"/>
                                  <m:t>2</m:t>
                                </m:r>
                              </m:sup>
                            </m:sSup>
                          </m:e>
                        </m:nary>
                      </m:e>
                    </m:nary>
                    <m:r>
                      <a:rPr lang="zh-CN" altLang="zh-CN"/>
                      <m:t>。</m:t>
                    </m:r>
                  </m:oMath>
                </a14:m>
                <a:endParaRPr lang="en-US" altLang="zh-CN" dirty="0" smtClean="0"/>
              </a:p>
              <a:p>
                <a:r>
                  <a:rPr lang="zh-CN" altLang="zh-CN" dirty="0">
                    <a:solidFill>
                      <a:srgbClr val="FF0000"/>
                    </a:solidFill>
                  </a:rPr>
                  <a:t>信噪比</a:t>
                </a:r>
                <a:r>
                  <a:rPr lang="zh-CN" altLang="zh-CN" dirty="0" smtClean="0">
                    <a:solidFill>
                      <a:srgbClr val="FF0000"/>
                    </a:solidFill>
                  </a:rPr>
                  <a:t>峰值</a:t>
                </a:r>
                <a:endParaRPr lang="en-US" altLang="zh-CN" dirty="0" smtClean="0">
                  <a:solidFill>
                    <a:srgbClr val="FF0000"/>
                  </a:solidFill>
                </a:endParaRPr>
              </a:p>
              <a:p>
                <a:pPr lvl="1"/>
                <a14:m>
                  <m:oMath xmlns:m="http://schemas.openxmlformats.org/officeDocument/2006/math">
                    <m:r>
                      <a:rPr lang="en-US" altLang="zh-CN" i="1"/>
                      <m:t>𝑃𝑆𝑁𝑅</m:t>
                    </m:r>
                    <m:r>
                      <a:rPr lang="en-US" altLang="zh-CN" i="1"/>
                      <m:t>=10∙</m:t>
                    </m:r>
                    <m:sSub>
                      <m:sSubPr>
                        <m:ctrlPr>
                          <a:rPr lang="zh-CN" altLang="zh-CN" i="1"/>
                        </m:ctrlPr>
                      </m:sSubPr>
                      <m:e>
                        <m:r>
                          <m:rPr>
                            <m:sty m:val="p"/>
                          </m:rPr>
                          <a:rPr lang="en-US" altLang="zh-CN"/>
                          <m:t>log</m:t>
                        </m:r>
                      </m:e>
                      <m:sub>
                        <m:r>
                          <a:rPr lang="en-US" altLang="zh-CN" i="1"/>
                          <m:t>10</m:t>
                        </m:r>
                      </m:sub>
                    </m:sSub>
                    <m:d>
                      <m:dPr>
                        <m:ctrlPr>
                          <a:rPr lang="zh-CN" altLang="zh-CN" i="1"/>
                        </m:ctrlPr>
                      </m:dPr>
                      <m:e>
                        <m:f>
                          <m:fPr>
                            <m:ctrlPr>
                              <a:rPr lang="zh-CN" altLang="zh-CN" i="1"/>
                            </m:ctrlPr>
                          </m:fPr>
                          <m:num>
                            <m:sSup>
                              <m:sSupPr>
                                <m:ctrlPr>
                                  <a:rPr lang="zh-CN" altLang="zh-CN" i="1"/>
                                </m:ctrlPr>
                              </m:sSupPr>
                              <m:e>
                                <m:sSub>
                                  <m:sSubPr>
                                    <m:ctrlPr>
                                      <a:rPr lang="zh-CN" altLang="zh-CN" i="1"/>
                                    </m:ctrlPr>
                                  </m:sSubPr>
                                  <m:e>
                                    <m:r>
                                      <a:rPr lang="en-US" altLang="zh-CN" i="1"/>
                                      <m:t>𝑀𝐴𝑋</m:t>
                                    </m:r>
                                  </m:e>
                                  <m:sub>
                                    <m:r>
                                      <a:rPr lang="en-US" altLang="zh-CN" i="1"/>
                                      <m:t>𝐼</m:t>
                                    </m:r>
                                  </m:sub>
                                </m:sSub>
                              </m:e>
                              <m:sup>
                                <m:r>
                                  <a:rPr lang="en-US" altLang="zh-CN" i="1"/>
                                  <m:t>2</m:t>
                                </m:r>
                              </m:sup>
                            </m:sSup>
                          </m:num>
                          <m:den>
                            <m:r>
                              <a:rPr lang="en-US" altLang="zh-CN" i="1"/>
                              <m:t>𝑀𝑆𝐸</m:t>
                            </m:r>
                          </m:den>
                        </m:f>
                      </m:e>
                    </m:d>
                    <m:r>
                      <a:rPr lang="en-US" altLang="zh-CN" i="1"/>
                      <m:t>=20∙</m:t>
                    </m:r>
                    <m:sSub>
                      <m:sSubPr>
                        <m:ctrlPr>
                          <a:rPr lang="zh-CN" altLang="zh-CN" i="1"/>
                        </m:ctrlPr>
                      </m:sSubPr>
                      <m:e>
                        <m:r>
                          <m:rPr>
                            <m:sty m:val="p"/>
                          </m:rPr>
                          <a:rPr lang="en-US" altLang="zh-CN"/>
                          <m:t>log</m:t>
                        </m:r>
                      </m:e>
                      <m:sub>
                        <m:r>
                          <a:rPr lang="en-US" altLang="zh-CN" i="1"/>
                          <m:t>10</m:t>
                        </m:r>
                      </m:sub>
                    </m:sSub>
                    <m:d>
                      <m:dPr>
                        <m:ctrlPr>
                          <a:rPr lang="zh-CN" altLang="zh-CN" i="1"/>
                        </m:ctrlPr>
                      </m:dPr>
                      <m:e>
                        <m:f>
                          <m:fPr>
                            <m:ctrlPr>
                              <a:rPr lang="zh-CN" altLang="zh-CN" i="1"/>
                            </m:ctrlPr>
                          </m:fPr>
                          <m:num>
                            <m:sSub>
                              <m:sSubPr>
                                <m:ctrlPr>
                                  <a:rPr lang="zh-CN" altLang="zh-CN" i="1"/>
                                </m:ctrlPr>
                              </m:sSubPr>
                              <m:e>
                                <m:r>
                                  <a:rPr lang="en-US" altLang="zh-CN" i="1"/>
                                  <m:t>𝑀𝐴𝑋</m:t>
                                </m:r>
                              </m:e>
                              <m:sub>
                                <m:r>
                                  <a:rPr lang="en-US" altLang="zh-CN" i="1"/>
                                  <m:t>𝐼</m:t>
                                </m:r>
                              </m:sub>
                            </m:sSub>
                          </m:num>
                          <m:den>
                            <m:r>
                              <a:rPr lang="en-US" altLang="zh-CN" i="1"/>
                              <m:t>𝑀𝑆𝐸</m:t>
                            </m:r>
                          </m:den>
                        </m:f>
                      </m:e>
                    </m:d>
                    <m:r>
                      <a:rPr lang="zh-CN" altLang="zh-CN"/>
                      <m:t>，</m:t>
                    </m:r>
                  </m:oMath>
                </a14:m>
                <a:endParaRPr lang="en-US" altLang="zh-CN" dirty="0" smtClean="0"/>
              </a:p>
              <a:p>
                <a:r>
                  <a:rPr lang="zh-CN" altLang="zh-CN" dirty="0">
                    <a:solidFill>
                      <a:srgbClr val="C00000"/>
                    </a:solidFill>
                  </a:rPr>
                  <a:t>结构</a:t>
                </a:r>
                <a:r>
                  <a:rPr lang="zh-CN" altLang="zh-CN" dirty="0" smtClean="0">
                    <a:solidFill>
                      <a:srgbClr val="C00000"/>
                    </a:solidFill>
                  </a:rPr>
                  <a:t>相似性</a:t>
                </a:r>
                <a:endParaRPr lang="en-US" altLang="zh-CN" dirty="0" smtClean="0">
                  <a:solidFill>
                    <a:srgbClr val="C00000"/>
                  </a:solidFill>
                </a:endParaRPr>
              </a:p>
              <a:p>
                <a:pPr lvl="1"/>
                <a14:m>
                  <m:oMath xmlns:m="http://schemas.openxmlformats.org/officeDocument/2006/math">
                    <m:r>
                      <a:rPr lang="en-US" altLang="zh-CN" i="1"/>
                      <m:t>𝑆𝑆𝐼𝑀</m:t>
                    </m:r>
                    <m:d>
                      <m:dPr>
                        <m:ctrlPr>
                          <a:rPr lang="zh-CN" altLang="zh-CN" i="1"/>
                        </m:ctrlPr>
                      </m:dPr>
                      <m:e>
                        <m:r>
                          <a:rPr lang="en-US" altLang="zh-CN" i="1"/>
                          <m:t>𝑥</m:t>
                        </m:r>
                        <m:r>
                          <a:rPr lang="en-US" altLang="zh-CN" i="1"/>
                          <m:t>,</m:t>
                        </m:r>
                        <m:r>
                          <a:rPr lang="en-US" altLang="zh-CN" i="1"/>
                          <m:t>𝑦</m:t>
                        </m:r>
                      </m:e>
                    </m:d>
                    <m:r>
                      <a:rPr lang="en-US" altLang="zh-CN" i="1"/>
                      <m:t>=</m:t>
                    </m:r>
                    <m:f>
                      <m:fPr>
                        <m:ctrlPr>
                          <a:rPr lang="zh-CN" altLang="zh-CN" i="1"/>
                        </m:ctrlPr>
                      </m:fPr>
                      <m:num>
                        <m:d>
                          <m:dPr>
                            <m:ctrlPr>
                              <a:rPr lang="zh-CN" altLang="zh-CN" i="1"/>
                            </m:ctrlPr>
                          </m:dPr>
                          <m:e>
                            <m:r>
                              <a:rPr lang="en-US" altLang="zh-CN" i="1"/>
                              <m:t>2</m:t>
                            </m:r>
                            <m:sSub>
                              <m:sSubPr>
                                <m:ctrlPr>
                                  <a:rPr lang="zh-CN" altLang="zh-CN" i="1"/>
                                </m:ctrlPr>
                              </m:sSubPr>
                              <m:e>
                                <m:r>
                                  <a:rPr lang="en-US" altLang="zh-CN" i="1"/>
                                  <m:t>𝜇</m:t>
                                </m:r>
                              </m:e>
                              <m:sub>
                                <m:r>
                                  <a:rPr lang="en-US" altLang="zh-CN" i="1"/>
                                  <m:t>𝑥</m:t>
                                </m:r>
                              </m:sub>
                            </m:sSub>
                            <m:sSub>
                              <m:sSubPr>
                                <m:ctrlPr>
                                  <a:rPr lang="zh-CN" altLang="zh-CN" i="1"/>
                                </m:ctrlPr>
                              </m:sSubPr>
                              <m:e>
                                <m:r>
                                  <a:rPr lang="en-US" altLang="zh-CN" i="1"/>
                                  <m:t>𝜇</m:t>
                                </m:r>
                              </m:e>
                              <m:sub>
                                <m:r>
                                  <a:rPr lang="en-US" altLang="zh-CN" i="1"/>
                                  <m:t>𝑦</m:t>
                                </m:r>
                              </m:sub>
                            </m:sSub>
                            <m:r>
                              <a:rPr lang="en-US" altLang="zh-CN" i="1"/>
                              <m:t>+</m:t>
                            </m:r>
                            <m:sSub>
                              <m:sSubPr>
                                <m:ctrlPr>
                                  <a:rPr lang="zh-CN" altLang="zh-CN" i="1"/>
                                </m:ctrlPr>
                              </m:sSubPr>
                              <m:e>
                                <m:r>
                                  <a:rPr lang="en-US" altLang="zh-CN" i="1"/>
                                  <m:t>𝑐</m:t>
                                </m:r>
                              </m:e>
                              <m:sub>
                                <m:r>
                                  <a:rPr lang="en-US" altLang="zh-CN" i="1"/>
                                  <m:t>1</m:t>
                                </m:r>
                              </m:sub>
                            </m:sSub>
                          </m:e>
                        </m:d>
                        <m:d>
                          <m:dPr>
                            <m:ctrlPr>
                              <a:rPr lang="zh-CN" altLang="zh-CN" i="1"/>
                            </m:ctrlPr>
                          </m:dPr>
                          <m:e>
                            <m:r>
                              <a:rPr lang="en-US" altLang="zh-CN" i="1"/>
                              <m:t>2</m:t>
                            </m:r>
                            <m:sSub>
                              <m:sSubPr>
                                <m:ctrlPr>
                                  <a:rPr lang="zh-CN" altLang="zh-CN" i="1"/>
                                </m:ctrlPr>
                              </m:sSubPr>
                              <m:e>
                                <m:r>
                                  <a:rPr lang="en-US" altLang="zh-CN" i="1"/>
                                  <m:t>𝜎</m:t>
                                </m:r>
                              </m:e>
                              <m:sub>
                                <m:r>
                                  <a:rPr lang="en-US" altLang="zh-CN" i="1"/>
                                  <m:t>𝑥𝑦</m:t>
                                </m:r>
                              </m:sub>
                            </m:sSub>
                            <m:r>
                              <a:rPr lang="en-US" altLang="zh-CN" i="1"/>
                              <m:t>+</m:t>
                            </m:r>
                            <m:sSub>
                              <m:sSubPr>
                                <m:ctrlPr>
                                  <a:rPr lang="zh-CN" altLang="zh-CN" i="1"/>
                                </m:ctrlPr>
                              </m:sSubPr>
                              <m:e>
                                <m:r>
                                  <a:rPr lang="en-US" altLang="zh-CN" i="1"/>
                                  <m:t>𝑐</m:t>
                                </m:r>
                              </m:e>
                              <m:sub>
                                <m:r>
                                  <a:rPr lang="en-US" altLang="zh-CN" i="1"/>
                                  <m:t>2</m:t>
                                </m:r>
                              </m:sub>
                            </m:sSub>
                          </m:e>
                        </m:d>
                      </m:num>
                      <m:den>
                        <m:d>
                          <m:dPr>
                            <m:ctrlPr>
                              <a:rPr lang="zh-CN" altLang="zh-CN" i="1"/>
                            </m:ctrlPr>
                          </m:dPr>
                          <m:e>
                            <m:sSubSup>
                              <m:sSubSupPr>
                                <m:ctrlPr>
                                  <a:rPr lang="zh-CN" altLang="zh-CN" i="1"/>
                                </m:ctrlPr>
                              </m:sSubSupPr>
                              <m:e>
                                <m:r>
                                  <a:rPr lang="en-US" altLang="zh-CN" i="1"/>
                                  <m:t>𝜇</m:t>
                                </m:r>
                              </m:e>
                              <m:sub>
                                <m:r>
                                  <a:rPr lang="en-US" altLang="zh-CN" i="1"/>
                                  <m:t>𝑥</m:t>
                                </m:r>
                              </m:sub>
                              <m:sup>
                                <m:r>
                                  <a:rPr lang="en-US" altLang="zh-CN" i="1"/>
                                  <m:t>2</m:t>
                                </m:r>
                              </m:sup>
                            </m:sSubSup>
                            <m:r>
                              <a:rPr lang="en-US" altLang="zh-CN" i="1"/>
                              <m:t>+</m:t>
                            </m:r>
                            <m:sSubSup>
                              <m:sSubSupPr>
                                <m:ctrlPr>
                                  <a:rPr lang="zh-CN" altLang="zh-CN" i="1"/>
                                </m:ctrlPr>
                              </m:sSubSupPr>
                              <m:e>
                                <m:r>
                                  <a:rPr lang="en-US" altLang="zh-CN" i="1"/>
                                  <m:t>𝜇</m:t>
                                </m:r>
                              </m:e>
                              <m:sub>
                                <m:r>
                                  <a:rPr lang="en-US" altLang="zh-CN" i="1"/>
                                  <m:t>𝑦</m:t>
                                </m:r>
                              </m:sub>
                              <m:sup>
                                <m:r>
                                  <a:rPr lang="en-US" altLang="zh-CN" i="1"/>
                                  <m:t>2</m:t>
                                </m:r>
                              </m:sup>
                            </m:sSubSup>
                            <m:r>
                              <a:rPr lang="en-US" altLang="zh-CN" i="1"/>
                              <m:t>+</m:t>
                            </m:r>
                            <m:sSub>
                              <m:sSubPr>
                                <m:ctrlPr>
                                  <a:rPr lang="zh-CN" altLang="zh-CN" i="1"/>
                                </m:ctrlPr>
                              </m:sSubPr>
                              <m:e>
                                <m:r>
                                  <a:rPr lang="en-US" altLang="zh-CN" i="1"/>
                                  <m:t>𝑐</m:t>
                                </m:r>
                              </m:e>
                              <m:sub>
                                <m:r>
                                  <a:rPr lang="en-US" altLang="zh-CN" i="1"/>
                                  <m:t>1</m:t>
                                </m:r>
                              </m:sub>
                            </m:sSub>
                          </m:e>
                        </m:d>
                        <m:d>
                          <m:dPr>
                            <m:ctrlPr>
                              <a:rPr lang="zh-CN" altLang="zh-CN" i="1"/>
                            </m:ctrlPr>
                          </m:dPr>
                          <m:e>
                            <m:sSubSup>
                              <m:sSubSupPr>
                                <m:ctrlPr>
                                  <a:rPr lang="zh-CN" altLang="zh-CN" i="1"/>
                                </m:ctrlPr>
                              </m:sSubSupPr>
                              <m:e>
                                <m:r>
                                  <a:rPr lang="en-US" altLang="zh-CN" i="1"/>
                                  <m:t>𝜎</m:t>
                                </m:r>
                              </m:e>
                              <m:sub>
                                <m:r>
                                  <a:rPr lang="en-US" altLang="zh-CN" i="1"/>
                                  <m:t>𝑥</m:t>
                                </m:r>
                              </m:sub>
                              <m:sup>
                                <m:r>
                                  <a:rPr lang="en-US" altLang="zh-CN" i="1"/>
                                  <m:t>2</m:t>
                                </m:r>
                              </m:sup>
                            </m:sSubSup>
                            <m:r>
                              <a:rPr lang="en-US" altLang="zh-CN" i="1"/>
                              <m:t>+</m:t>
                            </m:r>
                            <m:sSubSup>
                              <m:sSubSupPr>
                                <m:ctrlPr>
                                  <a:rPr lang="zh-CN" altLang="zh-CN" i="1"/>
                                </m:ctrlPr>
                              </m:sSubSupPr>
                              <m:e>
                                <m:r>
                                  <a:rPr lang="en-US" altLang="zh-CN" i="1"/>
                                  <m:t>𝜎</m:t>
                                </m:r>
                              </m:e>
                              <m:sub>
                                <m:r>
                                  <a:rPr lang="en-US" altLang="zh-CN" i="1"/>
                                  <m:t>𝑦</m:t>
                                </m:r>
                              </m:sub>
                              <m:sup>
                                <m:r>
                                  <a:rPr lang="en-US" altLang="zh-CN" i="1"/>
                                  <m:t>2</m:t>
                                </m:r>
                              </m:sup>
                            </m:sSubSup>
                            <m:r>
                              <a:rPr lang="en-US" altLang="zh-CN" i="1"/>
                              <m:t>+</m:t>
                            </m:r>
                            <m:sSub>
                              <m:sSubPr>
                                <m:ctrlPr>
                                  <a:rPr lang="zh-CN" altLang="zh-CN" i="1"/>
                                </m:ctrlPr>
                              </m:sSubPr>
                              <m:e>
                                <m:r>
                                  <a:rPr lang="en-US" altLang="zh-CN" i="1"/>
                                  <m:t>𝑐</m:t>
                                </m:r>
                              </m:e>
                              <m:sub>
                                <m:r>
                                  <a:rPr lang="en-US" altLang="zh-CN" i="1"/>
                                  <m:t>2</m:t>
                                </m:r>
                              </m:sub>
                            </m:sSub>
                          </m:e>
                        </m:d>
                      </m:den>
                    </m:f>
                    <m:r>
                      <a:rPr lang="zh-CN" altLang="zh-CN"/>
                      <m:t>，</m:t>
                    </m:r>
                  </m:oMath>
                </a14:m>
                <a:endParaRPr lang="en-US" altLang="zh-CN" dirty="0" smtClean="0"/>
              </a:p>
              <a:p>
                <a:pPr lvl="1"/>
                <a14:m>
                  <m:oMath xmlns:m="http://schemas.openxmlformats.org/officeDocument/2006/math">
                    <m:r>
                      <a:rPr lang="en-US" altLang="zh-CN" i="1"/>
                      <m:t>𝐷𝑆𝑆𝐼𝑀</m:t>
                    </m:r>
                    <m:d>
                      <m:dPr>
                        <m:ctrlPr>
                          <a:rPr lang="zh-CN" altLang="zh-CN" i="1"/>
                        </m:ctrlPr>
                      </m:dPr>
                      <m:e>
                        <m:r>
                          <a:rPr lang="en-US" altLang="zh-CN" i="1"/>
                          <m:t>𝑥</m:t>
                        </m:r>
                        <m:r>
                          <a:rPr lang="en-US" altLang="zh-CN" i="1"/>
                          <m:t>,</m:t>
                        </m:r>
                        <m:r>
                          <a:rPr lang="en-US" altLang="zh-CN" i="1"/>
                          <m:t>𝑦</m:t>
                        </m:r>
                      </m:e>
                    </m:d>
                    <m:r>
                      <a:rPr lang="en-US" altLang="zh-CN" i="1"/>
                      <m:t>=</m:t>
                    </m:r>
                    <m:f>
                      <m:fPr>
                        <m:ctrlPr>
                          <a:rPr lang="zh-CN" altLang="zh-CN" i="1"/>
                        </m:ctrlPr>
                      </m:fPr>
                      <m:num>
                        <m:r>
                          <a:rPr lang="en-US" altLang="zh-CN" i="1"/>
                          <m:t>1</m:t>
                        </m:r>
                      </m:num>
                      <m:den>
                        <m:r>
                          <a:rPr lang="en-US" altLang="zh-CN" i="1"/>
                          <m:t>1−</m:t>
                        </m:r>
                        <m:r>
                          <a:rPr lang="en-US" altLang="zh-CN" i="1"/>
                          <m:t>𝑆𝑆𝐼𝑀</m:t>
                        </m:r>
                        <m:d>
                          <m:dPr>
                            <m:ctrlPr>
                              <a:rPr lang="zh-CN" altLang="zh-CN" i="1"/>
                            </m:ctrlPr>
                          </m:dPr>
                          <m:e>
                            <m:r>
                              <a:rPr lang="en-US" altLang="zh-CN" i="1"/>
                              <m:t>𝑥</m:t>
                            </m:r>
                            <m:r>
                              <a:rPr lang="en-US" altLang="zh-CN" i="1"/>
                              <m:t>,</m:t>
                            </m:r>
                            <m:r>
                              <a:rPr lang="en-US" altLang="zh-CN" i="1"/>
                              <m:t>𝑦</m:t>
                            </m:r>
                          </m:e>
                        </m:d>
                      </m:den>
                    </m:f>
                    <m:r>
                      <a:rPr lang="zh-CN" altLang="zh-CN"/>
                      <m:t>。</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00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0273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3" end="3"/>
                                            </p:txEl>
                                          </p:spTgt>
                                        </p:tgtEl>
                                        <p:attrNameLst>
                                          <p:attrName>style.visibility</p:attrName>
                                        </p:attrNameLst>
                                      </p:cBhvr>
                                      <p:to>
                                        <p:strVal val="visible"/>
                                      </p:to>
                                    </p:set>
                                    <p:animEffect transition="in" filter="wipe(down)">
                                      <p:cBhvr>
                                        <p:cTn id="57" dur="580">
                                          <p:stCondLst>
                                            <p:cond delay="0"/>
                                          </p:stCondLst>
                                        </p:cTn>
                                        <p:tgtEl>
                                          <p:spTgt spid="3">
                                            <p:txEl>
                                              <p:pRg st="3" end="3"/>
                                            </p:txEl>
                                          </p:spTgt>
                                        </p:tgtEl>
                                      </p:cBhvr>
                                    </p:animEffect>
                                    <p:anim calcmode="lin" valueType="num">
                                      <p:cBhvr>
                                        <p:cTn id="5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3" end="3"/>
                                            </p:txEl>
                                          </p:spTgt>
                                        </p:tgtEl>
                                      </p:cBhvr>
                                      <p:to x="100000" y="60000"/>
                                    </p:animScale>
                                    <p:animScale>
                                      <p:cBhvr>
                                        <p:cTn id="64" dur="166" decel="50000">
                                          <p:stCondLst>
                                            <p:cond delay="676"/>
                                          </p:stCondLst>
                                        </p:cTn>
                                        <p:tgtEl>
                                          <p:spTgt spid="3">
                                            <p:txEl>
                                              <p:pRg st="3" end="3"/>
                                            </p:txEl>
                                          </p:spTgt>
                                        </p:tgtEl>
                                      </p:cBhvr>
                                      <p:to x="100000" y="100000"/>
                                    </p:animScale>
                                    <p:animScale>
                                      <p:cBhvr>
                                        <p:cTn id="65" dur="26">
                                          <p:stCondLst>
                                            <p:cond delay="1312"/>
                                          </p:stCondLst>
                                        </p:cTn>
                                        <p:tgtEl>
                                          <p:spTgt spid="3">
                                            <p:txEl>
                                              <p:pRg st="3" end="3"/>
                                            </p:txEl>
                                          </p:spTgt>
                                        </p:tgtEl>
                                      </p:cBhvr>
                                      <p:to x="100000" y="80000"/>
                                    </p:animScale>
                                    <p:animScale>
                                      <p:cBhvr>
                                        <p:cTn id="66" dur="166" decel="50000">
                                          <p:stCondLst>
                                            <p:cond delay="1338"/>
                                          </p:stCondLst>
                                        </p:cTn>
                                        <p:tgtEl>
                                          <p:spTgt spid="3">
                                            <p:txEl>
                                              <p:pRg st="3" end="3"/>
                                            </p:txEl>
                                          </p:spTgt>
                                        </p:tgtEl>
                                      </p:cBhvr>
                                      <p:to x="100000" y="100000"/>
                                    </p:animScale>
                                    <p:animScale>
                                      <p:cBhvr>
                                        <p:cTn id="67" dur="26">
                                          <p:stCondLst>
                                            <p:cond delay="1642"/>
                                          </p:stCondLst>
                                        </p:cTn>
                                        <p:tgtEl>
                                          <p:spTgt spid="3">
                                            <p:txEl>
                                              <p:pRg st="3" end="3"/>
                                            </p:txEl>
                                          </p:spTgt>
                                        </p:tgtEl>
                                      </p:cBhvr>
                                      <p:to x="100000" y="90000"/>
                                    </p:animScale>
                                    <p:animScale>
                                      <p:cBhvr>
                                        <p:cTn id="68" dur="166" decel="50000">
                                          <p:stCondLst>
                                            <p:cond delay="1668"/>
                                          </p:stCondLst>
                                        </p:cTn>
                                        <p:tgtEl>
                                          <p:spTgt spid="3">
                                            <p:txEl>
                                              <p:pRg st="3" end="3"/>
                                            </p:txEl>
                                          </p:spTgt>
                                        </p:tgtEl>
                                      </p:cBhvr>
                                      <p:to x="100000" y="100000"/>
                                    </p:animScale>
                                    <p:animScale>
                                      <p:cBhvr>
                                        <p:cTn id="69" dur="26">
                                          <p:stCondLst>
                                            <p:cond delay="1808"/>
                                          </p:stCondLst>
                                        </p:cTn>
                                        <p:tgtEl>
                                          <p:spTgt spid="3">
                                            <p:txEl>
                                              <p:pRg st="3" end="3"/>
                                            </p:txEl>
                                          </p:spTgt>
                                        </p:tgtEl>
                                      </p:cBhvr>
                                      <p:to x="100000" y="95000"/>
                                    </p:animScale>
                                    <p:animScale>
                                      <p:cBhvr>
                                        <p:cTn id="70" dur="166" decel="50000">
                                          <p:stCondLst>
                                            <p:cond delay="1834"/>
                                          </p:stCondLst>
                                        </p:cTn>
                                        <p:tgtEl>
                                          <p:spTgt spid="3">
                                            <p:txEl>
                                              <p:pRg st="3" end="3"/>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wipe(down)">
                                      <p:cBhvr>
                                        <p:cTn id="75" dur="580">
                                          <p:stCondLst>
                                            <p:cond delay="0"/>
                                          </p:stCondLst>
                                        </p:cTn>
                                        <p:tgtEl>
                                          <p:spTgt spid="3">
                                            <p:txEl>
                                              <p:pRg st="4" end="4"/>
                                            </p:txEl>
                                          </p:spTgt>
                                        </p:tgtEl>
                                      </p:cBhvr>
                                    </p:animEffect>
                                    <p:anim calcmode="lin" valueType="num">
                                      <p:cBhvr>
                                        <p:cTn id="7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4" end="4"/>
                                            </p:txEl>
                                          </p:spTgt>
                                        </p:tgtEl>
                                      </p:cBhvr>
                                      <p:to x="100000" y="60000"/>
                                    </p:animScale>
                                    <p:animScale>
                                      <p:cBhvr>
                                        <p:cTn id="82" dur="166" decel="50000">
                                          <p:stCondLst>
                                            <p:cond delay="676"/>
                                          </p:stCondLst>
                                        </p:cTn>
                                        <p:tgtEl>
                                          <p:spTgt spid="3">
                                            <p:txEl>
                                              <p:pRg st="4" end="4"/>
                                            </p:txEl>
                                          </p:spTgt>
                                        </p:tgtEl>
                                      </p:cBhvr>
                                      <p:to x="100000" y="100000"/>
                                    </p:animScale>
                                    <p:animScale>
                                      <p:cBhvr>
                                        <p:cTn id="83" dur="26">
                                          <p:stCondLst>
                                            <p:cond delay="1312"/>
                                          </p:stCondLst>
                                        </p:cTn>
                                        <p:tgtEl>
                                          <p:spTgt spid="3">
                                            <p:txEl>
                                              <p:pRg st="4" end="4"/>
                                            </p:txEl>
                                          </p:spTgt>
                                        </p:tgtEl>
                                      </p:cBhvr>
                                      <p:to x="100000" y="80000"/>
                                    </p:animScale>
                                    <p:animScale>
                                      <p:cBhvr>
                                        <p:cTn id="84" dur="166" decel="50000">
                                          <p:stCondLst>
                                            <p:cond delay="1338"/>
                                          </p:stCondLst>
                                        </p:cTn>
                                        <p:tgtEl>
                                          <p:spTgt spid="3">
                                            <p:txEl>
                                              <p:pRg st="4" end="4"/>
                                            </p:txEl>
                                          </p:spTgt>
                                        </p:tgtEl>
                                      </p:cBhvr>
                                      <p:to x="100000" y="100000"/>
                                    </p:animScale>
                                    <p:animScale>
                                      <p:cBhvr>
                                        <p:cTn id="85" dur="26">
                                          <p:stCondLst>
                                            <p:cond delay="1642"/>
                                          </p:stCondLst>
                                        </p:cTn>
                                        <p:tgtEl>
                                          <p:spTgt spid="3">
                                            <p:txEl>
                                              <p:pRg st="4" end="4"/>
                                            </p:txEl>
                                          </p:spTgt>
                                        </p:tgtEl>
                                      </p:cBhvr>
                                      <p:to x="100000" y="90000"/>
                                    </p:animScale>
                                    <p:animScale>
                                      <p:cBhvr>
                                        <p:cTn id="86" dur="166" decel="50000">
                                          <p:stCondLst>
                                            <p:cond delay="1668"/>
                                          </p:stCondLst>
                                        </p:cTn>
                                        <p:tgtEl>
                                          <p:spTgt spid="3">
                                            <p:txEl>
                                              <p:pRg st="4" end="4"/>
                                            </p:txEl>
                                          </p:spTgt>
                                        </p:tgtEl>
                                      </p:cBhvr>
                                      <p:to x="100000" y="100000"/>
                                    </p:animScale>
                                    <p:animScale>
                                      <p:cBhvr>
                                        <p:cTn id="87" dur="26">
                                          <p:stCondLst>
                                            <p:cond delay="1808"/>
                                          </p:stCondLst>
                                        </p:cTn>
                                        <p:tgtEl>
                                          <p:spTgt spid="3">
                                            <p:txEl>
                                              <p:pRg st="4" end="4"/>
                                            </p:txEl>
                                          </p:spTgt>
                                        </p:tgtEl>
                                      </p:cBhvr>
                                      <p:to x="100000" y="95000"/>
                                    </p:animScale>
                                    <p:animScale>
                                      <p:cBhvr>
                                        <p:cTn id="88" dur="166" decel="50000">
                                          <p:stCondLst>
                                            <p:cond delay="1834"/>
                                          </p:stCondLst>
                                        </p:cTn>
                                        <p:tgtEl>
                                          <p:spTgt spid="3">
                                            <p:txEl>
                                              <p:pRg st="4" end="4"/>
                                            </p:txEl>
                                          </p:spTgt>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3">
                                            <p:txEl>
                                              <p:pRg st="5" end="5"/>
                                            </p:txEl>
                                          </p:spTgt>
                                        </p:tgtEl>
                                        <p:attrNameLst>
                                          <p:attrName>style.visibility</p:attrName>
                                        </p:attrNameLst>
                                      </p:cBhvr>
                                      <p:to>
                                        <p:strVal val="visible"/>
                                      </p:to>
                                    </p:set>
                                    <p:animEffect transition="in" filter="wipe(down)">
                                      <p:cBhvr>
                                        <p:cTn id="91" dur="580">
                                          <p:stCondLst>
                                            <p:cond delay="0"/>
                                          </p:stCondLst>
                                        </p:cTn>
                                        <p:tgtEl>
                                          <p:spTgt spid="3">
                                            <p:txEl>
                                              <p:pRg st="5" end="5"/>
                                            </p:txEl>
                                          </p:spTgt>
                                        </p:tgtEl>
                                      </p:cBhvr>
                                    </p:animEffect>
                                    <p:anim calcmode="lin" valueType="num">
                                      <p:cBhvr>
                                        <p:cTn id="9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3">
                                            <p:txEl>
                                              <p:pRg st="5" end="5"/>
                                            </p:txEl>
                                          </p:spTgt>
                                        </p:tgtEl>
                                      </p:cBhvr>
                                      <p:to x="100000" y="60000"/>
                                    </p:animScale>
                                    <p:animScale>
                                      <p:cBhvr>
                                        <p:cTn id="98" dur="166" decel="50000">
                                          <p:stCondLst>
                                            <p:cond delay="676"/>
                                          </p:stCondLst>
                                        </p:cTn>
                                        <p:tgtEl>
                                          <p:spTgt spid="3">
                                            <p:txEl>
                                              <p:pRg st="5" end="5"/>
                                            </p:txEl>
                                          </p:spTgt>
                                        </p:tgtEl>
                                      </p:cBhvr>
                                      <p:to x="100000" y="100000"/>
                                    </p:animScale>
                                    <p:animScale>
                                      <p:cBhvr>
                                        <p:cTn id="99" dur="26">
                                          <p:stCondLst>
                                            <p:cond delay="1312"/>
                                          </p:stCondLst>
                                        </p:cTn>
                                        <p:tgtEl>
                                          <p:spTgt spid="3">
                                            <p:txEl>
                                              <p:pRg st="5" end="5"/>
                                            </p:txEl>
                                          </p:spTgt>
                                        </p:tgtEl>
                                      </p:cBhvr>
                                      <p:to x="100000" y="80000"/>
                                    </p:animScale>
                                    <p:animScale>
                                      <p:cBhvr>
                                        <p:cTn id="100" dur="166" decel="50000">
                                          <p:stCondLst>
                                            <p:cond delay="1338"/>
                                          </p:stCondLst>
                                        </p:cTn>
                                        <p:tgtEl>
                                          <p:spTgt spid="3">
                                            <p:txEl>
                                              <p:pRg st="5" end="5"/>
                                            </p:txEl>
                                          </p:spTgt>
                                        </p:tgtEl>
                                      </p:cBhvr>
                                      <p:to x="100000" y="100000"/>
                                    </p:animScale>
                                    <p:animScale>
                                      <p:cBhvr>
                                        <p:cTn id="101" dur="26">
                                          <p:stCondLst>
                                            <p:cond delay="1642"/>
                                          </p:stCondLst>
                                        </p:cTn>
                                        <p:tgtEl>
                                          <p:spTgt spid="3">
                                            <p:txEl>
                                              <p:pRg st="5" end="5"/>
                                            </p:txEl>
                                          </p:spTgt>
                                        </p:tgtEl>
                                      </p:cBhvr>
                                      <p:to x="100000" y="90000"/>
                                    </p:animScale>
                                    <p:animScale>
                                      <p:cBhvr>
                                        <p:cTn id="102" dur="166" decel="50000">
                                          <p:stCondLst>
                                            <p:cond delay="1668"/>
                                          </p:stCondLst>
                                        </p:cTn>
                                        <p:tgtEl>
                                          <p:spTgt spid="3">
                                            <p:txEl>
                                              <p:pRg st="5" end="5"/>
                                            </p:txEl>
                                          </p:spTgt>
                                        </p:tgtEl>
                                      </p:cBhvr>
                                      <p:to x="100000" y="100000"/>
                                    </p:animScale>
                                    <p:animScale>
                                      <p:cBhvr>
                                        <p:cTn id="103" dur="26">
                                          <p:stCondLst>
                                            <p:cond delay="1808"/>
                                          </p:stCondLst>
                                        </p:cTn>
                                        <p:tgtEl>
                                          <p:spTgt spid="3">
                                            <p:txEl>
                                              <p:pRg st="5" end="5"/>
                                            </p:txEl>
                                          </p:spTgt>
                                        </p:tgtEl>
                                      </p:cBhvr>
                                      <p:to x="100000" y="95000"/>
                                    </p:animScale>
                                    <p:animScale>
                                      <p:cBhvr>
                                        <p:cTn id="104" dur="166" decel="50000">
                                          <p:stCondLst>
                                            <p:cond delay="1834"/>
                                          </p:stCondLst>
                                        </p:cTn>
                                        <p:tgtEl>
                                          <p:spTgt spid="3">
                                            <p:txEl>
                                              <p:pRg st="5" end="5"/>
                                            </p:txEl>
                                          </p:spTgt>
                                        </p:tgtEl>
                                      </p:cBhvr>
                                      <p:to x="100000" y="100000"/>
                                    </p:animScale>
                                  </p:childTnLst>
                                </p:cTn>
                              </p:par>
                              <p:par>
                                <p:cTn id="105" presetID="26" presetClass="entr" presetSubtype="0" fill="hold" nodeType="withEffect">
                                  <p:stCondLst>
                                    <p:cond delay="0"/>
                                  </p:stCondLst>
                                  <p:childTnLst>
                                    <p:set>
                                      <p:cBhvr>
                                        <p:cTn id="106" dur="1" fill="hold">
                                          <p:stCondLst>
                                            <p:cond delay="0"/>
                                          </p:stCondLst>
                                        </p:cTn>
                                        <p:tgtEl>
                                          <p:spTgt spid="3">
                                            <p:txEl>
                                              <p:pRg st="6" end="6"/>
                                            </p:txEl>
                                          </p:spTgt>
                                        </p:tgtEl>
                                        <p:attrNameLst>
                                          <p:attrName>style.visibility</p:attrName>
                                        </p:attrNameLst>
                                      </p:cBhvr>
                                      <p:to>
                                        <p:strVal val="visible"/>
                                      </p:to>
                                    </p:set>
                                    <p:animEffect transition="in" filter="wipe(down)">
                                      <p:cBhvr>
                                        <p:cTn id="107" dur="580">
                                          <p:stCondLst>
                                            <p:cond delay="0"/>
                                          </p:stCondLst>
                                        </p:cTn>
                                        <p:tgtEl>
                                          <p:spTgt spid="3">
                                            <p:txEl>
                                              <p:pRg st="6" end="6"/>
                                            </p:txEl>
                                          </p:spTgt>
                                        </p:tgtEl>
                                      </p:cBhvr>
                                    </p:animEffect>
                                    <p:anim calcmode="lin" valueType="num">
                                      <p:cBhvr>
                                        <p:cTn id="10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3" dur="26">
                                          <p:stCondLst>
                                            <p:cond delay="650"/>
                                          </p:stCondLst>
                                        </p:cTn>
                                        <p:tgtEl>
                                          <p:spTgt spid="3">
                                            <p:txEl>
                                              <p:pRg st="6" end="6"/>
                                            </p:txEl>
                                          </p:spTgt>
                                        </p:tgtEl>
                                      </p:cBhvr>
                                      <p:to x="100000" y="60000"/>
                                    </p:animScale>
                                    <p:animScale>
                                      <p:cBhvr>
                                        <p:cTn id="114" dur="166" decel="50000">
                                          <p:stCondLst>
                                            <p:cond delay="676"/>
                                          </p:stCondLst>
                                        </p:cTn>
                                        <p:tgtEl>
                                          <p:spTgt spid="3">
                                            <p:txEl>
                                              <p:pRg st="6" end="6"/>
                                            </p:txEl>
                                          </p:spTgt>
                                        </p:tgtEl>
                                      </p:cBhvr>
                                      <p:to x="100000" y="100000"/>
                                    </p:animScale>
                                    <p:animScale>
                                      <p:cBhvr>
                                        <p:cTn id="115" dur="26">
                                          <p:stCondLst>
                                            <p:cond delay="1312"/>
                                          </p:stCondLst>
                                        </p:cTn>
                                        <p:tgtEl>
                                          <p:spTgt spid="3">
                                            <p:txEl>
                                              <p:pRg st="6" end="6"/>
                                            </p:txEl>
                                          </p:spTgt>
                                        </p:tgtEl>
                                      </p:cBhvr>
                                      <p:to x="100000" y="80000"/>
                                    </p:animScale>
                                    <p:animScale>
                                      <p:cBhvr>
                                        <p:cTn id="116" dur="166" decel="50000">
                                          <p:stCondLst>
                                            <p:cond delay="1338"/>
                                          </p:stCondLst>
                                        </p:cTn>
                                        <p:tgtEl>
                                          <p:spTgt spid="3">
                                            <p:txEl>
                                              <p:pRg st="6" end="6"/>
                                            </p:txEl>
                                          </p:spTgt>
                                        </p:tgtEl>
                                      </p:cBhvr>
                                      <p:to x="100000" y="100000"/>
                                    </p:animScale>
                                    <p:animScale>
                                      <p:cBhvr>
                                        <p:cTn id="117" dur="26">
                                          <p:stCondLst>
                                            <p:cond delay="1642"/>
                                          </p:stCondLst>
                                        </p:cTn>
                                        <p:tgtEl>
                                          <p:spTgt spid="3">
                                            <p:txEl>
                                              <p:pRg st="6" end="6"/>
                                            </p:txEl>
                                          </p:spTgt>
                                        </p:tgtEl>
                                      </p:cBhvr>
                                      <p:to x="100000" y="90000"/>
                                    </p:animScale>
                                    <p:animScale>
                                      <p:cBhvr>
                                        <p:cTn id="118" dur="166" decel="50000">
                                          <p:stCondLst>
                                            <p:cond delay="1668"/>
                                          </p:stCondLst>
                                        </p:cTn>
                                        <p:tgtEl>
                                          <p:spTgt spid="3">
                                            <p:txEl>
                                              <p:pRg st="6" end="6"/>
                                            </p:txEl>
                                          </p:spTgt>
                                        </p:tgtEl>
                                      </p:cBhvr>
                                      <p:to x="100000" y="100000"/>
                                    </p:animScale>
                                    <p:animScale>
                                      <p:cBhvr>
                                        <p:cTn id="119" dur="26">
                                          <p:stCondLst>
                                            <p:cond delay="1808"/>
                                          </p:stCondLst>
                                        </p:cTn>
                                        <p:tgtEl>
                                          <p:spTgt spid="3">
                                            <p:txEl>
                                              <p:pRg st="6" end="6"/>
                                            </p:txEl>
                                          </p:spTgt>
                                        </p:tgtEl>
                                      </p:cBhvr>
                                      <p:to x="100000" y="95000"/>
                                    </p:animScale>
                                    <p:animScale>
                                      <p:cBhvr>
                                        <p:cTn id="120"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a:t>
            </a:r>
            <a:r>
              <a:rPr lang="zh-CN" altLang="zh-CN" dirty="0"/>
              <a:t>压缩结果示例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50</a:t>
            </a:fld>
            <a:endParaRPr lang="zh-CN" altLang="en-US"/>
          </a:p>
        </p:txBody>
      </p:sp>
      <p:pic>
        <p:nvPicPr>
          <p:cNvPr id="6" name="图片 5" descr="2010_04_22_彩色Lena图像_JPEG_压缩_系数_0.JPEG"/>
          <p:cNvPicPr/>
          <p:nvPr/>
        </p:nvPicPr>
        <p:blipFill>
          <a:blip r:embed="rId2" cstate="print"/>
          <a:stretch>
            <a:fillRect/>
          </a:stretch>
        </p:blipFill>
        <p:spPr>
          <a:xfrm>
            <a:off x="827584" y="1916832"/>
            <a:ext cx="2088232" cy="1914684"/>
          </a:xfrm>
          <a:prstGeom prst="rect">
            <a:avLst/>
          </a:prstGeom>
        </p:spPr>
      </p:pic>
      <p:pic>
        <p:nvPicPr>
          <p:cNvPr id="7" name="图片 6" descr="2010_04_22_彩色Lena图像_JPEG_压缩_系数_10.JPEG"/>
          <p:cNvPicPr/>
          <p:nvPr/>
        </p:nvPicPr>
        <p:blipFill>
          <a:blip r:embed="rId3" cstate="print"/>
          <a:stretch>
            <a:fillRect/>
          </a:stretch>
        </p:blipFill>
        <p:spPr>
          <a:xfrm>
            <a:off x="3707904" y="1916832"/>
            <a:ext cx="2088232" cy="1914684"/>
          </a:xfrm>
          <a:prstGeom prst="rect">
            <a:avLst/>
          </a:prstGeom>
        </p:spPr>
      </p:pic>
      <p:pic>
        <p:nvPicPr>
          <p:cNvPr id="8" name="图片 7" descr="2010_04_22_彩色Lena图像_JPEG_压缩_系数_50.JPEG"/>
          <p:cNvPicPr/>
          <p:nvPr/>
        </p:nvPicPr>
        <p:blipFill>
          <a:blip r:embed="rId4" cstate="print"/>
          <a:stretch>
            <a:fillRect/>
          </a:stretch>
        </p:blipFill>
        <p:spPr>
          <a:xfrm>
            <a:off x="2195736" y="4221088"/>
            <a:ext cx="2088232" cy="1914684"/>
          </a:xfrm>
          <a:prstGeom prst="rect">
            <a:avLst/>
          </a:prstGeom>
        </p:spPr>
      </p:pic>
      <p:pic>
        <p:nvPicPr>
          <p:cNvPr id="9" name="图片 8" descr="2010_04_22_彩色Lena图像_JPEG_压缩_系数_100.JPEG"/>
          <p:cNvPicPr/>
          <p:nvPr/>
        </p:nvPicPr>
        <p:blipFill>
          <a:blip r:embed="rId5" cstate="print"/>
          <a:stretch>
            <a:fillRect/>
          </a:stretch>
        </p:blipFill>
        <p:spPr>
          <a:xfrm>
            <a:off x="5076056" y="4221088"/>
            <a:ext cx="2088232" cy="1914684"/>
          </a:xfrm>
          <a:prstGeom prst="rect">
            <a:avLst/>
          </a:prstGeom>
        </p:spPr>
      </p:pic>
      <p:sp>
        <p:nvSpPr>
          <p:cNvPr id="10" name="矩形 9"/>
          <p:cNvSpPr/>
          <p:nvPr/>
        </p:nvSpPr>
        <p:spPr>
          <a:xfrm>
            <a:off x="6120172" y="2274009"/>
            <a:ext cx="1853952" cy="1200329"/>
          </a:xfrm>
          <a:prstGeom prst="rect">
            <a:avLst/>
          </a:prstGeom>
        </p:spPr>
        <p:txBody>
          <a:bodyPr wrap="square">
            <a:spAutoFit/>
          </a:bodyPr>
          <a:lstStyle/>
          <a:p>
            <a:r>
              <a:rPr lang="zh-CN" altLang="zh-CN" dirty="0">
                <a:solidFill>
                  <a:srgbClr val="0000FF"/>
                </a:solidFill>
              </a:rPr>
              <a:t>压缩比参数的适当选取，一般取决于图像的实际用途。</a:t>
            </a:r>
            <a:endParaRPr lang="zh-CN" altLang="en-US" dirty="0">
              <a:solidFill>
                <a:srgbClr val="0000FF"/>
              </a:solidFill>
            </a:endParaRPr>
          </a:p>
        </p:txBody>
      </p:sp>
    </p:spTree>
    <p:extLst>
      <p:ext uri="{BB962C8B-B14F-4D97-AF65-F5344CB8AC3E}">
        <p14:creationId xmlns:p14="http://schemas.microsoft.com/office/powerpoint/2010/main" val="312683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80">
                                          <p:stCondLst>
                                            <p:cond delay="0"/>
                                          </p:stCondLst>
                                        </p:cTn>
                                        <p:tgtEl>
                                          <p:spTgt spid="8"/>
                                        </p:tgtEl>
                                      </p:cBhvr>
                                    </p:animEffect>
                                    <p:anim calcmode="lin" valueType="num">
                                      <p:cBhvr>
                                        <p:cTn id="4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7" dur="26">
                                          <p:stCondLst>
                                            <p:cond delay="650"/>
                                          </p:stCondLst>
                                        </p:cTn>
                                        <p:tgtEl>
                                          <p:spTgt spid="8"/>
                                        </p:tgtEl>
                                      </p:cBhvr>
                                      <p:to x="100000" y="60000"/>
                                    </p:animScale>
                                    <p:animScale>
                                      <p:cBhvr>
                                        <p:cTn id="48" dur="166" decel="50000">
                                          <p:stCondLst>
                                            <p:cond delay="676"/>
                                          </p:stCondLst>
                                        </p:cTn>
                                        <p:tgtEl>
                                          <p:spTgt spid="8"/>
                                        </p:tgtEl>
                                      </p:cBhvr>
                                      <p:to x="100000" y="100000"/>
                                    </p:animScale>
                                    <p:animScale>
                                      <p:cBhvr>
                                        <p:cTn id="49" dur="26">
                                          <p:stCondLst>
                                            <p:cond delay="1312"/>
                                          </p:stCondLst>
                                        </p:cTn>
                                        <p:tgtEl>
                                          <p:spTgt spid="8"/>
                                        </p:tgtEl>
                                      </p:cBhvr>
                                      <p:to x="100000" y="80000"/>
                                    </p:animScale>
                                    <p:animScale>
                                      <p:cBhvr>
                                        <p:cTn id="50" dur="166" decel="50000">
                                          <p:stCondLst>
                                            <p:cond delay="1338"/>
                                          </p:stCondLst>
                                        </p:cTn>
                                        <p:tgtEl>
                                          <p:spTgt spid="8"/>
                                        </p:tgtEl>
                                      </p:cBhvr>
                                      <p:to x="100000" y="100000"/>
                                    </p:animScale>
                                    <p:animScale>
                                      <p:cBhvr>
                                        <p:cTn id="51" dur="26">
                                          <p:stCondLst>
                                            <p:cond delay="1642"/>
                                          </p:stCondLst>
                                        </p:cTn>
                                        <p:tgtEl>
                                          <p:spTgt spid="8"/>
                                        </p:tgtEl>
                                      </p:cBhvr>
                                      <p:to x="100000" y="90000"/>
                                    </p:animScale>
                                    <p:animScale>
                                      <p:cBhvr>
                                        <p:cTn id="52" dur="166" decel="50000">
                                          <p:stCondLst>
                                            <p:cond delay="1668"/>
                                          </p:stCondLst>
                                        </p:cTn>
                                        <p:tgtEl>
                                          <p:spTgt spid="8"/>
                                        </p:tgtEl>
                                      </p:cBhvr>
                                      <p:to x="100000" y="100000"/>
                                    </p:animScale>
                                    <p:animScale>
                                      <p:cBhvr>
                                        <p:cTn id="53" dur="26">
                                          <p:stCondLst>
                                            <p:cond delay="1808"/>
                                          </p:stCondLst>
                                        </p:cTn>
                                        <p:tgtEl>
                                          <p:spTgt spid="8"/>
                                        </p:tgtEl>
                                      </p:cBhvr>
                                      <p:to x="100000" y="95000"/>
                                    </p:animScale>
                                    <p:animScale>
                                      <p:cBhvr>
                                        <p:cTn id="54" dur="166" decel="50000">
                                          <p:stCondLst>
                                            <p:cond delay="1834"/>
                                          </p:stCondLst>
                                        </p:cTn>
                                        <p:tgtEl>
                                          <p:spTgt spid="8"/>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80">
                                          <p:stCondLst>
                                            <p:cond delay="0"/>
                                          </p:stCondLst>
                                        </p:cTn>
                                        <p:tgtEl>
                                          <p:spTgt spid="9"/>
                                        </p:tgtEl>
                                      </p:cBhvr>
                                    </p:animEffect>
                                    <p:anim calcmode="lin" valueType="num">
                                      <p:cBhvr>
                                        <p:cTn id="5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3" dur="26">
                                          <p:stCondLst>
                                            <p:cond delay="650"/>
                                          </p:stCondLst>
                                        </p:cTn>
                                        <p:tgtEl>
                                          <p:spTgt spid="9"/>
                                        </p:tgtEl>
                                      </p:cBhvr>
                                      <p:to x="100000" y="60000"/>
                                    </p:animScale>
                                    <p:animScale>
                                      <p:cBhvr>
                                        <p:cTn id="64" dur="166" decel="50000">
                                          <p:stCondLst>
                                            <p:cond delay="676"/>
                                          </p:stCondLst>
                                        </p:cTn>
                                        <p:tgtEl>
                                          <p:spTgt spid="9"/>
                                        </p:tgtEl>
                                      </p:cBhvr>
                                      <p:to x="100000" y="100000"/>
                                    </p:animScale>
                                    <p:animScale>
                                      <p:cBhvr>
                                        <p:cTn id="65" dur="26">
                                          <p:stCondLst>
                                            <p:cond delay="1312"/>
                                          </p:stCondLst>
                                        </p:cTn>
                                        <p:tgtEl>
                                          <p:spTgt spid="9"/>
                                        </p:tgtEl>
                                      </p:cBhvr>
                                      <p:to x="100000" y="80000"/>
                                    </p:animScale>
                                    <p:animScale>
                                      <p:cBhvr>
                                        <p:cTn id="66" dur="166" decel="50000">
                                          <p:stCondLst>
                                            <p:cond delay="1338"/>
                                          </p:stCondLst>
                                        </p:cTn>
                                        <p:tgtEl>
                                          <p:spTgt spid="9"/>
                                        </p:tgtEl>
                                      </p:cBhvr>
                                      <p:to x="100000" y="100000"/>
                                    </p:animScale>
                                    <p:animScale>
                                      <p:cBhvr>
                                        <p:cTn id="67" dur="26">
                                          <p:stCondLst>
                                            <p:cond delay="1642"/>
                                          </p:stCondLst>
                                        </p:cTn>
                                        <p:tgtEl>
                                          <p:spTgt spid="9"/>
                                        </p:tgtEl>
                                      </p:cBhvr>
                                      <p:to x="100000" y="90000"/>
                                    </p:animScale>
                                    <p:animScale>
                                      <p:cBhvr>
                                        <p:cTn id="68" dur="166" decel="50000">
                                          <p:stCondLst>
                                            <p:cond delay="1668"/>
                                          </p:stCondLst>
                                        </p:cTn>
                                        <p:tgtEl>
                                          <p:spTgt spid="9"/>
                                        </p:tgtEl>
                                      </p:cBhvr>
                                      <p:to x="100000" y="100000"/>
                                    </p:animScale>
                                    <p:animScale>
                                      <p:cBhvr>
                                        <p:cTn id="69" dur="26">
                                          <p:stCondLst>
                                            <p:cond delay="1808"/>
                                          </p:stCondLst>
                                        </p:cTn>
                                        <p:tgtEl>
                                          <p:spTgt spid="9"/>
                                        </p:tgtEl>
                                      </p:cBhvr>
                                      <p:to x="100000" y="95000"/>
                                    </p:animScale>
                                    <p:animScale>
                                      <p:cBhvr>
                                        <p:cTn id="7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 2000</a:t>
            </a:r>
            <a:r>
              <a:rPr lang="zh-CN" altLang="zh-CN" dirty="0"/>
              <a:t>压缩标准</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solidFill>
                  <a:srgbClr val="0000FF"/>
                </a:solidFill>
              </a:rPr>
              <a:t>JPEG 2000</a:t>
            </a:r>
            <a:r>
              <a:rPr lang="zh-CN" altLang="zh-CN" dirty="0"/>
              <a:t>是基于小波变换的图像压缩标准和编码系统，是由</a:t>
            </a:r>
            <a:r>
              <a:rPr lang="en-US" altLang="zh-CN" dirty="0"/>
              <a:t>JPEG</a:t>
            </a:r>
            <a:r>
              <a:rPr lang="zh-CN" altLang="zh-CN" dirty="0"/>
              <a:t>组织在</a:t>
            </a:r>
            <a:r>
              <a:rPr lang="en-US" altLang="zh-CN" dirty="0"/>
              <a:t>2000</a:t>
            </a:r>
            <a:r>
              <a:rPr lang="zh-CN" altLang="zh-CN" dirty="0"/>
              <a:t>年所发布的，目的是代替原有的基于离散余弦变换的</a:t>
            </a:r>
            <a:r>
              <a:rPr lang="en-US" altLang="zh-CN" dirty="0"/>
              <a:t>JPEG</a:t>
            </a:r>
            <a:r>
              <a:rPr lang="zh-CN" altLang="zh-CN" dirty="0"/>
              <a:t>标准（</a:t>
            </a:r>
            <a:r>
              <a:rPr lang="en-US" altLang="zh-CN" dirty="0"/>
              <a:t>1992</a:t>
            </a:r>
            <a:r>
              <a:rPr lang="zh-CN" altLang="zh-CN" dirty="0"/>
              <a:t>年提出）</a:t>
            </a:r>
            <a:r>
              <a:rPr lang="zh-CN" altLang="zh-CN" dirty="0" smtClean="0"/>
              <a:t>。</a:t>
            </a:r>
            <a:endParaRPr lang="en-US" altLang="zh-CN" dirty="0" smtClean="0"/>
          </a:p>
          <a:p>
            <a:r>
              <a:rPr lang="zh-CN" altLang="zh-CN" dirty="0"/>
              <a:t>在压缩性能上，</a:t>
            </a:r>
            <a:r>
              <a:rPr lang="en-US" altLang="zh-CN" dirty="0"/>
              <a:t>JPEG2000</a:t>
            </a:r>
            <a:r>
              <a:rPr lang="zh-CN" altLang="zh-CN" dirty="0"/>
              <a:t>比</a:t>
            </a:r>
            <a:r>
              <a:rPr lang="en-US" altLang="zh-CN" dirty="0"/>
              <a:t>JPEG</a:t>
            </a:r>
            <a:r>
              <a:rPr lang="zh-CN" altLang="zh-CN" dirty="0"/>
              <a:t>拥有一定的提升，但是</a:t>
            </a:r>
            <a:r>
              <a:rPr lang="en-US" altLang="zh-CN" dirty="0"/>
              <a:t>JPEG2000</a:t>
            </a:r>
            <a:r>
              <a:rPr lang="zh-CN" altLang="zh-CN" dirty="0"/>
              <a:t>的</a:t>
            </a:r>
            <a:r>
              <a:rPr lang="zh-CN" altLang="zh-CN" dirty="0">
                <a:solidFill>
                  <a:srgbClr val="FF0000"/>
                </a:solidFill>
              </a:rPr>
              <a:t>主要优点</a:t>
            </a:r>
            <a:r>
              <a:rPr lang="zh-CN" altLang="zh-CN" dirty="0"/>
              <a:t>在于其关于码字流的极大灵活性</a:t>
            </a:r>
            <a:r>
              <a:rPr lang="zh-CN" altLang="zh-CN" dirty="0" smtClean="0"/>
              <a:t>。</a:t>
            </a:r>
            <a:endParaRPr lang="en-US" altLang="zh-CN" dirty="0" smtClean="0"/>
          </a:p>
          <a:p>
            <a:r>
              <a:rPr lang="zh-CN" altLang="zh-CN" dirty="0"/>
              <a:t>使用</a:t>
            </a:r>
            <a:r>
              <a:rPr lang="en-US" altLang="zh-CN" dirty="0"/>
              <a:t>JPEG2000</a:t>
            </a:r>
            <a:r>
              <a:rPr lang="zh-CN" altLang="zh-CN" dirty="0"/>
              <a:t>对图像进行压缩，所得到的码字流在本质上是</a:t>
            </a:r>
            <a:r>
              <a:rPr lang="zh-CN" altLang="zh-CN" dirty="0">
                <a:solidFill>
                  <a:srgbClr val="C00000"/>
                </a:solidFill>
              </a:rPr>
              <a:t>可伸缩</a:t>
            </a:r>
            <a:r>
              <a:rPr lang="zh-CN" altLang="zh-CN" dirty="0"/>
              <a:t>的，即码字流可以使用多种方式进行解码</a:t>
            </a:r>
            <a:r>
              <a:rPr lang="zh-CN" altLang="zh-CN" dirty="0" smtClean="0"/>
              <a:t>。</a:t>
            </a:r>
            <a:endParaRPr lang="en-US" altLang="zh-CN" dirty="0" smtClean="0"/>
          </a:p>
          <a:p>
            <a:r>
              <a:rPr lang="zh-CN" altLang="zh-CN" dirty="0"/>
              <a:t>然而，</a:t>
            </a:r>
            <a:r>
              <a:rPr lang="en-US" altLang="zh-CN" dirty="0"/>
              <a:t>JPEG2000</a:t>
            </a:r>
            <a:r>
              <a:rPr lang="zh-CN" altLang="zh-CN" dirty="0"/>
              <a:t>灵活性的代价就使得编解码器具有相当的</a:t>
            </a:r>
            <a:r>
              <a:rPr lang="zh-CN" altLang="zh-CN" dirty="0">
                <a:solidFill>
                  <a:srgbClr val="00FF00"/>
                </a:solidFill>
              </a:rPr>
              <a:t>复杂性</a:t>
            </a:r>
            <a:r>
              <a:rPr lang="zh-CN" altLang="zh-CN" dirty="0"/>
              <a:t>和计算量。</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313708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JPEG 2000</a:t>
            </a:r>
            <a:r>
              <a:rPr lang="zh-CN" altLang="zh-CN" dirty="0"/>
              <a:t>压缩标准</a:t>
            </a:r>
            <a:endParaRPr lang="zh-CN" altLang="en-US" dirty="0"/>
          </a:p>
        </p:txBody>
      </p:sp>
      <p:sp>
        <p:nvSpPr>
          <p:cNvPr id="3" name="内容占位符 2"/>
          <p:cNvSpPr>
            <a:spLocks noGrp="1"/>
          </p:cNvSpPr>
          <p:nvPr>
            <p:ph idx="1"/>
          </p:nvPr>
        </p:nvSpPr>
        <p:spPr/>
        <p:txBody>
          <a:bodyPr/>
          <a:lstStyle/>
          <a:p>
            <a:r>
              <a:rPr lang="zh-CN" altLang="zh-CN" dirty="0"/>
              <a:t>卓越的压缩性</a:t>
            </a:r>
            <a:r>
              <a:rPr lang="zh-CN" altLang="zh-CN" dirty="0" smtClean="0"/>
              <a:t>能</a:t>
            </a:r>
            <a:endParaRPr lang="en-US" altLang="zh-CN" dirty="0" smtClean="0"/>
          </a:p>
          <a:p>
            <a:r>
              <a:rPr lang="zh-CN" altLang="zh-CN" dirty="0">
                <a:solidFill>
                  <a:srgbClr val="C00000"/>
                </a:solidFill>
              </a:rPr>
              <a:t>多精度</a:t>
            </a:r>
            <a:r>
              <a:rPr lang="zh-CN" altLang="zh-CN" dirty="0" smtClean="0">
                <a:solidFill>
                  <a:srgbClr val="C00000"/>
                </a:solidFill>
              </a:rPr>
              <a:t>表示</a:t>
            </a:r>
            <a:endParaRPr lang="en-US" altLang="zh-CN" dirty="0" smtClean="0">
              <a:solidFill>
                <a:srgbClr val="C00000"/>
              </a:solidFill>
            </a:endParaRPr>
          </a:p>
          <a:p>
            <a:r>
              <a:rPr lang="zh-CN" altLang="zh-CN" dirty="0"/>
              <a:t>累进</a:t>
            </a:r>
            <a:r>
              <a:rPr lang="zh-CN" altLang="zh-CN" dirty="0" smtClean="0"/>
              <a:t>传输</a:t>
            </a:r>
            <a:endParaRPr lang="en-US" altLang="zh-CN" dirty="0" smtClean="0"/>
          </a:p>
          <a:p>
            <a:r>
              <a:rPr lang="zh-CN" altLang="zh-CN" dirty="0">
                <a:solidFill>
                  <a:srgbClr val="00B050"/>
                </a:solidFill>
              </a:rPr>
              <a:t>无损和有损</a:t>
            </a:r>
            <a:r>
              <a:rPr lang="zh-CN" altLang="zh-CN" dirty="0" smtClean="0">
                <a:solidFill>
                  <a:srgbClr val="00B050"/>
                </a:solidFill>
              </a:rPr>
              <a:t>压缩</a:t>
            </a:r>
            <a:endParaRPr lang="en-US" altLang="zh-CN" dirty="0" smtClean="0">
              <a:solidFill>
                <a:srgbClr val="00B050"/>
              </a:solidFill>
            </a:endParaRPr>
          </a:p>
          <a:p>
            <a:r>
              <a:rPr lang="zh-CN" altLang="zh-CN" dirty="0"/>
              <a:t>随机码字流访问和</a:t>
            </a:r>
            <a:r>
              <a:rPr lang="zh-CN" altLang="zh-CN" dirty="0" smtClean="0"/>
              <a:t>处理</a:t>
            </a:r>
            <a:endParaRPr lang="en-US" altLang="zh-CN" dirty="0" smtClean="0"/>
          </a:p>
          <a:p>
            <a:r>
              <a:rPr lang="zh-CN" altLang="zh-CN" dirty="0">
                <a:solidFill>
                  <a:srgbClr val="FF0000"/>
                </a:solidFill>
              </a:rPr>
              <a:t>误差</a:t>
            </a:r>
            <a:r>
              <a:rPr lang="zh-CN" altLang="zh-CN" dirty="0" smtClean="0">
                <a:solidFill>
                  <a:srgbClr val="FF0000"/>
                </a:solidFill>
              </a:rPr>
              <a:t>恢复</a:t>
            </a:r>
            <a:endParaRPr lang="en-US" altLang="zh-CN" dirty="0" smtClean="0">
              <a:solidFill>
                <a:srgbClr val="FF0000"/>
              </a:solidFill>
            </a:endParaRPr>
          </a:p>
          <a:p>
            <a:r>
              <a:rPr lang="zh-CN" altLang="zh-CN" dirty="0"/>
              <a:t>灵活的文件</a:t>
            </a:r>
            <a:r>
              <a:rPr lang="zh-CN" altLang="zh-CN" dirty="0" smtClean="0"/>
              <a:t>格式</a:t>
            </a:r>
            <a:endParaRPr lang="en-US" altLang="zh-CN" dirty="0" smtClean="0"/>
          </a:p>
          <a:p>
            <a:r>
              <a:rPr lang="zh-CN" altLang="zh-CN" dirty="0">
                <a:solidFill>
                  <a:srgbClr val="0000FF"/>
                </a:solidFill>
              </a:rPr>
              <a:t>侧通道空间信息</a:t>
            </a:r>
            <a:endParaRPr lang="zh-CN" altLang="en-US" dirty="0">
              <a:solidFill>
                <a:srgbClr val="0000FF"/>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52</a:t>
            </a:fld>
            <a:endParaRPr lang="zh-CN" altLang="en-US"/>
          </a:p>
        </p:txBody>
      </p:sp>
      <p:pic>
        <p:nvPicPr>
          <p:cNvPr id="6" name="图片 5" descr="分组分区位置.bmp"/>
          <p:cNvPicPr/>
          <p:nvPr/>
        </p:nvPicPr>
        <p:blipFill>
          <a:blip r:embed="rId2" cstate="print"/>
          <a:stretch>
            <a:fillRect/>
          </a:stretch>
        </p:blipFill>
        <p:spPr>
          <a:xfrm>
            <a:off x="4644008" y="2060848"/>
            <a:ext cx="1321297" cy="1440160"/>
          </a:xfrm>
          <a:prstGeom prst="rect">
            <a:avLst/>
          </a:prstGeom>
          <a:effectLst>
            <a:outerShdw blurRad="76200" dist="12700" dir="2700000" sy="-23000" kx="-800400" algn="bl" rotWithShape="0">
              <a:prstClr val="black">
                <a:alpha val="20000"/>
              </a:prstClr>
            </a:outerShdw>
          </a:effectLst>
        </p:spPr>
      </p:pic>
      <p:pic>
        <p:nvPicPr>
          <p:cNvPr id="7" name="图片 6" descr="位面编码遍历.bmp"/>
          <p:cNvPicPr/>
          <p:nvPr/>
        </p:nvPicPr>
        <p:blipFill>
          <a:blip r:embed="rId3" cstate="print"/>
          <a:stretch>
            <a:fillRect/>
          </a:stretch>
        </p:blipFill>
        <p:spPr>
          <a:xfrm>
            <a:off x="4644008" y="4149080"/>
            <a:ext cx="2774950" cy="1221740"/>
          </a:xfrm>
          <a:prstGeom prst="rect">
            <a:avLst/>
          </a:prstGeom>
          <a:effectLst>
            <a:outerShdw blurRad="76200" dist="12700" dir="2700000" sy="-23000" kx="-800400" algn="bl" rotWithShape="0">
              <a:prstClr val="black">
                <a:alpha val="20000"/>
              </a:prstClr>
            </a:outerShdw>
          </a:effectLst>
        </p:spPr>
      </p:pic>
    </p:spTree>
    <p:extLst>
      <p:ext uri="{BB962C8B-B14F-4D97-AF65-F5344CB8AC3E}">
        <p14:creationId xmlns:p14="http://schemas.microsoft.com/office/powerpoint/2010/main" val="147601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wipe(down)">
                                      <p:cBhvr>
                                        <p:cTn id="87" dur="580">
                                          <p:stCondLst>
                                            <p:cond delay="0"/>
                                          </p:stCondLst>
                                        </p:cTn>
                                        <p:tgtEl>
                                          <p:spTgt spid="3">
                                            <p:txEl>
                                              <p:pRg st="5" end="5"/>
                                            </p:txEl>
                                          </p:spTgt>
                                        </p:tgtEl>
                                      </p:cBhvr>
                                    </p:animEffect>
                                    <p:anim calcmode="lin" valueType="num">
                                      <p:cBhvr>
                                        <p:cTn id="8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5" end="5"/>
                                            </p:txEl>
                                          </p:spTgt>
                                        </p:tgtEl>
                                      </p:cBhvr>
                                      <p:to x="100000" y="60000"/>
                                    </p:animScale>
                                    <p:animScale>
                                      <p:cBhvr>
                                        <p:cTn id="94" dur="166" decel="50000">
                                          <p:stCondLst>
                                            <p:cond delay="676"/>
                                          </p:stCondLst>
                                        </p:cTn>
                                        <p:tgtEl>
                                          <p:spTgt spid="3">
                                            <p:txEl>
                                              <p:pRg st="5" end="5"/>
                                            </p:txEl>
                                          </p:spTgt>
                                        </p:tgtEl>
                                      </p:cBhvr>
                                      <p:to x="100000" y="100000"/>
                                    </p:animScale>
                                    <p:animScale>
                                      <p:cBhvr>
                                        <p:cTn id="95" dur="26">
                                          <p:stCondLst>
                                            <p:cond delay="1312"/>
                                          </p:stCondLst>
                                        </p:cTn>
                                        <p:tgtEl>
                                          <p:spTgt spid="3">
                                            <p:txEl>
                                              <p:pRg st="5" end="5"/>
                                            </p:txEl>
                                          </p:spTgt>
                                        </p:tgtEl>
                                      </p:cBhvr>
                                      <p:to x="100000" y="80000"/>
                                    </p:animScale>
                                    <p:animScale>
                                      <p:cBhvr>
                                        <p:cTn id="96" dur="166" decel="50000">
                                          <p:stCondLst>
                                            <p:cond delay="1338"/>
                                          </p:stCondLst>
                                        </p:cTn>
                                        <p:tgtEl>
                                          <p:spTgt spid="3">
                                            <p:txEl>
                                              <p:pRg st="5" end="5"/>
                                            </p:txEl>
                                          </p:spTgt>
                                        </p:tgtEl>
                                      </p:cBhvr>
                                      <p:to x="100000" y="100000"/>
                                    </p:animScale>
                                    <p:animScale>
                                      <p:cBhvr>
                                        <p:cTn id="97" dur="26">
                                          <p:stCondLst>
                                            <p:cond delay="1642"/>
                                          </p:stCondLst>
                                        </p:cTn>
                                        <p:tgtEl>
                                          <p:spTgt spid="3">
                                            <p:txEl>
                                              <p:pRg st="5" end="5"/>
                                            </p:txEl>
                                          </p:spTgt>
                                        </p:tgtEl>
                                      </p:cBhvr>
                                      <p:to x="100000" y="90000"/>
                                    </p:animScale>
                                    <p:animScale>
                                      <p:cBhvr>
                                        <p:cTn id="98" dur="166" decel="50000">
                                          <p:stCondLst>
                                            <p:cond delay="1668"/>
                                          </p:stCondLst>
                                        </p:cTn>
                                        <p:tgtEl>
                                          <p:spTgt spid="3">
                                            <p:txEl>
                                              <p:pRg st="5" end="5"/>
                                            </p:txEl>
                                          </p:spTgt>
                                        </p:tgtEl>
                                      </p:cBhvr>
                                      <p:to x="100000" y="100000"/>
                                    </p:animScale>
                                    <p:animScale>
                                      <p:cBhvr>
                                        <p:cTn id="99" dur="26">
                                          <p:stCondLst>
                                            <p:cond delay="1808"/>
                                          </p:stCondLst>
                                        </p:cTn>
                                        <p:tgtEl>
                                          <p:spTgt spid="3">
                                            <p:txEl>
                                              <p:pRg st="5" end="5"/>
                                            </p:txEl>
                                          </p:spTgt>
                                        </p:tgtEl>
                                      </p:cBhvr>
                                      <p:to x="100000" y="95000"/>
                                    </p:animScale>
                                    <p:animScale>
                                      <p:cBhvr>
                                        <p:cTn id="100" dur="166" decel="50000">
                                          <p:stCondLst>
                                            <p:cond delay="1834"/>
                                          </p:stCondLst>
                                        </p:cTn>
                                        <p:tgtEl>
                                          <p:spTgt spid="3">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6" end="6"/>
                                            </p:txEl>
                                          </p:spTgt>
                                        </p:tgtEl>
                                        <p:attrNameLst>
                                          <p:attrName>style.visibility</p:attrName>
                                        </p:attrNameLst>
                                      </p:cBhvr>
                                      <p:to>
                                        <p:strVal val="visible"/>
                                      </p:to>
                                    </p:set>
                                    <p:animEffect transition="in" filter="wipe(down)">
                                      <p:cBhvr>
                                        <p:cTn id="103" dur="580">
                                          <p:stCondLst>
                                            <p:cond delay="0"/>
                                          </p:stCondLst>
                                        </p:cTn>
                                        <p:tgtEl>
                                          <p:spTgt spid="3">
                                            <p:txEl>
                                              <p:pRg st="6" end="6"/>
                                            </p:txEl>
                                          </p:spTgt>
                                        </p:tgtEl>
                                      </p:cBhvr>
                                    </p:animEffect>
                                    <p:anim calcmode="lin" valueType="num">
                                      <p:cBhvr>
                                        <p:cTn id="10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6" end="6"/>
                                            </p:txEl>
                                          </p:spTgt>
                                        </p:tgtEl>
                                      </p:cBhvr>
                                      <p:to x="100000" y="60000"/>
                                    </p:animScale>
                                    <p:animScale>
                                      <p:cBhvr>
                                        <p:cTn id="110" dur="166" decel="50000">
                                          <p:stCondLst>
                                            <p:cond delay="676"/>
                                          </p:stCondLst>
                                        </p:cTn>
                                        <p:tgtEl>
                                          <p:spTgt spid="3">
                                            <p:txEl>
                                              <p:pRg st="6" end="6"/>
                                            </p:txEl>
                                          </p:spTgt>
                                        </p:tgtEl>
                                      </p:cBhvr>
                                      <p:to x="100000" y="100000"/>
                                    </p:animScale>
                                    <p:animScale>
                                      <p:cBhvr>
                                        <p:cTn id="111" dur="26">
                                          <p:stCondLst>
                                            <p:cond delay="1312"/>
                                          </p:stCondLst>
                                        </p:cTn>
                                        <p:tgtEl>
                                          <p:spTgt spid="3">
                                            <p:txEl>
                                              <p:pRg st="6" end="6"/>
                                            </p:txEl>
                                          </p:spTgt>
                                        </p:tgtEl>
                                      </p:cBhvr>
                                      <p:to x="100000" y="80000"/>
                                    </p:animScale>
                                    <p:animScale>
                                      <p:cBhvr>
                                        <p:cTn id="112" dur="166" decel="50000">
                                          <p:stCondLst>
                                            <p:cond delay="1338"/>
                                          </p:stCondLst>
                                        </p:cTn>
                                        <p:tgtEl>
                                          <p:spTgt spid="3">
                                            <p:txEl>
                                              <p:pRg st="6" end="6"/>
                                            </p:txEl>
                                          </p:spTgt>
                                        </p:tgtEl>
                                      </p:cBhvr>
                                      <p:to x="100000" y="100000"/>
                                    </p:animScale>
                                    <p:animScale>
                                      <p:cBhvr>
                                        <p:cTn id="113" dur="26">
                                          <p:stCondLst>
                                            <p:cond delay="1642"/>
                                          </p:stCondLst>
                                        </p:cTn>
                                        <p:tgtEl>
                                          <p:spTgt spid="3">
                                            <p:txEl>
                                              <p:pRg st="6" end="6"/>
                                            </p:txEl>
                                          </p:spTgt>
                                        </p:tgtEl>
                                      </p:cBhvr>
                                      <p:to x="100000" y="90000"/>
                                    </p:animScale>
                                    <p:animScale>
                                      <p:cBhvr>
                                        <p:cTn id="114" dur="166" decel="50000">
                                          <p:stCondLst>
                                            <p:cond delay="1668"/>
                                          </p:stCondLst>
                                        </p:cTn>
                                        <p:tgtEl>
                                          <p:spTgt spid="3">
                                            <p:txEl>
                                              <p:pRg st="6" end="6"/>
                                            </p:txEl>
                                          </p:spTgt>
                                        </p:tgtEl>
                                      </p:cBhvr>
                                      <p:to x="100000" y="100000"/>
                                    </p:animScale>
                                    <p:animScale>
                                      <p:cBhvr>
                                        <p:cTn id="115" dur="26">
                                          <p:stCondLst>
                                            <p:cond delay="1808"/>
                                          </p:stCondLst>
                                        </p:cTn>
                                        <p:tgtEl>
                                          <p:spTgt spid="3">
                                            <p:txEl>
                                              <p:pRg st="6" end="6"/>
                                            </p:txEl>
                                          </p:spTgt>
                                        </p:tgtEl>
                                      </p:cBhvr>
                                      <p:to x="100000" y="95000"/>
                                    </p:animScale>
                                    <p:animScale>
                                      <p:cBhvr>
                                        <p:cTn id="116" dur="166" decel="50000">
                                          <p:stCondLst>
                                            <p:cond delay="1834"/>
                                          </p:stCondLst>
                                        </p:cTn>
                                        <p:tgtEl>
                                          <p:spTgt spid="3">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3">
                                            <p:txEl>
                                              <p:pRg st="7" end="7"/>
                                            </p:txEl>
                                          </p:spTgt>
                                        </p:tgtEl>
                                        <p:attrNameLst>
                                          <p:attrName>style.visibility</p:attrName>
                                        </p:attrNameLst>
                                      </p:cBhvr>
                                      <p:to>
                                        <p:strVal val="visible"/>
                                      </p:to>
                                    </p:set>
                                    <p:animEffect transition="in" filter="wipe(down)">
                                      <p:cBhvr>
                                        <p:cTn id="119" dur="580">
                                          <p:stCondLst>
                                            <p:cond delay="0"/>
                                          </p:stCondLst>
                                        </p:cTn>
                                        <p:tgtEl>
                                          <p:spTgt spid="3">
                                            <p:txEl>
                                              <p:pRg st="7" end="7"/>
                                            </p:txEl>
                                          </p:spTgt>
                                        </p:tgtEl>
                                      </p:cBhvr>
                                    </p:animEffect>
                                    <p:anim calcmode="lin" valueType="num">
                                      <p:cBhvr>
                                        <p:cTn id="120"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3">
                                            <p:txEl>
                                              <p:pRg st="7" end="7"/>
                                            </p:txEl>
                                          </p:spTgt>
                                        </p:tgtEl>
                                      </p:cBhvr>
                                      <p:to x="100000" y="60000"/>
                                    </p:animScale>
                                    <p:animScale>
                                      <p:cBhvr>
                                        <p:cTn id="126" dur="166" decel="50000">
                                          <p:stCondLst>
                                            <p:cond delay="676"/>
                                          </p:stCondLst>
                                        </p:cTn>
                                        <p:tgtEl>
                                          <p:spTgt spid="3">
                                            <p:txEl>
                                              <p:pRg st="7" end="7"/>
                                            </p:txEl>
                                          </p:spTgt>
                                        </p:tgtEl>
                                      </p:cBhvr>
                                      <p:to x="100000" y="100000"/>
                                    </p:animScale>
                                    <p:animScale>
                                      <p:cBhvr>
                                        <p:cTn id="127" dur="26">
                                          <p:stCondLst>
                                            <p:cond delay="1312"/>
                                          </p:stCondLst>
                                        </p:cTn>
                                        <p:tgtEl>
                                          <p:spTgt spid="3">
                                            <p:txEl>
                                              <p:pRg st="7" end="7"/>
                                            </p:txEl>
                                          </p:spTgt>
                                        </p:tgtEl>
                                      </p:cBhvr>
                                      <p:to x="100000" y="80000"/>
                                    </p:animScale>
                                    <p:animScale>
                                      <p:cBhvr>
                                        <p:cTn id="128" dur="166" decel="50000">
                                          <p:stCondLst>
                                            <p:cond delay="1338"/>
                                          </p:stCondLst>
                                        </p:cTn>
                                        <p:tgtEl>
                                          <p:spTgt spid="3">
                                            <p:txEl>
                                              <p:pRg st="7" end="7"/>
                                            </p:txEl>
                                          </p:spTgt>
                                        </p:tgtEl>
                                      </p:cBhvr>
                                      <p:to x="100000" y="100000"/>
                                    </p:animScale>
                                    <p:animScale>
                                      <p:cBhvr>
                                        <p:cTn id="129" dur="26">
                                          <p:stCondLst>
                                            <p:cond delay="1642"/>
                                          </p:stCondLst>
                                        </p:cTn>
                                        <p:tgtEl>
                                          <p:spTgt spid="3">
                                            <p:txEl>
                                              <p:pRg st="7" end="7"/>
                                            </p:txEl>
                                          </p:spTgt>
                                        </p:tgtEl>
                                      </p:cBhvr>
                                      <p:to x="100000" y="90000"/>
                                    </p:animScale>
                                    <p:animScale>
                                      <p:cBhvr>
                                        <p:cTn id="130" dur="166" decel="50000">
                                          <p:stCondLst>
                                            <p:cond delay="1668"/>
                                          </p:stCondLst>
                                        </p:cTn>
                                        <p:tgtEl>
                                          <p:spTgt spid="3">
                                            <p:txEl>
                                              <p:pRg st="7" end="7"/>
                                            </p:txEl>
                                          </p:spTgt>
                                        </p:tgtEl>
                                      </p:cBhvr>
                                      <p:to x="100000" y="100000"/>
                                    </p:animScale>
                                    <p:animScale>
                                      <p:cBhvr>
                                        <p:cTn id="131" dur="26">
                                          <p:stCondLst>
                                            <p:cond delay="1808"/>
                                          </p:stCondLst>
                                        </p:cTn>
                                        <p:tgtEl>
                                          <p:spTgt spid="3">
                                            <p:txEl>
                                              <p:pRg st="7" end="7"/>
                                            </p:txEl>
                                          </p:spTgt>
                                        </p:tgtEl>
                                      </p:cBhvr>
                                      <p:to x="100000" y="95000"/>
                                    </p:animScale>
                                    <p:animScale>
                                      <p:cBhvr>
                                        <p:cTn id="132"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本章小结</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首先介绍了数据压缩和编码的</a:t>
            </a:r>
            <a:r>
              <a:rPr lang="zh-CN" altLang="zh-CN" dirty="0">
                <a:solidFill>
                  <a:srgbClr val="0000FF"/>
                </a:solidFill>
              </a:rPr>
              <a:t>基本理论</a:t>
            </a:r>
            <a:r>
              <a:rPr lang="zh-CN" altLang="zh-CN" dirty="0"/>
              <a:t>及其在数字图像上的应用，并给出了典型的图像压缩流程</a:t>
            </a:r>
            <a:r>
              <a:rPr lang="zh-CN" altLang="zh-CN" dirty="0" smtClean="0"/>
              <a:t>。</a:t>
            </a:r>
            <a:endParaRPr lang="en-US" altLang="zh-CN" dirty="0" smtClean="0"/>
          </a:p>
          <a:p>
            <a:r>
              <a:rPr lang="zh-CN" altLang="zh-CN" dirty="0"/>
              <a:t>将图像压缩分为</a:t>
            </a:r>
            <a:r>
              <a:rPr lang="zh-CN" altLang="zh-CN" dirty="0">
                <a:solidFill>
                  <a:srgbClr val="FF0000"/>
                </a:solidFill>
              </a:rPr>
              <a:t>无损压缩</a:t>
            </a:r>
            <a:r>
              <a:rPr lang="zh-CN" altLang="zh-CN" dirty="0"/>
              <a:t>和</a:t>
            </a:r>
            <a:r>
              <a:rPr lang="zh-CN" altLang="zh-CN" dirty="0">
                <a:solidFill>
                  <a:srgbClr val="FF0000"/>
                </a:solidFill>
              </a:rPr>
              <a:t>有损压缩</a:t>
            </a:r>
            <a:r>
              <a:rPr lang="zh-CN" altLang="zh-CN" dirty="0"/>
              <a:t>两大类进行详细描述，其中无损压缩介绍了</a:t>
            </a:r>
            <a:r>
              <a:rPr lang="zh-CN" altLang="zh-CN" dirty="0">
                <a:solidFill>
                  <a:srgbClr val="C00000"/>
                </a:solidFill>
              </a:rPr>
              <a:t>熵编码、游程编码、差分脉冲编码调制和</a:t>
            </a:r>
            <a:r>
              <a:rPr lang="en-US" altLang="zh-CN" dirty="0">
                <a:solidFill>
                  <a:srgbClr val="C00000"/>
                </a:solidFill>
              </a:rPr>
              <a:t>LZW</a:t>
            </a:r>
            <a:r>
              <a:rPr lang="zh-CN" altLang="zh-CN" dirty="0">
                <a:solidFill>
                  <a:srgbClr val="C00000"/>
                </a:solidFill>
              </a:rPr>
              <a:t>字典算法</a:t>
            </a:r>
            <a:r>
              <a:rPr lang="zh-CN" altLang="zh-CN" dirty="0"/>
              <a:t>，有损压缩介绍了</a:t>
            </a:r>
            <a:r>
              <a:rPr lang="zh-CN" altLang="zh-CN" dirty="0">
                <a:solidFill>
                  <a:srgbClr val="00B050"/>
                </a:solidFill>
              </a:rPr>
              <a:t>变换编码、色度抽样和向量量化</a:t>
            </a:r>
            <a:r>
              <a:rPr lang="zh-CN" altLang="zh-CN" dirty="0"/>
              <a:t>，而变换编码主要涉及</a:t>
            </a:r>
            <a:r>
              <a:rPr lang="zh-CN" altLang="zh-CN" dirty="0">
                <a:solidFill>
                  <a:srgbClr val="0070C0"/>
                </a:solidFill>
              </a:rPr>
              <a:t>离散余弦变换和分形变换</a:t>
            </a:r>
            <a:r>
              <a:rPr lang="zh-CN" altLang="zh-CN" dirty="0" smtClean="0"/>
              <a:t>。</a:t>
            </a:r>
            <a:endParaRPr lang="en-US" altLang="zh-CN" dirty="0" smtClean="0"/>
          </a:p>
          <a:p>
            <a:r>
              <a:rPr lang="zh-CN" altLang="zh-CN" dirty="0"/>
              <a:t>最后，本章介绍了图像压缩国际标准</a:t>
            </a:r>
            <a:r>
              <a:rPr lang="en-US" altLang="zh-CN" dirty="0">
                <a:solidFill>
                  <a:srgbClr val="FF0000"/>
                </a:solidFill>
              </a:rPr>
              <a:t>JPEG</a:t>
            </a:r>
            <a:r>
              <a:rPr lang="zh-CN" altLang="zh-CN" dirty="0">
                <a:solidFill>
                  <a:srgbClr val="FF0000"/>
                </a:solidFill>
              </a:rPr>
              <a:t>和</a:t>
            </a:r>
            <a:r>
              <a:rPr lang="en-US" altLang="zh-CN" dirty="0">
                <a:solidFill>
                  <a:srgbClr val="FF0000"/>
                </a:solidFill>
              </a:rPr>
              <a:t>JPEG2000</a:t>
            </a:r>
            <a:r>
              <a:rPr lang="zh-CN" altLang="zh-CN" dirty="0"/>
              <a:t>的主要功能实现，作为图像压缩算法在实际应用中的具体示例。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53</a:t>
            </a:fld>
            <a:endParaRPr lang="zh-CN" altLang="en-US"/>
          </a:p>
        </p:txBody>
      </p:sp>
    </p:spTree>
    <p:extLst>
      <p:ext uri="{BB962C8B-B14F-4D97-AF65-F5344CB8AC3E}">
        <p14:creationId xmlns:p14="http://schemas.microsoft.com/office/powerpoint/2010/main" val="42548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无损压缩与有损压缩</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solidFill>
                  <a:srgbClr val="FF0000"/>
                </a:solidFill>
              </a:rPr>
              <a:t>无损压缩</a:t>
            </a:r>
            <a:r>
              <a:rPr lang="zh-CN" altLang="zh-CN" dirty="0"/>
              <a:t>算法通常利用统计冗余信息，将发送方的数据进行更为准确的表达，且不带任何错误</a:t>
            </a:r>
            <a:r>
              <a:rPr lang="zh-CN" altLang="zh-CN" dirty="0" smtClean="0"/>
              <a:t>。</a:t>
            </a:r>
            <a:endParaRPr lang="en-US" altLang="zh-CN" dirty="0" smtClean="0"/>
          </a:p>
          <a:p>
            <a:r>
              <a:rPr lang="zh-CN" altLang="zh-CN" dirty="0"/>
              <a:t>无损压缩可能的原因就是大多数现实世界的数据具有统计冗余信息</a:t>
            </a:r>
            <a:r>
              <a:rPr lang="zh-CN" altLang="zh-CN" dirty="0" smtClean="0"/>
              <a:t>。</a:t>
            </a:r>
            <a:endParaRPr lang="en-US" altLang="zh-CN" dirty="0" smtClean="0"/>
          </a:p>
          <a:p>
            <a:endParaRPr lang="en-US" altLang="zh-CN" dirty="0" smtClean="0"/>
          </a:p>
          <a:p>
            <a:r>
              <a:rPr lang="zh-CN" altLang="zh-CN" dirty="0">
                <a:solidFill>
                  <a:srgbClr val="0000FF"/>
                </a:solidFill>
              </a:rPr>
              <a:t>有损数据</a:t>
            </a:r>
            <a:r>
              <a:rPr lang="zh-CN" altLang="zh-CN" dirty="0"/>
              <a:t>压缩或者感知编码，其可能的原因则是部分准确性的损失是可以接受的</a:t>
            </a:r>
            <a:r>
              <a:rPr lang="zh-CN" altLang="zh-CN" dirty="0" smtClean="0"/>
              <a:t>。</a:t>
            </a:r>
            <a:endParaRPr lang="en-US" altLang="zh-CN" dirty="0" smtClean="0"/>
          </a:p>
          <a:p>
            <a:r>
              <a:rPr lang="zh-CN" altLang="zh-CN" dirty="0"/>
              <a:t>有损数据压缩提供了在指定压缩比的条件下获得最好图像准确性的途径</a:t>
            </a:r>
            <a:r>
              <a:rPr lang="zh-CN" altLang="zh-CN" dirty="0" smtClean="0"/>
              <a:t>。</a:t>
            </a:r>
            <a:endParaRPr lang="en-US" altLang="zh-CN" dirty="0" smtClean="0"/>
          </a:p>
          <a:p>
            <a:endParaRPr lang="en-US" altLang="zh-CN" dirty="0" smtClean="0"/>
          </a:p>
          <a:p>
            <a:r>
              <a:rPr lang="zh-CN" altLang="zh-CN" dirty="0">
                <a:solidFill>
                  <a:srgbClr val="FF0000"/>
                </a:solidFill>
              </a:rPr>
              <a:t>无损压缩</a:t>
            </a:r>
            <a:r>
              <a:rPr lang="zh-CN" altLang="zh-CN" dirty="0"/>
              <a:t>方案是可逆的，也就是说原始数据是可以重构的；</a:t>
            </a:r>
            <a:r>
              <a:rPr lang="zh-CN" altLang="zh-CN" dirty="0">
                <a:solidFill>
                  <a:srgbClr val="0000FF"/>
                </a:solidFill>
              </a:rPr>
              <a:t>有损方案</a:t>
            </a:r>
            <a:r>
              <a:rPr lang="zh-CN" altLang="zh-CN" dirty="0"/>
              <a:t>为了获得更高的压缩比而接受一些数据上的损失。</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406080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wipe(down)">
                                      <p:cBhvr>
                                        <p:cTn id="75" dur="580">
                                          <p:stCondLst>
                                            <p:cond delay="0"/>
                                          </p:stCondLst>
                                        </p:cTn>
                                        <p:tgtEl>
                                          <p:spTgt spid="3">
                                            <p:txEl>
                                              <p:pRg st="6" end="6"/>
                                            </p:txEl>
                                          </p:spTgt>
                                        </p:tgtEl>
                                      </p:cBhvr>
                                    </p:animEffect>
                                    <p:anim calcmode="lin" valueType="num">
                                      <p:cBhvr>
                                        <p:cTn id="7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6" end="6"/>
                                            </p:txEl>
                                          </p:spTgt>
                                        </p:tgtEl>
                                      </p:cBhvr>
                                      <p:to x="100000" y="60000"/>
                                    </p:animScale>
                                    <p:animScale>
                                      <p:cBhvr>
                                        <p:cTn id="82" dur="166" decel="50000">
                                          <p:stCondLst>
                                            <p:cond delay="676"/>
                                          </p:stCondLst>
                                        </p:cTn>
                                        <p:tgtEl>
                                          <p:spTgt spid="3">
                                            <p:txEl>
                                              <p:pRg st="6" end="6"/>
                                            </p:txEl>
                                          </p:spTgt>
                                        </p:tgtEl>
                                      </p:cBhvr>
                                      <p:to x="100000" y="100000"/>
                                    </p:animScale>
                                    <p:animScale>
                                      <p:cBhvr>
                                        <p:cTn id="83" dur="26">
                                          <p:stCondLst>
                                            <p:cond delay="1312"/>
                                          </p:stCondLst>
                                        </p:cTn>
                                        <p:tgtEl>
                                          <p:spTgt spid="3">
                                            <p:txEl>
                                              <p:pRg st="6" end="6"/>
                                            </p:txEl>
                                          </p:spTgt>
                                        </p:tgtEl>
                                      </p:cBhvr>
                                      <p:to x="100000" y="80000"/>
                                    </p:animScale>
                                    <p:animScale>
                                      <p:cBhvr>
                                        <p:cTn id="84" dur="166" decel="50000">
                                          <p:stCondLst>
                                            <p:cond delay="1338"/>
                                          </p:stCondLst>
                                        </p:cTn>
                                        <p:tgtEl>
                                          <p:spTgt spid="3">
                                            <p:txEl>
                                              <p:pRg st="6" end="6"/>
                                            </p:txEl>
                                          </p:spTgt>
                                        </p:tgtEl>
                                      </p:cBhvr>
                                      <p:to x="100000" y="100000"/>
                                    </p:animScale>
                                    <p:animScale>
                                      <p:cBhvr>
                                        <p:cTn id="85" dur="26">
                                          <p:stCondLst>
                                            <p:cond delay="1642"/>
                                          </p:stCondLst>
                                        </p:cTn>
                                        <p:tgtEl>
                                          <p:spTgt spid="3">
                                            <p:txEl>
                                              <p:pRg st="6" end="6"/>
                                            </p:txEl>
                                          </p:spTgt>
                                        </p:tgtEl>
                                      </p:cBhvr>
                                      <p:to x="100000" y="90000"/>
                                    </p:animScale>
                                    <p:animScale>
                                      <p:cBhvr>
                                        <p:cTn id="86" dur="166" decel="50000">
                                          <p:stCondLst>
                                            <p:cond delay="1668"/>
                                          </p:stCondLst>
                                        </p:cTn>
                                        <p:tgtEl>
                                          <p:spTgt spid="3">
                                            <p:txEl>
                                              <p:pRg st="6" end="6"/>
                                            </p:txEl>
                                          </p:spTgt>
                                        </p:tgtEl>
                                      </p:cBhvr>
                                      <p:to x="100000" y="100000"/>
                                    </p:animScale>
                                    <p:animScale>
                                      <p:cBhvr>
                                        <p:cTn id="87" dur="26">
                                          <p:stCondLst>
                                            <p:cond delay="1808"/>
                                          </p:stCondLst>
                                        </p:cTn>
                                        <p:tgtEl>
                                          <p:spTgt spid="3">
                                            <p:txEl>
                                              <p:pRg st="6" end="6"/>
                                            </p:txEl>
                                          </p:spTgt>
                                        </p:tgtEl>
                                      </p:cBhvr>
                                      <p:to x="100000" y="95000"/>
                                    </p:animScale>
                                    <p:animScale>
                                      <p:cBhvr>
                                        <p:cTn id="88"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预测编码与变换编码</a:t>
            </a:r>
            <a:endParaRPr lang="zh-CN" altLang="en-US" dirty="0"/>
          </a:p>
        </p:txBody>
      </p:sp>
      <p:sp>
        <p:nvSpPr>
          <p:cNvPr id="3" name="内容占位符 2"/>
          <p:cNvSpPr>
            <a:spLocks noGrp="1"/>
          </p:cNvSpPr>
          <p:nvPr>
            <p:ph idx="1"/>
          </p:nvPr>
        </p:nvSpPr>
        <p:spPr/>
        <p:txBody>
          <a:bodyPr/>
          <a:lstStyle/>
          <a:p>
            <a:r>
              <a:rPr lang="zh-CN" altLang="zh-CN" dirty="0">
                <a:solidFill>
                  <a:srgbClr val="0000FF"/>
                </a:solidFill>
              </a:rPr>
              <a:t>预测编码</a:t>
            </a:r>
            <a:r>
              <a:rPr lang="zh-CN" altLang="zh-CN" dirty="0"/>
              <a:t>是根据离散信号之间存在着一定关联性的特点，利用前面一个或多个信号预测下一个信号进行，然后对实际值和预测值的差（预测误差）进行编码</a:t>
            </a:r>
            <a:r>
              <a:rPr lang="zh-CN" altLang="zh-CN" dirty="0" smtClean="0"/>
              <a:t>。</a:t>
            </a:r>
            <a:endParaRPr lang="en-US" altLang="zh-CN" dirty="0" smtClean="0"/>
          </a:p>
          <a:p>
            <a:r>
              <a:rPr lang="zh-CN" altLang="zh-CN" dirty="0"/>
              <a:t>对于视频信号的预测编码分成两种，一个是</a:t>
            </a:r>
            <a:r>
              <a:rPr lang="zh-CN" altLang="zh-CN" dirty="0">
                <a:solidFill>
                  <a:srgbClr val="00B050"/>
                </a:solidFill>
              </a:rPr>
              <a:t>帧间预测编码</a:t>
            </a:r>
            <a:r>
              <a:rPr lang="zh-CN" altLang="zh-CN" dirty="0"/>
              <a:t>，一个是</a:t>
            </a:r>
            <a:r>
              <a:rPr lang="zh-CN" altLang="zh-CN" dirty="0">
                <a:solidFill>
                  <a:srgbClr val="C00000"/>
                </a:solidFill>
              </a:rPr>
              <a:t>帧内预测编码</a:t>
            </a:r>
            <a:r>
              <a:rPr lang="zh-CN" altLang="zh-CN" dirty="0" smtClean="0"/>
              <a:t>。</a:t>
            </a:r>
            <a:endParaRPr lang="en-US" altLang="zh-CN" dirty="0" smtClean="0"/>
          </a:p>
          <a:p>
            <a:pPr lvl="1"/>
            <a:r>
              <a:rPr lang="zh-CN" altLang="zh-CN" dirty="0">
                <a:solidFill>
                  <a:srgbClr val="C00000"/>
                </a:solidFill>
              </a:rPr>
              <a:t>帧内预测</a:t>
            </a:r>
            <a:r>
              <a:rPr lang="zh-CN" altLang="zh-CN" dirty="0"/>
              <a:t>是从空间上去除同一帧图像内宏块之间的冗余</a:t>
            </a:r>
            <a:r>
              <a:rPr lang="zh-CN" altLang="zh-CN" dirty="0" smtClean="0"/>
              <a:t>。</a:t>
            </a:r>
            <a:endParaRPr lang="en-US" altLang="zh-CN" dirty="0" smtClean="0"/>
          </a:p>
          <a:p>
            <a:pPr lvl="1"/>
            <a:r>
              <a:rPr lang="zh-CN" altLang="zh-CN" dirty="0">
                <a:solidFill>
                  <a:srgbClr val="00B050"/>
                </a:solidFill>
              </a:rPr>
              <a:t>帧间预测</a:t>
            </a:r>
            <a:r>
              <a:rPr lang="zh-CN" altLang="zh-CN" dirty="0"/>
              <a:t>编码效率比帧内编码要高，它是从时间上去除图像帧与帧之间的冗余，分为单向预测、双向</a:t>
            </a:r>
            <a:r>
              <a:rPr lang="zh-CN" altLang="zh-CN" dirty="0" smtClean="0"/>
              <a:t>预测。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220461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预测编码与变换编码</a:t>
            </a:r>
            <a:endParaRPr lang="zh-CN" altLang="en-US" dirty="0"/>
          </a:p>
        </p:txBody>
      </p:sp>
      <p:sp>
        <p:nvSpPr>
          <p:cNvPr id="3" name="内容占位符 2"/>
          <p:cNvSpPr>
            <a:spLocks noGrp="1"/>
          </p:cNvSpPr>
          <p:nvPr>
            <p:ph idx="1"/>
          </p:nvPr>
        </p:nvSpPr>
        <p:spPr/>
        <p:txBody>
          <a:bodyPr>
            <a:normAutofit fontScale="92500"/>
          </a:bodyPr>
          <a:lstStyle/>
          <a:p>
            <a:r>
              <a:rPr lang="zh-CN" altLang="zh-CN" dirty="0"/>
              <a:t>变换编码的理论基础是“</a:t>
            </a:r>
            <a:r>
              <a:rPr lang="zh-CN" altLang="zh-CN" dirty="0">
                <a:solidFill>
                  <a:srgbClr val="0000FF"/>
                </a:solidFill>
              </a:rPr>
              <a:t>联合信息熵必不大于各分量信息熵之和。</a:t>
            </a:r>
            <a:r>
              <a:rPr lang="zh-CN" altLang="zh-CN" dirty="0" smtClean="0"/>
              <a:t>”</a:t>
            </a:r>
            <a:endParaRPr lang="en-US" altLang="zh-CN" dirty="0" smtClean="0"/>
          </a:p>
          <a:p>
            <a:r>
              <a:rPr lang="zh-CN" altLang="zh-CN" dirty="0">
                <a:solidFill>
                  <a:srgbClr val="C00000"/>
                </a:solidFill>
              </a:rPr>
              <a:t>变换编码是进行一种函数变换，变换编码不是直接对空域相关信号编码，而是首先将空域图像信号映射变换到另一个正交矢量空间（变换域或频域），产生一系列变换系数，然后对这些变换系数进行处理编码</a:t>
            </a:r>
            <a:r>
              <a:rPr lang="zh-CN" altLang="zh-CN" dirty="0" smtClean="0">
                <a:solidFill>
                  <a:srgbClr val="C00000"/>
                </a:solidFill>
              </a:rPr>
              <a:t>。</a:t>
            </a:r>
            <a:endParaRPr lang="en-US" altLang="zh-CN" dirty="0" smtClean="0">
              <a:solidFill>
                <a:srgbClr val="C00000"/>
              </a:solidFill>
            </a:endParaRPr>
          </a:p>
          <a:p>
            <a:r>
              <a:rPr lang="zh-CN" altLang="zh-CN" dirty="0"/>
              <a:t>变换编码系统中压缩数据分为</a:t>
            </a:r>
            <a:r>
              <a:rPr lang="zh-CN" altLang="zh-CN" dirty="0">
                <a:solidFill>
                  <a:srgbClr val="FF0000"/>
                </a:solidFill>
              </a:rPr>
              <a:t>三步</a:t>
            </a:r>
            <a:r>
              <a:rPr lang="zh-CN" altLang="zh-CN" dirty="0"/>
              <a:t>，即变换、变换域采样和量化</a:t>
            </a:r>
            <a:r>
              <a:rPr lang="zh-CN" altLang="zh-CN" dirty="0" smtClean="0"/>
              <a:t>。</a:t>
            </a:r>
            <a:endParaRPr lang="en-US" altLang="zh-CN" dirty="0" smtClean="0"/>
          </a:p>
          <a:p>
            <a:r>
              <a:rPr lang="zh-CN" altLang="zh-CN" dirty="0"/>
              <a:t>变换编码技术上比较</a:t>
            </a:r>
            <a:r>
              <a:rPr lang="zh-CN" altLang="zh-CN" dirty="0">
                <a:solidFill>
                  <a:srgbClr val="00FF00"/>
                </a:solidFill>
              </a:rPr>
              <a:t>成熟</a:t>
            </a:r>
            <a:r>
              <a:rPr lang="zh-CN" altLang="zh-CN" dirty="0"/>
              <a:t>，广泛应用于各种图像数据压缩，如单傅立叶变换、</a:t>
            </a:r>
            <a:r>
              <a:rPr lang="zh-CN" altLang="zh-CN" dirty="0" smtClean="0"/>
              <a:t>沃尔什变换</a:t>
            </a:r>
            <a:r>
              <a:rPr lang="zh-CN" altLang="zh-CN" dirty="0"/>
              <a:t>、</a:t>
            </a:r>
            <a:r>
              <a:rPr lang="zh-CN" altLang="zh-CN" dirty="0" smtClean="0"/>
              <a:t>哈尔变换</a:t>
            </a:r>
            <a:r>
              <a:rPr lang="zh-CN" altLang="zh-CN" dirty="0"/>
              <a:t>、</a:t>
            </a:r>
            <a:r>
              <a:rPr lang="zh-CN" altLang="zh-CN" dirty="0" smtClean="0"/>
              <a:t>斜变换</a:t>
            </a:r>
            <a:r>
              <a:rPr lang="zh-CN" altLang="zh-CN" dirty="0"/>
              <a:t>、余弦变换、正弦变换、</a:t>
            </a:r>
            <a:r>
              <a:rPr lang="en-US" altLang="zh-CN" dirty="0" smtClean="0"/>
              <a:t>K-L</a:t>
            </a:r>
            <a:r>
              <a:rPr lang="zh-CN" altLang="zh-CN" dirty="0" smtClean="0"/>
              <a:t>变换等。</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343952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离散余弦变换与小波变换</a:t>
            </a:r>
            <a:endParaRPr lang="zh-CN" altLang="en-US" dirty="0"/>
          </a:p>
        </p:txBody>
      </p:sp>
      <p:sp>
        <p:nvSpPr>
          <p:cNvPr id="3" name="内容占位符 2"/>
          <p:cNvSpPr>
            <a:spLocks noGrp="1"/>
          </p:cNvSpPr>
          <p:nvPr>
            <p:ph idx="1"/>
          </p:nvPr>
        </p:nvSpPr>
        <p:spPr/>
        <p:txBody>
          <a:bodyPr>
            <a:normAutofit fontScale="92500"/>
          </a:bodyPr>
          <a:lstStyle/>
          <a:p>
            <a:r>
              <a:rPr lang="zh-CN" altLang="zh-CN" dirty="0"/>
              <a:t>在傅里叶级数展开式中，如果被展开的函数是实偶函数，那么，其傅里叶级数中只包含余弦项，再将其离散化，由此可导出余弦变换，或称之为</a:t>
            </a:r>
            <a:r>
              <a:rPr lang="zh-CN" altLang="zh-CN" dirty="0" smtClean="0">
                <a:solidFill>
                  <a:srgbClr val="0000FF"/>
                </a:solidFill>
              </a:rPr>
              <a:t>离散余弦变换</a:t>
            </a:r>
            <a:r>
              <a:rPr lang="zh-CN" altLang="zh-CN" dirty="0" smtClean="0"/>
              <a:t>。</a:t>
            </a:r>
            <a:endParaRPr lang="en-US" altLang="zh-CN" dirty="0" smtClean="0"/>
          </a:p>
          <a:p>
            <a:pPr lvl="1"/>
            <a:r>
              <a:rPr lang="zh-CN" altLang="zh-CN" dirty="0">
                <a:solidFill>
                  <a:srgbClr val="C00000"/>
                </a:solidFill>
              </a:rPr>
              <a:t>近年来在图像数据压缩中，采用离散余弦变换编码的方案很多，特别是</a:t>
            </a:r>
            <a:r>
              <a:rPr lang="en-US" altLang="zh-CN" dirty="0">
                <a:solidFill>
                  <a:srgbClr val="C00000"/>
                </a:solidFill>
              </a:rPr>
              <a:t>JPEG</a:t>
            </a:r>
            <a:r>
              <a:rPr lang="zh-CN" altLang="zh-CN" dirty="0">
                <a:solidFill>
                  <a:srgbClr val="C00000"/>
                </a:solidFill>
              </a:rPr>
              <a:t>、</a:t>
            </a:r>
            <a:r>
              <a:rPr lang="en-US" altLang="zh-CN" dirty="0">
                <a:solidFill>
                  <a:srgbClr val="C00000"/>
                </a:solidFill>
              </a:rPr>
              <a:t>MPEG</a:t>
            </a:r>
            <a:r>
              <a:rPr lang="zh-CN" altLang="zh-CN" dirty="0">
                <a:solidFill>
                  <a:srgbClr val="C00000"/>
                </a:solidFill>
              </a:rPr>
              <a:t>、</a:t>
            </a:r>
            <a:r>
              <a:rPr lang="en-US" altLang="zh-CN" dirty="0">
                <a:solidFill>
                  <a:srgbClr val="C00000"/>
                </a:solidFill>
              </a:rPr>
              <a:t>H.261</a:t>
            </a:r>
            <a:r>
              <a:rPr lang="zh-CN" altLang="zh-CN" dirty="0">
                <a:solidFill>
                  <a:srgbClr val="C00000"/>
                </a:solidFill>
              </a:rPr>
              <a:t>等压缩标准，都用到离散余弦变换编码进行</a:t>
            </a:r>
            <a:r>
              <a:rPr lang="zh-CN" altLang="zh-CN" dirty="0" smtClean="0">
                <a:solidFill>
                  <a:srgbClr val="C00000"/>
                </a:solidFill>
              </a:rPr>
              <a:t>数据压缩。</a:t>
            </a:r>
            <a:endParaRPr lang="en-US" altLang="zh-CN" dirty="0">
              <a:solidFill>
                <a:srgbClr val="C00000"/>
              </a:solidFill>
            </a:endParaRPr>
          </a:p>
          <a:p>
            <a:r>
              <a:rPr lang="zh-CN" altLang="zh-CN" dirty="0">
                <a:solidFill>
                  <a:srgbClr val="FF0000"/>
                </a:solidFill>
              </a:rPr>
              <a:t>小波分析</a:t>
            </a:r>
            <a:r>
              <a:rPr lang="zh-CN" altLang="zh-CN" dirty="0"/>
              <a:t>是把一个信号分解成由原始小波经过移位和缩放后的一系列小波，因此小波是小波变换的基函数，即小波可用作表示一些函数的基函数</a:t>
            </a:r>
            <a:r>
              <a:rPr lang="zh-CN" altLang="zh-CN" dirty="0" smtClean="0"/>
              <a:t>。</a:t>
            </a:r>
            <a:endParaRPr lang="en-US" altLang="zh-CN" dirty="0" smtClean="0"/>
          </a:p>
          <a:p>
            <a:pPr lvl="1"/>
            <a:r>
              <a:rPr lang="zh-CN" altLang="zh-CN" dirty="0">
                <a:solidFill>
                  <a:srgbClr val="00B050"/>
                </a:solidFill>
              </a:rPr>
              <a:t>经过多年的努力，小波理论基础已经基本建立并成为应用数学的一个新领域，引起了众多数学家和工程技术人员的极大</a:t>
            </a:r>
            <a:r>
              <a:rPr lang="zh-CN" altLang="zh-CN" dirty="0" smtClean="0">
                <a:solidFill>
                  <a:srgbClr val="00B050"/>
                </a:solidFill>
              </a:rPr>
              <a:t>关注</a:t>
            </a:r>
            <a:r>
              <a:rPr lang="zh-CN" altLang="en-US" dirty="0" smtClean="0">
                <a:solidFill>
                  <a:srgbClr val="00B050"/>
                </a:solidFill>
              </a:rPr>
              <a:t>。</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265582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2948</TotalTime>
  <Words>5617</Words>
  <Application>Microsoft Office PowerPoint</Application>
  <PresentationFormat>全屏显示(4:3)</PresentationFormat>
  <Paragraphs>505</Paragraphs>
  <Slides>53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55" baseType="lpstr">
      <vt:lpstr>华丽</vt:lpstr>
      <vt:lpstr>Microsoft Visio 绘图</vt:lpstr>
      <vt:lpstr>图像压缩与编码</vt:lpstr>
      <vt:lpstr>图像压缩与编码</vt:lpstr>
      <vt:lpstr>减少冗余性</vt:lpstr>
      <vt:lpstr>质量评价</vt:lpstr>
      <vt:lpstr>质量评价</vt:lpstr>
      <vt:lpstr>无损压缩与有损压缩</vt:lpstr>
      <vt:lpstr>预测编码与变换编码</vt:lpstr>
      <vt:lpstr>预测编码与变换编码</vt:lpstr>
      <vt:lpstr>离散余弦变换与小波变换</vt:lpstr>
      <vt:lpstr>典型的图像压缩流程</vt:lpstr>
      <vt:lpstr>典型的图像压缩流程</vt:lpstr>
      <vt:lpstr>典型的图像压缩流程</vt:lpstr>
      <vt:lpstr>线性变换</vt:lpstr>
      <vt:lpstr>离散小波变换</vt:lpstr>
      <vt:lpstr>量化器</vt:lpstr>
      <vt:lpstr>位分配</vt:lpstr>
      <vt:lpstr>熵编码</vt:lpstr>
      <vt:lpstr>无损压缩</vt:lpstr>
      <vt:lpstr>无损压缩</vt:lpstr>
      <vt:lpstr>Huffman编码</vt:lpstr>
      <vt:lpstr>Huffman编码</vt:lpstr>
      <vt:lpstr>算术编码</vt:lpstr>
      <vt:lpstr>用于字符系统{a,e,i,o,u,!}的固定概率模型</vt:lpstr>
      <vt:lpstr>算术编码表示</vt:lpstr>
      <vt:lpstr>算术编码</vt:lpstr>
      <vt:lpstr>游程编码</vt:lpstr>
      <vt:lpstr>游程编码源码</vt:lpstr>
      <vt:lpstr>游程解码源码</vt:lpstr>
      <vt:lpstr>应用示例的源码</vt:lpstr>
      <vt:lpstr>差分脉冲编码调制</vt:lpstr>
      <vt:lpstr>差分脉冲编码调制</vt:lpstr>
      <vt:lpstr>差分脉冲编码调制</vt:lpstr>
      <vt:lpstr>LZW字典算法</vt:lpstr>
      <vt:lpstr>LZW编码的过程</vt:lpstr>
      <vt:lpstr>LZW解码的过程</vt:lpstr>
      <vt:lpstr>有损压缩</vt:lpstr>
      <vt:lpstr>离散余弦变换</vt:lpstr>
      <vt:lpstr>二维DCT</vt:lpstr>
      <vt:lpstr>快速计算</vt:lpstr>
      <vt:lpstr>DCT性质</vt:lpstr>
      <vt:lpstr>可分离性</vt:lpstr>
      <vt:lpstr>色度抽样</vt:lpstr>
      <vt:lpstr>色度抽样方案</vt:lpstr>
      <vt:lpstr>向量量化</vt:lpstr>
      <vt:lpstr>向量量化</vt:lpstr>
      <vt:lpstr>分形变换</vt:lpstr>
      <vt:lpstr>分形变换</vt:lpstr>
      <vt:lpstr>JPEG压缩标准</vt:lpstr>
      <vt:lpstr>JPEG编码过程</vt:lpstr>
      <vt:lpstr>JPEG压缩结果示例</vt:lpstr>
      <vt:lpstr>JPEG 2000压缩标准</vt:lpstr>
      <vt:lpstr>JPEG 2000压缩标准</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数字图像处理绪论</dc:title>
  <cp:lastModifiedBy>Xinghua</cp:lastModifiedBy>
  <cp:revision>1528</cp:revision>
  <dcterms:modified xsi:type="dcterms:W3CDTF">2010-09-22T04:32:19Z</dcterms:modified>
</cp:coreProperties>
</file>