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331D-CF72-431F-A0B1-E8E4DD573B02}" type="datetimeFigureOut">
              <a:rPr lang="zh-CN" altLang="en-US" smtClean="0"/>
              <a:t>2010-9-24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B79B5-3FE8-4131-83CD-A823B4B94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7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8732CE6-7CA5-478C-9012-E856452A6F4C}" type="datetime1">
              <a:rPr lang="zh-CN" altLang="en-US" smtClean="0"/>
              <a:t>2010-9-24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037518-00B6-4133-9631-9245EE15A06B}" type="datetime1">
              <a:rPr lang="zh-CN" altLang="en-US" smtClean="0"/>
              <a:t>2010-9-24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272854C-CC0A-48B7-80F3-EACACBD5C22F}" type="datetime1">
              <a:rPr lang="zh-CN" altLang="en-US" smtClean="0"/>
              <a:t>2010-9-24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D143-0690-489D-AB90-23DE15430B9F}" type="datetime1">
              <a:rPr lang="zh-CN" altLang="en-US" smtClean="0"/>
              <a:t>2010-9-24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7DD0F0F-0E89-49BD-823B-DA6EF7B8C5D2}" type="datetime1">
              <a:rPr lang="zh-CN" altLang="en-US" smtClean="0"/>
              <a:t>2010-9-24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13C6E-B1FA-4170-A075-801EF916D6D6}" type="datetime1">
              <a:rPr lang="zh-CN" altLang="en-US" smtClean="0"/>
              <a:t>2010-9-24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77454-8CA6-4164-A670-D30AA2D74E4E}" type="datetime1">
              <a:rPr lang="zh-CN" altLang="en-US" smtClean="0"/>
              <a:t>2010-9-24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820B76-70F9-4B26-BF03-D8C3FE65C383}" type="datetime1">
              <a:rPr lang="zh-CN" altLang="en-US" smtClean="0"/>
              <a:t>2010-9-24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1B89558-D03F-468A-9987-E945B03804E5}" type="datetime1">
              <a:rPr lang="zh-CN" altLang="en-US" smtClean="0"/>
              <a:t>2010-9-24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E03681-E25E-486B-A62F-16EC31276014}" type="datetime1">
              <a:rPr lang="zh-CN" altLang="en-US" smtClean="0"/>
              <a:t>2010-9-24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81BBB-E6E0-4A23-A309-8C780088841A}" type="datetime1">
              <a:rPr lang="zh-CN" altLang="en-US" smtClean="0"/>
              <a:t>2010-9-24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C027868-7C87-4422-999E-B7A2AD36585F}" type="datetime1">
              <a:rPr lang="zh-CN" altLang="en-US" smtClean="0"/>
              <a:t>2010-9-24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数字图像编程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接口</a:t>
            </a:r>
            <a:r>
              <a:rPr lang="zh-CN" altLang="en-US" dirty="0"/>
              <a:t>扩展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配套课件</a:t>
            </a:r>
            <a:endParaRPr lang="en-US" altLang="zh-CN" dirty="0" smtClean="0"/>
          </a:p>
          <a:p>
            <a:r>
              <a:rPr lang="zh-CN" altLang="en-US" dirty="0" smtClean="0"/>
              <a:t>数字</a:t>
            </a:r>
            <a:r>
              <a:rPr lang="zh-CN" altLang="en-US" dirty="0"/>
              <a:t>图像处理 </a:t>
            </a:r>
            <a:endParaRPr lang="en-US" altLang="zh-CN" dirty="0" smtClean="0"/>
          </a:p>
          <a:p>
            <a:r>
              <a:rPr lang="en-US" altLang="zh-CN" dirty="0" smtClean="0"/>
              <a:t>— </a:t>
            </a:r>
            <a:r>
              <a:rPr lang="zh-CN" altLang="en-US" dirty="0"/>
              <a:t>编程框架、理论分析、实例应用和源码实现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Canny</a:t>
            </a:r>
            <a:r>
              <a:rPr lang="zh-CN" altLang="zh-CN" dirty="0"/>
              <a:t>边缘检测算子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628800"/>
            <a:ext cx="7848872" cy="475252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BYTE &gt;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CImageProcessing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CannyEdgeDetection_opencv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const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BYTE &gt;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gray_image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CInteractionWithOpenCV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opencv_interactor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gray_image.Get_height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gray_image.Get_width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CvMat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*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cv_gray_image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opencv_interactor.Gray_image_to_opencv_matrix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gray_image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CvMat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*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cv_edge_image_final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cvCreateMat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CV_8UC1 );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BYTE threshold = 30;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double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edge_thresh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double( threshold ) / 2.0f;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cvCanny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cv_gray_image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cv_edge_image_final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edge_thresh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edge_thresh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* 3.0f );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BYTE &gt; result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CInteractionWithOpenCV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Opencv_matrix_to_gray_image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cv_edge_image_final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cvReleaseMat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&amp;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cv_edge_image_final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return result;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Canny</a:t>
            </a:r>
            <a:r>
              <a:rPr lang="zh-CN" altLang="zh-CN" dirty="0"/>
              <a:t>边缘检测算子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 descr="2009_09_10_灰度Lena图像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5" y="1916831"/>
            <a:ext cx="1923777" cy="1803105"/>
          </a:xfrm>
          <a:prstGeom prst="rect">
            <a:avLst/>
          </a:prstGeom>
        </p:spPr>
      </p:pic>
      <p:pic>
        <p:nvPicPr>
          <p:cNvPr id="7" name="图片 6" descr="2009_09_10_灰度Lena图像_Canny边缘检测_OPENCV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5" y="1916831"/>
            <a:ext cx="1923777" cy="1803105"/>
          </a:xfrm>
          <a:prstGeom prst="rect">
            <a:avLst/>
          </a:prstGeom>
        </p:spPr>
      </p:pic>
      <p:pic>
        <p:nvPicPr>
          <p:cNvPr id="8" name="图片 7" descr="2009_09_10_灰度汽车图像.b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576" y="4217312"/>
            <a:ext cx="2589874" cy="1803105"/>
          </a:xfrm>
          <a:prstGeom prst="rect">
            <a:avLst/>
          </a:prstGeom>
        </p:spPr>
      </p:pic>
      <p:pic>
        <p:nvPicPr>
          <p:cNvPr id="9" name="图片 8" descr="2009_09_10_灰度汽车图像_Canny边缘检测_OPENCV.b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74196" y="4218183"/>
            <a:ext cx="2574068" cy="180310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2843808" y="2636912"/>
            <a:ext cx="12961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491880" y="501317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形态学开操作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988840"/>
            <a:ext cx="8496944" cy="3816424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CImageProcessing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MorphologicalOpen_opencv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const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&amp; image 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CInteractionWithOpenCV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opencv_interactor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IplImage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*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src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opencv_interactor.Image_to_opencv_image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image 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IplImage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*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dst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cvCloneImage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src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cvErode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src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dst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cvDilate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dst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dst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result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CInteractionWithOpenCV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Opencv_image_to_image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dst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cvReleaseImage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(&amp;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dst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return result;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5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形态学开操作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 descr="2009_10_28_多余毛刺彩色图像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3" y="1700808"/>
            <a:ext cx="2376265" cy="21934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2009_10_28_多余毛刺彩色图像_形态学开操作_OPENCV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5" y="1702078"/>
            <a:ext cx="2376265" cy="21909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 descr="2009_10_28_轻微缺损彩色图像.b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7622" y="4115841"/>
            <a:ext cx="2376265" cy="21934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 descr="2009_10_28_轻微缺损彩色图像_形态学开操作_OPENCV.b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55974" y="4115841"/>
            <a:ext cx="2376265" cy="21909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右箭头 9"/>
          <p:cNvSpPr/>
          <p:nvPr/>
        </p:nvSpPr>
        <p:spPr>
          <a:xfrm>
            <a:off x="3635896" y="256490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635896" y="5031281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离散余弦变换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844824"/>
            <a:ext cx="8424936" cy="432048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 CImageProcessing::DiscreteCosineTransform_opencv( const CImage&amp; src_image )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CInteractionWithOpenCV opencv_interactor;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IplImage* image  = opencv_interactor.Image_to_opencv_image( src_image );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IplImage* src = cvCreateImage( cvGetSize( image ), IPL_DEPTH_64F, 1 ); 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IplImage* dst = cvCreateImage( cvGetSize( image ), IPL_DEPTH_64F, 1 ); 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cvConvertScale( image, src ); 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cvDCT( src, dst, CV_DXT_FORWARD ); 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IplImage* magnitude = cvCreateImage( cvGetSize( dst ), 8, 1 ); 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cvConvertScaleAbs( dst, magnitude );                           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CImage result = CInteractionWithOpenCV::Opencv_image_to_image( magnitude ); 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cvReleaseImage( &amp;magnitude );                                       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cvReleaseImage( &amp;dst ); 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cvReleaseImage( &amp;src );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return result;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93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离散余弦变换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 descr="2009_09_10_灰度Lena图像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809750"/>
            <a:ext cx="1933062" cy="1764506"/>
          </a:xfrm>
          <a:prstGeom prst="rect">
            <a:avLst/>
          </a:prstGeom>
        </p:spPr>
      </p:pic>
      <p:pic>
        <p:nvPicPr>
          <p:cNvPr id="7" name="图片 6" descr="2009_09_10_灰度Lena图像_离散余弦变换_OPENCV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1800" y="1809750"/>
            <a:ext cx="1933062" cy="1764506"/>
          </a:xfrm>
          <a:prstGeom prst="rect">
            <a:avLst/>
          </a:prstGeom>
        </p:spPr>
      </p:pic>
      <p:pic>
        <p:nvPicPr>
          <p:cNvPr id="8" name="图片 7" descr="2009_09_10_灰度汽车图像.b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7744" y="4112766"/>
            <a:ext cx="2592938" cy="1764506"/>
          </a:xfrm>
          <a:prstGeom prst="rect">
            <a:avLst/>
          </a:prstGeom>
        </p:spPr>
      </p:pic>
      <p:pic>
        <p:nvPicPr>
          <p:cNvPr id="9" name="图片 8" descr="2009_09_10_灰度汽车图像_离散余弦变换_OPENCV.b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2040" y="4112766"/>
            <a:ext cx="2592938" cy="17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灰度直方图统计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79512" y="1556792"/>
            <a:ext cx="8784976" cy="504056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 CImageProcessing::GraylevelHistogram_opencv( const CImage&amp; image )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CInteractionWithOpenCV opencv_interactor;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IplImage* src_image  = opencv_interactor.Image_to_opencv_image( image );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IplImage *hist_image = 0;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CvHistogram *hist;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int hist_size = 64;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float range_0[]={0,256};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float* ranges[] = { range_0 };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int i, bin_w;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float max_value = 0;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hist_image = cvCreateImage(cvSize(320,200), 8, 1);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hist = cvCreateHist(1, &amp;hist_size, CV_HIST_ARRAY, ranges, 1);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cvCalcHist( &amp;src_image, hist, 0, NULL 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cvGetMinMaxHistValue( hist, 0, &amp;max_value, 0, 0 );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cvScale( hist-&gt;bins, hist-&gt;bins, ((double)hist_image-&gt;height)/max_value, 0 );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cvSet( hist_image, cvScalarAll(255), 0 );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bin_w = cvRound((double)hist_image-&gt;width/hist_size);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for( i = 0; i &lt; hist_size; i++ )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cvRectangle( hist_image, cvPoint(i*bin_w, hist_image-&gt;height),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cvPoint((i+1)*bin_w, hist_image-&gt;height - cvRound(cvGetReal1D(hist-&gt;bins,i))),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cvScalarAll(0), -1, 8, 0 );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CImage result = CInteractionWithOpenCV::Opencv_image_to_image( hist_image 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cvReleaseHist(&amp;hist);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cvReleaseImage(&amp;hist_image);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return result;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2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灰度直方图统计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 descr="2009_09_10_灰度Lena图像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1844824"/>
            <a:ext cx="1899689" cy="1802671"/>
          </a:xfrm>
          <a:prstGeom prst="rect">
            <a:avLst/>
          </a:prstGeom>
        </p:spPr>
      </p:pic>
      <p:pic>
        <p:nvPicPr>
          <p:cNvPr id="7" name="图片 6" descr="2009_09_10_灰度Lena图像_灰度直方图_OPENCV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3824" y="1844824"/>
            <a:ext cx="3032472" cy="1800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 descr="2009_09_10_灰度汽车图像.b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568" y="4149080"/>
            <a:ext cx="2537693" cy="1800200"/>
          </a:xfrm>
          <a:prstGeom prst="rect">
            <a:avLst/>
          </a:prstGeom>
        </p:spPr>
      </p:pic>
      <p:pic>
        <p:nvPicPr>
          <p:cNvPr id="9" name="图片 8" descr="2009_09_10_灰度汽车图像_灰度直方图_OPENCV.b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03824" y="4149080"/>
            <a:ext cx="3029868" cy="1800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右箭头 9"/>
          <p:cNvSpPr/>
          <p:nvPr/>
        </p:nvSpPr>
        <p:spPr>
          <a:xfrm>
            <a:off x="2699792" y="2564904"/>
            <a:ext cx="129614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283992" y="4869160"/>
            <a:ext cx="855960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直方图均衡化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2060848"/>
            <a:ext cx="7200800" cy="367240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 CImageProcessing::HistogramEqualization_opencv( const CImage&amp; image )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CInteractionWithOpenCV opencv_interactor;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IplImage* src_image  = opencv_interactor.Image_to_opencv_image( image ); 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IplImage* dst_image = cvCloneImage( src_image ); 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cvEqualizeHist( src_image, dst_image ); 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CImage result = CInteractionWithOpenCV::Opencv_image_to_image( dst_image ); 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cvReleaseImage( &amp;dst_image ); 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return result;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71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直方图均衡化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8"/>
            <a:ext cx="838541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365103"/>
            <a:ext cx="8385413" cy="157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下箭头 5"/>
          <p:cNvSpPr/>
          <p:nvPr/>
        </p:nvSpPr>
        <p:spPr>
          <a:xfrm>
            <a:off x="4211960" y="3284984"/>
            <a:ext cx="448289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数字图像编程框架接口扩展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从最简单的几何变换，到最常见的图像分割等问题，然后再到三种底层图像特征（颜色、形状和纹理）提取技术的阐述，最后到高级数字图像处理问题的</a:t>
            </a:r>
            <a:r>
              <a:rPr lang="zh-CN" altLang="zh-CN" dirty="0" smtClean="0"/>
              <a:t>阐述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00B050"/>
                </a:solidFill>
              </a:rPr>
              <a:t>很</a:t>
            </a:r>
            <a:r>
              <a:rPr lang="zh-CN" altLang="zh-CN" dirty="0">
                <a:solidFill>
                  <a:srgbClr val="00B050"/>
                </a:solidFill>
              </a:rPr>
              <a:t>明显，这是一个由易到难、循序渐进的章节安排过程</a:t>
            </a:r>
            <a:r>
              <a:rPr lang="zh-CN" altLang="zh-CN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zh-CN" dirty="0"/>
              <a:t>从数字图像处理编程框架开始，又以编程框架作为结束点，中间是各章节的数字图像处理功能阐述，而每种图像处理功能的实现都是基于编程框架之上的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以数字图像处理编程框架为轴线，由易到难的讲解各种数字图像处理功能的理论分析与实例应用，并给出了大量的基于编程框架之上的实用</a:t>
            </a:r>
            <a:r>
              <a:rPr lang="zh-CN" altLang="zh-CN" dirty="0" smtClean="0">
                <a:solidFill>
                  <a:srgbClr val="C00000"/>
                </a:solidFill>
              </a:rPr>
              <a:t>源码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zh-CN" dirty="0">
                <a:solidFill>
                  <a:srgbClr val="0000FF"/>
                </a:solidFill>
              </a:rPr>
              <a:t>编程框架、理论分析、实例应用和源码实现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Visual C++</a:t>
            </a:r>
            <a:r>
              <a:rPr lang="zh-CN" altLang="zh-CN" dirty="0"/>
              <a:t>与</a:t>
            </a:r>
            <a:r>
              <a:rPr lang="en-US" altLang="zh-CN" dirty="0" err="1"/>
              <a:t>Matlab</a:t>
            </a:r>
            <a:r>
              <a:rPr lang="zh-CN" altLang="zh-CN" dirty="0"/>
              <a:t>的混合编程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基于</a:t>
            </a:r>
            <a:r>
              <a:rPr lang="en-US" altLang="zh-CN" dirty="0" err="1"/>
              <a:t>Matlab</a:t>
            </a:r>
            <a:r>
              <a:rPr lang="en-US" altLang="zh-CN" dirty="0"/>
              <a:t> Engine</a:t>
            </a:r>
            <a:r>
              <a:rPr lang="zh-CN" altLang="zh-CN" dirty="0"/>
              <a:t>的混合</a:t>
            </a:r>
            <a:r>
              <a:rPr lang="zh-CN" altLang="zh-CN" dirty="0" smtClean="0"/>
              <a:t>编程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C00000"/>
                </a:solidFill>
              </a:rPr>
              <a:t>基于</a:t>
            </a:r>
            <a:r>
              <a:rPr lang="en-US" altLang="zh-CN" dirty="0" err="1">
                <a:solidFill>
                  <a:srgbClr val="C00000"/>
                </a:solidFill>
              </a:rPr>
              <a:t>Matlab</a:t>
            </a:r>
            <a:r>
              <a:rPr lang="zh-CN" altLang="zh-CN" dirty="0">
                <a:solidFill>
                  <a:srgbClr val="C00000"/>
                </a:solidFill>
              </a:rPr>
              <a:t>的</a:t>
            </a:r>
            <a:r>
              <a:rPr lang="en-US" altLang="zh-CN" dirty="0">
                <a:solidFill>
                  <a:srgbClr val="C00000"/>
                </a:solidFill>
              </a:rPr>
              <a:t>C/C++</a:t>
            </a:r>
            <a:r>
              <a:rPr lang="zh-CN" altLang="zh-CN" dirty="0">
                <a:solidFill>
                  <a:srgbClr val="C00000"/>
                </a:solidFill>
              </a:rPr>
              <a:t>数学函数库的混合</a:t>
            </a:r>
            <a:r>
              <a:rPr lang="zh-CN" altLang="zh-CN" dirty="0" smtClean="0">
                <a:solidFill>
                  <a:srgbClr val="C00000"/>
                </a:solidFill>
              </a:rPr>
              <a:t>编程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zh-CN" dirty="0"/>
              <a:t>基于</a:t>
            </a:r>
            <a:r>
              <a:rPr lang="en-US" altLang="zh-CN" dirty="0" err="1"/>
              <a:t>Matlab</a:t>
            </a:r>
            <a:r>
              <a:rPr lang="zh-CN" altLang="zh-CN" dirty="0"/>
              <a:t>编译器转换的</a:t>
            </a:r>
            <a:r>
              <a:rPr lang="en-US" altLang="zh-CN" dirty="0"/>
              <a:t>C++</a:t>
            </a:r>
            <a:r>
              <a:rPr lang="zh-CN" altLang="zh-CN" dirty="0"/>
              <a:t>源码的混合</a:t>
            </a:r>
            <a:r>
              <a:rPr lang="zh-CN" altLang="zh-CN" dirty="0" smtClean="0"/>
              <a:t>编程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00FF"/>
                </a:solidFill>
              </a:rPr>
              <a:t>基于</a:t>
            </a:r>
            <a:r>
              <a:rPr lang="en-US" altLang="zh-CN" dirty="0" err="1">
                <a:solidFill>
                  <a:srgbClr val="0000FF"/>
                </a:solidFill>
              </a:rPr>
              <a:t>Matlab</a:t>
            </a:r>
            <a:r>
              <a:rPr lang="zh-CN" altLang="zh-CN" dirty="0">
                <a:solidFill>
                  <a:srgbClr val="0000FF"/>
                </a:solidFill>
              </a:rPr>
              <a:t>编译器转换的动态链接库的混合</a:t>
            </a:r>
            <a:r>
              <a:rPr lang="zh-CN" altLang="zh-CN" dirty="0" smtClean="0">
                <a:solidFill>
                  <a:srgbClr val="0000FF"/>
                </a:solidFill>
              </a:rPr>
              <a:t>编程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err="1">
                <a:solidFill>
                  <a:srgbClr val="00B050"/>
                </a:solidFill>
              </a:rPr>
              <a:t>Matlab</a:t>
            </a:r>
            <a:r>
              <a:rPr lang="zh-CN" altLang="zh-CN" dirty="0">
                <a:solidFill>
                  <a:srgbClr val="00B050"/>
                </a:solidFill>
              </a:rPr>
              <a:t>编译器，除了将</a:t>
            </a:r>
            <a:r>
              <a:rPr lang="en-US" altLang="zh-CN" dirty="0">
                <a:solidFill>
                  <a:srgbClr val="00B050"/>
                </a:solidFill>
              </a:rPr>
              <a:t>M</a:t>
            </a:r>
            <a:r>
              <a:rPr lang="zh-CN" altLang="zh-CN" dirty="0">
                <a:solidFill>
                  <a:srgbClr val="00B050"/>
                </a:solidFill>
              </a:rPr>
              <a:t>程序文件转换为</a:t>
            </a:r>
            <a:r>
              <a:rPr lang="en-US" altLang="zh-CN" dirty="0">
                <a:solidFill>
                  <a:srgbClr val="00B050"/>
                </a:solidFill>
              </a:rPr>
              <a:t>C++</a:t>
            </a:r>
            <a:r>
              <a:rPr lang="zh-CN" altLang="zh-CN" dirty="0">
                <a:solidFill>
                  <a:srgbClr val="00B050"/>
                </a:solidFill>
              </a:rPr>
              <a:t>源码，还可以转换为动态链接库</a:t>
            </a:r>
            <a:r>
              <a:rPr lang="zh-CN" altLang="zh-CN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zh-CN" dirty="0">
                <a:solidFill>
                  <a:srgbClr val="00B050"/>
                </a:solidFill>
              </a:rPr>
              <a:t>从</a:t>
            </a:r>
            <a:r>
              <a:rPr lang="en-US" altLang="zh-CN" dirty="0">
                <a:solidFill>
                  <a:srgbClr val="00B050"/>
                </a:solidFill>
              </a:rPr>
              <a:t>Visual C++</a:t>
            </a:r>
            <a:r>
              <a:rPr lang="zh-CN" altLang="zh-CN" dirty="0">
                <a:solidFill>
                  <a:srgbClr val="00B050"/>
                </a:solidFill>
              </a:rPr>
              <a:t>工程中调用所转换而来的动态链接库，就可以做到</a:t>
            </a:r>
            <a:r>
              <a:rPr lang="en-US" altLang="zh-CN" dirty="0">
                <a:solidFill>
                  <a:srgbClr val="00B050"/>
                </a:solidFill>
              </a:rPr>
              <a:t>Visual C++</a:t>
            </a:r>
            <a:r>
              <a:rPr lang="zh-CN" altLang="zh-CN" dirty="0">
                <a:solidFill>
                  <a:srgbClr val="00B050"/>
                </a:solidFill>
              </a:rPr>
              <a:t>与</a:t>
            </a:r>
            <a:r>
              <a:rPr lang="en-US" altLang="zh-CN" dirty="0" err="1">
                <a:solidFill>
                  <a:srgbClr val="00B050"/>
                </a:solidFill>
              </a:rPr>
              <a:t>Matlab</a:t>
            </a:r>
            <a:r>
              <a:rPr lang="zh-CN" altLang="zh-CN" dirty="0">
                <a:solidFill>
                  <a:srgbClr val="00B050"/>
                </a:solidFill>
              </a:rPr>
              <a:t>混合编程的目的，而且这种模式一直被最新的</a:t>
            </a:r>
            <a:r>
              <a:rPr lang="en-US" altLang="zh-CN" dirty="0" err="1">
                <a:solidFill>
                  <a:srgbClr val="00B050"/>
                </a:solidFill>
              </a:rPr>
              <a:t>Matlab</a:t>
            </a:r>
            <a:r>
              <a:rPr lang="zh-CN" altLang="zh-CN" dirty="0">
                <a:solidFill>
                  <a:srgbClr val="00B050"/>
                </a:solidFill>
              </a:rPr>
              <a:t>版本所支持。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zh-CN" dirty="0"/>
              <a:t>基于</a:t>
            </a:r>
            <a:r>
              <a:rPr lang="en-US" altLang="zh-CN" dirty="0" err="1"/>
              <a:t>Matlab</a:t>
            </a:r>
            <a:r>
              <a:rPr lang="zh-CN" altLang="zh-CN" dirty="0"/>
              <a:t>的</a:t>
            </a:r>
            <a:r>
              <a:rPr lang="en-US" altLang="zh-CN" dirty="0" err="1"/>
              <a:t>Combuiler</a:t>
            </a:r>
            <a:r>
              <a:rPr lang="zh-CN" altLang="zh-CN" dirty="0"/>
              <a:t>工具的混合</a:t>
            </a:r>
            <a:r>
              <a:rPr lang="zh-CN" altLang="zh-CN" dirty="0" smtClean="0"/>
              <a:t>编程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C00000"/>
                </a:solidFill>
              </a:rPr>
              <a:t>基于</a:t>
            </a:r>
            <a:r>
              <a:rPr lang="en-US" altLang="zh-CN" dirty="0" err="1">
                <a:solidFill>
                  <a:srgbClr val="C00000"/>
                </a:solidFill>
              </a:rPr>
              <a:t>Matcom</a:t>
            </a:r>
            <a:r>
              <a:rPr lang="zh-CN" altLang="zh-CN" dirty="0">
                <a:solidFill>
                  <a:srgbClr val="C00000"/>
                </a:solidFill>
              </a:rPr>
              <a:t>工具的混合编程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1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调用</a:t>
            </a:r>
            <a:r>
              <a:rPr lang="en-US" altLang="zh-CN" dirty="0" err="1"/>
              <a:t>Matlab</a:t>
            </a:r>
            <a:r>
              <a:rPr lang="zh-CN" altLang="zh-CN" dirty="0"/>
              <a:t>编译器所产生的动态链接库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声明变量和处理以及验证输入参数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>
                <a:solidFill>
                  <a:srgbClr val="C00000"/>
                </a:solidFill>
              </a:rPr>
              <a:t>调用函数</a:t>
            </a:r>
            <a:r>
              <a:rPr lang="en-US" altLang="zh-CN" b="1" dirty="0" err="1">
                <a:solidFill>
                  <a:srgbClr val="C00000"/>
                </a:solidFill>
              </a:rPr>
              <a:t>mclInitializeApplication</a:t>
            </a:r>
            <a:r>
              <a:rPr lang="zh-CN" altLang="zh-CN" b="1" dirty="0">
                <a:solidFill>
                  <a:srgbClr val="C00000"/>
                </a:solidFill>
              </a:rPr>
              <a:t>，并进行测试调用是否成功。这个函数设置了全局</a:t>
            </a:r>
            <a:r>
              <a:rPr lang="en-US" altLang="zh-CN" b="1" dirty="0">
                <a:solidFill>
                  <a:srgbClr val="C00000"/>
                </a:solidFill>
              </a:rPr>
              <a:t>MCR</a:t>
            </a:r>
            <a:r>
              <a:rPr lang="zh-CN" altLang="zh-CN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MATLAB Compiler Runtime</a:t>
            </a:r>
            <a:r>
              <a:rPr lang="zh-CN" altLang="zh-CN" b="1" dirty="0">
                <a:solidFill>
                  <a:srgbClr val="C00000"/>
                </a:solidFill>
              </a:rPr>
              <a:t>）状态并激活</a:t>
            </a:r>
            <a:r>
              <a:rPr lang="en-US" altLang="zh-CN" b="1" dirty="0">
                <a:solidFill>
                  <a:srgbClr val="C00000"/>
                </a:solidFill>
              </a:rPr>
              <a:t>MCR</a:t>
            </a:r>
            <a:r>
              <a:rPr lang="zh-CN" altLang="zh-CN" b="1" dirty="0">
                <a:solidFill>
                  <a:srgbClr val="C00000"/>
                </a:solidFill>
              </a:rPr>
              <a:t>实例中的构造功能</a:t>
            </a:r>
            <a:r>
              <a:rPr lang="zh-CN" altLang="zh-CN" b="1" dirty="0" smtClean="0">
                <a:solidFill>
                  <a:srgbClr val="C00000"/>
                </a:solidFill>
              </a:rPr>
              <a:t>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zh-CN" dirty="0"/>
              <a:t>对每一个链接库</a:t>
            </a:r>
            <a:r>
              <a:rPr lang="en-US" altLang="zh-CN" dirty="0"/>
              <a:t>&lt;</a:t>
            </a:r>
            <a:r>
              <a:rPr lang="en-US" altLang="zh-CN" dirty="0" err="1"/>
              <a:t>libraryname</a:t>
            </a:r>
            <a:r>
              <a:rPr lang="en-US" altLang="zh-CN" dirty="0"/>
              <a:t>&gt;</a:t>
            </a:r>
            <a:r>
              <a:rPr lang="zh-CN" altLang="zh-CN" dirty="0"/>
              <a:t>，只调用一次函数</a:t>
            </a:r>
            <a:r>
              <a:rPr lang="en-US" altLang="zh-CN" dirty="0"/>
              <a:t>&lt;</a:t>
            </a:r>
            <a:r>
              <a:rPr lang="en-US" altLang="zh-CN" dirty="0" err="1"/>
              <a:t>libraryname</a:t>
            </a:r>
            <a:r>
              <a:rPr lang="en-US" altLang="zh-CN" dirty="0"/>
              <a:t>&gt;Initialize</a:t>
            </a:r>
            <a:r>
              <a:rPr lang="zh-CN" altLang="zh-CN" dirty="0"/>
              <a:t>，以产生链接库所需要的</a:t>
            </a:r>
            <a:r>
              <a:rPr lang="en-US" altLang="zh-CN" dirty="0"/>
              <a:t>MCR</a:t>
            </a:r>
            <a:r>
              <a:rPr lang="zh-CN" altLang="zh-CN" dirty="0"/>
              <a:t>实例，其中函数</a:t>
            </a:r>
            <a:r>
              <a:rPr lang="en-US" altLang="zh-CN" dirty="0"/>
              <a:t>&lt;</a:t>
            </a:r>
            <a:r>
              <a:rPr lang="en-US" altLang="zh-CN" dirty="0" err="1"/>
              <a:t>libraryname</a:t>
            </a:r>
            <a:r>
              <a:rPr lang="en-US" altLang="zh-CN" dirty="0"/>
              <a:t>&gt;Initialize</a:t>
            </a:r>
            <a:r>
              <a:rPr lang="zh-CN" altLang="zh-CN" dirty="0"/>
              <a:t>在链接库</a:t>
            </a:r>
            <a:r>
              <a:rPr lang="en-US" altLang="zh-CN" dirty="0"/>
              <a:t>&lt;</a:t>
            </a:r>
            <a:r>
              <a:rPr lang="en-US" altLang="zh-CN" dirty="0" err="1"/>
              <a:t>libraryname</a:t>
            </a:r>
            <a:r>
              <a:rPr lang="en-US" altLang="zh-CN" dirty="0"/>
              <a:t>&gt;</a:t>
            </a:r>
            <a:r>
              <a:rPr lang="zh-CN" altLang="zh-CN" dirty="0"/>
              <a:t>所提供的头文件中有所声明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00FF"/>
                </a:solidFill>
              </a:rPr>
              <a:t>调用链接库中的函数，并进行结果处理，这是程序的主体部分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zh-CN" dirty="0"/>
              <a:t>对每一个链接库</a:t>
            </a:r>
            <a:r>
              <a:rPr lang="en-US" altLang="zh-CN" dirty="0"/>
              <a:t>&lt;</a:t>
            </a:r>
            <a:r>
              <a:rPr lang="en-US" altLang="zh-CN" dirty="0" err="1"/>
              <a:t>libraryname</a:t>
            </a:r>
            <a:r>
              <a:rPr lang="en-US" altLang="zh-CN" dirty="0"/>
              <a:t>&gt;</a:t>
            </a:r>
            <a:r>
              <a:rPr lang="zh-CN" altLang="zh-CN" dirty="0"/>
              <a:t>，只调用一次函数</a:t>
            </a:r>
            <a:r>
              <a:rPr lang="en-US" altLang="zh-CN" dirty="0"/>
              <a:t>&lt;</a:t>
            </a:r>
            <a:r>
              <a:rPr lang="en-US" altLang="zh-CN" dirty="0" err="1"/>
              <a:t>libraryname</a:t>
            </a:r>
            <a:r>
              <a:rPr lang="en-US" altLang="zh-CN" dirty="0"/>
              <a:t>&gt;Terminate</a:t>
            </a:r>
            <a:r>
              <a:rPr lang="zh-CN" altLang="zh-CN" dirty="0"/>
              <a:t>，以销毁所关联的</a:t>
            </a:r>
            <a:r>
              <a:rPr lang="en-US" altLang="zh-CN" dirty="0"/>
              <a:t>MCR</a:t>
            </a:r>
            <a:r>
              <a:rPr lang="zh-CN" altLang="zh-CN" dirty="0"/>
              <a:t>实例，这步与第</a:t>
            </a:r>
            <a:r>
              <a:rPr lang="en-US" altLang="zh-CN" dirty="0"/>
              <a:t>3</a:t>
            </a:r>
            <a:r>
              <a:rPr lang="zh-CN" altLang="zh-CN" dirty="0"/>
              <a:t>步相对应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>
                <a:solidFill>
                  <a:srgbClr val="00B050"/>
                </a:solidFill>
              </a:rPr>
              <a:t>调用函数</a:t>
            </a:r>
            <a:r>
              <a:rPr lang="en-US" altLang="zh-CN" b="1" dirty="0" err="1">
                <a:solidFill>
                  <a:srgbClr val="00B050"/>
                </a:solidFill>
              </a:rPr>
              <a:t>mclTerminateApplication</a:t>
            </a:r>
            <a:r>
              <a:rPr lang="zh-CN" altLang="zh-CN" b="1" dirty="0">
                <a:solidFill>
                  <a:srgbClr val="00B050"/>
                </a:solidFill>
              </a:rPr>
              <a:t>，以释放全局</a:t>
            </a:r>
            <a:r>
              <a:rPr lang="en-US" altLang="zh-CN" b="1" dirty="0">
                <a:solidFill>
                  <a:srgbClr val="00B050"/>
                </a:solidFill>
              </a:rPr>
              <a:t>MCR</a:t>
            </a:r>
            <a:r>
              <a:rPr lang="zh-CN" altLang="zh-CN" b="1" dirty="0">
                <a:solidFill>
                  <a:srgbClr val="00B050"/>
                </a:solidFill>
              </a:rPr>
              <a:t>状态所关联的资源，这步与第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zh-CN" b="1" dirty="0">
                <a:solidFill>
                  <a:srgbClr val="00B050"/>
                </a:solidFill>
              </a:rPr>
              <a:t>步相对应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zh-CN" dirty="0"/>
              <a:t>清除变量，关闭文件等等，然后退出，这步与第</a:t>
            </a:r>
            <a:r>
              <a:rPr lang="en-US" altLang="zh-CN" dirty="0"/>
              <a:t>1</a:t>
            </a:r>
            <a:r>
              <a:rPr lang="zh-CN" altLang="zh-CN" dirty="0"/>
              <a:t>步相对应。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1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CTMatrix</a:t>
            </a:r>
            <a:r>
              <a:rPr lang="zh-CN" altLang="zh-CN" dirty="0"/>
              <a:t>与</a:t>
            </a:r>
            <a:r>
              <a:rPr lang="en-US" altLang="zh-CN" dirty="0" err="1"/>
              <a:t>mxArray</a:t>
            </a:r>
            <a:r>
              <a:rPr lang="zh-CN" altLang="zh-CN" dirty="0"/>
              <a:t>之间的相互转换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008" y="1556792"/>
            <a:ext cx="8892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</a:rPr>
              <a:t>mxArray</a:t>
            </a:r>
            <a:r>
              <a:rPr lang="en-US" altLang="zh-CN" sz="1600" dirty="0">
                <a:solidFill>
                  <a:srgbClr val="0000FF"/>
                </a:solidFill>
              </a:rPr>
              <a:t> * </a:t>
            </a:r>
            <a:r>
              <a:rPr lang="en-US" altLang="zh-CN" sz="1600" dirty="0" err="1">
                <a:solidFill>
                  <a:srgbClr val="0000FF"/>
                </a:solidFill>
              </a:rPr>
              <a:t>CInteractionWithMatlab</a:t>
            </a:r>
            <a:r>
              <a:rPr lang="en-US" altLang="zh-CN" sz="1600" dirty="0">
                <a:solidFill>
                  <a:srgbClr val="0000FF"/>
                </a:solidFill>
              </a:rPr>
              <a:t>::</a:t>
            </a:r>
            <a:r>
              <a:rPr lang="en-US" altLang="zh-CN" sz="1600" dirty="0" err="1">
                <a:solidFill>
                  <a:srgbClr val="0000FF"/>
                </a:solidFill>
              </a:rPr>
              <a:t>Image_to_matlab_matrix</a:t>
            </a:r>
            <a:r>
              <a:rPr lang="en-US" altLang="zh-CN" sz="1600" dirty="0">
                <a:solidFill>
                  <a:srgbClr val="0000FF"/>
                </a:solidFill>
              </a:rPr>
              <a:t>( </a:t>
            </a:r>
            <a:r>
              <a:rPr lang="en-US" altLang="zh-CN" sz="1600" dirty="0" err="1">
                <a:solidFill>
                  <a:srgbClr val="0000FF"/>
                </a:solidFill>
              </a:rPr>
              <a:t>const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CTMatrix</a:t>
            </a:r>
            <a:r>
              <a:rPr lang="en-US" altLang="zh-CN" sz="1600" dirty="0">
                <a:solidFill>
                  <a:srgbClr val="0000FF"/>
                </a:solidFill>
              </a:rPr>
              <a:t>&lt; double &gt;&amp; </a:t>
            </a:r>
            <a:r>
              <a:rPr lang="en-US" altLang="zh-CN" sz="1600" dirty="0" err="1">
                <a:solidFill>
                  <a:srgbClr val="0000FF"/>
                </a:solidFill>
              </a:rPr>
              <a:t>double_image</a:t>
            </a:r>
            <a:r>
              <a:rPr lang="en-US" altLang="zh-CN" sz="1600" dirty="0">
                <a:solidFill>
                  <a:srgbClr val="0000FF"/>
                </a:solidFill>
              </a:rPr>
              <a:t> )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{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</a:rPr>
              <a:t>Clear_all_matlab_variables</a:t>
            </a:r>
            <a:r>
              <a:rPr lang="en-US" altLang="zh-CN" sz="1600" dirty="0">
                <a:solidFill>
                  <a:srgbClr val="0000FF"/>
                </a:solidFill>
              </a:rPr>
              <a:t>();  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 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	long </a:t>
            </a:r>
            <a:r>
              <a:rPr lang="en-US" altLang="zh-CN" sz="1600" dirty="0" err="1">
                <a:solidFill>
                  <a:srgbClr val="0000FF"/>
                </a:solidFill>
              </a:rPr>
              <a:t>image_height</a:t>
            </a:r>
            <a:r>
              <a:rPr lang="en-US" altLang="zh-CN" sz="1600" dirty="0">
                <a:solidFill>
                  <a:srgbClr val="0000FF"/>
                </a:solidFill>
              </a:rPr>
              <a:t> = </a:t>
            </a:r>
            <a:r>
              <a:rPr lang="en-US" altLang="zh-CN" sz="1600" dirty="0" err="1">
                <a:solidFill>
                  <a:srgbClr val="0000FF"/>
                </a:solidFill>
              </a:rPr>
              <a:t>double_image.Get_height</a:t>
            </a:r>
            <a:r>
              <a:rPr lang="en-US" altLang="zh-CN" sz="1600" dirty="0">
                <a:solidFill>
                  <a:srgbClr val="0000FF"/>
                </a:solidFill>
              </a:rPr>
              <a:t>();  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	long </a:t>
            </a:r>
            <a:r>
              <a:rPr lang="en-US" altLang="zh-CN" sz="1600" dirty="0" err="1">
                <a:solidFill>
                  <a:srgbClr val="0000FF"/>
                </a:solidFill>
              </a:rPr>
              <a:t>image_width</a:t>
            </a:r>
            <a:r>
              <a:rPr lang="en-US" altLang="zh-CN" sz="1600" dirty="0">
                <a:solidFill>
                  <a:srgbClr val="0000FF"/>
                </a:solidFill>
              </a:rPr>
              <a:t>  = </a:t>
            </a:r>
            <a:r>
              <a:rPr lang="en-US" altLang="zh-CN" sz="1600" dirty="0" err="1">
                <a:solidFill>
                  <a:srgbClr val="0000FF"/>
                </a:solidFill>
              </a:rPr>
              <a:t>double_image.Get_width</a:t>
            </a:r>
            <a:r>
              <a:rPr lang="en-US" altLang="zh-CN" sz="1600" dirty="0">
                <a:solidFill>
                  <a:srgbClr val="0000FF"/>
                </a:solidFill>
              </a:rPr>
              <a:t>();   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 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</a:rPr>
              <a:t>CTMatrix</a:t>
            </a:r>
            <a:r>
              <a:rPr lang="en-US" altLang="zh-CN" sz="1600" dirty="0">
                <a:solidFill>
                  <a:srgbClr val="0000FF"/>
                </a:solidFill>
              </a:rPr>
              <a:t>&lt; double &gt; </a:t>
            </a:r>
            <a:r>
              <a:rPr lang="en-US" altLang="zh-CN" sz="1600" dirty="0" err="1">
                <a:solidFill>
                  <a:srgbClr val="0000FF"/>
                </a:solidFill>
              </a:rPr>
              <a:t>transpose_image</a:t>
            </a:r>
            <a:r>
              <a:rPr lang="en-US" altLang="zh-CN" sz="1600" dirty="0">
                <a:solidFill>
                  <a:srgbClr val="0000FF"/>
                </a:solidFill>
              </a:rPr>
              <a:t>( </a:t>
            </a:r>
            <a:r>
              <a:rPr lang="en-US" altLang="zh-CN" sz="1600" dirty="0" err="1">
                <a:solidFill>
                  <a:srgbClr val="0000FF"/>
                </a:solidFill>
              </a:rPr>
              <a:t>image_width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</a:rPr>
              <a:t>image_height</a:t>
            </a:r>
            <a:r>
              <a:rPr lang="en-US" altLang="zh-CN" sz="1600" dirty="0">
                <a:solidFill>
                  <a:srgbClr val="0000FF"/>
                </a:solidFill>
              </a:rPr>
              <a:t> );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	for( </a:t>
            </a:r>
            <a:r>
              <a:rPr lang="en-US" altLang="zh-CN" sz="1600" dirty="0" err="1">
                <a:solidFill>
                  <a:srgbClr val="0000FF"/>
                </a:solidFill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</a:rPr>
              <a:t> row = 0; row &lt; </a:t>
            </a:r>
            <a:r>
              <a:rPr lang="en-US" altLang="zh-CN" sz="1600" dirty="0" err="1">
                <a:solidFill>
                  <a:srgbClr val="0000FF"/>
                </a:solidFill>
              </a:rPr>
              <a:t>image_height</a:t>
            </a:r>
            <a:r>
              <a:rPr lang="en-US" altLang="zh-CN" sz="1600" dirty="0">
                <a:solidFill>
                  <a:srgbClr val="0000FF"/>
                </a:solidFill>
              </a:rPr>
              <a:t>; row ++ )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		for( </a:t>
            </a:r>
            <a:r>
              <a:rPr lang="en-US" altLang="zh-CN" sz="1600" dirty="0" err="1">
                <a:solidFill>
                  <a:srgbClr val="0000FF"/>
                </a:solidFill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</a:rPr>
              <a:t> column = 0; column &lt; </a:t>
            </a:r>
            <a:r>
              <a:rPr lang="en-US" altLang="zh-CN" sz="1600" dirty="0" err="1">
                <a:solidFill>
                  <a:srgbClr val="0000FF"/>
                </a:solidFill>
              </a:rPr>
              <a:t>image_width</a:t>
            </a:r>
            <a:r>
              <a:rPr lang="en-US" altLang="zh-CN" sz="1600" dirty="0">
                <a:solidFill>
                  <a:srgbClr val="0000FF"/>
                </a:solidFill>
              </a:rPr>
              <a:t>; column ++ )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			</a:t>
            </a:r>
            <a:r>
              <a:rPr lang="en-US" altLang="zh-CN" sz="1600" dirty="0" err="1">
                <a:solidFill>
                  <a:srgbClr val="0000FF"/>
                </a:solidFill>
              </a:rPr>
              <a:t>transpose_image</a:t>
            </a:r>
            <a:r>
              <a:rPr lang="en-US" altLang="zh-CN" sz="1600" dirty="0">
                <a:solidFill>
                  <a:srgbClr val="0000FF"/>
                </a:solidFill>
              </a:rPr>
              <a:t>[ column ][ row ] = </a:t>
            </a:r>
            <a:r>
              <a:rPr lang="en-US" altLang="zh-CN" sz="1600" dirty="0" err="1">
                <a:solidFill>
                  <a:srgbClr val="0000FF"/>
                </a:solidFill>
              </a:rPr>
              <a:t>double_image</a:t>
            </a:r>
            <a:r>
              <a:rPr lang="en-US" altLang="zh-CN" sz="1600" dirty="0">
                <a:solidFill>
                  <a:srgbClr val="0000FF"/>
                </a:solidFill>
              </a:rPr>
              <a:t>[ row ][ column ];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 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</a:rPr>
              <a:t>m_matlab_matrix</a:t>
            </a:r>
            <a:r>
              <a:rPr lang="en-US" altLang="zh-CN" sz="1600" dirty="0">
                <a:solidFill>
                  <a:srgbClr val="0000FF"/>
                </a:solidFill>
              </a:rPr>
              <a:t> = </a:t>
            </a:r>
            <a:r>
              <a:rPr lang="en-US" altLang="zh-CN" sz="1600" dirty="0" err="1">
                <a:solidFill>
                  <a:srgbClr val="0000FF"/>
                </a:solidFill>
              </a:rPr>
              <a:t>mxCreateDoubleMatrix</a:t>
            </a:r>
            <a:r>
              <a:rPr lang="en-US" altLang="zh-CN" sz="1600" dirty="0">
                <a:solidFill>
                  <a:srgbClr val="0000FF"/>
                </a:solidFill>
              </a:rPr>
              <a:t>( </a:t>
            </a:r>
            <a:r>
              <a:rPr lang="en-US" altLang="zh-CN" sz="1600" dirty="0" err="1">
                <a:solidFill>
                  <a:srgbClr val="0000FF"/>
                </a:solidFill>
              </a:rPr>
              <a:t>image_height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</a:rPr>
              <a:t>image_width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</a:rPr>
              <a:t>mxREAL</a:t>
            </a:r>
            <a:r>
              <a:rPr lang="en-US" altLang="zh-CN" sz="1600" dirty="0">
                <a:solidFill>
                  <a:srgbClr val="0000FF"/>
                </a:solidFill>
              </a:rPr>
              <a:t> );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</a:rPr>
              <a:t>memcpy</a:t>
            </a:r>
            <a:r>
              <a:rPr lang="en-US" altLang="zh-CN" sz="1600" dirty="0">
                <a:solidFill>
                  <a:srgbClr val="0000FF"/>
                </a:solidFill>
              </a:rPr>
              <a:t>( </a:t>
            </a:r>
            <a:r>
              <a:rPr lang="en-US" altLang="zh-CN" sz="1600" dirty="0" err="1">
                <a:solidFill>
                  <a:srgbClr val="0000FF"/>
                </a:solidFill>
              </a:rPr>
              <a:t>mxGetPr</a:t>
            </a:r>
            <a:r>
              <a:rPr lang="en-US" altLang="zh-CN" sz="1600" dirty="0">
                <a:solidFill>
                  <a:srgbClr val="0000FF"/>
                </a:solidFill>
              </a:rPr>
              <a:t>( </a:t>
            </a:r>
            <a:r>
              <a:rPr lang="en-US" altLang="zh-CN" sz="1600" dirty="0" err="1">
                <a:solidFill>
                  <a:srgbClr val="0000FF"/>
                </a:solidFill>
              </a:rPr>
              <a:t>m_matlab_matrix</a:t>
            </a:r>
            <a:r>
              <a:rPr lang="en-US" altLang="zh-CN" sz="1600" dirty="0">
                <a:solidFill>
                  <a:srgbClr val="0000FF"/>
                </a:solidFill>
              </a:rPr>
              <a:t> ), &amp;( </a:t>
            </a:r>
            <a:r>
              <a:rPr lang="en-US" altLang="zh-CN" sz="1600" dirty="0" err="1">
                <a:solidFill>
                  <a:srgbClr val="0000FF"/>
                </a:solidFill>
              </a:rPr>
              <a:t>transpose_image</a:t>
            </a:r>
            <a:r>
              <a:rPr lang="en-US" altLang="zh-CN" sz="1600" dirty="0">
                <a:solidFill>
                  <a:srgbClr val="0000FF"/>
                </a:solidFill>
              </a:rPr>
              <a:t>[0][0] ), </a:t>
            </a:r>
            <a:r>
              <a:rPr lang="en-US" altLang="zh-CN" sz="1600" dirty="0" err="1">
                <a:solidFill>
                  <a:srgbClr val="0000FF"/>
                </a:solidFill>
              </a:rPr>
              <a:t>transpose_image.GetSizeInBytes</a:t>
            </a:r>
            <a:r>
              <a:rPr lang="en-US" altLang="zh-CN" sz="1600" dirty="0">
                <a:solidFill>
                  <a:srgbClr val="0000FF"/>
                </a:solidFill>
              </a:rPr>
              <a:t>() );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 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	return </a:t>
            </a:r>
            <a:r>
              <a:rPr lang="en-US" altLang="zh-CN" sz="1600" dirty="0" err="1">
                <a:solidFill>
                  <a:srgbClr val="0000FF"/>
                </a:solidFill>
              </a:rPr>
              <a:t>m_matlab_matrix</a:t>
            </a:r>
            <a:r>
              <a:rPr lang="en-US" altLang="zh-CN" sz="1600" dirty="0">
                <a:solidFill>
                  <a:srgbClr val="0000FF"/>
                </a:solidFill>
              </a:rPr>
              <a:t>;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}</a:t>
            </a:r>
            <a:endParaRPr lang="zh-CN" altLang="zh-CN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CTMatrix</a:t>
            </a:r>
            <a:r>
              <a:rPr lang="zh-CN" altLang="zh-CN" dirty="0"/>
              <a:t>与</a:t>
            </a:r>
            <a:r>
              <a:rPr lang="en-US" altLang="zh-CN" dirty="0" err="1"/>
              <a:t>mxArray</a:t>
            </a:r>
            <a:r>
              <a:rPr lang="zh-CN" altLang="zh-CN" dirty="0"/>
              <a:t>之间的相互转换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7504" y="1556792"/>
            <a:ext cx="88569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const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CTMatrix</a:t>
            </a:r>
            <a:r>
              <a:rPr lang="en-US" altLang="zh-CN" dirty="0">
                <a:solidFill>
                  <a:srgbClr val="00B050"/>
                </a:solidFill>
              </a:rPr>
              <a:t>&lt; double &gt; </a:t>
            </a:r>
            <a:r>
              <a:rPr lang="en-US" altLang="zh-CN" dirty="0" err="1">
                <a:solidFill>
                  <a:srgbClr val="00B050"/>
                </a:solidFill>
              </a:rPr>
              <a:t>CInteractionWithMatlab</a:t>
            </a:r>
            <a:r>
              <a:rPr lang="en-US" altLang="zh-CN" dirty="0">
                <a:solidFill>
                  <a:srgbClr val="00B050"/>
                </a:solidFill>
              </a:rPr>
              <a:t>::</a:t>
            </a:r>
            <a:r>
              <a:rPr lang="en-US" altLang="zh-CN" dirty="0" err="1">
                <a:solidFill>
                  <a:srgbClr val="00B050"/>
                </a:solidFill>
              </a:rPr>
              <a:t>Matlab_matrix_to_image</a:t>
            </a:r>
            <a:r>
              <a:rPr lang="en-US" altLang="zh-CN" dirty="0">
                <a:solidFill>
                  <a:srgbClr val="00B050"/>
                </a:solidFill>
              </a:rPr>
              <a:t>( </a:t>
            </a:r>
            <a:r>
              <a:rPr lang="en-US" altLang="zh-CN" dirty="0" err="1">
                <a:solidFill>
                  <a:srgbClr val="00B050"/>
                </a:solidFill>
              </a:rPr>
              <a:t>const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mxArray</a:t>
            </a:r>
            <a:r>
              <a:rPr lang="en-US" altLang="zh-CN" dirty="0">
                <a:solidFill>
                  <a:srgbClr val="00B050"/>
                </a:solidFill>
              </a:rPr>
              <a:t> * </a:t>
            </a:r>
            <a:r>
              <a:rPr lang="en-US" altLang="zh-CN" dirty="0" err="1">
                <a:solidFill>
                  <a:srgbClr val="00B050"/>
                </a:solidFill>
              </a:rPr>
              <a:t>matlab_matrix</a:t>
            </a:r>
            <a:r>
              <a:rPr lang="en-US" altLang="zh-CN" dirty="0">
                <a:solidFill>
                  <a:srgbClr val="00B050"/>
                </a:solidFill>
              </a:rPr>
              <a:t> )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	long </a:t>
            </a:r>
            <a:r>
              <a:rPr lang="en-US" altLang="zh-CN" dirty="0" err="1">
                <a:solidFill>
                  <a:srgbClr val="00B050"/>
                </a:solidFill>
              </a:rPr>
              <a:t>image_height</a:t>
            </a:r>
            <a:r>
              <a:rPr lang="en-US" altLang="zh-CN" dirty="0">
                <a:solidFill>
                  <a:srgbClr val="00B050"/>
                </a:solidFill>
              </a:rPr>
              <a:t> = </a:t>
            </a:r>
            <a:r>
              <a:rPr lang="en-US" altLang="zh-CN" dirty="0" err="1">
                <a:solidFill>
                  <a:srgbClr val="00B050"/>
                </a:solidFill>
              </a:rPr>
              <a:t>mxGetM</a:t>
            </a:r>
            <a:r>
              <a:rPr lang="en-US" altLang="zh-CN" dirty="0">
                <a:solidFill>
                  <a:srgbClr val="00B050"/>
                </a:solidFill>
              </a:rPr>
              <a:t>( </a:t>
            </a:r>
            <a:r>
              <a:rPr lang="en-US" altLang="zh-CN" dirty="0" err="1">
                <a:solidFill>
                  <a:srgbClr val="00B050"/>
                </a:solidFill>
              </a:rPr>
              <a:t>matlab_matrix</a:t>
            </a:r>
            <a:r>
              <a:rPr lang="en-US" altLang="zh-CN" dirty="0">
                <a:solidFill>
                  <a:srgbClr val="00B050"/>
                </a:solidFill>
              </a:rPr>
              <a:t> );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	long </a:t>
            </a:r>
            <a:r>
              <a:rPr lang="en-US" altLang="zh-CN" dirty="0" err="1">
                <a:solidFill>
                  <a:srgbClr val="00B050"/>
                </a:solidFill>
              </a:rPr>
              <a:t>image_width</a:t>
            </a:r>
            <a:r>
              <a:rPr lang="en-US" altLang="zh-CN" dirty="0">
                <a:solidFill>
                  <a:srgbClr val="00B050"/>
                </a:solidFill>
              </a:rPr>
              <a:t>  = </a:t>
            </a:r>
            <a:r>
              <a:rPr lang="en-US" altLang="zh-CN" dirty="0" err="1">
                <a:solidFill>
                  <a:srgbClr val="00B050"/>
                </a:solidFill>
              </a:rPr>
              <a:t>mxGetN</a:t>
            </a:r>
            <a:r>
              <a:rPr lang="en-US" altLang="zh-CN" dirty="0">
                <a:solidFill>
                  <a:srgbClr val="00B050"/>
                </a:solidFill>
              </a:rPr>
              <a:t>( </a:t>
            </a:r>
            <a:r>
              <a:rPr lang="en-US" altLang="zh-CN" dirty="0" err="1">
                <a:solidFill>
                  <a:srgbClr val="00B050"/>
                </a:solidFill>
              </a:rPr>
              <a:t>matlab_matrix</a:t>
            </a:r>
            <a:r>
              <a:rPr lang="en-US" altLang="zh-CN" dirty="0">
                <a:solidFill>
                  <a:srgbClr val="00B050"/>
                </a:solidFill>
              </a:rPr>
              <a:t> );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 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rgbClr val="00B050"/>
                </a:solidFill>
              </a:rPr>
              <a:t>CTMatrix</a:t>
            </a:r>
            <a:r>
              <a:rPr lang="en-US" altLang="zh-CN" dirty="0">
                <a:solidFill>
                  <a:srgbClr val="00B050"/>
                </a:solidFill>
              </a:rPr>
              <a:t>&lt; double &gt; </a:t>
            </a:r>
            <a:r>
              <a:rPr lang="en-US" altLang="zh-CN" dirty="0" err="1">
                <a:solidFill>
                  <a:srgbClr val="00B050"/>
                </a:solidFill>
              </a:rPr>
              <a:t>transpose_image</a:t>
            </a:r>
            <a:r>
              <a:rPr lang="en-US" altLang="zh-CN" dirty="0">
                <a:solidFill>
                  <a:srgbClr val="00B050"/>
                </a:solidFill>
              </a:rPr>
              <a:t>( </a:t>
            </a:r>
            <a:r>
              <a:rPr lang="en-US" altLang="zh-CN" dirty="0" err="1">
                <a:solidFill>
                  <a:srgbClr val="00B050"/>
                </a:solidFill>
              </a:rPr>
              <a:t>image_width</a:t>
            </a:r>
            <a:r>
              <a:rPr lang="en-US" altLang="zh-CN" dirty="0">
                <a:solidFill>
                  <a:srgbClr val="00B050"/>
                </a:solidFill>
              </a:rPr>
              <a:t>, </a:t>
            </a:r>
            <a:r>
              <a:rPr lang="en-US" altLang="zh-CN" dirty="0" err="1">
                <a:solidFill>
                  <a:srgbClr val="00B050"/>
                </a:solidFill>
              </a:rPr>
              <a:t>image_height</a:t>
            </a:r>
            <a:r>
              <a:rPr lang="en-US" altLang="zh-CN" dirty="0">
                <a:solidFill>
                  <a:srgbClr val="00B050"/>
                </a:solidFill>
              </a:rPr>
              <a:t> );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rgbClr val="00B050"/>
                </a:solidFill>
              </a:rPr>
              <a:t>memcpy</a:t>
            </a:r>
            <a:r>
              <a:rPr lang="en-US" altLang="zh-CN" dirty="0">
                <a:solidFill>
                  <a:srgbClr val="00B050"/>
                </a:solidFill>
              </a:rPr>
              <a:t>( &amp;( </a:t>
            </a:r>
            <a:r>
              <a:rPr lang="en-US" altLang="zh-CN" dirty="0" err="1">
                <a:solidFill>
                  <a:srgbClr val="00B050"/>
                </a:solidFill>
              </a:rPr>
              <a:t>transpose_image</a:t>
            </a:r>
            <a:r>
              <a:rPr lang="en-US" altLang="zh-CN" dirty="0">
                <a:solidFill>
                  <a:srgbClr val="00B050"/>
                </a:solidFill>
              </a:rPr>
              <a:t>[0][0] ), </a:t>
            </a:r>
            <a:r>
              <a:rPr lang="en-US" altLang="zh-CN" dirty="0" err="1">
                <a:solidFill>
                  <a:srgbClr val="00B050"/>
                </a:solidFill>
              </a:rPr>
              <a:t>mxGetPr</a:t>
            </a:r>
            <a:r>
              <a:rPr lang="en-US" altLang="zh-CN" dirty="0">
                <a:solidFill>
                  <a:srgbClr val="00B050"/>
                </a:solidFill>
              </a:rPr>
              <a:t>( </a:t>
            </a:r>
            <a:r>
              <a:rPr lang="en-US" altLang="zh-CN" dirty="0" err="1">
                <a:solidFill>
                  <a:srgbClr val="00B050"/>
                </a:solidFill>
              </a:rPr>
              <a:t>matlab_matrix</a:t>
            </a:r>
            <a:r>
              <a:rPr lang="en-US" altLang="zh-CN" dirty="0">
                <a:solidFill>
                  <a:srgbClr val="00B050"/>
                </a:solidFill>
              </a:rPr>
              <a:t> ), </a:t>
            </a:r>
            <a:r>
              <a:rPr lang="en-US" altLang="zh-CN" dirty="0" err="1">
                <a:solidFill>
                  <a:srgbClr val="00B050"/>
                </a:solidFill>
              </a:rPr>
              <a:t>transpose_image.GetSizeInBytes</a:t>
            </a:r>
            <a:r>
              <a:rPr lang="en-US" altLang="zh-CN" dirty="0">
                <a:solidFill>
                  <a:srgbClr val="00B050"/>
                </a:solidFill>
              </a:rPr>
              <a:t>() );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 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rgbClr val="00B050"/>
                </a:solidFill>
              </a:rPr>
              <a:t>CTMatrix</a:t>
            </a:r>
            <a:r>
              <a:rPr lang="en-US" altLang="zh-CN" dirty="0">
                <a:solidFill>
                  <a:srgbClr val="00B050"/>
                </a:solidFill>
              </a:rPr>
              <a:t>&lt; double &gt; </a:t>
            </a:r>
            <a:r>
              <a:rPr lang="en-US" altLang="zh-CN" dirty="0" err="1">
                <a:solidFill>
                  <a:srgbClr val="00B050"/>
                </a:solidFill>
              </a:rPr>
              <a:t>double_image</a:t>
            </a:r>
            <a:r>
              <a:rPr lang="en-US" altLang="zh-CN" dirty="0">
                <a:solidFill>
                  <a:srgbClr val="00B050"/>
                </a:solidFill>
              </a:rPr>
              <a:t>( </a:t>
            </a:r>
            <a:r>
              <a:rPr lang="en-US" altLang="zh-CN" dirty="0" err="1">
                <a:solidFill>
                  <a:srgbClr val="00B050"/>
                </a:solidFill>
              </a:rPr>
              <a:t>image_height</a:t>
            </a:r>
            <a:r>
              <a:rPr lang="en-US" altLang="zh-CN" dirty="0">
                <a:solidFill>
                  <a:srgbClr val="00B050"/>
                </a:solidFill>
              </a:rPr>
              <a:t>, </a:t>
            </a:r>
            <a:r>
              <a:rPr lang="en-US" altLang="zh-CN" dirty="0" err="1">
                <a:solidFill>
                  <a:srgbClr val="00B050"/>
                </a:solidFill>
              </a:rPr>
              <a:t>image_width</a:t>
            </a:r>
            <a:r>
              <a:rPr lang="en-US" altLang="zh-CN" dirty="0">
                <a:solidFill>
                  <a:srgbClr val="00B050"/>
                </a:solidFill>
              </a:rPr>
              <a:t> );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	for(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row = 0; row &lt; </a:t>
            </a:r>
            <a:r>
              <a:rPr lang="en-US" altLang="zh-CN" dirty="0" err="1">
                <a:solidFill>
                  <a:srgbClr val="00B050"/>
                </a:solidFill>
              </a:rPr>
              <a:t>image_height</a:t>
            </a:r>
            <a:r>
              <a:rPr lang="en-US" altLang="zh-CN" dirty="0">
                <a:solidFill>
                  <a:srgbClr val="00B050"/>
                </a:solidFill>
              </a:rPr>
              <a:t>; row ++ )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		for(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column = 0; column &lt; </a:t>
            </a:r>
            <a:r>
              <a:rPr lang="en-US" altLang="zh-CN" dirty="0" err="1">
                <a:solidFill>
                  <a:srgbClr val="00B050"/>
                </a:solidFill>
              </a:rPr>
              <a:t>image_width</a:t>
            </a:r>
            <a:r>
              <a:rPr lang="en-US" altLang="zh-CN" dirty="0">
                <a:solidFill>
                  <a:srgbClr val="00B050"/>
                </a:solidFill>
              </a:rPr>
              <a:t>; column ++ )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			</a:t>
            </a:r>
            <a:r>
              <a:rPr lang="en-US" altLang="zh-CN" dirty="0" err="1">
                <a:solidFill>
                  <a:srgbClr val="00B050"/>
                </a:solidFill>
              </a:rPr>
              <a:t>double_image</a:t>
            </a:r>
            <a:r>
              <a:rPr lang="en-US" altLang="zh-CN" dirty="0">
                <a:solidFill>
                  <a:srgbClr val="00B050"/>
                </a:solidFill>
              </a:rPr>
              <a:t>[ row ][ column ] = </a:t>
            </a:r>
            <a:r>
              <a:rPr lang="en-US" altLang="zh-CN" dirty="0" err="1">
                <a:solidFill>
                  <a:srgbClr val="00B050"/>
                </a:solidFill>
              </a:rPr>
              <a:t>transpose_image</a:t>
            </a:r>
            <a:r>
              <a:rPr lang="en-US" altLang="zh-CN" dirty="0">
                <a:solidFill>
                  <a:srgbClr val="00B050"/>
                </a:solidFill>
              </a:rPr>
              <a:t>[ column ][ row ];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 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	return </a:t>
            </a:r>
            <a:r>
              <a:rPr lang="en-US" altLang="zh-CN" dirty="0" err="1">
                <a:solidFill>
                  <a:srgbClr val="00B050"/>
                </a:solidFill>
              </a:rPr>
              <a:t>double_image</a:t>
            </a:r>
            <a:r>
              <a:rPr lang="en-US" altLang="zh-CN" dirty="0">
                <a:solidFill>
                  <a:srgbClr val="00B050"/>
                </a:solidFill>
              </a:rPr>
              <a:t>;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}</a:t>
            </a:r>
            <a:endParaRPr lang="zh-CN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基于接口的编程实例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416"/>
            <a:ext cx="4474840" cy="4846320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以调用</a:t>
            </a:r>
            <a:r>
              <a:rPr lang="en-US" altLang="zh-CN" dirty="0" err="1"/>
              <a:t>Matlab</a:t>
            </a:r>
            <a:r>
              <a:rPr lang="zh-CN" altLang="zh-CN" dirty="0"/>
              <a:t>所提供的</a:t>
            </a:r>
            <a:r>
              <a:rPr lang="zh-CN" altLang="zh-CN" dirty="0">
                <a:solidFill>
                  <a:srgbClr val="C00000"/>
                </a:solidFill>
              </a:rPr>
              <a:t>快速傅里叶变换（</a:t>
            </a:r>
            <a:r>
              <a:rPr lang="en-US" altLang="zh-CN" dirty="0">
                <a:solidFill>
                  <a:srgbClr val="C00000"/>
                </a:solidFill>
              </a:rPr>
              <a:t>FFT</a:t>
            </a:r>
            <a:r>
              <a:rPr lang="zh-CN" altLang="zh-CN" dirty="0">
                <a:solidFill>
                  <a:srgbClr val="C00000"/>
                </a:solidFill>
              </a:rPr>
              <a:t>）、快速傅里叶逆变换（</a:t>
            </a:r>
            <a:r>
              <a:rPr lang="en-US" altLang="zh-CN" dirty="0">
                <a:solidFill>
                  <a:srgbClr val="C00000"/>
                </a:solidFill>
              </a:rPr>
              <a:t>IFFT</a:t>
            </a:r>
            <a:r>
              <a:rPr lang="zh-CN" altLang="zh-CN" dirty="0">
                <a:solidFill>
                  <a:srgbClr val="C00000"/>
                </a:solidFill>
              </a:rPr>
              <a:t>）、离散余弦变换（</a:t>
            </a:r>
            <a:r>
              <a:rPr lang="en-US" altLang="zh-CN" dirty="0">
                <a:solidFill>
                  <a:srgbClr val="C00000"/>
                </a:solidFill>
              </a:rPr>
              <a:t>DCT</a:t>
            </a:r>
            <a:r>
              <a:rPr lang="zh-CN" altLang="zh-CN" dirty="0">
                <a:solidFill>
                  <a:srgbClr val="C00000"/>
                </a:solidFill>
              </a:rPr>
              <a:t>）和离散余弦逆变换（</a:t>
            </a:r>
            <a:r>
              <a:rPr lang="en-US" altLang="zh-CN" dirty="0">
                <a:solidFill>
                  <a:srgbClr val="C00000"/>
                </a:solidFill>
              </a:rPr>
              <a:t>IDCT</a:t>
            </a:r>
            <a:r>
              <a:rPr lang="zh-CN" altLang="zh-CN" dirty="0">
                <a:solidFill>
                  <a:srgbClr val="C00000"/>
                </a:solidFill>
              </a:rPr>
              <a:t>）</a:t>
            </a:r>
            <a:r>
              <a:rPr lang="zh-CN" altLang="zh-CN" dirty="0"/>
              <a:t>为例，来实现对</a:t>
            </a:r>
            <a:r>
              <a:rPr lang="en-US" altLang="zh-CN" dirty="0" err="1"/>
              <a:t>Matlab</a:t>
            </a:r>
            <a:r>
              <a:rPr lang="zh-CN" altLang="zh-CN" dirty="0"/>
              <a:t>编译器所产生的动态链接库的调用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对上述四种变换，使用四个</a:t>
            </a:r>
            <a:r>
              <a:rPr lang="en-US" altLang="zh-CN" dirty="0"/>
              <a:t>M</a:t>
            </a:r>
            <a:r>
              <a:rPr lang="zh-CN" altLang="zh-CN" dirty="0"/>
              <a:t>程序文件来实现，在每个文件中只包含一个函数，以对应指定的变换功能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这四个文件的名称分别为</a:t>
            </a:r>
            <a:r>
              <a:rPr lang="en-US" altLang="zh-CN" dirty="0" err="1">
                <a:solidFill>
                  <a:srgbClr val="00B050"/>
                </a:solidFill>
              </a:rPr>
              <a:t>fft_matrix.m</a:t>
            </a:r>
            <a:r>
              <a:rPr lang="zh-CN" altLang="zh-CN" dirty="0">
                <a:solidFill>
                  <a:srgbClr val="00B050"/>
                </a:solidFill>
              </a:rPr>
              <a:t>、</a:t>
            </a:r>
            <a:r>
              <a:rPr lang="en-US" altLang="zh-CN" dirty="0" err="1">
                <a:solidFill>
                  <a:srgbClr val="00B050"/>
                </a:solidFill>
              </a:rPr>
              <a:t>ifft_matrix.m</a:t>
            </a:r>
            <a:r>
              <a:rPr lang="zh-CN" altLang="zh-CN" dirty="0">
                <a:solidFill>
                  <a:srgbClr val="00B050"/>
                </a:solidFill>
              </a:rPr>
              <a:t>、</a:t>
            </a:r>
            <a:r>
              <a:rPr lang="en-US" altLang="zh-CN" dirty="0" err="1">
                <a:solidFill>
                  <a:srgbClr val="00B050"/>
                </a:solidFill>
              </a:rPr>
              <a:t>dct_matrix.m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idct_matrix.m</a:t>
            </a:r>
            <a:r>
              <a:rPr lang="zh-CN" altLang="zh-CN" dirty="0"/>
              <a:t>，具体的源码为：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94312" y="2492896"/>
            <a:ext cx="307808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function a = </a:t>
            </a:r>
            <a:r>
              <a:rPr lang="en-US" altLang="zh-CN" dirty="0" err="1">
                <a:solidFill>
                  <a:srgbClr val="0000FF"/>
                </a:solidFill>
              </a:rPr>
              <a:t>fft_matrix</a:t>
            </a:r>
            <a:r>
              <a:rPr lang="en-US" altLang="zh-CN" dirty="0">
                <a:solidFill>
                  <a:srgbClr val="0000FF"/>
                </a:solidFill>
              </a:rPr>
              <a:t>(b)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a = </a:t>
            </a:r>
            <a:r>
              <a:rPr lang="en-US" altLang="zh-CN" dirty="0" err="1">
                <a:solidFill>
                  <a:srgbClr val="0000FF"/>
                </a:solidFill>
              </a:rPr>
              <a:t>fft</a:t>
            </a:r>
            <a:r>
              <a:rPr lang="en-US" altLang="zh-CN" dirty="0">
                <a:solidFill>
                  <a:srgbClr val="0000FF"/>
                </a:solidFill>
              </a:rPr>
              <a:t>( b );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function a = </a:t>
            </a:r>
            <a:r>
              <a:rPr lang="en-US" altLang="zh-CN" dirty="0" err="1">
                <a:solidFill>
                  <a:srgbClr val="0000FF"/>
                </a:solidFill>
              </a:rPr>
              <a:t>ifft_matrix</a:t>
            </a:r>
            <a:r>
              <a:rPr lang="en-US" altLang="zh-CN" dirty="0">
                <a:solidFill>
                  <a:srgbClr val="0000FF"/>
                </a:solidFill>
              </a:rPr>
              <a:t>(b)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a = </a:t>
            </a:r>
            <a:r>
              <a:rPr lang="en-US" altLang="zh-CN" dirty="0" err="1">
                <a:solidFill>
                  <a:srgbClr val="0000FF"/>
                </a:solidFill>
              </a:rPr>
              <a:t>ifft</a:t>
            </a:r>
            <a:r>
              <a:rPr lang="en-US" altLang="zh-CN" dirty="0">
                <a:solidFill>
                  <a:srgbClr val="0000FF"/>
                </a:solidFill>
              </a:rPr>
              <a:t>( b );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function a = </a:t>
            </a:r>
            <a:r>
              <a:rPr lang="en-US" altLang="zh-CN" dirty="0" err="1">
                <a:solidFill>
                  <a:srgbClr val="0000FF"/>
                </a:solidFill>
              </a:rPr>
              <a:t>dct_matrix</a:t>
            </a:r>
            <a:r>
              <a:rPr lang="en-US" altLang="zh-CN" dirty="0">
                <a:solidFill>
                  <a:srgbClr val="0000FF"/>
                </a:solidFill>
              </a:rPr>
              <a:t>(b)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a = </a:t>
            </a:r>
            <a:r>
              <a:rPr lang="en-US" altLang="zh-CN" dirty="0" err="1">
                <a:solidFill>
                  <a:srgbClr val="0000FF"/>
                </a:solidFill>
              </a:rPr>
              <a:t>dct</a:t>
            </a:r>
            <a:r>
              <a:rPr lang="en-US" altLang="zh-CN" dirty="0">
                <a:solidFill>
                  <a:srgbClr val="0000FF"/>
                </a:solidFill>
              </a:rPr>
              <a:t>( b );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function a = </a:t>
            </a:r>
            <a:r>
              <a:rPr lang="en-US" altLang="zh-CN" dirty="0" err="1">
                <a:solidFill>
                  <a:srgbClr val="0000FF"/>
                </a:solidFill>
              </a:rPr>
              <a:t>idct_matrix</a:t>
            </a:r>
            <a:r>
              <a:rPr lang="en-US" altLang="zh-CN" dirty="0">
                <a:solidFill>
                  <a:srgbClr val="0000FF"/>
                </a:solidFill>
              </a:rPr>
              <a:t>(b)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a = </a:t>
            </a:r>
            <a:r>
              <a:rPr lang="en-US" altLang="zh-CN" dirty="0" err="1">
                <a:solidFill>
                  <a:srgbClr val="0000FF"/>
                </a:solidFill>
              </a:rPr>
              <a:t>idct</a:t>
            </a:r>
            <a:r>
              <a:rPr lang="en-US" altLang="zh-CN" dirty="0">
                <a:solidFill>
                  <a:srgbClr val="0000FF"/>
                </a:solidFill>
              </a:rPr>
              <a:t>( b );</a:t>
            </a:r>
            <a:endParaRPr lang="zh-CN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4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itchFamily="49" charset="-122"/>
              <a:ea typeface="新宋体" pitchFamily="49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CInteractionWithMatlab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matlab_interactor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BYTE &gt;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CImageProcessing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FFT_with_matlab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const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BYTE &gt;&amp;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gray_image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CWaitCursor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wait;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gray_image.Get_height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gray_image.Get_width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double &gt;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double_image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for(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row = 0; row &lt;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row ++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for(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column = 0; column &lt;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column ++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double_image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row ][ column ]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gray_image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row ][ column ];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lib_from_matlabInitialize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mxArray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*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src_image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matlab_interactor.Image_to_matlab_matrix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double_image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mxArray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*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dst_image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NULL;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mlfFft_matrix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( 1, &amp;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dst_image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src_image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double_image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CInteractionWithMatlab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Matlab_matrix_to_image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dst_image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mxDestroyArray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dst_image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dst_image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NULL;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lib_from_matlabTerminate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BYTE &gt; result(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for(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row = 0; row &lt;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row ++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for(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column = 0; column &lt;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column ++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result[ row ][ column ] = BYTE(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double_image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row ][ column ]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return result;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1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基于接口的编程实例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数字图像处理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32294"/>
            <a:ext cx="8496944" cy="186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496944" cy="184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366381" y="3635732"/>
            <a:ext cx="241123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dirty="0"/>
              <a:t>基于</a:t>
            </a:r>
            <a:r>
              <a:rPr lang="en-US" altLang="zh-CN" dirty="0" err="1"/>
              <a:t>Matlab</a:t>
            </a:r>
            <a:r>
              <a:rPr lang="zh-CN" altLang="zh-CN" dirty="0"/>
              <a:t>的</a:t>
            </a:r>
            <a:r>
              <a:rPr lang="en-US" altLang="zh-CN" dirty="0"/>
              <a:t>FFT</a:t>
            </a:r>
            <a:r>
              <a:rPr lang="zh-CN" altLang="zh-CN" dirty="0"/>
              <a:t>变换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48748" y="6093296"/>
            <a:ext cx="244650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dirty="0"/>
              <a:t>基于</a:t>
            </a:r>
            <a:r>
              <a:rPr lang="en-US" altLang="zh-CN" dirty="0" err="1"/>
              <a:t>Matlab</a:t>
            </a:r>
            <a:r>
              <a:rPr lang="zh-CN" altLang="zh-CN" dirty="0"/>
              <a:t>的</a:t>
            </a:r>
            <a:r>
              <a:rPr lang="en-US" altLang="zh-CN" dirty="0"/>
              <a:t>DCT</a:t>
            </a:r>
            <a:r>
              <a:rPr lang="zh-CN" altLang="zh-CN" dirty="0"/>
              <a:t>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本章讨论了数字图像处理编程框架与</a:t>
            </a:r>
            <a:r>
              <a:rPr lang="en-US" altLang="zh-CN" dirty="0" err="1"/>
              <a:t>OpenCV</a:t>
            </a:r>
            <a:r>
              <a:rPr lang="zh-CN" altLang="zh-CN" dirty="0"/>
              <a:t>和</a:t>
            </a:r>
            <a:r>
              <a:rPr lang="en-US" altLang="zh-CN" dirty="0" err="1"/>
              <a:t>Matlab</a:t>
            </a:r>
            <a:r>
              <a:rPr lang="zh-CN" altLang="zh-CN" dirty="0"/>
              <a:t>的编程接口问题，</a:t>
            </a:r>
            <a:r>
              <a:rPr lang="zh-CN" altLang="zh-CN" dirty="0">
                <a:solidFill>
                  <a:srgbClr val="FF0000"/>
                </a:solidFill>
              </a:rPr>
              <a:t>不仅</a:t>
            </a:r>
            <a:r>
              <a:rPr lang="zh-CN" altLang="zh-CN" dirty="0"/>
              <a:t>给出了具体的环境设置和接口实现，</a:t>
            </a:r>
            <a:r>
              <a:rPr lang="zh-CN" altLang="zh-CN" dirty="0">
                <a:solidFill>
                  <a:srgbClr val="0000FF"/>
                </a:solidFill>
              </a:rPr>
              <a:t>而且</a:t>
            </a:r>
            <a:r>
              <a:rPr lang="zh-CN" altLang="zh-CN" dirty="0"/>
              <a:t>还给出了基于接口的编程实例，</a:t>
            </a:r>
            <a:r>
              <a:rPr lang="zh-CN" altLang="zh-CN" dirty="0">
                <a:solidFill>
                  <a:srgbClr val="00B050"/>
                </a:solidFill>
              </a:rPr>
              <a:t>目的</a:t>
            </a:r>
            <a:r>
              <a:rPr lang="zh-CN" altLang="zh-CN" dirty="0"/>
              <a:t>是能够帮助读者更好的利用</a:t>
            </a:r>
            <a:r>
              <a:rPr lang="en-US" altLang="zh-CN" dirty="0" err="1"/>
              <a:t>OpenCV</a:t>
            </a:r>
            <a:r>
              <a:rPr lang="zh-CN" altLang="zh-CN" dirty="0"/>
              <a:t>和</a:t>
            </a:r>
            <a:r>
              <a:rPr lang="en-US" altLang="zh-CN" dirty="0" err="1"/>
              <a:t>Matlab</a:t>
            </a:r>
            <a:r>
              <a:rPr lang="zh-CN" altLang="zh-CN" dirty="0"/>
              <a:t>所提供的已有的强大的数字图像处理功能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Matlab</a:t>
            </a:r>
            <a:r>
              <a:rPr lang="zh-CN" altLang="zh-CN" dirty="0">
                <a:solidFill>
                  <a:srgbClr val="C00000"/>
                </a:solidFill>
              </a:rPr>
              <a:t>所提供的功能更为强大，但是即使是编译后的程序还存在执行效率不尽如人意的</a:t>
            </a:r>
            <a:r>
              <a:rPr lang="zh-CN" altLang="zh-CN" dirty="0" smtClean="0">
                <a:solidFill>
                  <a:srgbClr val="C00000"/>
                </a:solidFill>
              </a:rPr>
              <a:t>问题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OpenCV</a:t>
            </a:r>
            <a:r>
              <a:rPr lang="zh-CN" altLang="zh-CN" dirty="0">
                <a:solidFill>
                  <a:srgbClr val="C00000"/>
                </a:solidFill>
              </a:rPr>
              <a:t>所提供的功能甚至是可以用于实时</a:t>
            </a:r>
            <a:r>
              <a:rPr lang="zh-CN" altLang="zh-CN" dirty="0" smtClean="0">
                <a:solidFill>
                  <a:srgbClr val="C00000"/>
                </a:solidFill>
              </a:rPr>
              <a:t>应用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zh-CN" dirty="0">
                <a:solidFill>
                  <a:srgbClr val="00B050"/>
                </a:solidFill>
              </a:rPr>
              <a:t>读者可以根据自己的情况来在</a:t>
            </a:r>
            <a:r>
              <a:rPr lang="en-US" altLang="zh-CN" dirty="0" err="1">
                <a:solidFill>
                  <a:srgbClr val="00B050"/>
                </a:solidFill>
              </a:rPr>
              <a:t>Matlab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OpenCV</a:t>
            </a:r>
            <a:r>
              <a:rPr lang="zh-CN" altLang="zh-CN" dirty="0">
                <a:solidFill>
                  <a:srgbClr val="00B050"/>
                </a:solidFill>
              </a:rPr>
              <a:t>的接口之间做出适当的选择，当然可以同时对两者加以应用，以实现最强的功能调用和编程上的灵活性。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8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数字图像编程框架接口扩展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OpenCV</a:t>
            </a:r>
            <a:r>
              <a:rPr lang="zh-CN" altLang="zh-CN" dirty="0"/>
              <a:t>和</a:t>
            </a:r>
            <a:r>
              <a:rPr lang="en-US" altLang="zh-CN" dirty="0" err="1"/>
              <a:t>Matlab</a:t>
            </a:r>
            <a:r>
              <a:rPr lang="zh-CN" altLang="zh-CN" dirty="0"/>
              <a:t>作为开源项目和商用系统在数字图像处理成功开发的典范，其对于数字图像自身的描述和功能的实现，与本书所提供的编程框架具有</a:t>
            </a:r>
            <a:r>
              <a:rPr lang="zh-CN" altLang="zh-CN" dirty="0">
                <a:solidFill>
                  <a:srgbClr val="0000FF"/>
                </a:solidFill>
              </a:rPr>
              <a:t>异曲同工</a:t>
            </a:r>
            <a:r>
              <a:rPr lang="zh-CN" altLang="zh-CN" dirty="0"/>
              <a:t>之妙，并且它们在功能实现等方面做得比本书的编程框架要</a:t>
            </a:r>
            <a:r>
              <a:rPr lang="zh-CN" altLang="zh-CN" dirty="0">
                <a:solidFill>
                  <a:srgbClr val="FF0000"/>
                </a:solidFill>
              </a:rPr>
              <a:t>完备得多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27584" y="4365104"/>
            <a:ext cx="28803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与</a:t>
            </a:r>
            <a:r>
              <a:rPr lang="en-US" altLang="zh-CN" dirty="0" err="1"/>
              <a:t>OpenCV</a:t>
            </a:r>
            <a:r>
              <a:rPr lang="zh-CN" altLang="zh-CN" dirty="0"/>
              <a:t>的接口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716016" y="4365104"/>
            <a:ext cx="295232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与</a:t>
            </a:r>
            <a:r>
              <a:rPr lang="en-US" altLang="zh-CN" dirty="0" err="1"/>
              <a:t>Matlab</a:t>
            </a:r>
            <a:r>
              <a:rPr lang="zh-CN" altLang="zh-CN" dirty="0"/>
              <a:t>的接口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2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与</a:t>
            </a:r>
            <a:r>
              <a:rPr lang="en-US" altLang="zh-CN" dirty="0" err="1"/>
              <a:t>OpenCV</a:t>
            </a:r>
            <a:r>
              <a:rPr lang="zh-CN" altLang="zh-CN" dirty="0"/>
              <a:t>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OpenCV</a:t>
            </a:r>
            <a:r>
              <a:rPr lang="zh-CN" altLang="zh-CN" dirty="0"/>
              <a:t>是</a:t>
            </a:r>
            <a:r>
              <a:rPr lang="en-US" altLang="zh-CN" dirty="0"/>
              <a:t>Intel®</a:t>
            </a:r>
            <a:r>
              <a:rPr lang="zh-CN" altLang="zh-CN" dirty="0"/>
              <a:t>开源计算机视觉库，它由一系列</a:t>
            </a:r>
            <a:r>
              <a:rPr lang="en-US" altLang="zh-CN" dirty="0"/>
              <a:t> C </a:t>
            </a:r>
            <a:r>
              <a:rPr lang="zh-CN" altLang="zh-CN" dirty="0"/>
              <a:t>函数和少量</a:t>
            </a:r>
            <a:r>
              <a:rPr lang="en-US" altLang="zh-CN" dirty="0"/>
              <a:t> C++ </a:t>
            </a:r>
            <a:r>
              <a:rPr lang="zh-CN" altLang="zh-CN" dirty="0"/>
              <a:t>类构成，实现了图像处理和计算机视觉方面的很多通用</a:t>
            </a:r>
            <a:r>
              <a:rPr lang="zh-CN" altLang="zh-CN" dirty="0" smtClean="0"/>
              <a:t>算法。</a:t>
            </a:r>
            <a:endParaRPr lang="en-US" altLang="zh-CN" dirty="0" smtClean="0"/>
          </a:p>
          <a:p>
            <a:r>
              <a:rPr lang="en-US" altLang="zh-CN" dirty="0" err="1"/>
              <a:t>OpenCV</a:t>
            </a:r>
            <a:r>
              <a:rPr lang="zh-CN" altLang="zh-CN" dirty="0"/>
              <a:t>的总体</a:t>
            </a:r>
            <a:r>
              <a:rPr lang="zh-CN" altLang="zh-CN" dirty="0" smtClean="0"/>
              <a:t>描述为：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00B050"/>
                </a:solidFill>
              </a:rPr>
              <a:t>OpenCV</a:t>
            </a:r>
            <a:r>
              <a:rPr lang="zh-CN" altLang="zh-CN" dirty="0">
                <a:solidFill>
                  <a:srgbClr val="00B050"/>
                </a:solidFill>
              </a:rPr>
              <a:t>是一个基于</a:t>
            </a:r>
            <a:r>
              <a:rPr lang="en-US" altLang="zh-CN" dirty="0">
                <a:solidFill>
                  <a:srgbClr val="00B050"/>
                </a:solidFill>
              </a:rPr>
              <a:t>C/C++</a:t>
            </a:r>
            <a:r>
              <a:rPr lang="zh-CN" altLang="zh-CN" dirty="0">
                <a:solidFill>
                  <a:srgbClr val="00B050"/>
                </a:solidFill>
              </a:rPr>
              <a:t>语言的开源图像处理函数库</a:t>
            </a:r>
            <a:r>
              <a:rPr lang="zh-CN" altLang="zh-CN" dirty="0" smtClean="0">
                <a:solidFill>
                  <a:srgbClr val="00B050"/>
                </a:solidFill>
              </a:rPr>
              <a:t>；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zh-CN" dirty="0">
                <a:solidFill>
                  <a:srgbClr val="00B050"/>
                </a:solidFill>
              </a:rPr>
              <a:t>其代码都经过优化，可用于实时处理图像</a:t>
            </a:r>
            <a:r>
              <a:rPr lang="zh-CN" altLang="zh-CN" dirty="0" smtClean="0">
                <a:solidFill>
                  <a:srgbClr val="00B050"/>
                </a:solidFill>
              </a:rPr>
              <a:t>；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zh-CN" dirty="0">
                <a:solidFill>
                  <a:srgbClr val="00B050"/>
                </a:solidFill>
              </a:rPr>
              <a:t>具有良好的可移植性</a:t>
            </a:r>
            <a:r>
              <a:rPr lang="zh-CN" altLang="zh-CN" dirty="0" smtClean="0">
                <a:solidFill>
                  <a:srgbClr val="00B050"/>
                </a:solidFill>
              </a:rPr>
              <a:t>；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zh-CN" dirty="0">
                <a:solidFill>
                  <a:srgbClr val="00B050"/>
                </a:solidFill>
              </a:rPr>
              <a:t>可以进行图像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zh-CN" dirty="0">
                <a:solidFill>
                  <a:srgbClr val="00B050"/>
                </a:solidFill>
              </a:rPr>
              <a:t>视频载入、保存和采集的常规操作</a:t>
            </a:r>
            <a:r>
              <a:rPr lang="zh-CN" altLang="zh-CN" dirty="0" smtClean="0">
                <a:solidFill>
                  <a:srgbClr val="00B050"/>
                </a:solidFill>
              </a:rPr>
              <a:t>；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zh-CN" dirty="0">
                <a:solidFill>
                  <a:srgbClr val="00B050"/>
                </a:solidFill>
              </a:rPr>
              <a:t>具有低级和高级的应用程序接口（</a:t>
            </a:r>
            <a:r>
              <a:rPr lang="en-US" altLang="zh-CN" dirty="0">
                <a:solidFill>
                  <a:srgbClr val="00B050"/>
                </a:solidFill>
              </a:rPr>
              <a:t>API</a:t>
            </a:r>
            <a:r>
              <a:rPr lang="zh-CN" altLang="zh-CN" dirty="0">
                <a:solidFill>
                  <a:srgbClr val="00B050"/>
                </a:solidFill>
              </a:rPr>
              <a:t>）</a:t>
            </a:r>
            <a:r>
              <a:rPr lang="zh-CN" altLang="zh-CN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err="1"/>
              <a:t>OpenCV</a:t>
            </a:r>
            <a:r>
              <a:rPr lang="zh-CN" altLang="zh-CN" dirty="0"/>
              <a:t>的</a:t>
            </a:r>
            <a:r>
              <a:rPr lang="zh-CN" altLang="zh-CN" dirty="0" smtClean="0"/>
              <a:t>模块主要</a:t>
            </a:r>
            <a:r>
              <a:rPr lang="zh-CN" altLang="zh-CN" dirty="0"/>
              <a:t>分为</a:t>
            </a:r>
            <a:r>
              <a:rPr lang="en-US" altLang="zh-CN" dirty="0"/>
              <a:t>5</a:t>
            </a:r>
            <a:r>
              <a:rPr lang="zh-CN" altLang="zh-CN" dirty="0"/>
              <a:t>个函数库，分别为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cv </a:t>
            </a:r>
            <a:r>
              <a:rPr lang="zh-CN" altLang="zh-CN" dirty="0">
                <a:solidFill>
                  <a:srgbClr val="C00000"/>
                </a:solidFill>
              </a:rPr>
              <a:t>– 核心函数库</a:t>
            </a:r>
            <a:r>
              <a:rPr lang="zh-CN" altLang="zh-CN" dirty="0" smtClean="0">
                <a:solidFill>
                  <a:srgbClr val="C00000"/>
                </a:solidFill>
              </a:rPr>
              <a:t>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cvaux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zh-CN" dirty="0">
                <a:solidFill>
                  <a:srgbClr val="C00000"/>
                </a:solidFill>
              </a:rPr>
              <a:t>– 辅助函数库</a:t>
            </a:r>
            <a:r>
              <a:rPr lang="zh-CN" altLang="zh-CN" dirty="0" smtClean="0">
                <a:solidFill>
                  <a:srgbClr val="C00000"/>
                </a:solidFill>
              </a:rPr>
              <a:t>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cxcore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zh-CN" dirty="0">
                <a:solidFill>
                  <a:srgbClr val="C00000"/>
                </a:solidFill>
              </a:rPr>
              <a:t>– 数据结构与线性代数库</a:t>
            </a:r>
            <a:r>
              <a:rPr lang="zh-CN" altLang="zh-CN" dirty="0" smtClean="0">
                <a:solidFill>
                  <a:srgbClr val="C00000"/>
                </a:solidFill>
              </a:rPr>
              <a:t>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highgui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zh-CN" dirty="0">
                <a:solidFill>
                  <a:srgbClr val="C00000"/>
                </a:solidFill>
              </a:rPr>
              <a:t>–</a:t>
            </a:r>
            <a:r>
              <a:rPr lang="en-US" altLang="zh-CN" dirty="0">
                <a:solidFill>
                  <a:srgbClr val="C00000"/>
                </a:solidFill>
              </a:rPr>
              <a:t> GUI</a:t>
            </a:r>
            <a:r>
              <a:rPr lang="zh-CN" altLang="zh-CN" dirty="0">
                <a:solidFill>
                  <a:srgbClr val="C00000"/>
                </a:solidFill>
              </a:rPr>
              <a:t>函数库</a:t>
            </a:r>
            <a:r>
              <a:rPr lang="zh-CN" altLang="zh-CN" dirty="0" smtClean="0">
                <a:solidFill>
                  <a:srgbClr val="C00000"/>
                </a:solidFill>
              </a:rPr>
              <a:t>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ml </a:t>
            </a:r>
            <a:r>
              <a:rPr lang="zh-CN" altLang="zh-CN" dirty="0">
                <a:solidFill>
                  <a:srgbClr val="C00000"/>
                </a:solidFill>
              </a:rPr>
              <a:t>– 机器学习函数库。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OpenCV</a:t>
            </a:r>
            <a:r>
              <a:rPr lang="zh-CN" altLang="zh-CN" dirty="0"/>
              <a:t>在</a:t>
            </a:r>
            <a:r>
              <a:rPr lang="en-US" altLang="zh-CN" dirty="0"/>
              <a:t>Visual C++ 2008</a:t>
            </a:r>
            <a:r>
              <a:rPr lang="zh-CN" altLang="zh-CN" dirty="0"/>
              <a:t>下的环境设置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运行</a:t>
            </a:r>
            <a:r>
              <a:rPr lang="en-US" altLang="zh-CN" dirty="0" err="1"/>
              <a:t>OpenCV</a:t>
            </a:r>
            <a:r>
              <a:rPr lang="zh-CN" altLang="zh-CN" dirty="0"/>
              <a:t>安装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C00000"/>
                </a:solidFill>
              </a:rPr>
              <a:t>拷贝头文件和静态链接库</a:t>
            </a:r>
            <a:r>
              <a:rPr lang="zh-CN" altLang="zh-CN" dirty="0" smtClean="0">
                <a:solidFill>
                  <a:srgbClr val="C00000"/>
                </a:solidFill>
              </a:rPr>
              <a:t>文件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zh-CN" dirty="0"/>
              <a:t>设置静态链接库文件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B050"/>
                </a:solidFill>
              </a:rPr>
              <a:t>调用编程框架与</a:t>
            </a:r>
            <a:r>
              <a:rPr lang="en-US" altLang="zh-CN" dirty="0" err="1">
                <a:solidFill>
                  <a:srgbClr val="00B050"/>
                </a:solidFill>
              </a:rPr>
              <a:t>OpenCV</a:t>
            </a:r>
            <a:r>
              <a:rPr lang="zh-CN" altLang="zh-CN" dirty="0">
                <a:solidFill>
                  <a:srgbClr val="00B050"/>
                </a:solidFill>
              </a:rPr>
              <a:t>的接口文件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 descr="2010_05_05_静态链接库目录设置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888" y="4019836"/>
            <a:ext cx="2520279" cy="1944216"/>
          </a:xfrm>
          <a:prstGeom prst="rect">
            <a:avLst/>
          </a:prstGeom>
        </p:spPr>
      </p:pic>
      <p:pic>
        <p:nvPicPr>
          <p:cNvPr id="7" name="图片 6" descr="2010_05_05_静态链接库依赖设置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0192" y="4005064"/>
            <a:ext cx="2493009" cy="1944216"/>
          </a:xfrm>
          <a:prstGeom prst="rect">
            <a:avLst/>
          </a:prstGeom>
        </p:spPr>
      </p:pic>
      <p:pic>
        <p:nvPicPr>
          <p:cNvPr id="8" name="图片 7" descr="2010_05_05_静态链接库文件.b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554" y="4033283"/>
            <a:ext cx="2540233" cy="1937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132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静态链接库目录设置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 descr="2010_05_05_静态链接库目录设置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761996"/>
            <a:ext cx="7272808" cy="45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2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静态链接库依赖设置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 descr="2010_05_05_静态链接库依赖设置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7200800" cy="44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调用编程框架与</a:t>
            </a:r>
            <a:r>
              <a:rPr lang="en-US" altLang="zh-CN" dirty="0" err="1"/>
              <a:t>OpenCV</a:t>
            </a:r>
            <a:r>
              <a:rPr lang="zh-CN" altLang="zh-CN" dirty="0"/>
              <a:t>的接口文件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304372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编程框架与</a:t>
            </a:r>
            <a:r>
              <a:rPr lang="en-US" altLang="zh-CN" dirty="0" err="1"/>
              <a:t>OpenCV</a:t>
            </a:r>
            <a:r>
              <a:rPr lang="zh-CN" altLang="zh-CN" dirty="0"/>
              <a:t>接口就可以描述为数据结构</a:t>
            </a:r>
            <a:r>
              <a:rPr lang="en-US" altLang="zh-CN" dirty="0" err="1">
                <a:solidFill>
                  <a:srgbClr val="FF0000"/>
                </a:solidFill>
              </a:rPr>
              <a:t>CImage</a:t>
            </a:r>
            <a:r>
              <a:rPr lang="zh-CN" altLang="zh-CN" dirty="0">
                <a:solidFill>
                  <a:srgbClr val="FF0000"/>
                </a:solidFill>
              </a:rPr>
              <a:t>（和</a:t>
            </a:r>
            <a:r>
              <a:rPr lang="en-US" altLang="zh-CN" dirty="0" err="1">
                <a:solidFill>
                  <a:srgbClr val="FF0000"/>
                </a:solidFill>
              </a:rPr>
              <a:t>CTMatrix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与数据结构</a:t>
            </a:r>
            <a:r>
              <a:rPr lang="en-US" altLang="zh-CN" dirty="0" err="1">
                <a:solidFill>
                  <a:srgbClr val="0000FF"/>
                </a:solidFill>
              </a:rPr>
              <a:t>IplImage</a:t>
            </a:r>
            <a:r>
              <a:rPr lang="zh-CN" altLang="zh-CN" dirty="0">
                <a:solidFill>
                  <a:srgbClr val="0000FF"/>
                </a:solidFill>
              </a:rPr>
              <a:t>（和</a:t>
            </a:r>
            <a:r>
              <a:rPr lang="en-US" altLang="zh-CN" dirty="0" err="1">
                <a:solidFill>
                  <a:srgbClr val="0000FF"/>
                </a:solidFill>
              </a:rPr>
              <a:t>CvMat</a:t>
            </a:r>
            <a:r>
              <a:rPr lang="zh-CN" altLang="zh-CN" dirty="0">
                <a:solidFill>
                  <a:srgbClr val="0000FF"/>
                </a:solidFill>
              </a:rPr>
              <a:t>）</a:t>
            </a:r>
            <a:r>
              <a:rPr lang="zh-CN" altLang="zh-CN" dirty="0"/>
              <a:t>之间的相互</a:t>
            </a:r>
            <a:r>
              <a:rPr lang="zh-CN" altLang="zh-CN" dirty="0" smtClean="0"/>
              <a:t>转换</a:t>
            </a:r>
            <a:endParaRPr lang="en-US" altLang="zh-CN" dirty="0" smtClean="0"/>
          </a:p>
          <a:p>
            <a:r>
              <a:rPr lang="zh-CN" altLang="zh-CN" dirty="0"/>
              <a:t>提供了一个类</a:t>
            </a:r>
            <a:r>
              <a:rPr lang="en-US" altLang="zh-CN" dirty="0">
                <a:solidFill>
                  <a:srgbClr val="00B050"/>
                </a:solidFill>
              </a:rPr>
              <a:t>class </a:t>
            </a:r>
            <a:r>
              <a:rPr lang="en-US" altLang="zh-CN" dirty="0" err="1">
                <a:solidFill>
                  <a:srgbClr val="00B050"/>
                </a:solidFill>
              </a:rPr>
              <a:t>CInteractionWithOpenCV</a:t>
            </a:r>
            <a:r>
              <a:rPr lang="zh-CN" altLang="zh-CN" dirty="0"/>
              <a:t>来实现上述转换功能，并在类的头文件中包含了对于</a:t>
            </a:r>
            <a:r>
              <a:rPr lang="en-US" altLang="zh-CN" dirty="0" err="1"/>
              <a:t>OpenCV</a:t>
            </a:r>
            <a:r>
              <a:rPr lang="zh-CN" altLang="zh-CN" dirty="0"/>
              <a:t>头文件的</a:t>
            </a:r>
            <a:r>
              <a:rPr lang="zh-CN" altLang="zh-CN" dirty="0" smtClean="0"/>
              <a:t>引用</a:t>
            </a:r>
            <a:endParaRPr lang="en-US" altLang="zh-CN" dirty="0" smtClean="0"/>
          </a:p>
          <a:p>
            <a:r>
              <a:rPr lang="zh-CN" altLang="zh-CN" dirty="0" smtClean="0"/>
              <a:t>以后</a:t>
            </a:r>
            <a:r>
              <a:rPr lang="zh-CN" altLang="zh-CN" dirty="0"/>
              <a:t>使用编程框架与</a:t>
            </a:r>
            <a:r>
              <a:rPr lang="en-US" altLang="zh-CN" dirty="0" err="1"/>
              <a:t>OpenCV</a:t>
            </a:r>
            <a:r>
              <a:rPr lang="zh-CN" altLang="zh-CN" dirty="0"/>
              <a:t>的接口，就只需要包含语句</a:t>
            </a:r>
            <a:r>
              <a:rPr lang="en-US" altLang="zh-CN" dirty="0"/>
              <a:t>#include "</a:t>
            </a:r>
            <a:r>
              <a:rPr lang="en-US" altLang="zh-CN" dirty="0" err="1">
                <a:solidFill>
                  <a:srgbClr val="C00000"/>
                </a:solidFill>
              </a:rPr>
              <a:t>InteractionWithOpenCV.h</a:t>
            </a:r>
            <a:r>
              <a:rPr lang="en-US" altLang="zh-CN" dirty="0"/>
              <a:t>"</a:t>
            </a:r>
            <a:r>
              <a:rPr lang="zh-CN" altLang="zh-CN" dirty="0"/>
              <a:t>即可了。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4653136"/>
            <a:ext cx="8496944" cy="144016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#include "..\OpenCV_1.0_lib\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Header_files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\cv\include\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cv.h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"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#include "..\OpenCV_1.0_lib\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Header_files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\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cxcore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\include\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cxcore.h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"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#include "..\OpenCV_1.0_lib\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Header_files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\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highgui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\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highgui.h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"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#include "..\OpenCV_1.0_lib\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Header_files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\ml\include\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ml.h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"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94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基于接口的编程实例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07704" y="1988840"/>
            <a:ext cx="40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Canny</a:t>
            </a:r>
            <a:r>
              <a:rPr lang="zh-CN" altLang="zh-CN" dirty="0"/>
              <a:t>边缘检测算子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907704" y="2780928"/>
            <a:ext cx="40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形态学开操作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898993" y="3573016"/>
            <a:ext cx="40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离散余弦变换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877706" y="4365104"/>
            <a:ext cx="40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灰度直方图统计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877706" y="5157192"/>
            <a:ext cx="40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直方图均衡化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8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342</TotalTime>
  <Words>1398</Words>
  <Application>Microsoft Office PowerPoint</Application>
  <PresentationFormat>全屏显示(4:3)</PresentationFormat>
  <Paragraphs>287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华丽</vt:lpstr>
      <vt:lpstr>数字图像编程框架 接口扩展</vt:lpstr>
      <vt:lpstr>数字图像编程框架接口扩展</vt:lpstr>
      <vt:lpstr>数字图像编程框架接口扩展</vt:lpstr>
      <vt:lpstr>与OpenCV的接口</vt:lpstr>
      <vt:lpstr>OpenCV在Visual C++ 2008下的环境设置</vt:lpstr>
      <vt:lpstr>静态链接库目录设置</vt:lpstr>
      <vt:lpstr>静态链接库依赖设置</vt:lpstr>
      <vt:lpstr>调用编程框架与OpenCV的接口文件</vt:lpstr>
      <vt:lpstr>基于接口的编程实例</vt:lpstr>
      <vt:lpstr>Canny边缘检测算子</vt:lpstr>
      <vt:lpstr>Canny边缘检测算子</vt:lpstr>
      <vt:lpstr>形态学开操作</vt:lpstr>
      <vt:lpstr>形态学开操作</vt:lpstr>
      <vt:lpstr>离散余弦变换</vt:lpstr>
      <vt:lpstr>离散余弦变换</vt:lpstr>
      <vt:lpstr>灰度直方图统计</vt:lpstr>
      <vt:lpstr>灰度直方图统计</vt:lpstr>
      <vt:lpstr>直方图均衡化</vt:lpstr>
      <vt:lpstr>直方图均衡化</vt:lpstr>
      <vt:lpstr>Visual C++与Matlab的混合编程</vt:lpstr>
      <vt:lpstr>调用Matlab编译器所产生的动态链接库</vt:lpstr>
      <vt:lpstr>CTMatrix与mxArray之间的相互转换</vt:lpstr>
      <vt:lpstr>CTMatrix与mxArray之间的相互转换</vt:lpstr>
      <vt:lpstr>基于接口的编程实例</vt:lpstr>
      <vt:lpstr>PowerPoint 演示文稿</vt:lpstr>
      <vt:lpstr>基于接口的编程实例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数字图像处理绪论</dc:title>
  <cp:lastModifiedBy>Xinghua</cp:lastModifiedBy>
  <cp:revision>279</cp:revision>
  <dcterms:modified xsi:type="dcterms:W3CDTF">2010-09-24T13:59:02Z</dcterms:modified>
</cp:coreProperties>
</file>