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72" r:id="rId3"/>
    <p:sldId id="373" r:id="rId4"/>
    <p:sldId id="257" r:id="rId5"/>
    <p:sldId id="258" r:id="rId6"/>
    <p:sldId id="259" r:id="rId7"/>
    <p:sldId id="322" r:id="rId8"/>
    <p:sldId id="323" r:id="rId9"/>
    <p:sldId id="278" r:id="rId10"/>
    <p:sldId id="324" r:id="rId11"/>
    <p:sldId id="325" r:id="rId12"/>
    <p:sldId id="355" r:id="rId13"/>
    <p:sldId id="326" r:id="rId14"/>
    <p:sldId id="328" r:id="rId15"/>
    <p:sldId id="329" r:id="rId16"/>
    <p:sldId id="330" r:id="rId17"/>
    <p:sldId id="331" r:id="rId18"/>
    <p:sldId id="376" r:id="rId19"/>
    <p:sldId id="345" r:id="rId20"/>
    <p:sldId id="357" r:id="rId21"/>
    <p:sldId id="358" r:id="rId22"/>
    <p:sldId id="361" r:id="rId23"/>
    <p:sldId id="363" r:id="rId24"/>
    <p:sldId id="364" r:id="rId25"/>
    <p:sldId id="365" r:id="rId26"/>
    <p:sldId id="367" r:id="rId27"/>
    <p:sldId id="356" r:id="rId28"/>
    <p:sldId id="334" r:id="rId29"/>
    <p:sldId id="335" r:id="rId30"/>
    <p:sldId id="336" r:id="rId31"/>
    <p:sldId id="337" r:id="rId32"/>
    <p:sldId id="338" r:id="rId33"/>
    <p:sldId id="375" r:id="rId34"/>
    <p:sldId id="370" r:id="rId35"/>
    <p:sldId id="374" r:id="rId36"/>
    <p:sldId id="368" r:id="rId37"/>
    <p:sldId id="321"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1pPr>
    <a:lvl2pPr marL="0" marR="0" indent="4572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2pPr>
    <a:lvl3pPr marL="0" marR="0" indent="9144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3pPr>
    <a:lvl4pPr marL="0" marR="0" indent="13716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4pPr>
    <a:lvl5pPr marL="0" marR="0" indent="18288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5pPr>
    <a:lvl6pPr marL="0" marR="0" indent="22860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6pPr>
    <a:lvl7pPr marL="0" marR="0" indent="27432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7pPr>
    <a:lvl8pPr marL="0" marR="0" indent="32004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8pPr>
    <a:lvl9pPr marL="0" marR="0" indent="365760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Wang" initials="Q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2A7E"/>
    <a:srgbClr val="A764B4"/>
    <a:srgbClr val="31CDA8"/>
    <a:srgbClr val="219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35" autoAdjust="0"/>
    <p:restoredTop sz="78761" autoAdjust="0"/>
  </p:normalViewPr>
  <p:slideViewPr>
    <p:cSldViewPr snapToGrid="0">
      <p:cViewPr varScale="1">
        <p:scale>
          <a:sx n="71" d="100"/>
          <a:sy n="71"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1143000" y="685800"/>
            <a:ext cx="4572000" cy="3429000"/>
          </a:xfrm>
          <a:prstGeom prst="rect">
            <a:avLst/>
          </a:prstGeom>
        </p:spPr>
        <p:txBody>
          <a:bodyPr/>
          <a:lstStyle/>
          <a:p>
            <a:endParaRPr/>
          </a:p>
        </p:txBody>
      </p:sp>
      <p:sp>
        <p:nvSpPr>
          <p:cNvPr id="175" name="Shape 17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MD5</a:t>
            </a:r>
            <a:r>
              <a:rPr lang="zh-CN" altLang="en-US" dirty="0" smtClean="0"/>
              <a:t>的作用是让大容量信息在用数字签名软件签署私人密钥前被</a:t>
            </a:r>
            <a:r>
              <a:rPr lang="en-US" altLang="zh-CN" dirty="0" smtClean="0"/>
              <a:t>"</a:t>
            </a:r>
            <a:r>
              <a:rPr lang="zh-CN" altLang="en-US" dirty="0" smtClean="0"/>
              <a:t>压缩</a:t>
            </a:r>
            <a:r>
              <a:rPr lang="en-US" altLang="zh-CN" dirty="0" smtClean="0"/>
              <a:t>"</a:t>
            </a:r>
            <a:r>
              <a:rPr lang="zh-CN" altLang="en-US" dirty="0" smtClean="0"/>
              <a:t>成一种保密的格式（就是把一个任意长度的字节串变换成一定长的十六进制数字串）。除了</a:t>
            </a:r>
            <a:r>
              <a:rPr lang="en-US" altLang="zh-CN" dirty="0" smtClean="0"/>
              <a:t>MD5</a:t>
            </a:r>
            <a:r>
              <a:rPr lang="zh-CN" altLang="en-US" dirty="0" smtClean="0"/>
              <a:t>以外，其中比较有名的还有</a:t>
            </a:r>
            <a:r>
              <a:rPr lang="en-US" altLang="zh-CN" dirty="0" smtClean="0"/>
              <a:t>sha-1</a:t>
            </a:r>
            <a:r>
              <a:rPr lang="zh-CN" altLang="en-US" dirty="0" smtClean="0"/>
              <a:t>、</a:t>
            </a:r>
            <a:r>
              <a:rPr lang="en-US" altLang="zh-CN" dirty="0" smtClean="0"/>
              <a:t>RIPEMD</a:t>
            </a:r>
            <a:r>
              <a:rPr lang="zh-CN" altLang="en-US" dirty="0" smtClean="0"/>
              <a:t>以及</a:t>
            </a:r>
            <a:r>
              <a:rPr lang="en-US" altLang="zh-CN" dirty="0" err="1" smtClean="0"/>
              <a:t>Haval</a:t>
            </a:r>
            <a:r>
              <a:rPr lang="zh-CN" altLang="en-US" dirty="0" smtClean="0"/>
              <a:t>等。</a:t>
            </a:r>
          </a:p>
        </p:txBody>
      </p:sp>
    </p:spTree>
    <p:extLst>
      <p:ext uri="{BB962C8B-B14F-4D97-AF65-F5344CB8AC3E}">
        <p14:creationId xmlns:p14="http://schemas.microsoft.com/office/powerpoint/2010/main" val="102933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Basic idea:</a:t>
            </a:r>
          </a:p>
          <a:p>
            <a:r>
              <a:rPr lang="en-US" altLang="zh-CN" dirty="0" smtClean="0"/>
              <a:t>	construct a series of hash functions to map each visual object into a binary feature vector so that visually similar samples are mapped into similar binary codes</a:t>
            </a:r>
          </a:p>
          <a:p>
            <a:endParaRPr lang="zh-CN" altLang="en-US" dirty="0"/>
          </a:p>
        </p:txBody>
      </p:sp>
    </p:spTree>
    <p:extLst>
      <p:ext uri="{BB962C8B-B14F-4D97-AF65-F5344CB8AC3E}">
        <p14:creationId xmlns:p14="http://schemas.microsoft.com/office/powerpoint/2010/main" val="333894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Given a set P of points in a normed space </a:t>
            </a:r>
            <a:r>
              <a:rPr lang="zh-CN" altLang="en-US" dirty="0" smtClean="0"/>
              <a:t>𝑙</a:t>
            </a:r>
            <a:r>
              <a:rPr lang="en-US" altLang="zh-CN" dirty="0" smtClean="0"/>
              <a:t>_</a:t>
            </a:r>
            <a:r>
              <a:rPr lang="zh-CN" altLang="en-US" dirty="0" smtClean="0"/>
              <a:t>𝑝</a:t>
            </a:r>
            <a:r>
              <a:rPr lang="en-US" altLang="zh-CN" dirty="0" smtClean="0"/>
              <a:t>^</a:t>
            </a:r>
            <a:r>
              <a:rPr lang="zh-CN" altLang="en-US" dirty="0" smtClean="0"/>
              <a:t>𝑑</a:t>
            </a:r>
            <a:r>
              <a:rPr lang="en-US" altLang="zh-CN" dirty="0" smtClean="0"/>
              <a:t>, preprocess P so as to efficiently return a point p ∈ P for any given query point q, such that d(q, p) ≤ (1+ϵ) d(q, P), where d(q, P) is the distance of q to the its closest point in P.</a:t>
            </a:r>
          </a:p>
          <a:p>
            <a:endParaRPr lang="zh-CN" altLang="en-US" dirty="0"/>
          </a:p>
        </p:txBody>
      </p:sp>
    </p:spTree>
    <p:extLst>
      <p:ext uri="{BB962C8B-B14F-4D97-AF65-F5344CB8AC3E}">
        <p14:creationId xmlns:p14="http://schemas.microsoft.com/office/powerpoint/2010/main" val="333070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select k functions:</a:t>
            </a:r>
          </a:p>
          <a:p>
            <a:r>
              <a:rPr lang="en-US" altLang="zh-CN" dirty="0" smtClean="0"/>
              <a:t>	</a:t>
            </a:r>
            <a:r>
              <a:rPr lang="zh-CN" altLang="en-US" dirty="0" smtClean="0"/>
              <a:t>𝑔</a:t>
            </a:r>
            <a:r>
              <a:rPr lang="en-US" altLang="zh-CN" dirty="0" smtClean="0"/>
              <a:t>_</a:t>
            </a:r>
            <a:r>
              <a:rPr lang="zh-CN" altLang="en-US" dirty="0" smtClean="0"/>
              <a:t>𝑖</a:t>
            </a:r>
            <a:r>
              <a:rPr lang="en-US" altLang="zh-CN" dirty="0" smtClean="0"/>
              <a:t>=(ℎ_</a:t>
            </a:r>
            <a:r>
              <a:rPr lang="zh-CN" altLang="en-US" dirty="0" smtClean="0"/>
              <a:t>𝑖</a:t>
            </a:r>
            <a:r>
              <a:rPr lang="en-US" altLang="zh-CN" dirty="0" smtClean="0"/>
              <a:t>1 (</a:t>
            </a:r>
            <a:r>
              <a:rPr lang="zh-CN" altLang="en-US" dirty="0" smtClean="0"/>
              <a:t>𝑝</a:t>
            </a:r>
            <a:r>
              <a:rPr lang="en-US" altLang="zh-CN" dirty="0" smtClean="0"/>
              <a:t>),ℎ_</a:t>
            </a:r>
            <a:r>
              <a:rPr lang="zh-CN" altLang="en-US" dirty="0" smtClean="0"/>
              <a:t>𝑖</a:t>
            </a:r>
            <a:r>
              <a:rPr lang="en-US" altLang="zh-CN" dirty="0" smtClean="0"/>
              <a:t>2 (</a:t>
            </a:r>
            <a:r>
              <a:rPr lang="zh-CN" altLang="en-US" dirty="0" smtClean="0"/>
              <a:t>𝑝</a:t>
            </a:r>
            <a:r>
              <a:rPr lang="en-US" altLang="zh-CN" dirty="0" smtClean="0"/>
              <a:t>) 〖,ℎ〗_</a:t>
            </a:r>
            <a:r>
              <a:rPr lang="zh-CN" altLang="en-US" dirty="0" smtClean="0"/>
              <a:t>𝑖</a:t>
            </a:r>
            <a:r>
              <a:rPr lang="en-US" altLang="zh-CN" dirty="0" smtClean="0"/>
              <a:t>3 (</a:t>
            </a:r>
            <a:r>
              <a:rPr lang="zh-CN" altLang="en-US" dirty="0" smtClean="0"/>
              <a:t>𝑝</a:t>
            </a:r>
            <a:r>
              <a:rPr lang="en-US" altLang="zh-CN" dirty="0" smtClean="0"/>
              <a:t>) 〖,ℎ〗_</a:t>
            </a:r>
            <a:r>
              <a:rPr lang="zh-CN" altLang="en-US" dirty="0" smtClean="0"/>
              <a:t>𝑖</a:t>
            </a:r>
            <a:r>
              <a:rPr lang="en-US" altLang="zh-CN" dirty="0" smtClean="0"/>
              <a:t>4 (</a:t>
            </a:r>
            <a:r>
              <a:rPr lang="zh-CN" altLang="en-US" dirty="0" smtClean="0"/>
              <a:t>𝑝</a:t>
            </a:r>
            <a:r>
              <a:rPr lang="en-US" altLang="zh-CN" dirty="0" smtClean="0"/>
              <a:t>),…,ℎ_</a:t>
            </a:r>
            <a:r>
              <a:rPr lang="zh-CN" altLang="en-US" dirty="0" smtClean="0"/>
              <a:t>𝑖𝑘 </a:t>
            </a:r>
            <a:r>
              <a:rPr lang="en-US" altLang="zh-CN" dirty="0" smtClean="0"/>
              <a:t>(</a:t>
            </a:r>
            <a:r>
              <a:rPr lang="zh-CN" altLang="en-US" dirty="0" smtClean="0"/>
              <a:t>𝑝</a:t>
            </a:r>
            <a:r>
              <a:rPr lang="en-US" altLang="zh-CN" dirty="0" smtClean="0"/>
              <a:t>)) </a:t>
            </a:r>
          </a:p>
          <a:p>
            <a:endParaRPr lang="zh-CN" altLang="en-US" dirty="0"/>
          </a:p>
        </p:txBody>
      </p:sp>
    </p:spTree>
    <p:extLst>
      <p:ext uri="{BB962C8B-B14F-4D97-AF65-F5344CB8AC3E}">
        <p14:creationId xmlns:p14="http://schemas.microsoft.com/office/powerpoint/2010/main" val="3614653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谱范数</a:t>
            </a:r>
            <a:endParaRPr lang="zh-CN" altLang="en-US" dirty="0"/>
          </a:p>
        </p:txBody>
      </p:sp>
    </p:spTree>
    <p:extLst>
      <p:ext uri="{BB962C8B-B14F-4D97-AF65-F5344CB8AC3E}">
        <p14:creationId xmlns:p14="http://schemas.microsoft.com/office/powerpoint/2010/main" val="390185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674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4_空白">
    <p:spTree>
      <p:nvGrpSpPr>
        <p:cNvPr id="1" name=""/>
        <p:cNvGrpSpPr/>
        <p:nvPr/>
      </p:nvGrpSpPr>
      <p:grpSpPr>
        <a:xfrm>
          <a:off x="0" y="0"/>
          <a:ext cx="0" cy="0"/>
          <a:chOff x="0" y="0"/>
          <a:chExt cx="0" cy="0"/>
        </a:xfrm>
      </p:grpSpPr>
      <p:sp>
        <p:nvSpPr>
          <p:cNvPr id="105" name="Shape 105"/>
          <p:cNvSpPr/>
          <p:nvPr/>
        </p:nvSpPr>
        <p:spPr>
          <a:xfrm>
            <a:off x="0" y="6487883"/>
            <a:ext cx="12192000" cy="384630"/>
          </a:xfrm>
          <a:prstGeom prst="rect">
            <a:avLst/>
          </a:prstGeom>
          <a:solidFill>
            <a:srgbClr val="FFD54F"/>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6" name="Shape 10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5_空白">
    <p:spTree>
      <p:nvGrpSpPr>
        <p:cNvPr id="1" name=""/>
        <p:cNvGrpSpPr/>
        <p:nvPr/>
      </p:nvGrpSpPr>
      <p:grpSpPr>
        <a:xfrm>
          <a:off x="0" y="0"/>
          <a:ext cx="0" cy="0"/>
          <a:chOff x="0" y="0"/>
          <a:chExt cx="0" cy="0"/>
        </a:xfrm>
      </p:grpSpPr>
      <p:sp>
        <p:nvSpPr>
          <p:cNvPr id="113" name="Shape 113"/>
          <p:cNvSpPr/>
          <p:nvPr/>
        </p:nvSpPr>
        <p:spPr>
          <a:xfrm>
            <a:off x="0" y="6487883"/>
            <a:ext cx="12192000" cy="384630"/>
          </a:xfrm>
          <a:prstGeom prst="rect">
            <a:avLst/>
          </a:prstGeom>
          <a:solidFill>
            <a:srgbClr val="F33939"/>
          </a:solidFill>
          <a:ln w="12700">
            <a:miter lim="400000"/>
          </a:ln>
        </p:spPr>
        <p:txBody>
          <a:bodyPr lIns="45719" rIns="45719" anchor="ctr"/>
          <a:lstStyle/>
          <a:p>
            <a:pPr algn="ctr">
              <a:defRPr sz="1800" b="0">
                <a:solidFill>
                  <a:srgbClr val="000000"/>
                </a:solidFill>
                <a:effectLst>
                  <a:outerShdw blurRad="38100" dist="19050" dir="2700000" rotWithShape="0">
                    <a:srgbClr val="000000">
                      <a:alpha val="40000"/>
                    </a:srgbClr>
                  </a:outerShdw>
                </a:effectLst>
                <a:latin typeface="+mn-lt"/>
                <a:ea typeface="+mn-ea"/>
                <a:cs typeface="+mn-cs"/>
                <a:sym typeface="Calibri"/>
              </a:defRPr>
            </a:pPr>
            <a:endParaRPr/>
          </a:p>
        </p:txBody>
      </p:sp>
      <p:sp>
        <p:nvSpPr>
          <p:cNvPr id="114" name="Shape 114"/>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7_空白">
    <p:spTree>
      <p:nvGrpSpPr>
        <p:cNvPr id="1" name=""/>
        <p:cNvGrpSpPr/>
        <p:nvPr/>
      </p:nvGrpSpPr>
      <p:grpSpPr>
        <a:xfrm>
          <a:off x="0" y="0"/>
          <a:ext cx="0" cy="0"/>
          <a:chOff x="0" y="0"/>
          <a:chExt cx="0" cy="0"/>
        </a:xfrm>
      </p:grpSpPr>
      <p:sp>
        <p:nvSpPr>
          <p:cNvPr id="121" name="Shape 121"/>
          <p:cNvSpPr/>
          <p:nvPr/>
        </p:nvSpPr>
        <p:spPr>
          <a:xfrm>
            <a:off x="0" y="6487883"/>
            <a:ext cx="12192000" cy="384630"/>
          </a:xfrm>
          <a:prstGeom prst="rect">
            <a:avLst/>
          </a:prstGeom>
          <a:solidFill>
            <a:srgbClr val="002A7E"/>
          </a:solidFill>
          <a:ln w="12700">
            <a:miter lim="400000"/>
          </a:ln>
        </p:spPr>
        <p:txBody>
          <a:bodyPr lIns="45719" rIns="45719" anchor="ctr"/>
          <a:lstStyle/>
          <a:p>
            <a:pPr algn="ctr">
              <a:defRPr sz="1800" b="0">
                <a:solidFill>
                  <a:srgbClr val="000000"/>
                </a:solidFill>
                <a:effectLst>
                  <a:outerShdw blurRad="38100" dist="19050" dir="2700000" rotWithShape="0">
                    <a:srgbClr val="000000">
                      <a:alpha val="40000"/>
                    </a:srgbClr>
                  </a:outerShdw>
                </a:effectLst>
                <a:latin typeface="+mn-lt"/>
                <a:ea typeface="+mn-ea"/>
                <a:cs typeface="+mn-cs"/>
                <a:sym typeface="Calibri"/>
              </a:defRPr>
            </a:pPr>
            <a:endParaRPr/>
          </a:p>
        </p:txBody>
      </p:sp>
      <p:sp>
        <p:nvSpPr>
          <p:cNvPr id="122" name="Shape 122"/>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29" name="Shape 129"/>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30" name="Shape 130"/>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132" name="Shape 1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39" name="Shape 139"/>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40" name="Shape 140"/>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41" name="Shape 141"/>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42" name="Shape 1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p>
            <a:r>
              <a:t>Title Text</a:t>
            </a:r>
          </a:p>
        </p:txBody>
      </p:sp>
      <p:sp>
        <p:nvSpPr>
          <p:cNvPr id="150" name="Shape 15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58" name="Shape 158"/>
          <p:cNvSpPr>
            <a:spLocks noGrp="1"/>
          </p:cNvSpPr>
          <p:nvPr>
            <p:ph type="title"/>
          </p:nvPr>
        </p:nvSpPr>
        <p:spPr>
          <a:xfrm>
            <a:off x="8724900" y="365125"/>
            <a:ext cx="2628900" cy="5811838"/>
          </a:xfrm>
          <a:prstGeom prst="rect">
            <a:avLst/>
          </a:prstGeom>
        </p:spPr>
        <p:txBody>
          <a:bodyPr/>
          <a:lstStyle/>
          <a:p>
            <a:r>
              <a:t>Title Text</a:t>
            </a:r>
          </a:p>
        </p:txBody>
      </p:sp>
      <p:sp>
        <p:nvSpPr>
          <p:cNvPr id="159" name="Shape 159"/>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0" name="Shape 1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Title Text</a:t>
            </a:r>
          </a:p>
        </p:txBody>
      </p:sp>
      <p:sp>
        <p:nvSpPr>
          <p:cNvPr id="168" name="Shape 1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hape 65"/>
          <p:cNvSpPr/>
          <p:nvPr/>
        </p:nvSpPr>
        <p:spPr>
          <a:xfrm>
            <a:off x="0" y="6487883"/>
            <a:ext cx="12192000" cy="384630"/>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66" name="Shape 6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空白">
    <p:spTree>
      <p:nvGrpSpPr>
        <p:cNvPr id="1" name=""/>
        <p:cNvGrpSpPr/>
        <p:nvPr/>
      </p:nvGrpSpPr>
      <p:grpSpPr>
        <a:xfrm>
          <a:off x="0" y="0"/>
          <a:ext cx="0" cy="0"/>
          <a:chOff x="0" y="0"/>
          <a:chExt cx="0" cy="0"/>
        </a:xfrm>
      </p:grpSpPr>
      <p:sp>
        <p:nvSpPr>
          <p:cNvPr id="73" name="Shape 73"/>
          <p:cNvSpPr/>
          <p:nvPr/>
        </p:nvSpPr>
        <p:spPr>
          <a:xfrm>
            <a:off x="0" y="6487883"/>
            <a:ext cx="12192000" cy="384630"/>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74" name="Shape 74"/>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6_空白">
    <p:spTree>
      <p:nvGrpSpPr>
        <p:cNvPr id="1" name=""/>
        <p:cNvGrpSpPr/>
        <p:nvPr/>
      </p:nvGrpSpPr>
      <p:grpSpPr>
        <a:xfrm>
          <a:off x="0" y="0"/>
          <a:ext cx="0" cy="0"/>
          <a:chOff x="0" y="0"/>
          <a:chExt cx="0" cy="0"/>
        </a:xfrm>
      </p:grpSpPr>
      <p:sp>
        <p:nvSpPr>
          <p:cNvPr id="81" name="Shape 81"/>
          <p:cNvSpPr/>
          <p:nvPr/>
        </p:nvSpPr>
        <p:spPr>
          <a:xfrm>
            <a:off x="0" y="6487883"/>
            <a:ext cx="12192000" cy="384630"/>
          </a:xfrm>
          <a:prstGeom prst="rect">
            <a:avLst/>
          </a:prstGeom>
          <a:solidFill>
            <a:srgbClr val="F4B183"/>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2" name="Shape 82"/>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空白">
    <p:spTree>
      <p:nvGrpSpPr>
        <p:cNvPr id="1" name=""/>
        <p:cNvGrpSpPr/>
        <p:nvPr/>
      </p:nvGrpSpPr>
      <p:grpSpPr>
        <a:xfrm>
          <a:off x="0" y="0"/>
          <a:ext cx="0" cy="0"/>
          <a:chOff x="0" y="0"/>
          <a:chExt cx="0" cy="0"/>
        </a:xfrm>
      </p:grpSpPr>
      <p:sp>
        <p:nvSpPr>
          <p:cNvPr id="89" name="Shape 89"/>
          <p:cNvSpPr/>
          <p:nvPr/>
        </p:nvSpPr>
        <p:spPr>
          <a:xfrm>
            <a:off x="0" y="6487883"/>
            <a:ext cx="12192000" cy="384630"/>
          </a:xfrm>
          <a:prstGeom prst="rect">
            <a:avLst/>
          </a:prstGeom>
          <a:solidFill>
            <a:srgbClr val="31CDA8"/>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90" name="Shape 90"/>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b="0">
                <a:solidFill>
                  <a:srgbClr val="888888"/>
                </a:solidFill>
                <a:latin typeface="+mn-lt"/>
                <a:ea typeface="+mn-ea"/>
                <a:cs typeface="+mn-cs"/>
                <a:sym typeface="Calibri"/>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0.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4818734" y="2538259"/>
            <a:ext cx="2554543"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3498DB"/>
                </a:solidFill>
                <a:latin typeface="方正超粗黑_GBK"/>
                <a:ea typeface="方正超粗黑_GBK"/>
                <a:cs typeface="方正超粗黑_GBK"/>
                <a:sym typeface="方正超粗黑_GBK"/>
              </a:defRPr>
            </a:lvl1pPr>
          </a:lstStyle>
          <a:p>
            <a:r>
              <a:rPr lang="zh-CN" altLang="en-US" b="0" dirty="0" smtClean="0">
                <a:solidFill>
                  <a:srgbClr val="0070C0"/>
                </a:solidFill>
                <a:latin typeface="黑体" panose="02010609060101010101" pitchFamily="49" charset="-122"/>
                <a:ea typeface="黑体" panose="02010609060101010101" pitchFamily="49" charset="-122"/>
              </a:rPr>
              <a:t>哈希学习</a:t>
            </a:r>
            <a:endParaRPr b="0" dirty="0">
              <a:solidFill>
                <a:srgbClr val="0070C0"/>
              </a:solidFill>
              <a:latin typeface="黑体" panose="02010609060101010101" pitchFamily="49" charset="-122"/>
              <a:ea typeface="黑体" panose="02010609060101010101" pitchFamily="49" charset="-122"/>
            </a:endParaRPr>
          </a:p>
        </p:txBody>
      </p:sp>
      <p:pic>
        <p:nvPicPr>
          <p:cNvPr id="179" name="Picture1.png"/>
          <p:cNvPicPr>
            <a:picLocks noChangeAspect="1"/>
          </p:cNvPicPr>
          <p:nvPr/>
        </p:nvPicPr>
        <p:blipFill>
          <a:blip r:embed="rId2">
            <a:extLst/>
          </a:blip>
          <a:stretch>
            <a:fillRect/>
          </a:stretch>
        </p:blipFill>
        <p:spPr>
          <a:xfrm>
            <a:off x="4828235" y="4919520"/>
            <a:ext cx="2535528" cy="853671"/>
          </a:xfrm>
          <a:prstGeom prst="rect">
            <a:avLst/>
          </a:prstGeom>
          <a:ln w="12700">
            <a:miter lim="400000"/>
          </a:ln>
        </p:spPr>
      </p:pic>
      <p:sp>
        <p:nvSpPr>
          <p:cNvPr id="180" name="Shape 180"/>
          <p:cNvSpPr/>
          <p:nvPr/>
        </p:nvSpPr>
        <p:spPr>
          <a:xfrm>
            <a:off x="5662929" y="4472479"/>
            <a:ext cx="866141" cy="44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767171"/>
                </a:solidFill>
              </a:defRPr>
            </a:lvl1pPr>
          </a:lstStyle>
          <a:p>
            <a:r>
              <a:rPr dirty="0"/>
              <a:t>王秋里</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5813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Hashing based approximate nearest neighbor(ANN)</a:t>
            </a:r>
          </a:p>
        </p:txBody>
      </p:sp>
      <p:cxnSp>
        <p:nvCxnSpPr>
          <p:cNvPr id="22" name="直接箭头连接符 21"/>
          <p:cNvCxnSpPr/>
          <p:nvPr/>
        </p:nvCxnSpPr>
        <p:spPr>
          <a:xfrm>
            <a:off x="7346309" y="3883810"/>
            <a:ext cx="812800" cy="0"/>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 name="文本框 2"/>
          <p:cNvSpPr txBox="1"/>
          <p:nvPr/>
        </p:nvSpPr>
        <p:spPr>
          <a:xfrm>
            <a:off x="7419712" y="3283641"/>
            <a:ext cx="66599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h(x)</a:t>
            </a:r>
            <a:endParaRPr kumimoji="0" lang="zh-CN" altLang="en-US" sz="2000" i="0" u="none" strike="noStrike" cap="none" spc="0" normalizeH="0" baseline="0" dirty="0">
              <a:ln>
                <a:noFill/>
              </a:ln>
              <a:solidFill>
                <a:schemeClr val="tx2">
                  <a:lumMod val="50000"/>
                </a:schemeClr>
              </a:solidFill>
              <a:effectLst/>
              <a:uFillTx/>
              <a:sym typeface="微软雅黑"/>
            </a:endParaRPr>
          </a:p>
        </p:txBody>
      </p:sp>
      <p:sp>
        <p:nvSpPr>
          <p:cNvPr id="23" name="文本框 22"/>
          <p:cNvSpPr txBox="1"/>
          <p:nvPr/>
        </p:nvSpPr>
        <p:spPr>
          <a:xfrm>
            <a:off x="8336909" y="3683749"/>
            <a:ext cx="31877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 1 0 1 …… 0  1]</a:t>
            </a:r>
            <a:endParaRPr kumimoji="0" lang="zh-CN" altLang="en-US" sz="2000" i="0" u="none" strike="noStrike" cap="none" spc="0" normalizeH="0" baseline="0" dirty="0">
              <a:ln>
                <a:noFill/>
              </a:ln>
              <a:solidFill>
                <a:schemeClr val="tx2">
                  <a:lumMod val="50000"/>
                </a:schemeClr>
              </a:solidFill>
              <a:effectLst/>
              <a:uFillTx/>
              <a:sym typeface="微软雅黑"/>
            </a:endParaRPr>
          </a:p>
        </p:txBody>
      </p:sp>
      <p:sp>
        <p:nvSpPr>
          <p:cNvPr id="24" name="文本框 23"/>
          <p:cNvSpPr txBox="1"/>
          <p:nvPr/>
        </p:nvSpPr>
        <p:spPr>
          <a:xfrm>
            <a:off x="9156816" y="4244550"/>
            <a:ext cx="77394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b="0" dirty="0">
                <a:solidFill>
                  <a:schemeClr val="tx2">
                    <a:lumMod val="50000"/>
                  </a:schemeClr>
                </a:solidFill>
              </a:rPr>
              <a:t>1</a:t>
            </a:r>
            <a:r>
              <a:rPr kumimoji="0" lang="en-US" altLang="zh-CN" sz="2000" b="0"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x K</a:t>
            </a:r>
            <a:endParaRPr kumimoji="0" lang="zh-CN" altLang="en-US" sz="2000" b="0" i="0" u="none" strike="noStrike" cap="none" spc="0" normalizeH="0" baseline="30000" dirty="0">
              <a:ln>
                <a:noFill/>
              </a:ln>
              <a:solidFill>
                <a:schemeClr val="tx2">
                  <a:lumMod val="50000"/>
                </a:schemeClr>
              </a:solidFill>
              <a:effectLst/>
              <a:uFillTx/>
              <a:latin typeface="微软雅黑"/>
              <a:ea typeface="微软雅黑"/>
              <a:cs typeface="微软雅黑"/>
              <a:sym typeface="微软雅黑"/>
            </a:endParaRPr>
          </a:p>
        </p:txBody>
      </p:sp>
      <p:sp>
        <p:nvSpPr>
          <p:cNvPr id="21"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25"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30"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
        <p:nvSpPr>
          <p:cNvPr id="26" name="左中括号 25"/>
          <p:cNvSpPr/>
          <p:nvPr/>
        </p:nvSpPr>
        <p:spPr>
          <a:xfrm>
            <a:off x="1264407" y="2936073"/>
            <a:ext cx="279400" cy="1895475"/>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27" name="右中括号 26"/>
          <p:cNvSpPr/>
          <p:nvPr/>
        </p:nvSpPr>
        <p:spPr>
          <a:xfrm>
            <a:off x="2839207" y="2936073"/>
            <a:ext cx="273806" cy="1895475"/>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28" name="文本框 27"/>
          <p:cNvSpPr txBox="1"/>
          <p:nvPr/>
        </p:nvSpPr>
        <p:spPr>
          <a:xfrm>
            <a:off x="1740482" y="5002030"/>
            <a:ext cx="9398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N x N</a:t>
            </a:r>
            <a:endParaRPr kumimoji="0" lang="zh-CN" altLang="en-US" sz="2000" b="0"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sp>
        <p:nvSpPr>
          <p:cNvPr id="29" name="文本框 28"/>
          <p:cNvSpPr txBox="1"/>
          <p:nvPr/>
        </p:nvSpPr>
        <p:spPr>
          <a:xfrm>
            <a:off x="1404107" y="2936073"/>
            <a:ext cx="1572003"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a:solidFill>
                  <a:schemeClr val="tx2">
                    <a:lumMod val="50000"/>
                  </a:schemeClr>
                </a:solidFill>
              </a:rPr>
              <a:t>2</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0 1 … 5 </a:t>
            </a:r>
            <a:r>
              <a:rPr lang="en-US" altLang="zh-CN" dirty="0">
                <a:solidFill>
                  <a:schemeClr val="tx2">
                    <a:lumMod val="50000"/>
                  </a:schemeClr>
                </a:solidFill>
              </a:rPr>
              <a:t>4</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a:t>
            </a:r>
          </a:p>
          <a:p>
            <a:pPr marL="0" marR="0" indent="0" algn="just" defTabSz="914400" rtl="0" fontAlgn="auto" latinLnBrk="0" hangingPunct="0">
              <a:lnSpc>
                <a:spcPct val="100000"/>
              </a:lnSpc>
              <a:spcBef>
                <a:spcPts val="0"/>
              </a:spcBef>
              <a:spcAft>
                <a:spcPts val="0"/>
              </a:spcAft>
              <a:buClrTx/>
              <a:buSzTx/>
              <a:buFontTx/>
              <a:buNone/>
              <a:tabLst/>
            </a:pPr>
            <a:r>
              <a:rPr lang="en-US" altLang="zh-CN" baseline="0" dirty="0" smtClean="0">
                <a:solidFill>
                  <a:schemeClr val="tx2">
                    <a:lumMod val="50000"/>
                  </a:schemeClr>
                </a:solidFill>
              </a:rPr>
              <a:t>0</a:t>
            </a:r>
            <a:r>
              <a:rPr lang="en-US" altLang="zh-CN" dirty="0" smtClean="0">
                <a:solidFill>
                  <a:schemeClr val="tx2">
                    <a:lumMod val="50000"/>
                  </a:schemeClr>
                </a:solidFill>
              </a:rPr>
              <a:t> 1 7 … </a:t>
            </a:r>
            <a:r>
              <a:rPr lang="en-US" altLang="zh-CN" dirty="0">
                <a:solidFill>
                  <a:schemeClr val="tx2">
                    <a:lumMod val="50000"/>
                  </a:schemeClr>
                </a:solidFill>
              </a:rPr>
              <a:t>3</a:t>
            </a:r>
            <a:r>
              <a:rPr lang="en-US" altLang="zh-CN" dirty="0" smtClean="0">
                <a:solidFill>
                  <a:schemeClr val="tx2">
                    <a:lumMod val="50000"/>
                  </a:schemeClr>
                </a:solidFill>
              </a:rPr>
              <a:t> 5</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8 </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0 1 … 1 4 </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a:t>
            </a:r>
          </a:p>
          <a:p>
            <a:pPr marL="0" marR="0" indent="0" algn="just" defTabSz="914400" rtl="0" fontAlgn="auto" latinLnBrk="0" hangingPunct="0">
              <a:lnSpc>
                <a:spcPct val="100000"/>
              </a:lnSpc>
              <a:spcBef>
                <a:spcPts val="0"/>
              </a:spcBef>
              <a:spcAft>
                <a:spcPts val="0"/>
              </a:spcAft>
              <a:buClrTx/>
              <a:buSzTx/>
              <a:buFontTx/>
              <a:buNone/>
              <a:tabLst/>
            </a:pPr>
            <a:r>
              <a:rPr lang="en-US" altLang="zh-CN" dirty="0">
                <a:solidFill>
                  <a:schemeClr val="tx2">
                    <a:lumMod val="50000"/>
                  </a:schemeClr>
                </a:solidFill>
              </a:rPr>
              <a:t>4</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2</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1 … 0 1</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cxnSp>
        <p:nvCxnSpPr>
          <p:cNvPr id="31" name="直接箭头连接符 30"/>
          <p:cNvCxnSpPr/>
          <p:nvPr/>
        </p:nvCxnSpPr>
        <p:spPr>
          <a:xfrm>
            <a:off x="3359907" y="3883810"/>
            <a:ext cx="812800" cy="0"/>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2" name="文本框 31"/>
          <p:cNvSpPr txBox="1"/>
          <p:nvPr/>
        </p:nvSpPr>
        <p:spPr>
          <a:xfrm>
            <a:off x="4172707" y="3683756"/>
            <a:ext cx="31877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[2 0 1 0 6 </a:t>
            </a:r>
            <a:r>
              <a:rPr lang="en-US" altLang="zh-CN" dirty="0">
                <a:solidFill>
                  <a:schemeClr val="tx2">
                    <a:lumMod val="50000"/>
                  </a:schemeClr>
                </a:solidFill>
              </a:rPr>
              <a:t>9</a:t>
            </a:r>
            <a:r>
              <a:rPr lang="en-US" altLang="zh-CN" dirty="0" smtClean="0">
                <a:solidFill>
                  <a:schemeClr val="tx2">
                    <a:lumMod val="50000"/>
                  </a:schemeClr>
                </a:solidFill>
              </a:rPr>
              <a:t> …… 5 </a:t>
            </a:r>
            <a:r>
              <a:rPr lang="en-US" altLang="zh-CN" dirty="0">
                <a:solidFill>
                  <a:schemeClr val="tx2">
                    <a:lumMod val="50000"/>
                  </a:schemeClr>
                </a:solidFill>
              </a:rPr>
              <a:t>7</a:t>
            </a:r>
            <a:r>
              <a:rPr lang="en-US" altLang="zh-CN" dirty="0" smtClean="0">
                <a:solidFill>
                  <a:schemeClr val="tx2">
                    <a:lumMod val="50000"/>
                  </a:schemeClr>
                </a:solidFill>
              </a:rPr>
              <a:t> 0 1]</a:t>
            </a:r>
            <a:endParaRPr kumimoji="0" lang="zh-CN" altLang="en-US" sz="2000" i="0" u="none" strike="noStrike" cap="none" spc="0" normalizeH="0" baseline="0" dirty="0">
              <a:ln>
                <a:noFill/>
              </a:ln>
              <a:solidFill>
                <a:schemeClr val="tx2">
                  <a:lumMod val="50000"/>
                </a:schemeClr>
              </a:solidFill>
              <a:effectLst/>
              <a:uFillTx/>
              <a:sym typeface="微软雅黑"/>
            </a:endParaRPr>
          </a:p>
        </p:txBody>
      </p:sp>
      <p:sp>
        <p:nvSpPr>
          <p:cNvPr id="33" name="文本框 32"/>
          <p:cNvSpPr txBox="1"/>
          <p:nvPr/>
        </p:nvSpPr>
        <p:spPr>
          <a:xfrm>
            <a:off x="5296657" y="4244557"/>
            <a:ext cx="9398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b="0" dirty="0">
                <a:solidFill>
                  <a:schemeClr val="tx2">
                    <a:lumMod val="50000"/>
                  </a:schemeClr>
                </a:solidFill>
              </a:rPr>
              <a:t>1</a:t>
            </a:r>
            <a:r>
              <a:rPr kumimoji="0" lang="en-US" altLang="zh-CN" sz="2000" b="0"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x N</a:t>
            </a:r>
            <a:r>
              <a:rPr kumimoji="0" lang="en-US" altLang="zh-CN" sz="2000" b="0" i="0" u="none" strike="noStrike" cap="none" spc="0" normalizeH="0" baseline="30000" dirty="0" smtClean="0">
                <a:ln>
                  <a:noFill/>
                </a:ln>
                <a:solidFill>
                  <a:schemeClr val="tx2">
                    <a:lumMod val="50000"/>
                  </a:schemeClr>
                </a:solidFill>
                <a:effectLst/>
                <a:uFillTx/>
                <a:latin typeface="微软雅黑"/>
                <a:ea typeface="微软雅黑"/>
                <a:cs typeface="微软雅黑"/>
                <a:sym typeface="微软雅黑"/>
              </a:rPr>
              <a:t>2</a:t>
            </a:r>
            <a:endParaRPr kumimoji="0" lang="zh-CN" altLang="en-US" sz="2000" b="0" i="0" u="none" strike="noStrike" cap="none" spc="0" normalizeH="0" baseline="30000" dirty="0">
              <a:ln>
                <a:noFill/>
              </a:ln>
              <a:solidFill>
                <a:schemeClr val="tx2">
                  <a:lumMod val="50000"/>
                </a:schemeClr>
              </a:solidFill>
              <a:effectLst/>
              <a:uFillTx/>
              <a:latin typeface="微软雅黑"/>
              <a:ea typeface="微软雅黑"/>
              <a:cs typeface="微软雅黑"/>
              <a:sym typeface="微软雅黑"/>
            </a:endParaRPr>
          </a:p>
        </p:txBody>
      </p:sp>
      <p:sp>
        <p:nvSpPr>
          <p:cNvPr id="2" name="椭圆 1"/>
          <p:cNvSpPr/>
          <p:nvPr/>
        </p:nvSpPr>
        <p:spPr>
          <a:xfrm>
            <a:off x="7257408" y="3183610"/>
            <a:ext cx="990600" cy="600169"/>
          </a:xfrm>
          <a:prstGeom prst="ellips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8459441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p:bldP spid="26" grpId="0" animBg="1"/>
      <p:bldP spid="27" grpId="0" animBg="1"/>
      <p:bldP spid="28" grpId="0"/>
      <p:bldP spid="29" grpId="0"/>
      <p:bldP spid="32" grpId="0"/>
      <p:bldP spid="33"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34163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1. data-independent</a:t>
            </a:r>
          </a:p>
          <a:p>
            <a:r>
              <a:rPr lang="en-US" altLang="zh-CN" b="0" dirty="0" smtClean="0">
                <a:solidFill>
                  <a:schemeClr val="tx2">
                    <a:lumMod val="50000"/>
                  </a:schemeClr>
                </a:solidFill>
              </a:rPr>
              <a:t>	locality </a:t>
            </a:r>
            <a:r>
              <a:rPr lang="en-US" altLang="zh-CN" b="0" dirty="0">
                <a:solidFill>
                  <a:schemeClr val="tx2">
                    <a:lumMod val="50000"/>
                  </a:schemeClr>
                </a:solidFill>
              </a:rPr>
              <a:t>sensitive hashing (LSH</a:t>
            </a:r>
            <a:r>
              <a:rPr lang="en-US" altLang="zh-CN" b="0" dirty="0" smtClean="0">
                <a:solidFill>
                  <a:schemeClr val="tx2">
                    <a:lumMod val="50000"/>
                  </a:schemeClr>
                </a:solidFill>
              </a:rPr>
              <a:t>) and its </a:t>
            </a:r>
            <a:r>
              <a:rPr lang="en-US" altLang="zh-CN" b="0" dirty="0">
                <a:solidFill>
                  <a:schemeClr val="tx2">
                    <a:lumMod val="50000"/>
                  </a:schemeClr>
                </a:solidFill>
              </a:rPr>
              <a:t>kernelized or discriminative </a:t>
            </a:r>
            <a:r>
              <a:rPr lang="en-US" altLang="zh-CN" b="0" dirty="0" smtClean="0">
                <a:solidFill>
                  <a:schemeClr val="tx2">
                    <a:lumMod val="50000"/>
                  </a:schemeClr>
                </a:solidFill>
              </a:rPr>
              <a:t>extensions</a:t>
            </a:r>
          </a:p>
          <a:p>
            <a:endParaRPr lang="en-US" altLang="zh-CN" b="0" dirty="0" smtClean="0">
              <a:solidFill>
                <a:schemeClr val="tx2">
                  <a:lumMod val="50000"/>
                </a:schemeClr>
              </a:solidFill>
            </a:endParaRPr>
          </a:p>
          <a:p>
            <a:r>
              <a:rPr lang="en-US" altLang="zh-CN" dirty="0" smtClean="0">
                <a:solidFill>
                  <a:schemeClr val="tx2">
                    <a:lumMod val="50000"/>
                  </a:schemeClr>
                </a:solidFill>
              </a:rPr>
              <a:t>2. data-dependent</a:t>
            </a:r>
          </a:p>
          <a:p>
            <a:r>
              <a:rPr lang="en-US" altLang="zh-CN" b="0" dirty="0">
                <a:solidFill>
                  <a:schemeClr val="tx2">
                    <a:lumMod val="50000"/>
                  </a:schemeClr>
                </a:solidFill>
              </a:rPr>
              <a:t>	spectral </a:t>
            </a:r>
            <a:r>
              <a:rPr lang="en-US" altLang="zh-CN" b="0" dirty="0" smtClean="0">
                <a:solidFill>
                  <a:schemeClr val="tx2">
                    <a:lumMod val="50000"/>
                  </a:schemeClr>
                </a:solidFill>
              </a:rPr>
              <a:t>hashing, binary </a:t>
            </a:r>
            <a:r>
              <a:rPr lang="en-US" altLang="zh-CN" b="0" dirty="0">
                <a:solidFill>
                  <a:schemeClr val="tx2">
                    <a:lumMod val="50000"/>
                  </a:schemeClr>
                </a:solidFill>
              </a:rPr>
              <a:t>reconstructive embedding (BRE</a:t>
            </a:r>
            <a:r>
              <a:rPr lang="en-US" altLang="zh-CN" b="0" dirty="0" smtClean="0">
                <a:solidFill>
                  <a:schemeClr val="tx2">
                    <a:lumMod val="50000"/>
                  </a:schemeClr>
                </a:solidFill>
              </a:rPr>
              <a:t>),  </a:t>
            </a:r>
            <a:r>
              <a:rPr lang="en-US" altLang="zh-CN" b="0" dirty="0">
                <a:solidFill>
                  <a:schemeClr val="tx2">
                    <a:lumMod val="50000"/>
                  </a:schemeClr>
                </a:solidFill>
              </a:rPr>
              <a:t>iterative </a:t>
            </a:r>
            <a:r>
              <a:rPr lang="en-US" altLang="zh-CN" b="0" dirty="0" smtClean="0">
                <a:solidFill>
                  <a:schemeClr val="tx2">
                    <a:lumMod val="50000"/>
                  </a:schemeClr>
                </a:solidFill>
              </a:rPr>
              <a:t>quantization (ITQ), </a:t>
            </a:r>
            <a:r>
              <a:rPr lang="en-US" altLang="zh-CN" b="0" dirty="0">
                <a:solidFill>
                  <a:schemeClr val="tx2">
                    <a:lumMod val="50000"/>
                  </a:schemeClr>
                </a:solidFill>
              </a:rPr>
              <a:t>K-means hashing (KMH</a:t>
            </a:r>
            <a:r>
              <a:rPr lang="en-US" altLang="zh-CN" b="0" dirty="0" smtClean="0">
                <a:solidFill>
                  <a:schemeClr val="tx2">
                    <a:lumMod val="50000"/>
                  </a:schemeClr>
                </a:solidFill>
              </a:rPr>
              <a:t>), minimal loss</a:t>
            </a:r>
            <a:endParaRPr lang="en-US" altLang="zh-CN" b="0" dirty="0">
              <a:solidFill>
                <a:schemeClr val="tx2">
                  <a:lumMod val="50000"/>
                </a:schemeClr>
              </a:solidFill>
            </a:endParaRPr>
          </a:p>
          <a:p>
            <a:r>
              <a:rPr lang="en-US" altLang="zh-CN" b="0" dirty="0">
                <a:solidFill>
                  <a:schemeClr val="tx2">
                    <a:lumMod val="50000"/>
                  </a:schemeClr>
                </a:solidFill>
              </a:rPr>
              <a:t>hashing (MLH</a:t>
            </a:r>
            <a:r>
              <a:rPr lang="en-US" altLang="zh-CN" b="0" dirty="0" smtClean="0">
                <a:solidFill>
                  <a:schemeClr val="tx2">
                    <a:lumMod val="50000"/>
                  </a:schemeClr>
                </a:solidFill>
              </a:rPr>
              <a:t>), </a:t>
            </a:r>
            <a:r>
              <a:rPr lang="en-US" altLang="zh-CN" b="0" dirty="0">
                <a:solidFill>
                  <a:schemeClr val="tx2">
                    <a:lumMod val="50000"/>
                  </a:schemeClr>
                </a:solidFill>
              </a:rPr>
              <a:t>and sequential projection </a:t>
            </a:r>
            <a:r>
              <a:rPr lang="en-US" altLang="zh-CN" b="0" dirty="0" smtClean="0">
                <a:solidFill>
                  <a:schemeClr val="tx2">
                    <a:lumMod val="50000"/>
                  </a:schemeClr>
                </a:solidFill>
              </a:rPr>
              <a:t>learning hashing </a:t>
            </a:r>
            <a:r>
              <a:rPr lang="en-US" altLang="zh-CN" b="0" dirty="0">
                <a:solidFill>
                  <a:schemeClr val="tx2">
                    <a:lumMod val="50000"/>
                  </a:schemeClr>
                </a:solidFill>
              </a:rPr>
              <a:t>(SPLH</a:t>
            </a:r>
            <a:r>
              <a:rPr lang="en-US" altLang="zh-CN" b="0" dirty="0" smtClean="0">
                <a:solidFill>
                  <a:schemeClr val="tx2">
                    <a:lumMod val="50000"/>
                  </a:schemeClr>
                </a:solidFill>
              </a:rPr>
              <a:t>).</a:t>
            </a:r>
          </a:p>
          <a:p>
            <a:endParaRPr lang="en-US" altLang="zh-CN" b="0" dirty="0" smtClean="0">
              <a:solidFill>
                <a:schemeClr val="tx2">
                  <a:lumMod val="50000"/>
                </a:schemeClr>
              </a:solidFill>
            </a:endParaRPr>
          </a:p>
        </p:txBody>
      </p:sp>
      <p:cxnSp>
        <p:nvCxnSpPr>
          <p:cNvPr id="4" name="直接连接符 3"/>
          <p:cNvCxnSpPr/>
          <p:nvPr/>
        </p:nvCxnSpPr>
        <p:spPr>
          <a:xfrm>
            <a:off x="2184400" y="2260600"/>
            <a:ext cx="5092700"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21" name="直接连接符 20"/>
          <p:cNvCxnSpPr/>
          <p:nvPr/>
        </p:nvCxnSpPr>
        <p:spPr>
          <a:xfrm>
            <a:off x="2184400" y="3746500"/>
            <a:ext cx="25527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1"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2"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14"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Tree>
    <p:extLst>
      <p:ext uri="{BB962C8B-B14F-4D97-AF65-F5344CB8AC3E}">
        <p14:creationId xmlns:p14="http://schemas.microsoft.com/office/powerpoint/2010/main" val="376050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0" y="0"/>
            <a:ext cx="12192000" cy="6858000"/>
          </a:xfrm>
          <a:prstGeom prst="rect">
            <a:avLst/>
          </a:prstGeom>
          <a:solidFill>
            <a:srgbClr val="002A7E"/>
          </a:solidFill>
          <a:ln w="12700">
            <a:miter lim="400000"/>
          </a:ln>
        </p:spPr>
        <p:txBody>
          <a:bodyPr lIns="45719" rIns="45719" anchor="ctr"/>
          <a:lstStyle/>
          <a:p>
            <a:pPr algn="ctr">
              <a:defRPr sz="1800" b="0">
                <a:solidFill>
                  <a:srgbClr val="31CDA8"/>
                </a:solidFill>
                <a:latin typeface="+mn-lt"/>
                <a:ea typeface="+mn-ea"/>
                <a:cs typeface="+mn-cs"/>
                <a:sym typeface="Calibri"/>
              </a:defRPr>
            </a:pPr>
            <a:endParaRPr/>
          </a:p>
        </p:txBody>
      </p:sp>
      <p:sp>
        <p:nvSpPr>
          <p:cNvPr id="317" name="Shape 317"/>
          <p:cNvSpPr/>
          <p:nvPr/>
        </p:nvSpPr>
        <p:spPr>
          <a:xfrm>
            <a:off x="1865452" y="2948285"/>
            <a:ext cx="8461094" cy="92333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rPr lang="en-US" altLang="zh-CN" dirty="0" smtClean="0">
                <a:solidFill>
                  <a:schemeClr val="bg1"/>
                </a:solidFill>
              </a:rPr>
              <a:t>data-independent hashing</a:t>
            </a:r>
            <a:endParaRPr lang="en-US" altLang="zh-CN" dirty="0">
              <a:solidFill>
                <a:schemeClr val="bg1"/>
              </a:solidFill>
            </a:endParaRPr>
          </a:p>
        </p:txBody>
      </p:sp>
      <p:sp>
        <p:nvSpPr>
          <p:cNvPr id="318" name="Shape 318"/>
          <p:cNvSpPr/>
          <p:nvPr/>
        </p:nvSpPr>
        <p:spPr>
          <a:xfrm>
            <a:off x="1865452" y="2838450"/>
            <a:ext cx="8461094" cy="1143000"/>
          </a:xfrm>
          <a:prstGeom prst="rect">
            <a:avLst/>
          </a:prstGeom>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Tree>
    <p:extLst>
      <p:ext uri="{BB962C8B-B14F-4D97-AF65-F5344CB8AC3E}">
        <p14:creationId xmlns:p14="http://schemas.microsoft.com/office/powerpoint/2010/main" val="111477995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1200329"/>
          </a:xfrm>
          <a:prstGeom prst="rect">
            <a:avLst/>
          </a:prstGeom>
          <a:ln w="12700">
            <a:miter lim="400000"/>
          </a:ln>
          <a:extLst>
            <a:ext uri="{C572A759-6A51-4108-AA02-DFA0A04FC94B}">
              <ma14:wrappingTextBoxFlag xmlns:mc="http://schemas.openxmlformats.org/markup-compatibility/2006" xmlns:a14="http://schemas.microsoft.com/office/drawing/2010/main"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p>
          <a:p>
            <a:r>
              <a:rPr lang="en-US" altLang="zh-CN" b="0" dirty="0" smtClean="0">
                <a:solidFill>
                  <a:schemeClr val="tx2">
                    <a:lumMod val="50000"/>
                  </a:schemeClr>
                </a:solidFill>
              </a:rPr>
              <a:t>	—— ϵ-NNS problem</a:t>
            </a:r>
          </a:p>
          <a:p>
            <a:r>
              <a:rPr lang="en-US" altLang="zh-CN" b="0" dirty="0">
                <a:solidFill>
                  <a:schemeClr val="tx2">
                    <a:lumMod val="50000"/>
                  </a:schemeClr>
                </a:solidFill>
              </a:rPr>
              <a:t>	</a:t>
            </a:r>
            <a:endParaRPr lang="en-US" altLang="zh-CN" b="0" dirty="0" smtClean="0">
              <a:solidFill>
                <a:schemeClr val="tx2">
                  <a:lumMod val="50000"/>
                </a:schemeClr>
              </a:solidFill>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6994" y="2925383"/>
            <a:ext cx="3594060" cy="2520666"/>
          </a:xfrm>
          <a:prstGeom prst="rect">
            <a:avLst/>
          </a:prstGeom>
        </p:spPr>
      </p:pic>
      <p:sp>
        <p:nvSpPr>
          <p:cNvPr id="3" name="椭圆 2"/>
          <p:cNvSpPr/>
          <p:nvPr/>
        </p:nvSpPr>
        <p:spPr>
          <a:xfrm>
            <a:off x="5587996" y="3042800"/>
            <a:ext cx="1477702" cy="1477702"/>
          </a:xfrm>
          <a:prstGeom prst="ellips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5" name="直接连接符 4"/>
          <p:cNvCxnSpPr>
            <a:endCxn id="3" idx="6"/>
          </p:cNvCxnSpPr>
          <p:nvPr/>
        </p:nvCxnSpPr>
        <p:spPr>
          <a:xfrm>
            <a:off x="6397171" y="3781651"/>
            <a:ext cx="668527"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6" name="文本框 5"/>
          <p:cNvSpPr txBox="1"/>
          <p:nvPr/>
        </p:nvSpPr>
        <p:spPr>
          <a:xfrm>
            <a:off x="6475148" y="3793226"/>
            <a:ext cx="59055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400" b="0" dirty="0">
                <a:solidFill>
                  <a:schemeClr val="tx2">
                    <a:lumMod val="50000"/>
                  </a:schemeClr>
                </a:solidFill>
              </a:rPr>
              <a:t>1+ϵ</a:t>
            </a:r>
            <a:endParaRPr kumimoji="0" lang="zh-CN" altLang="en-US" sz="1400" b="1" i="0" u="none" strike="noStrike" cap="none" spc="0" normalizeH="0" baseline="0" dirty="0">
              <a:ln>
                <a:noFill/>
              </a:ln>
              <a:solidFill>
                <a:srgbClr val="219DC9"/>
              </a:solidFill>
              <a:effectLst/>
              <a:uFillTx/>
              <a:sym typeface="微软雅黑"/>
            </a:endParaRPr>
          </a:p>
        </p:txBody>
      </p:sp>
      <p:sp>
        <p:nvSpPr>
          <p:cNvPr id="10"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1"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2"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50481408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8309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p>
          <a:p>
            <a:r>
              <a:rPr lang="en-US" altLang="zh-CN" b="0" dirty="0">
                <a:solidFill>
                  <a:schemeClr val="tx2">
                    <a:lumMod val="50000"/>
                  </a:schemeClr>
                </a:solidFill>
              </a:rPr>
              <a:t>	</a:t>
            </a:r>
            <a:r>
              <a:rPr lang="en-US" altLang="zh-CN" b="0" dirty="0" smtClean="0">
                <a:solidFill>
                  <a:schemeClr val="tx2">
                    <a:lumMod val="50000"/>
                  </a:schemeClr>
                </a:solidFill>
              </a:rPr>
              <a:t>embedding</a:t>
            </a:r>
          </a:p>
        </p:txBody>
      </p:sp>
      <p:sp>
        <p:nvSpPr>
          <p:cNvPr id="7" name="左中括号 6"/>
          <p:cNvSpPr/>
          <p:nvPr/>
        </p:nvSpPr>
        <p:spPr>
          <a:xfrm>
            <a:off x="2524643" y="2794457"/>
            <a:ext cx="139700" cy="1323437"/>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8" name="右中括号 7"/>
          <p:cNvSpPr/>
          <p:nvPr/>
        </p:nvSpPr>
        <p:spPr>
          <a:xfrm>
            <a:off x="3837404" y="2794456"/>
            <a:ext cx="139700" cy="1323437"/>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0" name="文本框 9"/>
          <p:cNvSpPr txBox="1"/>
          <p:nvPr/>
        </p:nvSpPr>
        <p:spPr>
          <a:xfrm>
            <a:off x="2664343" y="2794457"/>
            <a:ext cx="1312761"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1  2  1  4</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3  2  1  3</a:t>
            </a:r>
          </a:p>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3  1  2  2</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4  3  2  1</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sp>
        <p:nvSpPr>
          <p:cNvPr id="2" name="矩形 1"/>
          <p:cNvSpPr/>
          <p:nvPr/>
        </p:nvSpPr>
        <p:spPr>
          <a:xfrm>
            <a:off x="4458704" y="3944272"/>
            <a:ext cx="1665764" cy="923330"/>
          </a:xfrm>
          <a:prstGeom prst="rect">
            <a:avLst/>
          </a:prstGeom>
        </p:spPr>
        <p:txBody>
          <a:bodyPr wrap="square">
            <a:spAutoFit/>
          </a:bodyPr>
          <a:lstStyle/>
          <a:p>
            <a:pPr algn="ctr"/>
            <a:r>
              <a:rPr lang="en-US" altLang="zh-CN" sz="1800" b="0" dirty="0">
                <a:solidFill>
                  <a:schemeClr val="tx2">
                    <a:lumMod val="50000"/>
                  </a:schemeClr>
                </a:solidFill>
              </a:rPr>
              <a:t>the largest coordinate in all points</a:t>
            </a:r>
            <a:endParaRPr lang="zh-CN" altLang="en-US" sz="1800" b="0" dirty="0">
              <a:solidFill>
                <a:schemeClr val="tx2">
                  <a:lumMod val="50000"/>
                </a:schemeClr>
              </a:solidFill>
            </a:endParaRPr>
          </a:p>
        </p:txBody>
      </p:sp>
      <p:sp>
        <p:nvSpPr>
          <p:cNvPr id="12" name="Shape 384"/>
          <p:cNvSpPr/>
          <p:nvPr/>
        </p:nvSpPr>
        <p:spPr>
          <a:xfrm>
            <a:off x="4888804" y="3348717"/>
            <a:ext cx="805564"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sz="2000" b="0" dirty="0" smtClean="0">
                <a:solidFill>
                  <a:schemeClr val="tx2">
                    <a:lumMod val="50000"/>
                  </a:schemeClr>
                </a:solidFill>
              </a:rPr>
              <a:t>C = 4</a:t>
            </a:r>
          </a:p>
        </p:txBody>
      </p:sp>
      <p:sp>
        <p:nvSpPr>
          <p:cNvPr id="13" name="左中括号 12"/>
          <p:cNvSpPr/>
          <p:nvPr/>
        </p:nvSpPr>
        <p:spPr>
          <a:xfrm>
            <a:off x="6612959" y="2794456"/>
            <a:ext cx="139700" cy="1323437"/>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4" name="右中括号 13"/>
          <p:cNvSpPr/>
          <p:nvPr/>
        </p:nvSpPr>
        <p:spPr>
          <a:xfrm>
            <a:off x="9808177" y="2794456"/>
            <a:ext cx="139700" cy="1323437"/>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5" name="文本框 14"/>
          <p:cNvSpPr txBox="1"/>
          <p:nvPr/>
        </p:nvSpPr>
        <p:spPr>
          <a:xfrm>
            <a:off x="6752659" y="2794456"/>
            <a:ext cx="312536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1000  1100  1000  </a:t>
            </a:r>
            <a:r>
              <a:rPr lang="en-US" altLang="zh-CN" dirty="0" smtClean="0">
                <a:solidFill>
                  <a:schemeClr val="tx2">
                    <a:lumMod val="50000"/>
                  </a:schemeClr>
                </a:solidFill>
              </a:rPr>
              <a:t>1111</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1110  1100  1000  1110</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1000  </a:t>
            </a:r>
            <a:r>
              <a:rPr lang="en-US" altLang="zh-CN" dirty="0" smtClean="0">
                <a:solidFill>
                  <a:schemeClr val="tx2">
                    <a:lumMod val="50000"/>
                  </a:schemeClr>
                </a:solidFill>
              </a:rPr>
              <a:t>1100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a:t>
            </a:r>
            <a:r>
              <a:rPr lang="en-US" altLang="zh-CN" dirty="0" smtClean="0">
                <a:solidFill>
                  <a:schemeClr val="tx2">
                    <a:lumMod val="50000"/>
                  </a:schemeClr>
                </a:solidFill>
              </a:rPr>
              <a:t>1100</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1111  1110  1100  1000</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sp>
        <p:nvSpPr>
          <p:cNvPr id="3" name="矩形 2"/>
          <p:cNvSpPr/>
          <p:nvPr/>
        </p:nvSpPr>
        <p:spPr>
          <a:xfrm>
            <a:off x="2497639" y="5167267"/>
            <a:ext cx="7450238" cy="400110"/>
          </a:xfrm>
          <a:prstGeom prst="rect">
            <a:avLst/>
          </a:prstGeom>
        </p:spPr>
        <p:txBody>
          <a:bodyPr wrap="square">
            <a:spAutoFit/>
          </a:bodyPr>
          <a:lstStyle/>
          <a:p>
            <a:r>
              <a:rPr lang="en-US" altLang="zh-CN" b="0" dirty="0">
                <a:solidFill>
                  <a:schemeClr val="tx2">
                    <a:lumMod val="50000"/>
                  </a:schemeClr>
                </a:solidFill>
              </a:rPr>
              <a:t>the embedding preserves the distances </a:t>
            </a:r>
            <a:r>
              <a:rPr lang="en-US" altLang="zh-CN" b="0" dirty="0" smtClean="0">
                <a:solidFill>
                  <a:schemeClr val="tx2">
                    <a:lumMod val="50000"/>
                  </a:schemeClr>
                </a:solidFill>
              </a:rPr>
              <a:t>between </a:t>
            </a:r>
            <a:r>
              <a:rPr lang="en-US" altLang="zh-CN" b="0" dirty="0">
                <a:solidFill>
                  <a:schemeClr val="tx2">
                    <a:lumMod val="50000"/>
                  </a:schemeClr>
                </a:solidFill>
              </a:rPr>
              <a:t>the points</a:t>
            </a:r>
            <a:endParaRPr lang="zh-CN" altLang="en-US" b="0" dirty="0">
              <a:solidFill>
                <a:schemeClr val="tx2">
                  <a:lumMod val="50000"/>
                </a:schemeClr>
              </a:solidFill>
            </a:endParaRPr>
          </a:p>
        </p:txBody>
      </p:sp>
      <p:sp>
        <p:nvSpPr>
          <p:cNvPr id="16"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7"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9"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4976976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4" name="Shape 384"/>
              <p:cNvSpPr/>
              <p:nvPr/>
            </p:nvSpPr>
            <p:spPr>
              <a:xfrm>
                <a:off x="1264407" y="1468346"/>
                <a:ext cx="9797293"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p>
              <a:p>
                <a:r>
                  <a:rPr lang="en-US" altLang="zh-CN" b="0" dirty="0">
                    <a:solidFill>
                      <a:schemeClr val="tx2">
                        <a:lumMod val="50000"/>
                      </a:schemeClr>
                    </a:solidFill>
                  </a:rPr>
                  <a:t>	Origin LSH hash </a:t>
                </a:r>
                <a:r>
                  <a:rPr lang="en-US" altLang="zh-CN" b="0" dirty="0" smtClean="0">
                    <a:solidFill>
                      <a:schemeClr val="tx2">
                        <a:lumMod val="50000"/>
                      </a:schemeClr>
                    </a:solidFill>
                  </a:rPr>
                  <a:t>functions: </a:t>
                </a:r>
                <a14:m>
                  <m:oMath xmlns:m="http://schemas.openxmlformats.org/officeDocument/2006/math">
                    <m:sSub>
                      <m:sSubPr>
                        <m:ctrlPr>
                          <a:rPr lang="en-US" altLang="zh-CN" b="0" i="1" smtClean="0">
                            <a:solidFill>
                              <a:schemeClr val="tx2">
                                <a:lumMod val="50000"/>
                              </a:schemeClr>
                            </a:solidFill>
                            <a:latin typeface="Cambria Math" panose="02040503050406030204" pitchFamily="18" charset="0"/>
                          </a:rPr>
                        </m:ctrlPr>
                      </m:sSubPr>
                      <m:e>
                        <m:r>
                          <a:rPr lang="en-US" altLang="zh-CN" b="0" i="1" smtClean="0">
                            <a:solidFill>
                              <a:schemeClr val="tx2">
                                <a:lumMod val="50000"/>
                              </a:schemeClr>
                            </a:solidFill>
                            <a:latin typeface="Cambria Math" panose="02040503050406030204" pitchFamily="18" charset="0"/>
                          </a:rPr>
                          <m:t>h</m:t>
                        </m:r>
                      </m:e>
                      <m:sub>
                        <m:r>
                          <a:rPr lang="en-US" altLang="zh-CN" b="0" i="1" smtClean="0">
                            <a:solidFill>
                              <a:schemeClr val="tx2">
                                <a:lumMod val="50000"/>
                              </a:schemeClr>
                            </a:solidFill>
                            <a:latin typeface="Cambria Math" panose="02040503050406030204" pitchFamily="18" charset="0"/>
                          </a:rPr>
                          <m:t>𝑖</m:t>
                        </m:r>
                      </m:sub>
                    </m:sSub>
                    <m:d>
                      <m:dPr>
                        <m:ctrlPr>
                          <a:rPr lang="en-US" altLang="zh-CN" b="0" i="1" smtClean="0">
                            <a:solidFill>
                              <a:schemeClr val="tx2">
                                <a:lumMod val="50000"/>
                              </a:schemeClr>
                            </a:solidFill>
                            <a:latin typeface="Cambria Math" panose="02040503050406030204" pitchFamily="18" charset="0"/>
                          </a:rPr>
                        </m:ctrlPr>
                      </m:dPr>
                      <m:e>
                        <m:r>
                          <a:rPr lang="en-US" altLang="zh-CN" b="0" i="1" smtClean="0">
                            <a:solidFill>
                              <a:schemeClr val="tx2">
                                <a:lumMod val="50000"/>
                              </a:schemeClr>
                            </a:solidFill>
                            <a:latin typeface="Cambria Math" panose="02040503050406030204" pitchFamily="18" charset="0"/>
                          </a:rPr>
                          <m:t>𝑝</m:t>
                        </m:r>
                      </m:e>
                    </m:d>
                    <m:r>
                      <a:rPr lang="en-US" altLang="zh-CN" b="0" i="1" smtClean="0">
                        <a:solidFill>
                          <a:schemeClr val="tx2">
                            <a:lumMod val="50000"/>
                          </a:schemeClr>
                        </a:solidFill>
                        <a:latin typeface="Cambria Math" panose="02040503050406030204" pitchFamily="18" charset="0"/>
                      </a:rPr>
                      <m:t>= </m:t>
                    </m:r>
                    <m:sSub>
                      <m:sSubPr>
                        <m:ctrlPr>
                          <a:rPr lang="en-US" altLang="zh-CN" b="0" i="1" smtClean="0">
                            <a:solidFill>
                              <a:schemeClr val="tx2">
                                <a:lumMod val="50000"/>
                              </a:schemeClr>
                            </a:solidFill>
                            <a:latin typeface="Cambria Math" panose="02040503050406030204" pitchFamily="18" charset="0"/>
                          </a:rPr>
                        </m:ctrlPr>
                      </m:sSubPr>
                      <m:e>
                        <m:r>
                          <a:rPr lang="en-US" altLang="zh-CN" b="0" i="1" smtClean="0">
                            <a:solidFill>
                              <a:schemeClr val="tx2">
                                <a:lumMod val="50000"/>
                              </a:schemeClr>
                            </a:solidFill>
                            <a:latin typeface="Cambria Math" panose="02040503050406030204" pitchFamily="18" charset="0"/>
                          </a:rPr>
                          <m:t>𝑝</m:t>
                        </m:r>
                      </m:e>
                      <m:sub>
                        <m:r>
                          <a:rPr lang="en-US" altLang="zh-CN" b="0" i="1" smtClean="0">
                            <a:solidFill>
                              <a:schemeClr val="tx2">
                                <a:lumMod val="50000"/>
                              </a:schemeClr>
                            </a:solidFill>
                            <a:latin typeface="Cambria Math" panose="02040503050406030204" pitchFamily="18" charset="0"/>
                          </a:rPr>
                          <m:t>𝑖</m:t>
                        </m:r>
                      </m:sub>
                    </m:sSub>
                  </m:oMath>
                </a14:m>
                <a:endParaRPr lang="en-US" altLang="zh-CN" b="0" dirty="0" smtClean="0">
                  <a:solidFill>
                    <a:schemeClr val="tx2">
                      <a:lumMod val="50000"/>
                    </a:schemeClr>
                  </a:solidFill>
                </a:endParaRPr>
              </a:p>
              <a:p>
                <a:r>
                  <a:rPr lang="en-US" altLang="zh-CN" b="0" dirty="0">
                    <a:solidFill>
                      <a:schemeClr val="tx2">
                        <a:lumMod val="50000"/>
                      </a:schemeClr>
                    </a:solidFill>
                  </a:rPr>
                  <a:t>	</a:t>
                </a:r>
                <a:endParaRPr lang="en-US" altLang="zh-CN" b="0" dirty="0" smtClean="0">
                  <a:solidFill>
                    <a:schemeClr val="tx2">
                      <a:lumMod val="50000"/>
                    </a:schemeClr>
                  </a:solidFill>
                </a:endParaRPr>
              </a:p>
            </p:txBody>
          </p:sp>
        </mc:Choice>
        <mc:Fallback xmlns="">
          <p:sp>
            <p:nvSpPr>
              <p:cNvPr id="384" name="Shape 384"/>
              <p:cNvSpPr>
                <a:spLocks noRot="1" noChangeAspect="1" noMove="1" noResize="1" noEditPoints="1" noAdjustHandles="1" noChangeArrowheads="1" noChangeShapeType="1" noTextEdit="1"/>
              </p:cNvSpPr>
              <p:nvPr/>
            </p:nvSpPr>
            <p:spPr>
              <a:xfrm>
                <a:off x="1264407" y="1468346"/>
                <a:ext cx="9797293" cy="1200329"/>
              </a:xfrm>
              <a:prstGeom prst="rect">
                <a:avLst/>
              </a:prstGeom>
              <a:blipFill>
                <a:blip r:embed="rId2"/>
                <a:stretch>
                  <a:fillRect l="-1430" t="-4061"/>
                </a:stretch>
              </a:blipFill>
              <a:ln w="12700">
                <a:miter lim="400000"/>
              </a:ln>
              <a:extLst>
                <a:ext uri="{C572A759-6A51-4108-AA02-DFA0A04FC94B}">
                  <ma14:wrappingTextBoxFlag xmlns:ma14="http://schemas.microsoft.com/office/mac/drawingml/2011/main" xmlns="" val="1"/>
                </a:ext>
              </a:extLst>
            </p:spPr>
            <p:txBody>
              <a:bodyPr/>
              <a:lstStyle/>
              <a:p>
                <a:r>
                  <a:rPr lang="zh-CN" altLang="en-US">
                    <a:noFill/>
                  </a:rPr>
                  <a:t> </a:t>
                </a:r>
              </a:p>
            </p:txBody>
          </p:sp>
        </mc:Fallback>
      </mc:AlternateContent>
      <p:sp>
        <p:nvSpPr>
          <p:cNvPr id="16" name="左中括号 15"/>
          <p:cNvSpPr/>
          <p:nvPr/>
        </p:nvSpPr>
        <p:spPr>
          <a:xfrm>
            <a:off x="1487413" y="2944927"/>
            <a:ext cx="139700" cy="1323437"/>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7" name="右中括号 16"/>
          <p:cNvSpPr/>
          <p:nvPr/>
        </p:nvSpPr>
        <p:spPr>
          <a:xfrm>
            <a:off x="4682631" y="2944927"/>
            <a:ext cx="139700" cy="1323437"/>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8" name="文本框 17"/>
          <p:cNvSpPr txBox="1"/>
          <p:nvPr/>
        </p:nvSpPr>
        <p:spPr>
          <a:xfrm>
            <a:off x="1627113" y="2944927"/>
            <a:ext cx="312536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1000  1100  1000  </a:t>
            </a:r>
            <a:r>
              <a:rPr lang="en-US" altLang="zh-CN" dirty="0" smtClean="0">
                <a:solidFill>
                  <a:schemeClr val="tx2">
                    <a:lumMod val="50000"/>
                  </a:schemeClr>
                </a:solidFill>
              </a:rPr>
              <a:t>1111</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1110  1100  1000  1110</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1000  </a:t>
            </a:r>
            <a:r>
              <a:rPr lang="en-US" altLang="zh-CN" dirty="0" smtClean="0">
                <a:solidFill>
                  <a:schemeClr val="tx2">
                    <a:lumMod val="50000"/>
                  </a:schemeClr>
                </a:solidFill>
              </a:rPr>
              <a:t>1100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a:t>
            </a:r>
            <a:r>
              <a:rPr lang="en-US" altLang="zh-CN" dirty="0" smtClean="0">
                <a:solidFill>
                  <a:schemeClr val="tx2">
                    <a:lumMod val="50000"/>
                  </a:schemeClr>
                </a:solidFill>
              </a:rPr>
              <a:t>1100</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1111  1110  1100  1000</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cxnSp>
        <p:nvCxnSpPr>
          <p:cNvPr id="5" name="直接箭头连接符 4"/>
          <p:cNvCxnSpPr/>
          <p:nvPr/>
        </p:nvCxnSpPr>
        <p:spPr>
          <a:xfrm>
            <a:off x="1099595" y="3113590"/>
            <a:ext cx="527518" cy="0"/>
          </a:xfrm>
          <a:prstGeom prst="straightConnector1">
            <a:avLst/>
          </a:prstGeom>
          <a:noFill/>
          <a:ln w="41275"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3" name="Shape 384"/>
              <p:cNvSpPr/>
              <p:nvPr/>
            </p:nvSpPr>
            <p:spPr>
              <a:xfrm>
                <a:off x="6163053" y="2668675"/>
                <a:ext cx="5470373" cy="37856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b="0" dirty="0" smtClean="0">
                    <a:solidFill>
                      <a:schemeClr val="tx2">
                        <a:lumMod val="50000"/>
                      </a:schemeClr>
                    </a:solidFill>
                  </a:rPr>
                  <a:t>P = [</a:t>
                </a:r>
                <a:r>
                  <a:rPr lang="en-US" altLang="zh-CN" b="0" dirty="0">
                    <a:solidFill>
                      <a:schemeClr val="tx2">
                        <a:lumMod val="50000"/>
                      </a:schemeClr>
                    </a:solidFill>
                  </a:rPr>
                  <a:t>1000  1100  1000  </a:t>
                </a:r>
                <a:r>
                  <a:rPr lang="en-US" altLang="zh-CN" b="0" dirty="0" smtClean="0">
                    <a:solidFill>
                      <a:schemeClr val="tx2">
                        <a:lumMod val="50000"/>
                      </a:schemeClr>
                    </a:solidFill>
                  </a:rPr>
                  <a:t>1111]</a:t>
                </a:r>
              </a:p>
              <a:p>
                <a:endParaRPr lang="en-US" altLang="zh-CN" b="0" dirty="0" smtClean="0">
                  <a:solidFill>
                    <a:schemeClr val="tx2">
                      <a:lumMod val="50000"/>
                    </a:schemeClr>
                  </a:solidFill>
                </a:endParaRPr>
              </a:p>
              <a:p>
                <a:r>
                  <a:rPr lang="en-US" altLang="zh-CN" b="0" dirty="0" smtClean="0">
                    <a:solidFill>
                      <a:schemeClr val="tx2">
                        <a:lumMod val="50000"/>
                      </a:schemeClr>
                    </a:solidFill>
                  </a:rPr>
                  <a:t> </a:t>
                </a:r>
                <a14:m>
                  <m:oMath xmlns:m="http://schemas.openxmlformats.org/officeDocument/2006/math">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h</m:t>
                        </m:r>
                      </m:e>
                      <m:sub>
                        <m:r>
                          <a:rPr lang="en-US" altLang="zh-CN" b="0" i="1" smtClean="0">
                            <a:solidFill>
                              <a:schemeClr val="tx2">
                                <a:lumMod val="50000"/>
                              </a:schemeClr>
                            </a:solidFill>
                            <a:latin typeface="Cambria Math" panose="02040503050406030204" pitchFamily="18" charset="0"/>
                          </a:rPr>
                          <m:t>0</m:t>
                        </m:r>
                      </m:sub>
                    </m:sSub>
                    <m:d>
                      <m:dPr>
                        <m:ctrlPr>
                          <a:rPr lang="en-US" altLang="zh-CN" b="0" i="1">
                            <a:solidFill>
                              <a:schemeClr val="tx2">
                                <a:lumMod val="50000"/>
                              </a:schemeClr>
                            </a:solidFill>
                            <a:latin typeface="Cambria Math" panose="02040503050406030204" pitchFamily="18" charset="0"/>
                          </a:rPr>
                        </m:ctrlPr>
                      </m:dPr>
                      <m:e>
                        <m:r>
                          <a:rPr lang="en-US" altLang="zh-CN" b="0" i="1">
                            <a:solidFill>
                              <a:schemeClr val="tx2">
                                <a:lumMod val="50000"/>
                              </a:schemeClr>
                            </a:solidFill>
                            <a:latin typeface="Cambria Math" panose="02040503050406030204" pitchFamily="18" charset="0"/>
                          </a:rPr>
                          <m:t>𝑝</m:t>
                        </m:r>
                      </m:e>
                    </m:d>
                    <m:r>
                      <a:rPr lang="en-US" altLang="zh-CN" b="0" i="1">
                        <a:solidFill>
                          <a:schemeClr val="tx2">
                            <a:lumMod val="50000"/>
                          </a:schemeClr>
                        </a:solidFill>
                        <a:latin typeface="Cambria Math" panose="02040503050406030204" pitchFamily="18" charset="0"/>
                      </a:rPr>
                      <m:t>= </m:t>
                    </m:r>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𝑝</m:t>
                        </m:r>
                      </m:e>
                      <m:sub>
                        <m:r>
                          <a:rPr lang="en-US" altLang="zh-CN" b="0" i="1" smtClean="0">
                            <a:solidFill>
                              <a:schemeClr val="tx2">
                                <a:lumMod val="50000"/>
                              </a:schemeClr>
                            </a:solidFill>
                            <a:latin typeface="Cambria Math" panose="02040503050406030204" pitchFamily="18" charset="0"/>
                          </a:rPr>
                          <m:t>0</m:t>
                        </m:r>
                      </m:sub>
                    </m:sSub>
                    <m:r>
                      <a:rPr lang="en-US" altLang="zh-CN" b="0" i="1" smtClean="0">
                        <a:solidFill>
                          <a:schemeClr val="tx2">
                            <a:lumMod val="50000"/>
                          </a:schemeClr>
                        </a:solidFill>
                        <a:latin typeface="Cambria Math" panose="02040503050406030204" pitchFamily="18" charset="0"/>
                      </a:rPr>
                      <m:t>=  1</m:t>
                    </m:r>
                  </m:oMath>
                </a14:m>
                <a:r>
                  <a:rPr lang="en-US" altLang="zh-CN" b="0" dirty="0" smtClean="0">
                    <a:solidFill>
                      <a:schemeClr val="tx2">
                        <a:lumMod val="50000"/>
                      </a:schemeClr>
                    </a:solidFill>
                  </a:rPr>
                  <a:t> </a:t>
                </a:r>
              </a:p>
              <a:p>
                <a:r>
                  <a:rPr lang="en-US" altLang="zh-CN" b="0" dirty="0">
                    <a:solidFill>
                      <a:schemeClr val="tx2">
                        <a:lumMod val="50000"/>
                      </a:schemeClr>
                    </a:solidFill>
                  </a:rPr>
                  <a:t> </a:t>
                </a:r>
                <a14:m>
                  <m:oMath xmlns:m="http://schemas.openxmlformats.org/officeDocument/2006/math">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h</m:t>
                        </m:r>
                      </m:e>
                      <m:sub>
                        <m:r>
                          <a:rPr lang="en-US" altLang="zh-CN" b="0" i="1" smtClean="0">
                            <a:solidFill>
                              <a:schemeClr val="tx2">
                                <a:lumMod val="50000"/>
                              </a:schemeClr>
                            </a:solidFill>
                            <a:latin typeface="Cambria Math" panose="02040503050406030204" pitchFamily="18" charset="0"/>
                          </a:rPr>
                          <m:t>1</m:t>
                        </m:r>
                      </m:sub>
                    </m:sSub>
                    <m:d>
                      <m:dPr>
                        <m:ctrlPr>
                          <a:rPr lang="en-US" altLang="zh-CN" b="0" i="1">
                            <a:solidFill>
                              <a:schemeClr val="tx2">
                                <a:lumMod val="50000"/>
                              </a:schemeClr>
                            </a:solidFill>
                            <a:latin typeface="Cambria Math" panose="02040503050406030204" pitchFamily="18" charset="0"/>
                          </a:rPr>
                        </m:ctrlPr>
                      </m:dPr>
                      <m:e>
                        <m:r>
                          <a:rPr lang="en-US" altLang="zh-CN" b="0" i="1">
                            <a:solidFill>
                              <a:schemeClr val="tx2">
                                <a:lumMod val="50000"/>
                              </a:schemeClr>
                            </a:solidFill>
                            <a:latin typeface="Cambria Math" panose="02040503050406030204" pitchFamily="18" charset="0"/>
                          </a:rPr>
                          <m:t>𝑝</m:t>
                        </m:r>
                      </m:e>
                    </m:d>
                    <m:r>
                      <a:rPr lang="en-US" altLang="zh-CN" b="0" i="1">
                        <a:solidFill>
                          <a:schemeClr val="tx2">
                            <a:lumMod val="50000"/>
                          </a:schemeClr>
                        </a:solidFill>
                        <a:latin typeface="Cambria Math" panose="02040503050406030204" pitchFamily="18" charset="0"/>
                      </a:rPr>
                      <m:t>= </m:t>
                    </m:r>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𝑝</m:t>
                        </m:r>
                      </m:e>
                      <m:sub>
                        <m:r>
                          <a:rPr lang="en-US" altLang="zh-CN" b="0" i="1" smtClean="0">
                            <a:solidFill>
                              <a:schemeClr val="tx2">
                                <a:lumMod val="50000"/>
                              </a:schemeClr>
                            </a:solidFill>
                            <a:latin typeface="Cambria Math" panose="02040503050406030204" pitchFamily="18" charset="0"/>
                          </a:rPr>
                          <m:t>1</m:t>
                        </m:r>
                      </m:sub>
                    </m:sSub>
                    <m:r>
                      <a:rPr lang="en-US" altLang="zh-CN" b="0" i="1">
                        <a:solidFill>
                          <a:schemeClr val="tx2">
                            <a:lumMod val="50000"/>
                          </a:schemeClr>
                        </a:solidFill>
                        <a:latin typeface="Cambria Math" panose="02040503050406030204" pitchFamily="18" charset="0"/>
                      </a:rPr>
                      <m:t>=  </m:t>
                    </m:r>
                    <m:r>
                      <a:rPr lang="en-US" altLang="zh-CN" b="0" i="1" smtClean="0">
                        <a:solidFill>
                          <a:schemeClr val="tx2">
                            <a:lumMod val="50000"/>
                          </a:schemeClr>
                        </a:solidFill>
                        <a:latin typeface="Cambria Math" panose="02040503050406030204" pitchFamily="18" charset="0"/>
                      </a:rPr>
                      <m:t>0</m:t>
                    </m:r>
                  </m:oMath>
                </a14:m>
                <a:r>
                  <a:rPr lang="en-US" altLang="zh-CN" b="0" dirty="0" smtClean="0">
                    <a:solidFill>
                      <a:schemeClr val="tx2">
                        <a:lumMod val="50000"/>
                      </a:schemeClr>
                    </a:solidFill>
                  </a:rPr>
                  <a:t> </a:t>
                </a:r>
                <a:endParaRPr lang="en-US" altLang="zh-CN" b="0" dirty="0">
                  <a:solidFill>
                    <a:schemeClr val="tx2">
                      <a:lumMod val="50000"/>
                    </a:schemeClr>
                  </a:solidFill>
                </a:endParaRPr>
              </a:p>
              <a:p>
                <a:r>
                  <a:rPr lang="en-US" altLang="zh-CN" b="0" dirty="0">
                    <a:solidFill>
                      <a:schemeClr val="tx2">
                        <a:lumMod val="50000"/>
                      </a:schemeClr>
                    </a:solidFill>
                  </a:rPr>
                  <a:t> </a:t>
                </a:r>
                <a14:m>
                  <m:oMath xmlns:m="http://schemas.openxmlformats.org/officeDocument/2006/math">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h</m:t>
                        </m:r>
                      </m:e>
                      <m:sub>
                        <m:r>
                          <a:rPr lang="en-US" altLang="zh-CN" b="0" i="1" smtClean="0">
                            <a:solidFill>
                              <a:schemeClr val="tx2">
                                <a:lumMod val="50000"/>
                              </a:schemeClr>
                            </a:solidFill>
                            <a:latin typeface="Cambria Math" panose="02040503050406030204" pitchFamily="18" charset="0"/>
                          </a:rPr>
                          <m:t>2</m:t>
                        </m:r>
                      </m:sub>
                    </m:sSub>
                    <m:d>
                      <m:dPr>
                        <m:ctrlPr>
                          <a:rPr lang="en-US" altLang="zh-CN" b="0" i="1">
                            <a:solidFill>
                              <a:schemeClr val="tx2">
                                <a:lumMod val="50000"/>
                              </a:schemeClr>
                            </a:solidFill>
                            <a:latin typeface="Cambria Math" panose="02040503050406030204" pitchFamily="18" charset="0"/>
                          </a:rPr>
                        </m:ctrlPr>
                      </m:dPr>
                      <m:e>
                        <m:r>
                          <a:rPr lang="en-US" altLang="zh-CN" b="0" i="1">
                            <a:solidFill>
                              <a:schemeClr val="tx2">
                                <a:lumMod val="50000"/>
                              </a:schemeClr>
                            </a:solidFill>
                            <a:latin typeface="Cambria Math" panose="02040503050406030204" pitchFamily="18" charset="0"/>
                          </a:rPr>
                          <m:t>𝑝</m:t>
                        </m:r>
                      </m:e>
                    </m:d>
                    <m:r>
                      <a:rPr lang="en-US" altLang="zh-CN" b="0" i="1">
                        <a:solidFill>
                          <a:schemeClr val="tx2">
                            <a:lumMod val="50000"/>
                          </a:schemeClr>
                        </a:solidFill>
                        <a:latin typeface="Cambria Math" panose="02040503050406030204" pitchFamily="18" charset="0"/>
                      </a:rPr>
                      <m:t>= </m:t>
                    </m:r>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𝑝</m:t>
                        </m:r>
                      </m:e>
                      <m:sub>
                        <m:r>
                          <a:rPr lang="en-US" altLang="zh-CN" b="0" i="1" smtClean="0">
                            <a:solidFill>
                              <a:schemeClr val="tx2">
                                <a:lumMod val="50000"/>
                              </a:schemeClr>
                            </a:solidFill>
                            <a:latin typeface="Cambria Math" panose="02040503050406030204" pitchFamily="18" charset="0"/>
                          </a:rPr>
                          <m:t>2</m:t>
                        </m:r>
                      </m:sub>
                    </m:sSub>
                    <m:r>
                      <a:rPr lang="en-US" altLang="zh-CN" b="0" i="1">
                        <a:solidFill>
                          <a:schemeClr val="tx2">
                            <a:lumMod val="50000"/>
                          </a:schemeClr>
                        </a:solidFill>
                        <a:latin typeface="Cambria Math" panose="02040503050406030204" pitchFamily="18" charset="0"/>
                      </a:rPr>
                      <m:t>=  </m:t>
                    </m:r>
                    <m:r>
                      <a:rPr lang="en-US" altLang="zh-CN" b="0" i="1" smtClean="0">
                        <a:solidFill>
                          <a:schemeClr val="tx2">
                            <a:lumMod val="50000"/>
                          </a:schemeClr>
                        </a:solidFill>
                        <a:latin typeface="Cambria Math" panose="02040503050406030204" pitchFamily="18" charset="0"/>
                      </a:rPr>
                      <m:t>0</m:t>
                    </m:r>
                  </m:oMath>
                </a14:m>
                <a:r>
                  <a:rPr lang="en-US" altLang="zh-CN" b="0" dirty="0" smtClean="0">
                    <a:solidFill>
                      <a:schemeClr val="tx2">
                        <a:lumMod val="50000"/>
                      </a:schemeClr>
                    </a:solidFill>
                  </a:rPr>
                  <a:t> </a:t>
                </a:r>
                <a:endParaRPr lang="en-US" altLang="zh-CN" b="0" dirty="0">
                  <a:solidFill>
                    <a:schemeClr val="tx2">
                      <a:lumMod val="50000"/>
                    </a:schemeClr>
                  </a:solidFill>
                </a:endParaRPr>
              </a:p>
              <a:p>
                <a:r>
                  <a:rPr lang="en-US" altLang="zh-CN" b="0" dirty="0">
                    <a:solidFill>
                      <a:schemeClr val="tx2">
                        <a:lumMod val="50000"/>
                      </a:schemeClr>
                    </a:solidFill>
                  </a:rPr>
                  <a:t> </a:t>
                </a:r>
                <a14:m>
                  <m:oMath xmlns:m="http://schemas.openxmlformats.org/officeDocument/2006/math">
                    <m:sSub>
                      <m:sSubPr>
                        <m:ctrlPr>
                          <a:rPr lang="en-US" altLang="zh-CN" b="0" i="1" smtClean="0">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h</m:t>
                        </m:r>
                      </m:e>
                      <m:sub>
                        <m:r>
                          <a:rPr lang="en-US" altLang="zh-CN" b="0" i="1" smtClean="0">
                            <a:solidFill>
                              <a:schemeClr val="tx2">
                                <a:lumMod val="50000"/>
                              </a:schemeClr>
                            </a:solidFill>
                            <a:latin typeface="Cambria Math" panose="02040503050406030204" pitchFamily="18" charset="0"/>
                          </a:rPr>
                          <m:t>3</m:t>
                        </m:r>
                      </m:sub>
                    </m:sSub>
                    <m:d>
                      <m:dPr>
                        <m:ctrlPr>
                          <a:rPr lang="en-US" altLang="zh-CN" b="0" i="1">
                            <a:solidFill>
                              <a:schemeClr val="tx2">
                                <a:lumMod val="50000"/>
                              </a:schemeClr>
                            </a:solidFill>
                            <a:latin typeface="Cambria Math" panose="02040503050406030204" pitchFamily="18" charset="0"/>
                          </a:rPr>
                        </m:ctrlPr>
                      </m:dPr>
                      <m:e>
                        <m:r>
                          <a:rPr lang="en-US" altLang="zh-CN" b="0" i="1">
                            <a:solidFill>
                              <a:schemeClr val="tx2">
                                <a:lumMod val="50000"/>
                              </a:schemeClr>
                            </a:solidFill>
                            <a:latin typeface="Cambria Math" panose="02040503050406030204" pitchFamily="18" charset="0"/>
                          </a:rPr>
                          <m:t>𝑝</m:t>
                        </m:r>
                      </m:e>
                    </m:d>
                    <m:r>
                      <a:rPr lang="en-US" altLang="zh-CN" b="0" i="1">
                        <a:solidFill>
                          <a:schemeClr val="tx2">
                            <a:lumMod val="50000"/>
                          </a:schemeClr>
                        </a:solidFill>
                        <a:latin typeface="Cambria Math" panose="02040503050406030204" pitchFamily="18" charset="0"/>
                      </a:rPr>
                      <m:t>= </m:t>
                    </m:r>
                    <m:sSub>
                      <m:sSubPr>
                        <m:ctrlPr>
                          <a:rPr lang="en-US" altLang="zh-CN" b="0" i="1">
                            <a:solidFill>
                              <a:schemeClr val="tx2">
                                <a:lumMod val="50000"/>
                              </a:schemeClr>
                            </a:solidFill>
                            <a:latin typeface="Cambria Math" panose="02040503050406030204" pitchFamily="18" charset="0"/>
                          </a:rPr>
                        </m:ctrlPr>
                      </m:sSubPr>
                      <m:e>
                        <m:r>
                          <a:rPr lang="en-US" altLang="zh-CN" b="0" i="1">
                            <a:solidFill>
                              <a:schemeClr val="tx2">
                                <a:lumMod val="50000"/>
                              </a:schemeClr>
                            </a:solidFill>
                            <a:latin typeface="Cambria Math" panose="02040503050406030204" pitchFamily="18" charset="0"/>
                          </a:rPr>
                          <m:t>𝑝</m:t>
                        </m:r>
                      </m:e>
                      <m:sub>
                        <m:r>
                          <a:rPr lang="en-US" altLang="zh-CN" b="0" i="1" smtClean="0">
                            <a:solidFill>
                              <a:schemeClr val="tx2">
                                <a:lumMod val="50000"/>
                              </a:schemeClr>
                            </a:solidFill>
                            <a:latin typeface="Cambria Math" panose="02040503050406030204" pitchFamily="18" charset="0"/>
                          </a:rPr>
                          <m:t>3</m:t>
                        </m:r>
                      </m:sub>
                    </m:sSub>
                    <m:r>
                      <a:rPr lang="en-US" altLang="zh-CN" b="0" i="1">
                        <a:solidFill>
                          <a:schemeClr val="tx2">
                            <a:lumMod val="50000"/>
                          </a:schemeClr>
                        </a:solidFill>
                        <a:latin typeface="Cambria Math" panose="02040503050406030204" pitchFamily="18" charset="0"/>
                      </a:rPr>
                      <m:t>=  </m:t>
                    </m:r>
                    <m:r>
                      <a:rPr lang="en-US" altLang="zh-CN" b="0" i="1" smtClean="0">
                        <a:solidFill>
                          <a:schemeClr val="tx2">
                            <a:lumMod val="50000"/>
                          </a:schemeClr>
                        </a:solidFill>
                        <a:latin typeface="Cambria Math" panose="02040503050406030204" pitchFamily="18" charset="0"/>
                      </a:rPr>
                      <m:t>0</m:t>
                    </m:r>
                  </m:oMath>
                </a14:m>
                <a:r>
                  <a:rPr lang="en-US" altLang="zh-CN" b="0" dirty="0" smtClean="0">
                    <a:solidFill>
                      <a:schemeClr val="tx2">
                        <a:lumMod val="50000"/>
                      </a:schemeClr>
                    </a:solidFill>
                  </a:rPr>
                  <a:t> </a:t>
                </a:r>
                <a:endParaRPr lang="en-US" altLang="zh-CN" b="0" dirty="0">
                  <a:solidFill>
                    <a:schemeClr val="tx2">
                      <a:lumMod val="50000"/>
                    </a:schemeClr>
                  </a:solidFill>
                </a:endParaRPr>
              </a:p>
              <a:p>
                <a:r>
                  <a:rPr lang="en-US" altLang="zh-CN" dirty="0" smtClean="0">
                    <a:solidFill>
                      <a:schemeClr val="tx2">
                        <a:lumMod val="50000"/>
                      </a:schemeClr>
                    </a:solidFill>
                  </a:rPr>
                  <a:t> …</a:t>
                </a:r>
              </a:p>
              <a:p>
                <a:r>
                  <a:rPr lang="en-US" altLang="zh-CN" dirty="0" smtClean="0">
                    <a:solidFill>
                      <a:schemeClr val="tx2">
                        <a:lumMod val="50000"/>
                      </a:schemeClr>
                    </a:solidFill>
                  </a:rPr>
                  <a:t> …</a:t>
                </a:r>
              </a:p>
              <a:p>
                <a:r>
                  <a:rPr lang="en-US" altLang="zh-CN" dirty="0" smtClean="0">
                    <a:solidFill>
                      <a:schemeClr val="tx2">
                        <a:lumMod val="50000"/>
                      </a:schemeClr>
                    </a:solidFill>
                  </a:rPr>
                  <a:t> …</a:t>
                </a:r>
              </a:p>
              <a:p>
                <a:endParaRPr lang="en-US" altLang="zh-CN" b="0" dirty="0" smtClean="0">
                  <a:solidFill>
                    <a:schemeClr val="tx2">
                      <a:lumMod val="50000"/>
                    </a:schemeClr>
                  </a:solidFill>
                </a:endParaRPr>
              </a:p>
            </p:txBody>
          </p:sp>
        </mc:Choice>
        <mc:Fallback xmlns="">
          <p:sp>
            <p:nvSpPr>
              <p:cNvPr id="23" name="Shape 384"/>
              <p:cNvSpPr>
                <a:spLocks noRot="1" noChangeAspect="1" noMove="1" noResize="1" noEditPoints="1" noAdjustHandles="1" noChangeArrowheads="1" noChangeShapeType="1" noTextEdit="1"/>
              </p:cNvSpPr>
              <p:nvPr/>
            </p:nvSpPr>
            <p:spPr>
              <a:xfrm>
                <a:off x="6163053" y="2668675"/>
                <a:ext cx="5470373" cy="3785652"/>
              </a:xfrm>
              <a:prstGeom prst="rect">
                <a:avLst/>
              </a:prstGeom>
              <a:blipFill>
                <a:blip r:embed="rId3"/>
                <a:stretch>
                  <a:fillRect l="-2564" t="-1288"/>
                </a:stretch>
              </a:blipFill>
              <a:ln w="12700">
                <a:miter lim="400000"/>
              </a:ln>
              <a:extLst>
                <a:ext uri="{C572A759-6A51-4108-AA02-DFA0A04FC94B}">
                  <ma14:wrappingTextBoxFlag xmlns:ma14="http://schemas.microsoft.com/office/mac/drawingml/2011/main" xmlns="" val="1"/>
                </a:ext>
              </a:extLst>
            </p:spPr>
            <p:txBody>
              <a:bodyPr/>
              <a:lstStyle/>
              <a:p>
                <a:r>
                  <a:rPr lang="zh-CN" altLang="en-US">
                    <a:noFill/>
                  </a:rPr>
                  <a:t> </a:t>
                </a:r>
              </a:p>
            </p:txBody>
          </p:sp>
        </mc:Fallback>
      </mc:AlternateContent>
      <p:sp>
        <p:nvSpPr>
          <p:cNvPr id="11"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2"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4"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16030695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4" name="Shape 384"/>
              <p:cNvSpPr/>
              <p:nvPr/>
            </p:nvSpPr>
            <p:spPr>
              <a:xfrm>
                <a:off x="1264407" y="1468346"/>
                <a:ext cx="9797293" cy="126188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p>
              <a:p>
                <a:r>
                  <a:rPr lang="en-US" altLang="zh-CN" b="0" dirty="0">
                    <a:solidFill>
                      <a:schemeClr val="tx2">
                        <a:lumMod val="50000"/>
                      </a:schemeClr>
                    </a:solidFill>
                  </a:rPr>
                  <a:t>	Origin LSH hash </a:t>
                </a:r>
                <a:r>
                  <a:rPr lang="en-US" altLang="zh-CN" b="0" dirty="0" smtClean="0">
                    <a:solidFill>
                      <a:schemeClr val="tx2">
                        <a:lumMod val="50000"/>
                      </a:schemeClr>
                    </a:solidFill>
                  </a:rPr>
                  <a:t>functions: </a:t>
                </a:r>
                <a14:m>
                  <m:oMath xmlns:m="http://schemas.openxmlformats.org/officeDocument/2006/math">
                    <m:sSub>
                      <m:sSubPr>
                        <m:ctrlPr>
                          <a:rPr lang="en-US" altLang="zh-CN" sz="2800" b="0" i="1" smtClean="0">
                            <a:solidFill>
                              <a:schemeClr val="tx2">
                                <a:lumMod val="50000"/>
                              </a:schemeClr>
                            </a:solidFill>
                            <a:latin typeface="Cambria Math" panose="02040503050406030204" pitchFamily="18" charset="0"/>
                          </a:rPr>
                        </m:ctrlPr>
                      </m:sSubPr>
                      <m:e>
                        <m:r>
                          <a:rPr lang="en-US" altLang="zh-CN" sz="2800" b="0" i="1" smtClean="0">
                            <a:solidFill>
                              <a:schemeClr val="tx2">
                                <a:lumMod val="50000"/>
                              </a:schemeClr>
                            </a:solidFill>
                            <a:latin typeface="Cambria Math" panose="02040503050406030204" pitchFamily="18" charset="0"/>
                          </a:rPr>
                          <m:t>h</m:t>
                        </m:r>
                      </m:e>
                      <m:sub>
                        <m:r>
                          <a:rPr lang="en-US" altLang="zh-CN" sz="2800" b="0" i="1" smtClean="0">
                            <a:solidFill>
                              <a:schemeClr val="tx2">
                                <a:lumMod val="50000"/>
                              </a:schemeClr>
                            </a:solidFill>
                            <a:latin typeface="Cambria Math" panose="02040503050406030204" pitchFamily="18" charset="0"/>
                          </a:rPr>
                          <m:t>𝑖</m:t>
                        </m:r>
                      </m:sub>
                    </m:sSub>
                    <m:d>
                      <m:dPr>
                        <m:ctrlPr>
                          <a:rPr lang="en-US" altLang="zh-CN" sz="2800" b="0" i="1" smtClean="0">
                            <a:solidFill>
                              <a:schemeClr val="tx2">
                                <a:lumMod val="50000"/>
                              </a:schemeClr>
                            </a:solidFill>
                            <a:latin typeface="Cambria Math" panose="02040503050406030204" pitchFamily="18" charset="0"/>
                          </a:rPr>
                        </m:ctrlPr>
                      </m:dPr>
                      <m:e>
                        <m:r>
                          <a:rPr lang="en-US" altLang="zh-CN" sz="2800" b="0" i="1" smtClean="0">
                            <a:solidFill>
                              <a:schemeClr val="tx2">
                                <a:lumMod val="50000"/>
                              </a:schemeClr>
                            </a:solidFill>
                            <a:latin typeface="Cambria Math" panose="02040503050406030204" pitchFamily="18" charset="0"/>
                          </a:rPr>
                          <m:t>𝑝</m:t>
                        </m:r>
                      </m:e>
                    </m:d>
                    <m:r>
                      <a:rPr lang="en-US" altLang="zh-CN" sz="2800" b="0" i="1" smtClean="0">
                        <a:solidFill>
                          <a:schemeClr val="tx2">
                            <a:lumMod val="50000"/>
                          </a:schemeClr>
                        </a:solidFill>
                        <a:latin typeface="Cambria Math" panose="02040503050406030204" pitchFamily="18" charset="0"/>
                      </a:rPr>
                      <m:t>= </m:t>
                    </m:r>
                    <m:sSub>
                      <m:sSubPr>
                        <m:ctrlPr>
                          <a:rPr lang="en-US" altLang="zh-CN" sz="2800" b="0" i="1" smtClean="0">
                            <a:solidFill>
                              <a:schemeClr val="tx2">
                                <a:lumMod val="50000"/>
                              </a:schemeClr>
                            </a:solidFill>
                            <a:latin typeface="Cambria Math" panose="02040503050406030204" pitchFamily="18" charset="0"/>
                          </a:rPr>
                        </m:ctrlPr>
                      </m:sSubPr>
                      <m:e>
                        <m:r>
                          <a:rPr lang="en-US" altLang="zh-CN" sz="2800" b="0" i="1" smtClean="0">
                            <a:solidFill>
                              <a:schemeClr val="tx2">
                                <a:lumMod val="50000"/>
                              </a:schemeClr>
                            </a:solidFill>
                            <a:latin typeface="Cambria Math" panose="02040503050406030204" pitchFamily="18" charset="0"/>
                          </a:rPr>
                          <m:t>𝑝</m:t>
                        </m:r>
                      </m:e>
                      <m:sub>
                        <m:r>
                          <a:rPr lang="en-US" altLang="zh-CN" sz="2800" b="0" i="1" smtClean="0">
                            <a:solidFill>
                              <a:schemeClr val="tx2">
                                <a:lumMod val="50000"/>
                              </a:schemeClr>
                            </a:solidFill>
                            <a:latin typeface="Cambria Math" panose="02040503050406030204" pitchFamily="18" charset="0"/>
                          </a:rPr>
                          <m:t>𝑖</m:t>
                        </m:r>
                      </m:sub>
                    </m:sSub>
                  </m:oMath>
                </a14:m>
                <a:endParaRPr lang="en-US" altLang="zh-CN" sz="2800" b="0" dirty="0" smtClean="0">
                  <a:solidFill>
                    <a:schemeClr val="tx2">
                      <a:lumMod val="50000"/>
                    </a:schemeClr>
                  </a:solidFill>
                </a:endParaRPr>
              </a:p>
              <a:p>
                <a:r>
                  <a:rPr lang="en-US" altLang="zh-CN" b="0" dirty="0" smtClean="0">
                    <a:solidFill>
                      <a:schemeClr val="tx2">
                        <a:lumMod val="50000"/>
                      </a:schemeClr>
                    </a:solidFill>
                  </a:rPr>
                  <a:t>          then we have Cd hash functions</a:t>
                </a:r>
              </a:p>
            </p:txBody>
          </p:sp>
        </mc:Choice>
        <mc:Fallback xmlns="">
          <p:sp>
            <p:nvSpPr>
              <p:cNvPr id="384" name="Shape 384"/>
              <p:cNvSpPr>
                <a:spLocks noRot="1" noChangeAspect="1" noMove="1" noResize="1" noEditPoints="1" noAdjustHandles="1" noChangeArrowheads="1" noChangeShapeType="1" noTextEdit="1"/>
              </p:cNvSpPr>
              <p:nvPr/>
            </p:nvSpPr>
            <p:spPr>
              <a:xfrm>
                <a:off x="1264407" y="1468346"/>
                <a:ext cx="9797293" cy="1261884"/>
              </a:xfrm>
              <a:prstGeom prst="rect">
                <a:avLst/>
              </a:prstGeom>
              <a:blipFill>
                <a:blip r:embed="rId3"/>
                <a:stretch>
                  <a:fillRect l="-1430" t="-3865" b="-10145"/>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zh-CN" altLang="en-US">
                    <a:noFill/>
                  </a:rPr>
                  <a:t> </a:t>
                </a:r>
              </a:p>
            </p:txBody>
          </p:sp>
        </mc:Fallback>
      </mc:AlternateContent>
      <p:sp>
        <p:nvSpPr>
          <p:cNvPr id="6"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7"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9" name="矩形 8"/>
          <p:cNvSpPr/>
          <p:nvPr/>
        </p:nvSpPr>
        <p:spPr>
          <a:xfrm>
            <a:off x="1627113" y="3581029"/>
            <a:ext cx="4775666" cy="461665"/>
          </a:xfrm>
          <a:prstGeom prst="rect">
            <a:avLst/>
          </a:prstGeom>
        </p:spPr>
        <p:txBody>
          <a:bodyPr wrap="none">
            <a:spAutoFit/>
          </a:bodyPr>
          <a:lstStyle/>
          <a:p>
            <a:r>
              <a:rPr lang="en-US" altLang="zh-CN" sz="2400" b="0" dirty="0">
                <a:solidFill>
                  <a:schemeClr val="tx2">
                    <a:lumMod val="50000"/>
                  </a:schemeClr>
                </a:solidFill>
              </a:rPr>
              <a:t>P = [1000  1100 </a:t>
            </a:r>
            <a:r>
              <a:rPr lang="en-US" altLang="zh-CN" sz="2400" b="0" dirty="0" smtClean="0">
                <a:solidFill>
                  <a:schemeClr val="tx2">
                    <a:lumMod val="50000"/>
                  </a:schemeClr>
                </a:solidFill>
              </a:rPr>
              <a:t>… 1000  </a:t>
            </a:r>
            <a:r>
              <a:rPr lang="en-US" altLang="zh-CN" sz="2400" b="0" dirty="0">
                <a:solidFill>
                  <a:schemeClr val="tx2">
                    <a:lumMod val="50000"/>
                  </a:schemeClr>
                </a:solidFill>
              </a:rPr>
              <a:t>1111]</a:t>
            </a:r>
          </a:p>
        </p:txBody>
      </p:sp>
      <mc:AlternateContent xmlns:mc="http://schemas.openxmlformats.org/markup-compatibility/2006" xmlns:a14="http://schemas.microsoft.com/office/drawing/2010/main">
        <mc:Choice Requires="a14">
          <p:sp>
            <p:nvSpPr>
              <p:cNvPr id="10" name="矩形 9"/>
              <p:cNvSpPr/>
              <p:nvPr/>
            </p:nvSpPr>
            <p:spPr>
              <a:xfrm>
                <a:off x="1546819" y="4602965"/>
                <a:ext cx="4936253" cy="52322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sSub>
                        <m:sSubPr>
                          <m:ctrlPr>
                            <a:rPr lang="en-US" altLang="zh-CN" sz="2800" b="0" i="1" smtClean="0">
                              <a:solidFill>
                                <a:srgbClr val="535353">
                                  <a:lumMod val="50000"/>
                                </a:srgbClr>
                              </a:solidFill>
                              <a:latin typeface="Cambria Math" panose="02040503050406030204" pitchFamily="18" charset="0"/>
                            </a:rPr>
                          </m:ctrlPr>
                        </m:sSubPr>
                        <m:e>
                          <m:r>
                            <a:rPr lang="en-US" altLang="zh-CN" sz="2800" b="0" i="1">
                              <a:solidFill>
                                <a:srgbClr val="535353">
                                  <a:lumMod val="50000"/>
                                </a:srgbClr>
                              </a:solidFill>
                              <a:latin typeface="Cambria Math" panose="02040503050406030204" pitchFamily="18" charset="0"/>
                            </a:rPr>
                            <m:t>𝑔</m:t>
                          </m:r>
                        </m:e>
                        <m:sub>
                          <m:r>
                            <a:rPr lang="en-US" altLang="zh-CN" sz="2800" b="0" i="1">
                              <a:solidFill>
                                <a:srgbClr val="535353">
                                  <a:lumMod val="50000"/>
                                </a:srgbClr>
                              </a:solidFill>
                              <a:latin typeface="Cambria Math" panose="02040503050406030204" pitchFamily="18" charset="0"/>
                            </a:rPr>
                            <m:t>𝑖</m:t>
                          </m:r>
                        </m:sub>
                      </m:sSub>
                      <m:r>
                        <a:rPr lang="en-US" altLang="zh-CN" sz="2800" b="0" i="1" smtClean="0">
                          <a:solidFill>
                            <a:srgbClr val="535353">
                              <a:lumMod val="50000"/>
                            </a:srgbClr>
                          </a:solidFill>
                          <a:latin typeface="Cambria Math" panose="02040503050406030204" pitchFamily="18" charset="0"/>
                        </a:rPr>
                        <m:t>=</m:t>
                      </m:r>
                      <m:r>
                        <a:rPr lang="en-US" altLang="zh-CN" sz="2800" b="0" i="1">
                          <a:solidFill>
                            <a:srgbClr val="535353">
                              <a:lumMod val="50000"/>
                            </a:srgbClr>
                          </a:solidFill>
                          <a:latin typeface="Cambria Math" panose="02040503050406030204" pitchFamily="18" charset="0"/>
                        </a:rPr>
                        <m:t>(</m:t>
                      </m:r>
                      <m:sSub>
                        <m:sSubPr>
                          <m:ctrlPr>
                            <a:rPr lang="en-US" altLang="zh-CN" sz="2800" b="0" i="1">
                              <a:solidFill>
                                <a:srgbClr val="535353">
                                  <a:lumMod val="50000"/>
                                </a:srgbClr>
                              </a:solidFill>
                              <a:latin typeface="Cambria Math" panose="02040503050406030204" pitchFamily="18" charset="0"/>
                            </a:rPr>
                          </m:ctrlPr>
                        </m:sSubPr>
                        <m:e>
                          <m:r>
                            <a:rPr lang="en-US" altLang="zh-CN" sz="2800" b="0" i="1">
                              <a:solidFill>
                                <a:srgbClr val="535353">
                                  <a:lumMod val="50000"/>
                                </a:srgbClr>
                              </a:solidFill>
                              <a:latin typeface="Cambria Math" panose="02040503050406030204" pitchFamily="18" charset="0"/>
                            </a:rPr>
                            <m:t>h</m:t>
                          </m:r>
                        </m:e>
                        <m:sub>
                          <m:r>
                            <a:rPr lang="en-US" altLang="zh-CN" sz="2800" b="0" i="1">
                              <a:solidFill>
                                <a:srgbClr val="535353">
                                  <a:lumMod val="50000"/>
                                </a:srgbClr>
                              </a:solidFill>
                              <a:latin typeface="Cambria Math" panose="02040503050406030204" pitchFamily="18" charset="0"/>
                            </a:rPr>
                            <m:t>𝑖</m:t>
                          </m:r>
                          <m:r>
                            <a:rPr lang="en-US" altLang="zh-CN" sz="2800" b="0" i="1">
                              <a:solidFill>
                                <a:srgbClr val="535353">
                                  <a:lumMod val="50000"/>
                                </a:srgbClr>
                              </a:solidFill>
                              <a:latin typeface="Cambria Math" panose="02040503050406030204" pitchFamily="18" charset="0"/>
                            </a:rPr>
                            <m:t>1</m:t>
                          </m:r>
                        </m:sub>
                      </m:sSub>
                      <m:d>
                        <m:dPr>
                          <m:ctrlPr>
                            <a:rPr lang="en-US" altLang="zh-CN" sz="2800" b="0" i="1">
                              <a:solidFill>
                                <a:srgbClr val="535353">
                                  <a:lumMod val="50000"/>
                                </a:srgbClr>
                              </a:solidFill>
                              <a:latin typeface="Cambria Math" panose="02040503050406030204" pitchFamily="18" charset="0"/>
                            </a:rPr>
                          </m:ctrlPr>
                        </m:dPr>
                        <m:e>
                          <m:r>
                            <a:rPr lang="en-US" altLang="zh-CN" sz="2800" b="0" i="1">
                              <a:solidFill>
                                <a:srgbClr val="535353">
                                  <a:lumMod val="50000"/>
                                </a:srgbClr>
                              </a:solidFill>
                              <a:latin typeface="Cambria Math" panose="02040503050406030204" pitchFamily="18" charset="0"/>
                            </a:rPr>
                            <m:t>𝑝</m:t>
                          </m:r>
                        </m:e>
                      </m:d>
                      <m:r>
                        <a:rPr lang="en-US" altLang="zh-CN" sz="2800" b="0" i="1">
                          <a:solidFill>
                            <a:srgbClr val="535353">
                              <a:lumMod val="50000"/>
                            </a:srgbClr>
                          </a:solidFill>
                          <a:latin typeface="Cambria Math" panose="02040503050406030204" pitchFamily="18" charset="0"/>
                        </a:rPr>
                        <m:t>,</m:t>
                      </m:r>
                      <m:sSub>
                        <m:sSubPr>
                          <m:ctrlPr>
                            <a:rPr lang="en-US" altLang="zh-CN" sz="2800" b="0" i="1">
                              <a:solidFill>
                                <a:srgbClr val="535353">
                                  <a:lumMod val="50000"/>
                                </a:srgbClr>
                              </a:solidFill>
                              <a:latin typeface="Cambria Math" panose="02040503050406030204" pitchFamily="18" charset="0"/>
                            </a:rPr>
                          </m:ctrlPr>
                        </m:sSubPr>
                        <m:e>
                          <m:r>
                            <a:rPr lang="en-US" altLang="zh-CN" sz="2800" b="0" i="1">
                              <a:solidFill>
                                <a:srgbClr val="535353">
                                  <a:lumMod val="50000"/>
                                </a:srgbClr>
                              </a:solidFill>
                              <a:latin typeface="Cambria Math" panose="02040503050406030204" pitchFamily="18" charset="0"/>
                            </a:rPr>
                            <m:t>h</m:t>
                          </m:r>
                        </m:e>
                        <m:sub>
                          <m:r>
                            <a:rPr lang="en-US" altLang="zh-CN" sz="2800" b="0" i="1">
                              <a:solidFill>
                                <a:srgbClr val="535353">
                                  <a:lumMod val="50000"/>
                                </a:srgbClr>
                              </a:solidFill>
                              <a:latin typeface="Cambria Math" panose="02040503050406030204" pitchFamily="18" charset="0"/>
                            </a:rPr>
                            <m:t>𝑖</m:t>
                          </m:r>
                          <m:r>
                            <a:rPr lang="en-US" altLang="zh-CN" sz="2800" b="0" i="1">
                              <a:solidFill>
                                <a:srgbClr val="535353">
                                  <a:lumMod val="50000"/>
                                </a:srgbClr>
                              </a:solidFill>
                              <a:latin typeface="Cambria Math" panose="02040503050406030204" pitchFamily="18" charset="0"/>
                            </a:rPr>
                            <m:t>2</m:t>
                          </m:r>
                        </m:sub>
                      </m:sSub>
                      <m:d>
                        <m:dPr>
                          <m:ctrlPr>
                            <a:rPr lang="en-US" altLang="zh-CN" sz="2800" b="0" i="1">
                              <a:solidFill>
                                <a:srgbClr val="535353">
                                  <a:lumMod val="50000"/>
                                </a:srgbClr>
                              </a:solidFill>
                              <a:latin typeface="Cambria Math" panose="02040503050406030204" pitchFamily="18" charset="0"/>
                            </a:rPr>
                          </m:ctrlPr>
                        </m:dPr>
                        <m:e>
                          <m:r>
                            <a:rPr lang="en-US" altLang="zh-CN" sz="2800" b="0" i="1">
                              <a:solidFill>
                                <a:srgbClr val="535353">
                                  <a:lumMod val="50000"/>
                                </a:srgbClr>
                              </a:solidFill>
                              <a:latin typeface="Cambria Math" panose="02040503050406030204" pitchFamily="18" charset="0"/>
                            </a:rPr>
                            <m:t>𝑝</m:t>
                          </m:r>
                        </m:e>
                      </m:d>
                      <m:r>
                        <a:rPr lang="en-US" altLang="zh-CN" sz="2800" b="0" i="1">
                          <a:solidFill>
                            <a:srgbClr val="535353">
                              <a:lumMod val="50000"/>
                            </a:srgbClr>
                          </a:solidFill>
                          <a:latin typeface="Cambria Math" panose="02040503050406030204" pitchFamily="18" charset="0"/>
                        </a:rPr>
                        <m:t>,…,</m:t>
                      </m:r>
                      <m:sSub>
                        <m:sSubPr>
                          <m:ctrlPr>
                            <a:rPr lang="en-US" altLang="zh-CN" sz="2800" b="0" i="1">
                              <a:solidFill>
                                <a:srgbClr val="535353">
                                  <a:lumMod val="50000"/>
                                </a:srgbClr>
                              </a:solidFill>
                              <a:latin typeface="Cambria Math" panose="02040503050406030204" pitchFamily="18" charset="0"/>
                            </a:rPr>
                          </m:ctrlPr>
                        </m:sSubPr>
                        <m:e>
                          <m:r>
                            <a:rPr lang="en-US" altLang="zh-CN" sz="2800" b="0" i="1">
                              <a:solidFill>
                                <a:srgbClr val="535353">
                                  <a:lumMod val="50000"/>
                                </a:srgbClr>
                              </a:solidFill>
                              <a:latin typeface="Cambria Math" panose="02040503050406030204" pitchFamily="18" charset="0"/>
                            </a:rPr>
                            <m:t>h</m:t>
                          </m:r>
                        </m:e>
                        <m:sub>
                          <m:r>
                            <a:rPr lang="en-US" altLang="zh-CN" sz="2800" b="0" i="1">
                              <a:solidFill>
                                <a:srgbClr val="535353">
                                  <a:lumMod val="50000"/>
                                </a:srgbClr>
                              </a:solidFill>
                              <a:latin typeface="Cambria Math" panose="02040503050406030204" pitchFamily="18" charset="0"/>
                            </a:rPr>
                            <m:t>𝑖𝑘</m:t>
                          </m:r>
                        </m:sub>
                      </m:sSub>
                      <m:d>
                        <m:dPr>
                          <m:ctrlPr>
                            <a:rPr lang="en-US" altLang="zh-CN" sz="2800" b="0" i="1">
                              <a:solidFill>
                                <a:srgbClr val="535353">
                                  <a:lumMod val="50000"/>
                                </a:srgbClr>
                              </a:solidFill>
                              <a:latin typeface="Cambria Math" panose="02040503050406030204" pitchFamily="18" charset="0"/>
                            </a:rPr>
                          </m:ctrlPr>
                        </m:dPr>
                        <m:e>
                          <m:r>
                            <a:rPr lang="en-US" altLang="zh-CN" sz="2800" b="0" i="1">
                              <a:solidFill>
                                <a:srgbClr val="535353">
                                  <a:lumMod val="50000"/>
                                </a:srgbClr>
                              </a:solidFill>
                              <a:latin typeface="Cambria Math" panose="02040503050406030204" pitchFamily="18" charset="0"/>
                            </a:rPr>
                            <m:t>𝑝</m:t>
                          </m:r>
                        </m:e>
                      </m:d>
                      <m:r>
                        <a:rPr lang="en-US" altLang="zh-CN" sz="2800" b="0" i="1">
                          <a:solidFill>
                            <a:srgbClr val="535353">
                              <a:lumMod val="50000"/>
                            </a:srgbClr>
                          </a:solidFill>
                          <a:latin typeface="Cambria Math" panose="02040503050406030204" pitchFamily="18" charset="0"/>
                        </a:rPr>
                        <m:t>) </m:t>
                      </m:r>
                    </m:oMath>
                  </m:oMathPara>
                </a14:m>
                <a:endParaRPr lang="en-US" altLang="zh-CN" sz="2800" b="0" dirty="0">
                  <a:solidFill>
                    <a:srgbClr val="535353">
                      <a:lumMod val="50000"/>
                    </a:srgbClr>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1546819" y="4602965"/>
                <a:ext cx="4936253" cy="523220"/>
              </a:xfrm>
              <a:prstGeom prst="rect">
                <a:avLst/>
              </a:prstGeom>
              <a:blipFill>
                <a:blip r:embed="rId4"/>
                <a:stretch>
                  <a:fillRect/>
                </a:stretch>
              </a:blipFill>
            </p:spPr>
            <p:txBody>
              <a:bodyPr/>
              <a:lstStyle/>
              <a:p>
                <a:r>
                  <a:rPr lang="zh-CN" altLang="en-US">
                    <a:noFill/>
                  </a:rPr>
                  <a:t> </a:t>
                </a:r>
              </a:p>
            </p:txBody>
          </p:sp>
        </mc:Fallback>
      </mc:AlternateContent>
      <p:cxnSp>
        <p:nvCxnSpPr>
          <p:cNvPr id="11" name="直接连接符 10"/>
          <p:cNvCxnSpPr>
            <a:stCxn id="9" idx="3"/>
          </p:cNvCxnSpPr>
          <p:nvPr/>
        </p:nvCxnSpPr>
        <p:spPr>
          <a:xfrm>
            <a:off x="6402779" y="3811862"/>
            <a:ext cx="709234" cy="399456"/>
          </a:xfrm>
          <a:prstGeom prst="line">
            <a:avLst/>
          </a:prstGeom>
          <a:noFill/>
          <a:ln w="25400" cap="flat">
            <a:solidFill>
              <a:schemeClr val="tx2"/>
            </a:solidFill>
            <a:prstDash val="solid"/>
            <a:miter lim="800000"/>
          </a:ln>
          <a:effectLst/>
          <a:sp3d/>
        </p:spPr>
        <p:style>
          <a:lnRef idx="0">
            <a:scrgbClr r="0" g="0" b="0"/>
          </a:lnRef>
          <a:fillRef idx="0">
            <a:scrgbClr r="0" g="0" b="0"/>
          </a:fillRef>
          <a:effectRef idx="0">
            <a:scrgbClr r="0" g="0" b="0"/>
          </a:effectRef>
          <a:fontRef idx="none"/>
        </p:style>
      </p:cxnSp>
      <p:cxnSp>
        <p:nvCxnSpPr>
          <p:cNvPr id="12" name="直接连接符 11"/>
          <p:cNvCxnSpPr/>
          <p:nvPr/>
        </p:nvCxnSpPr>
        <p:spPr>
          <a:xfrm flipV="1">
            <a:off x="6402779" y="4469418"/>
            <a:ext cx="709234" cy="395158"/>
          </a:xfrm>
          <a:prstGeom prst="line">
            <a:avLst/>
          </a:prstGeom>
          <a:noFill/>
          <a:ln w="25400" cap="flat">
            <a:solidFill>
              <a:schemeClr val="tx2">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13" name="矩形 12"/>
          <p:cNvSpPr/>
          <p:nvPr/>
        </p:nvSpPr>
        <p:spPr>
          <a:xfrm>
            <a:off x="7276874" y="4121447"/>
            <a:ext cx="867545" cy="461665"/>
          </a:xfrm>
          <a:prstGeom prst="rect">
            <a:avLst/>
          </a:prstGeom>
        </p:spPr>
        <p:txBody>
          <a:bodyPr wrap="none">
            <a:spAutoFit/>
          </a:bodyPr>
          <a:lstStyle/>
          <a:p>
            <a:r>
              <a:rPr lang="en-US" altLang="zh-CN" sz="2400" b="0" dirty="0" smtClean="0">
                <a:solidFill>
                  <a:schemeClr val="tx2">
                    <a:lumMod val="50000"/>
                  </a:schemeClr>
                </a:solidFill>
              </a:rPr>
              <a:t>P | G</a:t>
            </a:r>
            <a:endParaRPr lang="en-US" altLang="zh-CN" sz="2400" b="0" dirty="0">
              <a:solidFill>
                <a:schemeClr val="tx2">
                  <a:lumMod val="50000"/>
                </a:schemeClr>
              </a:solidFill>
            </a:endParaRPr>
          </a:p>
        </p:txBody>
      </p:sp>
      <p:cxnSp>
        <p:nvCxnSpPr>
          <p:cNvPr id="14" name="直接箭头连接符 13"/>
          <p:cNvCxnSpPr>
            <a:stCxn id="13" idx="3"/>
          </p:cNvCxnSpPr>
          <p:nvPr/>
        </p:nvCxnSpPr>
        <p:spPr>
          <a:xfrm flipV="1">
            <a:off x="8144419" y="4352279"/>
            <a:ext cx="689351" cy="1"/>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矩形 14"/>
          <p:cNvSpPr/>
          <p:nvPr/>
        </p:nvSpPr>
        <p:spPr>
          <a:xfrm>
            <a:off x="8833770" y="4096808"/>
            <a:ext cx="2146300" cy="461665"/>
          </a:xfrm>
          <a:prstGeom prst="rect">
            <a:avLst/>
          </a:prstGeom>
        </p:spPr>
        <p:txBody>
          <a:bodyPr wrap="square">
            <a:spAutoFit/>
          </a:bodyPr>
          <a:lstStyle/>
          <a:p>
            <a:r>
              <a:rPr lang="en-US" altLang="zh-CN" sz="2400" b="0" dirty="0" smtClean="0">
                <a:solidFill>
                  <a:schemeClr val="tx2">
                    <a:lumMod val="50000"/>
                  </a:schemeClr>
                </a:solidFill>
              </a:rPr>
              <a:t>[1010…1101</a:t>
            </a:r>
            <a:r>
              <a:rPr lang="en-US" altLang="zh-CN" sz="2400" b="0" dirty="0">
                <a:solidFill>
                  <a:schemeClr val="tx2">
                    <a:lumMod val="50000"/>
                  </a:schemeClr>
                </a:solidFill>
              </a:rPr>
              <a:t>]</a:t>
            </a:r>
          </a:p>
        </p:txBody>
      </p:sp>
      <p:sp>
        <p:nvSpPr>
          <p:cNvPr id="16"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1296223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r>
              <a:rPr lang="en-US" altLang="zh-CN" dirty="0">
                <a:solidFill>
                  <a:schemeClr val="tx2">
                    <a:lumMod val="50000"/>
                  </a:schemeClr>
                </a:solidFill>
              </a:rPr>
              <a:t>	</a:t>
            </a:r>
            <a:endParaRPr lang="en-US" altLang="zh-CN" dirty="0" smtClean="0">
              <a:solidFill>
                <a:schemeClr val="tx2">
                  <a:lumMod val="50000"/>
                </a:schemeClr>
              </a:solidFill>
            </a:endParaRPr>
          </a:p>
        </p:txBody>
      </p:sp>
      <mc:AlternateContent xmlns:mc="http://schemas.openxmlformats.org/markup-compatibility/2006" xmlns:a14="http://schemas.microsoft.com/office/drawing/2010/main">
        <mc:Choice Requires="a14">
          <p:sp>
            <p:nvSpPr>
              <p:cNvPr id="11" name="矩形 10"/>
              <p:cNvSpPr/>
              <p:nvPr/>
            </p:nvSpPr>
            <p:spPr>
              <a:xfrm>
                <a:off x="1264406" y="2356735"/>
                <a:ext cx="9505193" cy="2800767"/>
              </a:xfrm>
              <a:prstGeom prst="rect">
                <a:avLst/>
              </a:prstGeom>
            </p:spPr>
            <p:txBody>
              <a:bodyPr wrap="square">
                <a:spAutoFit/>
              </a:bodyPr>
              <a:lstStyle/>
              <a:p>
                <a:r>
                  <a:rPr lang="en-US" altLang="zh-CN" sz="2400" b="0" dirty="0">
                    <a:solidFill>
                      <a:schemeClr val="tx2">
                        <a:lumMod val="50000"/>
                      </a:schemeClr>
                    </a:solidFill>
                  </a:rPr>
                  <a:t>the LSH function maps a point p to bucket </a:t>
                </a:r>
                <a:r>
                  <a:rPr lang="en-US" altLang="zh-CN" sz="2400" b="0" dirty="0" err="1">
                    <a:solidFill>
                      <a:schemeClr val="tx2">
                        <a:lumMod val="50000"/>
                      </a:schemeClr>
                    </a:solidFill>
                  </a:rPr>
                  <a:t>g</a:t>
                </a:r>
                <a:r>
                  <a:rPr lang="en-US" altLang="zh-CN" sz="2400" b="0" baseline="-25000" dirty="0" err="1">
                    <a:solidFill>
                      <a:schemeClr val="tx2">
                        <a:lumMod val="50000"/>
                      </a:schemeClr>
                    </a:solidFill>
                  </a:rPr>
                  <a:t>j</a:t>
                </a:r>
                <a:r>
                  <a:rPr lang="en-US" altLang="zh-CN" sz="2400" b="0" dirty="0">
                    <a:solidFill>
                      <a:schemeClr val="tx2">
                        <a:lumMod val="50000"/>
                      </a:schemeClr>
                    </a:solidFill>
                  </a:rPr>
                  <a:t>(p</a:t>
                </a:r>
                <a:r>
                  <a:rPr lang="en-US" altLang="zh-CN" sz="2400" b="0" dirty="0" smtClean="0">
                    <a:solidFill>
                      <a:schemeClr val="tx2">
                        <a:lumMod val="50000"/>
                      </a:schemeClr>
                    </a:solidFill>
                  </a:rPr>
                  <a:t>), and </a:t>
                </a:r>
                <a:r>
                  <a:rPr lang="en-US" altLang="zh-CN" sz="2400" b="0" dirty="0">
                    <a:solidFill>
                      <a:schemeClr val="tx2">
                        <a:lumMod val="50000"/>
                      </a:schemeClr>
                    </a:solidFill>
                  </a:rPr>
                  <a:t>a standard hash function maps the contents </a:t>
                </a:r>
                <a:r>
                  <a:rPr lang="en-US" altLang="zh-CN" sz="2400" b="0" dirty="0" smtClean="0">
                    <a:solidFill>
                      <a:schemeClr val="tx2">
                        <a:lumMod val="50000"/>
                      </a:schemeClr>
                    </a:solidFill>
                  </a:rPr>
                  <a:t>of these </a:t>
                </a:r>
                <a:r>
                  <a:rPr lang="en-US" altLang="zh-CN" sz="2400" b="0" dirty="0">
                    <a:solidFill>
                      <a:schemeClr val="tx2">
                        <a:lumMod val="50000"/>
                      </a:schemeClr>
                    </a:solidFill>
                  </a:rPr>
                  <a:t>buckets into a hash table of size </a:t>
                </a:r>
                <a:r>
                  <a:rPr lang="en-US" altLang="zh-CN" sz="2400" b="0" dirty="0" smtClean="0">
                    <a:solidFill>
                      <a:schemeClr val="tx2">
                        <a:lumMod val="50000"/>
                      </a:schemeClr>
                    </a:solidFill>
                  </a:rPr>
                  <a:t>M</a:t>
                </a:r>
              </a:p>
              <a:p>
                <a:endParaRPr lang="en-US" altLang="zh-CN" sz="2400" b="0" dirty="0" smtClean="0">
                  <a:solidFill>
                    <a:schemeClr val="tx2">
                      <a:lumMod val="50000"/>
                    </a:schemeClr>
                  </a:solidFill>
                </a:endParaRPr>
              </a:p>
              <a:p>
                <a:endParaRPr lang="en-US" altLang="zh-CN" sz="2400" b="0" dirty="0">
                  <a:solidFill>
                    <a:schemeClr val="tx2">
                      <a:lumMod val="50000"/>
                    </a:schemeClr>
                  </a:solidFill>
                </a:endParaRPr>
              </a:p>
              <a:p>
                <a:r>
                  <a:rPr lang="en-US" altLang="zh-CN" sz="2800" b="0" dirty="0" smtClean="0">
                    <a:solidFill>
                      <a:schemeClr val="tx2">
                        <a:lumMod val="50000"/>
                      </a:schemeClr>
                    </a:solidFill>
                  </a:rPr>
                  <a:t>H(v</a:t>
                </a:r>
                <a:r>
                  <a:rPr lang="en-US" altLang="zh-CN" sz="2800" b="0" baseline="-25000" dirty="0" smtClean="0">
                    <a:solidFill>
                      <a:schemeClr val="tx2">
                        <a:lumMod val="50000"/>
                      </a:schemeClr>
                    </a:solidFill>
                  </a:rPr>
                  <a:t>1</a:t>
                </a:r>
                <a:r>
                  <a:rPr lang="en-US" altLang="zh-CN" sz="2800" b="0" dirty="0" smtClean="0">
                    <a:solidFill>
                      <a:schemeClr val="tx2">
                        <a:lumMod val="50000"/>
                      </a:schemeClr>
                    </a:solidFill>
                  </a:rPr>
                  <a:t>, …, </a:t>
                </a:r>
                <a:r>
                  <a:rPr lang="en-US" altLang="zh-CN" sz="2800" b="0" dirty="0" err="1" smtClean="0">
                    <a:solidFill>
                      <a:schemeClr val="tx2">
                        <a:lumMod val="50000"/>
                      </a:schemeClr>
                    </a:solidFill>
                  </a:rPr>
                  <a:t>v</a:t>
                </a:r>
                <a:r>
                  <a:rPr lang="en-US" altLang="zh-CN" sz="2800" b="0" baseline="-25000" dirty="0" err="1" smtClean="0">
                    <a:solidFill>
                      <a:schemeClr val="tx2">
                        <a:lumMod val="50000"/>
                      </a:schemeClr>
                    </a:solidFill>
                  </a:rPr>
                  <a:t>k</a:t>
                </a:r>
                <a:r>
                  <a:rPr lang="en-US" altLang="zh-CN" sz="2800" b="0" dirty="0" smtClean="0">
                    <a:solidFill>
                      <a:schemeClr val="tx2">
                        <a:lumMod val="50000"/>
                      </a:schemeClr>
                    </a:solidFill>
                  </a:rPr>
                  <a:t>) = (a</a:t>
                </a:r>
                <a:r>
                  <a:rPr lang="en-US" altLang="zh-CN" sz="2800" b="0" baseline="-25000" dirty="0" smtClean="0">
                    <a:solidFill>
                      <a:schemeClr val="tx2">
                        <a:lumMod val="50000"/>
                      </a:schemeClr>
                    </a:solidFill>
                  </a:rPr>
                  <a:t>1</a:t>
                </a:r>
                <a:r>
                  <a:rPr lang="en-US" altLang="zh-CN" sz="2800" b="0" dirty="0" smtClean="0">
                    <a:solidFill>
                      <a:schemeClr val="tx2">
                        <a:lumMod val="50000"/>
                      </a:schemeClr>
                    </a:solidFill>
                  </a:rPr>
                  <a:t>* v</a:t>
                </a:r>
                <a:r>
                  <a:rPr lang="en-US" altLang="zh-CN" sz="2800" b="0" baseline="-25000" dirty="0" smtClean="0">
                    <a:solidFill>
                      <a:schemeClr val="tx2">
                        <a:lumMod val="50000"/>
                      </a:schemeClr>
                    </a:solidFill>
                  </a:rPr>
                  <a:t>1</a:t>
                </a:r>
                <a:r>
                  <a:rPr lang="en-US" altLang="zh-CN" sz="2800" b="0" dirty="0" smtClean="0">
                    <a:solidFill>
                      <a:schemeClr val="tx2">
                        <a:lumMod val="50000"/>
                      </a:schemeClr>
                    </a:solidFill>
                  </a:rPr>
                  <a:t> + a</a:t>
                </a:r>
                <a:r>
                  <a:rPr lang="en-US" altLang="zh-CN" sz="2800" b="0" baseline="-25000" dirty="0" smtClean="0">
                    <a:solidFill>
                      <a:schemeClr val="tx2">
                        <a:lumMod val="50000"/>
                      </a:schemeClr>
                    </a:solidFill>
                  </a:rPr>
                  <a:t>2</a:t>
                </a:r>
                <a:r>
                  <a:rPr lang="en-US" altLang="zh-CN" sz="2800" b="0" dirty="0" smtClean="0">
                    <a:solidFill>
                      <a:schemeClr val="tx2">
                        <a:lumMod val="50000"/>
                      </a:schemeClr>
                    </a:solidFill>
                  </a:rPr>
                  <a:t> * v</a:t>
                </a:r>
                <a:r>
                  <a:rPr lang="en-US" altLang="zh-CN" sz="2800" b="0" baseline="-25000" dirty="0" smtClean="0">
                    <a:solidFill>
                      <a:schemeClr val="tx2">
                        <a:lumMod val="50000"/>
                      </a:schemeClr>
                    </a:solidFill>
                  </a:rPr>
                  <a:t>2</a:t>
                </a:r>
                <a:r>
                  <a:rPr lang="en-US" altLang="zh-CN" sz="2800" b="0" dirty="0" smtClean="0">
                    <a:solidFill>
                      <a:schemeClr val="tx2">
                        <a:lumMod val="50000"/>
                      </a:schemeClr>
                    </a:solidFill>
                  </a:rPr>
                  <a:t> + … + a</a:t>
                </a:r>
                <a:r>
                  <a:rPr lang="en-US" altLang="zh-CN" sz="2800" b="0" baseline="-25000" dirty="0" smtClean="0">
                    <a:solidFill>
                      <a:schemeClr val="tx2">
                        <a:lumMod val="50000"/>
                      </a:schemeClr>
                    </a:solidFill>
                  </a:rPr>
                  <a:t>d</a:t>
                </a:r>
                <a:r>
                  <a:rPr lang="en-US" altLang="zh-CN" sz="2800" b="0" dirty="0" smtClean="0">
                    <a:solidFill>
                      <a:schemeClr val="tx2">
                        <a:lumMod val="50000"/>
                      </a:schemeClr>
                    </a:solidFill>
                  </a:rPr>
                  <a:t> * </a:t>
                </a:r>
                <a:r>
                  <a:rPr lang="en-US" altLang="zh-CN" sz="2800" b="0" dirty="0" err="1" smtClean="0">
                    <a:solidFill>
                      <a:schemeClr val="tx2">
                        <a:lumMod val="50000"/>
                      </a:schemeClr>
                    </a:solidFill>
                  </a:rPr>
                  <a:t>v</a:t>
                </a:r>
                <a:r>
                  <a:rPr lang="en-US" altLang="zh-CN" sz="2800" b="0" baseline="-25000" dirty="0" err="1" smtClean="0">
                    <a:solidFill>
                      <a:schemeClr val="tx2">
                        <a:lumMod val="50000"/>
                      </a:schemeClr>
                    </a:solidFill>
                  </a:rPr>
                  <a:t>d</a:t>
                </a:r>
                <a:r>
                  <a:rPr lang="en-US" altLang="zh-CN" sz="2800" b="0" dirty="0" smtClean="0">
                    <a:solidFill>
                      <a:schemeClr val="tx2">
                        <a:lumMod val="50000"/>
                      </a:schemeClr>
                    </a:solidFill>
                  </a:rPr>
                  <a:t>) mod M</a:t>
                </a:r>
              </a:p>
              <a:p>
                <a:r>
                  <a:rPr lang="en-US" altLang="zh-CN" sz="2800" b="0" dirty="0" smtClean="0">
                    <a:solidFill>
                      <a:schemeClr val="tx2">
                        <a:lumMod val="50000"/>
                      </a:schemeClr>
                    </a:solidFill>
                  </a:rPr>
                  <a:t>a</a:t>
                </a:r>
                <a:r>
                  <a:rPr lang="en-US" altLang="zh-CN" sz="2800" b="0" dirty="0">
                    <a:solidFill>
                      <a:schemeClr val="tx2">
                        <a:lumMod val="50000"/>
                      </a:schemeClr>
                    </a:solidFill>
                    <a:ea typeface="Cambria Math" panose="02040503050406030204" pitchFamily="18" charset="0"/>
                  </a:rPr>
                  <a:t> </a:t>
                </a:r>
                <a14:m>
                  <m:oMath xmlns:m="http://schemas.openxmlformats.org/officeDocument/2006/math">
                    <m:r>
                      <a:rPr lang="en-US" altLang="zh-CN" sz="2800" b="0" i="1">
                        <a:solidFill>
                          <a:schemeClr val="tx2">
                            <a:lumMod val="50000"/>
                          </a:schemeClr>
                        </a:solidFill>
                        <a:latin typeface="Cambria Math" panose="02040503050406030204" pitchFamily="18" charset="0"/>
                        <a:ea typeface="Cambria Math" panose="02040503050406030204" pitchFamily="18" charset="0"/>
                      </a:rPr>
                      <m:t>∈</m:t>
                    </m:r>
                  </m:oMath>
                </a14:m>
                <a:r>
                  <a:rPr lang="en-US" altLang="zh-CN" sz="2800" b="0" dirty="0" smtClean="0">
                    <a:solidFill>
                      <a:schemeClr val="tx2">
                        <a:lumMod val="50000"/>
                      </a:schemeClr>
                    </a:solidFill>
                  </a:rPr>
                  <a:t> [ 0, M - 1 ]</a:t>
                </a:r>
                <a:endParaRPr lang="zh-CN" altLang="en-US" sz="2800" b="0" dirty="0">
                  <a:solidFill>
                    <a:schemeClr val="tx2">
                      <a:lumMod val="50000"/>
                    </a:schemeClr>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1264406" y="2356735"/>
                <a:ext cx="9505193" cy="2800767"/>
              </a:xfrm>
              <a:prstGeom prst="rect">
                <a:avLst/>
              </a:prstGeom>
              <a:blipFill>
                <a:blip r:embed="rId2"/>
                <a:stretch>
                  <a:fillRect l="-1282" t="-1743" r="-962" b="-5229"/>
                </a:stretch>
              </a:blipFill>
            </p:spPr>
            <p:txBody>
              <a:bodyPr/>
              <a:lstStyle/>
              <a:p>
                <a:r>
                  <a:rPr lang="zh-CN" altLang="en-US">
                    <a:noFill/>
                  </a:rPr>
                  <a:t> </a:t>
                </a:r>
              </a:p>
            </p:txBody>
          </p:sp>
        </mc:Fallback>
      </mc:AlternateContent>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366831370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r>
              <a:rPr lang="en-US" altLang="zh-CN" dirty="0">
                <a:solidFill>
                  <a:schemeClr val="tx2">
                    <a:lumMod val="50000"/>
                  </a:schemeClr>
                </a:solidFill>
              </a:rPr>
              <a:t>	</a:t>
            </a:r>
            <a:endParaRPr lang="en-US" altLang="zh-CN" dirty="0" smtClean="0">
              <a:solidFill>
                <a:schemeClr val="tx2">
                  <a:lumMod val="50000"/>
                </a:schemeClr>
              </a:solidFill>
            </a:endParaRPr>
          </a:p>
        </p:txBody>
      </p:sp>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748" y="2356735"/>
            <a:ext cx="6735115" cy="2753109"/>
          </a:xfrm>
          <a:prstGeom prst="rect">
            <a:avLst/>
          </a:prstGeom>
        </p:spPr>
      </p:pic>
    </p:spTree>
    <p:extLst>
      <p:ext uri="{BB962C8B-B14F-4D97-AF65-F5344CB8AC3E}">
        <p14:creationId xmlns:p14="http://schemas.microsoft.com/office/powerpoint/2010/main" val="365651485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locality sensitive hashing(LSH)</a:t>
            </a:r>
            <a:r>
              <a:rPr lang="en-US" altLang="zh-CN" dirty="0">
                <a:solidFill>
                  <a:schemeClr val="tx2">
                    <a:lumMod val="50000"/>
                  </a:schemeClr>
                </a:solidFill>
              </a:rPr>
              <a:t>	</a:t>
            </a:r>
            <a:endParaRPr lang="en-US" altLang="zh-CN" dirty="0" smtClean="0">
              <a:solidFill>
                <a:schemeClr val="tx2">
                  <a:lumMod val="50000"/>
                </a:schemeClr>
              </a:solidFill>
            </a:endParaRPr>
          </a:p>
        </p:txBody>
      </p:sp>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46" y="2586661"/>
            <a:ext cx="10857053" cy="1933124"/>
          </a:xfrm>
          <a:prstGeom prst="rect">
            <a:avLst/>
          </a:prstGeom>
        </p:spPr>
      </p:pic>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250888035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455287" y="2051567"/>
            <a:ext cx="9745884" cy="0"/>
          </a:xfrm>
          <a:prstGeom prst="line">
            <a:avLst/>
          </a:prstGeom>
          <a:noFill/>
          <a:ln w="38100" cap="flat">
            <a:solidFill>
              <a:srgbClr val="0070C0"/>
            </a:solidFill>
            <a:prstDash val="solid"/>
            <a:miter lim="800000"/>
          </a:ln>
          <a:effectLst/>
          <a:sp3d/>
        </p:spPr>
        <p:style>
          <a:lnRef idx="0">
            <a:scrgbClr r="0" g="0" b="0"/>
          </a:lnRef>
          <a:fillRef idx="0">
            <a:scrgbClr r="0" g="0" b="0"/>
          </a:fillRef>
          <a:effectRef idx="0">
            <a:scrgbClr r="0" g="0" b="0"/>
          </a:effectRef>
          <a:fontRef idx="none"/>
        </p:style>
      </p:cxnSp>
      <p:sp>
        <p:nvSpPr>
          <p:cNvPr id="5" name="矩形 4"/>
          <p:cNvSpPr/>
          <p:nvPr/>
        </p:nvSpPr>
        <p:spPr>
          <a:xfrm>
            <a:off x="1795242" y="2778359"/>
            <a:ext cx="1523174" cy="400110"/>
          </a:xfrm>
          <a:prstGeom prst="rect">
            <a:avLst/>
          </a:prstGeom>
        </p:spPr>
        <p:txBody>
          <a:bodyPr wrap="none">
            <a:spAutoFit/>
          </a:bodyPr>
          <a:lstStyle/>
          <a:p>
            <a:r>
              <a:rPr lang="en-US" altLang="zh-CN" dirty="0" smtClean="0">
                <a:solidFill>
                  <a:schemeClr val="tx2">
                    <a:lumMod val="50000"/>
                  </a:schemeClr>
                </a:solidFill>
              </a:rPr>
              <a:t>MD2 1989</a:t>
            </a:r>
            <a:endParaRPr lang="zh-CN" altLang="en-US" dirty="0">
              <a:solidFill>
                <a:schemeClr val="tx2">
                  <a:lumMod val="50000"/>
                </a:schemeClr>
              </a:solidFill>
            </a:endParaRPr>
          </a:p>
        </p:txBody>
      </p:sp>
      <p:sp>
        <p:nvSpPr>
          <p:cNvPr id="6" name="矩形 5"/>
          <p:cNvSpPr/>
          <p:nvPr/>
        </p:nvSpPr>
        <p:spPr>
          <a:xfrm>
            <a:off x="3579656" y="2778359"/>
            <a:ext cx="1523174" cy="400110"/>
          </a:xfrm>
          <a:prstGeom prst="rect">
            <a:avLst/>
          </a:prstGeom>
        </p:spPr>
        <p:txBody>
          <a:bodyPr wrap="none">
            <a:spAutoFit/>
          </a:bodyPr>
          <a:lstStyle/>
          <a:p>
            <a:r>
              <a:rPr lang="en-US" altLang="zh-CN" dirty="0" smtClean="0">
                <a:solidFill>
                  <a:schemeClr val="tx2">
                    <a:lumMod val="50000"/>
                  </a:schemeClr>
                </a:solidFill>
              </a:rPr>
              <a:t>MD4 1990</a:t>
            </a:r>
            <a:endParaRPr lang="zh-CN" altLang="en-US" dirty="0">
              <a:solidFill>
                <a:schemeClr val="tx2">
                  <a:lumMod val="50000"/>
                </a:schemeClr>
              </a:solidFill>
            </a:endParaRPr>
          </a:p>
        </p:txBody>
      </p:sp>
      <p:sp>
        <p:nvSpPr>
          <p:cNvPr id="7" name="矩形 6"/>
          <p:cNvSpPr/>
          <p:nvPr/>
        </p:nvSpPr>
        <p:spPr>
          <a:xfrm>
            <a:off x="5509210" y="2778359"/>
            <a:ext cx="1523174" cy="400110"/>
          </a:xfrm>
          <a:prstGeom prst="rect">
            <a:avLst/>
          </a:prstGeom>
        </p:spPr>
        <p:txBody>
          <a:bodyPr wrap="none">
            <a:spAutoFit/>
          </a:bodyPr>
          <a:lstStyle/>
          <a:p>
            <a:r>
              <a:rPr lang="en-US" altLang="zh-CN" dirty="0" smtClean="0">
                <a:solidFill>
                  <a:schemeClr val="tx2">
                    <a:lumMod val="50000"/>
                  </a:schemeClr>
                </a:solidFill>
              </a:rPr>
              <a:t>MD5 1991</a:t>
            </a:r>
            <a:endParaRPr lang="zh-CN" altLang="en-US" dirty="0">
              <a:solidFill>
                <a:schemeClr val="tx2">
                  <a:lumMod val="50000"/>
                </a:schemeClr>
              </a:solidFill>
            </a:endParaRPr>
          </a:p>
        </p:txBody>
      </p:sp>
      <p:sp>
        <p:nvSpPr>
          <p:cNvPr id="8" name="矩形 7"/>
          <p:cNvSpPr/>
          <p:nvPr/>
        </p:nvSpPr>
        <p:spPr>
          <a:xfrm>
            <a:off x="8883314" y="1240835"/>
            <a:ext cx="1723549" cy="400110"/>
          </a:xfrm>
          <a:prstGeom prst="rect">
            <a:avLst/>
          </a:prstGeom>
        </p:spPr>
        <p:txBody>
          <a:bodyPr wrap="none">
            <a:spAutoFit/>
          </a:bodyPr>
          <a:lstStyle/>
          <a:p>
            <a:r>
              <a:rPr lang="en-US" altLang="zh-CN" dirty="0" smtClean="0">
                <a:solidFill>
                  <a:schemeClr val="tx2">
                    <a:lumMod val="50000"/>
                  </a:schemeClr>
                </a:solidFill>
              </a:rPr>
              <a:t>SHA-1 1993</a:t>
            </a:r>
            <a:endParaRPr lang="zh-CN" altLang="en-US" dirty="0">
              <a:solidFill>
                <a:schemeClr val="tx2">
                  <a:lumMod val="50000"/>
                </a:schemeClr>
              </a:solidFill>
            </a:endParaRPr>
          </a:p>
        </p:txBody>
      </p:sp>
      <p:cxnSp>
        <p:nvCxnSpPr>
          <p:cNvPr id="9" name="直接箭头连接符 8"/>
          <p:cNvCxnSpPr/>
          <p:nvPr/>
        </p:nvCxnSpPr>
        <p:spPr>
          <a:xfrm flipV="1">
            <a:off x="2534212" y="2051568"/>
            <a:ext cx="0" cy="726791"/>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 name="直接箭头连接符 11"/>
          <p:cNvCxnSpPr/>
          <p:nvPr/>
        </p:nvCxnSpPr>
        <p:spPr>
          <a:xfrm flipV="1">
            <a:off x="4326729" y="2051568"/>
            <a:ext cx="0" cy="726791"/>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6228098" y="2051568"/>
            <a:ext cx="0" cy="726791"/>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直接箭头连接符 13"/>
          <p:cNvCxnSpPr/>
          <p:nvPr/>
        </p:nvCxnSpPr>
        <p:spPr>
          <a:xfrm>
            <a:off x="9726041" y="1640945"/>
            <a:ext cx="0" cy="446934"/>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直接连接符 15"/>
          <p:cNvCxnSpPr/>
          <p:nvPr/>
        </p:nvCxnSpPr>
        <p:spPr>
          <a:xfrm>
            <a:off x="1353687" y="4837229"/>
            <a:ext cx="9745884" cy="0"/>
          </a:xfrm>
          <a:prstGeom prst="line">
            <a:avLst/>
          </a:prstGeom>
          <a:noFill/>
          <a:ln w="38100" cap="flat">
            <a:solidFill>
              <a:srgbClr val="0070C0"/>
            </a:solidFill>
            <a:prstDash val="solid"/>
            <a:miter lim="800000"/>
          </a:ln>
          <a:effectLst/>
          <a:sp3d/>
        </p:spPr>
        <p:style>
          <a:lnRef idx="0">
            <a:scrgbClr r="0" g="0" b="0"/>
          </a:lnRef>
          <a:fillRef idx="0">
            <a:scrgbClr r="0" g="0" b="0"/>
          </a:fillRef>
          <a:effectRef idx="0">
            <a:scrgbClr r="0" g="0" b="0"/>
          </a:effectRef>
          <a:fontRef idx="none"/>
        </p:style>
      </p:cxnSp>
      <p:sp>
        <p:nvSpPr>
          <p:cNvPr id="17" name="矩形 16"/>
          <p:cNvSpPr/>
          <p:nvPr/>
        </p:nvSpPr>
        <p:spPr>
          <a:xfrm>
            <a:off x="3604166" y="3807794"/>
            <a:ext cx="3217547" cy="400110"/>
          </a:xfrm>
          <a:prstGeom prst="rect">
            <a:avLst/>
          </a:prstGeom>
        </p:spPr>
        <p:txBody>
          <a:bodyPr wrap="none">
            <a:spAutoFit/>
          </a:bodyPr>
          <a:lstStyle/>
          <a:p>
            <a:r>
              <a:rPr lang="en-US" altLang="zh-CN" dirty="0">
                <a:solidFill>
                  <a:schemeClr val="tx2">
                    <a:lumMod val="50000"/>
                  </a:schemeClr>
                </a:solidFill>
              </a:rPr>
              <a:t>Semantic </a:t>
            </a:r>
            <a:r>
              <a:rPr lang="en-US" altLang="zh-CN" dirty="0" smtClean="0">
                <a:solidFill>
                  <a:schemeClr val="tx2">
                    <a:lumMod val="50000"/>
                  </a:schemeClr>
                </a:solidFill>
              </a:rPr>
              <a:t>Hashing 2007</a:t>
            </a:r>
            <a:endParaRPr lang="zh-CN" altLang="en-US" dirty="0">
              <a:solidFill>
                <a:schemeClr val="tx2">
                  <a:lumMod val="50000"/>
                </a:schemeClr>
              </a:solidFill>
            </a:endParaRPr>
          </a:p>
        </p:txBody>
      </p:sp>
      <p:sp>
        <p:nvSpPr>
          <p:cNvPr id="18" name="矩形 17"/>
          <p:cNvSpPr/>
          <p:nvPr/>
        </p:nvSpPr>
        <p:spPr>
          <a:xfrm>
            <a:off x="4415508" y="5542984"/>
            <a:ext cx="3079689" cy="400110"/>
          </a:xfrm>
          <a:prstGeom prst="rect">
            <a:avLst/>
          </a:prstGeom>
        </p:spPr>
        <p:txBody>
          <a:bodyPr wrap="none">
            <a:spAutoFit/>
          </a:bodyPr>
          <a:lstStyle/>
          <a:p>
            <a:r>
              <a:rPr lang="en-US" altLang="zh-CN" dirty="0">
                <a:solidFill>
                  <a:schemeClr val="tx2">
                    <a:lumMod val="50000"/>
                  </a:schemeClr>
                </a:solidFill>
              </a:rPr>
              <a:t>Spectral </a:t>
            </a:r>
            <a:r>
              <a:rPr lang="en-US" altLang="zh-CN" dirty="0" smtClean="0">
                <a:solidFill>
                  <a:schemeClr val="tx2">
                    <a:lumMod val="50000"/>
                  </a:schemeClr>
                </a:solidFill>
              </a:rPr>
              <a:t>Hashing 2009</a:t>
            </a:r>
            <a:endParaRPr lang="zh-CN" altLang="en-US" dirty="0">
              <a:solidFill>
                <a:schemeClr val="tx2">
                  <a:lumMod val="50000"/>
                </a:schemeClr>
              </a:solidFill>
            </a:endParaRPr>
          </a:p>
        </p:txBody>
      </p:sp>
      <p:sp>
        <p:nvSpPr>
          <p:cNvPr id="19" name="矩形 18"/>
          <p:cNvSpPr/>
          <p:nvPr/>
        </p:nvSpPr>
        <p:spPr>
          <a:xfrm>
            <a:off x="8621920" y="5542984"/>
            <a:ext cx="1593706" cy="400110"/>
          </a:xfrm>
          <a:prstGeom prst="rect">
            <a:avLst/>
          </a:prstGeom>
        </p:spPr>
        <p:txBody>
          <a:bodyPr wrap="square">
            <a:spAutoFit/>
          </a:bodyPr>
          <a:lstStyle/>
          <a:p>
            <a:r>
              <a:rPr lang="en-US" altLang="zh-CN" dirty="0" smtClean="0">
                <a:solidFill>
                  <a:schemeClr val="tx2">
                    <a:lumMod val="50000"/>
                  </a:schemeClr>
                </a:solidFill>
              </a:rPr>
              <a:t>ALSH 2014</a:t>
            </a:r>
            <a:endParaRPr lang="zh-CN" altLang="en-US" dirty="0">
              <a:solidFill>
                <a:schemeClr val="tx2">
                  <a:lumMod val="50000"/>
                </a:schemeClr>
              </a:solidFill>
            </a:endParaRPr>
          </a:p>
        </p:txBody>
      </p:sp>
      <p:sp>
        <p:nvSpPr>
          <p:cNvPr id="20" name="矩形 19"/>
          <p:cNvSpPr/>
          <p:nvPr/>
        </p:nvSpPr>
        <p:spPr>
          <a:xfrm>
            <a:off x="2701127" y="5542984"/>
            <a:ext cx="1524000" cy="400110"/>
          </a:xfrm>
          <a:prstGeom prst="rect">
            <a:avLst/>
          </a:prstGeom>
        </p:spPr>
        <p:txBody>
          <a:bodyPr wrap="square">
            <a:spAutoFit/>
          </a:bodyPr>
          <a:lstStyle/>
          <a:p>
            <a:r>
              <a:rPr lang="en-US" altLang="zh-CN" dirty="0" smtClean="0">
                <a:solidFill>
                  <a:schemeClr val="tx2">
                    <a:lumMod val="50000"/>
                  </a:schemeClr>
                </a:solidFill>
              </a:rPr>
              <a:t>LSH 2004</a:t>
            </a:r>
            <a:endParaRPr lang="en-US" altLang="zh-CN" dirty="0">
              <a:solidFill>
                <a:schemeClr val="tx2">
                  <a:lumMod val="50000"/>
                </a:schemeClr>
              </a:solidFill>
            </a:endParaRPr>
          </a:p>
        </p:txBody>
      </p:sp>
      <p:sp>
        <p:nvSpPr>
          <p:cNvPr id="21" name="矩形 20"/>
          <p:cNvSpPr/>
          <p:nvPr/>
        </p:nvSpPr>
        <p:spPr>
          <a:xfrm>
            <a:off x="8082422" y="3832573"/>
            <a:ext cx="2643672" cy="400110"/>
          </a:xfrm>
          <a:prstGeom prst="rect">
            <a:avLst/>
          </a:prstGeom>
        </p:spPr>
        <p:txBody>
          <a:bodyPr wrap="none">
            <a:spAutoFit/>
          </a:bodyPr>
          <a:lstStyle/>
          <a:p>
            <a:r>
              <a:rPr lang="en-US" altLang="zh-CN" dirty="0" smtClean="0">
                <a:solidFill>
                  <a:schemeClr val="tx2">
                    <a:lumMod val="50000"/>
                  </a:schemeClr>
                </a:solidFill>
              </a:rPr>
              <a:t>CNN Hashing 2014</a:t>
            </a:r>
            <a:endParaRPr lang="zh-CN" altLang="en-US" dirty="0">
              <a:solidFill>
                <a:schemeClr val="tx2">
                  <a:lumMod val="50000"/>
                </a:schemeClr>
              </a:solidFill>
            </a:endParaRPr>
          </a:p>
        </p:txBody>
      </p:sp>
      <p:cxnSp>
        <p:nvCxnSpPr>
          <p:cNvPr id="22" name="直接箭头连接符 21"/>
          <p:cNvCxnSpPr>
            <a:stCxn id="20" idx="0"/>
          </p:cNvCxnSpPr>
          <p:nvPr/>
        </p:nvCxnSpPr>
        <p:spPr>
          <a:xfrm flipV="1">
            <a:off x="3463127" y="4837229"/>
            <a:ext cx="0" cy="705755"/>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 name="直接箭头连接符 22"/>
          <p:cNvCxnSpPr/>
          <p:nvPr/>
        </p:nvCxnSpPr>
        <p:spPr>
          <a:xfrm flipV="1">
            <a:off x="5969867" y="4837229"/>
            <a:ext cx="0" cy="705755"/>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 name="直接箭头连接符 23"/>
          <p:cNvCxnSpPr/>
          <p:nvPr/>
        </p:nvCxnSpPr>
        <p:spPr>
          <a:xfrm flipV="1">
            <a:off x="9418773" y="4837229"/>
            <a:ext cx="0" cy="705755"/>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 name="直接箭头连接符 24"/>
          <p:cNvCxnSpPr/>
          <p:nvPr/>
        </p:nvCxnSpPr>
        <p:spPr>
          <a:xfrm>
            <a:off x="5183911" y="4232683"/>
            <a:ext cx="0" cy="584086"/>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直接箭头连接符 25"/>
          <p:cNvCxnSpPr/>
          <p:nvPr/>
        </p:nvCxnSpPr>
        <p:spPr>
          <a:xfrm>
            <a:off x="9418773" y="4232683"/>
            <a:ext cx="0" cy="584086"/>
          </a:xfrm>
          <a:prstGeom prst="straightConnector1">
            <a:avLst/>
          </a:prstGeom>
          <a:noFill/>
          <a:ln w="25400" cap="flat">
            <a:solidFill>
              <a:srgbClr val="00206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1184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Asymmetric locality sensitive hashing(ALSH)</a:t>
            </a:r>
          </a:p>
        </p:txBody>
      </p:sp>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
        <p:nvSpPr>
          <p:cNvPr id="9" name="矩形 8"/>
          <p:cNvSpPr/>
          <p:nvPr/>
        </p:nvSpPr>
        <p:spPr>
          <a:xfrm>
            <a:off x="1264406" y="2356735"/>
            <a:ext cx="9505193" cy="461665"/>
          </a:xfrm>
          <a:prstGeom prst="rect">
            <a:avLst/>
          </a:prstGeom>
        </p:spPr>
        <p:txBody>
          <a:bodyPr wrap="square">
            <a:spAutoFit/>
          </a:bodyPr>
          <a:lstStyle/>
          <a:p>
            <a:r>
              <a:rPr lang="en-US" altLang="zh-CN" sz="2400" b="0" dirty="0" smtClean="0">
                <a:solidFill>
                  <a:schemeClr val="tx2">
                    <a:lumMod val="50000"/>
                  </a:schemeClr>
                </a:solidFill>
              </a:rPr>
              <a:t>LSH maps data into Hamming space</a:t>
            </a:r>
            <a:endParaRPr lang="zh-CN" altLang="en-US" sz="2800" b="0" dirty="0">
              <a:solidFill>
                <a:schemeClr val="tx2">
                  <a:lumMod val="50000"/>
                </a:schemeClr>
              </a:solidFill>
            </a:endParaRPr>
          </a:p>
        </p:txBody>
      </p:sp>
      <p:sp>
        <p:nvSpPr>
          <p:cNvPr id="11" name="左中括号 10"/>
          <p:cNvSpPr/>
          <p:nvPr/>
        </p:nvSpPr>
        <p:spPr>
          <a:xfrm>
            <a:off x="2339812" y="3245124"/>
            <a:ext cx="139700" cy="1323437"/>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2" name="右中括号 11"/>
          <p:cNvSpPr/>
          <p:nvPr/>
        </p:nvSpPr>
        <p:spPr>
          <a:xfrm>
            <a:off x="5535030" y="3245124"/>
            <a:ext cx="139700" cy="1323437"/>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3" name="文本框 12"/>
          <p:cNvSpPr txBox="1"/>
          <p:nvPr/>
        </p:nvSpPr>
        <p:spPr>
          <a:xfrm>
            <a:off x="2479512" y="3245124"/>
            <a:ext cx="312536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1000  1100  1000  </a:t>
            </a:r>
            <a:r>
              <a:rPr lang="en-US" altLang="zh-CN" dirty="0" smtClean="0">
                <a:solidFill>
                  <a:schemeClr val="tx2">
                    <a:lumMod val="50000"/>
                  </a:schemeClr>
                </a:solidFill>
              </a:rPr>
              <a:t>1111</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1110  1100  1000  1110</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1000  </a:t>
            </a:r>
            <a:r>
              <a:rPr lang="en-US" altLang="zh-CN" dirty="0" smtClean="0">
                <a:solidFill>
                  <a:schemeClr val="tx2">
                    <a:lumMod val="50000"/>
                  </a:schemeClr>
                </a:solidFill>
              </a:rPr>
              <a:t>1100</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a:t>
            </a:r>
            <a:r>
              <a:rPr lang="en-US" altLang="zh-CN" dirty="0" smtClean="0">
                <a:solidFill>
                  <a:schemeClr val="tx2">
                    <a:lumMod val="50000"/>
                  </a:schemeClr>
                </a:solidFill>
              </a:rPr>
              <a:t>1100</a:t>
            </a:r>
            <a:endPar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endParaRP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1111  1110  1100  1000</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sp>
        <p:nvSpPr>
          <p:cNvPr id="3" name="矩形 2"/>
          <p:cNvSpPr/>
          <p:nvPr/>
        </p:nvSpPr>
        <p:spPr>
          <a:xfrm>
            <a:off x="6803531" y="3487613"/>
            <a:ext cx="2643672" cy="769441"/>
          </a:xfrm>
          <a:prstGeom prst="rect">
            <a:avLst/>
          </a:prstGeom>
        </p:spPr>
        <p:txBody>
          <a:bodyPr wrap="none">
            <a:spAutoFit/>
          </a:bodyPr>
          <a:lstStyle/>
          <a:p>
            <a:r>
              <a:rPr lang="en-US" altLang="zh-CN" dirty="0">
                <a:solidFill>
                  <a:schemeClr val="tx2">
                    <a:lumMod val="50000"/>
                  </a:schemeClr>
                </a:solidFill>
              </a:rPr>
              <a:t>Sim(x, y) = </a:t>
            </a:r>
            <a:r>
              <a:rPr lang="en-US" altLang="zh-CN" dirty="0" err="1">
                <a:solidFill>
                  <a:schemeClr val="tx2">
                    <a:lumMod val="50000"/>
                  </a:schemeClr>
                </a:solidFill>
              </a:rPr>
              <a:t>y</a:t>
            </a:r>
            <a:r>
              <a:rPr lang="en-US" altLang="zh-CN" baseline="30000" dirty="0" err="1">
                <a:solidFill>
                  <a:schemeClr val="tx2">
                    <a:lumMod val="50000"/>
                  </a:schemeClr>
                </a:solidFill>
              </a:rPr>
              <a:t>T</a:t>
            </a:r>
            <a:r>
              <a:rPr lang="en-US" altLang="zh-CN" dirty="0">
                <a:solidFill>
                  <a:schemeClr val="tx2">
                    <a:lumMod val="50000"/>
                  </a:schemeClr>
                </a:solidFill>
              </a:rPr>
              <a:t> </a:t>
            </a:r>
            <a:r>
              <a:rPr lang="en-US" altLang="zh-CN" dirty="0" smtClean="0">
                <a:solidFill>
                  <a:schemeClr val="tx2">
                    <a:lumMod val="50000"/>
                  </a:schemeClr>
                </a:solidFill>
              </a:rPr>
              <a:t>x   </a:t>
            </a:r>
            <a:r>
              <a:rPr lang="en-US" altLang="zh-CN" sz="4400" dirty="0" smtClean="0">
                <a:solidFill>
                  <a:schemeClr val="tx2">
                    <a:lumMod val="50000"/>
                  </a:schemeClr>
                </a:solidFill>
              </a:rPr>
              <a:t>?</a:t>
            </a:r>
            <a:endParaRPr lang="en-US" altLang="zh-CN" sz="4400" baseline="30000" dirty="0">
              <a:solidFill>
                <a:schemeClr val="tx2">
                  <a:lumMod val="50000"/>
                </a:schemeClr>
              </a:solidFill>
            </a:endParaRPr>
          </a:p>
        </p:txBody>
      </p:sp>
      <p:cxnSp>
        <p:nvCxnSpPr>
          <p:cNvPr id="6" name="直接连接符 5"/>
          <p:cNvCxnSpPr/>
          <p:nvPr/>
        </p:nvCxnSpPr>
        <p:spPr>
          <a:xfrm>
            <a:off x="2222339" y="3136739"/>
            <a:ext cx="3646026" cy="1431822"/>
          </a:xfrm>
          <a:prstGeom prst="line">
            <a:avLst/>
          </a:prstGeom>
          <a:noFill/>
          <a:ln w="254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p:cNvCxnSpPr/>
          <p:nvPr/>
        </p:nvCxnSpPr>
        <p:spPr>
          <a:xfrm flipV="1">
            <a:off x="2150138" y="3245124"/>
            <a:ext cx="3718227" cy="1323438"/>
          </a:xfrm>
          <a:prstGeom prst="line">
            <a:avLst/>
          </a:prstGeom>
          <a:noFill/>
          <a:ln w="254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607696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23083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Asymmetric locality sensitive hashing(ALSH)</a:t>
            </a:r>
          </a:p>
          <a:p>
            <a:r>
              <a:rPr lang="en-US" altLang="zh-CN" dirty="0">
                <a:solidFill>
                  <a:schemeClr val="tx2">
                    <a:lumMod val="50000"/>
                  </a:schemeClr>
                </a:solidFill>
              </a:rPr>
              <a:t>	</a:t>
            </a:r>
            <a:r>
              <a:rPr lang="en-US" altLang="zh-CN" b="0" dirty="0">
                <a:solidFill>
                  <a:schemeClr val="tx2">
                    <a:lumMod val="50000"/>
                  </a:schemeClr>
                </a:solidFill>
              </a:rPr>
              <a:t> —— </a:t>
            </a:r>
            <a:r>
              <a:rPr lang="en-US" altLang="zh-CN" b="0" dirty="0" smtClean="0">
                <a:solidFill>
                  <a:schemeClr val="tx2">
                    <a:lumMod val="50000"/>
                  </a:schemeClr>
                </a:solidFill>
              </a:rPr>
              <a:t>Maximum </a:t>
            </a:r>
            <a:r>
              <a:rPr lang="en-US" altLang="zh-CN" b="0" dirty="0">
                <a:solidFill>
                  <a:schemeClr val="tx2">
                    <a:lumMod val="50000"/>
                  </a:schemeClr>
                </a:solidFill>
              </a:rPr>
              <a:t>Inner Product Search (MIPS</a:t>
            </a:r>
            <a:r>
              <a:rPr lang="en-US" altLang="zh-CN" b="0" dirty="0" smtClean="0">
                <a:solidFill>
                  <a:schemeClr val="tx2">
                    <a:lumMod val="50000"/>
                  </a:schemeClr>
                </a:solidFill>
              </a:rPr>
              <a:t>)</a:t>
            </a:r>
          </a:p>
          <a:p>
            <a:endParaRPr lang="en-US" altLang="zh-CN" b="0" dirty="0">
              <a:solidFill>
                <a:schemeClr val="tx2">
                  <a:lumMod val="50000"/>
                </a:schemeClr>
              </a:solidFill>
            </a:endParaRPr>
          </a:p>
          <a:p>
            <a:r>
              <a:rPr lang="en-US" altLang="zh-CN" b="0" dirty="0" smtClean="0">
                <a:solidFill>
                  <a:schemeClr val="tx2">
                    <a:lumMod val="50000"/>
                  </a:schemeClr>
                </a:solidFill>
              </a:rPr>
              <a:t>	</a:t>
            </a:r>
            <a:r>
              <a:rPr lang="en-US" altLang="zh-CN" b="0" dirty="0">
                <a:solidFill>
                  <a:schemeClr val="tx2">
                    <a:lumMod val="50000"/>
                  </a:schemeClr>
                </a:solidFill>
              </a:rPr>
              <a:t> given a giant data vector collection S of size N, where S ∈</a:t>
            </a:r>
            <a:r>
              <a:rPr lang="en-US" altLang="zh-CN" b="0" dirty="0" smtClean="0">
                <a:solidFill>
                  <a:schemeClr val="tx2">
                    <a:lumMod val="50000"/>
                  </a:schemeClr>
                </a:solidFill>
              </a:rPr>
              <a:t> R</a:t>
            </a:r>
            <a:r>
              <a:rPr lang="en-US" altLang="zh-CN" b="0" baseline="30000" dirty="0" smtClean="0">
                <a:solidFill>
                  <a:schemeClr val="tx2">
                    <a:lumMod val="50000"/>
                  </a:schemeClr>
                </a:solidFill>
              </a:rPr>
              <a:t>D</a:t>
            </a:r>
            <a:r>
              <a:rPr lang="en-US" altLang="zh-CN" b="0" dirty="0" smtClean="0">
                <a:solidFill>
                  <a:schemeClr val="tx2">
                    <a:lumMod val="50000"/>
                  </a:schemeClr>
                </a:solidFill>
              </a:rPr>
              <a:t>, </a:t>
            </a:r>
            <a:r>
              <a:rPr lang="en-US" altLang="zh-CN" b="0" dirty="0">
                <a:solidFill>
                  <a:schemeClr val="tx2">
                    <a:lumMod val="50000"/>
                  </a:schemeClr>
                </a:solidFill>
              </a:rPr>
              <a:t>and a given query </a:t>
            </a:r>
            <a:r>
              <a:rPr lang="en-US" altLang="zh-CN" b="0" dirty="0" smtClean="0">
                <a:solidFill>
                  <a:schemeClr val="tx2">
                    <a:lumMod val="50000"/>
                  </a:schemeClr>
                </a:solidFill>
              </a:rPr>
              <a:t>point q </a:t>
            </a:r>
            <a:r>
              <a:rPr lang="en-US" altLang="zh-CN" b="0" dirty="0">
                <a:solidFill>
                  <a:schemeClr val="tx2">
                    <a:lumMod val="50000"/>
                  </a:schemeClr>
                </a:solidFill>
              </a:rPr>
              <a:t>∈ R</a:t>
            </a:r>
            <a:r>
              <a:rPr lang="en-US" altLang="zh-CN" b="0" baseline="30000" dirty="0">
                <a:solidFill>
                  <a:schemeClr val="tx2">
                    <a:lumMod val="50000"/>
                  </a:schemeClr>
                </a:solidFill>
              </a:rPr>
              <a:t>D</a:t>
            </a:r>
            <a:r>
              <a:rPr lang="en-US" altLang="zh-CN" b="0" dirty="0">
                <a:solidFill>
                  <a:schemeClr val="tx2">
                    <a:lumMod val="50000"/>
                  </a:schemeClr>
                </a:solidFill>
              </a:rPr>
              <a:t> </a:t>
            </a:r>
            <a:r>
              <a:rPr lang="en-US" altLang="zh-CN" b="0" dirty="0" smtClean="0">
                <a:solidFill>
                  <a:schemeClr val="tx2">
                    <a:lumMod val="50000"/>
                  </a:schemeClr>
                </a:solidFill>
              </a:rPr>
              <a:t>searching </a:t>
            </a:r>
            <a:r>
              <a:rPr lang="en-US" altLang="zh-CN" b="0" dirty="0">
                <a:solidFill>
                  <a:schemeClr val="tx2">
                    <a:lumMod val="50000"/>
                  </a:schemeClr>
                </a:solidFill>
              </a:rPr>
              <a:t>for p ∈ S which maximizes (or approximately </a:t>
            </a:r>
            <a:r>
              <a:rPr lang="en-US" altLang="zh-CN" b="0" dirty="0" smtClean="0">
                <a:solidFill>
                  <a:schemeClr val="tx2">
                    <a:lumMod val="50000"/>
                  </a:schemeClr>
                </a:solidFill>
              </a:rPr>
              <a:t>maximizes) the </a:t>
            </a:r>
            <a:r>
              <a:rPr lang="en-US" altLang="zh-CN" b="0" dirty="0">
                <a:solidFill>
                  <a:schemeClr val="tx2">
                    <a:lumMod val="50000"/>
                  </a:schemeClr>
                </a:solidFill>
              </a:rPr>
              <a:t>inner product</a:t>
            </a:r>
            <a:endParaRPr lang="en-US" altLang="zh-CN" b="0" dirty="0" smtClean="0">
              <a:solidFill>
                <a:schemeClr val="tx2">
                  <a:lumMod val="50000"/>
                </a:schemeClr>
              </a:solidFill>
            </a:endParaRPr>
          </a:p>
        </p:txBody>
      </p:sp>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15" y="4150795"/>
            <a:ext cx="4562475" cy="1057275"/>
          </a:xfrm>
          <a:prstGeom prst="rect">
            <a:avLst/>
          </a:prstGeom>
        </p:spPr>
      </p:pic>
    </p:spTree>
    <p:extLst>
      <p:ext uri="{BB962C8B-B14F-4D97-AF65-F5344CB8AC3E}">
        <p14:creationId xmlns:p14="http://schemas.microsoft.com/office/powerpoint/2010/main" val="27262827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183" y="1333067"/>
            <a:ext cx="5088098" cy="4243143"/>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1264407" y="2794987"/>
                <a:ext cx="4898646" cy="1589859"/>
              </a:xfrm>
              <a:prstGeom prst="rect">
                <a:avLst/>
              </a:prstGeom>
            </p:spPr>
            <p:txBody>
              <a:bodyPr wrap="square">
                <a:spAutoFit/>
              </a:bodyPr>
              <a:lstStyle/>
              <a:p>
                <a:r>
                  <a:rPr lang="en-US" altLang="zh-CN" sz="2400" b="0" dirty="0" smtClean="0">
                    <a:solidFill>
                      <a:schemeClr val="tx2">
                        <a:lumMod val="50000"/>
                      </a:schemeClr>
                    </a:solidFill>
                  </a:rPr>
                  <a:t>For a node </a:t>
                </a:r>
                <a:r>
                  <a:rPr lang="en-US" altLang="zh-CN" sz="2400" b="0" dirty="0" err="1">
                    <a:solidFill>
                      <a:schemeClr val="tx2">
                        <a:lumMod val="50000"/>
                      </a:schemeClr>
                    </a:solidFill>
                  </a:rPr>
                  <a:t>i</a:t>
                </a:r>
                <a:r>
                  <a:rPr lang="en-US" altLang="zh-CN" sz="2400" b="0" dirty="0">
                    <a:solidFill>
                      <a:schemeClr val="tx2">
                        <a:lumMod val="50000"/>
                      </a:schemeClr>
                    </a:solidFill>
                  </a:rPr>
                  <a:t> with weight </a:t>
                </a:r>
                <a:r>
                  <a:rPr lang="en-US" altLang="zh-CN" sz="2400" b="0" dirty="0" err="1">
                    <a:solidFill>
                      <a:schemeClr val="tx2">
                        <a:lumMod val="50000"/>
                      </a:schemeClr>
                    </a:solidFill>
                  </a:rPr>
                  <a:t>w</a:t>
                </a:r>
                <a:r>
                  <a:rPr lang="en-US" altLang="zh-CN" sz="2400" b="0" baseline="-25000" dirty="0" err="1">
                    <a:solidFill>
                      <a:schemeClr val="tx2">
                        <a:lumMod val="50000"/>
                      </a:schemeClr>
                    </a:solidFill>
                  </a:rPr>
                  <a:t>i</a:t>
                </a:r>
                <a:r>
                  <a:rPr lang="en-US" altLang="zh-CN" sz="2400" b="0" dirty="0">
                    <a:solidFill>
                      <a:schemeClr val="tx2">
                        <a:lumMod val="50000"/>
                      </a:schemeClr>
                    </a:solidFill>
                  </a:rPr>
                  <a:t> </a:t>
                </a:r>
                <a:r>
                  <a:rPr lang="en-US" altLang="zh-CN" sz="2400" b="0" dirty="0" smtClean="0">
                    <a:solidFill>
                      <a:schemeClr val="tx2">
                        <a:lumMod val="50000"/>
                      </a:schemeClr>
                    </a:solidFill>
                  </a:rPr>
                  <a:t>and input </a:t>
                </a:r>
                <a:r>
                  <a:rPr lang="en-US" altLang="zh-CN" sz="2400" b="0" dirty="0">
                    <a:solidFill>
                      <a:schemeClr val="tx2">
                        <a:lumMod val="50000"/>
                      </a:schemeClr>
                    </a:solidFill>
                  </a:rPr>
                  <a:t>x, its </a:t>
                </a:r>
                <a:r>
                  <a:rPr lang="en-US" altLang="zh-CN" sz="2400" b="0" dirty="0" smtClean="0">
                    <a:solidFill>
                      <a:schemeClr val="tx2">
                        <a:lumMod val="50000"/>
                      </a:schemeClr>
                    </a:solidFill>
                  </a:rPr>
                  <a:t>activation is a monotonic </a:t>
                </a:r>
                <a:r>
                  <a:rPr lang="en-US" altLang="zh-CN" sz="2400" b="0" dirty="0">
                    <a:solidFill>
                      <a:schemeClr val="tx2">
                        <a:lumMod val="50000"/>
                      </a:schemeClr>
                    </a:solidFill>
                  </a:rPr>
                  <a:t>function of the inner product </a:t>
                </a:r>
                <a14:m>
                  <m:oMath xmlns:m="http://schemas.openxmlformats.org/officeDocument/2006/math">
                    <m:sSubSup>
                      <m:sSubSupPr>
                        <m:ctrlPr>
                          <a:rPr lang="en-US" altLang="zh-CN" sz="2400" b="0" i="1" smtClean="0">
                            <a:solidFill>
                              <a:schemeClr val="tx2">
                                <a:lumMod val="50000"/>
                              </a:schemeClr>
                            </a:solidFill>
                            <a:latin typeface="Cambria Math" panose="02040503050406030204" pitchFamily="18" charset="0"/>
                          </a:rPr>
                        </m:ctrlPr>
                      </m:sSubSupPr>
                      <m:e>
                        <m:r>
                          <a:rPr lang="en-US" altLang="zh-CN" sz="2400" b="0" i="1" smtClean="0">
                            <a:solidFill>
                              <a:schemeClr val="tx2">
                                <a:lumMod val="50000"/>
                              </a:schemeClr>
                            </a:solidFill>
                            <a:latin typeface="Cambria Math" panose="02040503050406030204" pitchFamily="18" charset="0"/>
                          </a:rPr>
                          <m:t>𝑊</m:t>
                        </m:r>
                      </m:e>
                      <m:sub>
                        <m:r>
                          <a:rPr lang="en-US" altLang="zh-CN" sz="2400" b="0" i="1" smtClean="0">
                            <a:solidFill>
                              <a:schemeClr val="tx2">
                                <a:lumMod val="50000"/>
                              </a:schemeClr>
                            </a:solidFill>
                            <a:latin typeface="Cambria Math" panose="02040503050406030204" pitchFamily="18" charset="0"/>
                          </a:rPr>
                          <m:t>𝑖</m:t>
                        </m:r>
                      </m:sub>
                      <m:sup>
                        <m:r>
                          <a:rPr lang="en-US" altLang="zh-CN" sz="2400" b="0" i="1" smtClean="0">
                            <a:solidFill>
                              <a:schemeClr val="tx2">
                                <a:lumMod val="50000"/>
                              </a:schemeClr>
                            </a:solidFill>
                            <a:latin typeface="Cambria Math" panose="02040503050406030204" pitchFamily="18" charset="0"/>
                          </a:rPr>
                          <m:t>𝑇</m:t>
                        </m:r>
                      </m:sup>
                    </m:sSubSup>
                    <m:r>
                      <a:rPr lang="en-US" altLang="zh-CN" sz="2400" b="0" i="1" smtClean="0">
                        <a:solidFill>
                          <a:schemeClr val="tx2">
                            <a:lumMod val="50000"/>
                          </a:schemeClr>
                        </a:solidFill>
                        <a:latin typeface="Cambria Math" panose="02040503050406030204" pitchFamily="18" charset="0"/>
                      </a:rPr>
                      <m:t>𝑥</m:t>
                    </m:r>
                  </m:oMath>
                </a14:m>
                <a:r>
                  <a:rPr lang="en-US" altLang="zh-CN" sz="2400" b="0" dirty="0" smtClean="0">
                    <a:solidFill>
                      <a:schemeClr val="tx2">
                        <a:lumMod val="50000"/>
                      </a:schemeClr>
                    </a:solidFill>
                  </a:rPr>
                  <a:t>.</a:t>
                </a:r>
                <a:endParaRPr lang="en-US" altLang="zh-CN" sz="2400" b="0" dirty="0">
                  <a:solidFill>
                    <a:schemeClr val="tx2">
                      <a:lumMod val="50000"/>
                    </a:schemeClr>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264407" y="2794987"/>
                <a:ext cx="4898646" cy="1589859"/>
              </a:xfrm>
              <a:prstGeom prst="rect">
                <a:avLst/>
              </a:prstGeom>
              <a:blipFill>
                <a:blip r:embed="rId3"/>
                <a:stretch>
                  <a:fillRect l="-1866" t="-3065" r="-1866" b="-7663"/>
                </a:stretch>
              </a:blipFill>
            </p:spPr>
            <p:txBody>
              <a:bodyPr/>
              <a:lstStyle/>
              <a:p>
                <a:r>
                  <a:rPr lang="zh-CN" altLang="en-US">
                    <a:noFill/>
                  </a:rPr>
                  <a:t> </a:t>
                </a:r>
              </a:p>
            </p:txBody>
          </p:sp>
        </mc:Fallback>
      </mc:AlternateContent>
      <p:sp>
        <p:nvSpPr>
          <p:cNvPr id="8"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9"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0"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
        <p:nvSpPr>
          <p:cNvPr id="4" name="矩形 3"/>
          <p:cNvSpPr/>
          <p:nvPr/>
        </p:nvSpPr>
        <p:spPr>
          <a:xfrm>
            <a:off x="6477000" y="5576210"/>
            <a:ext cx="6096000" cy="707886"/>
          </a:xfrm>
          <a:prstGeom prst="rect">
            <a:avLst/>
          </a:prstGeom>
        </p:spPr>
        <p:txBody>
          <a:bodyPr>
            <a:spAutoFit/>
          </a:bodyPr>
          <a:lstStyle/>
          <a:p>
            <a:r>
              <a:rPr lang="en-US" altLang="zh-CN" dirty="0">
                <a:solidFill>
                  <a:schemeClr val="tx2">
                    <a:lumMod val="50000"/>
                  </a:schemeClr>
                </a:solidFill>
              </a:rPr>
              <a:t>Scalable and Sustainable Deep Learning</a:t>
            </a:r>
          </a:p>
          <a:p>
            <a:r>
              <a:rPr lang="en-US" altLang="zh-CN" dirty="0">
                <a:solidFill>
                  <a:schemeClr val="tx2">
                    <a:lumMod val="50000"/>
                  </a:schemeClr>
                </a:solidFill>
              </a:rPr>
              <a:t>via Randomized Hashing</a:t>
            </a:r>
            <a:endParaRPr lang="zh-CN" altLang="en-US" dirty="0">
              <a:solidFill>
                <a:schemeClr val="tx2">
                  <a:lumMod val="50000"/>
                </a:schemeClr>
              </a:solidFill>
            </a:endParaRPr>
          </a:p>
        </p:txBody>
      </p:sp>
    </p:spTree>
    <p:extLst>
      <p:ext uri="{BB962C8B-B14F-4D97-AF65-F5344CB8AC3E}">
        <p14:creationId xmlns:p14="http://schemas.microsoft.com/office/powerpoint/2010/main" val="2574560134"/>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84"/>
          <p:cNvSpPr/>
          <p:nvPr/>
        </p:nvSpPr>
        <p:spPr>
          <a:xfrm>
            <a:off x="1264407" y="1468346"/>
            <a:ext cx="9797293" cy="830997"/>
          </a:xfrm>
          <a:prstGeom prst="rect">
            <a:avLst/>
          </a:prstGeom>
          <a:ln w="12700">
            <a:miter lim="400000"/>
          </a:ln>
          <a:extLst>
            <a:ext uri="{C572A759-6A51-4108-AA02-DFA0A04FC94B}">
              <ma14:wrappingTextBoxFlag xmlns:mc="http://schemas.openxmlformats.org/markup-compatibility/2006" xmlns:a14="http://schemas.microsoft.com/office/drawing/2010/main"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Asymmetric locality sensitive hashing(ALSH)</a:t>
            </a:r>
          </a:p>
          <a:p>
            <a:r>
              <a:rPr lang="en-US" altLang="zh-CN" b="0" dirty="0" smtClean="0">
                <a:solidFill>
                  <a:schemeClr val="tx2">
                    <a:lumMod val="50000"/>
                  </a:schemeClr>
                </a:solidFill>
              </a:rPr>
              <a:t>	</a:t>
            </a:r>
          </a:p>
        </p:txBody>
      </p:sp>
      <mc:AlternateContent xmlns:mc="http://schemas.openxmlformats.org/markup-compatibility/2006" xmlns:a14="http://schemas.microsoft.com/office/drawing/2010/main">
        <mc:Choice Requires="a14">
          <p:sp>
            <p:nvSpPr>
              <p:cNvPr id="4" name="矩形 3"/>
              <p:cNvSpPr/>
              <p:nvPr/>
            </p:nvSpPr>
            <p:spPr>
              <a:xfrm>
                <a:off x="1231762" y="2098554"/>
                <a:ext cx="11042621" cy="3094693"/>
              </a:xfrm>
              <a:prstGeom prst="rect">
                <a:avLst/>
              </a:prstGeom>
            </p:spPr>
            <p:txBody>
              <a:bodyPr wrap="square">
                <a:spAutoFit/>
              </a:bodyPr>
              <a:lstStyle/>
              <a:p>
                <a:r>
                  <a:rPr lang="en-US" altLang="zh-CN" sz="2400" dirty="0" smtClean="0">
                    <a:solidFill>
                      <a:schemeClr val="tx2">
                        <a:lumMod val="50000"/>
                      </a:schemeClr>
                    </a:solidFill>
                  </a:rPr>
                  <a:t>There cannot exist any LSH family for MIPS</a:t>
                </a:r>
              </a:p>
              <a:p>
                <a:endParaRPr lang="en-US" altLang="zh-CN" sz="2400" dirty="0">
                  <a:solidFill>
                    <a:schemeClr val="tx2">
                      <a:lumMod val="50000"/>
                    </a:schemeClr>
                  </a:solidFill>
                </a:endParaRPr>
              </a:p>
              <a:p>
                <a:r>
                  <a:rPr lang="en-US" altLang="zh-CN" sz="2400" dirty="0" smtClean="0">
                    <a:solidFill>
                      <a:schemeClr val="tx2">
                        <a:lumMod val="50000"/>
                      </a:schemeClr>
                    </a:solidFill>
                  </a:rPr>
                  <a:t>Sim(x, y) = </a:t>
                </a:r>
                <a:r>
                  <a:rPr lang="en-US" altLang="zh-CN" sz="2400" dirty="0" err="1" smtClean="0">
                    <a:solidFill>
                      <a:schemeClr val="tx2">
                        <a:lumMod val="50000"/>
                      </a:schemeClr>
                    </a:solidFill>
                  </a:rPr>
                  <a:t>y</a:t>
                </a:r>
                <a:r>
                  <a:rPr lang="en-US" altLang="zh-CN" sz="2400" baseline="30000" dirty="0" err="1" smtClean="0">
                    <a:solidFill>
                      <a:schemeClr val="tx2">
                        <a:lumMod val="50000"/>
                      </a:schemeClr>
                    </a:solidFill>
                  </a:rPr>
                  <a:t>T</a:t>
                </a:r>
                <a:r>
                  <a:rPr lang="en-US" altLang="zh-CN" sz="2400" dirty="0" smtClean="0">
                    <a:solidFill>
                      <a:schemeClr val="tx2">
                        <a:lumMod val="50000"/>
                      </a:schemeClr>
                    </a:solidFill>
                  </a:rPr>
                  <a:t> x</a:t>
                </a:r>
                <a:endParaRPr lang="en-US" altLang="zh-CN" sz="2400" baseline="30000" dirty="0" smtClean="0">
                  <a:solidFill>
                    <a:schemeClr val="tx2">
                      <a:lumMod val="50000"/>
                    </a:schemeClr>
                  </a:solidFill>
                </a:endParaRPr>
              </a:p>
              <a:p>
                <a:r>
                  <a:rPr lang="en-US" altLang="zh-CN" sz="2400" dirty="0" smtClean="0">
                    <a:solidFill>
                      <a:schemeClr val="tx2">
                        <a:lumMod val="50000"/>
                      </a:schemeClr>
                    </a:solidFill>
                  </a:rPr>
                  <a:t>Sim(x, x) = </a:t>
                </a:r>
                <a:r>
                  <a:rPr lang="en-US" altLang="zh-CN" sz="2400" dirty="0" err="1">
                    <a:solidFill>
                      <a:schemeClr val="tx2">
                        <a:lumMod val="50000"/>
                      </a:schemeClr>
                    </a:solidFill>
                  </a:rPr>
                  <a:t>x</a:t>
                </a:r>
                <a:r>
                  <a:rPr lang="en-US" altLang="zh-CN" sz="2400" baseline="30000" dirty="0" err="1" smtClean="0">
                    <a:solidFill>
                      <a:schemeClr val="tx2">
                        <a:lumMod val="50000"/>
                      </a:schemeClr>
                    </a:solidFill>
                  </a:rPr>
                  <a:t>T</a:t>
                </a:r>
                <a:r>
                  <a:rPr lang="en-US" altLang="zh-CN" sz="2400" dirty="0" smtClean="0">
                    <a:solidFill>
                      <a:schemeClr val="tx2">
                        <a:lumMod val="50000"/>
                      </a:schemeClr>
                    </a:solidFill>
                  </a:rPr>
                  <a:t> x = </a:t>
                </a:r>
                <a14:m>
                  <m:oMath xmlns:m="http://schemas.openxmlformats.org/officeDocument/2006/math">
                    <m:sSubSup>
                      <m:sSubSupPr>
                        <m:ctrlPr>
                          <a:rPr lang="en-US" altLang="zh-CN" sz="2400" i="1" smtClean="0">
                            <a:solidFill>
                              <a:schemeClr val="tx2">
                                <a:lumMod val="50000"/>
                              </a:schemeClr>
                            </a:solidFill>
                            <a:latin typeface="Cambria Math" panose="02040503050406030204" pitchFamily="18" charset="0"/>
                          </a:rPr>
                        </m:ctrlPr>
                      </m:sSubSupPr>
                      <m:e>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𝒙</m:t>
                        </m:r>
                        <m:r>
                          <a:rPr lang="en-US" altLang="zh-CN" sz="2400" b="1" i="1" smtClean="0">
                            <a:solidFill>
                              <a:schemeClr val="tx2">
                                <a:lumMod val="50000"/>
                              </a:schemeClr>
                            </a:solidFill>
                            <a:latin typeface="Cambria Math" panose="02040503050406030204" pitchFamily="18" charset="0"/>
                          </a:rPr>
                          <m:t>||</m:t>
                        </m:r>
                      </m:e>
                      <m:sub>
                        <m:r>
                          <a:rPr lang="en-US" altLang="zh-CN" sz="2400" b="1" i="1" smtClean="0">
                            <a:solidFill>
                              <a:schemeClr val="tx2">
                                <a:lumMod val="50000"/>
                              </a:schemeClr>
                            </a:solidFill>
                            <a:latin typeface="Cambria Math" panose="02040503050406030204" pitchFamily="18" charset="0"/>
                          </a:rPr>
                          <m:t>𝟐</m:t>
                        </m:r>
                      </m:sub>
                      <m:sup>
                        <m:r>
                          <a:rPr lang="en-US" altLang="zh-CN" sz="2400" b="1" i="1" smtClean="0">
                            <a:solidFill>
                              <a:schemeClr val="tx2">
                                <a:lumMod val="50000"/>
                              </a:schemeClr>
                            </a:solidFill>
                            <a:latin typeface="Cambria Math" panose="02040503050406030204" pitchFamily="18" charset="0"/>
                          </a:rPr>
                          <m:t>𝟐</m:t>
                        </m:r>
                      </m:sup>
                    </m:sSubSup>
                  </m:oMath>
                </a14:m>
                <a:endParaRPr lang="en-US" altLang="zh-CN" sz="2400" dirty="0">
                  <a:solidFill>
                    <a:schemeClr val="tx2">
                      <a:lumMod val="50000"/>
                    </a:schemeClr>
                  </a:solidFill>
                </a:endParaRPr>
              </a:p>
              <a:p>
                <a:r>
                  <a:rPr lang="es-ES" altLang="zh-CN" sz="2400" dirty="0">
                    <a:solidFill>
                      <a:schemeClr val="tx2">
                        <a:lumMod val="50000"/>
                      </a:schemeClr>
                    </a:solidFill>
                  </a:rPr>
                  <a:t>Sim(x, y) = y</a:t>
                </a:r>
                <a:r>
                  <a:rPr lang="es-ES" altLang="zh-CN" sz="2400" baseline="30000" dirty="0">
                    <a:solidFill>
                      <a:schemeClr val="tx2">
                        <a:lumMod val="50000"/>
                      </a:schemeClr>
                    </a:solidFill>
                  </a:rPr>
                  <a:t>T</a:t>
                </a:r>
                <a:r>
                  <a:rPr lang="es-ES" altLang="zh-CN" sz="2400" dirty="0">
                    <a:solidFill>
                      <a:schemeClr val="tx2">
                        <a:lumMod val="50000"/>
                      </a:schemeClr>
                    </a:solidFill>
                  </a:rPr>
                  <a:t> x &gt; </a:t>
                </a:r>
                <a14:m>
                  <m:oMath xmlns:m="http://schemas.openxmlformats.org/officeDocument/2006/math">
                    <m:sSubSup>
                      <m:sSubSupPr>
                        <m:ctrlPr>
                          <a:rPr lang="en-US" altLang="zh-CN" sz="2400" i="1">
                            <a:solidFill>
                              <a:schemeClr val="tx2">
                                <a:lumMod val="50000"/>
                              </a:schemeClr>
                            </a:solidFill>
                            <a:latin typeface="Cambria Math" panose="02040503050406030204" pitchFamily="18" charset="0"/>
                          </a:rPr>
                        </m:ctrlPr>
                      </m:sSubSupPr>
                      <m:e>
                        <m:r>
                          <a:rPr lang="en-US" altLang="zh-CN" sz="2400" b="1" i="1">
                            <a:solidFill>
                              <a:schemeClr val="tx2">
                                <a:lumMod val="50000"/>
                              </a:schemeClr>
                            </a:solidFill>
                            <a:latin typeface="Cambria Math" panose="02040503050406030204" pitchFamily="18" charset="0"/>
                          </a:rPr>
                          <m:t>||</m:t>
                        </m:r>
                        <m:r>
                          <a:rPr lang="en-US" altLang="zh-CN" sz="2400" b="1" i="1">
                            <a:solidFill>
                              <a:schemeClr val="tx2">
                                <a:lumMod val="50000"/>
                              </a:schemeClr>
                            </a:solidFill>
                            <a:latin typeface="Cambria Math" panose="02040503050406030204" pitchFamily="18" charset="0"/>
                          </a:rPr>
                          <m:t>𝒙</m:t>
                        </m:r>
                        <m:r>
                          <a:rPr lang="en-US" altLang="zh-CN" sz="2400" b="1" i="1">
                            <a:solidFill>
                              <a:schemeClr val="tx2">
                                <a:lumMod val="50000"/>
                              </a:schemeClr>
                            </a:solidFill>
                            <a:latin typeface="Cambria Math" panose="02040503050406030204" pitchFamily="18" charset="0"/>
                          </a:rPr>
                          <m:t>||</m:t>
                        </m:r>
                      </m:e>
                      <m:sub>
                        <m:r>
                          <a:rPr lang="en-US" altLang="zh-CN" sz="2400" b="1" i="1">
                            <a:solidFill>
                              <a:schemeClr val="tx2">
                                <a:lumMod val="50000"/>
                              </a:schemeClr>
                            </a:solidFill>
                            <a:latin typeface="Cambria Math" panose="02040503050406030204" pitchFamily="18" charset="0"/>
                          </a:rPr>
                          <m:t>𝟐</m:t>
                        </m:r>
                      </m:sub>
                      <m:sup>
                        <m:r>
                          <a:rPr lang="en-US" altLang="zh-CN" sz="2400" b="1" i="1">
                            <a:solidFill>
                              <a:schemeClr val="tx2">
                                <a:lumMod val="50000"/>
                              </a:schemeClr>
                            </a:solidFill>
                            <a:latin typeface="Cambria Math" panose="02040503050406030204" pitchFamily="18" charset="0"/>
                          </a:rPr>
                          <m:t>𝟐</m:t>
                        </m:r>
                      </m:sup>
                    </m:sSubSup>
                  </m:oMath>
                </a14:m>
                <a:r>
                  <a:rPr lang="en-US" altLang="zh-CN" sz="2400" dirty="0" smtClean="0">
                    <a:solidFill>
                      <a:schemeClr val="tx2">
                        <a:lumMod val="50000"/>
                      </a:schemeClr>
                    </a:solidFill>
                  </a:rPr>
                  <a:t> + C</a:t>
                </a:r>
              </a:p>
              <a:p>
                <a:endParaRPr lang="en-US" altLang="zh-CN" sz="2400" dirty="0">
                  <a:solidFill>
                    <a:schemeClr val="tx2">
                      <a:lumMod val="50000"/>
                    </a:schemeClr>
                  </a:solidFill>
                </a:endParaRPr>
              </a:p>
              <a:p>
                <a:endParaRPr lang="en-US" altLang="zh-CN" sz="2400" dirty="0" smtClean="0">
                  <a:solidFill>
                    <a:schemeClr val="tx2">
                      <a:lumMod val="50000"/>
                    </a:schemeClr>
                  </a:solidFill>
                </a:endParaRPr>
              </a:p>
              <a:p>
                <a:r>
                  <a:rPr lang="en-US" altLang="zh-CN" sz="2400" dirty="0" smtClean="0">
                    <a:solidFill>
                      <a:schemeClr val="tx2">
                        <a:lumMod val="50000"/>
                      </a:schemeClr>
                    </a:solidFill>
                  </a:rPr>
                  <a:t>P({h(x</a:t>
                </a:r>
                <a:r>
                  <a:rPr lang="en-US" altLang="zh-CN" sz="2400" dirty="0">
                    <a:solidFill>
                      <a:schemeClr val="tx2">
                        <a:lumMod val="50000"/>
                      </a:schemeClr>
                    </a:solidFill>
                  </a:rPr>
                  <a:t>) = h(y</a:t>
                </a:r>
                <a:r>
                  <a:rPr lang="en-US" altLang="zh-CN" sz="2400" dirty="0" smtClean="0">
                    <a:solidFill>
                      <a:schemeClr val="tx2">
                        <a:lumMod val="50000"/>
                      </a:schemeClr>
                    </a:solidFill>
                  </a:rPr>
                  <a:t>)}) &gt; p({h(x</a:t>
                </a:r>
                <a:r>
                  <a:rPr lang="en-US" altLang="zh-CN" sz="2400" dirty="0">
                    <a:solidFill>
                      <a:schemeClr val="tx2">
                        <a:lumMod val="50000"/>
                      </a:schemeClr>
                    </a:solidFill>
                  </a:rPr>
                  <a:t>) = h(x</a:t>
                </a:r>
                <a:r>
                  <a:rPr lang="en-US" altLang="zh-CN" sz="2400" dirty="0" smtClean="0">
                    <a:solidFill>
                      <a:schemeClr val="tx2">
                        <a:lumMod val="50000"/>
                      </a:schemeClr>
                    </a:solidFill>
                  </a:rPr>
                  <a:t>)})</a:t>
                </a:r>
              </a:p>
            </p:txBody>
          </p:sp>
        </mc:Choice>
        <mc:Fallback xmlns="">
          <p:sp>
            <p:nvSpPr>
              <p:cNvPr id="4" name="矩形 3"/>
              <p:cNvSpPr>
                <a:spLocks noRot="1" noChangeAspect="1" noMove="1" noResize="1" noEditPoints="1" noAdjustHandles="1" noChangeArrowheads="1" noChangeShapeType="1" noTextEdit="1"/>
              </p:cNvSpPr>
              <p:nvPr/>
            </p:nvSpPr>
            <p:spPr>
              <a:xfrm>
                <a:off x="1231762" y="2098554"/>
                <a:ext cx="11042621" cy="3094693"/>
              </a:xfrm>
              <a:prstGeom prst="rect">
                <a:avLst/>
              </a:prstGeom>
              <a:blipFill>
                <a:blip r:embed="rId2"/>
                <a:stretch>
                  <a:fillRect l="-828" t="-1575" b="-3543"/>
                </a:stretch>
              </a:blipFill>
            </p:spPr>
            <p:txBody>
              <a:bodyPr/>
              <a:lstStyle/>
              <a:p>
                <a:r>
                  <a:rPr lang="zh-CN" altLang="en-US">
                    <a:noFill/>
                  </a:rPr>
                  <a:t> </a:t>
                </a:r>
              </a:p>
            </p:txBody>
          </p:sp>
        </mc:Fallback>
      </mc:AlternateContent>
      <p:sp>
        <p:nvSpPr>
          <p:cNvPr id="7"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9"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27023383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84"/>
          <p:cNvSpPr/>
          <p:nvPr/>
        </p:nvSpPr>
        <p:spPr>
          <a:xfrm>
            <a:off x="1264407" y="1468346"/>
            <a:ext cx="9797293" cy="830997"/>
          </a:xfrm>
          <a:prstGeom prst="rect">
            <a:avLst/>
          </a:prstGeom>
          <a:ln w="12700">
            <a:miter lim="400000"/>
          </a:ln>
          <a:extLst>
            <a:ext uri="{C572A759-6A51-4108-AA02-DFA0A04FC94B}">
              <ma14:wrappingTextBoxFlag xmlns:mc="http://schemas.openxmlformats.org/markup-compatibility/2006" xmlns:a14="http://schemas.microsoft.com/office/drawing/2010/main"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Asymmetric locality sensitive hashing(ALSH)</a:t>
            </a:r>
          </a:p>
          <a:p>
            <a:r>
              <a:rPr lang="en-US" altLang="zh-CN" b="0" dirty="0" smtClean="0">
                <a:solidFill>
                  <a:schemeClr val="tx2">
                    <a:lumMod val="50000"/>
                  </a:schemeClr>
                </a:solidFill>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763" y="3932016"/>
            <a:ext cx="10305814" cy="138259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762" y="2252863"/>
            <a:ext cx="9182100" cy="1323975"/>
          </a:xfrm>
          <a:prstGeom prst="rect">
            <a:avLst/>
          </a:prstGeom>
        </p:spPr>
      </p:pic>
      <p:cxnSp>
        <p:nvCxnSpPr>
          <p:cNvPr id="6" name="直接箭头连接符 5"/>
          <p:cNvCxnSpPr/>
          <p:nvPr/>
        </p:nvCxnSpPr>
        <p:spPr>
          <a:xfrm>
            <a:off x="5822812" y="3553688"/>
            <a:ext cx="0" cy="566899"/>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1"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32237079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84"/>
          <p:cNvSpPr/>
          <p:nvPr/>
        </p:nvSpPr>
        <p:spPr>
          <a:xfrm>
            <a:off x="1264407" y="1468346"/>
            <a:ext cx="9797293" cy="830997"/>
          </a:xfrm>
          <a:prstGeom prst="rect">
            <a:avLst/>
          </a:prstGeom>
          <a:ln w="12700">
            <a:miter lim="400000"/>
          </a:ln>
          <a:extLst>
            <a:ext uri="{C572A759-6A51-4108-AA02-DFA0A04FC94B}">
              <ma14:wrappingTextBoxFlag xmlns:mc="http://schemas.openxmlformats.org/markup-compatibility/2006" xmlns:a14="http://schemas.microsoft.com/office/drawing/2010/main"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Asymmetric locality sensitive hashing(ALSH)</a:t>
            </a:r>
          </a:p>
          <a:p>
            <a:r>
              <a:rPr lang="en-US" altLang="zh-CN" b="0" dirty="0" smtClean="0">
                <a:solidFill>
                  <a:schemeClr val="tx2">
                    <a:lumMod val="50000"/>
                  </a:schemeClr>
                </a:solidFill>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28" y="2040266"/>
            <a:ext cx="7791450" cy="13716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962" y="3574198"/>
            <a:ext cx="6772275" cy="112395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1474" y="4860480"/>
            <a:ext cx="6191250" cy="1152525"/>
          </a:xfrm>
          <a:prstGeom prst="rect">
            <a:avLst/>
          </a:prstGeom>
        </p:spPr>
      </p:pic>
      <p:sp>
        <p:nvSpPr>
          <p:cNvPr id="9"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1"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20410841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84"/>
          <p:cNvSpPr/>
          <p:nvPr/>
        </p:nvSpPr>
        <p:spPr>
          <a:xfrm>
            <a:off x="1264407" y="1468346"/>
            <a:ext cx="9797293" cy="830997"/>
          </a:xfrm>
          <a:prstGeom prst="rect">
            <a:avLst/>
          </a:prstGeom>
          <a:ln w="12700">
            <a:miter lim="400000"/>
          </a:ln>
          <a:extLst>
            <a:ext uri="{C572A759-6A51-4108-AA02-DFA0A04FC94B}">
              <ma14:wrappingTextBoxFlag xmlns:mc="http://schemas.openxmlformats.org/markup-compatibility/2006" xmlns:a14="http://schemas.microsoft.com/office/drawing/2010/main"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Asymmetric locality sensitive hashing(ALSH)</a:t>
            </a:r>
          </a:p>
          <a:p>
            <a:r>
              <a:rPr lang="en-US" altLang="zh-CN" b="0" dirty="0" smtClean="0">
                <a:solidFill>
                  <a:schemeClr val="tx2">
                    <a:lumMod val="50000"/>
                  </a:schemeClr>
                </a:solidFill>
              </a:rPr>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01" y="1945012"/>
            <a:ext cx="5391391" cy="89477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592" y="1931401"/>
            <a:ext cx="4977114" cy="9265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3274" y="4249098"/>
            <a:ext cx="5872559" cy="92393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2203" y="3396054"/>
            <a:ext cx="6257853" cy="730489"/>
          </a:xfrm>
          <a:prstGeom prst="rect">
            <a:avLst/>
          </a:prstGeom>
        </p:spPr>
      </p:pic>
      <p:cxnSp>
        <p:nvCxnSpPr>
          <p:cNvPr id="9" name="直接连接符 8"/>
          <p:cNvCxnSpPr/>
          <p:nvPr/>
        </p:nvCxnSpPr>
        <p:spPr>
          <a:xfrm>
            <a:off x="3348148" y="4982404"/>
            <a:ext cx="5428526" cy="0"/>
          </a:xfrm>
          <a:prstGeom prst="line">
            <a:avLst/>
          </a:prstGeom>
          <a:noFill/>
          <a:ln w="254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10" name="椭圆 9"/>
          <p:cNvSpPr/>
          <p:nvPr/>
        </p:nvSpPr>
        <p:spPr>
          <a:xfrm>
            <a:off x="6777746" y="3424193"/>
            <a:ext cx="1030514" cy="703417"/>
          </a:xfrm>
          <a:prstGeom prst="ellipse">
            <a:avLst/>
          </a:prstGeom>
          <a:noFill/>
          <a:ln w="22225"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Shape 380"/>
          <p:cNvSpPr/>
          <p:nvPr/>
        </p:nvSpPr>
        <p:spPr>
          <a:xfrm>
            <a:off x="419100" y="0"/>
            <a:ext cx="1208013" cy="1041622"/>
          </a:xfrm>
          <a:prstGeom prst="rect">
            <a:avLst/>
          </a:prstGeom>
          <a:solidFill>
            <a:srgbClr val="002A7E"/>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5" name="Shape 381"/>
          <p:cNvSpPr/>
          <p:nvPr/>
        </p:nvSpPr>
        <p:spPr>
          <a:xfrm>
            <a:off x="797446"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B</a:t>
            </a:r>
          </a:p>
        </p:txBody>
      </p:sp>
      <p:sp>
        <p:nvSpPr>
          <p:cNvPr id="16" name="Shape 382"/>
          <p:cNvSpPr/>
          <p:nvPr/>
        </p:nvSpPr>
        <p:spPr>
          <a:xfrm>
            <a:off x="1627113" y="694111"/>
            <a:ext cx="241508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a:solidFill>
                  <a:srgbClr val="002A7E"/>
                </a:solidFill>
              </a:rPr>
              <a:t>data-independent</a:t>
            </a:r>
            <a:endParaRPr dirty="0">
              <a:solidFill>
                <a:srgbClr val="002A7E"/>
              </a:solidFill>
            </a:endParaRPr>
          </a:p>
        </p:txBody>
      </p:sp>
    </p:spTree>
    <p:extLst>
      <p:ext uri="{BB962C8B-B14F-4D97-AF65-F5344CB8AC3E}">
        <p14:creationId xmlns:p14="http://schemas.microsoft.com/office/powerpoint/2010/main" val="3260925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16"/>
          <p:cNvSpPr/>
          <p:nvPr/>
        </p:nvSpPr>
        <p:spPr>
          <a:xfrm>
            <a:off x="0" y="0"/>
            <a:ext cx="12192000" cy="6858000"/>
          </a:xfrm>
          <a:prstGeom prst="rect">
            <a:avLst/>
          </a:prstGeom>
          <a:solidFill>
            <a:srgbClr val="808080"/>
          </a:solidFill>
          <a:ln w="12700">
            <a:miter lim="400000"/>
          </a:ln>
        </p:spPr>
        <p:txBody>
          <a:bodyPr lIns="45719" rIns="45719" anchor="ctr"/>
          <a:lstStyle/>
          <a:p>
            <a:pPr algn="ctr">
              <a:defRPr sz="1800" b="0">
                <a:solidFill>
                  <a:srgbClr val="31CDA8"/>
                </a:solidFill>
                <a:latin typeface="+mn-lt"/>
                <a:ea typeface="+mn-ea"/>
                <a:cs typeface="+mn-cs"/>
                <a:sym typeface="Calibri"/>
              </a:defRPr>
            </a:pPr>
            <a:endParaRPr/>
          </a:p>
        </p:txBody>
      </p:sp>
      <p:sp>
        <p:nvSpPr>
          <p:cNvPr id="3" name="Shape 474"/>
          <p:cNvSpPr/>
          <p:nvPr/>
        </p:nvSpPr>
        <p:spPr>
          <a:xfrm>
            <a:off x="2083442" y="2838450"/>
            <a:ext cx="7884473" cy="1143000"/>
          </a:xfrm>
          <a:prstGeom prst="rect">
            <a:avLst/>
          </a:prstGeom>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4" name="Shape 473"/>
          <p:cNvSpPr/>
          <p:nvPr/>
        </p:nvSpPr>
        <p:spPr>
          <a:xfrm>
            <a:off x="2187582" y="2907029"/>
            <a:ext cx="7780333" cy="92333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rPr lang="en-US" altLang="zh-CN" dirty="0" smtClean="0">
                <a:solidFill>
                  <a:schemeClr val="bg1"/>
                </a:solidFill>
              </a:rPr>
              <a:t>data-dependent hashing</a:t>
            </a:r>
            <a:endParaRPr lang="en-US" altLang="zh-CN" dirty="0">
              <a:solidFill>
                <a:schemeClr val="bg1"/>
              </a:solidFill>
            </a:endParaRPr>
          </a:p>
        </p:txBody>
      </p:sp>
    </p:spTree>
    <p:extLst>
      <p:ext uri="{BB962C8B-B14F-4D97-AF65-F5344CB8AC3E}">
        <p14:creationId xmlns:p14="http://schemas.microsoft.com/office/powerpoint/2010/main" val="40974591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p:txBody>
      </p:sp>
      <p:sp>
        <p:nvSpPr>
          <p:cNvPr id="2" name="矩形 1"/>
          <p:cNvSpPr/>
          <p:nvPr/>
        </p:nvSpPr>
        <p:spPr>
          <a:xfrm>
            <a:off x="1264407" y="2073303"/>
            <a:ext cx="5963707" cy="461665"/>
          </a:xfrm>
          <a:prstGeom prst="rect">
            <a:avLst/>
          </a:prstGeom>
        </p:spPr>
        <p:txBody>
          <a:bodyPr wrap="square">
            <a:spAutoFit/>
          </a:bodyPr>
          <a:lstStyle/>
          <a:p>
            <a:r>
              <a:rPr lang="en-US" altLang="zh-CN" sz="2400" b="0" dirty="0">
                <a:solidFill>
                  <a:schemeClr val="tx2">
                    <a:lumMod val="50000"/>
                  </a:schemeClr>
                </a:solidFill>
              </a:rPr>
              <a:t>	</a:t>
            </a:r>
            <a:r>
              <a:rPr lang="zh-CN" altLang="en-US" sz="2400" b="0" dirty="0" smtClean="0">
                <a:solidFill>
                  <a:schemeClr val="tx2">
                    <a:lumMod val="50000"/>
                  </a:schemeClr>
                </a:solidFill>
              </a:rPr>
              <a:t>谱</a:t>
            </a:r>
            <a:r>
              <a:rPr lang="zh-CN" altLang="en-US" sz="2400" b="0" dirty="0">
                <a:solidFill>
                  <a:schemeClr val="tx2">
                    <a:lumMod val="50000"/>
                  </a:schemeClr>
                </a:solidFill>
              </a:rPr>
              <a:t>哈希</a:t>
            </a:r>
            <a:r>
              <a:rPr lang="zh-CN" altLang="en-US" sz="2400" b="0" dirty="0" smtClean="0">
                <a:solidFill>
                  <a:schemeClr val="tx2">
                    <a:lumMod val="50000"/>
                  </a:schemeClr>
                </a:solidFill>
              </a:rPr>
              <a:t>将编</a:t>
            </a:r>
            <a:r>
              <a:rPr lang="zh-CN" altLang="en-US" sz="2400" b="0" dirty="0">
                <a:solidFill>
                  <a:schemeClr val="tx2">
                    <a:lumMod val="50000"/>
                  </a:schemeClr>
                </a:solidFill>
              </a:rPr>
              <a:t>码过程视为图分割过</a:t>
            </a:r>
            <a:r>
              <a:rPr lang="zh-CN" altLang="en-US" sz="2400" b="0" dirty="0" smtClean="0">
                <a:solidFill>
                  <a:schemeClr val="tx2">
                    <a:lumMod val="50000"/>
                  </a:schemeClr>
                </a:solidFill>
              </a:rPr>
              <a:t>程</a:t>
            </a:r>
            <a:endParaRPr lang="zh-CN" altLang="en-US" sz="2400" b="0" dirty="0">
              <a:solidFill>
                <a:schemeClr val="tx2">
                  <a:lumMod val="50000"/>
                </a:schemeClr>
              </a:solidFill>
            </a:endParaRPr>
          </a:p>
        </p:txBody>
      </p:sp>
      <p:sp>
        <p:nvSpPr>
          <p:cNvPr id="9"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sp>
        <p:nvSpPr>
          <p:cNvPr id="11"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113" y="3127483"/>
            <a:ext cx="2962275" cy="1895475"/>
          </a:xfrm>
          <a:prstGeom prst="rect">
            <a:avLst/>
          </a:prstGeom>
        </p:spPr>
      </p:pic>
      <p:cxnSp>
        <p:nvCxnSpPr>
          <p:cNvPr id="4" name="直接箭头连接符 3"/>
          <p:cNvCxnSpPr/>
          <p:nvPr/>
        </p:nvCxnSpPr>
        <p:spPr>
          <a:xfrm>
            <a:off x="4891496" y="4049485"/>
            <a:ext cx="1117600" cy="0"/>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 name="左中括号 4"/>
          <p:cNvSpPr/>
          <p:nvPr/>
        </p:nvSpPr>
        <p:spPr>
          <a:xfrm>
            <a:off x="6923495" y="2797455"/>
            <a:ext cx="348343" cy="2504060"/>
          </a:xfrm>
          <a:prstGeom prst="leftBracket">
            <a:avLst/>
          </a:prstGeom>
          <a:noFill/>
          <a:ln w="25400" cap="flat">
            <a:solidFill>
              <a:schemeClr val="tx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2" name="左中括号 11"/>
          <p:cNvSpPr/>
          <p:nvPr/>
        </p:nvSpPr>
        <p:spPr>
          <a:xfrm flipH="1">
            <a:off x="10044067" y="2797455"/>
            <a:ext cx="399141" cy="2504060"/>
          </a:xfrm>
          <a:prstGeom prst="leftBracket">
            <a:avLst/>
          </a:prstGeom>
          <a:noFill/>
          <a:ln w="25400" cap="flat">
            <a:solidFill>
              <a:schemeClr val="tx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3" name="矩形 12"/>
          <p:cNvSpPr/>
          <p:nvPr/>
        </p:nvSpPr>
        <p:spPr>
          <a:xfrm>
            <a:off x="8335502" y="5716310"/>
            <a:ext cx="806631" cy="400110"/>
          </a:xfrm>
          <a:prstGeom prst="rect">
            <a:avLst/>
          </a:prstGeom>
        </p:spPr>
        <p:txBody>
          <a:bodyPr wrap="none">
            <a:spAutoFit/>
          </a:bodyPr>
          <a:lstStyle/>
          <a:p>
            <a:r>
              <a:rPr lang="en-US" altLang="zh-CN" dirty="0" smtClean="0">
                <a:solidFill>
                  <a:schemeClr val="tx2">
                    <a:lumMod val="50000"/>
                  </a:schemeClr>
                </a:solidFill>
              </a:rPr>
              <a:t>8 x 8</a:t>
            </a:r>
            <a:endParaRPr lang="en-US" altLang="zh-CN" sz="4400" baseline="30000" dirty="0">
              <a:solidFill>
                <a:schemeClr val="tx2">
                  <a:lumMod val="50000"/>
                </a:schemeClr>
              </a:solidFill>
            </a:endParaRPr>
          </a:p>
        </p:txBody>
      </p:sp>
      <p:sp>
        <p:nvSpPr>
          <p:cNvPr id="14" name="矩形 13"/>
          <p:cNvSpPr/>
          <p:nvPr/>
        </p:nvSpPr>
        <p:spPr>
          <a:xfrm>
            <a:off x="7333022" y="2797455"/>
            <a:ext cx="2658100" cy="2575064"/>
          </a:xfrm>
          <a:prstGeom prst="rect">
            <a:avLst/>
          </a:prstGeom>
        </p:spPr>
        <p:txBody>
          <a:bodyPr wrap="none">
            <a:spAutoFit/>
          </a:bodyPr>
          <a:lstStyle/>
          <a:p>
            <a:r>
              <a:rPr lang="en-US" altLang="zh-CN" sz="4400" dirty="0" smtClean="0">
                <a:solidFill>
                  <a:schemeClr val="tx2">
                    <a:lumMod val="50000"/>
                  </a:schemeClr>
                </a:solidFill>
              </a:rPr>
              <a:t>. . . . . . . .</a:t>
            </a:r>
          </a:p>
          <a:p>
            <a:r>
              <a:rPr lang="en-US" altLang="zh-CN" sz="4400" dirty="0">
                <a:solidFill>
                  <a:schemeClr val="tx2">
                    <a:lumMod val="50000"/>
                  </a:schemeClr>
                </a:solidFill>
              </a:rPr>
              <a:t>. . . . . . . .</a:t>
            </a:r>
            <a:endParaRPr lang="en-US" altLang="zh-CN" sz="4400" baseline="30000" dirty="0">
              <a:solidFill>
                <a:schemeClr val="tx2">
                  <a:lumMod val="50000"/>
                </a:schemeClr>
              </a:solidFill>
            </a:endParaRPr>
          </a:p>
          <a:p>
            <a:r>
              <a:rPr lang="en-US" altLang="zh-CN" sz="4400" dirty="0" smtClean="0">
                <a:solidFill>
                  <a:schemeClr val="tx2">
                    <a:lumMod val="50000"/>
                  </a:schemeClr>
                </a:solidFill>
              </a:rPr>
              <a:t>. </a:t>
            </a:r>
            <a:r>
              <a:rPr lang="en-US" altLang="zh-CN" sz="4400" dirty="0">
                <a:solidFill>
                  <a:schemeClr val="tx2">
                    <a:lumMod val="50000"/>
                  </a:schemeClr>
                </a:solidFill>
              </a:rPr>
              <a:t>. . . . . . .</a:t>
            </a:r>
            <a:endParaRPr lang="en-US" altLang="zh-CN" sz="4400" baseline="30000" dirty="0">
              <a:solidFill>
                <a:schemeClr val="tx2">
                  <a:lumMod val="50000"/>
                </a:schemeClr>
              </a:solidFill>
            </a:endParaRPr>
          </a:p>
          <a:p>
            <a:endParaRPr lang="en-US" altLang="zh-CN" sz="4400" baseline="30000" dirty="0">
              <a:solidFill>
                <a:schemeClr val="tx2">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438" y="1214875"/>
            <a:ext cx="5111432" cy="531826"/>
          </a:xfrm>
          <a:prstGeom prst="rect">
            <a:avLst/>
          </a:prstGeom>
        </p:spPr>
      </p:pic>
      <p:sp>
        <p:nvSpPr>
          <p:cNvPr id="8" name="椭圆 7"/>
          <p:cNvSpPr/>
          <p:nvPr/>
        </p:nvSpPr>
        <p:spPr>
          <a:xfrm>
            <a:off x="5901530" y="836543"/>
            <a:ext cx="6023247" cy="1203654"/>
          </a:xfrm>
          <a:prstGeom prst="ellips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5749512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p:bldP spid="14"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p:txBody>
      </p:sp>
      <mc:AlternateContent xmlns:mc="http://schemas.openxmlformats.org/markup-compatibility/2006" xmlns:a14="http://schemas.microsoft.com/office/drawing/2010/main">
        <mc:Choice Requires="a14">
          <p:sp>
            <p:nvSpPr>
              <p:cNvPr id="2" name="矩形 1"/>
              <p:cNvSpPr/>
              <p:nvPr/>
            </p:nvSpPr>
            <p:spPr>
              <a:xfrm>
                <a:off x="1264407" y="2356735"/>
                <a:ext cx="9563250" cy="2766848"/>
              </a:xfrm>
              <a:prstGeom prst="rect">
                <a:avLst/>
              </a:prstGeom>
            </p:spPr>
            <p:txBody>
              <a:bodyPr wrap="square">
                <a:spAutoFit/>
              </a:bodyPr>
              <a:lstStyle/>
              <a:p>
                <a:r>
                  <a:rPr lang="zh-CN" altLang="en-US" sz="2400" b="0" dirty="0" smtClean="0">
                    <a:solidFill>
                      <a:schemeClr val="tx2">
                        <a:lumMod val="50000"/>
                      </a:schemeClr>
                    </a:solidFill>
                  </a:rPr>
                  <a:t>拉普拉斯降</a:t>
                </a:r>
                <a:r>
                  <a:rPr lang="zh-CN" altLang="en-US" sz="2400" b="0" dirty="0">
                    <a:solidFill>
                      <a:schemeClr val="tx2">
                        <a:lumMod val="50000"/>
                      </a:schemeClr>
                    </a:solidFill>
                  </a:rPr>
                  <a:t>维：如果两个数据实例</a:t>
                </a:r>
                <a:r>
                  <a:rPr lang="en-US" altLang="zh-CN" sz="2400" b="0" dirty="0" err="1">
                    <a:solidFill>
                      <a:schemeClr val="tx2">
                        <a:lumMod val="50000"/>
                      </a:schemeClr>
                    </a:solidFill>
                  </a:rPr>
                  <a:t>i</a:t>
                </a:r>
                <a:r>
                  <a:rPr lang="zh-CN" altLang="en-US" sz="2400" b="0" dirty="0">
                    <a:solidFill>
                      <a:schemeClr val="tx2">
                        <a:lumMod val="50000"/>
                      </a:schemeClr>
                    </a:solidFill>
                  </a:rPr>
                  <a:t>和</a:t>
                </a:r>
                <a:r>
                  <a:rPr lang="en-US" altLang="zh-CN" sz="2400" b="0" dirty="0">
                    <a:solidFill>
                      <a:schemeClr val="tx2">
                        <a:lumMod val="50000"/>
                      </a:schemeClr>
                    </a:solidFill>
                  </a:rPr>
                  <a:t>j</a:t>
                </a:r>
                <a:r>
                  <a:rPr lang="zh-CN" altLang="en-US" sz="2400" b="0" dirty="0">
                    <a:solidFill>
                      <a:schemeClr val="tx2">
                        <a:lumMod val="50000"/>
                      </a:schemeClr>
                    </a:solidFill>
                  </a:rPr>
                  <a:t>很相似，那么</a:t>
                </a:r>
                <a:r>
                  <a:rPr lang="en-US" altLang="zh-CN" sz="2400" b="0" dirty="0" err="1">
                    <a:solidFill>
                      <a:schemeClr val="tx2">
                        <a:lumMod val="50000"/>
                      </a:schemeClr>
                    </a:solidFill>
                  </a:rPr>
                  <a:t>i</a:t>
                </a:r>
                <a:r>
                  <a:rPr lang="zh-CN" altLang="en-US" sz="2400" b="0" dirty="0">
                    <a:solidFill>
                      <a:schemeClr val="tx2">
                        <a:lumMod val="50000"/>
                      </a:schemeClr>
                    </a:solidFill>
                  </a:rPr>
                  <a:t>和</a:t>
                </a:r>
                <a:r>
                  <a:rPr lang="en-US" altLang="zh-CN" sz="2400" b="0" dirty="0">
                    <a:solidFill>
                      <a:schemeClr val="tx2">
                        <a:lumMod val="50000"/>
                      </a:schemeClr>
                    </a:solidFill>
                  </a:rPr>
                  <a:t>j</a:t>
                </a:r>
                <a:r>
                  <a:rPr lang="zh-CN" altLang="en-US" sz="2400" b="0" dirty="0">
                    <a:solidFill>
                      <a:schemeClr val="tx2">
                        <a:lumMod val="50000"/>
                      </a:schemeClr>
                    </a:solidFill>
                  </a:rPr>
                  <a:t>在降维后目标子空间中应该尽量接近</a:t>
                </a:r>
                <a:r>
                  <a:rPr lang="zh-CN" altLang="en-US" sz="2400" b="0" dirty="0" smtClean="0">
                    <a:solidFill>
                      <a:schemeClr val="tx2">
                        <a:lumMod val="50000"/>
                      </a:schemeClr>
                    </a:solidFill>
                  </a:rPr>
                  <a:t>。</a:t>
                </a:r>
                <a:endParaRPr lang="en-US" altLang="zh-CN" sz="2400" b="0" dirty="0" smtClean="0">
                  <a:solidFill>
                    <a:schemeClr val="tx2">
                      <a:lumMod val="50000"/>
                    </a:schemeClr>
                  </a:solidFill>
                </a:endParaRPr>
              </a:p>
              <a:p>
                <a:endParaRPr lang="en-US" altLang="zh-CN" sz="2400" b="0" dirty="0">
                  <a:solidFill>
                    <a:schemeClr val="tx2">
                      <a:lumMod val="50000"/>
                    </a:schemeClr>
                  </a:solidFill>
                </a:endParaRPr>
              </a:p>
              <a:p>
                <a:r>
                  <a:rPr lang="zh-CN" altLang="en-US" sz="2400" b="0" dirty="0" smtClean="0">
                    <a:solidFill>
                      <a:schemeClr val="tx2">
                        <a:lumMod val="50000"/>
                      </a:schemeClr>
                    </a:solidFill>
                  </a:rPr>
                  <a:t>实例数目：</a:t>
                </a:r>
                <a:r>
                  <a:rPr lang="en-US" altLang="zh-CN" sz="2400" b="0" dirty="0" smtClean="0">
                    <a:solidFill>
                      <a:schemeClr val="tx2">
                        <a:lumMod val="50000"/>
                      </a:schemeClr>
                    </a:solidFill>
                  </a:rPr>
                  <a:t>n</a:t>
                </a:r>
              </a:p>
              <a:p>
                <a:r>
                  <a:rPr lang="zh-CN" altLang="en-US" sz="2400" b="0" dirty="0">
                    <a:solidFill>
                      <a:schemeClr val="tx2">
                        <a:lumMod val="50000"/>
                      </a:schemeClr>
                    </a:solidFill>
                  </a:rPr>
                  <a:t>目</a:t>
                </a:r>
                <a:r>
                  <a:rPr lang="zh-CN" altLang="en-US" sz="2400" b="0" dirty="0" smtClean="0">
                    <a:solidFill>
                      <a:schemeClr val="tx2">
                        <a:lumMod val="50000"/>
                      </a:schemeClr>
                    </a:solidFill>
                  </a:rPr>
                  <a:t>标子空间维度：</a:t>
                </a:r>
                <a:r>
                  <a:rPr lang="en-US" altLang="zh-CN" sz="2400" b="0" dirty="0" smtClean="0">
                    <a:solidFill>
                      <a:schemeClr val="tx2">
                        <a:lumMod val="50000"/>
                      </a:schemeClr>
                    </a:solidFill>
                  </a:rPr>
                  <a:t>m</a:t>
                </a:r>
              </a:p>
              <a:p>
                <a:r>
                  <a:rPr lang="zh-CN" altLang="en-US" sz="2400" b="0" dirty="0">
                    <a:solidFill>
                      <a:schemeClr val="tx2">
                        <a:lumMod val="50000"/>
                      </a:schemeClr>
                    </a:solidFill>
                  </a:rPr>
                  <a:t>定</a:t>
                </a:r>
                <a:r>
                  <a:rPr lang="zh-CN" altLang="en-US" sz="2400" b="0" dirty="0" smtClean="0">
                    <a:solidFill>
                      <a:schemeClr val="tx2">
                        <a:lumMod val="50000"/>
                      </a:schemeClr>
                    </a:solidFill>
                  </a:rPr>
                  <a:t>义</a:t>
                </a:r>
                <a:r>
                  <a:rPr lang="en-US" altLang="zh-CN" sz="2400" b="0" dirty="0" smtClean="0">
                    <a:solidFill>
                      <a:schemeClr val="tx2">
                        <a:lumMod val="50000"/>
                      </a:schemeClr>
                    </a:solidFill>
                  </a:rPr>
                  <a:t>Y</a:t>
                </a:r>
                <a:r>
                  <a:rPr lang="zh-CN" altLang="en-US" sz="2400" b="0" dirty="0" smtClean="0">
                    <a:solidFill>
                      <a:schemeClr val="tx2">
                        <a:lumMod val="50000"/>
                      </a:schemeClr>
                    </a:solidFill>
                  </a:rPr>
                  <a:t>，大小为</a:t>
                </a:r>
                <a:r>
                  <a:rPr lang="en-US" altLang="zh-CN" sz="2400" b="0" dirty="0" smtClean="0">
                    <a:solidFill>
                      <a:schemeClr val="tx2">
                        <a:lumMod val="50000"/>
                      </a:schemeClr>
                    </a:solidFill>
                  </a:rPr>
                  <a:t>n x m</a:t>
                </a:r>
              </a:p>
              <a:p>
                <a:r>
                  <a:rPr lang="zh-CN" altLang="en-US" sz="2400" b="0" dirty="0">
                    <a:solidFill>
                      <a:schemeClr val="tx2">
                        <a:lumMod val="50000"/>
                      </a:schemeClr>
                    </a:solidFill>
                  </a:rPr>
                  <a:t>其中每一个行向</a:t>
                </a:r>
                <a:r>
                  <a:rPr lang="zh-CN" altLang="en-US" sz="2400" b="0" dirty="0" smtClean="0">
                    <a:solidFill>
                      <a:schemeClr val="tx2">
                        <a:lumMod val="50000"/>
                      </a:schemeClr>
                    </a:solidFill>
                  </a:rPr>
                  <a:t>量</a:t>
                </a:r>
                <a14:m>
                  <m:oMath xmlns:m="http://schemas.openxmlformats.org/officeDocument/2006/math">
                    <m:sSubSup>
                      <m:sSubSupPr>
                        <m:ctrlPr>
                          <a:rPr lang="en-US" altLang="zh-CN" sz="2400" b="0" i="1" smtClean="0">
                            <a:solidFill>
                              <a:schemeClr val="tx2">
                                <a:lumMod val="50000"/>
                              </a:schemeClr>
                            </a:solidFill>
                            <a:latin typeface="Cambria Math" panose="02040503050406030204" pitchFamily="18" charset="0"/>
                          </a:rPr>
                        </m:ctrlPr>
                      </m:sSubSupPr>
                      <m:e>
                        <m:r>
                          <a:rPr lang="en-US" altLang="zh-CN" sz="2400" b="0" i="1" smtClean="0">
                            <a:solidFill>
                              <a:schemeClr val="tx2">
                                <a:lumMod val="50000"/>
                              </a:schemeClr>
                            </a:solidFill>
                            <a:latin typeface="Cambria Math" panose="02040503050406030204" pitchFamily="18" charset="0"/>
                          </a:rPr>
                          <m:t> </m:t>
                        </m:r>
                        <m:r>
                          <a:rPr lang="en-US" altLang="zh-CN" sz="2400" b="0" i="1" smtClean="0">
                            <a:solidFill>
                              <a:schemeClr val="tx2">
                                <a:lumMod val="50000"/>
                              </a:schemeClr>
                            </a:solidFill>
                            <a:latin typeface="Cambria Math" panose="02040503050406030204" pitchFamily="18" charset="0"/>
                          </a:rPr>
                          <m:t>𝑦</m:t>
                        </m:r>
                      </m:e>
                      <m:sub>
                        <m:r>
                          <a:rPr lang="en-US" altLang="zh-CN" sz="2400" b="0" i="1" smtClean="0">
                            <a:solidFill>
                              <a:schemeClr val="tx2">
                                <a:lumMod val="50000"/>
                              </a:schemeClr>
                            </a:solidFill>
                            <a:latin typeface="Cambria Math" panose="02040503050406030204" pitchFamily="18" charset="0"/>
                          </a:rPr>
                          <m:t>𝑖</m:t>
                        </m:r>
                      </m:sub>
                      <m:sup>
                        <m:r>
                          <a:rPr lang="en-US" altLang="zh-CN" sz="2400" b="0" i="1" smtClean="0">
                            <a:solidFill>
                              <a:schemeClr val="tx2">
                                <a:lumMod val="50000"/>
                              </a:schemeClr>
                            </a:solidFill>
                            <a:latin typeface="Cambria Math" panose="02040503050406030204" pitchFamily="18" charset="0"/>
                          </a:rPr>
                          <m:t>𝑇</m:t>
                        </m:r>
                      </m:sup>
                    </m:sSubSup>
                  </m:oMath>
                </a14:m>
                <a:r>
                  <a:rPr lang="zh-CN" altLang="en-US" sz="2400" b="0" dirty="0" smtClean="0">
                    <a:solidFill>
                      <a:schemeClr val="tx2">
                        <a:lumMod val="50000"/>
                      </a:schemeClr>
                    </a:solidFill>
                  </a:rPr>
                  <a:t> 是</a:t>
                </a:r>
                <a:r>
                  <a:rPr lang="zh-CN" altLang="en-US" sz="2400" b="0" dirty="0">
                    <a:solidFill>
                      <a:schemeClr val="tx2">
                        <a:lumMod val="50000"/>
                      </a:schemeClr>
                    </a:solidFill>
                  </a:rPr>
                  <a:t>数据实</a:t>
                </a:r>
                <a:r>
                  <a:rPr lang="zh-CN" altLang="en-US" sz="2400" b="0" dirty="0" smtClean="0">
                    <a:solidFill>
                      <a:schemeClr val="tx2">
                        <a:lumMod val="50000"/>
                      </a:schemeClr>
                    </a:solidFill>
                  </a:rPr>
                  <a:t>例 </a:t>
                </a:r>
                <a:r>
                  <a:rPr lang="en-US" altLang="zh-CN" sz="2400" b="0" dirty="0">
                    <a:solidFill>
                      <a:schemeClr val="tx2">
                        <a:lumMod val="50000"/>
                      </a:schemeClr>
                    </a:solidFill>
                  </a:rPr>
                  <a:t>i</a:t>
                </a:r>
                <a:r>
                  <a:rPr lang="en-US" altLang="zh-CN" sz="2400" b="0" dirty="0" smtClean="0">
                    <a:solidFill>
                      <a:schemeClr val="tx2">
                        <a:lumMod val="50000"/>
                      </a:schemeClr>
                    </a:solidFill>
                  </a:rPr>
                  <a:t> </a:t>
                </a:r>
                <a:r>
                  <a:rPr lang="zh-CN" altLang="en-US" sz="2400" b="0" dirty="0" smtClean="0">
                    <a:solidFill>
                      <a:schemeClr val="tx2">
                        <a:lumMod val="50000"/>
                      </a:schemeClr>
                    </a:solidFill>
                  </a:rPr>
                  <a:t>在</a:t>
                </a:r>
                <a:r>
                  <a:rPr lang="zh-CN" altLang="en-US" sz="2400" b="0" dirty="0">
                    <a:solidFill>
                      <a:schemeClr val="tx2">
                        <a:lumMod val="50000"/>
                      </a:schemeClr>
                    </a:solidFill>
                  </a:rPr>
                  <a:t>目</a:t>
                </a:r>
                <a:r>
                  <a:rPr lang="zh-CN" altLang="en-US" sz="2400" b="0" dirty="0" smtClean="0">
                    <a:solidFill>
                      <a:schemeClr val="tx2">
                        <a:lumMod val="50000"/>
                      </a:schemeClr>
                    </a:solidFill>
                  </a:rPr>
                  <a:t>标 </a:t>
                </a:r>
                <a:r>
                  <a:rPr lang="en-US" altLang="zh-CN" sz="2400" b="0" dirty="0" smtClean="0">
                    <a:solidFill>
                      <a:schemeClr val="tx2">
                        <a:lumMod val="50000"/>
                      </a:schemeClr>
                    </a:solidFill>
                  </a:rPr>
                  <a:t>m </a:t>
                </a:r>
                <a:r>
                  <a:rPr lang="zh-CN" altLang="en-US" sz="2400" b="0" dirty="0" smtClean="0">
                    <a:solidFill>
                      <a:schemeClr val="tx2">
                        <a:lumMod val="50000"/>
                      </a:schemeClr>
                    </a:solidFill>
                  </a:rPr>
                  <a:t>维</a:t>
                </a:r>
                <a:r>
                  <a:rPr lang="zh-CN" altLang="en-US" sz="2400" b="0" dirty="0">
                    <a:solidFill>
                      <a:schemeClr val="tx2">
                        <a:lumMod val="50000"/>
                      </a:schemeClr>
                    </a:solidFill>
                  </a:rPr>
                  <a:t>子空间中的向量表示</a:t>
                </a:r>
              </a:p>
            </p:txBody>
          </p:sp>
        </mc:Choice>
        <mc:Fallback xmlns="">
          <p:sp>
            <p:nvSpPr>
              <p:cNvPr id="2" name="矩形 1"/>
              <p:cNvSpPr>
                <a:spLocks noRot="1" noChangeAspect="1" noMove="1" noResize="1" noEditPoints="1" noAdjustHandles="1" noChangeArrowheads="1" noChangeShapeType="1" noTextEdit="1"/>
              </p:cNvSpPr>
              <p:nvPr/>
            </p:nvSpPr>
            <p:spPr>
              <a:xfrm>
                <a:off x="1264407" y="2356735"/>
                <a:ext cx="9563250" cy="2766848"/>
              </a:xfrm>
              <a:prstGeom prst="rect">
                <a:avLst/>
              </a:prstGeom>
              <a:blipFill>
                <a:blip r:embed="rId2"/>
                <a:stretch>
                  <a:fillRect l="-956" t="-1766" r="-1020" b="-1766"/>
                </a:stretch>
              </a:blipFill>
            </p:spPr>
            <p:txBody>
              <a:bodyPr/>
              <a:lstStyle/>
              <a:p>
                <a:r>
                  <a:rPr lang="zh-CN" altLang="en-US">
                    <a:noFill/>
                  </a:rPr>
                  <a:t> </a:t>
                </a:r>
              </a:p>
            </p:txBody>
          </p:sp>
        </mc:Fallback>
      </mc:AlternateContent>
      <p:sp>
        <p:nvSpPr>
          <p:cNvPr id="9"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968406" y="202040"/>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endParaRPr dirty="0"/>
          </a:p>
        </p:txBody>
      </p:sp>
      <p:sp>
        <p:nvSpPr>
          <p:cNvPr id="11"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sp>
        <p:nvSpPr>
          <p:cNvPr id="12"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spTree>
    <p:extLst>
      <p:ext uri="{BB962C8B-B14F-4D97-AF65-F5344CB8AC3E}">
        <p14:creationId xmlns:p14="http://schemas.microsoft.com/office/powerpoint/2010/main" val="195609334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6" y="528233"/>
            <a:ext cx="5949473" cy="36709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863" y="1465943"/>
            <a:ext cx="5292981" cy="4246089"/>
          </a:xfrm>
          <a:prstGeom prst="rect">
            <a:avLst/>
          </a:prstGeom>
        </p:spPr>
      </p:pic>
      <p:sp>
        <p:nvSpPr>
          <p:cNvPr id="6" name="矩形 5"/>
          <p:cNvSpPr/>
          <p:nvPr/>
        </p:nvSpPr>
        <p:spPr>
          <a:xfrm>
            <a:off x="7499682" y="950549"/>
            <a:ext cx="1210588" cy="400110"/>
          </a:xfrm>
          <a:prstGeom prst="rect">
            <a:avLst/>
          </a:prstGeom>
        </p:spPr>
        <p:txBody>
          <a:bodyPr wrap="none">
            <a:spAutoFit/>
          </a:bodyPr>
          <a:lstStyle/>
          <a:p>
            <a:r>
              <a:rPr lang="zh-CN" altLang="en-US" dirty="0" smtClean="0">
                <a:solidFill>
                  <a:schemeClr val="tx2">
                    <a:lumMod val="50000"/>
                  </a:schemeClr>
                </a:solidFill>
              </a:rPr>
              <a:t>图像</a:t>
            </a:r>
            <a:r>
              <a:rPr lang="zh-CN" altLang="en-US" dirty="0">
                <a:solidFill>
                  <a:schemeClr val="tx2">
                    <a:lumMod val="50000"/>
                  </a:schemeClr>
                </a:solidFill>
              </a:rPr>
              <a:t>搜索</a:t>
            </a:r>
          </a:p>
        </p:txBody>
      </p:sp>
      <p:sp>
        <p:nvSpPr>
          <p:cNvPr id="7" name="矩形 6"/>
          <p:cNvSpPr/>
          <p:nvPr/>
        </p:nvSpPr>
        <p:spPr>
          <a:xfrm>
            <a:off x="9321224" y="2583406"/>
            <a:ext cx="1210588" cy="400110"/>
          </a:xfrm>
          <a:prstGeom prst="rect">
            <a:avLst/>
          </a:prstGeom>
        </p:spPr>
        <p:txBody>
          <a:bodyPr wrap="none">
            <a:spAutoFit/>
          </a:bodyPr>
          <a:lstStyle/>
          <a:p>
            <a:r>
              <a:rPr lang="zh-CN" altLang="en-US" dirty="0">
                <a:solidFill>
                  <a:schemeClr val="tx2">
                    <a:lumMod val="50000"/>
                  </a:schemeClr>
                </a:solidFill>
              </a:rPr>
              <a:t>信息检索</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657" y="3233388"/>
            <a:ext cx="6716712" cy="3032021"/>
          </a:xfrm>
          <a:prstGeom prst="rect">
            <a:avLst/>
          </a:prstGeom>
        </p:spPr>
      </p:pic>
      <p:sp>
        <p:nvSpPr>
          <p:cNvPr id="9" name="矩形 8"/>
          <p:cNvSpPr/>
          <p:nvPr/>
        </p:nvSpPr>
        <p:spPr>
          <a:xfrm>
            <a:off x="9105429" y="4349288"/>
            <a:ext cx="1467068" cy="400110"/>
          </a:xfrm>
          <a:prstGeom prst="rect">
            <a:avLst/>
          </a:prstGeom>
        </p:spPr>
        <p:txBody>
          <a:bodyPr wrap="none">
            <a:spAutoFit/>
          </a:bodyPr>
          <a:lstStyle/>
          <a:p>
            <a:r>
              <a:rPr lang="zh-CN" altLang="en-US" dirty="0">
                <a:solidFill>
                  <a:schemeClr val="tx2">
                    <a:lumMod val="50000"/>
                  </a:schemeClr>
                </a:solidFill>
              </a:rPr>
              <a:t>计算</a:t>
            </a:r>
            <a:r>
              <a:rPr lang="zh-CN" altLang="en-US" dirty="0" smtClean="0">
                <a:solidFill>
                  <a:schemeClr val="tx2">
                    <a:lumMod val="50000"/>
                  </a:schemeClr>
                </a:solidFill>
              </a:rPr>
              <a:t>机视觉</a:t>
            </a:r>
            <a:endParaRPr lang="zh-CN" altLang="en-US" dirty="0">
              <a:solidFill>
                <a:schemeClr val="tx2">
                  <a:lumMod val="50000"/>
                </a:schemeClr>
              </a:solidFill>
            </a:endParaRPr>
          </a:p>
        </p:txBody>
      </p:sp>
    </p:spTree>
    <p:extLst>
      <p:ext uri="{BB962C8B-B14F-4D97-AF65-F5344CB8AC3E}">
        <p14:creationId xmlns:p14="http://schemas.microsoft.com/office/powerpoint/2010/main" val="16984004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p:txBody>
      </p:sp>
      <mc:AlternateContent xmlns:mc="http://schemas.openxmlformats.org/markup-compatibility/2006" xmlns:a14="http://schemas.microsoft.com/office/drawing/2010/main">
        <mc:Choice Requires="a14">
          <p:sp>
            <p:nvSpPr>
              <p:cNvPr id="2" name="矩形 1"/>
              <p:cNvSpPr/>
              <p:nvPr/>
            </p:nvSpPr>
            <p:spPr>
              <a:xfrm>
                <a:off x="1264407" y="2130344"/>
                <a:ext cx="4268292" cy="3436518"/>
              </a:xfrm>
              <a:prstGeom prst="rect">
                <a:avLst/>
              </a:prstGeom>
            </p:spPr>
            <p:txBody>
              <a:bodyPr wrap="square">
                <a:spAutoFit/>
              </a:bodyPr>
              <a:lstStyle/>
              <a:p>
                <a:r>
                  <a:rPr lang="zh-CN" altLang="en-US" sz="2400" b="0" dirty="0" smtClean="0">
                    <a:solidFill>
                      <a:schemeClr val="tx2">
                        <a:lumMod val="50000"/>
                      </a:schemeClr>
                    </a:solidFill>
                  </a:rPr>
                  <a:t>实例数目：</a:t>
                </a:r>
                <a:r>
                  <a:rPr lang="en-US" altLang="zh-CN" sz="2400" b="0" dirty="0" smtClean="0">
                    <a:solidFill>
                      <a:schemeClr val="tx2">
                        <a:lumMod val="50000"/>
                      </a:schemeClr>
                    </a:solidFill>
                  </a:rPr>
                  <a:t>n</a:t>
                </a:r>
              </a:p>
              <a:p>
                <a:r>
                  <a:rPr lang="zh-CN" altLang="en-US" sz="2400" b="0" dirty="0" smtClean="0">
                    <a:solidFill>
                      <a:schemeClr val="tx2">
                        <a:lumMod val="50000"/>
                      </a:schemeClr>
                    </a:solidFill>
                  </a:rPr>
                  <a:t>目标子空间维度：</a:t>
                </a:r>
                <a:r>
                  <a:rPr lang="en-US" altLang="zh-CN" sz="2400" b="0" dirty="0" smtClean="0">
                    <a:solidFill>
                      <a:schemeClr val="tx2">
                        <a:lumMod val="50000"/>
                      </a:schemeClr>
                    </a:solidFill>
                  </a:rPr>
                  <a:t>m</a:t>
                </a:r>
              </a:p>
              <a:p>
                <a:r>
                  <a:rPr lang="zh-CN" altLang="en-US" sz="2400" b="0" dirty="0" smtClean="0">
                    <a:solidFill>
                      <a:schemeClr val="tx2">
                        <a:lumMod val="50000"/>
                      </a:schemeClr>
                    </a:solidFill>
                  </a:rPr>
                  <a:t>定义</a:t>
                </a:r>
                <a:r>
                  <a:rPr lang="en-US" altLang="zh-CN" sz="2400" b="0" dirty="0" smtClean="0">
                    <a:solidFill>
                      <a:schemeClr val="tx2">
                        <a:lumMod val="50000"/>
                      </a:schemeClr>
                    </a:solidFill>
                  </a:rPr>
                  <a:t>Y</a:t>
                </a:r>
                <a:r>
                  <a:rPr lang="zh-CN" altLang="en-US" sz="2400" b="0" dirty="0" smtClean="0">
                    <a:solidFill>
                      <a:schemeClr val="tx2">
                        <a:lumMod val="50000"/>
                      </a:schemeClr>
                    </a:solidFill>
                  </a:rPr>
                  <a:t>，大小为</a:t>
                </a:r>
                <a:r>
                  <a:rPr lang="en-US" altLang="zh-CN" sz="2400" b="0" dirty="0" smtClean="0">
                    <a:solidFill>
                      <a:schemeClr val="tx2">
                        <a:lumMod val="50000"/>
                      </a:schemeClr>
                    </a:solidFill>
                  </a:rPr>
                  <a:t>n x m</a:t>
                </a:r>
              </a:p>
              <a:p>
                <a:r>
                  <a:rPr lang="zh-CN" altLang="en-US" sz="2400" b="0" dirty="0" smtClean="0">
                    <a:solidFill>
                      <a:schemeClr val="tx2">
                        <a:lumMod val="50000"/>
                      </a:schemeClr>
                    </a:solidFill>
                  </a:rPr>
                  <a:t>其</a:t>
                </a:r>
                <a:r>
                  <a:rPr lang="zh-CN" altLang="en-US" sz="2400" b="0" dirty="0">
                    <a:solidFill>
                      <a:schemeClr val="tx2">
                        <a:lumMod val="50000"/>
                      </a:schemeClr>
                    </a:solidFill>
                  </a:rPr>
                  <a:t>中每一个行向</a:t>
                </a:r>
                <a:r>
                  <a:rPr lang="zh-CN" altLang="en-US" sz="2400" b="0" dirty="0" smtClean="0">
                    <a:solidFill>
                      <a:schemeClr val="tx2">
                        <a:lumMod val="50000"/>
                      </a:schemeClr>
                    </a:solidFill>
                  </a:rPr>
                  <a:t>量</a:t>
                </a:r>
                <a14:m>
                  <m:oMath xmlns:m="http://schemas.openxmlformats.org/officeDocument/2006/math">
                    <m:sSubSup>
                      <m:sSubSupPr>
                        <m:ctrlPr>
                          <a:rPr lang="en-US" altLang="zh-CN" sz="2400" b="0" i="1" smtClean="0">
                            <a:solidFill>
                              <a:schemeClr val="tx2">
                                <a:lumMod val="50000"/>
                              </a:schemeClr>
                            </a:solidFill>
                            <a:latin typeface="Cambria Math" panose="02040503050406030204" pitchFamily="18" charset="0"/>
                          </a:rPr>
                        </m:ctrlPr>
                      </m:sSubSupPr>
                      <m:e>
                        <m:r>
                          <a:rPr lang="en-US" altLang="zh-CN" sz="2400" b="0" i="1" smtClean="0">
                            <a:solidFill>
                              <a:schemeClr val="tx2">
                                <a:lumMod val="50000"/>
                              </a:schemeClr>
                            </a:solidFill>
                            <a:latin typeface="Cambria Math" panose="02040503050406030204" pitchFamily="18" charset="0"/>
                          </a:rPr>
                          <m:t> </m:t>
                        </m:r>
                        <m:r>
                          <a:rPr lang="en-US" altLang="zh-CN" sz="2400" b="0" i="1" smtClean="0">
                            <a:solidFill>
                              <a:schemeClr val="tx2">
                                <a:lumMod val="50000"/>
                              </a:schemeClr>
                            </a:solidFill>
                            <a:latin typeface="Cambria Math" panose="02040503050406030204" pitchFamily="18" charset="0"/>
                          </a:rPr>
                          <m:t>𝑦</m:t>
                        </m:r>
                      </m:e>
                      <m:sub>
                        <m:r>
                          <a:rPr lang="en-US" altLang="zh-CN" sz="2400" b="0" i="1" smtClean="0">
                            <a:solidFill>
                              <a:schemeClr val="tx2">
                                <a:lumMod val="50000"/>
                              </a:schemeClr>
                            </a:solidFill>
                            <a:latin typeface="Cambria Math" panose="02040503050406030204" pitchFamily="18" charset="0"/>
                          </a:rPr>
                          <m:t>𝑖</m:t>
                        </m:r>
                      </m:sub>
                      <m:sup>
                        <m:r>
                          <a:rPr lang="en-US" altLang="zh-CN" sz="2400" b="0" i="1" smtClean="0">
                            <a:solidFill>
                              <a:schemeClr val="tx2">
                                <a:lumMod val="50000"/>
                              </a:schemeClr>
                            </a:solidFill>
                            <a:latin typeface="Cambria Math" panose="02040503050406030204" pitchFamily="18" charset="0"/>
                          </a:rPr>
                          <m:t>𝑇</m:t>
                        </m:r>
                      </m:sup>
                    </m:sSubSup>
                  </m:oMath>
                </a14:m>
                <a:r>
                  <a:rPr lang="zh-CN" altLang="en-US" sz="2400" b="0" dirty="0" smtClean="0">
                    <a:solidFill>
                      <a:schemeClr val="tx2">
                        <a:lumMod val="50000"/>
                      </a:schemeClr>
                    </a:solidFill>
                  </a:rPr>
                  <a:t> 是</a:t>
                </a:r>
                <a:r>
                  <a:rPr lang="zh-CN" altLang="en-US" sz="2400" b="0" dirty="0">
                    <a:solidFill>
                      <a:schemeClr val="tx2">
                        <a:lumMod val="50000"/>
                      </a:schemeClr>
                    </a:solidFill>
                  </a:rPr>
                  <a:t>数据实</a:t>
                </a:r>
                <a:r>
                  <a:rPr lang="zh-CN" altLang="en-US" sz="2400" b="0" dirty="0" smtClean="0">
                    <a:solidFill>
                      <a:schemeClr val="tx2">
                        <a:lumMod val="50000"/>
                      </a:schemeClr>
                    </a:solidFill>
                  </a:rPr>
                  <a:t>例 </a:t>
                </a:r>
                <a:r>
                  <a:rPr lang="en-US" altLang="zh-CN" sz="2400" b="0" dirty="0">
                    <a:solidFill>
                      <a:schemeClr val="tx2">
                        <a:lumMod val="50000"/>
                      </a:schemeClr>
                    </a:solidFill>
                  </a:rPr>
                  <a:t>i</a:t>
                </a:r>
                <a:r>
                  <a:rPr lang="en-US" altLang="zh-CN" sz="2400" b="0" dirty="0" smtClean="0">
                    <a:solidFill>
                      <a:schemeClr val="tx2">
                        <a:lumMod val="50000"/>
                      </a:schemeClr>
                    </a:solidFill>
                  </a:rPr>
                  <a:t> </a:t>
                </a:r>
                <a:r>
                  <a:rPr lang="zh-CN" altLang="en-US" sz="2400" b="0" dirty="0" smtClean="0">
                    <a:solidFill>
                      <a:schemeClr val="tx2">
                        <a:lumMod val="50000"/>
                      </a:schemeClr>
                    </a:solidFill>
                  </a:rPr>
                  <a:t>在</a:t>
                </a:r>
                <a:r>
                  <a:rPr lang="zh-CN" altLang="en-US" sz="2400" b="0" dirty="0">
                    <a:solidFill>
                      <a:schemeClr val="tx2">
                        <a:lumMod val="50000"/>
                      </a:schemeClr>
                    </a:solidFill>
                  </a:rPr>
                  <a:t>目</a:t>
                </a:r>
                <a:r>
                  <a:rPr lang="zh-CN" altLang="en-US" sz="2400" b="0" dirty="0" smtClean="0">
                    <a:solidFill>
                      <a:schemeClr val="tx2">
                        <a:lumMod val="50000"/>
                      </a:schemeClr>
                    </a:solidFill>
                  </a:rPr>
                  <a:t>标 </a:t>
                </a:r>
                <a:r>
                  <a:rPr lang="en-US" altLang="zh-CN" sz="2400" b="0" dirty="0" smtClean="0">
                    <a:solidFill>
                      <a:schemeClr val="tx2">
                        <a:lumMod val="50000"/>
                      </a:schemeClr>
                    </a:solidFill>
                  </a:rPr>
                  <a:t>m </a:t>
                </a:r>
                <a:r>
                  <a:rPr lang="zh-CN" altLang="en-US" sz="2400" b="0" dirty="0" smtClean="0">
                    <a:solidFill>
                      <a:schemeClr val="tx2">
                        <a:lumMod val="50000"/>
                      </a:schemeClr>
                    </a:solidFill>
                  </a:rPr>
                  <a:t>维</a:t>
                </a:r>
                <a:r>
                  <a:rPr lang="zh-CN" altLang="en-US" sz="2400" b="0" dirty="0">
                    <a:solidFill>
                      <a:schemeClr val="tx2">
                        <a:lumMod val="50000"/>
                      </a:schemeClr>
                    </a:solidFill>
                  </a:rPr>
                  <a:t>子空间中的向量表</a:t>
                </a:r>
                <a:r>
                  <a:rPr lang="zh-CN" altLang="en-US" sz="2400" b="0" dirty="0" smtClean="0">
                    <a:solidFill>
                      <a:schemeClr val="tx2">
                        <a:lumMod val="50000"/>
                      </a:schemeClr>
                    </a:solidFill>
                  </a:rPr>
                  <a:t>示</a:t>
                </a:r>
                <a:endParaRPr lang="en-US" altLang="zh-CN" sz="2400" b="0" dirty="0" smtClean="0">
                  <a:solidFill>
                    <a:schemeClr val="tx2">
                      <a:lumMod val="50000"/>
                    </a:schemeClr>
                  </a:solidFill>
                </a:endParaRPr>
              </a:p>
              <a:p>
                <a:r>
                  <a:rPr lang="en-US" altLang="zh-CN" sz="2400" b="0" dirty="0" err="1">
                    <a:solidFill>
                      <a:schemeClr val="tx2">
                        <a:lumMod val="50000"/>
                      </a:schemeClr>
                    </a:solidFill>
                  </a:rPr>
                  <a:t>W</a:t>
                </a:r>
                <a:r>
                  <a:rPr lang="en-US" altLang="zh-CN" sz="2400" b="0" baseline="-25000" dirty="0" err="1">
                    <a:solidFill>
                      <a:schemeClr val="tx2">
                        <a:lumMod val="50000"/>
                      </a:schemeClr>
                    </a:solidFill>
                  </a:rPr>
                  <a:t>ij</a:t>
                </a:r>
                <a:r>
                  <a:rPr lang="zh-CN" altLang="en-US" sz="2400" b="0" dirty="0">
                    <a:solidFill>
                      <a:schemeClr val="tx2">
                        <a:lumMod val="50000"/>
                      </a:schemeClr>
                    </a:solidFill>
                  </a:rPr>
                  <a:t>表示原始空间中两样本点 </a:t>
                </a:r>
                <a:r>
                  <a:rPr lang="en-US" altLang="zh-CN" sz="2400" b="0" dirty="0" err="1" smtClean="0">
                    <a:solidFill>
                      <a:schemeClr val="tx2">
                        <a:lumMod val="50000"/>
                      </a:schemeClr>
                    </a:solidFill>
                  </a:rPr>
                  <a:t>y</a:t>
                </a:r>
                <a:r>
                  <a:rPr lang="en-US" altLang="zh-CN" sz="2400" b="0" baseline="-25000" dirty="0" err="1" smtClean="0">
                    <a:solidFill>
                      <a:schemeClr val="tx2">
                        <a:lumMod val="50000"/>
                      </a:schemeClr>
                    </a:solidFill>
                  </a:rPr>
                  <a:t>i</a:t>
                </a:r>
                <a:r>
                  <a:rPr lang="zh-CN" altLang="en-US" sz="2400" b="0" dirty="0">
                    <a:solidFill>
                      <a:schemeClr val="tx2">
                        <a:lumMod val="50000"/>
                      </a:schemeClr>
                    </a:solidFill>
                  </a:rPr>
                  <a:t>与 </a:t>
                </a:r>
                <a:r>
                  <a:rPr lang="en-US" altLang="zh-CN" sz="2400" b="0" dirty="0" err="1" smtClean="0">
                    <a:solidFill>
                      <a:schemeClr val="tx2">
                        <a:lumMod val="50000"/>
                      </a:schemeClr>
                    </a:solidFill>
                  </a:rPr>
                  <a:t>y</a:t>
                </a:r>
                <a:r>
                  <a:rPr lang="en-US" altLang="zh-CN" sz="2400" b="0" baseline="-25000" dirty="0" err="1" smtClean="0">
                    <a:solidFill>
                      <a:schemeClr val="tx2">
                        <a:lumMod val="50000"/>
                      </a:schemeClr>
                    </a:solidFill>
                  </a:rPr>
                  <a:t>j</a:t>
                </a:r>
                <a:r>
                  <a:rPr lang="zh-CN" altLang="en-US" sz="2400" b="0" dirty="0">
                    <a:solidFill>
                      <a:schemeClr val="tx2">
                        <a:lumMod val="50000"/>
                      </a:schemeClr>
                    </a:solidFill>
                  </a:rPr>
                  <a:t>之间的相似度</a:t>
                </a:r>
                <a:endParaRPr lang="en-US" altLang="zh-CN" sz="2400" b="0" dirty="0" smtClean="0">
                  <a:solidFill>
                    <a:schemeClr val="tx2">
                      <a:lumMod val="50000"/>
                    </a:schemeClr>
                  </a:solidFill>
                </a:endParaRPr>
              </a:p>
              <a:p>
                <a:endParaRPr lang="zh-CN" altLang="en-US" sz="2400" b="0" dirty="0">
                  <a:solidFill>
                    <a:schemeClr val="tx2">
                      <a:lumMod val="50000"/>
                    </a:schemeClr>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264407" y="2130344"/>
                <a:ext cx="4268292" cy="3436518"/>
              </a:xfrm>
              <a:prstGeom prst="rect">
                <a:avLst/>
              </a:prstGeom>
              <a:blipFill>
                <a:blip r:embed="rId2"/>
                <a:stretch>
                  <a:fillRect l="-2140" t="-1418" r="-2140"/>
                </a:stretch>
              </a:blipFill>
            </p:spPr>
            <p:txBody>
              <a:bodyPr/>
              <a:lstStyle/>
              <a:p>
                <a:r>
                  <a:rPr lang="zh-CN" altLang="en-US">
                    <a:noFill/>
                  </a:rPr>
                  <a:t> </a:t>
                </a: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699" y="1437260"/>
            <a:ext cx="6323635" cy="4329935"/>
          </a:xfrm>
          <a:prstGeom prst="rect">
            <a:avLst/>
          </a:prstGeom>
        </p:spPr>
      </p:pic>
      <p:sp>
        <p:nvSpPr>
          <p:cNvPr id="9"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968406" y="202040"/>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endParaRPr dirty="0"/>
          </a:p>
        </p:txBody>
      </p:sp>
      <p:sp>
        <p:nvSpPr>
          <p:cNvPr id="11"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sp>
        <p:nvSpPr>
          <p:cNvPr id="12"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spTree>
    <p:extLst>
      <p:ext uri="{BB962C8B-B14F-4D97-AF65-F5344CB8AC3E}">
        <p14:creationId xmlns:p14="http://schemas.microsoft.com/office/powerpoint/2010/main" val="319677566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699" y="1437260"/>
            <a:ext cx="6323635" cy="432993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762" y="2131426"/>
            <a:ext cx="4060303" cy="450618"/>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264406" y="2786774"/>
                <a:ext cx="4430337" cy="2990947"/>
              </a:xfrm>
              <a:prstGeom prst="rect">
                <a:avLst/>
              </a:prstGeom>
            </p:spPr>
            <p:txBody>
              <a:bodyPr wrap="square">
                <a:spAutoFit/>
              </a:bodyPr>
              <a:lstStyle/>
              <a:p>
                <a14:m>
                  <m:oMath xmlns:m="http://schemas.openxmlformats.org/officeDocument/2006/math">
                    <m:nary>
                      <m:naryPr>
                        <m:chr m:val="∑"/>
                        <m:limLoc m:val="undOvr"/>
                        <m:grow m:val="on"/>
                        <m:supHide m:val="on"/>
                        <m:ctrlPr>
                          <a:rPr lang="en-US" altLang="zh-CN" b="0" i="1" smtClean="0">
                            <a:solidFill>
                              <a:schemeClr val="tx2">
                                <a:lumMod val="50000"/>
                              </a:schemeClr>
                            </a:solidFill>
                            <a:latin typeface="Cambria Math" panose="02040503050406030204" pitchFamily="18" charset="0"/>
                          </a:rPr>
                        </m:ctrlPr>
                      </m:naryPr>
                      <m:sub>
                        <m:r>
                          <a:rPr lang="en-US" altLang="zh-CN" b="0" i="1" smtClean="0">
                            <a:solidFill>
                              <a:schemeClr val="tx2">
                                <a:lumMod val="50000"/>
                              </a:schemeClr>
                            </a:solidFill>
                            <a:latin typeface="Cambria Math" panose="02040503050406030204" pitchFamily="18" charset="0"/>
                          </a:rPr>
                          <m:t>𝑖</m:t>
                        </m:r>
                      </m:sub>
                      <m:sup/>
                      <m:e>
                        <m:sSub>
                          <m:sSubPr>
                            <m:ctrlPr>
                              <a:rPr lang="en-US" altLang="zh-CN" b="0" i="1" smtClean="0">
                                <a:solidFill>
                                  <a:schemeClr val="tx2">
                                    <a:lumMod val="50000"/>
                                  </a:schemeClr>
                                </a:solidFill>
                                <a:latin typeface="Cambria Math" panose="02040503050406030204" pitchFamily="18" charset="0"/>
                              </a:rPr>
                            </m:ctrlPr>
                          </m:sSubPr>
                          <m:e>
                            <m:r>
                              <a:rPr lang="en-US" altLang="zh-CN" b="0" i="1" smtClean="0">
                                <a:solidFill>
                                  <a:schemeClr val="tx2">
                                    <a:lumMod val="50000"/>
                                  </a:schemeClr>
                                </a:solidFill>
                                <a:latin typeface="Cambria Math" panose="02040503050406030204" pitchFamily="18" charset="0"/>
                              </a:rPr>
                              <m:t>𝑦</m:t>
                            </m:r>
                          </m:e>
                          <m:sub>
                            <m:r>
                              <a:rPr lang="en-US" altLang="zh-CN" b="0" i="1" smtClean="0">
                                <a:solidFill>
                                  <a:schemeClr val="tx2">
                                    <a:lumMod val="50000"/>
                                  </a:schemeClr>
                                </a:solidFill>
                                <a:latin typeface="Cambria Math" panose="02040503050406030204" pitchFamily="18" charset="0"/>
                              </a:rPr>
                              <m:t>𝑖</m:t>
                            </m:r>
                          </m:sub>
                        </m:sSub>
                      </m:e>
                    </m:nary>
                    <m:r>
                      <a:rPr lang="en-US" altLang="zh-CN" b="0" i="1" smtClean="0">
                        <a:solidFill>
                          <a:schemeClr val="tx2">
                            <a:lumMod val="50000"/>
                          </a:schemeClr>
                        </a:solidFill>
                        <a:latin typeface="Cambria Math" panose="02040503050406030204" pitchFamily="18" charset="0"/>
                      </a:rPr>
                      <m:t>=0 </m:t>
                    </m:r>
                  </m:oMath>
                </a14:m>
                <a:r>
                  <a:rPr lang="en-US" altLang="zh-CN" b="0" dirty="0" smtClean="0">
                    <a:solidFill>
                      <a:schemeClr val="tx2">
                        <a:lumMod val="50000"/>
                      </a:schemeClr>
                    </a:solidFill>
                  </a:rPr>
                  <a:t>requires </a:t>
                </a:r>
                <a:r>
                  <a:rPr lang="en-US" altLang="zh-CN" b="0" dirty="0">
                    <a:solidFill>
                      <a:schemeClr val="tx2">
                        <a:lumMod val="50000"/>
                      </a:schemeClr>
                    </a:solidFill>
                  </a:rPr>
                  <a:t>each bit to fire 50% of the </a:t>
                </a:r>
                <a:r>
                  <a:rPr lang="en-US" altLang="zh-CN" b="0" dirty="0" smtClean="0">
                    <a:solidFill>
                      <a:schemeClr val="tx2">
                        <a:lumMod val="50000"/>
                      </a:schemeClr>
                    </a:solidFill>
                  </a:rPr>
                  <a:t>time</a:t>
                </a:r>
              </a:p>
              <a:p>
                <a:endParaRPr lang="en-US" altLang="zh-CN" b="0" dirty="0">
                  <a:solidFill>
                    <a:schemeClr val="tx2">
                      <a:lumMod val="50000"/>
                    </a:schemeClr>
                  </a:solidFill>
                </a:endParaRPr>
              </a:p>
              <a:p>
                <a14:m>
                  <m:oMath xmlns:m="http://schemas.openxmlformats.org/officeDocument/2006/math">
                    <m:f>
                      <m:fPr>
                        <m:ctrlPr>
                          <a:rPr lang="en-US" altLang="zh-CN" b="0" i="1" smtClean="0">
                            <a:solidFill>
                              <a:schemeClr val="tx2">
                                <a:lumMod val="50000"/>
                              </a:schemeClr>
                            </a:solidFill>
                            <a:latin typeface="Cambria Math" panose="02040503050406030204" pitchFamily="18" charset="0"/>
                          </a:rPr>
                        </m:ctrlPr>
                      </m:fPr>
                      <m:num>
                        <m:r>
                          <a:rPr lang="en-US" altLang="zh-CN" b="0" i="1" smtClean="0">
                            <a:solidFill>
                              <a:schemeClr val="tx2">
                                <a:lumMod val="50000"/>
                              </a:schemeClr>
                            </a:solidFill>
                            <a:latin typeface="Cambria Math" panose="02040503050406030204" pitchFamily="18" charset="0"/>
                          </a:rPr>
                          <m:t>1</m:t>
                        </m:r>
                      </m:num>
                      <m:den>
                        <m:r>
                          <a:rPr lang="en-US" altLang="zh-CN" b="0" i="1" smtClean="0">
                            <a:solidFill>
                              <a:schemeClr val="tx2">
                                <a:lumMod val="50000"/>
                              </a:schemeClr>
                            </a:solidFill>
                            <a:latin typeface="Cambria Math" panose="02040503050406030204" pitchFamily="18" charset="0"/>
                          </a:rPr>
                          <m:t>𝑛</m:t>
                        </m:r>
                      </m:den>
                    </m:f>
                    <m:nary>
                      <m:naryPr>
                        <m:chr m:val="∑"/>
                        <m:limLoc m:val="undOvr"/>
                        <m:grow m:val="on"/>
                        <m:supHide m:val="on"/>
                        <m:ctrlPr>
                          <a:rPr lang="en-US" altLang="zh-CN" b="0" i="1" smtClean="0">
                            <a:solidFill>
                              <a:schemeClr val="tx2">
                                <a:lumMod val="50000"/>
                              </a:schemeClr>
                            </a:solidFill>
                            <a:latin typeface="Cambria Math" panose="02040503050406030204" pitchFamily="18" charset="0"/>
                          </a:rPr>
                        </m:ctrlPr>
                      </m:naryPr>
                      <m:sub>
                        <m:r>
                          <a:rPr lang="en-US" altLang="zh-CN" b="0" i="1" smtClean="0">
                            <a:solidFill>
                              <a:schemeClr val="tx2">
                                <a:lumMod val="50000"/>
                              </a:schemeClr>
                            </a:solidFill>
                            <a:latin typeface="Cambria Math" panose="02040503050406030204" pitchFamily="18" charset="0"/>
                          </a:rPr>
                          <m:t>𝑖</m:t>
                        </m:r>
                      </m:sub>
                      <m:sup/>
                      <m:e>
                        <m:sSub>
                          <m:sSubPr>
                            <m:ctrlPr>
                              <a:rPr lang="en-US" altLang="zh-CN" b="0" i="1" smtClean="0">
                                <a:solidFill>
                                  <a:schemeClr val="tx2">
                                    <a:lumMod val="50000"/>
                                  </a:schemeClr>
                                </a:solidFill>
                                <a:latin typeface="Cambria Math" panose="02040503050406030204" pitchFamily="18" charset="0"/>
                              </a:rPr>
                            </m:ctrlPr>
                          </m:sSubPr>
                          <m:e>
                            <m:r>
                              <a:rPr lang="en-US" altLang="zh-CN" b="0" i="1" smtClean="0">
                                <a:solidFill>
                                  <a:schemeClr val="tx2">
                                    <a:lumMod val="50000"/>
                                  </a:schemeClr>
                                </a:solidFill>
                                <a:latin typeface="Cambria Math" panose="02040503050406030204" pitchFamily="18" charset="0"/>
                              </a:rPr>
                              <m:t>𝑦</m:t>
                            </m:r>
                          </m:e>
                          <m:sub>
                            <m:r>
                              <a:rPr lang="en-US" altLang="zh-CN" b="0" i="1" smtClean="0">
                                <a:solidFill>
                                  <a:schemeClr val="tx2">
                                    <a:lumMod val="50000"/>
                                  </a:schemeClr>
                                </a:solidFill>
                                <a:latin typeface="Cambria Math" panose="02040503050406030204" pitchFamily="18" charset="0"/>
                              </a:rPr>
                              <m:t>𝑖</m:t>
                            </m:r>
                          </m:sub>
                        </m:sSub>
                        <m:sSubSup>
                          <m:sSubSupPr>
                            <m:ctrlPr>
                              <a:rPr lang="en-US" altLang="zh-CN" b="0" i="1" smtClean="0">
                                <a:solidFill>
                                  <a:schemeClr val="tx2">
                                    <a:lumMod val="50000"/>
                                  </a:schemeClr>
                                </a:solidFill>
                                <a:latin typeface="Cambria Math" panose="02040503050406030204" pitchFamily="18" charset="0"/>
                              </a:rPr>
                            </m:ctrlPr>
                          </m:sSubSupPr>
                          <m:e>
                            <m:r>
                              <a:rPr lang="en-US" altLang="zh-CN" b="0" i="1" smtClean="0">
                                <a:solidFill>
                                  <a:schemeClr val="tx2">
                                    <a:lumMod val="50000"/>
                                  </a:schemeClr>
                                </a:solidFill>
                                <a:latin typeface="Cambria Math" panose="02040503050406030204" pitchFamily="18" charset="0"/>
                              </a:rPr>
                              <m:t>𝑦</m:t>
                            </m:r>
                          </m:e>
                          <m:sub>
                            <m:r>
                              <a:rPr lang="en-US" altLang="zh-CN" b="0" i="1" smtClean="0">
                                <a:solidFill>
                                  <a:schemeClr val="tx2">
                                    <a:lumMod val="50000"/>
                                  </a:schemeClr>
                                </a:solidFill>
                                <a:latin typeface="Cambria Math" panose="02040503050406030204" pitchFamily="18" charset="0"/>
                              </a:rPr>
                              <m:t>𝑖</m:t>
                            </m:r>
                          </m:sub>
                          <m:sup>
                            <m:r>
                              <a:rPr lang="en-US" altLang="zh-CN" b="0" i="1" smtClean="0">
                                <a:solidFill>
                                  <a:schemeClr val="tx2">
                                    <a:lumMod val="50000"/>
                                  </a:schemeClr>
                                </a:solidFill>
                                <a:latin typeface="Cambria Math" panose="02040503050406030204" pitchFamily="18" charset="0"/>
                              </a:rPr>
                              <m:t>𝑇</m:t>
                            </m:r>
                          </m:sup>
                        </m:sSubSup>
                      </m:e>
                    </m:nary>
                    <m:r>
                      <a:rPr lang="en-US" altLang="zh-CN" b="0" i="1" smtClean="0">
                        <a:solidFill>
                          <a:schemeClr val="tx2">
                            <a:lumMod val="50000"/>
                          </a:schemeClr>
                        </a:solidFill>
                        <a:latin typeface="Cambria Math" panose="02040503050406030204" pitchFamily="18" charset="0"/>
                      </a:rPr>
                      <m:t>=</m:t>
                    </m:r>
                    <m:r>
                      <a:rPr lang="en-US" altLang="zh-CN" b="0" i="1" smtClean="0">
                        <a:solidFill>
                          <a:schemeClr val="tx2">
                            <a:lumMod val="50000"/>
                          </a:schemeClr>
                        </a:solidFill>
                        <a:latin typeface="Cambria Math" panose="02040503050406030204" pitchFamily="18" charset="0"/>
                      </a:rPr>
                      <m:t>𝐼</m:t>
                    </m:r>
                    <m:r>
                      <a:rPr lang="en-US" altLang="zh-CN" b="0" i="1" smtClean="0">
                        <a:solidFill>
                          <a:schemeClr val="tx2">
                            <a:lumMod val="50000"/>
                          </a:schemeClr>
                        </a:solidFill>
                        <a:latin typeface="Cambria Math" panose="02040503050406030204" pitchFamily="18" charset="0"/>
                      </a:rPr>
                      <m:t> </m:t>
                    </m:r>
                  </m:oMath>
                </a14:m>
                <a:r>
                  <a:rPr lang="en-US" altLang="zh-CN" b="0" dirty="0" smtClean="0">
                    <a:solidFill>
                      <a:schemeClr val="tx2">
                        <a:lumMod val="50000"/>
                      </a:schemeClr>
                    </a:solidFill>
                  </a:rPr>
                  <a:t>requires </a:t>
                </a:r>
                <a:r>
                  <a:rPr lang="en-US" altLang="zh-CN" b="0" dirty="0">
                    <a:solidFill>
                      <a:schemeClr val="tx2">
                        <a:lumMod val="50000"/>
                      </a:schemeClr>
                    </a:solidFill>
                  </a:rPr>
                  <a:t>the bits to be uncorrelated</a:t>
                </a:r>
                <a:r>
                  <a:rPr lang="en-US" altLang="zh-CN" b="0" dirty="0" smtClean="0">
                    <a:solidFill>
                      <a:schemeClr val="tx2">
                        <a:lumMod val="50000"/>
                      </a:schemeClr>
                    </a:solidFill>
                  </a:rPr>
                  <a:t>.</a:t>
                </a:r>
              </a:p>
              <a:p>
                <a:endParaRPr lang="en-US" altLang="zh-CN" b="0" dirty="0">
                  <a:solidFill>
                    <a:schemeClr val="tx2">
                      <a:lumMod val="50000"/>
                    </a:schemeClr>
                  </a:solidFill>
                </a:endParaRPr>
              </a:p>
              <a:p>
                <a:r>
                  <a:rPr lang="en-US" altLang="zh-CN" b="0" u="sng" dirty="0">
                    <a:solidFill>
                      <a:schemeClr val="tx2">
                        <a:lumMod val="50000"/>
                      </a:schemeClr>
                    </a:solidFill>
                  </a:rPr>
                  <a:t>For a single bit, solving </a:t>
                </a:r>
                <a:r>
                  <a:rPr lang="en-US" altLang="zh-CN" b="0" u="sng" dirty="0" smtClean="0">
                    <a:solidFill>
                      <a:schemeClr val="tx2">
                        <a:lumMod val="50000"/>
                      </a:schemeClr>
                    </a:solidFill>
                  </a:rPr>
                  <a:t>this problem  </a:t>
                </a:r>
                <a:r>
                  <a:rPr lang="en-US" altLang="zh-CN" b="0" u="sng" dirty="0">
                    <a:solidFill>
                      <a:schemeClr val="tx2">
                        <a:lumMod val="50000"/>
                      </a:schemeClr>
                    </a:solidFill>
                  </a:rPr>
                  <a:t>is equivalent to balanced graph </a:t>
                </a:r>
                <a:r>
                  <a:rPr lang="en-US" altLang="zh-CN" b="0" u="sng" dirty="0" smtClean="0">
                    <a:solidFill>
                      <a:schemeClr val="tx2">
                        <a:lumMod val="50000"/>
                      </a:schemeClr>
                    </a:solidFill>
                  </a:rPr>
                  <a:t>partitioning </a:t>
                </a:r>
                <a:r>
                  <a:rPr lang="en-US" altLang="zh-CN" b="0" u="sng" dirty="0">
                    <a:solidFill>
                      <a:schemeClr val="tx2">
                        <a:lumMod val="50000"/>
                      </a:schemeClr>
                    </a:solidFill>
                  </a:rPr>
                  <a:t>and is NP hard.</a:t>
                </a:r>
                <a:endParaRPr lang="zh-CN" altLang="en-US" b="0" u="sng" dirty="0">
                  <a:solidFill>
                    <a:schemeClr val="tx2">
                      <a:lumMod val="50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264406" y="2786774"/>
                <a:ext cx="4430337" cy="2990947"/>
              </a:xfrm>
              <a:prstGeom prst="rect">
                <a:avLst/>
              </a:prstGeom>
              <a:blipFill>
                <a:blip r:embed="rId5"/>
                <a:stretch>
                  <a:fillRect l="-8391" t="-16293" r="-1513" b="-2648"/>
                </a:stretch>
              </a:blipFill>
            </p:spPr>
            <p:txBody>
              <a:bodyPr/>
              <a:lstStyle/>
              <a:p>
                <a:r>
                  <a:rPr lang="zh-CN" altLang="en-US">
                    <a:noFill/>
                  </a:rPr>
                  <a:t> </a:t>
                </a:r>
              </a:p>
            </p:txBody>
          </p:sp>
        </mc:Fallback>
      </mc:AlternateContent>
      <p:sp>
        <p:nvSpPr>
          <p:cNvPr id="9"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0" name="Shape 381"/>
          <p:cNvSpPr/>
          <p:nvPr/>
        </p:nvSpPr>
        <p:spPr>
          <a:xfrm>
            <a:off x="968406" y="202040"/>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endParaRPr dirty="0"/>
          </a:p>
        </p:txBody>
      </p:sp>
      <p:sp>
        <p:nvSpPr>
          <p:cNvPr id="11"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sp>
        <p:nvSpPr>
          <p:cNvPr id="12"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spTree>
    <p:extLst>
      <p:ext uri="{BB962C8B-B14F-4D97-AF65-F5344CB8AC3E}">
        <p14:creationId xmlns:p14="http://schemas.microsoft.com/office/powerpoint/2010/main" val="34118682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p:txBody>
      </p:sp>
      <mc:AlternateContent xmlns:mc="http://schemas.openxmlformats.org/markup-compatibility/2006" xmlns:a14="http://schemas.microsoft.com/office/drawing/2010/main">
        <mc:Choice Requires="a14">
          <p:sp>
            <p:nvSpPr>
              <p:cNvPr id="2" name="矩形 1"/>
              <p:cNvSpPr/>
              <p:nvPr/>
            </p:nvSpPr>
            <p:spPr>
              <a:xfrm>
                <a:off x="1264407" y="2072800"/>
                <a:ext cx="9797293" cy="3167534"/>
              </a:xfrm>
              <a:prstGeom prst="rect">
                <a:avLst/>
              </a:prstGeom>
            </p:spPr>
            <p:txBody>
              <a:bodyPr wrap="square">
                <a:spAutoFit/>
              </a:bodyPr>
              <a:lstStyle/>
              <a:p>
                <a:r>
                  <a:rPr lang="en-US" altLang="zh-CN" sz="2400" b="0" dirty="0" smtClean="0">
                    <a:solidFill>
                      <a:schemeClr val="tx2">
                        <a:lumMod val="50000"/>
                      </a:schemeClr>
                    </a:solidFill>
                  </a:rPr>
                  <a:t>By introducing a </a:t>
                </a:r>
                <a:r>
                  <a:rPr lang="en-US" altLang="zh-CN" sz="2400" b="0" dirty="0" err="1">
                    <a:solidFill>
                      <a:schemeClr val="tx2">
                        <a:lumMod val="50000"/>
                      </a:schemeClr>
                    </a:solidFill>
                  </a:rPr>
                  <a:t>n×k</a:t>
                </a:r>
                <a:r>
                  <a:rPr lang="en-US" altLang="zh-CN" sz="2400" b="0" dirty="0">
                    <a:solidFill>
                      <a:schemeClr val="tx2">
                        <a:lumMod val="50000"/>
                      </a:schemeClr>
                    </a:solidFill>
                  </a:rPr>
                  <a:t> matrix Y whose </a:t>
                </a:r>
                <a:r>
                  <a:rPr lang="en-US" altLang="zh-CN" sz="2400" b="0" dirty="0" err="1">
                    <a:solidFill>
                      <a:schemeClr val="tx2">
                        <a:lumMod val="50000"/>
                      </a:schemeClr>
                    </a:solidFill>
                  </a:rPr>
                  <a:t>jth</a:t>
                </a:r>
                <a:r>
                  <a:rPr lang="en-US" altLang="zh-CN" sz="2400" b="0" dirty="0">
                    <a:solidFill>
                      <a:schemeClr val="tx2">
                        <a:lumMod val="50000"/>
                      </a:schemeClr>
                    </a:solidFill>
                  </a:rPr>
                  <a:t> row is </a:t>
                </a:r>
                <a14:m>
                  <m:oMath xmlns:m="http://schemas.openxmlformats.org/officeDocument/2006/math">
                    <m:sSubSup>
                      <m:sSubSupPr>
                        <m:ctrlPr>
                          <a:rPr lang="en-US" altLang="zh-CN" sz="2400" b="0" i="1" smtClean="0">
                            <a:solidFill>
                              <a:schemeClr val="tx2">
                                <a:lumMod val="50000"/>
                              </a:schemeClr>
                            </a:solidFill>
                            <a:latin typeface="Cambria Math" panose="02040503050406030204" pitchFamily="18" charset="0"/>
                          </a:rPr>
                        </m:ctrlPr>
                      </m:sSubSupPr>
                      <m:e>
                        <m:r>
                          <m:rPr>
                            <m:sty m:val="p"/>
                          </m:rPr>
                          <a:rPr lang="en-US" altLang="zh-CN" sz="2400" b="0" i="1">
                            <a:solidFill>
                              <a:schemeClr val="tx2">
                                <a:lumMod val="50000"/>
                              </a:schemeClr>
                            </a:solidFill>
                            <a:latin typeface="Cambria Math" panose="02040503050406030204" pitchFamily="18" charset="0"/>
                          </a:rPr>
                          <m:t>y</m:t>
                        </m:r>
                      </m:e>
                      <m:sub>
                        <m:r>
                          <m:rPr>
                            <m:sty m:val="p"/>
                          </m:rPr>
                          <a:rPr lang="en-US" altLang="zh-CN" sz="2400" b="0" i="1">
                            <a:solidFill>
                              <a:schemeClr val="tx2">
                                <a:lumMod val="50000"/>
                              </a:schemeClr>
                            </a:solidFill>
                            <a:latin typeface="Cambria Math" panose="02040503050406030204" pitchFamily="18" charset="0"/>
                          </a:rPr>
                          <m:t>j</m:t>
                        </m:r>
                      </m:sub>
                      <m:sup>
                        <m:r>
                          <m:rPr>
                            <m:sty m:val="p"/>
                          </m:rPr>
                          <a:rPr lang="en-US" altLang="zh-CN" sz="2400" b="0" i="1">
                            <a:solidFill>
                              <a:schemeClr val="tx2">
                                <a:lumMod val="50000"/>
                              </a:schemeClr>
                            </a:solidFill>
                            <a:latin typeface="Cambria Math" panose="02040503050406030204" pitchFamily="18" charset="0"/>
                          </a:rPr>
                          <m:t>T</m:t>
                        </m:r>
                      </m:sup>
                    </m:sSubSup>
                  </m:oMath>
                </a14:m>
                <a:r>
                  <a:rPr lang="en-US" altLang="zh-CN" sz="2400" b="0" dirty="0" smtClean="0">
                    <a:solidFill>
                      <a:schemeClr val="tx2">
                        <a:lumMod val="50000"/>
                      </a:schemeClr>
                    </a:solidFill>
                  </a:rPr>
                  <a:t> and </a:t>
                </a:r>
                <a:r>
                  <a:rPr lang="en-US" altLang="zh-CN" sz="2400" b="0" dirty="0">
                    <a:solidFill>
                      <a:schemeClr val="tx2">
                        <a:lumMod val="50000"/>
                      </a:schemeClr>
                    </a:solidFill>
                  </a:rPr>
                  <a:t>a diagonal </a:t>
                </a:r>
                <a:r>
                  <a:rPr lang="en-US" altLang="zh-CN" sz="2400" b="0" dirty="0" err="1">
                    <a:solidFill>
                      <a:schemeClr val="tx2">
                        <a:lumMod val="50000"/>
                      </a:schemeClr>
                    </a:solidFill>
                  </a:rPr>
                  <a:t>n×n</a:t>
                </a:r>
                <a:r>
                  <a:rPr lang="en-US" altLang="zh-CN" sz="2400" b="0" dirty="0">
                    <a:solidFill>
                      <a:schemeClr val="tx2">
                        <a:lumMod val="50000"/>
                      </a:schemeClr>
                    </a:solidFill>
                  </a:rPr>
                  <a:t> matrix D(</a:t>
                </a:r>
                <a:r>
                  <a:rPr lang="en-US" altLang="zh-CN" sz="2400" b="0" dirty="0" err="1">
                    <a:solidFill>
                      <a:schemeClr val="tx2">
                        <a:lumMod val="50000"/>
                      </a:schemeClr>
                    </a:solidFill>
                  </a:rPr>
                  <a:t>i</a:t>
                </a:r>
                <a:r>
                  <a:rPr lang="en-US" altLang="zh-CN" sz="2400" b="0" dirty="0">
                    <a:solidFill>
                      <a:schemeClr val="tx2">
                        <a:lumMod val="50000"/>
                      </a:schemeClr>
                    </a:solidFill>
                  </a:rPr>
                  <a:t>, </a:t>
                </a:r>
                <a:r>
                  <a:rPr lang="en-US" altLang="zh-CN" sz="2400" b="0" dirty="0" err="1">
                    <a:solidFill>
                      <a:schemeClr val="tx2">
                        <a:lumMod val="50000"/>
                      </a:schemeClr>
                    </a:solidFill>
                  </a:rPr>
                  <a:t>i</a:t>
                </a:r>
                <a:r>
                  <a:rPr lang="en-US" altLang="zh-CN" sz="2400" b="0" dirty="0">
                    <a:solidFill>
                      <a:schemeClr val="tx2">
                        <a:lumMod val="50000"/>
                      </a:schemeClr>
                    </a:solidFill>
                  </a:rPr>
                  <a:t>) </a:t>
                </a:r>
                <a:r>
                  <a:rPr lang="en-US" altLang="zh-CN" sz="2400" b="0" dirty="0" smtClean="0">
                    <a:solidFill>
                      <a:schemeClr val="tx2">
                        <a:lumMod val="50000"/>
                      </a:schemeClr>
                    </a:solidFill>
                  </a:rPr>
                  <a:t>= </a:t>
                </a:r>
                <a14:m>
                  <m:oMath xmlns:m="http://schemas.openxmlformats.org/officeDocument/2006/math">
                    <m:nary>
                      <m:naryPr>
                        <m:chr m:val="∑"/>
                        <m:supHide m:val="on"/>
                        <m:ctrlPr>
                          <a:rPr lang="en-US" altLang="zh-CN" sz="2400" b="0" i="1" smtClean="0">
                            <a:solidFill>
                              <a:schemeClr val="tx2">
                                <a:lumMod val="50000"/>
                              </a:schemeClr>
                            </a:solidFill>
                            <a:latin typeface="Cambria Math" panose="02040503050406030204" pitchFamily="18" charset="0"/>
                          </a:rPr>
                        </m:ctrlPr>
                      </m:naryPr>
                      <m:sub>
                        <m:r>
                          <m:rPr>
                            <m:sty m:val="p"/>
                            <m:brk m:alnAt="7"/>
                          </m:rPr>
                          <a:rPr lang="en-US" altLang="zh-CN" sz="2400" b="0" i="1">
                            <a:solidFill>
                              <a:schemeClr val="tx2">
                                <a:lumMod val="50000"/>
                              </a:schemeClr>
                            </a:solidFill>
                            <a:latin typeface="Cambria Math" panose="02040503050406030204" pitchFamily="18" charset="0"/>
                          </a:rPr>
                          <m:t>j</m:t>
                        </m:r>
                      </m:sub>
                      <m:sup/>
                      <m:e>
                        <m:r>
                          <a:rPr lang="en-US" altLang="zh-CN" sz="2400" b="0" i="1" smtClean="0">
                            <a:solidFill>
                              <a:schemeClr val="tx2">
                                <a:lumMod val="50000"/>
                              </a:schemeClr>
                            </a:solidFill>
                            <a:latin typeface="Cambria Math" panose="02040503050406030204" pitchFamily="18" charset="0"/>
                          </a:rPr>
                          <m:t>𝑊</m:t>
                        </m:r>
                        <m:r>
                          <a:rPr lang="en-US" altLang="zh-CN" sz="2400" b="0" i="1" smtClean="0">
                            <a:solidFill>
                              <a:schemeClr val="tx2">
                                <a:lumMod val="50000"/>
                              </a:schemeClr>
                            </a:solidFill>
                            <a:latin typeface="Cambria Math" panose="02040503050406030204" pitchFamily="18" charset="0"/>
                          </a:rPr>
                          <m:t>(</m:t>
                        </m:r>
                        <m:r>
                          <a:rPr lang="en-US" altLang="zh-CN" sz="2400" b="0" i="1" smtClean="0">
                            <a:solidFill>
                              <a:schemeClr val="tx2">
                                <a:lumMod val="50000"/>
                              </a:schemeClr>
                            </a:solidFill>
                            <a:latin typeface="Cambria Math" panose="02040503050406030204" pitchFamily="18" charset="0"/>
                          </a:rPr>
                          <m:t>𝑖</m:t>
                        </m:r>
                        <m:r>
                          <a:rPr lang="en-US" altLang="zh-CN" sz="2400" b="0" i="1" smtClean="0">
                            <a:solidFill>
                              <a:schemeClr val="tx2">
                                <a:lumMod val="50000"/>
                              </a:schemeClr>
                            </a:solidFill>
                            <a:latin typeface="Cambria Math" panose="02040503050406030204" pitchFamily="18" charset="0"/>
                          </a:rPr>
                          <m:t>, </m:t>
                        </m:r>
                        <m:r>
                          <a:rPr lang="en-US" altLang="zh-CN" sz="2400" b="0" i="1" smtClean="0">
                            <a:solidFill>
                              <a:schemeClr val="tx2">
                                <a:lumMod val="50000"/>
                              </a:schemeClr>
                            </a:solidFill>
                            <a:latin typeface="Cambria Math" panose="02040503050406030204" pitchFamily="18" charset="0"/>
                          </a:rPr>
                          <m:t>𝑗</m:t>
                        </m:r>
                        <m:r>
                          <a:rPr lang="en-US" altLang="zh-CN" sz="2400" b="0" i="1" smtClean="0">
                            <a:solidFill>
                              <a:schemeClr val="tx2">
                                <a:lumMod val="50000"/>
                              </a:schemeClr>
                            </a:solidFill>
                            <a:latin typeface="Cambria Math" panose="02040503050406030204" pitchFamily="18" charset="0"/>
                          </a:rPr>
                          <m:t>)</m:t>
                        </m:r>
                      </m:e>
                    </m:nary>
                  </m:oMath>
                </a14:m>
                <a:r>
                  <a:rPr lang="en-US" altLang="zh-CN" sz="2400" b="0" dirty="0" smtClean="0">
                    <a:solidFill>
                      <a:schemeClr val="tx2">
                        <a:lumMod val="50000"/>
                      </a:schemeClr>
                    </a:solidFill>
                  </a:rPr>
                  <a:t> </a:t>
                </a:r>
                <a:r>
                  <a:rPr lang="en-US" altLang="zh-CN" sz="2400" b="0" dirty="0">
                    <a:solidFill>
                      <a:schemeClr val="tx2">
                        <a:lumMod val="50000"/>
                      </a:schemeClr>
                    </a:solidFill>
                  </a:rPr>
                  <a:t>we can rewrite the problem as</a:t>
                </a:r>
                <a:r>
                  <a:rPr lang="en-US" altLang="zh-CN" sz="2400" b="0" dirty="0" smtClean="0">
                    <a:solidFill>
                      <a:schemeClr val="tx2">
                        <a:lumMod val="50000"/>
                      </a:schemeClr>
                    </a:solidFill>
                  </a:rPr>
                  <a:t>:</a:t>
                </a:r>
              </a:p>
              <a:p>
                <a:endParaRPr lang="en-US" altLang="zh-CN" sz="2400" b="0" dirty="0">
                  <a:solidFill>
                    <a:schemeClr val="tx2">
                      <a:lumMod val="50000"/>
                    </a:schemeClr>
                  </a:solidFill>
                </a:endParaRPr>
              </a:p>
              <a:p>
                <a:endParaRPr lang="en-US" altLang="zh-CN" sz="2400" b="0" dirty="0" smtClean="0">
                  <a:solidFill>
                    <a:schemeClr val="tx2">
                      <a:lumMod val="50000"/>
                    </a:schemeClr>
                  </a:solidFill>
                </a:endParaRPr>
              </a:p>
              <a:p>
                <a:endParaRPr lang="en-US" altLang="zh-CN" sz="2400" b="0" dirty="0">
                  <a:solidFill>
                    <a:schemeClr val="tx2">
                      <a:lumMod val="50000"/>
                    </a:schemeClr>
                  </a:solidFill>
                </a:endParaRPr>
              </a:p>
              <a:p>
                <a:endParaRPr lang="en-US" altLang="zh-CN" sz="2400" b="0" dirty="0" smtClean="0">
                  <a:solidFill>
                    <a:schemeClr val="tx2">
                      <a:lumMod val="50000"/>
                    </a:schemeClr>
                  </a:solidFill>
                </a:endParaRPr>
              </a:p>
              <a:p>
                <a:endParaRPr lang="en-US" altLang="zh-CN" sz="2400" b="0" dirty="0">
                  <a:solidFill>
                    <a:schemeClr val="tx2">
                      <a:lumMod val="50000"/>
                    </a:schemeClr>
                  </a:solidFill>
                </a:endParaRPr>
              </a:p>
              <a:p>
                <a:endParaRPr lang="en-US" altLang="zh-CN" sz="2400" b="0" dirty="0" smtClean="0">
                  <a:solidFill>
                    <a:schemeClr val="tx2">
                      <a:lumMod val="50000"/>
                    </a:schemeClr>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264407" y="2072800"/>
                <a:ext cx="9797293" cy="3167534"/>
              </a:xfrm>
              <a:prstGeom prst="rect">
                <a:avLst/>
              </a:prstGeom>
              <a:blipFill>
                <a:blip r:embed="rId2"/>
                <a:stretch>
                  <a:fillRect l="-933" t="-5000" r="-933"/>
                </a:stretch>
              </a:blipFill>
            </p:spPr>
            <p:txBody>
              <a:bodyPr/>
              <a:lstStyle/>
              <a:p>
                <a:r>
                  <a:rPr lang="zh-CN" altLang="en-US">
                    <a:noFill/>
                  </a:rPr>
                  <a:t> </a:t>
                </a:r>
              </a:p>
            </p:txBody>
          </p:sp>
        </mc:Fallback>
      </mc:AlternateContent>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664" y="2993962"/>
            <a:ext cx="6248778" cy="2125795"/>
          </a:xfrm>
          <a:prstGeom prst="rect">
            <a:avLst/>
          </a:prstGeom>
        </p:spPr>
      </p:pic>
      <p:cxnSp>
        <p:nvCxnSpPr>
          <p:cNvPr id="11" name="直接连接符 10"/>
          <p:cNvCxnSpPr/>
          <p:nvPr/>
        </p:nvCxnSpPr>
        <p:spPr>
          <a:xfrm>
            <a:off x="5764209" y="3795692"/>
            <a:ext cx="2668591"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0"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2" name="Shape 381"/>
          <p:cNvSpPr/>
          <p:nvPr/>
        </p:nvSpPr>
        <p:spPr>
          <a:xfrm>
            <a:off x="968406" y="202040"/>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endParaRPr dirty="0"/>
          </a:p>
        </p:txBody>
      </p:sp>
      <p:sp>
        <p:nvSpPr>
          <p:cNvPr id="13"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sp>
        <p:nvSpPr>
          <p:cNvPr id="14"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sp>
        <p:nvSpPr>
          <p:cNvPr id="4" name="矩形 3"/>
          <p:cNvSpPr/>
          <p:nvPr/>
        </p:nvSpPr>
        <p:spPr>
          <a:xfrm>
            <a:off x="3551368" y="5240334"/>
            <a:ext cx="4653838" cy="400110"/>
          </a:xfrm>
          <a:prstGeom prst="rect">
            <a:avLst/>
          </a:prstGeom>
        </p:spPr>
        <p:txBody>
          <a:bodyPr wrap="none">
            <a:spAutoFit/>
          </a:bodyPr>
          <a:lstStyle/>
          <a:p>
            <a:r>
              <a:rPr lang="en-US" altLang="zh-CN" dirty="0" smtClean="0">
                <a:solidFill>
                  <a:schemeClr val="tx2">
                    <a:lumMod val="50000"/>
                  </a:schemeClr>
                </a:solidFill>
              </a:rPr>
              <a:t>Thresholding -&gt;binary code words</a:t>
            </a:r>
            <a:endParaRPr lang="zh-CN" altLang="en-US" dirty="0">
              <a:solidFill>
                <a:schemeClr val="tx2">
                  <a:lumMod val="50000"/>
                </a:schemeClr>
              </a:solidFill>
            </a:endParaRPr>
          </a:p>
        </p:txBody>
      </p:sp>
    </p:spTree>
    <p:extLst>
      <p:ext uri="{BB962C8B-B14F-4D97-AF65-F5344CB8AC3E}">
        <p14:creationId xmlns:p14="http://schemas.microsoft.com/office/powerpoint/2010/main" val="11180634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797293" cy="8309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spectral </a:t>
            </a:r>
            <a:r>
              <a:rPr lang="en-US" altLang="zh-CN" dirty="0" smtClean="0">
                <a:solidFill>
                  <a:schemeClr val="tx2">
                    <a:lumMod val="50000"/>
                  </a:schemeClr>
                </a:solidFill>
              </a:rPr>
              <a:t>hashing(</a:t>
            </a:r>
            <a:r>
              <a:rPr lang="zh-CN" altLang="en-US" dirty="0" smtClean="0">
                <a:solidFill>
                  <a:schemeClr val="tx2">
                    <a:lumMod val="50000"/>
                  </a:schemeClr>
                </a:solidFill>
              </a:rPr>
              <a:t>谱哈希</a:t>
            </a:r>
            <a:r>
              <a:rPr lang="en-US" altLang="zh-CN" dirty="0" smtClean="0">
                <a:solidFill>
                  <a:schemeClr val="tx2">
                    <a:lumMod val="50000"/>
                  </a:schemeClr>
                </a:solidFill>
              </a:rPr>
              <a:t>) 	</a:t>
            </a:r>
          </a:p>
          <a:p>
            <a:r>
              <a:rPr lang="en-US" altLang="zh-CN" dirty="0">
                <a:solidFill>
                  <a:schemeClr val="tx2">
                    <a:lumMod val="50000"/>
                  </a:schemeClr>
                </a:solidFill>
              </a:rPr>
              <a:t>	Out of Sample Extension</a:t>
            </a:r>
            <a:endParaRPr lang="en-US" altLang="zh-CN" dirty="0" smtClean="0">
              <a:solidFill>
                <a:schemeClr val="tx2">
                  <a:lumMod val="50000"/>
                </a:schemeClr>
              </a:solidFill>
            </a:endParaRPr>
          </a:p>
        </p:txBody>
      </p:sp>
      <p:sp>
        <p:nvSpPr>
          <p:cNvPr id="10" name="Shape 380"/>
          <p:cNvSpPr/>
          <p:nvPr/>
        </p:nvSpPr>
        <p:spPr>
          <a:xfrm>
            <a:off x="419100" y="0"/>
            <a:ext cx="1208013" cy="1041622"/>
          </a:xfrm>
          <a:prstGeom prst="rect">
            <a:avLst/>
          </a:prstGeom>
          <a:solidFill>
            <a:srgbClr val="808080"/>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2" name="Shape 381"/>
          <p:cNvSpPr/>
          <p:nvPr/>
        </p:nvSpPr>
        <p:spPr>
          <a:xfrm>
            <a:off x="968406" y="202040"/>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endParaRPr dirty="0"/>
          </a:p>
        </p:txBody>
      </p:sp>
      <p:sp>
        <p:nvSpPr>
          <p:cNvPr id="13" name="Shape 382"/>
          <p:cNvSpPr/>
          <p:nvPr/>
        </p:nvSpPr>
        <p:spPr>
          <a:xfrm>
            <a:off x="1641019" y="694111"/>
            <a:ext cx="224837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31CDA8"/>
                </a:solidFill>
              </a:defRPr>
            </a:lvl1pPr>
          </a:lstStyle>
          <a:p>
            <a:r>
              <a:rPr lang="en-US" altLang="zh-CN" dirty="0" smtClean="0">
                <a:solidFill>
                  <a:srgbClr val="808080"/>
                </a:solidFill>
              </a:rPr>
              <a:t>data-dependent</a:t>
            </a:r>
            <a:endParaRPr dirty="0">
              <a:solidFill>
                <a:srgbClr val="808080"/>
              </a:solidFill>
            </a:endParaRPr>
          </a:p>
        </p:txBody>
      </p:sp>
      <p:sp>
        <p:nvSpPr>
          <p:cNvPr id="14" name="Shape 381"/>
          <p:cNvSpPr/>
          <p:nvPr/>
        </p:nvSpPr>
        <p:spPr>
          <a:xfrm>
            <a:off x="852221" y="202040"/>
            <a:ext cx="32476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rPr lang="en-US" altLang="zh-CN" dirty="0" smtClean="0"/>
              <a:t>C</a:t>
            </a:r>
            <a:endParaRPr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221" y="2299343"/>
            <a:ext cx="8843663" cy="3004929"/>
          </a:xfrm>
          <a:prstGeom prst="rect">
            <a:avLst/>
          </a:prstGeom>
        </p:spPr>
      </p:pic>
    </p:spTree>
    <p:extLst>
      <p:ext uri="{BB962C8B-B14F-4D97-AF65-F5344CB8AC3E}">
        <p14:creationId xmlns:p14="http://schemas.microsoft.com/office/powerpoint/2010/main" val="3289728326"/>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p:nvPr/>
        </p:nvSpPr>
        <p:spPr>
          <a:xfrm>
            <a:off x="1739900" y="-114301"/>
            <a:ext cx="2093911" cy="1649415"/>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721" name="Shape 721"/>
          <p:cNvSpPr/>
          <p:nvPr/>
        </p:nvSpPr>
        <p:spPr>
          <a:xfrm>
            <a:off x="2002026" y="520997"/>
            <a:ext cx="1475741" cy="1043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t>结论</a:t>
            </a:r>
          </a:p>
        </p:txBody>
      </p:sp>
      <p:sp>
        <p:nvSpPr>
          <p:cNvPr id="722" name="Shape 722"/>
          <p:cNvSpPr/>
          <p:nvPr/>
        </p:nvSpPr>
        <p:spPr>
          <a:xfrm>
            <a:off x="1739900" y="6477000"/>
            <a:ext cx="2093911" cy="1649414"/>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13" name="Shape 384"/>
          <p:cNvSpPr/>
          <p:nvPr/>
        </p:nvSpPr>
        <p:spPr>
          <a:xfrm>
            <a:off x="1612750" y="2170412"/>
            <a:ext cx="9797293"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endParaRPr lang="en-US" altLang="zh-CN" b="0" dirty="0" smtClean="0">
              <a:solidFill>
                <a:schemeClr val="tx2">
                  <a:lumMod val="50000"/>
                </a:schemeClr>
              </a:solidFill>
            </a:endParaRPr>
          </a:p>
        </p:txBody>
      </p:sp>
      <p:sp>
        <p:nvSpPr>
          <p:cNvPr id="6" name="Shape 384"/>
          <p:cNvSpPr/>
          <p:nvPr/>
        </p:nvSpPr>
        <p:spPr>
          <a:xfrm>
            <a:off x="1739900" y="2170412"/>
            <a:ext cx="9797293" cy="34163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2400">
                <a:solidFill>
                  <a:srgbClr val="31CDA8"/>
                </a:solidFill>
              </a:defRPr>
            </a:lvl1pPr>
          </a:lstStyle>
          <a:p>
            <a:r>
              <a:rPr lang="en-US" altLang="zh-CN" dirty="0">
                <a:solidFill>
                  <a:schemeClr val="tx2">
                    <a:lumMod val="50000"/>
                  </a:schemeClr>
                </a:solidFill>
              </a:rPr>
              <a:t>what makes a good </a:t>
            </a:r>
            <a:r>
              <a:rPr lang="en-US" altLang="zh-CN" dirty="0" smtClean="0">
                <a:solidFill>
                  <a:schemeClr val="tx2">
                    <a:lumMod val="50000"/>
                  </a:schemeClr>
                </a:solidFill>
              </a:rPr>
              <a:t>code:</a:t>
            </a:r>
          </a:p>
          <a:p>
            <a:endParaRPr lang="en-US" altLang="zh-CN" b="0" dirty="0">
              <a:solidFill>
                <a:schemeClr val="tx2">
                  <a:lumMod val="50000"/>
                </a:schemeClr>
              </a:solidFill>
            </a:endParaRPr>
          </a:p>
          <a:p>
            <a:endParaRPr lang="en-US" altLang="zh-CN" b="0" dirty="0" smtClean="0">
              <a:solidFill>
                <a:schemeClr val="tx2">
                  <a:lumMod val="50000"/>
                </a:schemeClr>
              </a:solidFill>
            </a:endParaRPr>
          </a:p>
          <a:p>
            <a:r>
              <a:rPr lang="en-US" altLang="zh-CN" b="0" dirty="0" smtClean="0">
                <a:solidFill>
                  <a:schemeClr val="tx2">
                    <a:lumMod val="50000"/>
                  </a:schemeClr>
                </a:solidFill>
              </a:rPr>
              <a:t>(1) Easily </a:t>
            </a:r>
            <a:r>
              <a:rPr lang="en-US" altLang="zh-CN" b="0" dirty="0">
                <a:solidFill>
                  <a:schemeClr val="tx2">
                    <a:lumMod val="50000"/>
                  </a:schemeClr>
                </a:solidFill>
              </a:rPr>
              <a:t>computed for a novel </a:t>
            </a:r>
            <a:r>
              <a:rPr lang="en-US" altLang="zh-CN" b="0" dirty="0" smtClean="0">
                <a:solidFill>
                  <a:schemeClr val="tx2">
                    <a:lumMod val="50000"/>
                  </a:schemeClr>
                </a:solidFill>
              </a:rPr>
              <a:t>input </a:t>
            </a:r>
          </a:p>
          <a:p>
            <a:endParaRPr lang="en-US" altLang="zh-CN" b="0" dirty="0" smtClean="0">
              <a:solidFill>
                <a:schemeClr val="tx2">
                  <a:lumMod val="50000"/>
                </a:schemeClr>
              </a:solidFill>
            </a:endParaRPr>
          </a:p>
          <a:p>
            <a:r>
              <a:rPr lang="en-US" altLang="zh-CN" b="0" dirty="0" smtClean="0">
                <a:solidFill>
                  <a:schemeClr val="tx2">
                    <a:lumMod val="50000"/>
                  </a:schemeClr>
                </a:solidFill>
              </a:rPr>
              <a:t>(</a:t>
            </a:r>
            <a:r>
              <a:rPr lang="en-US" altLang="zh-CN" b="0" dirty="0">
                <a:solidFill>
                  <a:schemeClr val="tx2">
                    <a:lumMod val="50000"/>
                  </a:schemeClr>
                </a:solidFill>
              </a:rPr>
              <a:t>2) </a:t>
            </a:r>
            <a:r>
              <a:rPr lang="en-US" altLang="zh-CN" b="0" dirty="0" smtClean="0">
                <a:solidFill>
                  <a:schemeClr val="tx2">
                    <a:lumMod val="50000"/>
                  </a:schemeClr>
                </a:solidFill>
              </a:rPr>
              <a:t>Requires a </a:t>
            </a:r>
            <a:r>
              <a:rPr lang="en-US" altLang="zh-CN" b="0" dirty="0">
                <a:solidFill>
                  <a:schemeClr val="tx2">
                    <a:lumMod val="50000"/>
                  </a:schemeClr>
                </a:solidFill>
              </a:rPr>
              <a:t>small number of bits to code the full </a:t>
            </a:r>
            <a:r>
              <a:rPr lang="en-US" altLang="zh-CN" b="0" dirty="0" smtClean="0">
                <a:solidFill>
                  <a:schemeClr val="tx2">
                    <a:lumMod val="50000"/>
                  </a:schemeClr>
                </a:solidFill>
              </a:rPr>
              <a:t>dataset</a:t>
            </a:r>
          </a:p>
          <a:p>
            <a:r>
              <a:rPr lang="en-US" altLang="zh-CN" b="0" dirty="0" smtClean="0">
                <a:solidFill>
                  <a:schemeClr val="tx2">
                    <a:lumMod val="50000"/>
                  </a:schemeClr>
                </a:solidFill>
              </a:rPr>
              <a:t> </a:t>
            </a:r>
          </a:p>
          <a:p>
            <a:r>
              <a:rPr lang="en-US" altLang="zh-CN" b="0" dirty="0" smtClean="0">
                <a:solidFill>
                  <a:schemeClr val="tx2">
                    <a:lumMod val="50000"/>
                  </a:schemeClr>
                </a:solidFill>
              </a:rPr>
              <a:t>(</a:t>
            </a:r>
            <a:r>
              <a:rPr lang="en-US" altLang="zh-CN" b="0" dirty="0">
                <a:solidFill>
                  <a:schemeClr val="tx2">
                    <a:lumMod val="50000"/>
                  </a:schemeClr>
                </a:solidFill>
              </a:rPr>
              <a:t>3) </a:t>
            </a:r>
            <a:r>
              <a:rPr lang="en-US" altLang="zh-CN" b="0" dirty="0" smtClean="0">
                <a:solidFill>
                  <a:schemeClr val="tx2">
                    <a:lumMod val="50000"/>
                  </a:schemeClr>
                </a:solidFill>
              </a:rPr>
              <a:t>Maps </a:t>
            </a:r>
            <a:r>
              <a:rPr lang="en-US" altLang="zh-CN" b="0" dirty="0">
                <a:solidFill>
                  <a:schemeClr val="tx2">
                    <a:lumMod val="50000"/>
                  </a:schemeClr>
                </a:solidFill>
              </a:rPr>
              <a:t>similar items to similar </a:t>
            </a:r>
            <a:r>
              <a:rPr lang="en-US" altLang="zh-CN" b="0" dirty="0" smtClean="0">
                <a:solidFill>
                  <a:schemeClr val="tx2">
                    <a:lumMod val="50000"/>
                  </a:schemeClr>
                </a:solidFill>
              </a:rPr>
              <a:t>binary code words</a:t>
            </a:r>
          </a:p>
          <a:p>
            <a:endParaRPr lang="en-US" altLang="zh-CN" b="0" dirty="0">
              <a:solidFill>
                <a:schemeClr val="tx2">
                  <a:lumMod val="50000"/>
                </a:schemeClr>
              </a:solidFill>
            </a:endParaRPr>
          </a:p>
        </p:txBody>
      </p:sp>
    </p:spTree>
    <p:extLst>
      <p:ext uri="{BB962C8B-B14F-4D97-AF65-F5344CB8AC3E}">
        <p14:creationId xmlns:p14="http://schemas.microsoft.com/office/powerpoint/2010/main" val="366759632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p:nvPr/>
        </p:nvSpPr>
        <p:spPr>
          <a:xfrm>
            <a:off x="1739900" y="-114301"/>
            <a:ext cx="2093911" cy="1649415"/>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721" name="Shape 721"/>
          <p:cNvSpPr/>
          <p:nvPr/>
        </p:nvSpPr>
        <p:spPr>
          <a:xfrm>
            <a:off x="2002026" y="520997"/>
            <a:ext cx="1475741" cy="1043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t>结论</a:t>
            </a:r>
          </a:p>
        </p:txBody>
      </p:sp>
      <p:sp>
        <p:nvSpPr>
          <p:cNvPr id="722" name="Shape 722"/>
          <p:cNvSpPr/>
          <p:nvPr/>
        </p:nvSpPr>
        <p:spPr>
          <a:xfrm>
            <a:off x="1739900" y="6477000"/>
            <a:ext cx="2093911" cy="1649414"/>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13" name="Shape 384"/>
          <p:cNvSpPr/>
          <p:nvPr/>
        </p:nvSpPr>
        <p:spPr>
          <a:xfrm>
            <a:off x="1739900" y="2200236"/>
            <a:ext cx="5197929" cy="304698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b="0" dirty="0" smtClean="0">
                <a:solidFill>
                  <a:schemeClr val="tx2">
                    <a:lumMod val="50000"/>
                  </a:schemeClr>
                </a:solidFill>
              </a:rPr>
              <a:t>LSH</a:t>
            </a:r>
            <a:r>
              <a:rPr lang="zh-CN" altLang="en-US" b="0" dirty="0" smtClean="0">
                <a:solidFill>
                  <a:schemeClr val="tx2">
                    <a:lumMod val="50000"/>
                  </a:schemeClr>
                </a:solidFill>
              </a:rPr>
              <a:t>：</a:t>
            </a:r>
            <a:endParaRPr lang="en-US" altLang="zh-CN" b="0" dirty="0" smtClean="0">
              <a:solidFill>
                <a:schemeClr val="tx2">
                  <a:lumMod val="50000"/>
                </a:schemeClr>
              </a:solidFill>
            </a:endParaRPr>
          </a:p>
          <a:p>
            <a:r>
              <a:rPr lang="en-US" altLang="zh-CN" b="0" dirty="0">
                <a:solidFill>
                  <a:schemeClr val="tx2">
                    <a:lumMod val="50000"/>
                  </a:schemeClr>
                </a:solidFill>
              </a:rPr>
              <a:t>	</a:t>
            </a:r>
            <a:r>
              <a:rPr lang="zh-CN" altLang="en-US" b="0" dirty="0" smtClean="0">
                <a:solidFill>
                  <a:schemeClr val="tx2">
                    <a:lumMod val="50000"/>
                  </a:schemeClr>
                </a:solidFill>
              </a:rPr>
              <a:t>简单，有效，不稳定</a:t>
            </a:r>
            <a:endParaRPr lang="en-US" altLang="zh-CN" b="0" dirty="0" smtClean="0">
              <a:solidFill>
                <a:schemeClr val="tx2">
                  <a:lumMod val="50000"/>
                </a:schemeClr>
              </a:solidFill>
            </a:endParaRPr>
          </a:p>
          <a:p>
            <a:endParaRPr lang="en-US" altLang="zh-CN" b="0" dirty="0">
              <a:solidFill>
                <a:schemeClr val="tx2">
                  <a:lumMod val="50000"/>
                </a:schemeClr>
              </a:solidFill>
            </a:endParaRPr>
          </a:p>
          <a:p>
            <a:r>
              <a:rPr lang="zh-CN" altLang="en-US" b="0" dirty="0" smtClean="0">
                <a:solidFill>
                  <a:schemeClr val="tx2">
                    <a:lumMod val="50000"/>
                  </a:schemeClr>
                </a:solidFill>
              </a:rPr>
              <a:t>谱哈希：</a:t>
            </a:r>
            <a:endParaRPr lang="en-US" altLang="zh-CN" b="0" dirty="0" smtClean="0">
              <a:solidFill>
                <a:schemeClr val="tx2">
                  <a:lumMod val="50000"/>
                </a:schemeClr>
              </a:solidFill>
            </a:endParaRPr>
          </a:p>
          <a:p>
            <a:r>
              <a:rPr lang="en-US" altLang="zh-CN" b="0" dirty="0">
                <a:solidFill>
                  <a:schemeClr val="tx2">
                    <a:lumMod val="50000"/>
                  </a:schemeClr>
                </a:solidFill>
              </a:rPr>
              <a:t>	</a:t>
            </a:r>
            <a:r>
              <a:rPr lang="zh-CN" altLang="en-US" b="0" dirty="0" smtClean="0">
                <a:solidFill>
                  <a:schemeClr val="tx2">
                    <a:lumMod val="50000"/>
                  </a:schemeClr>
                </a:solidFill>
              </a:rPr>
              <a:t>哈希函数更稳定，运算更复杂</a:t>
            </a:r>
            <a:endParaRPr lang="en-US" altLang="zh-CN" b="0" dirty="0" smtClean="0">
              <a:solidFill>
                <a:schemeClr val="tx2">
                  <a:lumMod val="50000"/>
                </a:schemeClr>
              </a:solidFill>
            </a:endParaRPr>
          </a:p>
          <a:p>
            <a:endParaRPr lang="en-US" altLang="zh-CN" b="0" dirty="0">
              <a:solidFill>
                <a:schemeClr val="tx2">
                  <a:lumMod val="50000"/>
                </a:schemeClr>
              </a:solidFill>
            </a:endParaRPr>
          </a:p>
          <a:p>
            <a:endParaRPr lang="en-US" altLang="zh-CN" b="0" dirty="0" smtClean="0">
              <a:solidFill>
                <a:schemeClr val="tx2">
                  <a:lumMod val="50000"/>
                </a:schemeClr>
              </a:solidFill>
            </a:endParaRPr>
          </a:p>
          <a:p>
            <a:r>
              <a:rPr lang="zh-CN" altLang="en-US" b="0" dirty="0">
                <a:solidFill>
                  <a:schemeClr val="tx2">
                    <a:lumMod val="50000"/>
                  </a:schemeClr>
                </a:solidFill>
              </a:rPr>
              <a:t>相似</a:t>
            </a:r>
            <a:r>
              <a:rPr lang="zh-CN" altLang="en-US" b="0" dirty="0" smtClean="0">
                <a:solidFill>
                  <a:schemeClr val="tx2">
                    <a:lumMod val="50000"/>
                  </a:schemeClr>
                </a:solidFill>
              </a:rPr>
              <a:t>度检测，近邻搜索，分类</a:t>
            </a:r>
            <a:r>
              <a:rPr lang="en-US" altLang="zh-CN" b="0" dirty="0">
                <a:solidFill>
                  <a:schemeClr val="tx2">
                    <a:lumMod val="50000"/>
                  </a:schemeClr>
                </a:solidFill>
              </a:rPr>
              <a:t>	</a:t>
            </a:r>
            <a:endParaRPr lang="en-US" altLang="zh-CN" b="0" dirty="0" smtClean="0">
              <a:solidFill>
                <a:schemeClr val="tx2">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29" y="1857828"/>
            <a:ext cx="4648931" cy="4254954"/>
          </a:xfrm>
          <a:prstGeom prst="rect">
            <a:avLst/>
          </a:prstGeom>
        </p:spPr>
      </p:pic>
    </p:spTree>
    <p:extLst>
      <p:ext uri="{BB962C8B-B14F-4D97-AF65-F5344CB8AC3E}">
        <p14:creationId xmlns:p14="http://schemas.microsoft.com/office/powerpoint/2010/main" val="2694675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p:nvPr/>
        </p:nvSpPr>
        <p:spPr>
          <a:xfrm>
            <a:off x="1739900" y="-114301"/>
            <a:ext cx="2093911" cy="1649415"/>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721" name="Shape 721"/>
          <p:cNvSpPr/>
          <p:nvPr/>
        </p:nvSpPr>
        <p:spPr>
          <a:xfrm>
            <a:off x="1998029" y="520997"/>
            <a:ext cx="1483737" cy="92333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rPr lang="zh-CN" altLang="en-US" dirty="0"/>
              <a:t>参考</a:t>
            </a:r>
            <a:endParaRPr dirty="0"/>
          </a:p>
        </p:txBody>
      </p:sp>
      <p:sp>
        <p:nvSpPr>
          <p:cNvPr id="722" name="Shape 722"/>
          <p:cNvSpPr/>
          <p:nvPr/>
        </p:nvSpPr>
        <p:spPr>
          <a:xfrm>
            <a:off x="1739900" y="6477000"/>
            <a:ext cx="2093911" cy="1649414"/>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2" name="矩形 1"/>
          <p:cNvSpPr/>
          <p:nvPr/>
        </p:nvSpPr>
        <p:spPr>
          <a:xfrm>
            <a:off x="1739900" y="1699530"/>
            <a:ext cx="9087757" cy="4401205"/>
          </a:xfrm>
          <a:prstGeom prst="rect">
            <a:avLst/>
          </a:prstGeom>
        </p:spPr>
        <p:txBody>
          <a:bodyPr wrap="square">
            <a:spAutoFit/>
          </a:bodyPr>
          <a:lstStyle/>
          <a:p>
            <a:r>
              <a:rPr lang="en-US" altLang="zh-CN" b="0" dirty="0" smtClean="0">
                <a:solidFill>
                  <a:schemeClr val="tx2">
                    <a:lumMod val="50000"/>
                  </a:schemeClr>
                </a:solidFill>
              </a:rPr>
              <a:t>Spring R, </a:t>
            </a:r>
            <a:r>
              <a:rPr lang="en-US" altLang="zh-CN" b="0" dirty="0" err="1" smtClean="0">
                <a:solidFill>
                  <a:schemeClr val="tx2">
                    <a:lumMod val="50000"/>
                  </a:schemeClr>
                </a:solidFill>
              </a:rPr>
              <a:t>Shrivastava</a:t>
            </a:r>
            <a:r>
              <a:rPr lang="en-US" altLang="zh-CN" b="0" dirty="0" smtClean="0">
                <a:solidFill>
                  <a:schemeClr val="tx2">
                    <a:lumMod val="50000"/>
                  </a:schemeClr>
                </a:solidFill>
              </a:rPr>
              <a:t> A. </a:t>
            </a:r>
            <a:r>
              <a:rPr lang="en-US" altLang="zh-CN" dirty="0" smtClean="0">
                <a:solidFill>
                  <a:schemeClr val="tx2">
                    <a:lumMod val="50000"/>
                  </a:schemeClr>
                </a:solidFill>
              </a:rPr>
              <a:t>Scalable and Sustainable Deep Learning via Randomized Hashing</a:t>
            </a:r>
            <a:r>
              <a:rPr lang="en-US" altLang="zh-CN" b="0" dirty="0" smtClean="0">
                <a:solidFill>
                  <a:schemeClr val="tx2">
                    <a:lumMod val="50000"/>
                  </a:schemeClr>
                </a:solidFill>
              </a:rPr>
              <a:t>[J]. 2016.</a:t>
            </a:r>
          </a:p>
          <a:p>
            <a:endParaRPr lang="en-US" altLang="zh-CN" b="0" dirty="0" smtClean="0">
              <a:solidFill>
                <a:schemeClr val="tx2">
                  <a:lumMod val="50000"/>
                </a:schemeClr>
              </a:solidFill>
            </a:endParaRPr>
          </a:p>
          <a:p>
            <a:r>
              <a:rPr lang="en-US" altLang="zh-CN" b="0" dirty="0" smtClean="0">
                <a:solidFill>
                  <a:schemeClr val="tx2">
                    <a:lumMod val="50000"/>
                  </a:schemeClr>
                </a:solidFill>
              </a:rPr>
              <a:t>Weiss Y, </a:t>
            </a:r>
            <a:r>
              <a:rPr lang="en-US" altLang="zh-CN" b="0" dirty="0" err="1" smtClean="0">
                <a:solidFill>
                  <a:schemeClr val="tx2">
                    <a:lumMod val="50000"/>
                  </a:schemeClr>
                </a:solidFill>
              </a:rPr>
              <a:t>Torralba</a:t>
            </a:r>
            <a:r>
              <a:rPr lang="en-US" altLang="zh-CN" b="0" dirty="0" smtClean="0">
                <a:solidFill>
                  <a:schemeClr val="tx2">
                    <a:lumMod val="50000"/>
                  </a:schemeClr>
                </a:solidFill>
              </a:rPr>
              <a:t> A, Fergus R. </a:t>
            </a:r>
            <a:r>
              <a:rPr lang="en-US" altLang="zh-CN" dirty="0" smtClean="0">
                <a:solidFill>
                  <a:schemeClr val="tx2">
                    <a:lumMod val="50000"/>
                  </a:schemeClr>
                </a:solidFill>
              </a:rPr>
              <a:t>Spectral Hashing</a:t>
            </a:r>
            <a:r>
              <a:rPr lang="en-US" altLang="zh-CN" b="0" dirty="0" smtClean="0">
                <a:solidFill>
                  <a:schemeClr val="tx2">
                    <a:lumMod val="50000"/>
                  </a:schemeClr>
                </a:solidFill>
              </a:rPr>
              <a:t>[C]// Conference on Neural Information Processing Systems, Vancouver, British Columbia, Canada, December. DBLP, 2008:1753-1760.</a:t>
            </a:r>
          </a:p>
          <a:p>
            <a:endParaRPr lang="en-US" altLang="zh-CN" b="0" dirty="0" smtClean="0">
              <a:solidFill>
                <a:schemeClr val="tx2">
                  <a:lumMod val="50000"/>
                </a:schemeClr>
              </a:solidFill>
            </a:endParaRPr>
          </a:p>
          <a:p>
            <a:r>
              <a:rPr lang="en-US" altLang="zh-CN" b="0" dirty="0" err="1" smtClean="0">
                <a:solidFill>
                  <a:schemeClr val="tx2">
                    <a:lumMod val="50000"/>
                  </a:schemeClr>
                </a:solidFill>
              </a:rPr>
              <a:t>Shrivastava</a:t>
            </a:r>
            <a:r>
              <a:rPr lang="en-US" altLang="zh-CN" b="0" dirty="0" smtClean="0">
                <a:solidFill>
                  <a:schemeClr val="tx2">
                    <a:lumMod val="50000"/>
                  </a:schemeClr>
                </a:solidFill>
              </a:rPr>
              <a:t> A, Li P. </a:t>
            </a:r>
            <a:r>
              <a:rPr lang="en-US" altLang="zh-CN" dirty="0" smtClean="0">
                <a:solidFill>
                  <a:schemeClr val="tx2">
                    <a:lumMod val="50000"/>
                  </a:schemeClr>
                </a:solidFill>
              </a:rPr>
              <a:t>Asymmetric LSH (ALSH) for sublinear time Maximum Inner Product Search (MIPS)</a:t>
            </a:r>
            <a:r>
              <a:rPr lang="en-US" altLang="zh-CN" b="0" dirty="0" smtClean="0">
                <a:solidFill>
                  <a:schemeClr val="tx2">
                    <a:lumMod val="50000"/>
                  </a:schemeClr>
                </a:solidFill>
              </a:rPr>
              <a:t>[J]. Advances in Neural Information Processing Systems, 2014, 3:2321-2329.</a:t>
            </a:r>
          </a:p>
          <a:p>
            <a:endParaRPr lang="en-US" altLang="zh-CN" b="0" dirty="0" smtClean="0">
              <a:solidFill>
                <a:schemeClr val="tx2">
                  <a:lumMod val="50000"/>
                </a:schemeClr>
              </a:solidFill>
            </a:endParaRPr>
          </a:p>
          <a:p>
            <a:r>
              <a:rPr lang="en-US" altLang="zh-CN" b="0" dirty="0" err="1" smtClean="0">
                <a:solidFill>
                  <a:schemeClr val="tx2">
                    <a:lumMod val="50000"/>
                  </a:schemeClr>
                </a:solidFill>
              </a:rPr>
              <a:t>Gionis</a:t>
            </a:r>
            <a:r>
              <a:rPr lang="en-US" altLang="zh-CN" b="0" dirty="0" smtClean="0">
                <a:solidFill>
                  <a:schemeClr val="tx2">
                    <a:lumMod val="50000"/>
                  </a:schemeClr>
                </a:solidFill>
              </a:rPr>
              <a:t> A, </a:t>
            </a:r>
            <a:r>
              <a:rPr lang="en-US" altLang="zh-CN" b="0" dirty="0" err="1" smtClean="0">
                <a:solidFill>
                  <a:schemeClr val="tx2">
                    <a:lumMod val="50000"/>
                  </a:schemeClr>
                </a:solidFill>
              </a:rPr>
              <a:t>Indyk</a:t>
            </a:r>
            <a:r>
              <a:rPr lang="en-US" altLang="zh-CN" b="0" dirty="0" smtClean="0">
                <a:solidFill>
                  <a:schemeClr val="tx2">
                    <a:lumMod val="50000"/>
                  </a:schemeClr>
                </a:solidFill>
              </a:rPr>
              <a:t> P, </a:t>
            </a:r>
            <a:r>
              <a:rPr lang="en-US" altLang="zh-CN" b="0" dirty="0" err="1" smtClean="0">
                <a:solidFill>
                  <a:schemeClr val="tx2">
                    <a:lumMod val="50000"/>
                  </a:schemeClr>
                </a:solidFill>
              </a:rPr>
              <a:t>Motwani</a:t>
            </a:r>
            <a:r>
              <a:rPr lang="en-US" altLang="zh-CN" b="0" dirty="0" smtClean="0">
                <a:solidFill>
                  <a:schemeClr val="tx2">
                    <a:lumMod val="50000"/>
                  </a:schemeClr>
                </a:solidFill>
              </a:rPr>
              <a:t> R. </a:t>
            </a:r>
            <a:r>
              <a:rPr lang="en-US" altLang="zh-CN" dirty="0" smtClean="0">
                <a:solidFill>
                  <a:schemeClr val="tx2">
                    <a:lumMod val="50000"/>
                  </a:schemeClr>
                </a:solidFill>
              </a:rPr>
              <a:t>Similarity Search in High Dimensions via Hashing</a:t>
            </a:r>
            <a:r>
              <a:rPr lang="en-US" altLang="zh-CN" b="0" dirty="0" smtClean="0">
                <a:solidFill>
                  <a:schemeClr val="tx2">
                    <a:lumMod val="50000"/>
                  </a:schemeClr>
                </a:solidFill>
              </a:rPr>
              <a:t>[C]// International Conference on Very Large Data Bases. Morgan Kaufmann Publishers Inc. 1997:518--529.</a:t>
            </a:r>
          </a:p>
        </p:txBody>
      </p:sp>
    </p:spTree>
    <p:extLst>
      <p:ext uri="{BB962C8B-B14F-4D97-AF65-F5344CB8AC3E}">
        <p14:creationId xmlns:p14="http://schemas.microsoft.com/office/powerpoint/2010/main" val="3019533161"/>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Shape 732"/>
          <p:cNvSpPr/>
          <p:nvPr/>
        </p:nvSpPr>
        <p:spPr>
          <a:xfrm>
            <a:off x="1739900" y="-114301"/>
            <a:ext cx="2093911" cy="1649415"/>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733" name="Shape 733"/>
          <p:cNvSpPr/>
          <p:nvPr/>
        </p:nvSpPr>
        <p:spPr>
          <a:xfrm>
            <a:off x="2002026" y="520997"/>
            <a:ext cx="1552089" cy="916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t>END</a:t>
            </a:r>
          </a:p>
        </p:txBody>
      </p:sp>
      <p:sp>
        <p:nvSpPr>
          <p:cNvPr id="734" name="Shape 734"/>
          <p:cNvSpPr/>
          <p:nvPr/>
        </p:nvSpPr>
        <p:spPr>
          <a:xfrm>
            <a:off x="1739900" y="6477000"/>
            <a:ext cx="2093911" cy="1649414"/>
          </a:xfrm>
          <a:prstGeom prst="rect">
            <a:avLst/>
          </a:prstGeom>
          <a:solidFill>
            <a:srgbClr val="0070C0"/>
          </a:solidFill>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
        <p:nvSpPr>
          <p:cNvPr id="735" name="Shape 735"/>
          <p:cNvSpPr/>
          <p:nvPr/>
        </p:nvSpPr>
        <p:spPr>
          <a:xfrm>
            <a:off x="7036761" y="3783887"/>
            <a:ext cx="2257709" cy="92333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5400">
                <a:solidFill>
                  <a:srgbClr val="1470C0"/>
                </a:solidFill>
                <a:latin typeface="方正超粗黑_GBK"/>
                <a:ea typeface="方正超粗黑_GBK"/>
                <a:cs typeface="方正超粗黑_GBK"/>
                <a:sym typeface="方正超粗黑_GBK"/>
              </a:defRPr>
            </a:lvl1pPr>
          </a:lstStyle>
          <a:p>
            <a:r>
              <a:rPr dirty="0" smtClean="0"/>
              <a:t>THANKS</a:t>
            </a:r>
            <a:endParaRPr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nvSpPr>
        <p:spPr>
          <a:xfrm>
            <a:off x="2147644" y="2225061"/>
            <a:ext cx="8402298" cy="23083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4800">
                <a:solidFill>
                  <a:srgbClr val="3498DB"/>
                </a:solidFill>
                <a:latin typeface="方正超粗黑_GBK"/>
                <a:ea typeface="方正超粗黑_GBK"/>
                <a:cs typeface="方正超粗黑_GBK"/>
                <a:sym typeface="方正超粗黑_GBK"/>
              </a:defRPr>
            </a:pPr>
            <a:r>
              <a:rPr b="0" dirty="0" smtClean="0">
                <a:solidFill>
                  <a:schemeClr val="tx2">
                    <a:lumMod val="50000"/>
                  </a:schemeClr>
                </a:solidFill>
                <a:latin typeface="黑体" panose="02010609060101010101" pitchFamily="49" charset="-122"/>
                <a:ea typeface="黑体" panose="02010609060101010101" pitchFamily="49" charset="-122"/>
              </a:rPr>
              <a:t>A.</a:t>
            </a:r>
            <a:r>
              <a:rPr lang="zh-CN" altLang="en-US" b="0" dirty="0">
                <a:solidFill>
                  <a:schemeClr val="tx2">
                    <a:lumMod val="50000"/>
                  </a:schemeClr>
                </a:solidFill>
                <a:latin typeface="黑体" panose="02010609060101010101" pitchFamily="49" charset="-122"/>
                <a:ea typeface="黑体" panose="02010609060101010101" pitchFamily="49" charset="-122"/>
              </a:rPr>
              <a:t>哈</a:t>
            </a:r>
            <a:r>
              <a:rPr lang="zh-CN" altLang="en-US" b="0" dirty="0" smtClean="0">
                <a:solidFill>
                  <a:schemeClr val="tx2">
                    <a:lumMod val="50000"/>
                  </a:schemeClr>
                </a:solidFill>
                <a:latin typeface="黑体" panose="02010609060101010101" pitchFamily="49" charset="-122"/>
                <a:ea typeface="黑体" panose="02010609060101010101" pitchFamily="49" charset="-122"/>
              </a:rPr>
              <a:t>希学习</a:t>
            </a:r>
            <a:endParaRPr b="0" dirty="0" smtClean="0">
              <a:solidFill>
                <a:schemeClr val="tx2">
                  <a:lumMod val="50000"/>
                </a:schemeClr>
              </a:solidFill>
              <a:latin typeface="黑体" panose="02010609060101010101" pitchFamily="49" charset="-122"/>
              <a:ea typeface="黑体" panose="02010609060101010101" pitchFamily="49" charset="-122"/>
            </a:endParaRPr>
          </a:p>
          <a:p>
            <a:pPr>
              <a:defRPr sz="4800">
                <a:solidFill>
                  <a:srgbClr val="3498DB"/>
                </a:solidFill>
                <a:latin typeface="方正超粗黑_GBK"/>
                <a:ea typeface="方正超粗黑_GBK"/>
                <a:cs typeface="方正超粗黑_GBK"/>
                <a:sym typeface="方正超粗黑_GBK"/>
              </a:defRPr>
            </a:pPr>
            <a:r>
              <a:rPr b="0" dirty="0" err="1" smtClean="0">
                <a:solidFill>
                  <a:schemeClr val="tx2">
                    <a:lumMod val="50000"/>
                  </a:schemeClr>
                </a:solidFill>
                <a:latin typeface="黑体" panose="02010609060101010101" pitchFamily="49" charset="-122"/>
                <a:ea typeface="黑体" panose="02010609060101010101" pitchFamily="49" charset="-122"/>
              </a:rPr>
              <a:t>B.</a:t>
            </a:r>
            <a:r>
              <a:rPr lang="en-US" altLang="zh-CN" b="0" dirty="0" err="1" smtClean="0">
                <a:solidFill>
                  <a:schemeClr val="tx2">
                    <a:lumMod val="50000"/>
                  </a:schemeClr>
                </a:solidFill>
                <a:latin typeface="黑体" panose="02010609060101010101" pitchFamily="49" charset="-122"/>
                <a:ea typeface="黑体" panose="02010609060101010101" pitchFamily="49" charset="-122"/>
              </a:rPr>
              <a:t>data</a:t>
            </a:r>
            <a:r>
              <a:rPr lang="en-US" altLang="zh-CN" b="0" dirty="0" smtClean="0">
                <a:solidFill>
                  <a:schemeClr val="tx2">
                    <a:lumMod val="50000"/>
                  </a:schemeClr>
                </a:solidFill>
                <a:latin typeface="黑体" panose="02010609060101010101" pitchFamily="49" charset="-122"/>
                <a:ea typeface="黑体" panose="02010609060101010101" pitchFamily="49" charset="-122"/>
              </a:rPr>
              <a:t>-independent </a:t>
            </a:r>
            <a:r>
              <a:rPr lang="en-US" altLang="zh-CN" b="0" dirty="0">
                <a:solidFill>
                  <a:schemeClr val="tx2">
                    <a:lumMod val="50000"/>
                  </a:schemeClr>
                </a:solidFill>
                <a:latin typeface="黑体" panose="02010609060101010101" pitchFamily="49" charset="-122"/>
                <a:ea typeface="黑体" panose="02010609060101010101" pitchFamily="49" charset="-122"/>
              </a:rPr>
              <a:t>hashing</a:t>
            </a:r>
            <a:endParaRPr b="0" dirty="0">
              <a:solidFill>
                <a:schemeClr val="tx2">
                  <a:lumMod val="50000"/>
                </a:schemeClr>
              </a:solidFill>
              <a:latin typeface="黑体" panose="02010609060101010101" pitchFamily="49" charset="-122"/>
              <a:ea typeface="黑体" panose="02010609060101010101" pitchFamily="49" charset="-122"/>
            </a:endParaRPr>
          </a:p>
          <a:p>
            <a:pPr>
              <a:defRPr sz="4800">
                <a:solidFill>
                  <a:srgbClr val="3498DB"/>
                </a:solidFill>
                <a:latin typeface="方正超粗黑_GBK"/>
                <a:ea typeface="方正超粗黑_GBK"/>
                <a:cs typeface="方正超粗黑_GBK"/>
                <a:sym typeface="方正超粗黑_GBK"/>
              </a:defRPr>
            </a:pPr>
            <a:r>
              <a:rPr lang="en-US" altLang="zh-CN" b="0" dirty="0" err="1" smtClean="0">
                <a:solidFill>
                  <a:schemeClr val="tx2">
                    <a:lumMod val="50000"/>
                  </a:schemeClr>
                </a:solidFill>
                <a:latin typeface="黑体" panose="02010609060101010101" pitchFamily="49" charset="-122"/>
                <a:ea typeface="黑体" panose="02010609060101010101" pitchFamily="49" charset="-122"/>
              </a:rPr>
              <a:t>C.data</a:t>
            </a:r>
            <a:r>
              <a:rPr lang="en-US" altLang="zh-CN" b="0" dirty="0" smtClean="0">
                <a:solidFill>
                  <a:schemeClr val="tx2">
                    <a:lumMod val="50000"/>
                  </a:schemeClr>
                </a:solidFill>
                <a:latin typeface="黑体" panose="02010609060101010101" pitchFamily="49" charset="-122"/>
                <a:ea typeface="黑体" panose="02010609060101010101" pitchFamily="49" charset="-122"/>
              </a:rPr>
              <a:t>-dependent </a:t>
            </a:r>
            <a:r>
              <a:rPr lang="en-US" altLang="zh-CN" b="0" dirty="0">
                <a:solidFill>
                  <a:schemeClr val="tx2">
                    <a:lumMod val="50000"/>
                  </a:schemeClr>
                </a:solidFill>
                <a:latin typeface="黑体" panose="02010609060101010101" pitchFamily="49" charset="-122"/>
                <a:ea typeface="黑体" panose="02010609060101010101" pitchFamily="49" charset="-122"/>
              </a:rPr>
              <a:t>hashing</a:t>
            </a:r>
            <a:endParaRPr b="0" dirty="0">
              <a:solidFill>
                <a:schemeClr val="tx2">
                  <a:lumMod val="50000"/>
                </a:schemeClr>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1" y="-1"/>
            <a:ext cx="12192001" cy="6858001"/>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85" name="Shape 185"/>
          <p:cNvSpPr/>
          <p:nvPr/>
        </p:nvSpPr>
        <p:spPr>
          <a:xfrm>
            <a:off x="4623369" y="2912042"/>
            <a:ext cx="2862320" cy="92333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方正超粗黑_GBK"/>
                <a:ea typeface="方正超粗黑_GBK"/>
                <a:cs typeface="方正超粗黑_GBK"/>
                <a:sym typeface="方正超粗黑_GBK"/>
              </a:defRPr>
            </a:lvl1pPr>
          </a:lstStyle>
          <a:p>
            <a:r>
              <a:rPr lang="zh-CN" altLang="en-US" b="0" dirty="0" smtClean="0">
                <a:solidFill>
                  <a:schemeClr val="bg1"/>
                </a:solidFill>
                <a:latin typeface="黑体" panose="02010609060101010101" pitchFamily="49" charset="-122"/>
                <a:ea typeface="黑体" panose="02010609060101010101" pitchFamily="49" charset="-122"/>
              </a:rPr>
              <a:t>哈希学习</a:t>
            </a:r>
            <a:endParaRPr dirty="0">
              <a:solidFill>
                <a:schemeClr val="bg1"/>
              </a:solidFill>
            </a:endParaRPr>
          </a:p>
        </p:txBody>
      </p:sp>
      <p:sp>
        <p:nvSpPr>
          <p:cNvPr id="186" name="Shape 186"/>
          <p:cNvSpPr/>
          <p:nvPr/>
        </p:nvSpPr>
        <p:spPr>
          <a:xfrm>
            <a:off x="4623369" y="2802207"/>
            <a:ext cx="2862320" cy="1143001"/>
          </a:xfrm>
          <a:prstGeom prst="rect">
            <a:avLst/>
          </a:prstGeom>
          <a:ln w="12700">
            <a:solidFill>
              <a:srgbClr val="FFFFFF"/>
            </a:solidFill>
            <a:miter/>
          </a:ln>
        </p:spPr>
        <p:txBody>
          <a:bodyPr lIns="45719" rIns="45719" anchor="ctr"/>
          <a:lstStyle/>
          <a:p>
            <a:pPr algn="ctr">
              <a:defRPr sz="1800" b="0">
                <a:solidFill>
                  <a:srgbClr val="FFFFFF"/>
                </a:solidFill>
                <a:latin typeface="+mn-lt"/>
                <a:ea typeface="+mn-ea"/>
                <a:cs typeface="+mn-cs"/>
                <a:sym typeface="Calibri"/>
              </a:defRPr>
            </a:pPr>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nvSpPr>
        <p:spPr>
          <a:xfrm>
            <a:off x="1633120" y="1683134"/>
            <a:ext cx="9158732" cy="274690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457200">
              <a:lnSpc>
                <a:spcPct val="150000"/>
              </a:lnSpc>
              <a:defRPr sz="2300"/>
            </a:pPr>
            <a:r>
              <a:rPr lang="en-US" altLang="zh-CN" sz="2300" b="0" dirty="0">
                <a:solidFill>
                  <a:schemeClr val="tx2">
                    <a:lumMod val="50000"/>
                  </a:schemeClr>
                </a:solidFill>
              </a:rPr>
              <a:t>Hash</a:t>
            </a:r>
            <a:r>
              <a:rPr lang="zh-CN" altLang="en-US" sz="2300" b="0" dirty="0">
                <a:solidFill>
                  <a:schemeClr val="tx2">
                    <a:lumMod val="50000"/>
                  </a:schemeClr>
                </a:solidFill>
              </a:rPr>
              <a:t>，一般翻译做“散列”，也有直接音译为“哈希”的，就是把任意长度的输</a:t>
            </a:r>
            <a:r>
              <a:rPr lang="zh-CN" altLang="en-US" sz="2300" b="0" dirty="0" smtClean="0">
                <a:solidFill>
                  <a:schemeClr val="tx2">
                    <a:lumMod val="50000"/>
                  </a:schemeClr>
                </a:solidFill>
              </a:rPr>
              <a:t>入，</a:t>
            </a:r>
            <a:r>
              <a:rPr lang="zh-CN" altLang="en-US" sz="2300" b="0" dirty="0">
                <a:solidFill>
                  <a:schemeClr val="tx2">
                    <a:lumMod val="50000"/>
                  </a:schemeClr>
                </a:solidFill>
              </a:rPr>
              <a:t>通过散列算法，变换成固定长度的输出，该输出就是散列值</a:t>
            </a:r>
            <a:r>
              <a:rPr lang="zh-CN" altLang="en-US" sz="2300" b="0" dirty="0" smtClean="0">
                <a:solidFill>
                  <a:schemeClr val="tx2">
                    <a:lumMod val="50000"/>
                  </a:schemeClr>
                </a:solidFill>
              </a:rPr>
              <a:t>。</a:t>
            </a:r>
            <a:endParaRPr lang="en-US" altLang="zh-CN" sz="2300" b="0" dirty="0" smtClean="0">
              <a:solidFill>
                <a:schemeClr val="tx2">
                  <a:lumMod val="50000"/>
                </a:schemeClr>
              </a:solidFill>
            </a:endParaRPr>
          </a:p>
          <a:p>
            <a:pPr indent="457200">
              <a:lnSpc>
                <a:spcPct val="150000"/>
              </a:lnSpc>
              <a:defRPr sz="2300"/>
            </a:pPr>
            <a:r>
              <a:rPr lang="zh-CN" altLang="en-US" sz="2300" b="0" dirty="0" smtClean="0">
                <a:solidFill>
                  <a:schemeClr val="tx2">
                    <a:lumMod val="50000"/>
                  </a:schemeClr>
                </a:solidFill>
              </a:rPr>
              <a:t>简</a:t>
            </a:r>
            <a:r>
              <a:rPr lang="zh-CN" altLang="en-US" sz="2300" b="0" dirty="0">
                <a:solidFill>
                  <a:schemeClr val="tx2">
                    <a:lumMod val="50000"/>
                  </a:schemeClr>
                </a:solidFill>
              </a:rPr>
              <a:t>单的说就是一种将任意长度的消息压缩到某一固定长度的消息摘要的函数。</a:t>
            </a:r>
            <a:endParaRPr dirty="0">
              <a:solidFill>
                <a:schemeClr val="tx2">
                  <a:lumMod val="50000"/>
                </a:schemeClr>
              </a:solidFill>
            </a:endParaRPr>
          </a:p>
        </p:txBody>
      </p:sp>
      <p:sp>
        <p:nvSpPr>
          <p:cNvPr id="189"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90"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191"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
        <p:nvSpPr>
          <p:cNvPr id="192" name="Shape 192"/>
          <p:cNvSpPr/>
          <p:nvPr/>
        </p:nvSpPr>
        <p:spPr>
          <a:xfrm>
            <a:off x="3412278" y="1697522"/>
            <a:ext cx="92396"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endParaRPr dirty="0"/>
          </a:p>
        </p:txBody>
      </p:sp>
      <p:cxnSp>
        <p:nvCxnSpPr>
          <p:cNvPr id="3" name="直接连接符 2"/>
          <p:cNvCxnSpPr/>
          <p:nvPr/>
        </p:nvCxnSpPr>
        <p:spPr>
          <a:xfrm>
            <a:off x="2095018" y="3773347"/>
            <a:ext cx="8646288" cy="0"/>
          </a:xfrm>
          <a:prstGeom prst="line">
            <a:avLst/>
          </a:prstGeom>
          <a:noFill/>
          <a:ln w="254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9" name="直接连接符 8"/>
          <p:cNvCxnSpPr/>
          <p:nvPr/>
        </p:nvCxnSpPr>
        <p:spPr>
          <a:xfrm>
            <a:off x="1633120" y="4317632"/>
            <a:ext cx="1342309" cy="0"/>
          </a:xfrm>
          <a:prstGeom prst="line">
            <a:avLst/>
          </a:prstGeom>
          <a:noFill/>
          <a:ln w="254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nvSpPr>
        <p:spPr>
          <a:xfrm>
            <a:off x="1633120" y="1291249"/>
            <a:ext cx="9158732" cy="48705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457200">
              <a:lnSpc>
                <a:spcPct val="150000"/>
              </a:lnSpc>
              <a:defRPr sz="2300"/>
            </a:pPr>
            <a:r>
              <a:rPr lang="zh-CN" altLang="en-US" sz="2300" b="0" dirty="0" smtClean="0">
                <a:solidFill>
                  <a:schemeClr val="tx2">
                    <a:lumMod val="50000"/>
                  </a:schemeClr>
                </a:solidFill>
              </a:rPr>
              <a:t>哈希表：</a:t>
            </a:r>
            <a:endParaRPr lang="en-US" altLang="zh-CN" sz="2300" b="0" dirty="0" smtClean="0">
              <a:solidFill>
                <a:schemeClr val="tx2">
                  <a:lumMod val="50000"/>
                </a:schemeClr>
              </a:solidFill>
            </a:endParaRPr>
          </a:p>
          <a:p>
            <a:pPr indent="457200">
              <a:lnSpc>
                <a:spcPct val="150000"/>
              </a:lnSpc>
              <a:defRPr sz="2300"/>
            </a:pPr>
            <a:r>
              <a:rPr lang="zh-CN" altLang="en-US" sz="2300" b="0" dirty="0">
                <a:solidFill>
                  <a:schemeClr val="tx2">
                    <a:lumMod val="50000"/>
                  </a:schemeClr>
                </a:solidFill>
              </a:rPr>
              <a:t>哈希表主要是构造一个映射函数，该函数以数据元素为自变量，函数值即为数据元素在内存中的存储位</a:t>
            </a:r>
            <a:r>
              <a:rPr lang="zh-CN" altLang="en-US" sz="2300" b="0" dirty="0" smtClean="0">
                <a:solidFill>
                  <a:schemeClr val="tx2">
                    <a:lumMod val="50000"/>
                  </a:schemeClr>
                </a:solidFill>
              </a:rPr>
              <a:t>置</a:t>
            </a:r>
            <a:r>
              <a:rPr lang="zh-CN" altLang="en-US" sz="2300" b="0" dirty="0">
                <a:solidFill>
                  <a:schemeClr val="tx2">
                    <a:lumMod val="50000"/>
                  </a:schemeClr>
                </a:solidFill>
              </a:rPr>
              <a:t>。</a:t>
            </a:r>
            <a:r>
              <a:rPr lang="zh-CN" altLang="en-US" sz="2300" b="0" dirty="0" smtClean="0">
                <a:solidFill>
                  <a:schemeClr val="tx2">
                    <a:lumMod val="50000"/>
                  </a:schemeClr>
                </a:solidFill>
              </a:rPr>
              <a:t>通</a:t>
            </a:r>
            <a:r>
              <a:rPr lang="zh-CN" altLang="en-US" sz="2300" b="0" dirty="0">
                <a:solidFill>
                  <a:schemeClr val="tx2">
                    <a:lumMod val="50000"/>
                  </a:schemeClr>
                </a:solidFill>
              </a:rPr>
              <a:t>常把这样的映射函数称为哈希函数</a:t>
            </a:r>
            <a:r>
              <a:rPr lang="en-US" altLang="zh-CN" sz="2300" b="0" dirty="0">
                <a:solidFill>
                  <a:schemeClr val="tx2">
                    <a:lumMod val="50000"/>
                  </a:schemeClr>
                </a:solidFill>
              </a:rPr>
              <a:t>h(x)</a:t>
            </a:r>
            <a:r>
              <a:rPr lang="zh-CN" altLang="en-US" sz="2300" b="0" dirty="0" smtClean="0">
                <a:solidFill>
                  <a:schemeClr val="tx2">
                    <a:lumMod val="50000"/>
                  </a:schemeClr>
                </a:solidFill>
              </a:rPr>
              <a:t>。</a:t>
            </a:r>
            <a:endParaRPr lang="en-US" altLang="zh-CN" sz="2300" b="0" dirty="0" smtClean="0">
              <a:solidFill>
                <a:schemeClr val="tx2">
                  <a:lumMod val="50000"/>
                </a:schemeClr>
              </a:solidFill>
            </a:endParaRPr>
          </a:p>
          <a:p>
            <a:pPr indent="457200">
              <a:lnSpc>
                <a:spcPct val="150000"/>
              </a:lnSpc>
              <a:defRPr sz="2300"/>
            </a:pPr>
            <a:r>
              <a:rPr lang="zh-CN" altLang="en-US" sz="2300" b="0" dirty="0" smtClean="0">
                <a:solidFill>
                  <a:schemeClr val="tx2">
                    <a:lumMod val="50000"/>
                  </a:schemeClr>
                </a:solidFill>
              </a:rPr>
              <a:t>常用的哈希函数构造方法：</a:t>
            </a:r>
            <a:endParaRPr lang="en-US" altLang="zh-CN" sz="2300" b="0" dirty="0" smtClean="0">
              <a:solidFill>
                <a:schemeClr val="tx2">
                  <a:lumMod val="50000"/>
                </a:schemeClr>
              </a:solidFill>
            </a:endParaRPr>
          </a:p>
          <a:p>
            <a:pPr indent="457200">
              <a:lnSpc>
                <a:spcPct val="150000"/>
              </a:lnSpc>
              <a:defRPr sz="2300"/>
            </a:pPr>
            <a:r>
              <a:rPr lang="en-US" altLang="zh-CN" sz="2300" b="0" dirty="0" smtClean="0">
                <a:solidFill>
                  <a:schemeClr val="tx2">
                    <a:lumMod val="50000"/>
                  </a:schemeClr>
                </a:solidFill>
              </a:rPr>
              <a:t>	1 </a:t>
            </a:r>
            <a:r>
              <a:rPr lang="zh-CN" altLang="en-US" sz="2300" b="0" dirty="0" smtClean="0">
                <a:solidFill>
                  <a:schemeClr val="tx2">
                    <a:lumMod val="50000"/>
                  </a:schemeClr>
                </a:solidFill>
              </a:rPr>
              <a:t>除留余数法</a:t>
            </a:r>
          </a:p>
          <a:p>
            <a:pPr indent="457200">
              <a:lnSpc>
                <a:spcPct val="150000"/>
              </a:lnSpc>
              <a:defRPr sz="2300"/>
            </a:pPr>
            <a:r>
              <a:rPr lang="en-US" altLang="zh-CN" sz="2300" b="0" dirty="0" smtClean="0">
                <a:solidFill>
                  <a:schemeClr val="tx2">
                    <a:lumMod val="50000"/>
                  </a:schemeClr>
                </a:solidFill>
              </a:rPr>
              <a:t>	2 </a:t>
            </a:r>
            <a:r>
              <a:rPr lang="zh-CN" altLang="en-US" sz="2300" b="0" dirty="0">
                <a:solidFill>
                  <a:schemeClr val="tx2">
                    <a:lumMod val="50000"/>
                  </a:schemeClr>
                </a:solidFill>
              </a:rPr>
              <a:t>直接定址法</a:t>
            </a:r>
          </a:p>
          <a:p>
            <a:pPr indent="457200">
              <a:lnSpc>
                <a:spcPct val="150000"/>
              </a:lnSpc>
              <a:defRPr sz="2300"/>
            </a:pPr>
            <a:r>
              <a:rPr lang="en-US" altLang="zh-CN" sz="2300" b="0" dirty="0" smtClean="0">
                <a:solidFill>
                  <a:schemeClr val="tx2">
                    <a:lumMod val="50000"/>
                  </a:schemeClr>
                </a:solidFill>
              </a:rPr>
              <a:t>	3 </a:t>
            </a:r>
            <a:r>
              <a:rPr lang="zh-CN" altLang="en-US" sz="2300" b="0" dirty="0">
                <a:solidFill>
                  <a:schemeClr val="tx2">
                    <a:lumMod val="50000"/>
                  </a:schemeClr>
                </a:solidFill>
              </a:rPr>
              <a:t>数字分析法</a:t>
            </a:r>
          </a:p>
          <a:p>
            <a:pPr indent="457200">
              <a:lnSpc>
                <a:spcPct val="150000"/>
              </a:lnSpc>
              <a:defRPr sz="2300"/>
            </a:pPr>
            <a:endParaRPr lang="en-US" altLang="zh-CN" sz="2300" b="0" dirty="0" smtClean="0">
              <a:solidFill>
                <a:schemeClr val="tx2">
                  <a:lumMod val="50000"/>
                </a:schemeClr>
              </a:solidFill>
            </a:endParaRPr>
          </a:p>
        </p:txBody>
      </p:sp>
      <p:sp>
        <p:nvSpPr>
          <p:cNvPr id="192" name="Shape 192"/>
          <p:cNvSpPr/>
          <p:nvPr/>
        </p:nvSpPr>
        <p:spPr>
          <a:xfrm>
            <a:off x="3412278" y="1697522"/>
            <a:ext cx="92396"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endParaRPr dirty="0"/>
          </a:p>
        </p:txBody>
      </p:sp>
      <p:sp>
        <p:nvSpPr>
          <p:cNvPr id="7"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8"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10"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Tree>
    <p:extLst>
      <p:ext uri="{BB962C8B-B14F-4D97-AF65-F5344CB8AC3E}">
        <p14:creationId xmlns:p14="http://schemas.microsoft.com/office/powerpoint/2010/main" val="1501852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3412278" y="1697522"/>
            <a:ext cx="92396"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endParaRPr dirty="0"/>
          </a:p>
        </p:txBody>
      </p:sp>
      <p:sp>
        <p:nvSpPr>
          <p:cNvPr id="7" name="Shape 188"/>
          <p:cNvSpPr/>
          <p:nvPr/>
        </p:nvSpPr>
        <p:spPr>
          <a:xfrm>
            <a:off x="1633120" y="1417156"/>
            <a:ext cx="8824156" cy="109164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zh-CN" altLang="en-US" sz="2300" b="0" dirty="0" smtClean="0">
                <a:solidFill>
                  <a:schemeClr val="tx2">
                    <a:lumMod val="50000"/>
                  </a:schemeClr>
                </a:solidFill>
              </a:rPr>
              <a:t>将序列</a:t>
            </a:r>
            <a:r>
              <a:rPr lang="en-US" altLang="zh-CN" sz="2300" b="0" dirty="0" smtClean="0">
                <a:solidFill>
                  <a:schemeClr val="tx2">
                    <a:lumMod val="50000"/>
                  </a:schemeClr>
                </a:solidFill>
              </a:rPr>
              <a:t>[3, 15, 22, 24, 25]</a:t>
            </a:r>
            <a:r>
              <a:rPr lang="zh-CN" altLang="en-US" sz="2300" b="0" dirty="0" smtClean="0">
                <a:solidFill>
                  <a:schemeClr val="tx2">
                    <a:lumMod val="50000"/>
                  </a:schemeClr>
                </a:solidFill>
              </a:rPr>
              <a:t>放到编号为</a:t>
            </a:r>
            <a:r>
              <a:rPr lang="en-US" altLang="zh-CN" sz="2300" b="0" dirty="0" smtClean="0">
                <a:solidFill>
                  <a:schemeClr val="tx2">
                    <a:lumMod val="50000"/>
                  </a:schemeClr>
                </a:solidFill>
              </a:rPr>
              <a:t>0</a:t>
            </a:r>
            <a:r>
              <a:rPr lang="zh-CN" altLang="en-US" sz="2300" b="0" dirty="0" smtClean="0">
                <a:solidFill>
                  <a:schemeClr val="tx2">
                    <a:lumMod val="50000"/>
                  </a:schemeClr>
                </a:solidFill>
              </a:rPr>
              <a:t>到</a:t>
            </a:r>
            <a:r>
              <a:rPr lang="en-US" altLang="zh-CN" sz="2300" b="0" dirty="0" smtClean="0">
                <a:solidFill>
                  <a:schemeClr val="tx2">
                    <a:lumMod val="50000"/>
                  </a:schemeClr>
                </a:solidFill>
              </a:rPr>
              <a:t>4</a:t>
            </a:r>
            <a:r>
              <a:rPr lang="zh-CN" altLang="en-US" sz="2300" b="0" dirty="0" smtClean="0">
                <a:solidFill>
                  <a:schemeClr val="tx2">
                    <a:lumMod val="50000"/>
                  </a:schemeClr>
                </a:solidFill>
              </a:rPr>
              <a:t>，表长为</a:t>
            </a:r>
            <a:r>
              <a:rPr lang="en-US" altLang="zh-CN" sz="2300" b="0" dirty="0" smtClean="0">
                <a:solidFill>
                  <a:schemeClr val="tx2">
                    <a:lumMod val="50000"/>
                  </a:schemeClr>
                </a:solidFill>
              </a:rPr>
              <a:t>5</a:t>
            </a:r>
            <a:r>
              <a:rPr lang="zh-CN" altLang="en-US" sz="2300" b="0" dirty="0" smtClean="0">
                <a:solidFill>
                  <a:schemeClr val="tx2">
                    <a:lumMod val="50000"/>
                  </a:schemeClr>
                </a:solidFill>
              </a:rPr>
              <a:t>的哈希表中</a:t>
            </a:r>
            <a:endParaRPr lang="en-US" altLang="zh-CN" sz="2300" b="0" dirty="0">
              <a:solidFill>
                <a:schemeClr val="tx2">
                  <a:lumMod val="50000"/>
                </a:schemeClr>
              </a:solidFill>
            </a:endParaRPr>
          </a:p>
          <a:p>
            <a:pPr>
              <a:lnSpc>
                <a:spcPct val="150000"/>
              </a:lnSpc>
              <a:defRPr sz="2300"/>
            </a:pPr>
            <a:r>
              <a:rPr lang="zh-CN" altLang="en-US" sz="2300" b="0" dirty="0">
                <a:solidFill>
                  <a:schemeClr val="tx2">
                    <a:lumMod val="50000"/>
                  </a:schemeClr>
                </a:solidFill>
              </a:rPr>
              <a:t>哈</a:t>
            </a:r>
            <a:r>
              <a:rPr lang="zh-CN" altLang="en-US" sz="2300" b="0" dirty="0" smtClean="0">
                <a:solidFill>
                  <a:schemeClr val="tx2">
                    <a:lumMod val="50000"/>
                  </a:schemeClr>
                </a:solidFill>
              </a:rPr>
              <a:t>希函数</a:t>
            </a:r>
            <a:r>
              <a:rPr lang="en-US" altLang="zh-CN" sz="2300" b="0" dirty="0" smtClean="0">
                <a:solidFill>
                  <a:schemeClr val="tx2">
                    <a:lumMod val="50000"/>
                  </a:schemeClr>
                </a:solidFill>
              </a:rPr>
              <a:t>H(k) = k % 5;</a:t>
            </a:r>
          </a:p>
        </p:txBody>
      </p:sp>
      <p:graphicFrame>
        <p:nvGraphicFramePr>
          <p:cNvPr id="2" name="表格 1"/>
          <p:cNvGraphicFramePr>
            <a:graphicFrameLocks noGrp="1"/>
          </p:cNvGraphicFramePr>
          <p:nvPr>
            <p:extLst>
              <p:ext uri="{D42A27DB-BD31-4B8C-83A1-F6EECF244321}">
                <p14:modId xmlns:p14="http://schemas.microsoft.com/office/powerpoint/2010/main" val="726584662"/>
              </p:ext>
            </p:extLst>
          </p:nvPr>
        </p:nvGraphicFramePr>
        <p:xfrm>
          <a:off x="1981198" y="2884336"/>
          <a:ext cx="8128000" cy="5791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22345771"/>
                    </a:ext>
                  </a:extLst>
                </a:gridCol>
                <a:gridCol w="1625600">
                  <a:extLst>
                    <a:ext uri="{9D8B030D-6E8A-4147-A177-3AD203B41FA5}">
                      <a16:colId xmlns:a16="http://schemas.microsoft.com/office/drawing/2014/main" val="1164043803"/>
                    </a:ext>
                  </a:extLst>
                </a:gridCol>
                <a:gridCol w="1625600">
                  <a:extLst>
                    <a:ext uri="{9D8B030D-6E8A-4147-A177-3AD203B41FA5}">
                      <a16:colId xmlns:a16="http://schemas.microsoft.com/office/drawing/2014/main" val="3743845814"/>
                    </a:ext>
                  </a:extLst>
                </a:gridCol>
                <a:gridCol w="1625600">
                  <a:extLst>
                    <a:ext uri="{9D8B030D-6E8A-4147-A177-3AD203B41FA5}">
                      <a16:colId xmlns:a16="http://schemas.microsoft.com/office/drawing/2014/main" val="2069388629"/>
                    </a:ext>
                  </a:extLst>
                </a:gridCol>
                <a:gridCol w="1625600">
                  <a:extLst>
                    <a:ext uri="{9D8B030D-6E8A-4147-A177-3AD203B41FA5}">
                      <a16:colId xmlns:a16="http://schemas.microsoft.com/office/drawing/2014/main" val="871153870"/>
                    </a:ext>
                  </a:extLst>
                </a:gridCol>
              </a:tblGrid>
              <a:tr h="370840">
                <a:tc>
                  <a:txBody>
                    <a:bodyPr/>
                    <a:lstStyle/>
                    <a:p>
                      <a:pPr algn="ctr"/>
                      <a:r>
                        <a:rPr lang="en-US" altLang="zh-CN" sz="3200" dirty="0" smtClean="0">
                          <a:solidFill>
                            <a:schemeClr val="tx2">
                              <a:lumMod val="50000"/>
                            </a:schemeClr>
                          </a:solidFill>
                        </a:rPr>
                        <a:t>0</a:t>
                      </a:r>
                      <a:endParaRPr lang="zh-CN" altLang="en-US" sz="3200" dirty="0">
                        <a:solidFill>
                          <a:schemeClr val="tx2">
                            <a:lumMod val="50000"/>
                          </a:schemeClr>
                        </a:solidFill>
                      </a:endParaRPr>
                    </a:p>
                  </a:txBody>
                  <a:tcPr/>
                </a:tc>
                <a:tc>
                  <a:txBody>
                    <a:bodyPr/>
                    <a:lstStyle/>
                    <a:p>
                      <a:pPr algn="ctr"/>
                      <a:r>
                        <a:rPr lang="en-US" altLang="zh-CN" sz="3200" dirty="0" smtClean="0">
                          <a:solidFill>
                            <a:schemeClr val="tx2">
                              <a:lumMod val="50000"/>
                            </a:schemeClr>
                          </a:solidFill>
                        </a:rPr>
                        <a:t>1</a:t>
                      </a:r>
                      <a:endParaRPr lang="zh-CN" altLang="en-US" sz="3200" dirty="0">
                        <a:solidFill>
                          <a:schemeClr val="tx2">
                            <a:lumMod val="50000"/>
                          </a:schemeClr>
                        </a:solidFill>
                      </a:endParaRPr>
                    </a:p>
                  </a:txBody>
                  <a:tcPr/>
                </a:tc>
                <a:tc>
                  <a:txBody>
                    <a:bodyPr/>
                    <a:lstStyle/>
                    <a:p>
                      <a:pPr algn="ctr"/>
                      <a:r>
                        <a:rPr lang="en-US" altLang="zh-CN" sz="3200" dirty="0" smtClean="0">
                          <a:solidFill>
                            <a:schemeClr val="tx2">
                              <a:lumMod val="50000"/>
                            </a:schemeClr>
                          </a:solidFill>
                        </a:rPr>
                        <a:t>2</a:t>
                      </a:r>
                      <a:endParaRPr lang="zh-CN" altLang="en-US" sz="3200" dirty="0">
                        <a:solidFill>
                          <a:schemeClr val="tx2">
                            <a:lumMod val="50000"/>
                          </a:schemeClr>
                        </a:solidFill>
                      </a:endParaRPr>
                    </a:p>
                  </a:txBody>
                  <a:tcPr/>
                </a:tc>
                <a:tc>
                  <a:txBody>
                    <a:bodyPr/>
                    <a:lstStyle/>
                    <a:p>
                      <a:pPr algn="ctr"/>
                      <a:r>
                        <a:rPr lang="en-US" altLang="zh-CN" sz="3200" dirty="0" smtClean="0">
                          <a:solidFill>
                            <a:schemeClr val="tx2">
                              <a:lumMod val="50000"/>
                            </a:schemeClr>
                          </a:solidFill>
                        </a:rPr>
                        <a:t>3</a:t>
                      </a:r>
                      <a:endParaRPr lang="zh-CN" altLang="en-US" sz="3200" dirty="0">
                        <a:solidFill>
                          <a:schemeClr val="tx2">
                            <a:lumMod val="50000"/>
                          </a:schemeClr>
                        </a:solidFill>
                      </a:endParaRPr>
                    </a:p>
                  </a:txBody>
                  <a:tcPr/>
                </a:tc>
                <a:tc>
                  <a:txBody>
                    <a:bodyPr/>
                    <a:lstStyle/>
                    <a:p>
                      <a:pPr algn="ctr"/>
                      <a:r>
                        <a:rPr lang="en-US" altLang="zh-CN" sz="3200" dirty="0" smtClean="0">
                          <a:solidFill>
                            <a:schemeClr val="tx2">
                              <a:lumMod val="50000"/>
                            </a:schemeClr>
                          </a:solidFill>
                        </a:rPr>
                        <a:t>4</a:t>
                      </a:r>
                      <a:endParaRPr lang="zh-CN" altLang="en-US" sz="3200" dirty="0">
                        <a:solidFill>
                          <a:schemeClr val="tx2">
                            <a:lumMod val="50000"/>
                          </a:schemeClr>
                        </a:solidFill>
                      </a:endParaRPr>
                    </a:p>
                  </a:txBody>
                  <a:tcPr/>
                </a:tc>
                <a:extLst>
                  <a:ext uri="{0D108BD9-81ED-4DB2-BD59-A6C34878D82A}">
                    <a16:rowId xmlns:a16="http://schemas.microsoft.com/office/drawing/2014/main" val="3950858852"/>
                  </a:ext>
                </a:extLst>
              </a:tr>
            </a:tbl>
          </a:graphicData>
        </a:graphic>
      </p:graphicFrame>
      <p:sp>
        <p:nvSpPr>
          <p:cNvPr id="9" name="Shape 188"/>
          <p:cNvSpPr/>
          <p:nvPr/>
        </p:nvSpPr>
        <p:spPr>
          <a:xfrm>
            <a:off x="7547691" y="3463456"/>
            <a:ext cx="333566" cy="62324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en-US" altLang="zh-CN" sz="2300" b="0" dirty="0" smtClean="0">
                <a:solidFill>
                  <a:schemeClr val="tx2">
                    <a:lumMod val="50000"/>
                  </a:schemeClr>
                </a:solidFill>
              </a:rPr>
              <a:t>3</a:t>
            </a:r>
          </a:p>
        </p:txBody>
      </p:sp>
      <p:sp>
        <p:nvSpPr>
          <p:cNvPr id="10" name="Shape 188"/>
          <p:cNvSpPr/>
          <p:nvPr/>
        </p:nvSpPr>
        <p:spPr>
          <a:xfrm>
            <a:off x="5834804" y="3463456"/>
            <a:ext cx="478843" cy="62324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en-US" altLang="zh-CN" sz="2300" b="0" dirty="0" smtClean="0">
                <a:solidFill>
                  <a:schemeClr val="tx2">
                    <a:lumMod val="50000"/>
                  </a:schemeClr>
                </a:solidFill>
              </a:rPr>
              <a:t>22</a:t>
            </a:r>
          </a:p>
        </p:txBody>
      </p:sp>
      <p:sp>
        <p:nvSpPr>
          <p:cNvPr id="11" name="Shape 188"/>
          <p:cNvSpPr/>
          <p:nvPr/>
        </p:nvSpPr>
        <p:spPr>
          <a:xfrm>
            <a:off x="9115301" y="3463456"/>
            <a:ext cx="478843" cy="5607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en-US" altLang="zh-CN" sz="2300" b="0" dirty="0" smtClean="0">
                <a:solidFill>
                  <a:schemeClr val="tx2">
                    <a:lumMod val="50000"/>
                  </a:schemeClr>
                </a:solidFill>
              </a:rPr>
              <a:t>24</a:t>
            </a:r>
          </a:p>
        </p:txBody>
      </p:sp>
      <p:sp>
        <p:nvSpPr>
          <p:cNvPr id="12" name="Shape 188"/>
          <p:cNvSpPr/>
          <p:nvPr/>
        </p:nvSpPr>
        <p:spPr>
          <a:xfrm>
            <a:off x="2576346" y="3463456"/>
            <a:ext cx="478843" cy="5607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en-US" altLang="zh-CN" sz="2300" b="0" dirty="0" smtClean="0">
                <a:solidFill>
                  <a:schemeClr val="tx2">
                    <a:lumMod val="50000"/>
                  </a:schemeClr>
                </a:solidFill>
              </a:rPr>
              <a:t>15</a:t>
            </a:r>
          </a:p>
        </p:txBody>
      </p:sp>
      <p:sp>
        <p:nvSpPr>
          <p:cNvPr id="13" name="Shape 188"/>
          <p:cNvSpPr/>
          <p:nvPr/>
        </p:nvSpPr>
        <p:spPr>
          <a:xfrm>
            <a:off x="2579869" y="4086704"/>
            <a:ext cx="478843" cy="5607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50000"/>
              </a:lnSpc>
              <a:defRPr sz="2300"/>
            </a:pPr>
            <a:r>
              <a:rPr lang="en-US" altLang="zh-CN" sz="2300" b="0" dirty="0" smtClean="0">
                <a:solidFill>
                  <a:schemeClr val="tx2">
                    <a:lumMod val="50000"/>
                  </a:schemeClr>
                </a:solidFill>
              </a:rPr>
              <a:t>25</a:t>
            </a:r>
          </a:p>
        </p:txBody>
      </p:sp>
      <p:sp>
        <p:nvSpPr>
          <p:cNvPr id="3" name="矩形 2"/>
          <p:cNvSpPr/>
          <p:nvPr/>
        </p:nvSpPr>
        <p:spPr>
          <a:xfrm>
            <a:off x="1633120" y="4916740"/>
            <a:ext cx="8309166" cy="707886"/>
          </a:xfrm>
          <a:prstGeom prst="rect">
            <a:avLst/>
          </a:prstGeom>
        </p:spPr>
        <p:txBody>
          <a:bodyPr wrap="square">
            <a:spAutoFit/>
          </a:bodyPr>
          <a:lstStyle/>
          <a:p>
            <a:r>
              <a:rPr lang="zh-CN" altLang="en-US" b="0" dirty="0">
                <a:solidFill>
                  <a:schemeClr val="tx2">
                    <a:lumMod val="50000"/>
                  </a:schemeClr>
                </a:solidFill>
              </a:rPr>
              <a:t>如果没有内存限制，那么可以直接将键作为数组的索引。那么所有的查找时间复杂度为</a:t>
            </a:r>
            <a:r>
              <a:rPr lang="en-US" altLang="zh-CN" b="0" dirty="0">
                <a:solidFill>
                  <a:schemeClr val="tx2">
                    <a:lumMod val="50000"/>
                  </a:schemeClr>
                </a:solidFill>
              </a:rPr>
              <a:t>O(1)</a:t>
            </a:r>
            <a:endParaRPr lang="zh-CN" altLang="en-US" b="0" dirty="0">
              <a:solidFill>
                <a:schemeClr val="tx2">
                  <a:lumMod val="50000"/>
                </a:schemeClr>
              </a:solidFill>
            </a:endParaRPr>
          </a:p>
        </p:txBody>
      </p:sp>
      <p:sp>
        <p:nvSpPr>
          <p:cNvPr id="14"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5"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17"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Tree>
    <p:extLst>
      <p:ext uri="{BB962C8B-B14F-4D97-AF65-F5344CB8AC3E}">
        <p14:creationId xmlns:p14="http://schemas.microsoft.com/office/powerpoint/2010/main" val="50886514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1264407" y="1468346"/>
            <a:ext cx="9543293" cy="8309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solidFill>
                  <a:srgbClr val="31CDA8"/>
                </a:solidFill>
              </a:defRPr>
            </a:lvl1pPr>
          </a:lstStyle>
          <a:p>
            <a:r>
              <a:rPr lang="en-US" altLang="zh-CN" dirty="0" smtClean="0">
                <a:solidFill>
                  <a:schemeClr val="tx2">
                    <a:lumMod val="50000"/>
                  </a:schemeClr>
                </a:solidFill>
              </a:rPr>
              <a:t>Similarity search -&gt; the curse of dimensionality  </a:t>
            </a:r>
          </a:p>
          <a:p>
            <a:r>
              <a:rPr lang="en-US" b="0" dirty="0">
                <a:solidFill>
                  <a:schemeClr val="tx2">
                    <a:lumMod val="50000"/>
                  </a:schemeClr>
                </a:solidFill>
              </a:rPr>
              <a:t>	</a:t>
            </a:r>
            <a:endParaRPr b="0" dirty="0">
              <a:solidFill>
                <a:schemeClr val="tx2">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975" y="2967826"/>
            <a:ext cx="2962275" cy="1895475"/>
          </a:xfrm>
          <a:prstGeom prst="rect">
            <a:avLst/>
          </a:prstGeom>
        </p:spPr>
      </p:pic>
      <p:sp>
        <p:nvSpPr>
          <p:cNvPr id="4" name="左中括号 3"/>
          <p:cNvSpPr/>
          <p:nvPr/>
        </p:nvSpPr>
        <p:spPr>
          <a:xfrm>
            <a:off x="4885871" y="2967826"/>
            <a:ext cx="279400" cy="1895475"/>
          </a:xfrm>
          <a:prstGeom prst="lef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5" name="右中括号 4"/>
          <p:cNvSpPr/>
          <p:nvPr/>
        </p:nvSpPr>
        <p:spPr>
          <a:xfrm>
            <a:off x="6460671" y="2967826"/>
            <a:ext cx="273806" cy="1895475"/>
          </a:xfrm>
          <a:prstGeom prst="rightBracket">
            <a:avLst/>
          </a:prstGeom>
          <a:ln w="25400"/>
        </p:spPr>
        <p:style>
          <a:lnRef idx="1">
            <a:schemeClr val="accent3"/>
          </a:lnRef>
          <a:fillRef idx="0">
            <a:schemeClr val="accent3"/>
          </a:fillRef>
          <a:effectRef idx="0">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6" name="文本框 5"/>
          <p:cNvSpPr txBox="1"/>
          <p:nvPr/>
        </p:nvSpPr>
        <p:spPr>
          <a:xfrm>
            <a:off x="5341672" y="5191519"/>
            <a:ext cx="9398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N x N</a:t>
            </a:r>
            <a:endParaRPr kumimoji="0" lang="zh-CN" altLang="en-US" sz="2000" b="0"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sp>
        <p:nvSpPr>
          <p:cNvPr id="7" name="文本框 6"/>
          <p:cNvSpPr txBox="1"/>
          <p:nvPr/>
        </p:nvSpPr>
        <p:spPr>
          <a:xfrm>
            <a:off x="5025571" y="2967826"/>
            <a:ext cx="1572003"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a:solidFill>
                  <a:schemeClr val="tx2">
                    <a:lumMod val="50000"/>
                  </a:schemeClr>
                </a:solidFill>
              </a:rPr>
              <a:t>2</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0 1 … 5 </a:t>
            </a:r>
            <a:r>
              <a:rPr lang="en-US" altLang="zh-CN" dirty="0">
                <a:solidFill>
                  <a:schemeClr val="tx2">
                    <a:lumMod val="50000"/>
                  </a:schemeClr>
                </a:solidFill>
              </a:rPr>
              <a:t>4</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a:t>
            </a:r>
          </a:p>
          <a:p>
            <a:pPr marL="0" marR="0" indent="0" algn="just" defTabSz="914400" rtl="0" fontAlgn="auto" latinLnBrk="0" hangingPunct="0">
              <a:lnSpc>
                <a:spcPct val="100000"/>
              </a:lnSpc>
              <a:spcBef>
                <a:spcPts val="0"/>
              </a:spcBef>
              <a:spcAft>
                <a:spcPts val="0"/>
              </a:spcAft>
              <a:buClrTx/>
              <a:buSzTx/>
              <a:buFontTx/>
              <a:buNone/>
              <a:tabLst/>
            </a:pPr>
            <a:r>
              <a:rPr lang="en-US" altLang="zh-CN" baseline="0" dirty="0" smtClean="0">
                <a:solidFill>
                  <a:schemeClr val="tx2">
                    <a:lumMod val="50000"/>
                  </a:schemeClr>
                </a:solidFill>
              </a:rPr>
              <a:t>0</a:t>
            </a:r>
            <a:r>
              <a:rPr lang="en-US" altLang="zh-CN" dirty="0" smtClean="0">
                <a:solidFill>
                  <a:schemeClr val="tx2">
                    <a:lumMod val="50000"/>
                  </a:schemeClr>
                </a:solidFill>
              </a:rPr>
              <a:t> 1 7 … </a:t>
            </a:r>
            <a:r>
              <a:rPr lang="en-US" altLang="zh-CN" dirty="0">
                <a:solidFill>
                  <a:schemeClr val="tx2">
                    <a:lumMod val="50000"/>
                  </a:schemeClr>
                </a:solidFill>
              </a:rPr>
              <a:t>3</a:t>
            </a:r>
            <a:r>
              <a:rPr lang="en-US" altLang="zh-CN" dirty="0" smtClean="0">
                <a:solidFill>
                  <a:schemeClr val="tx2">
                    <a:lumMod val="50000"/>
                  </a:schemeClr>
                </a:solidFill>
              </a:rPr>
              <a:t> 5</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8 </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0 1 … 1 4 </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a:t>
            </a:r>
          </a:p>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a:t>
            </a:r>
          </a:p>
          <a:p>
            <a:pPr marL="0" marR="0" indent="0" algn="just" defTabSz="914400" rtl="0" fontAlgn="auto" latinLnBrk="0" hangingPunct="0">
              <a:lnSpc>
                <a:spcPct val="100000"/>
              </a:lnSpc>
              <a:spcBef>
                <a:spcPts val="0"/>
              </a:spcBef>
              <a:spcAft>
                <a:spcPts val="0"/>
              </a:spcAft>
              <a:buClrTx/>
              <a:buSzTx/>
              <a:buFontTx/>
              <a:buNone/>
              <a:tabLst/>
            </a:pPr>
            <a:r>
              <a:rPr lang="en-US" altLang="zh-CN" dirty="0">
                <a:solidFill>
                  <a:schemeClr val="tx2">
                    <a:lumMod val="50000"/>
                  </a:schemeClr>
                </a:solidFill>
              </a:rPr>
              <a:t>4</a:t>
            </a:r>
            <a:r>
              <a:rPr kumimoji="0" lang="en-US" altLang="zh-CN" sz="2000" b="1"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2</a:t>
            </a:r>
            <a:r>
              <a:rPr kumimoji="0" lang="en-US" altLang="zh-CN" sz="2000" b="1" i="0" u="none" strike="noStrike" cap="none" spc="0" normalizeH="0" dirty="0" smtClean="0">
                <a:ln>
                  <a:noFill/>
                </a:ln>
                <a:solidFill>
                  <a:schemeClr val="tx2">
                    <a:lumMod val="50000"/>
                  </a:schemeClr>
                </a:solidFill>
                <a:effectLst/>
                <a:uFillTx/>
                <a:latin typeface="微软雅黑"/>
                <a:ea typeface="微软雅黑"/>
                <a:cs typeface="微软雅黑"/>
                <a:sym typeface="微软雅黑"/>
              </a:rPr>
              <a:t> 1 … 0 1</a:t>
            </a:r>
            <a:endParaRPr kumimoji="0" lang="zh-CN" altLang="en-US" sz="2000" b="1" i="0" u="none" strike="noStrike" cap="none" spc="0" normalizeH="0" baseline="0" dirty="0">
              <a:ln>
                <a:noFill/>
              </a:ln>
              <a:solidFill>
                <a:schemeClr val="tx2">
                  <a:lumMod val="50000"/>
                </a:schemeClr>
              </a:solidFill>
              <a:effectLst/>
              <a:uFillTx/>
              <a:latin typeface="微软雅黑"/>
              <a:ea typeface="微软雅黑"/>
              <a:cs typeface="微软雅黑"/>
              <a:sym typeface="微软雅黑"/>
            </a:endParaRPr>
          </a:p>
        </p:txBody>
      </p:sp>
      <p:cxnSp>
        <p:nvCxnSpPr>
          <p:cNvPr id="9" name="直接箭头连接符 8"/>
          <p:cNvCxnSpPr/>
          <p:nvPr/>
        </p:nvCxnSpPr>
        <p:spPr>
          <a:xfrm>
            <a:off x="6981371" y="3915563"/>
            <a:ext cx="812800" cy="0"/>
          </a:xfrm>
          <a:prstGeom prst="straightConnector1">
            <a:avLst/>
          </a:prstGeom>
          <a:noFill/>
          <a:ln w="25400" cap="flat">
            <a:solidFill>
              <a:schemeClr val="tx2">
                <a:lumMod val="5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文本框 9"/>
          <p:cNvSpPr txBox="1"/>
          <p:nvPr/>
        </p:nvSpPr>
        <p:spPr>
          <a:xfrm>
            <a:off x="7794171" y="3715509"/>
            <a:ext cx="31877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dirty="0" smtClean="0">
                <a:solidFill>
                  <a:schemeClr val="tx2">
                    <a:lumMod val="50000"/>
                  </a:schemeClr>
                </a:solidFill>
              </a:rPr>
              <a:t>[2 0 1 0 6 </a:t>
            </a:r>
            <a:r>
              <a:rPr lang="en-US" altLang="zh-CN" dirty="0">
                <a:solidFill>
                  <a:schemeClr val="tx2">
                    <a:lumMod val="50000"/>
                  </a:schemeClr>
                </a:solidFill>
              </a:rPr>
              <a:t>9</a:t>
            </a:r>
            <a:r>
              <a:rPr lang="en-US" altLang="zh-CN" dirty="0" smtClean="0">
                <a:solidFill>
                  <a:schemeClr val="tx2">
                    <a:lumMod val="50000"/>
                  </a:schemeClr>
                </a:solidFill>
              </a:rPr>
              <a:t> …… 5 </a:t>
            </a:r>
            <a:r>
              <a:rPr lang="en-US" altLang="zh-CN" dirty="0">
                <a:solidFill>
                  <a:schemeClr val="tx2">
                    <a:lumMod val="50000"/>
                  </a:schemeClr>
                </a:solidFill>
              </a:rPr>
              <a:t>7</a:t>
            </a:r>
            <a:r>
              <a:rPr lang="en-US" altLang="zh-CN" dirty="0" smtClean="0">
                <a:solidFill>
                  <a:schemeClr val="tx2">
                    <a:lumMod val="50000"/>
                  </a:schemeClr>
                </a:solidFill>
              </a:rPr>
              <a:t> 0 1]</a:t>
            </a:r>
            <a:endParaRPr kumimoji="0" lang="zh-CN" altLang="en-US" sz="2000" i="0" u="none" strike="noStrike" cap="none" spc="0" normalizeH="0" baseline="0" dirty="0">
              <a:ln>
                <a:noFill/>
              </a:ln>
              <a:solidFill>
                <a:schemeClr val="tx2">
                  <a:lumMod val="50000"/>
                </a:schemeClr>
              </a:solidFill>
              <a:effectLst/>
              <a:uFillTx/>
              <a:sym typeface="微软雅黑"/>
            </a:endParaRPr>
          </a:p>
        </p:txBody>
      </p:sp>
      <p:sp>
        <p:nvSpPr>
          <p:cNvPr id="21" name="文本框 20"/>
          <p:cNvSpPr txBox="1"/>
          <p:nvPr/>
        </p:nvSpPr>
        <p:spPr>
          <a:xfrm>
            <a:off x="8918121" y="4276310"/>
            <a:ext cx="9398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US" altLang="zh-CN" b="0" dirty="0">
                <a:solidFill>
                  <a:schemeClr val="tx2">
                    <a:lumMod val="50000"/>
                  </a:schemeClr>
                </a:solidFill>
              </a:rPr>
              <a:t>1</a:t>
            </a:r>
            <a:r>
              <a:rPr kumimoji="0" lang="en-US" altLang="zh-CN" sz="2000" b="0" i="0" u="none" strike="noStrike" cap="none" spc="0" normalizeH="0" baseline="0" dirty="0" smtClean="0">
                <a:ln>
                  <a:noFill/>
                </a:ln>
                <a:solidFill>
                  <a:schemeClr val="tx2">
                    <a:lumMod val="50000"/>
                  </a:schemeClr>
                </a:solidFill>
                <a:effectLst/>
                <a:uFillTx/>
                <a:latin typeface="微软雅黑"/>
                <a:ea typeface="微软雅黑"/>
                <a:cs typeface="微软雅黑"/>
                <a:sym typeface="微软雅黑"/>
              </a:rPr>
              <a:t> x N</a:t>
            </a:r>
            <a:r>
              <a:rPr kumimoji="0" lang="en-US" altLang="zh-CN" sz="2000" b="0" i="0" u="none" strike="noStrike" cap="none" spc="0" normalizeH="0" baseline="30000" dirty="0" smtClean="0">
                <a:ln>
                  <a:noFill/>
                </a:ln>
                <a:solidFill>
                  <a:schemeClr val="tx2">
                    <a:lumMod val="50000"/>
                  </a:schemeClr>
                </a:solidFill>
                <a:effectLst/>
                <a:uFillTx/>
                <a:latin typeface="微软雅黑"/>
                <a:ea typeface="微软雅黑"/>
                <a:cs typeface="微软雅黑"/>
                <a:sym typeface="微软雅黑"/>
              </a:rPr>
              <a:t>2</a:t>
            </a:r>
            <a:endParaRPr kumimoji="0" lang="zh-CN" altLang="en-US" sz="2000" b="0" i="0" u="none" strike="noStrike" cap="none" spc="0" normalizeH="0" baseline="30000" dirty="0">
              <a:ln>
                <a:noFill/>
              </a:ln>
              <a:solidFill>
                <a:schemeClr val="tx2">
                  <a:lumMod val="50000"/>
                </a:schemeClr>
              </a:solidFill>
              <a:effectLst/>
              <a:uFillTx/>
              <a:latin typeface="微软雅黑"/>
              <a:ea typeface="微软雅黑"/>
              <a:cs typeface="微软雅黑"/>
              <a:sym typeface="微软雅黑"/>
            </a:endParaRPr>
          </a:p>
        </p:txBody>
      </p:sp>
      <p:sp>
        <p:nvSpPr>
          <p:cNvPr id="14" name="Shape 189"/>
          <p:cNvSpPr/>
          <p:nvPr/>
        </p:nvSpPr>
        <p:spPr>
          <a:xfrm>
            <a:off x="425106" y="0"/>
            <a:ext cx="1208014" cy="1041622"/>
          </a:xfrm>
          <a:prstGeom prst="rect">
            <a:avLst/>
          </a:prstGeom>
          <a:solidFill>
            <a:srgbClr val="219DC9"/>
          </a:solidFill>
          <a:ln w="12700">
            <a:miter lim="400000"/>
          </a:ln>
        </p:spPr>
        <p:txBody>
          <a:bodyPr lIns="45719" rIns="45719" anchor="ctr"/>
          <a:lstStyle/>
          <a:p>
            <a:pPr algn="ctr">
              <a:defRPr sz="1800" b="0">
                <a:solidFill>
                  <a:srgbClr val="FFFFFF"/>
                </a:solidFill>
                <a:latin typeface="+mn-lt"/>
                <a:ea typeface="+mn-ea"/>
                <a:cs typeface="+mn-cs"/>
                <a:sym typeface="Calibri"/>
              </a:defRPr>
            </a:pPr>
            <a:endParaRPr/>
          </a:p>
        </p:txBody>
      </p:sp>
      <p:sp>
        <p:nvSpPr>
          <p:cNvPr id="15" name="Shape 190"/>
          <p:cNvSpPr/>
          <p:nvPr/>
        </p:nvSpPr>
        <p:spPr>
          <a:xfrm>
            <a:off x="811955" y="202040"/>
            <a:ext cx="434316"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方正大黑_GBK"/>
                <a:ea typeface="方正大黑_GBK"/>
                <a:cs typeface="方正大黑_GBK"/>
                <a:sym typeface="方正大黑_GBK"/>
              </a:defRPr>
            </a:lvl1pPr>
          </a:lstStyle>
          <a:p>
            <a:r>
              <a:t>A</a:t>
            </a:r>
          </a:p>
        </p:txBody>
      </p:sp>
      <p:sp>
        <p:nvSpPr>
          <p:cNvPr id="17" name="Shape 191"/>
          <p:cNvSpPr/>
          <p:nvPr/>
        </p:nvSpPr>
        <p:spPr>
          <a:xfrm>
            <a:off x="1633120" y="641512"/>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rPr lang="zh-CN" altLang="en-US" dirty="0" smtClean="0"/>
              <a:t>哈希学习</a:t>
            </a:r>
            <a:endParaRPr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0" grpId="0"/>
      <p:bldP spid="21" grpId="0"/>
    </p:bldLst>
  </p:timing>
</p:sld>
</file>

<file path=ppt/theme/theme1.xml><?xml version="1.0" encoding="utf-8"?>
<a:theme xmlns:a="http://schemas.openxmlformats.org/drawingml/2006/main" name="Office 主题">
  <a:themeElements>
    <a:clrScheme name="Office 主题">
      <a:dk1>
        <a:srgbClr val="FFFFFF"/>
      </a:dk1>
      <a:lt1>
        <a:srgbClr val="219DC9"/>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219DC9"/>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6689</TotalTime>
  <Words>1336</Words>
  <Application>Microsoft Office PowerPoint</Application>
  <PresentationFormat>宽屏</PresentationFormat>
  <Paragraphs>270</Paragraphs>
  <Slides>37</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方正超粗黑_GBK</vt:lpstr>
      <vt:lpstr>方正大黑_GBK</vt:lpstr>
      <vt:lpstr>黑体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QL Wang</dc:creator>
  <cp:lastModifiedBy>QL Wang</cp:lastModifiedBy>
  <cp:revision>192</cp:revision>
  <dcterms:modified xsi:type="dcterms:W3CDTF">2017-07-26T01:01:30Z</dcterms:modified>
</cp:coreProperties>
</file>