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90" r:id="rId4"/>
    <p:sldId id="261" r:id="rId5"/>
    <p:sldId id="260" r:id="rId6"/>
    <p:sldId id="259" r:id="rId7"/>
    <p:sldId id="258" r:id="rId8"/>
    <p:sldId id="264" r:id="rId9"/>
    <p:sldId id="265" r:id="rId10"/>
    <p:sldId id="266" r:id="rId11"/>
    <p:sldId id="267" r:id="rId12"/>
    <p:sldId id="268" r:id="rId13"/>
    <p:sldId id="269" r:id="rId14"/>
    <p:sldId id="276" r:id="rId15"/>
    <p:sldId id="277" r:id="rId16"/>
    <p:sldId id="278" r:id="rId17"/>
    <p:sldId id="280" r:id="rId18"/>
    <p:sldId id="281" r:id="rId19"/>
    <p:sldId id="287" r:id="rId20"/>
    <p:sldId id="279" r:id="rId21"/>
    <p:sldId id="282" r:id="rId22"/>
    <p:sldId id="283" r:id="rId23"/>
    <p:sldId id="284" r:id="rId24"/>
    <p:sldId id="285" r:id="rId25"/>
    <p:sldId id="291" r:id="rId26"/>
    <p:sldId id="296" r:id="rId27"/>
    <p:sldId id="301" r:id="rId28"/>
    <p:sldId id="302" r:id="rId29"/>
    <p:sldId id="297" r:id="rId30"/>
    <p:sldId id="292" r:id="rId31"/>
    <p:sldId id="289" r:id="rId32"/>
    <p:sldId id="299" r:id="rId33"/>
    <p:sldId id="300" r:id="rId34"/>
    <p:sldId id="28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20" autoAdjust="0"/>
  </p:normalViewPr>
  <p:slideViewPr>
    <p:cSldViewPr snapToGrid="0">
      <p:cViewPr varScale="1">
        <p:scale>
          <a:sx n="67" d="100"/>
          <a:sy n="67"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4.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9.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4EC6F-A1E3-49DA-819A-5858BCB4DE94}" type="datetimeFigureOut">
              <a:rPr lang="zh-CN" altLang="en-US" smtClean="0"/>
              <a:t>2017/1/9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17036-69D3-4540-8C3F-23B739FE66F8}" type="slidenum">
              <a:rPr lang="zh-CN" altLang="en-US" smtClean="0"/>
              <a:t>‹#›</a:t>
            </a:fld>
            <a:endParaRPr lang="zh-CN" altLang="en-US"/>
          </a:p>
        </p:txBody>
      </p:sp>
    </p:spTree>
    <p:extLst>
      <p:ext uri="{BB962C8B-B14F-4D97-AF65-F5344CB8AC3E}">
        <p14:creationId xmlns:p14="http://schemas.microsoft.com/office/powerpoint/2010/main" val="289439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i="0" kern="1200" dirty="0" smtClean="0">
              <a:solidFill>
                <a:schemeClr val="tx1"/>
              </a:solidFill>
              <a:effectLst/>
              <a:latin typeface="+mn-lt"/>
              <a:ea typeface="+mn-ea"/>
              <a:cs typeface="+mn-cs"/>
            </a:endParaRPr>
          </a:p>
          <a:p>
            <a:r>
              <a:rPr lang="zh-CN" altLang="en-US" sz="1200" i="0" kern="1200" dirty="0" smtClean="0">
                <a:solidFill>
                  <a:schemeClr val="tx1"/>
                </a:solidFill>
                <a:effectLst/>
                <a:latin typeface="+mn-lt"/>
                <a:ea typeface="+mn-ea"/>
                <a:cs typeface="+mn-cs"/>
              </a:rPr>
              <a:t>机器学习两大浪潮</a:t>
            </a:r>
            <a:br>
              <a:rPr lang="zh-CN" altLang="en-US" sz="1200" i="0" kern="1200" dirty="0" smtClean="0">
                <a:solidFill>
                  <a:schemeClr val="tx1"/>
                </a:solidFill>
                <a:effectLst/>
                <a:latin typeface="+mn-lt"/>
                <a:ea typeface="+mn-ea"/>
                <a:cs typeface="+mn-cs"/>
              </a:rPr>
            </a:br>
            <a:endParaRPr lang="en-US" altLang="zh-CN" sz="1200" i="0" kern="1200" dirty="0" smtClean="0">
              <a:solidFill>
                <a:schemeClr val="tx1"/>
              </a:solidFill>
              <a:effectLst/>
              <a:latin typeface="+mn-lt"/>
              <a:ea typeface="+mn-ea"/>
              <a:cs typeface="+mn-cs"/>
            </a:endParaRPr>
          </a:p>
          <a:p>
            <a:r>
              <a:rPr lang="en-US" altLang="zh-CN" sz="1200" i="0" kern="1200" dirty="0" smtClean="0">
                <a:solidFill>
                  <a:schemeClr val="tx1"/>
                </a:solidFill>
                <a:effectLst/>
                <a:latin typeface="+mn-lt"/>
                <a:ea typeface="+mn-ea"/>
                <a:cs typeface="+mn-cs"/>
              </a:rPr>
              <a:t>1 </a:t>
            </a:r>
            <a:r>
              <a:rPr lang="zh-CN" altLang="en-US" sz="1200" i="0" kern="1200" dirty="0" smtClean="0">
                <a:solidFill>
                  <a:schemeClr val="tx1"/>
                </a:solidFill>
                <a:effectLst/>
                <a:latin typeface="+mn-lt"/>
                <a:ea typeface="+mn-ea"/>
                <a:cs typeface="+mn-cs"/>
              </a:rPr>
              <a:t>）多隐层的人工神经网络具有优异的特征学习能力，学习得到的特征对数据有更本质的刻画，从而有</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利于可视化或分类； </a:t>
            </a:r>
            <a:endParaRPr lang="en-US" altLang="zh-CN" sz="1200" i="0" kern="1200" dirty="0" smtClean="0">
              <a:solidFill>
                <a:schemeClr val="tx1"/>
              </a:solidFill>
              <a:effectLst/>
              <a:latin typeface="+mn-lt"/>
              <a:ea typeface="+mn-ea"/>
              <a:cs typeface="+mn-cs"/>
            </a:endParaRPr>
          </a:p>
          <a:p>
            <a:r>
              <a:rPr lang="en-US" altLang="zh-CN" sz="1200" i="0" kern="1200" dirty="0" smtClean="0">
                <a:solidFill>
                  <a:schemeClr val="tx1"/>
                </a:solidFill>
                <a:effectLst/>
                <a:latin typeface="+mn-lt"/>
                <a:ea typeface="+mn-ea"/>
                <a:cs typeface="+mn-cs"/>
              </a:rPr>
              <a:t>2</a:t>
            </a:r>
            <a:r>
              <a:rPr lang="zh-CN" altLang="en-US" sz="1200" i="0" kern="1200" dirty="0" smtClean="0">
                <a:solidFill>
                  <a:schemeClr val="tx1"/>
                </a:solidFill>
                <a:effectLst/>
                <a:latin typeface="+mn-lt"/>
                <a:ea typeface="+mn-ea"/>
                <a:cs typeface="+mn-cs"/>
              </a:rPr>
              <a:t>）深度神经网络在训练上的难度，可以通过“逐层初始化”</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layer-wise pre-training</a:t>
            </a:r>
            <a:r>
              <a:rPr lang="zh-CN" altLang="en-US" sz="1200" i="0" kern="1200" dirty="0" smtClean="0">
                <a:solidFill>
                  <a:schemeClr val="tx1"/>
                </a:solidFill>
                <a:effectLst/>
                <a:latin typeface="+mn-lt"/>
                <a:ea typeface="+mn-ea"/>
                <a:cs typeface="+mn-cs"/>
              </a:rPr>
              <a:t>）来有效克服，</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
            </a:r>
            <a:br>
              <a:rPr lang="zh-CN" altLang="en-US"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2</a:t>
            </a:fld>
            <a:endParaRPr lang="zh-CN" altLang="en-US"/>
          </a:p>
        </p:txBody>
      </p:sp>
    </p:spTree>
    <p:extLst>
      <p:ext uri="{BB962C8B-B14F-4D97-AF65-F5344CB8AC3E}">
        <p14:creationId xmlns:p14="http://schemas.microsoft.com/office/powerpoint/2010/main" val="3186165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635C95D-AC11-4B83-B091-A52D8C57111C}" type="slidenum">
              <a:rPr lang="en-US" altLang="zh-CN" sz="1200"/>
              <a:pPr eaLnBrk="1" hangingPunct="1"/>
              <a:t>12</a:t>
            </a:fld>
            <a:endParaRPr lang="en-US" altLang="zh-CN" sz="120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sz="800" dirty="0" smtClean="0"/>
              <a:t>由于神经细胞的种类不同，以及处于不同区域神经细胞的输出特性也各不相同，因此，作为输出函数的非线形函数的种类也不同，常用的非线形函数如表所示。</a:t>
            </a:r>
          </a:p>
          <a:p>
            <a:pPr eaLnBrk="1" hangingPunct="1"/>
            <a:r>
              <a:rPr lang="zh-CN" altLang="en-US" sz="800" dirty="0" smtClean="0"/>
              <a:t>根据其特征可分为三类</a:t>
            </a:r>
            <a:r>
              <a:rPr lang="zh-CN" altLang="en-US" sz="800" dirty="0" smtClean="0">
                <a:sym typeface="Wingdings" panose="05000000000000000000" pitchFamily="2" charset="2"/>
              </a:rPr>
              <a:t>：</a:t>
            </a:r>
            <a:r>
              <a:rPr lang="en-US" altLang="zh-CN" sz="800" dirty="0" smtClean="0">
                <a:sym typeface="Wingdings" panose="05000000000000000000" pitchFamily="2" charset="2"/>
              </a:rPr>
              <a:t>1.</a:t>
            </a:r>
            <a:r>
              <a:rPr lang="zh-CN" altLang="en-US" sz="800" dirty="0" smtClean="0">
                <a:sym typeface="Wingdings" panose="05000000000000000000" pitchFamily="2" charset="2"/>
              </a:rPr>
              <a:t>可微和不可微</a:t>
            </a:r>
            <a:r>
              <a:rPr lang="en-US" altLang="zh-CN" sz="800" dirty="0" smtClean="0">
                <a:sym typeface="Wingdings" panose="05000000000000000000" pitchFamily="2" charset="2"/>
              </a:rPr>
              <a:t>,</a:t>
            </a:r>
            <a:r>
              <a:rPr lang="zh-CN" altLang="en-US" sz="800" dirty="0" smtClean="0">
                <a:sym typeface="Wingdings" panose="05000000000000000000" pitchFamily="2" charset="2"/>
              </a:rPr>
              <a:t>即区分平滑函数还是陡函数</a:t>
            </a:r>
            <a:r>
              <a:rPr lang="en-US" altLang="zh-CN" sz="800" dirty="0" smtClean="0">
                <a:sym typeface="Wingdings" panose="05000000000000000000" pitchFamily="2" charset="2"/>
              </a:rPr>
              <a:t>.</a:t>
            </a:r>
          </a:p>
          <a:p>
            <a:pPr eaLnBrk="1" hangingPunct="1"/>
            <a:r>
              <a:rPr lang="en-US" altLang="zh-CN" sz="800" dirty="0" smtClean="0">
                <a:sym typeface="Wingdings" panose="05000000000000000000" pitchFamily="2" charset="2"/>
              </a:rPr>
              <a:t>2.</a:t>
            </a:r>
            <a:r>
              <a:rPr lang="zh-CN" altLang="en-US" sz="800" dirty="0" smtClean="0">
                <a:sym typeface="Wingdings" panose="05000000000000000000" pitchFamily="2" charset="2"/>
              </a:rPr>
              <a:t>正函数和零均值函数</a:t>
            </a:r>
            <a:r>
              <a:rPr lang="en-US" altLang="zh-CN" sz="800" dirty="0" smtClean="0">
                <a:sym typeface="Wingdings" panose="05000000000000000000" pitchFamily="2" charset="2"/>
              </a:rPr>
              <a:t>,</a:t>
            </a:r>
            <a:r>
              <a:rPr lang="zh-CN" altLang="en-US" sz="800" dirty="0" smtClean="0">
                <a:sym typeface="Wingdings" panose="05000000000000000000" pitchFamily="2" charset="2"/>
              </a:rPr>
              <a:t>即正函数从负无穷处为 </a:t>
            </a:r>
            <a:r>
              <a:rPr lang="en-US" altLang="zh-CN" sz="800" dirty="0" smtClean="0">
                <a:sym typeface="Wingdings" panose="05000000000000000000" pitchFamily="2" charset="2"/>
              </a:rPr>
              <a:t>0 </a:t>
            </a:r>
            <a:r>
              <a:rPr lang="zh-CN" altLang="en-US" sz="800" dirty="0" smtClean="0">
                <a:sym typeface="Wingdings" panose="05000000000000000000" pitchFamily="2" charset="2"/>
              </a:rPr>
              <a:t>变到正无穷处为 </a:t>
            </a:r>
            <a:r>
              <a:rPr lang="en-US" altLang="zh-CN" sz="800" dirty="0" smtClean="0">
                <a:sym typeface="Wingdings" panose="05000000000000000000" pitchFamily="2" charset="2"/>
              </a:rPr>
              <a:t>1;</a:t>
            </a:r>
            <a:r>
              <a:rPr lang="zh-CN" altLang="en-US" sz="800" dirty="0" smtClean="0">
                <a:sym typeface="Wingdings" panose="05000000000000000000" pitchFamily="2" charset="2"/>
              </a:rPr>
              <a:t>零均值函数</a:t>
            </a:r>
          </a:p>
          <a:p>
            <a:pPr eaLnBrk="1" hangingPunct="1"/>
            <a:r>
              <a:rPr lang="zh-CN" altLang="en-US" sz="800" dirty="0" smtClean="0">
                <a:sym typeface="Wingdings" panose="05000000000000000000" pitchFamily="2" charset="2"/>
              </a:rPr>
              <a:t>          从负无穷处为 </a:t>
            </a:r>
            <a:r>
              <a:rPr lang="en-US" altLang="zh-CN" sz="800" dirty="0" smtClean="0">
                <a:sym typeface="Wingdings" panose="05000000000000000000" pitchFamily="2" charset="2"/>
              </a:rPr>
              <a:t>–1</a:t>
            </a:r>
            <a:r>
              <a:rPr lang="zh-CN" altLang="en-US" sz="800" dirty="0" smtClean="0">
                <a:sym typeface="Wingdings" panose="05000000000000000000" pitchFamily="2" charset="2"/>
              </a:rPr>
              <a:t>变到正无穷处为 </a:t>
            </a:r>
            <a:r>
              <a:rPr lang="en-US" altLang="zh-CN" sz="800" dirty="0" smtClean="0">
                <a:sym typeface="Wingdings" panose="05000000000000000000" pitchFamily="2" charset="2"/>
              </a:rPr>
              <a:t>+1.</a:t>
            </a:r>
          </a:p>
          <a:p>
            <a:pPr eaLnBrk="1" hangingPunct="1"/>
            <a:r>
              <a:rPr lang="zh-CN" altLang="en-US" sz="800" dirty="0" smtClean="0">
                <a:sym typeface="Wingdings" panose="05000000000000000000" pitchFamily="2" charset="2"/>
              </a:rPr>
              <a:t>上述的非线形函数</a:t>
            </a:r>
            <a:r>
              <a:rPr lang="en-US" altLang="zh-CN" sz="800" dirty="0" smtClean="0">
                <a:sym typeface="Wingdings" panose="05000000000000000000" pitchFamily="2" charset="2"/>
              </a:rPr>
              <a:t>,</a:t>
            </a:r>
            <a:r>
              <a:rPr lang="zh-CN" altLang="en-US" sz="800" dirty="0" smtClean="0">
                <a:sym typeface="Wingdings" panose="05000000000000000000" pitchFamily="2" charset="2"/>
              </a:rPr>
              <a:t>从本质上看可以认为具有两个显著的特征</a:t>
            </a:r>
            <a:r>
              <a:rPr lang="en-US" altLang="zh-CN" sz="800" dirty="0" smtClean="0">
                <a:sym typeface="Wingdings" panose="05000000000000000000" pitchFamily="2" charset="2"/>
              </a:rPr>
              <a:t>:</a:t>
            </a:r>
            <a:r>
              <a:rPr lang="zh-CN" altLang="en-US" sz="800" dirty="0" smtClean="0">
                <a:sym typeface="Wingdings" panose="05000000000000000000" pitchFamily="2" charset="2"/>
              </a:rPr>
              <a:t>一是它的突变性</a:t>
            </a:r>
            <a:r>
              <a:rPr lang="en-US" altLang="zh-CN" sz="800" dirty="0" smtClean="0">
                <a:sym typeface="Wingdings" panose="05000000000000000000" pitchFamily="2" charset="2"/>
              </a:rPr>
              <a:t>,</a:t>
            </a:r>
            <a:r>
              <a:rPr lang="zh-CN" altLang="en-US" sz="800" dirty="0" smtClean="0">
                <a:sym typeface="Wingdings" panose="05000000000000000000" pitchFamily="2" charset="2"/>
              </a:rPr>
              <a:t>二是它的饱和性</a:t>
            </a:r>
            <a:r>
              <a:rPr lang="en-US" altLang="zh-CN" sz="800" dirty="0" smtClean="0">
                <a:sym typeface="Wingdings" panose="05000000000000000000" pitchFamily="2" charset="2"/>
              </a:rPr>
              <a:t>,</a:t>
            </a:r>
            <a:r>
              <a:rPr lang="zh-CN" altLang="en-US" sz="800" dirty="0" smtClean="0">
                <a:sym typeface="Wingdings" panose="05000000000000000000" pitchFamily="2" charset="2"/>
              </a:rPr>
              <a:t>这真是为了模拟神经细胞兴奋过程所产生的神经冲动性以及疲劳等特性</a:t>
            </a:r>
            <a:r>
              <a:rPr lang="en-US" altLang="zh-CN" sz="800" dirty="0" smtClean="0">
                <a:sym typeface="Wingdings" panose="05000000000000000000" pitchFamily="2" charset="2"/>
              </a:rPr>
              <a:t>.`</a:t>
            </a:r>
          </a:p>
          <a:p>
            <a:pPr eaLnBrk="1" hangingPunct="1"/>
            <a:endParaRPr lang="en-US" altLang="zh-CN" sz="800" dirty="0" smtClean="0"/>
          </a:p>
        </p:txBody>
      </p:sp>
    </p:spTree>
    <p:extLst>
      <p:ext uri="{BB962C8B-B14F-4D97-AF65-F5344CB8AC3E}">
        <p14:creationId xmlns:p14="http://schemas.microsoft.com/office/powerpoint/2010/main" val="1160159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eaLnBrk="1" hangingPunct="1"/>
            <a:r>
              <a:rPr lang="zh-CN" altLang="en-US" sz="1200" dirty="0" smtClean="0"/>
              <a:t>人工神经系统是能获取，存取和利用经验知识的物理细胞系统。神经网络的如下特性在其广泛的应用中起着重要的作用：</a:t>
            </a:r>
          </a:p>
          <a:p>
            <a:pPr marL="228600" indent="-228600" eaLnBrk="1" hangingPunct="1">
              <a:buFontTx/>
              <a:buAutoNum type="arabicPeriod"/>
            </a:pPr>
            <a:r>
              <a:rPr lang="zh-CN" altLang="en-US" sz="1200" dirty="0" smtClean="0"/>
              <a:t>非线性处理</a:t>
            </a:r>
            <a:r>
              <a:rPr lang="en-US" altLang="zh-CN" sz="1200" dirty="0" smtClean="0"/>
              <a:t>----</a:t>
            </a:r>
            <a:r>
              <a:rPr lang="zh-CN" altLang="en-US" sz="1200" dirty="0" smtClean="0"/>
              <a:t>具有执行非线性任务和去除噪音的能力</a:t>
            </a:r>
            <a:r>
              <a:rPr lang="en-US" altLang="zh-CN" sz="1200" dirty="0" smtClean="0"/>
              <a:t>,</a:t>
            </a:r>
            <a:r>
              <a:rPr lang="zh-CN" altLang="en-US" sz="1200" dirty="0" smtClean="0"/>
              <a:t>使它能够很好地用于分类和预测问题。</a:t>
            </a:r>
          </a:p>
          <a:p>
            <a:pPr marL="228600" indent="-228600" eaLnBrk="1" hangingPunct="1"/>
            <a:r>
              <a:rPr lang="ja-JP" altLang="en-US" sz="1200" dirty="0" smtClean="0"/>
              <a:t>2. </a:t>
            </a:r>
            <a:r>
              <a:rPr lang="zh-CN" altLang="en-US" sz="1200" dirty="0" smtClean="0"/>
              <a:t>并行处理</a:t>
            </a:r>
            <a:r>
              <a:rPr lang="en-US" altLang="zh-CN" sz="1200" dirty="0" smtClean="0"/>
              <a:t>----</a:t>
            </a:r>
            <a:r>
              <a:rPr lang="zh-CN" altLang="en-US" sz="1200" dirty="0" smtClean="0"/>
              <a:t>大量广泛互联的处理单元组成的结构，提供了并行处理和并行分布信息存储的能力。</a:t>
            </a:r>
          </a:p>
          <a:p>
            <a:pPr marL="228600" indent="-228600" eaLnBrk="1" hangingPunct="1"/>
            <a:r>
              <a:rPr lang="en-US" altLang="zh-CN" sz="1200" dirty="0" smtClean="0"/>
              <a:t>3.</a:t>
            </a:r>
            <a:r>
              <a:rPr lang="zh-CN" altLang="en-US" sz="1200" dirty="0" smtClean="0"/>
              <a:t>输入输出的匹配</a:t>
            </a:r>
            <a:r>
              <a:rPr lang="en-US" altLang="zh-CN" sz="1200" dirty="0" smtClean="0"/>
              <a:t>----</a:t>
            </a:r>
            <a:r>
              <a:rPr lang="zh-CN" altLang="en-US" sz="1200" dirty="0" smtClean="0"/>
              <a:t>它是通过提供一组训练数据，对神经网络的权值参数经行训练后，就可获得网络输入与输出之间的匹配对应关系。</a:t>
            </a:r>
          </a:p>
          <a:p>
            <a:pPr marL="228600" indent="-228600" eaLnBrk="1" hangingPunct="1"/>
            <a:r>
              <a:rPr lang="en-US" altLang="zh-CN" sz="1200" dirty="0" smtClean="0"/>
              <a:t>4. </a:t>
            </a:r>
            <a:r>
              <a:rPr lang="zh-CN" altLang="en-US" sz="1200" dirty="0" smtClean="0"/>
              <a:t>自适应性</a:t>
            </a:r>
            <a:r>
              <a:rPr lang="en-US" altLang="zh-CN" sz="1200" dirty="0" smtClean="0"/>
              <a:t>----</a:t>
            </a:r>
            <a:r>
              <a:rPr lang="zh-CN" altLang="en-US" sz="1200" dirty="0" smtClean="0"/>
              <a:t>强有力的学习算法和自组织规则使神经网络能在不断变化的环境中对每一要求进行自适应。</a:t>
            </a:r>
          </a:p>
          <a:p>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13</a:t>
            </a:fld>
            <a:endParaRPr lang="zh-CN" altLang="en-US"/>
          </a:p>
        </p:txBody>
      </p:sp>
    </p:spTree>
    <p:extLst>
      <p:ext uri="{BB962C8B-B14F-4D97-AF65-F5344CB8AC3E}">
        <p14:creationId xmlns:p14="http://schemas.microsoft.com/office/powerpoint/2010/main" val="631393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DB0585F-FDF9-446C-8019-F5B288C7EE1A}" type="slidenum">
              <a:rPr lang="en-US" altLang="zh-CN" sz="1200"/>
              <a:pPr eaLnBrk="1" hangingPunct="1"/>
              <a:t>14</a:t>
            </a:fld>
            <a:endParaRPr lang="en-US" altLang="zh-CN"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marL="228600" indent="-228600" eaLnBrk="1" hangingPunct="1"/>
            <a:endParaRPr lang="zh-CN" altLang="en-US" sz="800" dirty="0" smtClean="0"/>
          </a:p>
        </p:txBody>
      </p:sp>
    </p:spTree>
    <p:extLst>
      <p:ext uri="{BB962C8B-B14F-4D97-AF65-F5344CB8AC3E}">
        <p14:creationId xmlns:p14="http://schemas.microsoft.com/office/powerpoint/2010/main" val="1412583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单层感知机只有输入层和输出层</a:t>
            </a:r>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15</a:t>
            </a:fld>
            <a:endParaRPr lang="zh-CN" altLang="en-US"/>
          </a:p>
        </p:txBody>
      </p:sp>
    </p:spTree>
    <p:extLst>
      <p:ext uri="{BB962C8B-B14F-4D97-AF65-F5344CB8AC3E}">
        <p14:creationId xmlns:p14="http://schemas.microsoft.com/office/powerpoint/2010/main" val="3383839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0" kern="1200" dirty="0" smtClean="0">
                <a:solidFill>
                  <a:schemeClr val="tx1"/>
                </a:solidFill>
                <a:effectLst/>
                <a:latin typeface="+mn-lt"/>
                <a:ea typeface="+mn-ea"/>
                <a:cs typeface="+mn-cs"/>
              </a:rPr>
              <a:t>1</a:t>
            </a:r>
            <a:r>
              <a:rPr lang="zh-CN" altLang="en-US" sz="1200" i="0" kern="1200" dirty="0" smtClean="0">
                <a:solidFill>
                  <a:schemeClr val="tx1"/>
                </a:solidFill>
                <a:effectLst/>
                <a:latin typeface="+mn-lt"/>
                <a:ea typeface="+mn-ea"/>
                <a:cs typeface="+mn-cs"/>
              </a:rPr>
              <a:t>）比较容易过拟合，参数比较难 </a:t>
            </a:r>
            <a:r>
              <a:rPr lang="en-US" altLang="zh-CN" sz="1200" i="0" kern="1200" dirty="0" smtClean="0">
                <a:solidFill>
                  <a:schemeClr val="tx1"/>
                </a:solidFill>
                <a:effectLst/>
                <a:latin typeface="+mn-lt"/>
                <a:ea typeface="+mn-ea"/>
                <a:cs typeface="+mn-cs"/>
              </a:rPr>
              <a:t>tune</a:t>
            </a:r>
            <a:r>
              <a:rPr lang="zh-CN" altLang="en-US" sz="1200" i="0" kern="1200" dirty="0" smtClean="0">
                <a:solidFill>
                  <a:schemeClr val="tx1"/>
                </a:solidFill>
                <a:effectLst/>
                <a:latin typeface="+mn-lt"/>
                <a:ea typeface="+mn-ea"/>
                <a:cs typeface="+mn-cs"/>
              </a:rPr>
              <a:t>，而且需要不少 </a:t>
            </a:r>
            <a:r>
              <a:rPr lang="en-US" altLang="zh-CN" sz="1200" i="0" kern="1200" dirty="0" smtClean="0">
                <a:solidFill>
                  <a:schemeClr val="tx1"/>
                </a:solidFill>
                <a:effectLst/>
                <a:latin typeface="+mn-lt"/>
                <a:ea typeface="+mn-ea"/>
                <a:cs typeface="+mn-cs"/>
              </a:rPr>
              <a:t>trick</a:t>
            </a:r>
            <a:r>
              <a:rPr lang="zh-CN" altLang="en-US" sz="1200" i="0" kern="1200" dirty="0" smtClean="0">
                <a:solidFill>
                  <a:schemeClr val="tx1"/>
                </a:solidFill>
                <a:effectLst/>
                <a:latin typeface="+mn-lt"/>
                <a:ea typeface="+mn-ea"/>
                <a:cs typeface="+mn-cs"/>
              </a:rPr>
              <a:t>（技巧）；</a:t>
            </a:r>
            <a:br>
              <a:rPr lang="zh-CN" altLang="en-US"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2</a:t>
            </a:r>
            <a:r>
              <a:rPr lang="zh-CN" altLang="en-US" sz="1200" i="0" kern="1200" dirty="0" smtClean="0">
                <a:solidFill>
                  <a:schemeClr val="tx1"/>
                </a:solidFill>
                <a:effectLst/>
                <a:latin typeface="+mn-lt"/>
                <a:ea typeface="+mn-ea"/>
                <a:cs typeface="+mn-cs"/>
              </a:rPr>
              <a:t>）训练速度比较慢，在层次比较少（小于等于 </a:t>
            </a:r>
            <a:r>
              <a:rPr lang="en-US" altLang="zh-CN" sz="1200" i="0" kern="1200" dirty="0" smtClean="0">
                <a:solidFill>
                  <a:schemeClr val="tx1"/>
                </a:solidFill>
                <a:effectLst/>
                <a:latin typeface="+mn-lt"/>
                <a:ea typeface="+mn-ea"/>
                <a:cs typeface="+mn-cs"/>
              </a:rPr>
              <a:t>3</a:t>
            </a:r>
            <a:r>
              <a:rPr lang="zh-CN" altLang="en-US" sz="1200" i="0" kern="1200" dirty="0" smtClean="0">
                <a:solidFill>
                  <a:schemeClr val="tx1"/>
                </a:solidFill>
                <a:effectLst/>
                <a:latin typeface="+mn-lt"/>
                <a:ea typeface="+mn-ea"/>
                <a:cs typeface="+mn-cs"/>
              </a:rPr>
              <a:t>）的情况下效果并不比其它方</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法更优；</a:t>
            </a:r>
            <a:endParaRPr lang="en-US" altLang="zh-CN" sz="120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19</a:t>
            </a:fld>
            <a:endParaRPr lang="zh-CN" altLang="en-US"/>
          </a:p>
        </p:txBody>
      </p:sp>
    </p:spTree>
    <p:extLst>
      <p:ext uri="{BB962C8B-B14F-4D97-AF65-F5344CB8AC3E}">
        <p14:creationId xmlns:p14="http://schemas.microsoft.com/office/powerpoint/2010/main" val="2611888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21</a:t>
            </a:fld>
            <a:endParaRPr lang="zh-CN" altLang="en-US"/>
          </a:p>
        </p:txBody>
      </p:sp>
    </p:spTree>
    <p:extLst>
      <p:ext uri="{BB962C8B-B14F-4D97-AF65-F5344CB8AC3E}">
        <p14:creationId xmlns:p14="http://schemas.microsoft.com/office/powerpoint/2010/main" val="2053528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DB0585F-FDF9-446C-8019-F5B288C7EE1A}" type="slidenum">
              <a:rPr lang="en-US" altLang="zh-CN" sz="1200"/>
              <a:pPr eaLnBrk="1" hangingPunct="1"/>
              <a:t>25</a:t>
            </a:fld>
            <a:endParaRPr lang="en-US" altLang="zh-CN"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marL="228600" indent="-228600" eaLnBrk="1" hangingPunct="1"/>
            <a:endParaRPr lang="ja-JP" altLang="en-US" sz="800" dirty="0" smtClean="0"/>
          </a:p>
        </p:txBody>
      </p:sp>
    </p:spTree>
    <p:extLst>
      <p:ext uri="{BB962C8B-B14F-4D97-AF65-F5344CB8AC3E}">
        <p14:creationId xmlns:p14="http://schemas.microsoft.com/office/powerpoint/2010/main" val="2521904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0" kern="1200" dirty="0" smtClean="0">
                <a:solidFill>
                  <a:schemeClr val="tx1"/>
                </a:solidFill>
                <a:effectLst/>
                <a:latin typeface="+mn-lt"/>
                <a:ea typeface="+mn-ea"/>
                <a:cs typeface="+mn-cs"/>
              </a:rPr>
              <a:t>1</a:t>
            </a:r>
            <a:r>
              <a:rPr lang="zh-CN" altLang="en-US" sz="1200" i="0" kern="1200" dirty="0" smtClean="0">
                <a:solidFill>
                  <a:schemeClr val="tx1"/>
                </a:solidFill>
                <a:effectLst/>
                <a:latin typeface="+mn-lt"/>
                <a:ea typeface="+mn-ea"/>
                <a:cs typeface="+mn-cs"/>
              </a:rPr>
              <a:t>）比较容易过拟合，参数比较难 </a:t>
            </a:r>
            <a:r>
              <a:rPr lang="en-US" altLang="zh-CN" sz="1200" i="0" kern="1200" dirty="0" smtClean="0">
                <a:solidFill>
                  <a:schemeClr val="tx1"/>
                </a:solidFill>
                <a:effectLst/>
                <a:latin typeface="+mn-lt"/>
                <a:ea typeface="+mn-ea"/>
                <a:cs typeface="+mn-cs"/>
              </a:rPr>
              <a:t>tune</a:t>
            </a:r>
            <a:r>
              <a:rPr lang="zh-CN" altLang="en-US" sz="1200" i="0" kern="1200" dirty="0" smtClean="0">
                <a:solidFill>
                  <a:schemeClr val="tx1"/>
                </a:solidFill>
                <a:effectLst/>
                <a:latin typeface="+mn-lt"/>
                <a:ea typeface="+mn-ea"/>
                <a:cs typeface="+mn-cs"/>
              </a:rPr>
              <a:t>，而且需要不少经验和 </a:t>
            </a:r>
            <a:r>
              <a:rPr lang="en-US" altLang="zh-CN" sz="1200" i="0" kern="1200" dirty="0" smtClean="0">
                <a:solidFill>
                  <a:schemeClr val="tx1"/>
                </a:solidFill>
                <a:effectLst/>
                <a:latin typeface="+mn-lt"/>
                <a:ea typeface="+mn-ea"/>
                <a:cs typeface="+mn-cs"/>
              </a:rPr>
              <a:t>trick</a:t>
            </a:r>
            <a:r>
              <a:rPr lang="zh-CN" altLang="en-US" sz="1200" i="0" kern="1200" dirty="0" smtClean="0">
                <a:solidFill>
                  <a:schemeClr val="tx1"/>
                </a:solidFill>
                <a:effectLst/>
                <a:latin typeface="+mn-lt"/>
                <a:ea typeface="+mn-ea"/>
                <a:cs typeface="+mn-cs"/>
              </a:rPr>
              <a:t>（技巧）；</a:t>
            </a:r>
            <a:br>
              <a:rPr lang="zh-CN" altLang="en-US"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2</a:t>
            </a:r>
            <a:r>
              <a:rPr lang="zh-CN" altLang="en-US" sz="1200" i="0" kern="1200" dirty="0" smtClean="0">
                <a:solidFill>
                  <a:schemeClr val="tx1"/>
                </a:solidFill>
                <a:effectLst/>
                <a:latin typeface="+mn-lt"/>
                <a:ea typeface="+mn-ea"/>
                <a:cs typeface="+mn-cs"/>
              </a:rPr>
              <a:t>）训练速度比较慢，在层次比较少（小于等于 </a:t>
            </a:r>
            <a:r>
              <a:rPr lang="en-US" altLang="zh-CN" sz="1200" i="0" kern="1200" dirty="0" smtClean="0">
                <a:solidFill>
                  <a:schemeClr val="tx1"/>
                </a:solidFill>
                <a:effectLst/>
                <a:latin typeface="+mn-lt"/>
                <a:ea typeface="+mn-ea"/>
                <a:cs typeface="+mn-cs"/>
              </a:rPr>
              <a:t>3</a:t>
            </a:r>
            <a:r>
              <a:rPr lang="zh-CN" altLang="en-US" sz="1200" i="0" kern="1200" dirty="0" smtClean="0">
                <a:solidFill>
                  <a:schemeClr val="tx1"/>
                </a:solidFill>
                <a:effectLst/>
                <a:latin typeface="+mn-lt"/>
                <a:ea typeface="+mn-ea"/>
                <a:cs typeface="+mn-cs"/>
              </a:rPr>
              <a:t>）的情况下效果并不比其它方</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法更优；</a:t>
            </a:r>
            <a:endParaRPr lang="en-US" altLang="zh-CN" sz="120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26</a:t>
            </a:fld>
            <a:endParaRPr lang="zh-CN" altLang="en-US"/>
          </a:p>
        </p:txBody>
      </p:sp>
    </p:spTree>
    <p:extLst>
      <p:ext uri="{BB962C8B-B14F-4D97-AF65-F5344CB8AC3E}">
        <p14:creationId xmlns:p14="http://schemas.microsoft.com/office/powerpoint/2010/main" val="244479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深度学习是机器学习研究中的一个新的领域，其动机在于建立、模拟人脑</a:t>
            </a:r>
          </a:p>
          <a:p>
            <a:r>
              <a:rPr lang="zh-CN" altLang="en-US" dirty="0" smtClean="0"/>
              <a:t>进行分析学习的神经网络，它模仿人脑的机制来解释数据，</a:t>
            </a:r>
          </a:p>
          <a:p>
            <a:endParaRPr lang="en-US" altLang="zh-CN" dirty="0" smtClean="0"/>
          </a:p>
          <a:p>
            <a:r>
              <a:rPr lang="zh-CN" altLang="en-US" sz="1200" i="0" kern="1200" dirty="0" smtClean="0">
                <a:solidFill>
                  <a:schemeClr val="tx1"/>
                </a:solidFill>
                <a:effectLst/>
                <a:latin typeface="+mn-lt"/>
                <a:ea typeface="+mn-ea"/>
                <a:cs typeface="+mn-cs"/>
              </a:rPr>
              <a:t>神经科学中的发现，该发现也获得了诺贝尔医学奖：</a:t>
            </a:r>
            <a:endParaRPr lang="en-US" altLang="zh-CN" sz="1200" i="0" kern="1200" dirty="0" smtClean="0">
              <a:solidFill>
                <a:schemeClr val="tx1"/>
              </a:solidFill>
              <a:effectLst/>
              <a:latin typeface="+mn-lt"/>
              <a:ea typeface="+mn-ea"/>
              <a:cs typeface="+mn-cs"/>
            </a:endParaRPr>
          </a:p>
          <a:p>
            <a:r>
              <a:rPr lang="zh-CN" altLang="en-US" sz="1200" i="0" kern="1200" dirty="0" smtClean="0">
                <a:solidFill>
                  <a:schemeClr val="tx1"/>
                </a:solidFill>
                <a:effectLst/>
                <a:latin typeface="+mn-lt"/>
                <a:ea typeface="+mn-ea"/>
                <a:cs typeface="+mn-cs"/>
              </a:rPr>
              <a:t>人脑视觉机理</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后脑皮层的不同视觉神经元，与瞳孔所受刺激之间，存在某种对应关系。</a:t>
            </a:r>
            <a:endParaRPr lang="en-US" altLang="zh-CN" sz="1200" i="0" kern="1200" dirty="0" smtClean="0">
              <a:solidFill>
                <a:schemeClr val="tx1"/>
              </a:solidFill>
              <a:effectLst/>
              <a:latin typeface="+mn-lt"/>
              <a:ea typeface="+mn-ea"/>
              <a:cs typeface="+mn-cs"/>
            </a:endParaRPr>
          </a:p>
          <a:p>
            <a:r>
              <a:rPr lang="zh-CN" altLang="en-US" sz="1200" i="0" kern="1200" dirty="0" smtClean="0">
                <a:solidFill>
                  <a:schemeClr val="tx1"/>
                </a:solidFill>
                <a:effectLst/>
                <a:latin typeface="+mn-lt"/>
                <a:ea typeface="+mn-ea"/>
                <a:cs typeface="+mn-cs"/>
              </a:rPr>
              <a:t>这个发现激发了人们对于神经系统的进一步思考。神经</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中枢</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大脑的工作过</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程，或许是一个不断迭代、不断抽象的过程。</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
            </a:r>
            <a:br>
              <a:rPr lang="zh-CN" altLang="en-US"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27</a:t>
            </a:fld>
            <a:endParaRPr lang="zh-CN" altLang="en-US"/>
          </a:p>
        </p:txBody>
      </p:sp>
    </p:spTree>
    <p:extLst>
      <p:ext uri="{BB962C8B-B14F-4D97-AF65-F5344CB8AC3E}">
        <p14:creationId xmlns:p14="http://schemas.microsoft.com/office/powerpoint/2010/main" val="3223431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1981 </a:t>
            </a:r>
            <a:r>
              <a:rPr lang="zh-CN" altLang="en-US" sz="1200" i="0" kern="1200" dirty="0" smtClean="0">
                <a:solidFill>
                  <a:schemeClr val="tx1"/>
                </a:solidFill>
                <a:effectLst/>
                <a:latin typeface="+mn-lt"/>
                <a:ea typeface="+mn-ea"/>
                <a:cs typeface="+mn-cs"/>
              </a:rPr>
              <a:t>年的诺贝尔医学奖，</a:t>
            </a:r>
            <a:endParaRPr lang="en-US" altLang="zh-CN" sz="1200" i="0" kern="1200" dirty="0" smtClean="0">
              <a:solidFill>
                <a:schemeClr val="tx1"/>
              </a:solidFill>
              <a:effectLst/>
              <a:latin typeface="+mn-lt"/>
              <a:ea typeface="+mn-ea"/>
              <a:cs typeface="+mn-cs"/>
            </a:endParaRPr>
          </a:p>
          <a:p>
            <a:endParaRPr lang="en-US" altLang="zh-CN" sz="1200" i="0" kern="1200" dirty="0" smtClean="0">
              <a:solidFill>
                <a:schemeClr val="tx1"/>
              </a:solidFill>
              <a:effectLst/>
              <a:latin typeface="+mn-lt"/>
              <a:ea typeface="+mn-ea"/>
              <a:cs typeface="+mn-cs"/>
            </a:endParaRPr>
          </a:p>
          <a:p>
            <a:r>
              <a:rPr lang="en-US" altLang="zh-CN" sz="1200" i="0" kern="1200" dirty="0" smtClean="0">
                <a:solidFill>
                  <a:schemeClr val="tx1"/>
                </a:solidFill>
                <a:effectLst/>
                <a:latin typeface="+mn-lt"/>
                <a:ea typeface="+mn-ea"/>
                <a:cs typeface="+mn-cs"/>
              </a:rPr>
              <a:t>2012 </a:t>
            </a:r>
            <a:r>
              <a:rPr lang="zh-CN" altLang="en-US" sz="1200" i="0" kern="1200" dirty="0" smtClean="0">
                <a:solidFill>
                  <a:schemeClr val="tx1"/>
                </a:solidFill>
                <a:effectLst/>
                <a:latin typeface="+mn-lt"/>
                <a:ea typeface="+mn-ea"/>
                <a:cs typeface="+mn-cs"/>
              </a:rPr>
              <a:t>年 </a:t>
            </a:r>
            <a:r>
              <a:rPr lang="en-US" altLang="zh-CN" sz="1200" i="0" kern="1200" dirty="0" smtClean="0">
                <a:solidFill>
                  <a:schemeClr val="tx1"/>
                </a:solidFill>
                <a:effectLst/>
                <a:latin typeface="+mn-lt"/>
                <a:ea typeface="+mn-ea"/>
                <a:cs typeface="+mn-cs"/>
              </a:rPr>
              <a:t>6 </a:t>
            </a:r>
            <a:r>
              <a:rPr lang="zh-CN" altLang="en-US" sz="1200" i="0" kern="1200" dirty="0" smtClean="0">
                <a:solidFill>
                  <a:schemeClr val="tx1"/>
                </a:solidFill>
                <a:effectLst/>
                <a:latin typeface="+mn-lt"/>
                <a:ea typeface="+mn-ea"/>
                <a:cs typeface="+mn-cs"/>
              </a:rPr>
              <a:t>月，</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纽约时报</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披露了 </a:t>
            </a:r>
            <a:r>
              <a:rPr lang="en-US" altLang="zh-CN" sz="1200" i="0" kern="1200" dirty="0" smtClean="0">
                <a:solidFill>
                  <a:schemeClr val="tx1"/>
                </a:solidFill>
                <a:effectLst/>
                <a:latin typeface="+mn-lt"/>
                <a:ea typeface="+mn-ea"/>
                <a:cs typeface="+mn-cs"/>
              </a:rPr>
              <a:t>Google Brain </a:t>
            </a:r>
            <a:r>
              <a:rPr lang="zh-CN" altLang="en-US" sz="1200" i="0" kern="1200" dirty="0" smtClean="0">
                <a:solidFill>
                  <a:schemeClr val="tx1"/>
                </a:solidFill>
                <a:effectLst/>
                <a:latin typeface="+mn-lt"/>
                <a:ea typeface="+mn-ea"/>
                <a:cs typeface="+mn-cs"/>
              </a:rPr>
              <a:t>项目，吸引了公众的广泛</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关注。这个项目是由著名的斯坦福大学的机器学习教授 </a:t>
            </a:r>
            <a:r>
              <a:rPr lang="en-US" altLang="zh-CN" sz="1200" i="0" kern="1200" dirty="0" smtClean="0">
                <a:solidFill>
                  <a:schemeClr val="tx1"/>
                </a:solidFill>
                <a:effectLst/>
                <a:latin typeface="+mn-lt"/>
                <a:ea typeface="+mn-ea"/>
                <a:cs typeface="+mn-cs"/>
              </a:rPr>
              <a:t>Andrew Ng </a:t>
            </a:r>
            <a:r>
              <a:rPr lang="zh-CN" altLang="en-US" sz="1200" i="0" kern="1200" dirty="0" smtClean="0">
                <a:solidFill>
                  <a:schemeClr val="tx1"/>
                </a:solidFill>
                <a:effectLst/>
                <a:latin typeface="+mn-lt"/>
                <a:ea typeface="+mn-ea"/>
                <a:cs typeface="+mn-cs"/>
              </a:rPr>
              <a:t>和在大规模</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计算机系统方面的世界顶尖专家 </a:t>
            </a:r>
            <a:r>
              <a:rPr lang="en-US" altLang="zh-CN" sz="1200" i="0" kern="1200" dirty="0" err="1" smtClean="0">
                <a:solidFill>
                  <a:schemeClr val="tx1"/>
                </a:solidFill>
                <a:effectLst/>
                <a:latin typeface="+mn-lt"/>
                <a:ea typeface="+mn-ea"/>
                <a:cs typeface="+mn-cs"/>
              </a:rPr>
              <a:t>JeffDean</a:t>
            </a:r>
            <a:r>
              <a:rPr lang="en-US" altLang="zh-CN" sz="1200" i="0" kern="1200" dirty="0" smtClean="0">
                <a:solidFill>
                  <a:schemeClr val="tx1"/>
                </a:solidFill>
                <a:effectLst/>
                <a:latin typeface="+mn-lt"/>
                <a:ea typeface="+mn-ea"/>
                <a:cs typeface="+mn-cs"/>
              </a:rPr>
              <a:t> </a:t>
            </a:r>
            <a:r>
              <a:rPr lang="zh-CN" altLang="en-US" sz="1200" i="0" kern="1200" dirty="0" smtClean="0">
                <a:solidFill>
                  <a:schemeClr val="tx1"/>
                </a:solidFill>
                <a:effectLst/>
                <a:latin typeface="+mn-lt"/>
                <a:ea typeface="+mn-ea"/>
                <a:cs typeface="+mn-cs"/>
              </a:rPr>
              <a:t>共同主导，用 </a:t>
            </a:r>
            <a:r>
              <a:rPr lang="en-US" altLang="zh-CN" sz="1200" i="0" kern="1200" dirty="0" smtClean="0">
                <a:solidFill>
                  <a:schemeClr val="tx1"/>
                </a:solidFill>
                <a:effectLst/>
                <a:latin typeface="+mn-lt"/>
                <a:ea typeface="+mn-ea"/>
                <a:cs typeface="+mn-cs"/>
              </a:rPr>
              <a:t>16000 </a:t>
            </a:r>
            <a:r>
              <a:rPr lang="zh-CN" altLang="en-US" sz="1200" i="0" kern="1200" dirty="0" smtClean="0">
                <a:solidFill>
                  <a:schemeClr val="tx1"/>
                </a:solidFill>
                <a:effectLst/>
                <a:latin typeface="+mn-lt"/>
                <a:ea typeface="+mn-ea"/>
                <a:cs typeface="+mn-cs"/>
              </a:rPr>
              <a:t>个 </a:t>
            </a:r>
            <a:r>
              <a:rPr lang="en-US" altLang="zh-CN" sz="1200" i="0" kern="1200" dirty="0" smtClean="0">
                <a:solidFill>
                  <a:schemeClr val="tx1"/>
                </a:solidFill>
                <a:effectLst/>
                <a:latin typeface="+mn-lt"/>
                <a:ea typeface="+mn-ea"/>
                <a:cs typeface="+mn-cs"/>
              </a:rPr>
              <a:t>CPU Core </a:t>
            </a:r>
            <a:r>
              <a:rPr lang="zh-CN" altLang="en-US" sz="1200" i="0" kern="1200" dirty="0" smtClean="0">
                <a:solidFill>
                  <a:schemeClr val="tx1"/>
                </a:solidFill>
                <a:effectLst/>
                <a:latin typeface="+mn-lt"/>
                <a:ea typeface="+mn-ea"/>
                <a:cs typeface="+mn-cs"/>
              </a:rPr>
              <a:t>的</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并行计算平台训练一种称为“深度神经网络”（ </a:t>
            </a:r>
            <a:r>
              <a:rPr lang="en-US" altLang="zh-CN" sz="1200" i="0" kern="1200" dirty="0" smtClean="0">
                <a:solidFill>
                  <a:schemeClr val="tx1"/>
                </a:solidFill>
                <a:effectLst/>
                <a:latin typeface="+mn-lt"/>
                <a:ea typeface="+mn-ea"/>
                <a:cs typeface="+mn-cs"/>
              </a:rPr>
              <a:t>DNN</a:t>
            </a:r>
            <a:r>
              <a:rPr lang="zh-CN" altLang="en-US" sz="1200" i="0" kern="1200" dirty="0" smtClean="0">
                <a:solidFill>
                  <a:schemeClr val="tx1"/>
                </a:solidFill>
                <a:effectLst/>
                <a:latin typeface="+mn-lt"/>
                <a:ea typeface="+mn-ea"/>
                <a:cs typeface="+mn-cs"/>
              </a:rPr>
              <a:t>， </a:t>
            </a:r>
            <a:r>
              <a:rPr lang="en-US" altLang="zh-CN" sz="1200" i="0" kern="1200" dirty="0" smtClean="0">
                <a:solidFill>
                  <a:schemeClr val="tx1"/>
                </a:solidFill>
                <a:effectLst/>
                <a:latin typeface="+mn-lt"/>
                <a:ea typeface="+mn-ea"/>
                <a:cs typeface="+mn-cs"/>
              </a:rPr>
              <a:t>Deep Neural Networks</a:t>
            </a:r>
            <a:r>
              <a:rPr lang="zh-CN" altLang="en-US" sz="1200" i="0" kern="1200" dirty="0" smtClean="0">
                <a:solidFill>
                  <a:schemeClr val="tx1"/>
                </a:solidFill>
                <a:effectLst/>
                <a:latin typeface="+mn-lt"/>
                <a:ea typeface="+mn-ea"/>
                <a:cs typeface="+mn-cs"/>
              </a:rPr>
              <a:t>）的</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机器学习模型（内部共有 </a:t>
            </a:r>
            <a:r>
              <a:rPr lang="en-US" altLang="zh-CN" sz="1200" i="0" kern="1200" dirty="0" smtClean="0">
                <a:solidFill>
                  <a:schemeClr val="tx1"/>
                </a:solidFill>
                <a:effectLst/>
                <a:latin typeface="+mn-lt"/>
                <a:ea typeface="+mn-ea"/>
                <a:cs typeface="+mn-cs"/>
              </a:rPr>
              <a:t>10 </a:t>
            </a:r>
            <a:r>
              <a:rPr lang="zh-CN" altLang="en-US" sz="1200" i="0" kern="1200" dirty="0" smtClean="0">
                <a:solidFill>
                  <a:schemeClr val="tx1"/>
                </a:solidFill>
                <a:effectLst/>
                <a:latin typeface="+mn-lt"/>
                <a:ea typeface="+mn-ea"/>
                <a:cs typeface="+mn-cs"/>
              </a:rPr>
              <a:t>亿个节点。这一网络自然是不能跟人类的神经网络</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相提并论的。要知道，人脑中可是有 </a:t>
            </a:r>
            <a:r>
              <a:rPr lang="en-US" altLang="zh-CN" sz="1200" i="0" kern="1200" dirty="0" smtClean="0">
                <a:solidFill>
                  <a:schemeClr val="tx1"/>
                </a:solidFill>
                <a:effectLst/>
                <a:latin typeface="+mn-lt"/>
                <a:ea typeface="+mn-ea"/>
                <a:cs typeface="+mn-cs"/>
              </a:rPr>
              <a:t>150 </a:t>
            </a:r>
            <a:r>
              <a:rPr lang="zh-CN" altLang="en-US" sz="1200" i="0" kern="1200" dirty="0" smtClean="0">
                <a:solidFill>
                  <a:schemeClr val="tx1"/>
                </a:solidFill>
                <a:effectLst/>
                <a:latin typeface="+mn-lt"/>
                <a:ea typeface="+mn-ea"/>
                <a:cs typeface="+mn-cs"/>
              </a:rPr>
              <a:t>多亿个神经元，互相连接的节点也就</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是突触数更是如银河沙数。</a:t>
            </a:r>
            <a:br>
              <a:rPr lang="zh-CN" altLang="en-US"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28</a:t>
            </a:fld>
            <a:endParaRPr lang="zh-CN" altLang="en-US"/>
          </a:p>
        </p:txBody>
      </p:sp>
    </p:spTree>
    <p:extLst>
      <p:ext uri="{BB962C8B-B14F-4D97-AF65-F5344CB8AC3E}">
        <p14:creationId xmlns:p14="http://schemas.microsoft.com/office/powerpoint/2010/main" val="31512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DB0585F-FDF9-446C-8019-F5B288C7EE1A}" type="slidenum">
              <a:rPr lang="en-US" altLang="zh-CN" sz="1200"/>
              <a:pPr eaLnBrk="1" hangingPunct="1"/>
              <a:t>3</a:t>
            </a:fld>
            <a:endParaRPr lang="en-US" altLang="zh-CN"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marL="228600" indent="-228600" eaLnBrk="1" hangingPunct="1"/>
            <a:endParaRPr lang="zh-CN" altLang="en-US" sz="800" dirty="0" smtClean="0"/>
          </a:p>
        </p:txBody>
      </p:sp>
    </p:spTree>
    <p:extLst>
      <p:ext uri="{BB962C8B-B14F-4D97-AF65-F5344CB8AC3E}">
        <p14:creationId xmlns:p14="http://schemas.microsoft.com/office/powerpoint/2010/main" val="916751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29</a:t>
            </a:fld>
            <a:endParaRPr lang="zh-CN" altLang="en-US"/>
          </a:p>
        </p:txBody>
      </p:sp>
    </p:spTree>
    <p:extLst>
      <p:ext uri="{BB962C8B-B14F-4D97-AF65-F5344CB8AC3E}">
        <p14:creationId xmlns:p14="http://schemas.microsoft.com/office/powerpoint/2010/main" val="2180204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大量神经元的集体效应形成了大脑的高级功能：感知，记忆，学习和抽象思维</a:t>
            </a:r>
          </a:p>
          <a:p>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4</a:t>
            </a:fld>
            <a:endParaRPr lang="zh-CN" altLang="en-US"/>
          </a:p>
        </p:txBody>
      </p:sp>
    </p:spTree>
    <p:extLst>
      <p:ext uri="{BB962C8B-B14F-4D97-AF65-F5344CB8AC3E}">
        <p14:creationId xmlns:p14="http://schemas.microsoft.com/office/powerpoint/2010/main" val="46410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大量神经元的集体效应形成了大脑的高级功能：感知，记忆，学习和抽象思维</a:t>
            </a:r>
          </a:p>
          <a:p>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5</a:t>
            </a:fld>
            <a:endParaRPr lang="zh-CN" altLang="en-US"/>
          </a:p>
        </p:txBody>
      </p:sp>
    </p:spTree>
    <p:extLst>
      <p:ext uri="{BB962C8B-B14F-4D97-AF65-F5344CB8AC3E}">
        <p14:creationId xmlns:p14="http://schemas.microsoft.com/office/powerpoint/2010/main" val="350141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F17036-69D3-4540-8C3F-23B739FE66F8}" type="slidenum">
              <a:rPr lang="zh-CN" altLang="en-US" smtClean="0"/>
              <a:t>7</a:t>
            </a:fld>
            <a:endParaRPr lang="zh-CN" altLang="en-US"/>
          </a:p>
        </p:txBody>
      </p:sp>
    </p:spTree>
    <p:extLst>
      <p:ext uri="{BB962C8B-B14F-4D97-AF65-F5344CB8AC3E}">
        <p14:creationId xmlns:p14="http://schemas.microsoft.com/office/powerpoint/2010/main" val="3538869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4E86F59-6DC4-4E55-8E4C-53842F9F0DF0}" type="slidenum">
              <a:rPr lang="en-US" altLang="zh-CN" sz="1200"/>
              <a:pPr eaLnBrk="1" hangingPunct="1"/>
              <a:t>8</a:t>
            </a:fld>
            <a:endParaRPr lang="en-US" altLang="zh-CN" sz="120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sz="800" dirty="0" smtClean="0"/>
              <a:t>-</a:t>
            </a:r>
            <a:r>
              <a:rPr lang="zh-CN" altLang="en-US" sz="800" dirty="0" smtClean="0"/>
              <a:t>每个神经细胞用细胞膜和外部隔开，因此，细胞内部和外部都具有不同的电位，通常内部电位比外部电位低，把外部电位为零时的内部电位叫做膜电位。输入信号一到达神经细胞，将影响膜电位的变化。当膜电位高出某个阈值时，就会产生输出脉冲；当在阈值以下时，不会产生脉冲。细胞体的上述功能可概括为“阈值作用”。</a:t>
            </a:r>
          </a:p>
          <a:p>
            <a:pPr eaLnBrk="1" hangingPunct="1"/>
            <a:r>
              <a:rPr lang="zh-CN" altLang="en-US" sz="800" dirty="0" smtClean="0"/>
              <a:t>实际上，神经元是多输入单输出的信息处理单元。考虑从 </a:t>
            </a:r>
            <a:r>
              <a:rPr lang="en-US" altLang="zh-CN" sz="800" dirty="0" smtClean="0"/>
              <a:t>n </a:t>
            </a:r>
            <a:r>
              <a:rPr lang="zh-CN" altLang="en-US" sz="800" dirty="0" smtClean="0"/>
              <a:t>个神经元接受输入信号的神经元，设输入信号分别为 </a:t>
            </a:r>
            <a:r>
              <a:rPr lang="en-US" altLang="zh-CN" sz="800" dirty="0" smtClean="0"/>
              <a:t>x1</a:t>
            </a:r>
            <a:r>
              <a:rPr lang="zh-CN" altLang="en-US" sz="800" dirty="0" smtClean="0"/>
              <a:t>，</a:t>
            </a:r>
            <a:r>
              <a:rPr lang="en-US" altLang="zh-CN" sz="800" dirty="0" smtClean="0"/>
              <a:t>x2</a:t>
            </a:r>
            <a:r>
              <a:rPr lang="zh-CN" altLang="en-US" sz="800" dirty="0" smtClean="0"/>
              <a:t>，</a:t>
            </a:r>
            <a:r>
              <a:rPr lang="en-US" altLang="zh-CN" sz="800" dirty="0" err="1" smtClean="0"/>
              <a:t>xn</a:t>
            </a:r>
            <a:r>
              <a:rPr lang="zh-CN" altLang="en-US" sz="800" dirty="0" smtClean="0"/>
              <a:t>，膜电位的变化为 </a:t>
            </a:r>
            <a:r>
              <a:rPr lang="en-US" altLang="zh-CN" sz="800" dirty="0" smtClean="0"/>
              <a:t>u</a:t>
            </a:r>
            <a:r>
              <a:rPr lang="zh-CN" altLang="en-US" sz="800" dirty="0" smtClean="0"/>
              <a:t>，兴奋的阈值为   ，输出信号记为 </a:t>
            </a:r>
            <a:r>
              <a:rPr lang="en-US" altLang="zh-CN" sz="800" dirty="0" smtClean="0"/>
              <a:t>y</a:t>
            </a:r>
            <a:r>
              <a:rPr lang="zh-CN" altLang="en-US" sz="800" dirty="0" smtClean="0"/>
              <a:t>。</a:t>
            </a:r>
          </a:p>
          <a:p>
            <a:pPr eaLnBrk="1" hangingPunct="1"/>
            <a:r>
              <a:rPr lang="zh-CN" altLang="en-US" sz="800" dirty="0" smtClean="0"/>
              <a:t>在第 </a:t>
            </a:r>
            <a:r>
              <a:rPr lang="en-US" altLang="zh-CN" sz="800" dirty="0" err="1" smtClean="0"/>
              <a:t>i</a:t>
            </a:r>
            <a:r>
              <a:rPr lang="en-US" altLang="zh-CN" sz="800" dirty="0" smtClean="0"/>
              <a:t> </a:t>
            </a:r>
            <a:r>
              <a:rPr lang="zh-CN" altLang="en-US" sz="800" dirty="0" smtClean="0"/>
              <a:t>个轴突上，单位强度信号输入时把受到影响而变化的膜电位的量用 </a:t>
            </a:r>
            <a:r>
              <a:rPr lang="en-US" altLang="zh-CN" sz="800" dirty="0" err="1" smtClean="0"/>
              <a:t>wi</a:t>
            </a:r>
            <a:r>
              <a:rPr lang="en-US" altLang="zh-CN" sz="800" dirty="0" smtClean="0"/>
              <a:t> </a:t>
            </a:r>
            <a:r>
              <a:rPr lang="zh-CN" altLang="en-US" sz="800" dirty="0" smtClean="0"/>
              <a:t>表示。</a:t>
            </a:r>
            <a:r>
              <a:rPr lang="en-US" altLang="zh-CN" sz="800" dirty="0" smtClean="0"/>
              <a:t>Wi </a:t>
            </a:r>
            <a:r>
              <a:rPr lang="zh-CN" altLang="en-US" sz="800" dirty="0" smtClean="0"/>
              <a:t>是表示突触结合效率的量，称为突触结合强度，或叫做连接权重。</a:t>
            </a:r>
          </a:p>
        </p:txBody>
      </p:sp>
    </p:spTree>
    <p:extLst>
      <p:ext uri="{BB962C8B-B14F-4D97-AF65-F5344CB8AC3E}">
        <p14:creationId xmlns:p14="http://schemas.microsoft.com/office/powerpoint/2010/main" val="396731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9A6D926-4962-497F-82EB-011DC06E5478}" type="slidenum">
              <a:rPr lang="en-US" altLang="zh-CN" sz="1200"/>
              <a:pPr eaLnBrk="1" hangingPunct="1"/>
              <a:t>9</a:t>
            </a:fld>
            <a:endParaRPr lang="en-US" altLang="zh-CN" sz="1200"/>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sz="800" dirty="0" smtClean="0"/>
              <a:t>-</a:t>
            </a:r>
            <a:r>
              <a:rPr lang="zh-CN" altLang="en-US" sz="800" dirty="0" smtClean="0"/>
              <a:t>每个神经细胞用细胞膜和外部隔开，因此，细胞内部和外部都具有不同的电位，通常内部电位比外部电位低，把外部电位为零时的内部电位叫做膜电位。输入信号一到达神经细胞，将影响膜电位的变化。当膜电位高出某个阈值时，就会产生输出脉冲；当在阈值以下时，不会产生脉冲。细胞体的上述功能可概括为“阈值作用”。</a:t>
            </a:r>
          </a:p>
          <a:p>
            <a:pPr eaLnBrk="1" hangingPunct="1"/>
            <a:r>
              <a:rPr lang="zh-CN" altLang="en-US" sz="800" dirty="0" smtClean="0"/>
              <a:t>实际上，神经元是多输入单输出的信息处理单元。考虑从 </a:t>
            </a:r>
            <a:r>
              <a:rPr lang="en-US" altLang="zh-CN" sz="800" dirty="0" smtClean="0"/>
              <a:t>n </a:t>
            </a:r>
            <a:r>
              <a:rPr lang="zh-CN" altLang="en-US" sz="800" dirty="0" smtClean="0"/>
              <a:t>个神经元接受输入信号的神经元，设输入信号分别为 </a:t>
            </a:r>
            <a:r>
              <a:rPr lang="en-US" altLang="zh-CN" sz="800" dirty="0" smtClean="0"/>
              <a:t>x1</a:t>
            </a:r>
            <a:r>
              <a:rPr lang="zh-CN" altLang="en-US" sz="800" dirty="0" smtClean="0"/>
              <a:t>，</a:t>
            </a:r>
            <a:r>
              <a:rPr lang="en-US" altLang="zh-CN" sz="800" dirty="0" smtClean="0"/>
              <a:t>x2</a:t>
            </a:r>
            <a:r>
              <a:rPr lang="zh-CN" altLang="en-US" sz="800" dirty="0" smtClean="0"/>
              <a:t>，</a:t>
            </a:r>
            <a:r>
              <a:rPr lang="en-US" altLang="zh-CN" sz="800" dirty="0" err="1" smtClean="0"/>
              <a:t>xn</a:t>
            </a:r>
            <a:r>
              <a:rPr lang="zh-CN" altLang="en-US" sz="800" dirty="0" smtClean="0"/>
              <a:t>，膜电位的变化为 </a:t>
            </a:r>
            <a:r>
              <a:rPr lang="en-US" altLang="zh-CN" sz="800" dirty="0" smtClean="0"/>
              <a:t>u</a:t>
            </a:r>
            <a:r>
              <a:rPr lang="zh-CN" altLang="en-US" sz="800" dirty="0" smtClean="0"/>
              <a:t>，兴奋的阈值为   ，输出信号记为 </a:t>
            </a:r>
            <a:r>
              <a:rPr lang="en-US" altLang="zh-CN" sz="800" dirty="0" smtClean="0"/>
              <a:t>y</a:t>
            </a:r>
            <a:r>
              <a:rPr lang="zh-CN" altLang="en-US" sz="800" dirty="0" smtClean="0"/>
              <a:t>。</a:t>
            </a:r>
          </a:p>
          <a:p>
            <a:pPr eaLnBrk="1" hangingPunct="1"/>
            <a:r>
              <a:rPr lang="zh-CN" altLang="en-US" sz="800" dirty="0" smtClean="0"/>
              <a:t>在第 </a:t>
            </a:r>
            <a:r>
              <a:rPr lang="en-US" altLang="zh-CN" sz="800" dirty="0" err="1" smtClean="0"/>
              <a:t>i</a:t>
            </a:r>
            <a:r>
              <a:rPr lang="en-US" altLang="zh-CN" sz="800" dirty="0" smtClean="0"/>
              <a:t> </a:t>
            </a:r>
            <a:r>
              <a:rPr lang="zh-CN" altLang="en-US" sz="800" dirty="0" smtClean="0"/>
              <a:t>个轴突上，单位强度信号输入时把受到影响而变化的膜电位的量用 </a:t>
            </a:r>
            <a:r>
              <a:rPr lang="en-US" altLang="zh-CN" sz="800" dirty="0" err="1" smtClean="0"/>
              <a:t>wi</a:t>
            </a:r>
            <a:r>
              <a:rPr lang="en-US" altLang="zh-CN" sz="800" dirty="0" smtClean="0"/>
              <a:t> </a:t>
            </a:r>
            <a:r>
              <a:rPr lang="zh-CN" altLang="en-US" sz="800" dirty="0" smtClean="0"/>
              <a:t>表示。</a:t>
            </a:r>
            <a:r>
              <a:rPr lang="en-US" altLang="zh-CN" sz="800" dirty="0" smtClean="0"/>
              <a:t>Wi </a:t>
            </a:r>
            <a:r>
              <a:rPr lang="zh-CN" altLang="en-US" sz="800" dirty="0" smtClean="0"/>
              <a:t>是表示突触结合效率的量，称为突触结合强度，或叫做连接权重。</a:t>
            </a:r>
          </a:p>
        </p:txBody>
      </p:sp>
    </p:spTree>
    <p:extLst>
      <p:ext uri="{BB962C8B-B14F-4D97-AF65-F5344CB8AC3E}">
        <p14:creationId xmlns:p14="http://schemas.microsoft.com/office/powerpoint/2010/main" val="1600667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6E98A57-940C-44B9-BCE0-FFDD1390D201}" type="slidenum">
              <a:rPr lang="en-US" altLang="zh-CN" sz="1200"/>
              <a:pPr eaLnBrk="1" hangingPunct="1"/>
              <a:t>10</a:t>
            </a:fld>
            <a:endParaRPr lang="en-US" altLang="zh-CN" sz="1200"/>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sz="800" dirty="0" smtClean="0"/>
          </a:p>
        </p:txBody>
      </p:sp>
    </p:spTree>
    <p:extLst>
      <p:ext uri="{BB962C8B-B14F-4D97-AF65-F5344CB8AC3E}">
        <p14:creationId xmlns:p14="http://schemas.microsoft.com/office/powerpoint/2010/main" val="3791723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EBBD4C3-C9EB-4904-A119-90735D6CBF51}" type="slidenum">
              <a:rPr lang="en-US" altLang="zh-CN" sz="1200"/>
              <a:pPr eaLnBrk="1" hangingPunct="1"/>
              <a:t>11</a:t>
            </a:fld>
            <a:endParaRPr lang="en-US" altLang="zh-CN" sz="1200"/>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sz="800" dirty="0" smtClean="0"/>
              <a:t>-</a:t>
            </a:r>
            <a:r>
              <a:rPr lang="zh-CN" altLang="en-US" sz="800" dirty="0" smtClean="0"/>
              <a:t>每个神经细胞用细胞膜和外部隔开，因此，细胞内部和外部都具有不同的电位，通常内部电位比外部电位低，把外部电位为零时的内部电位叫做膜电位。输入信号一到达神经细胞，将影响膜电位的变化。当膜电位高出某个阈值时，就会产生输出脉冲；当在阈值以下时，不会产生脉冲。细胞体的上述功能可概括为“阈值作用”。</a:t>
            </a:r>
          </a:p>
          <a:p>
            <a:pPr eaLnBrk="1" hangingPunct="1"/>
            <a:r>
              <a:rPr lang="zh-CN" altLang="en-US" sz="800" dirty="0" smtClean="0"/>
              <a:t>实际上，神经元是多输入单输出的信息处理单元。考虑从 </a:t>
            </a:r>
            <a:r>
              <a:rPr lang="en-US" altLang="zh-CN" sz="800" dirty="0" smtClean="0"/>
              <a:t>n </a:t>
            </a:r>
            <a:r>
              <a:rPr lang="zh-CN" altLang="en-US" sz="800" dirty="0" smtClean="0"/>
              <a:t>个神经元接受输入信号的神经元，设输入信号分别为 </a:t>
            </a:r>
            <a:r>
              <a:rPr lang="en-US" altLang="zh-CN" sz="800" dirty="0" smtClean="0"/>
              <a:t>x1</a:t>
            </a:r>
            <a:r>
              <a:rPr lang="zh-CN" altLang="en-US" sz="800" dirty="0" smtClean="0"/>
              <a:t>，</a:t>
            </a:r>
            <a:r>
              <a:rPr lang="en-US" altLang="zh-CN" sz="800" dirty="0" smtClean="0"/>
              <a:t>x2</a:t>
            </a:r>
            <a:r>
              <a:rPr lang="zh-CN" altLang="en-US" sz="800" dirty="0" smtClean="0"/>
              <a:t>，</a:t>
            </a:r>
            <a:r>
              <a:rPr lang="en-US" altLang="zh-CN" sz="800" dirty="0" err="1" smtClean="0"/>
              <a:t>xn</a:t>
            </a:r>
            <a:r>
              <a:rPr lang="zh-CN" altLang="en-US" sz="800" dirty="0" smtClean="0"/>
              <a:t>，膜电位的变化为 </a:t>
            </a:r>
            <a:r>
              <a:rPr lang="en-US" altLang="zh-CN" sz="800" dirty="0" smtClean="0"/>
              <a:t>u</a:t>
            </a:r>
            <a:r>
              <a:rPr lang="zh-CN" altLang="en-US" sz="800" dirty="0" smtClean="0"/>
              <a:t>，兴奋的阈值为   ，输出信号记为 </a:t>
            </a:r>
            <a:r>
              <a:rPr lang="en-US" altLang="zh-CN" sz="800" dirty="0" smtClean="0"/>
              <a:t>y</a:t>
            </a:r>
            <a:r>
              <a:rPr lang="zh-CN" altLang="en-US" sz="800" dirty="0" smtClean="0"/>
              <a:t>。</a:t>
            </a:r>
          </a:p>
          <a:p>
            <a:pPr eaLnBrk="1" hangingPunct="1"/>
            <a:r>
              <a:rPr lang="zh-CN" altLang="en-US" sz="800" dirty="0" smtClean="0"/>
              <a:t>在第 </a:t>
            </a:r>
            <a:r>
              <a:rPr lang="en-US" altLang="zh-CN" sz="800" dirty="0" err="1" smtClean="0"/>
              <a:t>i</a:t>
            </a:r>
            <a:r>
              <a:rPr lang="en-US" altLang="zh-CN" sz="800" dirty="0" smtClean="0"/>
              <a:t> </a:t>
            </a:r>
            <a:r>
              <a:rPr lang="zh-CN" altLang="en-US" sz="800" dirty="0" smtClean="0"/>
              <a:t>个轴突上，单位强度信号输入时把受到影响而变化的膜电位的量用 </a:t>
            </a:r>
            <a:r>
              <a:rPr lang="en-US" altLang="zh-CN" sz="800" dirty="0" err="1" smtClean="0"/>
              <a:t>wi</a:t>
            </a:r>
            <a:r>
              <a:rPr lang="en-US" altLang="zh-CN" sz="800" dirty="0" smtClean="0"/>
              <a:t> </a:t>
            </a:r>
            <a:r>
              <a:rPr lang="zh-CN" altLang="en-US" sz="800" dirty="0" smtClean="0"/>
              <a:t>表示。</a:t>
            </a:r>
            <a:r>
              <a:rPr lang="en-US" altLang="zh-CN" sz="800" dirty="0" smtClean="0"/>
              <a:t>Wi </a:t>
            </a:r>
            <a:r>
              <a:rPr lang="zh-CN" altLang="en-US" sz="800" dirty="0" smtClean="0"/>
              <a:t>是表示突触结合效率的量，称为突触结合强度，或叫做连接权重。</a:t>
            </a:r>
          </a:p>
        </p:txBody>
      </p:sp>
    </p:spTree>
    <p:extLst>
      <p:ext uri="{BB962C8B-B14F-4D97-AF65-F5344CB8AC3E}">
        <p14:creationId xmlns:p14="http://schemas.microsoft.com/office/powerpoint/2010/main" val="1455171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2F7D463-8EA3-4DB0-953D-CAFD206B465A}" type="datetimeFigureOut">
              <a:rPr lang="zh-CN" altLang="en-US" smtClean="0"/>
              <a:t>2017/1/9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264929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F7D463-8EA3-4DB0-953D-CAFD206B465A}" type="datetimeFigureOut">
              <a:rPr lang="zh-CN" altLang="en-US" smtClean="0"/>
              <a:t>2017/1/9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229318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F7D463-8EA3-4DB0-953D-CAFD206B465A}" type="datetimeFigureOut">
              <a:rPr lang="zh-CN" altLang="en-US" smtClean="0"/>
              <a:t>2017/1/9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303915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F7D463-8EA3-4DB0-953D-CAFD206B465A}" type="datetimeFigureOut">
              <a:rPr lang="zh-CN" altLang="en-US" smtClean="0"/>
              <a:t>2017/1/9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381902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2F7D463-8EA3-4DB0-953D-CAFD206B465A}" type="datetimeFigureOut">
              <a:rPr lang="zh-CN" altLang="en-US" smtClean="0"/>
              <a:t>2017/1/9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47631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2F7D463-8EA3-4DB0-953D-CAFD206B465A}" type="datetimeFigureOut">
              <a:rPr lang="zh-CN" altLang="en-US" smtClean="0"/>
              <a:t>2017/1/9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260707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2F7D463-8EA3-4DB0-953D-CAFD206B465A}" type="datetimeFigureOut">
              <a:rPr lang="zh-CN" altLang="en-US" smtClean="0"/>
              <a:t>2017/1/9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39658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2F7D463-8EA3-4DB0-953D-CAFD206B465A}" type="datetimeFigureOut">
              <a:rPr lang="zh-CN" altLang="en-US" smtClean="0"/>
              <a:t>2017/1/9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274430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F7D463-8EA3-4DB0-953D-CAFD206B465A}" type="datetimeFigureOut">
              <a:rPr lang="zh-CN" altLang="en-US" smtClean="0"/>
              <a:t>2017/1/9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155250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F7D463-8EA3-4DB0-953D-CAFD206B465A}" type="datetimeFigureOut">
              <a:rPr lang="zh-CN" altLang="en-US" smtClean="0"/>
              <a:t>2017/1/9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191399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F7D463-8EA3-4DB0-953D-CAFD206B465A}" type="datetimeFigureOut">
              <a:rPr lang="zh-CN" altLang="en-US" smtClean="0"/>
              <a:t>2017/1/9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16187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7D463-8EA3-4DB0-953D-CAFD206B465A}" type="datetimeFigureOut">
              <a:rPr lang="zh-CN" altLang="en-US" smtClean="0"/>
              <a:t>2017/1/9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A4F75-59CB-4C85-AFC7-64DE7CBBC473}" type="slidenum">
              <a:rPr lang="zh-CN" altLang="en-US" smtClean="0"/>
              <a:t>‹#›</a:t>
            </a:fld>
            <a:endParaRPr lang="zh-CN" altLang="en-US"/>
          </a:p>
        </p:txBody>
      </p:sp>
    </p:spTree>
    <p:extLst>
      <p:ext uri="{BB962C8B-B14F-4D97-AF65-F5344CB8AC3E}">
        <p14:creationId xmlns:p14="http://schemas.microsoft.com/office/powerpoint/2010/main" val="241297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9.wmf"/><Relationship Id="rId3" Type="http://schemas.openxmlformats.org/officeDocument/2006/relationships/notesSlide" Target="../notesSlides/notesSlide10.xml"/><Relationship Id="rId7" Type="http://schemas.openxmlformats.org/officeDocument/2006/relationships/image" Target="../media/image16.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4.wmf"/><Relationship Id="rId3" Type="http://schemas.openxmlformats.org/officeDocument/2006/relationships/notesSlide" Target="../notesSlides/notesSlide11.xml"/><Relationship Id="rId7" Type="http://schemas.openxmlformats.org/officeDocument/2006/relationships/image" Target="../media/image21.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2.wmf"/><Relationship Id="rId1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3.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image" Target="../media/image26.wmf"/><Relationship Id="rId4" Type="http://schemas.openxmlformats.org/officeDocument/2006/relationships/oleObject" Target="../embeddings/oleObject19.bin"/><Relationship Id="rId9" Type="http://schemas.openxmlformats.org/officeDocument/2006/relationships/image" Target="../media/image2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image" Target="../media/image31.wmf"/></Relationships>
</file>

<file path=ppt/slides/_rels/slide18.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3.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4.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image" Target="../media/image35.wmf"/><Relationship Id="rId4" Type="http://schemas.openxmlformats.org/officeDocument/2006/relationships/oleObject" Target="../embeddings/oleObject29.bin"/><Relationship Id="rId9" Type="http://schemas.openxmlformats.org/officeDocument/2006/relationships/image" Target="../media/image31.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png"/><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38.bin"/><Relationship Id="rId4" Type="http://schemas.openxmlformats.org/officeDocument/2006/relationships/image" Target="../media/image41.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1.wmf"/><Relationship Id="rId5" Type="http://schemas.openxmlformats.org/officeDocument/2006/relationships/oleObject" Target="../embeddings/oleObject40.bin"/><Relationship Id="rId4" Type="http://schemas.openxmlformats.org/officeDocument/2006/relationships/image" Target="../media/image50.wmf"/></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8955" y="1948157"/>
            <a:ext cx="9144000" cy="1115106"/>
          </a:xfrm>
        </p:spPr>
        <p:txBody>
          <a:bodyPr>
            <a:normAutofit/>
          </a:bodyPr>
          <a:lstStyle/>
          <a:p>
            <a:r>
              <a:rPr lang="zh-CN" altLang="en-US" dirty="0" smtClean="0">
                <a:latin typeface="微软雅黑" panose="020B0503020204020204" pitchFamily="34" charset="-122"/>
                <a:ea typeface="微软雅黑" panose="020B0503020204020204" pitchFamily="34" charset="-122"/>
              </a:rPr>
              <a:t>深度学习起源与必备基础</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325161" y="4452781"/>
            <a:ext cx="9144000" cy="403905"/>
          </a:xfrm>
        </p:spPr>
        <p:txBody>
          <a:bodyPr>
            <a:normAutofit lnSpcReduction="10000"/>
          </a:bodyPr>
          <a:lstStyle/>
          <a:p>
            <a:r>
              <a:rPr lang="zh-CN" altLang="en-US" dirty="0" smtClean="0"/>
              <a:t>鄢萌</a:t>
            </a:r>
            <a:endParaRPr lang="zh-CN" altLang="en-US" dirty="0"/>
          </a:p>
        </p:txBody>
      </p:sp>
      <p:sp>
        <p:nvSpPr>
          <p:cNvPr id="4" name="矩形 3"/>
          <p:cNvSpPr/>
          <p:nvPr/>
        </p:nvSpPr>
        <p:spPr>
          <a:xfrm>
            <a:off x="3958169" y="3589529"/>
            <a:ext cx="3877985"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从人工神经网络到深度学习</a:t>
            </a:r>
            <a:endParaRPr lang="zh-CN" altLang="en-US" sz="2400" dirty="0"/>
          </a:p>
        </p:txBody>
      </p:sp>
    </p:spTree>
    <p:extLst>
      <p:ext uri="{BB962C8B-B14F-4D97-AF65-F5344CB8AC3E}">
        <p14:creationId xmlns:p14="http://schemas.microsoft.com/office/powerpoint/2010/main" val="333411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15428" y="48352"/>
            <a:ext cx="7125669"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t>激活函数</a:t>
            </a:r>
            <a:r>
              <a:rPr lang="en-US" altLang="zh-CN" dirty="0"/>
              <a:t>(Activation Function)</a:t>
            </a:r>
            <a:r>
              <a:rPr lang="zh-CN" altLang="en-US" dirty="0"/>
              <a:t>的类型</a:t>
            </a:r>
          </a:p>
        </p:txBody>
      </p:sp>
      <p:grpSp>
        <p:nvGrpSpPr>
          <p:cNvPr id="28697" name="Group 4"/>
          <p:cNvGrpSpPr>
            <a:grpSpLocks/>
          </p:cNvGrpSpPr>
          <p:nvPr/>
        </p:nvGrpSpPr>
        <p:grpSpPr bwMode="auto">
          <a:xfrm>
            <a:off x="8028371" y="1242410"/>
            <a:ext cx="2514600" cy="1905000"/>
            <a:chOff x="3648" y="2352"/>
            <a:chExt cx="1584" cy="1200"/>
          </a:xfrm>
        </p:grpSpPr>
        <p:sp>
          <p:nvSpPr>
            <p:cNvPr id="28724" name="Rectangle 5"/>
            <p:cNvSpPr>
              <a:spLocks noChangeArrowheads="1"/>
            </p:cNvSpPr>
            <p:nvPr/>
          </p:nvSpPr>
          <p:spPr bwMode="auto">
            <a:xfrm>
              <a:off x="3648" y="2352"/>
              <a:ext cx="1584"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25" name="Line 6"/>
            <p:cNvSpPr>
              <a:spLocks noChangeShapeType="1"/>
            </p:cNvSpPr>
            <p:nvPr/>
          </p:nvSpPr>
          <p:spPr bwMode="auto">
            <a:xfrm>
              <a:off x="3744" y="3072"/>
              <a:ext cx="1392"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26" name="Line 7"/>
            <p:cNvSpPr>
              <a:spLocks noChangeShapeType="1"/>
            </p:cNvSpPr>
            <p:nvPr/>
          </p:nvSpPr>
          <p:spPr bwMode="auto">
            <a:xfrm flipV="1">
              <a:off x="4368" y="2400"/>
              <a:ext cx="0" cy="1056"/>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27" name="Line 8"/>
            <p:cNvSpPr>
              <a:spLocks noChangeShapeType="1"/>
            </p:cNvSpPr>
            <p:nvPr/>
          </p:nvSpPr>
          <p:spPr bwMode="auto">
            <a:xfrm flipV="1">
              <a:off x="3840" y="2544"/>
              <a:ext cx="816" cy="76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28" name="Text Box 9"/>
            <p:cNvSpPr txBox="1">
              <a:spLocks noChangeArrowheads="1"/>
            </p:cNvSpPr>
            <p:nvPr/>
          </p:nvSpPr>
          <p:spPr bwMode="auto">
            <a:xfrm>
              <a:off x="4173" y="2352"/>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o</a:t>
              </a:r>
            </a:p>
          </p:txBody>
        </p:sp>
        <p:sp>
          <p:nvSpPr>
            <p:cNvPr id="28729" name="Text Box 10"/>
            <p:cNvSpPr txBox="1">
              <a:spLocks noChangeArrowheads="1"/>
            </p:cNvSpPr>
            <p:nvPr/>
          </p:nvSpPr>
          <p:spPr bwMode="auto">
            <a:xfrm>
              <a:off x="4181" y="2640"/>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c</a:t>
              </a:r>
            </a:p>
          </p:txBody>
        </p:sp>
        <p:sp>
          <p:nvSpPr>
            <p:cNvPr id="28730" name="Text Box 11"/>
            <p:cNvSpPr txBox="1">
              <a:spLocks noChangeArrowheads="1"/>
            </p:cNvSpPr>
            <p:nvPr/>
          </p:nvSpPr>
          <p:spPr bwMode="auto">
            <a:xfrm>
              <a:off x="4800" y="3024"/>
              <a:ext cx="3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net</a:t>
              </a:r>
            </a:p>
          </p:txBody>
        </p:sp>
        <p:sp>
          <p:nvSpPr>
            <p:cNvPr id="28731" name="Text Box 12"/>
            <p:cNvSpPr txBox="1">
              <a:spLocks noChangeArrowheads="1"/>
            </p:cNvSpPr>
            <p:nvPr/>
          </p:nvSpPr>
          <p:spPr bwMode="auto">
            <a:xfrm>
              <a:off x="4336" y="3024"/>
              <a:ext cx="2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0</a:t>
              </a:r>
              <a:r>
                <a:rPr lang="en-US" altLang="zh-CN" sz="1400">
                  <a:solidFill>
                    <a:schemeClr val="bg2"/>
                  </a:solidFill>
                </a:rPr>
                <a:t> </a:t>
              </a:r>
            </a:p>
          </p:txBody>
        </p:sp>
      </p:grpSp>
      <p:grpSp>
        <p:nvGrpSpPr>
          <p:cNvPr id="28698" name="Group 13"/>
          <p:cNvGrpSpPr>
            <a:grpSpLocks/>
          </p:cNvGrpSpPr>
          <p:nvPr/>
        </p:nvGrpSpPr>
        <p:grpSpPr bwMode="auto">
          <a:xfrm>
            <a:off x="1181100" y="1318610"/>
            <a:ext cx="2743200" cy="1905000"/>
            <a:chOff x="480" y="2496"/>
            <a:chExt cx="1728" cy="1200"/>
          </a:xfrm>
        </p:grpSpPr>
        <p:grpSp>
          <p:nvGrpSpPr>
            <p:cNvPr id="28701" name="Group 14"/>
            <p:cNvGrpSpPr>
              <a:grpSpLocks/>
            </p:cNvGrpSpPr>
            <p:nvPr/>
          </p:nvGrpSpPr>
          <p:grpSpPr bwMode="auto">
            <a:xfrm>
              <a:off x="480" y="2496"/>
              <a:ext cx="1728" cy="1200"/>
              <a:chOff x="480" y="2496"/>
              <a:chExt cx="1728" cy="1200"/>
            </a:xfrm>
          </p:grpSpPr>
          <p:sp>
            <p:nvSpPr>
              <p:cNvPr id="28722" name="Rectangle 15"/>
              <p:cNvSpPr>
                <a:spLocks noChangeArrowheads="1"/>
              </p:cNvSpPr>
              <p:nvPr/>
            </p:nvSpPr>
            <p:spPr bwMode="auto">
              <a:xfrm>
                <a:off x="480" y="2496"/>
                <a:ext cx="1728"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23" name="Oval 16"/>
              <p:cNvSpPr>
                <a:spLocks noChangeArrowheads="1"/>
              </p:cNvSpPr>
              <p:nvPr/>
            </p:nvSpPr>
            <p:spPr bwMode="auto">
              <a:xfrm>
                <a:off x="1056" y="2784"/>
                <a:ext cx="720" cy="720"/>
              </a:xfrm>
              <a:prstGeom prst="ellipse">
                <a:avLst/>
              </a:prstGeom>
              <a:solidFill>
                <a:srgbClr val="CC99FF"/>
              </a:solidFill>
              <a:ln w="9525">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8702" name="Group 17"/>
            <p:cNvGrpSpPr>
              <a:grpSpLocks/>
            </p:cNvGrpSpPr>
            <p:nvPr/>
          </p:nvGrpSpPr>
          <p:grpSpPr bwMode="auto">
            <a:xfrm>
              <a:off x="1776" y="2863"/>
              <a:ext cx="384" cy="257"/>
              <a:chOff x="1776" y="1135"/>
              <a:chExt cx="384" cy="257"/>
            </a:xfrm>
          </p:grpSpPr>
          <p:sp>
            <p:nvSpPr>
              <p:cNvPr id="28720" name="Line 18"/>
              <p:cNvSpPr>
                <a:spLocks noChangeShapeType="1"/>
              </p:cNvSpPr>
              <p:nvPr/>
            </p:nvSpPr>
            <p:spPr bwMode="auto">
              <a:xfrm>
                <a:off x="1776" y="1392"/>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21" name="Text Box 19"/>
              <p:cNvSpPr txBox="1">
                <a:spLocks noChangeArrowheads="1"/>
              </p:cNvSpPr>
              <p:nvPr/>
            </p:nvSpPr>
            <p:spPr bwMode="auto">
              <a:xfrm>
                <a:off x="1872" y="113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o</a:t>
                </a:r>
              </a:p>
            </p:txBody>
          </p:sp>
        </p:grpSp>
        <p:grpSp>
          <p:nvGrpSpPr>
            <p:cNvPr id="28703" name="Group 20"/>
            <p:cNvGrpSpPr>
              <a:grpSpLocks/>
            </p:cNvGrpSpPr>
            <p:nvPr/>
          </p:nvGrpSpPr>
          <p:grpSpPr bwMode="auto">
            <a:xfrm>
              <a:off x="1488" y="2856"/>
              <a:ext cx="235" cy="588"/>
              <a:chOff x="1488" y="1128"/>
              <a:chExt cx="235" cy="588"/>
            </a:xfrm>
          </p:grpSpPr>
          <p:sp>
            <p:nvSpPr>
              <p:cNvPr id="28718" name="Freeform 21"/>
              <p:cNvSpPr>
                <a:spLocks/>
              </p:cNvSpPr>
              <p:nvPr/>
            </p:nvSpPr>
            <p:spPr bwMode="auto">
              <a:xfrm>
                <a:off x="1488" y="1128"/>
                <a:ext cx="120" cy="588"/>
              </a:xfrm>
              <a:custGeom>
                <a:avLst/>
                <a:gdLst>
                  <a:gd name="T0" fmla="*/ 120 w 120"/>
                  <a:gd name="T1" fmla="*/ 0 h 588"/>
                  <a:gd name="T2" fmla="*/ 0 w 120"/>
                  <a:gd name="T3" fmla="*/ 288 h 588"/>
                  <a:gd name="T4" fmla="*/ 120 w 120"/>
                  <a:gd name="T5" fmla="*/ 588 h 588"/>
                  <a:gd name="T6" fmla="*/ 0 60000 65536"/>
                  <a:gd name="T7" fmla="*/ 0 60000 65536"/>
                  <a:gd name="T8" fmla="*/ 0 60000 65536"/>
                </a:gdLst>
                <a:ahLst/>
                <a:cxnLst>
                  <a:cxn ang="T6">
                    <a:pos x="T0" y="T1"/>
                  </a:cxn>
                  <a:cxn ang="T7">
                    <a:pos x="T2" y="T3"/>
                  </a:cxn>
                  <a:cxn ang="T8">
                    <a:pos x="T4" y="T5"/>
                  </a:cxn>
                </a:cxnLst>
                <a:rect l="0" t="0" r="r" b="b"/>
                <a:pathLst>
                  <a:path w="120" h="588">
                    <a:moveTo>
                      <a:pt x="120" y="0"/>
                    </a:moveTo>
                    <a:cubicBezTo>
                      <a:pt x="100" y="48"/>
                      <a:pt x="0" y="190"/>
                      <a:pt x="0" y="288"/>
                    </a:cubicBezTo>
                    <a:cubicBezTo>
                      <a:pt x="0" y="386"/>
                      <a:pt x="95" y="525"/>
                      <a:pt x="120" y="588"/>
                    </a:cubicBezTo>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9" name="Text Box 22"/>
              <p:cNvSpPr txBox="1">
                <a:spLocks noChangeArrowheads="1"/>
              </p:cNvSpPr>
              <p:nvPr/>
            </p:nvSpPr>
            <p:spPr bwMode="auto">
              <a:xfrm>
                <a:off x="1536" y="128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cs typeface="Times New Roman" panose="02020603050405020304" pitchFamily="18" charset="0"/>
                  </a:rPr>
                  <a:t>c</a:t>
                </a:r>
                <a:endParaRPr lang="en-US" altLang="zh-CN" sz="2000" i="1">
                  <a:solidFill>
                    <a:schemeClr val="bg2"/>
                  </a:solidFill>
                </a:endParaRPr>
              </a:p>
            </p:txBody>
          </p:sp>
        </p:grpSp>
        <p:grpSp>
          <p:nvGrpSpPr>
            <p:cNvPr id="28704" name="Group 23"/>
            <p:cNvGrpSpPr>
              <a:grpSpLocks/>
            </p:cNvGrpSpPr>
            <p:nvPr/>
          </p:nvGrpSpPr>
          <p:grpSpPr bwMode="auto">
            <a:xfrm>
              <a:off x="576" y="2575"/>
              <a:ext cx="767" cy="1068"/>
              <a:chOff x="1248" y="847"/>
              <a:chExt cx="767" cy="1068"/>
            </a:xfrm>
          </p:grpSpPr>
          <p:sp>
            <p:nvSpPr>
              <p:cNvPr id="28705" name="Line 24"/>
              <p:cNvSpPr>
                <a:spLocks noChangeShapeType="1"/>
              </p:cNvSpPr>
              <p:nvPr/>
            </p:nvSpPr>
            <p:spPr bwMode="auto">
              <a:xfrm>
                <a:off x="1248" y="1056"/>
                <a:ext cx="48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6" name="Line 25"/>
              <p:cNvSpPr>
                <a:spLocks noChangeShapeType="1"/>
              </p:cNvSpPr>
              <p:nvPr/>
            </p:nvSpPr>
            <p:spPr bwMode="auto">
              <a:xfrm>
                <a:off x="1248" y="1392"/>
                <a:ext cx="48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7" name="Line 26"/>
              <p:cNvSpPr>
                <a:spLocks noChangeShapeType="1"/>
              </p:cNvSpPr>
              <p:nvPr/>
            </p:nvSpPr>
            <p:spPr bwMode="auto">
              <a:xfrm flipV="1">
                <a:off x="1248" y="1536"/>
                <a:ext cx="48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8" name="Text Box 27"/>
              <p:cNvSpPr txBox="1">
                <a:spLocks noChangeArrowheads="1"/>
              </p:cNvSpPr>
              <p:nvPr/>
            </p:nvSpPr>
            <p:spPr bwMode="auto">
              <a:xfrm>
                <a:off x="1248" y="1135"/>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x</a:t>
                </a:r>
                <a:r>
                  <a:rPr lang="en-US" altLang="zh-CN" sz="2000" baseline="-25000">
                    <a:solidFill>
                      <a:schemeClr val="bg2"/>
                    </a:solidFill>
                  </a:rPr>
                  <a:t>2</a:t>
                </a:r>
                <a:endParaRPr lang="en-US" altLang="zh-CN" sz="2000">
                  <a:solidFill>
                    <a:schemeClr val="bg2"/>
                  </a:solidFill>
                </a:endParaRPr>
              </a:p>
            </p:txBody>
          </p:sp>
          <p:sp>
            <p:nvSpPr>
              <p:cNvPr id="28709" name="Text Box 28"/>
              <p:cNvSpPr txBox="1">
                <a:spLocks noChangeArrowheads="1"/>
              </p:cNvSpPr>
              <p:nvPr/>
            </p:nvSpPr>
            <p:spPr bwMode="auto">
              <a:xfrm>
                <a:off x="1248" y="847"/>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x</a:t>
                </a:r>
                <a:r>
                  <a:rPr lang="en-US" altLang="zh-CN" sz="2000" baseline="-25000">
                    <a:solidFill>
                      <a:schemeClr val="bg2"/>
                    </a:solidFill>
                  </a:rPr>
                  <a:t>1</a:t>
                </a:r>
                <a:endParaRPr lang="en-US" altLang="zh-CN" sz="2000">
                  <a:solidFill>
                    <a:schemeClr val="bg2"/>
                  </a:solidFill>
                </a:endParaRPr>
              </a:p>
            </p:txBody>
          </p:sp>
          <p:sp>
            <p:nvSpPr>
              <p:cNvPr id="28710" name="Text Box 29"/>
              <p:cNvSpPr txBox="1">
                <a:spLocks noChangeArrowheads="1"/>
              </p:cNvSpPr>
              <p:nvPr/>
            </p:nvSpPr>
            <p:spPr bwMode="auto">
              <a:xfrm>
                <a:off x="1252" y="1663"/>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x</a:t>
                </a:r>
                <a:r>
                  <a:rPr lang="en-US" altLang="zh-CN" sz="2000" baseline="-25000">
                    <a:solidFill>
                      <a:schemeClr val="bg2"/>
                    </a:solidFill>
                  </a:rPr>
                  <a:t>n</a:t>
                </a:r>
                <a:endParaRPr lang="en-US" altLang="zh-CN" sz="2000">
                  <a:solidFill>
                    <a:schemeClr val="bg2"/>
                  </a:solidFill>
                </a:endParaRPr>
              </a:p>
            </p:txBody>
          </p:sp>
          <p:sp>
            <p:nvSpPr>
              <p:cNvPr id="28711" name="Text Box 30"/>
              <p:cNvSpPr txBox="1">
                <a:spLocks noChangeArrowheads="1"/>
              </p:cNvSpPr>
              <p:nvPr/>
            </p:nvSpPr>
            <p:spPr bwMode="auto">
              <a:xfrm>
                <a:off x="1728" y="1135"/>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w</a:t>
                </a:r>
                <a:r>
                  <a:rPr lang="en-US" altLang="zh-CN" sz="2000" baseline="-25000">
                    <a:solidFill>
                      <a:schemeClr val="bg2"/>
                    </a:solidFill>
                  </a:rPr>
                  <a:t>1</a:t>
                </a:r>
                <a:endParaRPr lang="en-US" altLang="zh-CN" sz="2000">
                  <a:solidFill>
                    <a:schemeClr val="bg2"/>
                  </a:solidFill>
                </a:endParaRPr>
              </a:p>
            </p:txBody>
          </p:sp>
          <p:sp>
            <p:nvSpPr>
              <p:cNvPr id="28712" name="Text Box 31"/>
              <p:cNvSpPr txBox="1">
                <a:spLocks noChangeArrowheads="1"/>
              </p:cNvSpPr>
              <p:nvPr/>
            </p:nvSpPr>
            <p:spPr bwMode="auto">
              <a:xfrm>
                <a:off x="1728" y="1279"/>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w</a:t>
                </a:r>
                <a:r>
                  <a:rPr lang="en-US" altLang="zh-CN" sz="2000" baseline="-25000">
                    <a:solidFill>
                      <a:schemeClr val="bg2"/>
                    </a:solidFill>
                  </a:rPr>
                  <a:t>2</a:t>
                </a:r>
                <a:endParaRPr lang="en-US" altLang="zh-CN" sz="2000">
                  <a:solidFill>
                    <a:schemeClr val="bg2"/>
                  </a:solidFill>
                </a:endParaRPr>
              </a:p>
            </p:txBody>
          </p:sp>
          <p:sp>
            <p:nvSpPr>
              <p:cNvPr id="28713" name="Text Box 32"/>
              <p:cNvSpPr txBox="1">
                <a:spLocks noChangeArrowheads="1"/>
              </p:cNvSpPr>
              <p:nvPr/>
            </p:nvSpPr>
            <p:spPr bwMode="auto">
              <a:xfrm>
                <a:off x="1728" y="1423"/>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w</a:t>
                </a:r>
                <a:r>
                  <a:rPr lang="en-US" altLang="zh-CN" sz="2000" baseline="-25000">
                    <a:solidFill>
                      <a:schemeClr val="bg2"/>
                    </a:solidFill>
                  </a:rPr>
                  <a:t>n</a:t>
                </a:r>
                <a:endParaRPr lang="en-US" altLang="zh-CN" sz="2000">
                  <a:solidFill>
                    <a:schemeClr val="bg2"/>
                  </a:solidFill>
                </a:endParaRPr>
              </a:p>
            </p:txBody>
          </p:sp>
          <p:grpSp>
            <p:nvGrpSpPr>
              <p:cNvPr id="28714" name="Group 33"/>
              <p:cNvGrpSpPr>
                <a:grpSpLocks/>
              </p:cNvGrpSpPr>
              <p:nvPr/>
            </p:nvGrpSpPr>
            <p:grpSpPr bwMode="auto">
              <a:xfrm>
                <a:off x="1285" y="1392"/>
                <a:ext cx="155" cy="336"/>
                <a:chOff x="1248" y="1392"/>
                <a:chExt cx="155" cy="336"/>
              </a:xfrm>
            </p:grpSpPr>
            <p:sp>
              <p:nvSpPr>
                <p:cNvPr id="28715" name="Text Box 34"/>
                <p:cNvSpPr txBox="1">
                  <a:spLocks noChangeArrowheads="1"/>
                </p:cNvSpPr>
                <p:nvPr/>
              </p:nvSpPr>
              <p:spPr bwMode="auto">
                <a:xfrm>
                  <a:off x="1248" y="1392"/>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sp>
              <p:nvSpPr>
                <p:cNvPr id="28716" name="Text Box 35"/>
                <p:cNvSpPr txBox="1">
                  <a:spLocks noChangeArrowheads="1"/>
                </p:cNvSpPr>
                <p:nvPr/>
              </p:nvSpPr>
              <p:spPr bwMode="auto">
                <a:xfrm>
                  <a:off x="1248" y="1469"/>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sp>
              <p:nvSpPr>
                <p:cNvPr id="28717" name="Text Box 36"/>
                <p:cNvSpPr txBox="1">
                  <a:spLocks noChangeArrowheads="1"/>
                </p:cNvSpPr>
                <p:nvPr/>
              </p:nvSpPr>
              <p:spPr bwMode="auto">
                <a:xfrm>
                  <a:off x="1248" y="1536"/>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grpSp>
        </p:grpSp>
      </p:grpSp>
      <p:sp>
        <p:nvSpPr>
          <p:cNvPr id="28699" name="Text Box 37"/>
          <p:cNvSpPr txBox="1">
            <a:spLocks noChangeArrowheads="1"/>
          </p:cNvSpPr>
          <p:nvPr/>
        </p:nvSpPr>
        <p:spPr bwMode="auto">
          <a:xfrm>
            <a:off x="876300" y="864585"/>
            <a:ext cx="6172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ja-JP" altLang="en-US" dirty="0"/>
              <a:t>1. </a:t>
            </a:r>
            <a:r>
              <a:rPr lang="zh-CN" altLang="en-US" dirty="0"/>
              <a:t>线性函数</a:t>
            </a:r>
            <a:r>
              <a:rPr lang="en-US" altLang="zh-CN" dirty="0"/>
              <a:t>(</a:t>
            </a:r>
            <a:r>
              <a:rPr lang="en-US" altLang="zh-CN" sz="1800" dirty="0"/>
              <a:t>Linear Function</a:t>
            </a:r>
            <a:r>
              <a:rPr lang="en-US" altLang="zh-CN" dirty="0"/>
              <a:t>): </a:t>
            </a:r>
            <a:r>
              <a:rPr lang="zh-CN" altLang="en-US" dirty="0"/>
              <a:t>适当的线形放大作用</a:t>
            </a:r>
            <a:endParaRPr lang="en-US" altLang="ja-JP" dirty="0"/>
          </a:p>
        </p:txBody>
      </p:sp>
      <p:graphicFrame>
        <p:nvGraphicFramePr>
          <p:cNvPr id="28700" name="Object 38"/>
          <p:cNvGraphicFramePr>
            <a:graphicFrameLocks noChangeAspect="1"/>
          </p:cNvGraphicFramePr>
          <p:nvPr>
            <p:extLst>
              <p:ext uri="{D42A27DB-BD31-4B8C-83A1-F6EECF244321}">
                <p14:modId xmlns:p14="http://schemas.microsoft.com/office/powerpoint/2010/main" val="4028038654"/>
              </p:ext>
            </p:extLst>
          </p:nvPr>
        </p:nvGraphicFramePr>
        <p:xfrm>
          <a:off x="4649005" y="2007585"/>
          <a:ext cx="2609850" cy="454025"/>
        </p:xfrm>
        <a:graphic>
          <a:graphicData uri="http://schemas.openxmlformats.org/presentationml/2006/ole">
            <mc:AlternateContent xmlns:mc="http://schemas.openxmlformats.org/markup-compatibility/2006">
              <mc:Choice xmlns:v="urn:schemas-microsoft-com:vml" Requires="v">
                <p:oleObj spid="_x0000_s2094" name="数式" r:id="rId4" imgW="1231366" imgH="203112" progId="Equation.3">
                  <p:embed/>
                </p:oleObj>
              </mc:Choice>
              <mc:Fallback>
                <p:oleObj name="数式" r:id="rId4" imgW="1231366"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005" y="2007585"/>
                        <a:ext cx="2609850" cy="454025"/>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Text Box 40"/>
          <p:cNvSpPr txBox="1">
            <a:spLocks noChangeArrowheads="1"/>
          </p:cNvSpPr>
          <p:nvPr/>
        </p:nvSpPr>
        <p:spPr bwMode="auto">
          <a:xfrm>
            <a:off x="876300" y="3804055"/>
            <a:ext cx="6096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ja-JP" altLang="en-US" dirty="0"/>
              <a:t>2. </a:t>
            </a:r>
            <a:r>
              <a:rPr lang="zh-CN" altLang="en-US" dirty="0"/>
              <a:t>非线性斜面函数</a:t>
            </a:r>
            <a:r>
              <a:rPr lang="en-US" altLang="zh-CN" dirty="0"/>
              <a:t>(</a:t>
            </a:r>
            <a:r>
              <a:rPr lang="en-US" altLang="zh-CN" sz="1800" dirty="0"/>
              <a:t>Ramp Function</a:t>
            </a:r>
            <a:r>
              <a:rPr lang="en-US" altLang="zh-CN" dirty="0"/>
              <a:t>): </a:t>
            </a:r>
            <a:r>
              <a:rPr lang="zh-CN" altLang="en-US" dirty="0"/>
              <a:t>分段线形函数</a:t>
            </a:r>
            <a:endParaRPr lang="ja-JP" altLang="en-US" dirty="0"/>
          </a:p>
        </p:txBody>
      </p:sp>
      <p:graphicFrame>
        <p:nvGraphicFramePr>
          <p:cNvPr id="28680" name="Object 41"/>
          <p:cNvGraphicFramePr>
            <a:graphicFrameLocks noChangeAspect="1"/>
          </p:cNvGraphicFramePr>
          <p:nvPr>
            <p:extLst>
              <p:ext uri="{D42A27DB-BD31-4B8C-83A1-F6EECF244321}">
                <p14:modId xmlns:p14="http://schemas.microsoft.com/office/powerpoint/2010/main" val="2459963129"/>
              </p:ext>
            </p:extLst>
          </p:nvPr>
        </p:nvGraphicFramePr>
        <p:xfrm>
          <a:off x="1181100" y="4356505"/>
          <a:ext cx="4035425" cy="1589088"/>
        </p:xfrm>
        <a:graphic>
          <a:graphicData uri="http://schemas.openxmlformats.org/presentationml/2006/ole">
            <mc:AlternateContent xmlns:mc="http://schemas.openxmlformats.org/markup-compatibility/2006">
              <mc:Choice xmlns:v="urn:schemas-microsoft-com:vml" Requires="v">
                <p:oleObj spid="_x0000_s2095" name="Equation" r:id="rId6" imgW="1905000" imgH="711200" progId="Equation.3">
                  <p:embed/>
                </p:oleObj>
              </mc:Choice>
              <mc:Fallback>
                <p:oleObj name="Equation" r:id="rId6" imgW="19050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1100" y="4356505"/>
                        <a:ext cx="4035425" cy="1589088"/>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81" name="Group 42"/>
          <p:cNvGrpSpPr>
            <a:grpSpLocks/>
          </p:cNvGrpSpPr>
          <p:nvPr/>
        </p:nvGrpSpPr>
        <p:grpSpPr bwMode="auto">
          <a:xfrm>
            <a:off x="8028368" y="3956455"/>
            <a:ext cx="2514600" cy="1905000"/>
            <a:chOff x="3888" y="2016"/>
            <a:chExt cx="1584" cy="1200"/>
          </a:xfrm>
        </p:grpSpPr>
        <p:sp>
          <p:nvSpPr>
            <p:cNvPr id="28682" name="Rectangle 43"/>
            <p:cNvSpPr>
              <a:spLocks noChangeArrowheads="1"/>
            </p:cNvSpPr>
            <p:nvPr/>
          </p:nvSpPr>
          <p:spPr bwMode="auto">
            <a:xfrm>
              <a:off x="3888" y="2016"/>
              <a:ext cx="1584"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83" name="Line 44"/>
            <p:cNvSpPr>
              <a:spLocks noChangeShapeType="1"/>
            </p:cNvSpPr>
            <p:nvPr/>
          </p:nvSpPr>
          <p:spPr bwMode="auto">
            <a:xfrm>
              <a:off x="3984" y="2736"/>
              <a:ext cx="1392"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4" name="Line 45"/>
            <p:cNvSpPr>
              <a:spLocks noChangeShapeType="1"/>
            </p:cNvSpPr>
            <p:nvPr/>
          </p:nvSpPr>
          <p:spPr bwMode="auto">
            <a:xfrm flipV="1">
              <a:off x="4608" y="2064"/>
              <a:ext cx="0" cy="1056"/>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5" name="Line 46"/>
            <p:cNvSpPr>
              <a:spLocks noChangeShapeType="1"/>
            </p:cNvSpPr>
            <p:nvPr/>
          </p:nvSpPr>
          <p:spPr bwMode="auto">
            <a:xfrm flipV="1">
              <a:off x="4368" y="2496"/>
              <a:ext cx="480" cy="48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6" name="Text Box 47"/>
            <p:cNvSpPr txBox="1">
              <a:spLocks noChangeArrowheads="1"/>
            </p:cNvSpPr>
            <p:nvPr/>
          </p:nvSpPr>
          <p:spPr bwMode="auto">
            <a:xfrm>
              <a:off x="4413" y="2016"/>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dirty="0">
                  <a:solidFill>
                    <a:schemeClr val="bg2"/>
                  </a:solidFill>
                </a:rPr>
                <a:t>o</a:t>
              </a:r>
            </a:p>
          </p:txBody>
        </p:sp>
        <p:sp>
          <p:nvSpPr>
            <p:cNvPr id="28687" name="Text Box 48"/>
            <p:cNvSpPr txBox="1">
              <a:spLocks noChangeArrowheads="1"/>
            </p:cNvSpPr>
            <p:nvPr/>
          </p:nvSpPr>
          <p:spPr bwMode="auto">
            <a:xfrm>
              <a:off x="4421" y="234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b</a:t>
              </a:r>
            </a:p>
          </p:txBody>
        </p:sp>
        <p:sp>
          <p:nvSpPr>
            <p:cNvPr id="28688" name="Text Box 49"/>
            <p:cNvSpPr txBox="1">
              <a:spLocks noChangeArrowheads="1"/>
            </p:cNvSpPr>
            <p:nvPr/>
          </p:nvSpPr>
          <p:spPr bwMode="auto">
            <a:xfrm>
              <a:off x="5040" y="2688"/>
              <a:ext cx="3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net</a:t>
              </a:r>
            </a:p>
          </p:txBody>
        </p:sp>
        <p:sp>
          <p:nvSpPr>
            <p:cNvPr id="28689" name="Text Box 50"/>
            <p:cNvSpPr txBox="1">
              <a:spLocks noChangeArrowheads="1"/>
            </p:cNvSpPr>
            <p:nvPr/>
          </p:nvSpPr>
          <p:spPr bwMode="auto">
            <a:xfrm>
              <a:off x="4576" y="2688"/>
              <a:ext cx="2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0</a:t>
              </a:r>
              <a:r>
                <a:rPr lang="en-US" altLang="zh-CN" sz="1400">
                  <a:solidFill>
                    <a:schemeClr val="bg2"/>
                  </a:solidFill>
                </a:rPr>
                <a:t> </a:t>
              </a:r>
            </a:p>
          </p:txBody>
        </p:sp>
        <p:sp>
          <p:nvSpPr>
            <p:cNvPr id="28690" name="Line 51"/>
            <p:cNvSpPr>
              <a:spLocks noChangeShapeType="1"/>
            </p:cNvSpPr>
            <p:nvPr/>
          </p:nvSpPr>
          <p:spPr bwMode="auto">
            <a:xfrm flipV="1">
              <a:off x="4848" y="2496"/>
              <a:ext cx="33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1" name="Line 52"/>
            <p:cNvSpPr>
              <a:spLocks noChangeShapeType="1"/>
            </p:cNvSpPr>
            <p:nvPr/>
          </p:nvSpPr>
          <p:spPr bwMode="auto">
            <a:xfrm flipV="1">
              <a:off x="4032" y="2976"/>
              <a:ext cx="33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2" name="Line 53"/>
            <p:cNvSpPr>
              <a:spLocks noChangeShapeType="1"/>
            </p:cNvSpPr>
            <p:nvPr/>
          </p:nvSpPr>
          <p:spPr bwMode="auto">
            <a:xfrm flipH="1">
              <a:off x="4608" y="2496"/>
              <a:ext cx="24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3" name="Line 54"/>
            <p:cNvSpPr>
              <a:spLocks noChangeShapeType="1"/>
            </p:cNvSpPr>
            <p:nvPr/>
          </p:nvSpPr>
          <p:spPr bwMode="auto">
            <a:xfrm flipH="1" flipV="1">
              <a:off x="4848" y="2496"/>
              <a:ext cx="0" cy="24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4" name="Text Box 55"/>
            <p:cNvSpPr txBox="1">
              <a:spLocks noChangeArrowheads="1"/>
            </p:cNvSpPr>
            <p:nvPr/>
          </p:nvSpPr>
          <p:spPr bwMode="auto">
            <a:xfrm>
              <a:off x="4748" y="267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a</a:t>
              </a:r>
            </a:p>
          </p:txBody>
        </p:sp>
        <p:sp>
          <p:nvSpPr>
            <p:cNvPr id="28695" name="Text Box 56"/>
            <p:cNvSpPr txBox="1">
              <a:spLocks noChangeArrowheads="1"/>
            </p:cNvSpPr>
            <p:nvPr/>
          </p:nvSpPr>
          <p:spPr bwMode="auto">
            <a:xfrm>
              <a:off x="4272" y="2534"/>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-a</a:t>
              </a:r>
            </a:p>
          </p:txBody>
        </p:sp>
        <p:sp>
          <p:nvSpPr>
            <p:cNvPr id="28696" name="Text Box 57"/>
            <p:cNvSpPr txBox="1">
              <a:spLocks noChangeArrowheads="1"/>
            </p:cNvSpPr>
            <p:nvPr/>
          </p:nvSpPr>
          <p:spPr bwMode="auto">
            <a:xfrm>
              <a:off x="4604" y="2822"/>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-b</a:t>
              </a:r>
            </a:p>
          </p:txBody>
        </p:sp>
      </p:grpSp>
    </p:spTree>
    <p:extLst>
      <p:ext uri="{BB962C8B-B14F-4D97-AF65-F5344CB8AC3E}">
        <p14:creationId xmlns:p14="http://schemas.microsoft.com/office/powerpoint/2010/main" val="1680118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96404" y="47339"/>
            <a:ext cx="7125669"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t>激活函数</a:t>
            </a:r>
            <a:r>
              <a:rPr lang="en-US" altLang="zh-CN" dirty="0"/>
              <a:t>(Activation Function)</a:t>
            </a:r>
            <a:r>
              <a:rPr lang="zh-CN" altLang="en-US" dirty="0"/>
              <a:t>的类型</a:t>
            </a:r>
          </a:p>
        </p:txBody>
      </p:sp>
      <p:sp>
        <p:nvSpPr>
          <p:cNvPr id="29699" name="Text Box 3"/>
          <p:cNvSpPr txBox="1">
            <a:spLocks noChangeArrowheads="1"/>
          </p:cNvSpPr>
          <p:nvPr/>
        </p:nvSpPr>
        <p:spPr bwMode="auto">
          <a:xfrm>
            <a:off x="775953" y="917575"/>
            <a:ext cx="617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ja-JP" altLang="en-US" dirty="0"/>
              <a:t>3. </a:t>
            </a:r>
            <a:r>
              <a:rPr lang="zh-CN" altLang="en-US" dirty="0"/>
              <a:t>阈值函数</a:t>
            </a:r>
            <a:r>
              <a:rPr lang="en-US" altLang="zh-CN" dirty="0"/>
              <a:t>(</a:t>
            </a:r>
            <a:r>
              <a:rPr lang="en-US" altLang="zh-CN" sz="1800" dirty="0"/>
              <a:t>Threshold Function</a:t>
            </a:r>
            <a:r>
              <a:rPr lang="en-US" altLang="zh-CN" dirty="0"/>
              <a:t>): </a:t>
            </a:r>
            <a:r>
              <a:rPr lang="zh-CN" altLang="en-US" dirty="0"/>
              <a:t>是否</a:t>
            </a:r>
            <a:r>
              <a:rPr lang="zh-CN" altLang="en-US" dirty="0" smtClean="0"/>
              <a:t>超过阈值</a:t>
            </a:r>
            <a:endParaRPr lang="en-US" altLang="ja-JP" dirty="0"/>
          </a:p>
        </p:txBody>
      </p:sp>
      <p:graphicFrame>
        <p:nvGraphicFramePr>
          <p:cNvPr id="29700" name="Object 4"/>
          <p:cNvGraphicFramePr>
            <a:graphicFrameLocks noChangeAspect="1"/>
          </p:cNvGraphicFramePr>
          <p:nvPr>
            <p:extLst>
              <p:ext uri="{D42A27DB-BD31-4B8C-83A1-F6EECF244321}">
                <p14:modId xmlns:p14="http://schemas.microsoft.com/office/powerpoint/2010/main" val="1825808568"/>
              </p:ext>
            </p:extLst>
          </p:nvPr>
        </p:nvGraphicFramePr>
        <p:xfrm>
          <a:off x="1979279" y="1447801"/>
          <a:ext cx="2849563" cy="893763"/>
        </p:xfrm>
        <a:graphic>
          <a:graphicData uri="http://schemas.openxmlformats.org/presentationml/2006/ole">
            <mc:AlternateContent xmlns:mc="http://schemas.openxmlformats.org/markup-compatibility/2006">
              <mc:Choice xmlns:v="urn:schemas-microsoft-com:vml" Requires="v">
                <p:oleObj spid="_x0000_s3118" name="Equation" r:id="rId4" imgW="1460500" imgH="457200" progId="Equation.3">
                  <p:embed/>
                </p:oleObj>
              </mc:Choice>
              <mc:Fallback>
                <p:oleObj name="Equation" r:id="rId4" imgW="14605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279" y="1447801"/>
                        <a:ext cx="2849563" cy="893763"/>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1" name="Group 5"/>
          <p:cNvGrpSpPr>
            <a:grpSpLocks/>
          </p:cNvGrpSpPr>
          <p:nvPr/>
        </p:nvGrpSpPr>
        <p:grpSpPr bwMode="auto">
          <a:xfrm>
            <a:off x="8183572" y="830263"/>
            <a:ext cx="2514600" cy="1905000"/>
            <a:chOff x="3888" y="624"/>
            <a:chExt cx="1584" cy="1200"/>
          </a:xfrm>
        </p:grpSpPr>
        <p:sp>
          <p:nvSpPr>
            <p:cNvPr id="29721" name="Rectangle 6"/>
            <p:cNvSpPr>
              <a:spLocks noChangeArrowheads="1"/>
            </p:cNvSpPr>
            <p:nvPr/>
          </p:nvSpPr>
          <p:spPr bwMode="auto">
            <a:xfrm>
              <a:off x="3888" y="624"/>
              <a:ext cx="1584"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22" name="Line 7"/>
            <p:cNvSpPr>
              <a:spLocks noChangeShapeType="1"/>
            </p:cNvSpPr>
            <p:nvPr/>
          </p:nvSpPr>
          <p:spPr bwMode="auto">
            <a:xfrm>
              <a:off x="3984" y="1344"/>
              <a:ext cx="1392"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3" name="Line 8"/>
            <p:cNvSpPr>
              <a:spLocks noChangeShapeType="1"/>
            </p:cNvSpPr>
            <p:nvPr/>
          </p:nvSpPr>
          <p:spPr bwMode="auto">
            <a:xfrm flipV="1">
              <a:off x="4512" y="672"/>
              <a:ext cx="0" cy="1056"/>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4" name="Line 9"/>
            <p:cNvSpPr>
              <a:spLocks noChangeShapeType="1"/>
            </p:cNvSpPr>
            <p:nvPr/>
          </p:nvSpPr>
          <p:spPr bwMode="auto">
            <a:xfrm flipV="1">
              <a:off x="4800" y="1008"/>
              <a:ext cx="33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5" name="Text Box 10"/>
            <p:cNvSpPr txBox="1">
              <a:spLocks noChangeArrowheads="1"/>
            </p:cNvSpPr>
            <p:nvPr/>
          </p:nvSpPr>
          <p:spPr bwMode="auto">
            <a:xfrm>
              <a:off x="4320" y="624"/>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o</a:t>
              </a:r>
            </a:p>
          </p:txBody>
        </p:sp>
        <p:sp>
          <p:nvSpPr>
            <p:cNvPr id="29726" name="Text Box 11"/>
            <p:cNvSpPr txBox="1">
              <a:spLocks noChangeArrowheads="1"/>
            </p:cNvSpPr>
            <p:nvPr/>
          </p:nvSpPr>
          <p:spPr bwMode="auto">
            <a:xfrm>
              <a:off x="4373" y="91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b</a:t>
              </a:r>
            </a:p>
          </p:txBody>
        </p:sp>
        <p:sp>
          <p:nvSpPr>
            <p:cNvPr id="29727" name="Text Box 12"/>
            <p:cNvSpPr txBox="1">
              <a:spLocks noChangeArrowheads="1"/>
            </p:cNvSpPr>
            <p:nvPr/>
          </p:nvSpPr>
          <p:spPr bwMode="auto">
            <a:xfrm>
              <a:off x="5040" y="1296"/>
              <a:ext cx="3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net</a:t>
              </a:r>
            </a:p>
          </p:txBody>
        </p:sp>
        <p:sp>
          <p:nvSpPr>
            <p:cNvPr id="29728" name="Text Box 13"/>
            <p:cNvSpPr txBox="1">
              <a:spLocks noChangeArrowheads="1"/>
            </p:cNvSpPr>
            <p:nvPr/>
          </p:nvSpPr>
          <p:spPr bwMode="auto">
            <a:xfrm>
              <a:off x="4384" y="1296"/>
              <a:ext cx="2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0</a:t>
              </a:r>
              <a:r>
                <a:rPr lang="en-US" altLang="zh-CN" sz="1400">
                  <a:solidFill>
                    <a:schemeClr val="bg2"/>
                  </a:solidFill>
                </a:rPr>
                <a:t> </a:t>
              </a:r>
            </a:p>
          </p:txBody>
        </p:sp>
        <p:sp>
          <p:nvSpPr>
            <p:cNvPr id="29729" name="Line 14"/>
            <p:cNvSpPr>
              <a:spLocks noChangeShapeType="1"/>
            </p:cNvSpPr>
            <p:nvPr/>
          </p:nvSpPr>
          <p:spPr bwMode="auto">
            <a:xfrm flipV="1">
              <a:off x="4176" y="1584"/>
              <a:ext cx="62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0" name="Line 15"/>
            <p:cNvSpPr>
              <a:spLocks noChangeShapeType="1"/>
            </p:cNvSpPr>
            <p:nvPr/>
          </p:nvSpPr>
          <p:spPr bwMode="auto">
            <a:xfrm>
              <a:off x="4800" y="1008"/>
              <a:ext cx="0" cy="576"/>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1" name="Text Box 16"/>
            <p:cNvSpPr txBox="1">
              <a:spLocks noChangeArrowheads="1"/>
            </p:cNvSpPr>
            <p:nvPr/>
          </p:nvSpPr>
          <p:spPr bwMode="auto">
            <a:xfrm>
              <a:off x="4805" y="1286"/>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cs typeface="Times New Roman" panose="02020603050405020304" pitchFamily="18" charset="0"/>
                </a:rPr>
                <a:t>a</a:t>
              </a:r>
              <a:endParaRPr lang="en-US" altLang="zh-CN" sz="2000" i="1">
                <a:solidFill>
                  <a:schemeClr val="bg2"/>
                </a:solidFill>
              </a:endParaRPr>
            </a:p>
          </p:txBody>
        </p:sp>
        <p:sp>
          <p:nvSpPr>
            <p:cNvPr id="29732" name="Text Box 17"/>
            <p:cNvSpPr txBox="1">
              <a:spLocks noChangeArrowheads="1"/>
            </p:cNvSpPr>
            <p:nvPr/>
          </p:nvSpPr>
          <p:spPr bwMode="auto">
            <a:xfrm>
              <a:off x="4320" y="147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-c</a:t>
              </a:r>
            </a:p>
          </p:txBody>
        </p:sp>
      </p:grpSp>
      <p:sp>
        <p:nvSpPr>
          <p:cNvPr id="137234" name="Text Box 18"/>
          <p:cNvSpPr txBox="1">
            <a:spLocks noChangeArrowheads="1"/>
          </p:cNvSpPr>
          <p:nvPr/>
        </p:nvSpPr>
        <p:spPr bwMode="auto">
          <a:xfrm>
            <a:off x="1995154" y="2438401"/>
            <a:ext cx="279241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二值形式</a:t>
            </a:r>
            <a:r>
              <a:rPr lang="en-US" altLang="zh-CN"/>
              <a:t>; </a:t>
            </a:r>
            <a:r>
              <a:rPr lang="zh-CN" altLang="en-US"/>
              <a:t>双极形式</a:t>
            </a:r>
          </a:p>
        </p:txBody>
      </p:sp>
      <p:sp>
        <p:nvSpPr>
          <p:cNvPr id="29705" name="Text Box 20"/>
          <p:cNvSpPr txBox="1">
            <a:spLocks noChangeArrowheads="1"/>
          </p:cNvSpPr>
          <p:nvPr/>
        </p:nvSpPr>
        <p:spPr bwMode="auto">
          <a:xfrm>
            <a:off x="750195" y="3449638"/>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ja-JP" altLang="en-US" dirty="0"/>
              <a:t>4. </a:t>
            </a:r>
            <a:r>
              <a:rPr lang="en-US" altLang="zh-CN" dirty="0"/>
              <a:t>S </a:t>
            </a:r>
            <a:r>
              <a:rPr lang="zh-CN" altLang="en-US" dirty="0"/>
              <a:t>形函数</a:t>
            </a:r>
            <a:r>
              <a:rPr lang="en-US" altLang="zh-CN" dirty="0"/>
              <a:t>(</a:t>
            </a:r>
            <a:r>
              <a:rPr lang="en-US" altLang="zh-CN" sz="1800" dirty="0"/>
              <a:t>Sigmoid Function</a:t>
            </a:r>
            <a:r>
              <a:rPr lang="en-US" altLang="zh-CN" dirty="0"/>
              <a:t>): </a:t>
            </a:r>
            <a:r>
              <a:rPr lang="zh-CN" altLang="en-US" dirty="0"/>
              <a:t>非线性</a:t>
            </a:r>
            <a:r>
              <a:rPr lang="en-US" altLang="zh-CN" dirty="0"/>
              <a:t>, </a:t>
            </a:r>
            <a:r>
              <a:rPr lang="zh-CN" altLang="en-US" dirty="0"/>
              <a:t>连续可导</a:t>
            </a:r>
            <a:endParaRPr lang="ja-JP" altLang="en-US" dirty="0"/>
          </a:p>
        </p:txBody>
      </p:sp>
      <p:graphicFrame>
        <p:nvGraphicFramePr>
          <p:cNvPr id="29706" name="Object 21"/>
          <p:cNvGraphicFramePr>
            <a:graphicFrameLocks noChangeAspect="1"/>
          </p:cNvGraphicFramePr>
          <p:nvPr>
            <p:extLst>
              <p:ext uri="{D42A27DB-BD31-4B8C-83A1-F6EECF244321}">
                <p14:modId xmlns:p14="http://schemas.microsoft.com/office/powerpoint/2010/main" val="3895692323"/>
              </p:ext>
            </p:extLst>
          </p:nvPr>
        </p:nvGraphicFramePr>
        <p:xfrm>
          <a:off x="986733" y="4056063"/>
          <a:ext cx="5243513" cy="973137"/>
        </p:xfrm>
        <a:graphic>
          <a:graphicData uri="http://schemas.openxmlformats.org/presentationml/2006/ole">
            <mc:AlternateContent xmlns:mc="http://schemas.openxmlformats.org/markup-compatibility/2006">
              <mc:Choice xmlns:v="urn:schemas-microsoft-com:vml" Requires="v">
                <p:oleObj spid="_x0000_s3119" name="Equation" r:id="rId6" imgW="2235200" imgH="393700" progId="Equation.3">
                  <p:embed/>
                </p:oleObj>
              </mc:Choice>
              <mc:Fallback>
                <p:oleObj name="Equation" r:id="rId6" imgW="22352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6733" y="4056063"/>
                        <a:ext cx="5243513" cy="973137"/>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7" name="Group 22"/>
          <p:cNvGrpSpPr>
            <a:grpSpLocks/>
          </p:cNvGrpSpPr>
          <p:nvPr/>
        </p:nvGrpSpPr>
        <p:grpSpPr bwMode="auto">
          <a:xfrm>
            <a:off x="8153400" y="3657600"/>
            <a:ext cx="2667000" cy="2209800"/>
            <a:chOff x="3840" y="2688"/>
            <a:chExt cx="1680" cy="1392"/>
          </a:xfrm>
        </p:grpSpPr>
        <p:sp>
          <p:nvSpPr>
            <p:cNvPr id="29708" name="Rectangle 23"/>
            <p:cNvSpPr>
              <a:spLocks noChangeArrowheads="1"/>
            </p:cNvSpPr>
            <p:nvPr/>
          </p:nvSpPr>
          <p:spPr bwMode="auto">
            <a:xfrm>
              <a:off x="3888" y="2688"/>
              <a:ext cx="1584" cy="13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09" name="Line 24"/>
            <p:cNvSpPr>
              <a:spLocks noChangeShapeType="1"/>
            </p:cNvSpPr>
            <p:nvPr/>
          </p:nvSpPr>
          <p:spPr bwMode="auto">
            <a:xfrm>
              <a:off x="3984" y="3504"/>
              <a:ext cx="144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Line 25"/>
            <p:cNvSpPr>
              <a:spLocks noChangeShapeType="1"/>
            </p:cNvSpPr>
            <p:nvPr/>
          </p:nvSpPr>
          <p:spPr bwMode="auto">
            <a:xfrm flipV="1">
              <a:off x="4608" y="2736"/>
              <a:ext cx="0" cy="1296"/>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1" name="Line 26"/>
            <p:cNvSpPr>
              <a:spLocks noChangeShapeType="1"/>
            </p:cNvSpPr>
            <p:nvPr/>
          </p:nvSpPr>
          <p:spPr bwMode="auto">
            <a:xfrm flipH="1">
              <a:off x="4608" y="3120"/>
              <a:ext cx="816"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Text Box 27"/>
            <p:cNvSpPr txBox="1">
              <a:spLocks noChangeArrowheads="1"/>
            </p:cNvSpPr>
            <p:nvPr/>
          </p:nvSpPr>
          <p:spPr bwMode="auto">
            <a:xfrm>
              <a:off x="4412" y="268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o</a:t>
              </a:r>
            </a:p>
          </p:txBody>
        </p:sp>
        <p:sp>
          <p:nvSpPr>
            <p:cNvPr id="29713" name="Text Box 28"/>
            <p:cNvSpPr txBox="1">
              <a:spLocks noChangeArrowheads="1"/>
            </p:cNvSpPr>
            <p:nvPr/>
          </p:nvSpPr>
          <p:spPr bwMode="auto">
            <a:xfrm>
              <a:off x="4272" y="297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a+b</a:t>
              </a:r>
            </a:p>
          </p:txBody>
        </p:sp>
        <p:sp>
          <p:nvSpPr>
            <p:cNvPr id="29714" name="Text Box 29"/>
            <p:cNvSpPr txBox="1">
              <a:spLocks noChangeArrowheads="1"/>
            </p:cNvSpPr>
            <p:nvPr/>
          </p:nvSpPr>
          <p:spPr bwMode="auto">
            <a:xfrm>
              <a:off x="5209" y="3446"/>
              <a:ext cx="3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net</a:t>
              </a:r>
            </a:p>
          </p:txBody>
        </p:sp>
        <p:sp>
          <p:nvSpPr>
            <p:cNvPr id="29715" name="Text Box 30"/>
            <p:cNvSpPr txBox="1">
              <a:spLocks noChangeArrowheads="1"/>
            </p:cNvSpPr>
            <p:nvPr/>
          </p:nvSpPr>
          <p:spPr bwMode="auto">
            <a:xfrm>
              <a:off x="4576" y="3502"/>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rPr>
                <a:t> </a:t>
              </a:r>
            </a:p>
          </p:txBody>
        </p:sp>
        <p:sp>
          <p:nvSpPr>
            <p:cNvPr id="29716" name="Line 31"/>
            <p:cNvSpPr>
              <a:spLocks noChangeShapeType="1"/>
            </p:cNvSpPr>
            <p:nvPr/>
          </p:nvSpPr>
          <p:spPr bwMode="auto">
            <a:xfrm flipH="1">
              <a:off x="3936" y="3888"/>
              <a:ext cx="672"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7" name="Freeform 32"/>
            <p:cNvSpPr>
              <a:spLocks/>
            </p:cNvSpPr>
            <p:nvPr/>
          </p:nvSpPr>
          <p:spPr bwMode="auto">
            <a:xfrm>
              <a:off x="4608" y="3112"/>
              <a:ext cx="768" cy="392"/>
            </a:xfrm>
            <a:custGeom>
              <a:avLst/>
              <a:gdLst>
                <a:gd name="T0" fmla="*/ 0 w 768"/>
                <a:gd name="T1" fmla="*/ 392 h 392"/>
                <a:gd name="T2" fmla="*/ 48 w 768"/>
                <a:gd name="T3" fmla="*/ 248 h 392"/>
                <a:gd name="T4" fmla="*/ 96 w 768"/>
                <a:gd name="T5" fmla="*/ 152 h 392"/>
                <a:gd name="T6" fmla="*/ 192 w 768"/>
                <a:gd name="T7" fmla="*/ 56 h 392"/>
                <a:gd name="T8" fmla="*/ 336 w 768"/>
                <a:gd name="T9" fmla="*/ 8 h 392"/>
                <a:gd name="T10" fmla="*/ 624 w 768"/>
                <a:gd name="T11" fmla="*/ 8 h 392"/>
                <a:gd name="T12" fmla="*/ 768 w 768"/>
                <a:gd name="T13" fmla="*/ 8 h 3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8" h="392">
                  <a:moveTo>
                    <a:pt x="0" y="392"/>
                  </a:moveTo>
                  <a:cubicBezTo>
                    <a:pt x="16" y="340"/>
                    <a:pt x="32" y="288"/>
                    <a:pt x="48" y="248"/>
                  </a:cubicBezTo>
                  <a:cubicBezTo>
                    <a:pt x="64" y="208"/>
                    <a:pt x="72" y="184"/>
                    <a:pt x="96" y="152"/>
                  </a:cubicBezTo>
                  <a:cubicBezTo>
                    <a:pt x="120" y="120"/>
                    <a:pt x="152" y="80"/>
                    <a:pt x="192" y="56"/>
                  </a:cubicBezTo>
                  <a:cubicBezTo>
                    <a:pt x="232" y="32"/>
                    <a:pt x="264" y="16"/>
                    <a:pt x="336" y="8"/>
                  </a:cubicBezTo>
                  <a:cubicBezTo>
                    <a:pt x="408" y="0"/>
                    <a:pt x="552" y="8"/>
                    <a:pt x="624" y="8"/>
                  </a:cubicBezTo>
                  <a:cubicBezTo>
                    <a:pt x="696" y="8"/>
                    <a:pt x="732" y="8"/>
                    <a:pt x="768" y="8"/>
                  </a:cubicBezTo>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8" name="Freeform 33"/>
            <p:cNvSpPr>
              <a:spLocks/>
            </p:cNvSpPr>
            <p:nvPr/>
          </p:nvSpPr>
          <p:spPr bwMode="auto">
            <a:xfrm rot="-10728753">
              <a:off x="3840" y="3504"/>
              <a:ext cx="768" cy="392"/>
            </a:xfrm>
            <a:custGeom>
              <a:avLst/>
              <a:gdLst>
                <a:gd name="T0" fmla="*/ 0 w 768"/>
                <a:gd name="T1" fmla="*/ 392 h 392"/>
                <a:gd name="T2" fmla="*/ 48 w 768"/>
                <a:gd name="T3" fmla="*/ 248 h 392"/>
                <a:gd name="T4" fmla="*/ 96 w 768"/>
                <a:gd name="T5" fmla="*/ 152 h 392"/>
                <a:gd name="T6" fmla="*/ 192 w 768"/>
                <a:gd name="T7" fmla="*/ 56 h 392"/>
                <a:gd name="T8" fmla="*/ 336 w 768"/>
                <a:gd name="T9" fmla="*/ 8 h 392"/>
                <a:gd name="T10" fmla="*/ 624 w 768"/>
                <a:gd name="T11" fmla="*/ 8 h 392"/>
                <a:gd name="T12" fmla="*/ 768 w 768"/>
                <a:gd name="T13" fmla="*/ 8 h 3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8" h="392">
                  <a:moveTo>
                    <a:pt x="0" y="392"/>
                  </a:moveTo>
                  <a:cubicBezTo>
                    <a:pt x="16" y="340"/>
                    <a:pt x="32" y="288"/>
                    <a:pt x="48" y="248"/>
                  </a:cubicBezTo>
                  <a:cubicBezTo>
                    <a:pt x="64" y="208"/>
                    <a:pt x="72" y="184"/>
                    <a:pt x="96" y="152"/>
                  </a:cubicBezTo>
                  <a:cubicBezTo>
                    <a:pt x="120" y="120"/>
                    <a:pt x="152" y="80"/>
                    <a:pt x="192" y="56"/>
                  </a:cubicBezTo>
                  <a:cubicBezTo>
                    <a:pt x="232" y="32"/>
                    <a:pt x="264" y="16"/>
                    <a:pt x="336" y="8"/>
                  </a:cubicBezTo>
                  <a:cubicBezTo>
                    <a:pt x="408" y="0"/>
                    <a:pt x="552" y="8"/>
                    <a:pt x="624" y="8"/>
                  </a:cubicBezTo>
                  <a:cubicBezTo>
                    <a:pt x="696" y="8"/>
                    <a:pt x="732" y="8"/>
                    <a:pt x="768" y="8"/>
                  </a:cubicBezTo>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9" name="Text Box 34"/>
            <p:cNvSpPr txBox="1">
              <a:spLocks noChangeArrowheads="1"/>
            </p:cNvSpPr>
            <p:nvPr/>
          </p:nvSpPr>
          <p:spPr bwMode="auto">
            <a:xfrm>
              <a:off x="4565" y="373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a</a:t>
              </a:r>
            </a:p>
          </p:txBody>
        </p:sp>
        <p:sp>
          <p:nvSpPr>
            <p:cNvPr id="29720" name="Text Box 35"/>
            <p:cNvSpPr txBox="1">
              <a:spLocks noChangeArrowheads="1"/>
            </p:cNvSpPr>
            <p:nvPr/>
          </p:nvSpPr>
          <p:spPr bwMode="auto">
            <a:xfrm>
              <a:off x="4560" y="3446"/>
              <a:ext cx="4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(0,</a:t>
              </a:r>
              <a:r>
                <a:rPr lang="en-US" altLang="zh-CN" sz="2000" i="1">
                  <a:solidFill>
                    <a:schemeClr val="bg2"/>
                  </a:solidFill>
                </a:rPr>
                <a:t>c</a:t>
              </a:r>
              <a:r>
                <a:rPr lang="en-US" altLang="zh-CN" sz="2000">
                  <a:solidFill>
                    <a:schemeClr val="bg2"/>
                  </a:solidFill>
                </a:rPr>
                <a:t>)</a:t>
              </a:r>
            </a:p>
          </p:txBody>
        </p:sp>
      </p:grpSp>
    </p:spTree>
    <p:extLst>
      <p:ext uri="{BB962C8B-B14F-4D97-AF65-F5344CB8AC3E}">
        <p14:creationId xmlns:p14="http://schemas.microsoft.com/office/powerpoint/2010/main" val="2064691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7234"/>
                                        </p:tgtEl>
                                        <p:attrNameLst>
                                          <p:attrName>style.visibility</p:attrName>
                                        </p:attrNameLst>
                                      </p:cBhvr>
                                      <p:to>
                                        <p:strVal val="visible"/>
                                      </p:to>
                                    </p:set>
                                    <p:animEffect transition="in" filter="barn(outHorizontal)">
                                      <p:cBhvr>
                                        <p:cTn id="7" dur="500"/>
                                        <p:tgtEl>
                                          <p:spTgt spid="137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19277" y="112139"/>
            <a:ext cx="5144550"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smtClean="0"/>
              <a:t>常见激活函数 </a:t>
            </a:r>
            <a:r>
              <a:rPr lang="en-US" altLang="zh-CN" dirty="0" smtClean="0"/>
              <a:t>In Summary</a:t>
            </a:r>
            <a:endParaRPr lang="en-US" altLang="zh-CN" dirty="0"/>
          </a:p>
        </p:txBody>
      </p:sp>
      <p:grpSp>
        <p:nvGrpSpPr>
          <p:cNvPr id="18520" name="Group 88"/>
          <p:cNvGrpSpPr>
            <a:grpSpLocks/>
          </p:cNvGrpSpPr>
          <p:nvPr/>
        </p:nvGrpSpPr>
        <p:grpSpPr bwMode="auto">
          <a:xfrm>
            <a:off x="815662" y="1659614"/>
            <a:ext cx="1998663" cy="3771900"/>
            <a:chOff x="0" y="583"/>
            <a:chExt cx="1259" cy="2376"/>
          </a:xfrm>
        </p:grpSpPr>
        <p:sp>
          <p:nvSpPr>
            <p:cNvPr id="30782" name="Text Box 3"/>
            <p:cNvSpPr txBox="1">
              <a:spLocks noChangeArrowheads="1"/>
            </p:cNvSpPr>
            <p:nvPr/>
          </p:nvSpPr>
          <p:spPr bwMode="auto">
            <a:xfrm>
              <a:off x="0" y="583"/>
              <a:ext cx="12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Threshold Function</a:t>
              </a:r>
            </a:p>
          </p:txBody>
        </p:sp>
        <p:grpSp>
          <p:nvGrpSpPr>
            <p:cNvPr id="30783" name="Group 79"/>
            <p:cNvGrpSpPr>
              <a:grpSpLocks/>
            </p:cNvGrpSpPr>
            <p:nvPr/>
          </p:nvGrpSpPr>
          <p:grpSpPr bwMode="auto">
            <a:xfrm>
              <a:off x="0" y="1056"/>
              <a:ext cx="1111" cy="1903"/>
              <a:chOff x="0" y="1056"/>
              <a:chExt cx="1111" cy="1903"/>
            </a:xfrm>
          </p:grpSpPr>
          <p:grpSp>
            <p:nvGrpSpPr>
              <p:cNvPr id="30784" name="Group 78"/>
              <p:cNvGrpSpPr>
                <a:grpSpLocks/>
              </p:cNvGrpSpPr>
              <p:nvPr/>
            </p:nvGrpSpPr>
            <p:grpSpPr bwMode="auto">
              <a:xfrm>
                <a:off x="96" y="1632"/>
                <a:ext cx="864" cy="825"/>
                <a:chOff x="96" y="1632"/>
                <a:chExt cx="864" cy="825"/>
              </a:xfrm>
            </p:grpSpPr>
            <p:sp>
              <p:nvSpPr>
                <p:cNvPr id="30787" name="Rectangle 8"/>
                <p:cNvSpPr>
                  <a:spLocks noChangeArrowheads="1"/>
                </p:cNvSpPr>
                <p:nvPr/>
              </p:nvSpPr>
              <p:spPr bwMode="auto">
                <a:xfrm>
                  <a:off x="144" y="1632"/>
                  <a:ext cx="81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30788" name="Line 9"/>
                <p:cNvSpPr>
                  <a:spLocks noChangeShapeType="1"/>
                </p:cNvSpPr>
                <p:nvPr/>
              </p:nvSpPr>
              <p:spPr bwMode="auto">
                <a:xfrm>
                  <a:off x="240" y="2256"/>
                  <a:ext cx="624"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9" name="Line 10"/>
                <p:cNvSpPr>
                  <a:spLocks noChangeShapeType="1"/>
                </p:cNvSpPr>
                <p:nvPr/>
              </p:nvSpPr>
              <p:spPr bwMode="auto">
                <a:xfrm flipV="1">
                  <a:off x="240" y="1728"/>
                  <a:ext cx="0" cy="52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0" name="Line 11"/>
                <p:cNvSpPr>
                  <a:spLocks noChangeShapeType="1"/>
                </p:cNvSpPr>
                <p:nvPr/>
              </p:nvSpPr>
              <p:spPr bwMode="auto">
                <a:xfrm>
                  <a:off x="240" y="1920"/>
                  <a:ext cx="52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1" name="Text Box 12"/>
                <p:cNvSpPr txBox="1">
                  <a:spLocks noChangeArrowheads="1"/>
                </p:cNvSpPr>
                <p:nvPr/>
              </p:nvSpPr>
              <p:spPr bwMode="auto">
                <a:xfrm>
                  <a:off x="260" y="1648"/>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g(x)</a:t>
                  </a:r>
                </a:p>
              </p:txBody>
            </p:sp>
            <p:sp>
              <p:nvSpPr>
                <p:cNvPr id="30792" name="Text Box 13"/>
                <p:cNvSpPr txBox="1">
                  <a:spLocks noChangeArrowheads="1"/>
                </p:cNvSpPr>
                <p:nvPr/>
              </p:nvSpPr>
              <p:spPr bwMode="auto">
                <a:xfrm>
                  <a:off x="96" y="1792"/>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1</a:t>
                  </a:r>
                </a:p>
              </p:txBody>
            </p:sp>
            <p:sp>
              <p:nvSpPr>
                <p:cNvPr id="30793" name="Text Box 14"/>
                <p:cNvSpPr txBox="1">
                  <a:spLocks noChangeArrowheads="1"/>
                </p:cNvSpPr>
                <p:nvPr/>
              </p:nvSpPr>
              <p:spPr bwMode="auto">
                <a:xfrm>
                  <a:off x="768" y="208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p>
              </p:txBody>
            </p:sp>
            <p:sp>
              <p:nvSpPr>
                <p:cNvPr id="30794" name="Text Box 15"/>
                <p:cNvSpPr txBox="1">
                  <a:spLocks noChangeArrowheads="1"/>
                </p:cNvSpPr>
                <p:nvPr/>
              </p:nvSpPr>
              <p:spPr bwMode="auto">
                <a:xfrm>
                  <a:off x="144" y="2224"/>
                  <a:ext cx="2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o </a:t>
                  </a:r>
                </a:p>
              </p:txBody>
            </p:sp>
          </p:grpSp>
          <p:sp>
            <p:nvSpPr>
              <p:cNvPr id="30785" name="Text Box 16"/>
              <p:cNvSpPr txBox="1">
                <a:spLocks noChangeArrowheads="1"/>
              </p:cNvSpPr>
              <p:nvPr/>
            </p:nvSpPr>
            <p:spPr bwMode="auto">
              <a:xfrm>
                <a:off x="0" y="2552"/>
                <a:ext cx="111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err="1"/>
                  <a:t>Undifferentiable</a:t>
                </a:r>
                <a:r>
                  <a:rPr lang="en-US" altLang="zh-CN" sz="1800" dirty="0"/>
                  <a:t>,</a:t>
                </a:r>
              </a:p>
              <a:p>
                <a:pPr eaLnBrk="1" hangingPunct="1"/>
                <a:r>
                  <a:rPr lang="en-US" altLang="zh-CN" sz="1800" dirty="0" smtClean="0"/>
                  <a:t>Positive </a:t>
                </a:r>
                <a:r>
                  <a:rPr lang="en-US" altLang="zh-CN" sz="1800" dirty="0"/>
                  <a:t>value</a:t>
                </a:r>
              </a:p>
            </p:txBody>
          </p:sp>
          <p:graphicFrame>
            <p:nvGraphicFramePr>
              <p:cNvPr id="30786" name="Object 66"/>
              <p:cNvGraphicFramePr>
                <a:graphicFrameLocks noChangeAspect="1"/>
              </p:cNvGraphicFramePr>
              <p:nvPr/>
            </p:nvGraphicFramePr>
            <p:xfrm>
              <a:off x="55" y="1056"/>
              <a:ext cx="953" cy="384"/>
            </p:xfrm>
            <a:graphic>
              <a:graphicData uri="http://schemas.openxmlformats.org/presentationml/2006/ole">
                <mc:AlternateContent xmlns:mc="http://schemas.openxmlformats.org/markup-compatibility/2006">
                  <mc:Choice xmlns:v="urn:schemas-microsoft-com:vml" Requires="v">
                    <p:oleObj spid="_x0000_s4218" name="Equation" r:id="rId4" imgW="1231900" imgH="457200" progId="Equation.3">
                      <p:embed/>
                    </p:oleObj>
                  </mc:Choice>
                  <mc:Fallback>
                    <p:oleObj name="Equation" r:id="rId4" imgW="12319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 y="1056"/>
                            <a:ext cx="953" cy="384"/>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8521" name="Group 89"/>
          <p:cNvGrpSpPr>
            <a:grpSpLocks/>
          </p:cNvGrpSpPr>
          <p:nvPr/>
        </p:nvGrpSpPr>
        <p:grpSpPr bwMode="auto">
          <a:xfrm>
            <a:off x="3088870" y="1686600"/>
            <a:ext cx="1787525" cy="3732213"/>
            <a:chOff x="1148" y="600"/>
            <a:chExt cx="1126" cy="2351"/>
          </a:xfrm>
        </p:grpSpPr>
        <p:sp>
          <p:nvSpPr>
            <p:cNvPr id="30768" name="Text Box 17"/>
            <p:cNvSpPr txBox="1">
              <a:spLocks noChangeArrowheads="1"/>
            </p:cNvSpPr>
            <p:nvPr/>
          </p:nvSpPr>
          <p:spPr bwMode="auto">
            <a:xfrm>
              <a:off x="1276" y="600"/>
              <a:ext cx="9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Step Function</a:t>
              </a:r>
            </a:p>
          </p:txBody>
        </p:sp>
        <p:grpSp>
          <p:nvGrpSpPr>
            <p:cNvPr id="30769" name="Group 81"/>
            <p:cNvGrpSpPr>
              <a:grpSpLocks/>
            </p:cNvGrpSpPr>
            <p:nvPr/>
          </p:nvGrpSpPr>
          <p:grpSpPr bwMode="auto">
            <a:xfrm>
              <a:off x="1148" y="1056"/>
              <a:ext cx="1126" cy="1895"/>
              <a:chOff x="1148" y="1056"/>
              <a:chExt cx="1126" cy="1895"/>
            </a:xfrm>
          </p:grpSpPr>
          <p:grpSp>
            <p:nvGrpSpPr>
              <p:cNvPr id="30770" name="Group 80"/>
              <p:cNvGrpSpPr>
                <a:grpSpLocks/>
              </p:cNvGrpSpPr>
              <p:nvPr/>
            </p:nvGrpSpPr>
            <p:grpSpPr bwMode="auto">
              <a:xfrm>
                <a:off x="1248" y="1649"/>
                <a:ext cx="816" cy="768"/>
                <a:chOff x="1248" y="1649"/>
                <a:chExt cx="816" cy="768"/>
              </a:xfrm>
            </p:grpSpPr>
            <p:sp>
              <p:nvSpPr>
                <p:cNvPr id="30773" name="Rectangle 22"/>
                <p:cNvSpPr>
                  <a:spLocks noChangeArrowheads="1"/>
                </p:cNvSpPr>
                <p:nvPr/>
              </p:nvSpPr>
              <p:spPr bwMode="auto">
                <a:xfrm>
                  <a:off x="1248" y="1649"/>
                  <a:ext cx="81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30774" name="Line 23"/>
                <p:cNvSpPr>
                  <a:spLocks noChangeShapeType="1"/>
                </p:cNvSpPr>
                <p:nvPr/>
              </p:nvSpPr>
              <p:spPr bwMode="auto">
                <a:xfrm>
                  <a:off x="1344" y="2064"/>
                  <a:ext cx="624"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5" name="Line 24"/>
                <p:cNvSpPr>
                  <a:spLocks noChangeShapeType="1"/>
                </p:cNvSpPr>
                <p:nvPr/>
              </p:nvSpPr>
              <p:spPr bwMode="auto">
                <a:xfrm flipV="1">
                  <a:off x="1604" y="1745"/>
                  <a:ext cx="0" cy="52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6" name="Line 25"/>
                <p:cNvSpPr>
                  <a:spLocks noChangeShapeType="1"/>
                </p:cNvSpPr>
                <p:nvPr/>
              </p:nvSpPr>
              <p:spPr bwMode="auto">
                <a:xfrm>
                  <a:off x="1604" y="1920"/>
                  <a:ext cx="24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7" name="Text Box 26"/>
                <p:cNvSpPr txBox="1">
                  <a:spLocks noChangeArrowheads="1"/>
                </p:cNvSpPr>
                <p:nvPr/>
              </p:nvSpPr>
              <p:spPr bwMode="auto">
                <a:xfrm>
                  <a:off x="1316" y="1665"/>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g(x)</a:t>
                  </a:r>
                </a:p>
              </p:txBody>
            </p:sp>
            <p:sp>
              <p:nvSpPr>
                <p:cNvPr id="30778" name="Text Box 27"/>
                <p:cNvSpPr txBox="1">
                  <a:spLocks noChangeArrowheads="1"/>
                </p:cNvSpPr>
                <p:nvPr/>
              </p:nvSpPr>
              <p:spPr bwMode="auto">
                <a:xfrm>
                  <a:off x="1480" y="18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1</a:t>
                  </a:r>
                </a:p>
              </p:txBody>
            </p:sp>
            <p:sp>
              <p:nvSpPr>
                <p:cNvPr id="30779" name="Text Box 28"/>
                <p:cNvSpPr txBox="1">
                  <a:spLocks noChangeArrowheads="1"/>
                </p:cNvSpPr>
                <p:nvPr/>
              </p:nvSpPr>
              <p:spPr bwMode="auto">
                <a:xfrm>
                  <a:off x="1872" y="2097"/>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p>
              </p:txBody>
            </p:sp>
            <p:sp>
              <p:nvSpPr>
                <p:cNvPr id="30780" name="Text Box 29"/>
                <p:cNvSpPr txBox="1">
                  <a:spLocks noChangeArrowheads="1"/>
                </p:cNvSpPr>
                <p:nvPr/>
              </p:nvSpPr>
              <p:spPr bwMode="auto">
                <a:xfrm>
                  <a:off x="1607" y="2128"/>
                  <a:ext cx="2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-1 </a:t>
                  </a:r>
                </a:p>
              </p:txBody>
            </p:sp>
            <p:sp>
              <p:nvSpPr>
                <p:cNvPr id="30781" name="Line 30"/>
                <p:cNvSpPr>
                  <a:spLocks noChangeShapeType="1"/>
                </p:cNvSpPr>
                <p:nvPr/>
              </p:nvSpPr>
              <p:spPr bwMode="auto">
                <a:xfrm>
                  <a:off x="1364" y="2208"/>
                  <a:ext cx="24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0771" name="Object 67"/>
              <p:cNvGraphicFramePr>
                <a:graphicFrameLocks noChangeAspect="1"/>
              </p:cNvGraphicFramePr>
              <p:nvPr/>
            </p:nvGraphicFramePr>
            <p:xfrm>
              <a:off x="1148" y="1056"/>
              <a:ext cx="1012" cy="384"/>
            </p:xfrm>
            <a:graphic>
              <a:graphicData uri="http://schemas.openxmlformats.org/presentationml/2006/ole">
                <mc:AlternateContent xmlns:mc="http://schemas.openxmlformats.org/markup-compatibility/2006">
                  <mc:Choice xmlns:v="urn:schemas-microsoft-com:vml" Requires="v">
                    <p:oleObj spid="_x0000_s4219" name="Equation" r:id="rId6" imgW="1308100" imgH="457200" progId="Equation.3">
                      <p:embed/>
                    </p:oleObj>
                  </mc:Choice>
                  <mc:Fallback>
                    <p:oleObj name="Equation" r:id="rId6" imgW="13081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8" y="1056"/>
                            <a:ext cx="1012" cy="384"/>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2" name="Text Box 72"/>
              <p:cNvSpPr txBox="1">
                <a:spLocks noChangeArrowheads="1"/>
              </p:cNvSpPr>
              <p:nvPr/>
            </p:nvSpPr>
            <p:spPr bwMode="auto">
              <a:xfrm>
                <a:off x="1163" y="2544"/>
                <a:ext cx="111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err="1"/>
                  <a:t>Undifferentiable</a:t>
                </a:r>
                <a:r>
                  <a:rPr lang="en-US" altLang="zh-CN" sz="1800" dirty="0"/>
                  <a:t>,</a:t>
                </a:r>
              </a:p>
              <a:p>
                <a:pPr eaLnBrk="1" hangingPunct="1"/>
                <a:r>
                  <a:rPr lang="en-US" altLang="zh-CN" sz="1800" dirty="0" smtClean="0"/>
                  <a:t>Zero-average </a:t>
                </a:r>
                <a:endParaRPr lang="en-US" altLang="zh-CN" sz="1800" dirty="0"/>
              </a:p>
            </p:txBody>
          </p:sp>
        </p:grpSp>
      </p:grpSp>
      <p:grpSp>
        <p:nvGrpSpPr>
          <p:cNvPr id="18522" name="Group 90"/>
          <p:cNvGrpSpPr>
            <a:grpSpLocks/>
          </p:cNvGrpSpPr>
          <p:nvPr/>
        </p:nvGrpSpPr>
        <p:grpSpPr bwMode="auto">
          <a:xfrm>
            <a:off x="5277771" y="1686600"/>
            <a:ext cx="1928813" cy="3744913"/>
            <a:chOff x="2251" y="600"/>
            <a:chExt cx="1215" cy="2359"/>
          </a:xfrm>
        </p:grpSpPr>
        <p:sp>
          <p:nvSpPr>
            <p:cNvPr id="30755" name="Text Box 31"/>
            <p:cNvSpPr txBox="1">
              <a:spLocks noChangeArrowheads="1"/>
            </p:cNvSpPr>
            <p:nvPr/>
          </p:nvSpPr>
          <p:spPr bwMode="auto">
            <a:xfrm>
              <a:off x="2304" y="600"/>
              <a:ext cx="11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Sigmoid Function</a:t>
              </a:r>
            </a:p>
          </p:txBody>
        </p:sp>
        <p:grpSp>
          <p:nvGrpSpPr>
            <p:cNvPr id="30756" name="Group 83"/>
            <p:cNvGrpSpPr>
              <a:grpSpLocks/>
            </p:cNvGrpSpPr>
            <p:nvPr/>
          </p:nvGrpSpPr>
          <p:grpSpPr bwMode="auto">
            <a:xfrm>
              <a:off x="2251" y="1056"/>
              <a:ext cx="966" cy="1903"/>
              <a:chOff x="2251" y="1056"/>
              <a:chExt cx="966" cy="1903"/>
            </a:xfrm>
          </p:grpSpPr>
          <p:grpSp>
            <p:nvGrpSpPr>
              <p:cNvPr id="30757" name="Group 82"/>
              <p:cNvGrpSpPr>
                <a:grpSpLocks/>
              </p:cNvGrpSpPr>
              <p:nvPr/>
            </p:nvGrpSpPr>
            <p:grpSpPr bwMode="auto">
              <a:xfrm>
                <a:off x="2304" y="1649"/>
                <a:ext cx="816" cy="856"/>
                <a:chOff x="2304" y="1649"/>
                <a:chExt cx="816" cy="856"/>
              </a:xfrm>
            </p:grpSpPr>
            <p:sp>
              <p:nvSpPr>
                <p:cNvPr id="30760" name="Rectangle 35"/>
                <p:cNvSpPr>
                  <a:spLocks noChangeArrowheads="1"/>
                </p:cNvSpPr>
                <p:nvPr/>
              </p:nvSpPr>
              <p:spPr bwMode="auto">
                <a:xfrm>
                  <a:off x="2304" y="1649"/>
                  <a:ext cx="81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30761" name="Line 36"/>
                <p:cNvSpPr>
                  <a:spLocks noChangeShapeType="1"/>
                </p:cNvSpPr>
                <p:nvPr/>
              </p:nvSpPr>
              <p:spPr bwMode="auto">
                <a:xfrm>
                  <a:off x="2400" y="2304"/>
                  <a:ext cx="624"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2" name="Line 37"/>
                <p:cNvSpPr>
                  <a:spLocks noChangeShapeType="1"/>
                </p:cNvSpPr>
                <p:nvPr/>
              </p:nvSpPr>
              <p:spPr bwMode="auto">
                <a:xfrm flipH="1" flipV="1">
                  <a:off x="2684" y="1728"/>
                  <a:ext cx="0" cy="624"/>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3" name="Line 38"/>
                <p:cNvSpPr>
                  <a:spLocks noChangeShapeType="1"/>
                </p:cNvSpPr>
                <p:nvPr/>
              </p:nvSpPr>
              <p:spPr bwMode="auto">
                <a:xfrm>
                  <a:off x="2684" y="1920"/>
                  <a:ext cx="336" cy="0"/>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4" name="Text Box 39"/>
                <p:cNvSpPr txBox="1">
                  <a:spLocks noChangeArrowheads="1"/>
                </p:cNvSpPr>
                <p:nvPr/>
              </p:nvSpPr>
              <p:spPr bwMode="auto">
                <a:xfrm>
                  <a:off x="2372" y="1665"/>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g(x)</a:t>
                  </a:r>
                </a:p>
              </p:txBody>
            </p:sp>
            <p:sp>
              <p:nvSpPr>
                <p:cNvPr id="30765" name="Text Box 40"/>
                <p:cNvSpPr txBox="1">
                  <a:spLocks noChangeArrowheads="1"/>
                </p:cNvSpPr>
                <p:nvPr/>
              </p:nvSpPr>
              <p:spPr bwMode="auto">
                <a:xfrm>
                  <a:off x="2536" y="18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1</a:t>
                  </a:r>
                </a:p>
              </p:txBody>
            </p:sp>
            <p:sp>
              <p:nvSpPr>
                <p:cNvPr id="30766" name="Text Box 41"/>
                <p:cNvSpPr txBox="1">
                  <a:spLocks noChangeArrowheads="1"/>
                </p:cNvSpPr>
                <p:nvPr/>
              </p:nvSpPr>
              <p:spPr bwMode="auto">
                <a:xfrm>
                  <a:off x="2928" y="2272"/>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p>
              </p:txBody>
            </p:sp>
            <p:sp>
              <p:nvSpPr>
                <p:cNvPr id="30767" name="Freeform 42"/>
                <p:cNvSpPr>
                  <a:spLocks/>
                </p:cNvSpPr>
                <p:nvPr/>
              </p:nvSpPr>
              <p:spPr bwMode="auto">
                <a:xfrm>
                  <a:off x="2384" y="1944"/>
                  <a:ext cx="612" cy="324"/>
                </a:xfrm>
                <a:custGeom>
                  <a:avLst/>
                  <a:gdLst>
                    <a:gd name="T0" fmla="*/ 612 w 612"/>
                    <a:gd name="T1" fmla="*/ 0 h 324"/>
                    <a:gd name="T2" fmla="*/ 396 w 612"/>
                    <a:gd name="T3" fmla="*/ 60 h 324"/>
                    <a:gd name="T4" fmla="*/ 192 w 612"/>
                    <a:gd name="T5" fmla="*/ 264 h 324"/>
                    <a:gd name="T6" fmla="*/ 0 w 612"/>
                    <a:gd name="T7" fmla="*/ 324 h 3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2" h="324">
                      <a:moveTo>
                        <a:pt x="612" y="0"/>
                      </a:moveTo>
                      <a:cubicBezTo>
                        <a:pt x="576" y="10"/>
                        <a:pt x="466" y="16"/>
                        <a:pt x="396" y="60"/>
                      </a:cubicBezTo>
                      <a:cubicBezTo>
                        <a:pt x="326" y="104"/>
                        <a:pt x="258" y="220"/>
                        <a:pt x="192" y="264"/>
                      </a:cubicBezTo>
                      <a:cubicBezTo>
                        <a:pt x="126" y="308"/>
                        <a:pt x="40" y="312"/>
                        <a:pt x="0" y="324"/>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0758" name="Object 69"/>
              <p:cNvGraphicFramePr>
                <a:graphicFrameLocks noChangeAspect="1"/>
              </p:cNvGraphicFramePr>
              <p:nvPr/>
            </p:nvGraphicFramePr>
            <p:xfrm>
              <a:off x="2352" y="1056"/>
              <a:ext cx="768" cy="384"/>
            </p:xfrm>
            <a:graphic>
              <a:graphicData uri="http://schemas.openxmlformats.org/presentationml/2006/ole">
                <mc:AlternateContent xmlns:mc="http://schemas.openxmlformats.org/markup-compatibility/2006">
                  <mc:Choice xmlns:v="urn:schemas-microsoft-com:vml" Requires="v">
                    <p:oleObj spid="_x0000_s4220" name="Equation" r:id="rId8" imgW="875920" imgH="393529" progId="Equation.3">
                      <p:embed/>
                    </p:oleObj>
                  </mc:Choice>
                  <mc:Fallback>
                    <p:oleObj name="Equation" r:id="rId8" imgW="875920"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2" y="1056"/>
                            <a:ext cx="768" cy="384"/>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59" name="Text Box 73"/>
              <p:cNvSpPr txBox="1">
                <a:spLocks noChangeArrowheads="1"/>
              </p:cNvSpPr>
              <p:nvPr/>
            </p:nvSpPr>
            <p:spPr bwMode="auto">
              <a:xfrm>
                <a:off x="2251" y="2552"/>
                <a:ext cx="96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Differentiable,</a:t>
                </a:r>
              </a:p>
              <a:p>
                <a:pPr eaLnBrk="1" hangingPunct="1"/>
                <a:r>
                  <a:rPr lang="en-US" altLang="zh-CN" sz="1800" dirty="0" smtClean="0"/>
                  <a:t>Positive </a:t>
                </a:r>
                <a:r>
                  <a:rPr lang="en-US" altLang="zh-CN" sz="1800" dirty="0"/>
                  <a:t>value</a:t>
                </a:r>
              </a:p>
            </p:txBody>
          </p:sp>
        </p:grpSp>
      </p:grpSp>
      <p:grpSp>
        <p:nvGrpSpPr>
          <p:cNvPr id="18523" name="Group 91"/>
          <p:cNvGrpSpPr>
            <a:grpSpLocks/>
          </p:cNvGrpSpPr>
          <p:nvPr/>
        </p:nvGrpSpPr>
        <p:grpSpPr bwMode="auto">
          <a:xfrm>
            <a:off x="7507966" y="1673900"/>
            <a:ext cx="1855788" cy="3757613"/>
            <a:chOff x="3307" y="592"/>
            <a:chExt cx="1169" cy="2367"/>
          </a:xfrm>
        </p:grpSpPr>
        <p:sp>
          <p:nvSpPr>
            <p:cNvPr id="30740" name="Text Box 43"/>
            <p:cNvSpPr txBox="1">
              <a:spLocks noChangeArrowheads="1"/>
            </p:cNvSpPr>
            <p:nvPr/>
          </p:nvSpPr>
          <p:spPr bwMode="auto">
            <a:xfrm>
              <a:off x="3340" y="592"/>
              <a:ext cx="11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Tangent Function</a:t>
              </a:r>
            </a:p>
          </p:txBody>
        </p:sp>
        <p:grpSp>
          <p:nvGrpSpPr>
            <p:cNvPr id="30741" name="Group 85"/>
            <p:cNvGrpSpPr>
              <a:grpSpLocks/>
            </p:cNvGrpSpPr>
            <p:nvPr/>
          </p:nvGrpSpPr>
          <p:grpSpPr bwMode="auto">
            <a:xfrm>
              <a:off x="3307" y="1044"/>
              <a:ext cx="966" cy="1915"/>
              <a:chOff x="3307" y="1044"/>
              <a:chExt cx="966" cy="1915"/>
            </a:xfrm>
          </p:grpSpPr>
          <p:grpSp>
            <p:nvGrpSpPr>
              <p:cNvPr id="30742" name="Group 84"/>
              <p:cNvGrpSpPr>
                <a:grpSpLocks/>
              </p:cNvGrpSpPr>
              <p:nvPr/>
            </p:nvGrpSpPr>
            <p:grpSpPr bwMode="auto">
              <a:xfrm>
                <a:off x="3360" y="1641"/>
                <a:ext cx="829" cy="867"/>
                <a:chOff x="3360" y="1641"/>
                <a:chExt cx="829" cy="867"/>
              </a:xfrm>
            </p:grpSpPr>
            <p:sp>
              <p:nvSpPr>
                <p:cNvPr id="30745" name="Rectangle 47"/>
                <p:cNvSpPr>
                  <a:spLocks noChangeArrowheads="1"/>
                </p:cNvSpPr>
                <p:nvPr/>
              </p:nvSpPr>
              <p:spPr bwMode="auto">
                <a:xfrm>
                  <a:off x="3360" y="1641"/>
                  <a:ext cx="81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30746" name="Line 48"/>
                <p:cNvSpPr>
                  <a:spLocks noChangeShapeType="1"/>
                </p:cNvSpPr>
                <p:nvPr/>
              </p:nvSpPr>
              <p:spPr bwMode="auto">
                <a:xfrm>
                  <a:off x="3456" y="2112"/>
                  <a:ext cx="624"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7" name="Line 49"/>
                <p:cNvSpPr>
                  <a:spLocks noChangeShapeType="1"/>
                </p:cNvSpPr>
                <p:nvPr/>
              </p:nvSpPr>
              <p:spPr bwMode="auto">
                <a:xfrm flipH="1" flipV="1">
                  <a:off x="3740" y="1720"/>
                  <a:ext cx="0" cy="68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8" name="Line 50"/>
                <p:cNvSpPr>
                  <a:spLocks noChangeShapeType="1"/>
                </p:cNvSpPr>
                <p:nvPr/>
              </p:nvSpPr>
              <p:spPr bwMode="auto">
                <a:xfrm>
                  <a:off x="3740" y="1912"/>
                  <a:ext cx="336" cy="0"/>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9" name="Text Box 51"/>
                <p:cNvSpPr txBox="1">
                  <a:spLocks noChangeArrowheads="1"/>
                </p:cNvSpPr>
                <p:nvPr/>
              </p:nvSpPr>
              <p:spPr bwMode="auto">
                <a:xfrm>
                  <a:off x="3428" y="1657"/>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g(x)</a:t>
                  </a:r>
                </a:p>
              </p:txBody>
            </p:sp>
            <p:sp>
              <p:nvSpPr>
                <p:cNvPr id="30750" name="Text Box 52"/>
                <p:cNvSpPr txBox="1">
                  <a:spLocks noChangeArrowheads="1"/>
                </p:cNvSpPr>
                <p:nvPr/>
              </p:nvSpPr>
              <p:spPr bwMode="auto">
                <a:xfrm>
                  <a:off x="3592" y="180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1</a:t>
                  </a:r>
                </a:p>
              </p:txBody>
            </p:sp>
            <p:sp>
              <p:nvSpPr>
                <p:cNvPr id="30751" name="Text Box 53"/>
                <p:cNvSpPr txBox="1">
                  <a:spLocks noChangeArrowheads="1"/>
                </p:cNvSpPr>
                <p:nvPr/>
              </p:nvSpPr>
              <p:spPr bwMode="auto">
                <a:xfrm>
                  <a:off x="4000" y="208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p>
              </p:txBody>
            </p:sp>
            <p:sp>
              <p:nvSpPr>
                <p:cNvPr id="30752" name="Freeform 54"/>
                <p:cNvSpPr>
                  <a:spLocks/>
                </p:cNvSpPr>
                <p:nvPr/>
              </p:nvSpPr>
              <p:spPr bwMode="auto">
                <a:xfrm>
                  <a:off x="3440" y="1980"/>
                  <a:ext cx="612" cy="324"/>
                </a:xfrm>
                <a:custGeom>
                  <a:avLst/>
                  <a:gdLst>
                    <a:gd name="T0" fmla="*/ 612 w 612"/>
                    <a:gd name="T1" fmla="*/ 0 h 324"/>
                    <a:gd name="T2" fmla="*/ 396 w 612"/>
                    <a:gd name="T3" fmla="*/ 60 h 324"/>
                    <a:gd name="T4" fmla="*/ 192 w 612"/>
                    <a:gd name="T5" fmla="*/ 264 h 324"/>
                    <a:gd name="T6" fmla="*/ 0 w 612"/>
                    <a:gd name="T7" fmla="*/ 324 h 3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2" h="324">
                      <a:moveTo>
                        <a:pt x="612" y="0"/>
                      </a:moveTo>
                      <a:cubicBezTo>
                        <a:pt x="576" y="10"/>
                        <a:pt x="466" y="16"/>
                        <a:pt x="396" y="60"/>
                      </a:cubicBezTo>
                      <a:cubicBezTo>
                        <a:pt x="326" y="104"/>
                        <a:pt x="258" y="220"/>
                        <a:pt x="192" y="264"/>
                      </a:cubicBezTo>
                      <a:cubicBezTo>
                        <a:pt x="126" y="308"/>
                        <a:pt x="40" y="312"/>
                        <a:pt x="0" y="324"/>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3" name="Line 55"/>
                <p:cNvSpPr>
                  <a:spLocks noChangeShapeType="1"/>
                </p:cNvSpPr>
                <p:nvPr/>
              </p:nvSpPr>
              <p:spPr bwMode="auto">
                <a:xfrm>
                  <a:off x="3404" y="2352"/>
                  <a:ext cx="336" cy="0"/>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4" name="Text Box 68"/>
                <p:cNvSpPr txBox="1">
                  <a:spLocks noChangeArrowheads="1"/>
                </p:cNvSpPr>
                <p:nvPr/>
              </p:nvSpPr>
              <p:spPr bwMode="auto">
                <a:xfrm>
                  <a:off x="3744" y="2275"/>
                  <a:ext cx="2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-1</a:t>
                  </a:r>
                </a:p>
              </p:txBody>
            </p:sp>
          </p:grpSp>
          <p:graphicFrame>
            <p:nvGraphicFramePr>
              <p:cNvPr id="30743" name="Object 70"/>
              <p:cNvGraphicFramePr>
                <a:graphicFrameLocks noChangeAspect="1"/>
              </p:cNvGraphicFramePr>
              <p:nvPr/>
            </p:nvGraphicFramePr>
            <p:xfrm>
              <a:off x="3360" y="1044"/>
              <a:ext cx="768" cy="409"/>
            </p:xfrm>
            <a:graphic>
              <a:graphicData uri="http://schemas.openxmlformats.org/presentationml/2006/ole">
                <mc:AlternateContent xmlns:mc="http://schemas.openxmlformats.org/markup-compatibility/2006">
                  <mc:Choice xmlns:v="urn:schemas-microsoft-com:vml" Requires="v">
                    <p:oleObj spid="_x0000_s4221" name="Equation" r:id="rId10" imgW="876300" imgH="419100" progId="Equation.3">
                      <p:embed/>
                    </p:oleObj>
                  </mc:Choice>
                  <mc:Fallback>
                    <p:oleObj name="Equation" r:id="rId10" imgW="8763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0" y="1044"/>
                            <a:ext cx="768" cy="409"/>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4" name="Text Box 74"/>
              <p:cNvSpPr txBox="1">
                <a:spLocks noChangeArrowheads="1"/>
              </p:cNvSpPr>
              <p:nvPr/>
            </p:nvSpPr>
            <p:spPr bwMode="auto">
              <a:xfrm>
                <a:off x="3307" y="2552"/>
                <a:ext cx="96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Differentiable,</a:t>
                </a:r>
              </a:p>
              <a:p>
                <a:pPr eaLnBrk="1" hangingPunct="1"/>
                <a:r>
                  <a:rPr lang="en-US" altLang="zh-CN" sz="1800" dirty="0" smtClean="0"/>
                  <a:t>Zero-average </a:t>
                </a:r>
                <a:endParaRPr lang="en-US" altLang="zh-CN" sz="1800" dirty="0"/>
              </a:p>
            </p:txBody>
          </p:sp>
        </p:grpSp>
      </p:grpSp>
      <p:grpSp>
        <p:nvGrpSpPr>
          <p:cNvPr id="18524" name="Group 92"/>
          <p:cNvGrpSpPr>
            <a:grpSpLocks/>
          </p:cNvGrpSpPr>
          <p:nvPr/>
        </p:nvGrpSpPr>
        <p:grpSpPr bwMode="auto">
          <a:xfrm>
            <a:off x="9879817" y="1686600"/>
            <a:ext cx="1987549" cy="3484563"/>
            <a:chOff x="4363" y="600"/>
            <a:chExt cx="1252" cy="2195"/>
          </a:xfrm>
        </p:grpSpPr>
        <p:sp>
          <p:nvSpPr>
            <p:cNvPr id="30728" name="Text Box 56"/>
            <p:cNvSpPr txBox="1">
              <a:spLocks noChangeArrowheads="1"/>
            </p:cNvSpPr>
            <p:nvPr/>
          </p:nvSpPr>
          <p:spPr bwMode="auto">
            <a:xfrm>
              <a:off x="4412" y="600"/>
              <a:ext cx="12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1800" dirty="0">
                  <a:ea typeface="MS PGothic" panose="020B0600070205080204" pitchFamily="34" charset="-128"/>
                </a:rPr>
                <a:t>Gaussian Function</a:t>
              </a:r>
              <a:endParaRPr lang="en-US" altLang="zh-CN" sz="1800" dirty="0">
                <a:ea typeface="MS PGothic" panose="020B0600070205080204" pitchFamily="34" charset="-128"/>
              </a:endParaRPr>
            </a:p>
          </p:txBody>
        </p:sp>
        <p:grpSp>
          <p:nvGrpSpPr>
            <p:cNvPr id="30729" name="Group 87"/>
            <p:cNvGrpSpPr>
              <a:grpSpLocks/>
            </p:cNvGrpSpPr>
            <p:nvPr/>
          </p:nvGrpSpPr>
          <p:grpSpPr bwMode="auto">
            <a:xfrm>
              <a:off x="4363" y="1104"/>
              <a:ext cx="966" cy="1691"/>
              <a:chOff x="4363" y="1104"/>
              <a:chExt cx="966" cy="1691"/>
            </a:xfrm>
          </p:grpSpPr>
          <p:graphicFrame>
            <p:nvGraphicFramePr>
              <p:cNvPr id="30730" name="Object 71"/>
              <p:cNvGraphicFramePr>
                <a:graphicFrameLocks noChangeAspect="1"/>
              </p:cNvGraphicFramePr>
              <p:nvPr/>
            </p:nvGraphicFramePr>
            <p:xfrm>
              <a:off x="4416" y="1104"/>
              <a:ext cx="864" cy="288"/>
            </p:xfrm>
            <a:graphic>
              <a:graphicData uri="http://schemas.openxmlformats.org/presentationml/2006/ole">
                <mc:AlternateContent xmlns:mc="http://schemas.openxmlformats.org/markup-compatibility/2006">
                  <mc:Choice xmlns:v="urn:schemas-microsoft-com:vml" Requires="v">
                    <p:oleObj spid="_x0000_s4222" name="Equation" r:id="rId12" imgW="926698" imgH="253890" progId="Equation.3">
                      <p:embed/>
                    </p:oleObj>
                  </mc:Choice>
                  <mc:Fallback>
                    <p:oleObj name="Equation" r:id="rId12" imgW="926698" imgH="25389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6" y="1104"/>
                            <a:ext cx="864" cy="288"/>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Text Box 75"/>
              <p:cNvSpPr txBox="1">
                <a:spLocks noChangeArrowheads="1"/>
              </p:cNvSpPr>
              <p:nvPr/>
            </p:nvSpPr>
            <p:spPr bwMode="auto">
              <a:xfrm>
                <a:off x="4363" y="2562"/>
                <a:ext cx="9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Differentiable</a:t>
                </a:r>
                <a:r>
                  <a:rPr lang="en-US" altLang="zh-CN" sz="1800" dirty="0" smtClean="0"/>
                  <a:t>,</a:t>
                </a:r>
                <a:endParaRPr lang="en-US" altLang="zh-CN" sz="1800" dirty="0"/>
              </a:p>
            </p:txBody>
          </p:sp>
          <p:grpSp>
            <p:nvGrpSpPr>
              <p:cNvPr id="30732" name="Group 86"/>
              <p:cNvGrpSpPr>
                <a:grpSpLocks/>
              </p:cNvGrpSpPr>
              <p:nvPr/>
            </p:nvGrpSpPr>
            <p:grpSpPr bwMode="auto">
              <a:xfrm>
                <a:off x="4412" y="1649"/>
                <a:ext cx="865" cy="768"/>
                <a:chOff x="4412" y="1649"/>
                <a:chExt cx="865" cy="768"/>
              </a:xfrm>
            </p:grpSpPr>
            <p:sp>
              <p:nvSpPr>
                <p:cNvPr id="30733" name="Rectangle 59"/>
                <p:cNvSpPr>
                  <a:spLocks noChangeArrowheads="1"/>
                </p:cNvSpPr>
                <p:nvPr/>
              </p:nvSpPr>
              <p:spPr bwMode="auto">
                <a:xfrm>
                  <a:off x="4412" y="1649"/>
                  <a:ext cx="81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30734" name="Line 61"/>
                <p:cNvSpPr>
                  <a:spLocks noChangeShapeType="1"/>
                </p:cNvSpPr>
                <p:nvPr/>
              </p:nvSpPr>
              <p:spPr bwMode="auto">
                <a:xfrm flipH="1" flipV="1">
                  <a:off x="4792" y="1728"/>
                  <a:ext cx="0" cy="68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5" name="Text Box 62"/>
                <p:cNvSpPr txBox="1">
                  <a:spLocks noChangeArrowheads="1"/>
                </p:cNvSpPr>
                <p:nvPr/>
              </p:nvSpPr>
              <p:spPr bwMode="auto">
                <a:xfrm>
                  <a:off x="4480" y="1665"/>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g(x)</a:t>
                  </a:r>
                </a:p>
              </p:txBody>
            </p:sp>
            <p:sp>
              <p:nvSpPr>
                <p:cNvPr id="30736" name="Text Box 63"/>
                <p:cNvSpPr txBox="1">
                  <a:spLocks noChangeArrowheads="1"/>
                </p:cNvSpPr>
                <p:nvPr/>
              </p:nvSpPr>
              <p:spPr bwMode="auto">
                <a:xfrm>
                  <a:off x="4644" y="18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1</a:t>
                  </a:r>
                </a:p>
              </p:txBody>
            </p:sp>
            <p:sp>
              <p:nvSpPr>
                <p:cNvPr id="30737" name="Text Box 64"/>
                <p:cNvSpPr txBox="1">
                  <a:spLocks noChangeArrowheads="1"/>
                </p:cNvSpPr>
                <p:nvPr/>
              </p:nvSpPr>
              <p:spPr bwMode="auto">
                <a:xfrm>
                  <a:off x="5088" y="217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p>
              </p:txBody>
            </p:sp>
            <p:sp>
              <p:nvSpPr>
                <p:cNvPr id="30738" name="Freeform 65"/>
                <p:cNvSpPr>
                  <a:spLocks/>
                </p:cNvSpPr>
                <p:nvPr/>
              </p:nvSpPr>
              <p:spPr bwMode="auto">
                <a:xfrm>
                  <a:off x="4560" y="1920"/>
                  <a:ext cx="480" cy="384"/>
                </a:xfrm>
                <a:custGeom>
                  <a:avLst/>
                  <a:gdLst>
                    <a:gd name="T0" fmla="*/ 0 w 708"/>
                    <a:gd name="T1" fmla="*/ 357 h 398"/>
                    <a:gd name="T2" fmla="*/ 44 w 708"/>
                    <a:gd name="T3" fmla="*/ 313 h 398"/>
                    <a:gd name="T4" fmla="*/ 94 w 708"/>
                    <a:gd name="T5" fmla="*/ 90 h 398"/>
                    <a:gd name="T6" fmla="*/ 160 w 708"/>
                    <a:gd name="T7" fmla="*/ 0 h 398"/>
                    <a:gd name="T8" fmla="*/ 226 w 708"/>
                    <a:gd name="T9" fmla="*/ 90 h 398"/>
                    <a:gd name="T10" fmla="*/ 271 w 708"/>
                    <a:gd name="T11" fmla="*/ 324 h 398"/>
                    <a:gd name="T12" fmla="*/ 325 w 708"/>
                    <a:gd name="T13" fmla="*/ 369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8" h="398">
                      <a:moveTo>
                        <a:pt x="0" y="384"/>
                      </a:moveTo>
                      <a:cubicBezTo>
                        <a:pt x="16" y="376"/>
                        <a:pt x="62" y="384"/>
                        <a:pt x="96" y="336"/>
                      </a:cubicBezTo>
                      <a:cubicBezTo>
                        <a:pt x="130" y="288"/>
                        <a:pt x="162" y="152"/>
                        <a:pt x="204" y="96"/>
                      </a:cubicBezTo>
                      <a:cubicBezTo>
                        <a:pt x="246" y="40"/>
                        <a:pt x="300" y="0"/>
                        <a:pt x="348" y="0"/>
                      </a:cubicBezTo>
                      <a:cubicBezTo>
                        <a:pt x="396" y="0"/>
                        <a:pt x="452" y="38"/>
                        <a:pt x="492" y="96"/>
                      </a:cubicBezTo>
                      <a:cubicBezTo>
                        <a:pt x="532" y="154"/>
                        <a:pt x="552" y="298"/>
                        <a:pt x="588" y="348"/>
                      </a:cubicBezTo>
                      <a:cubicBezTo>
                        <a:pt x="624" y="398"/>
                        <a:pt x="683" y="386"/>
                        <a:pt x="708" y="396"/>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9" name="Line 76"/>
                <p:cNvSpPr>
                  <a:spLocks noChangeShapeType="1"/>
                </p:cNvSpPr>
                <p:nvPr/>
              </p:nvSpPr>
              <p:spPr bwMode="auto">
                <a:xfrm>
                  <a:off x="4464" y="2352"/>
                  <a:ext cx="72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Tree>
    <p:extLst>
      <p:ext uri="{BB962C8B-B14F-4D97-AF65-F5344CB8AC3E}">
        <p14:creationId xmlns:p14="http://schemas.microsoft.com/office/powerpoint/2010/main" val="508836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8520"/>
                                        </p:tgtEl>
                                        <p:attrNameLst>
                                          <p:attrName>style.visibility</p:attrName>
                                        </p:attrNameLst>
                                      </p:cBhvr>
                                      <p:to>
                                        <p:strVal val="visible"/>
                                      </p:to>
                                    </p:set>
                                    <p:animEffect transition="in" filter="box(out)">
                                      <p:cBhvr>
                                        <p:cTn id="7" dur="500"/>
                                        <p:tgtEl>
                                          <p:spTgt spid="18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8521"/>
                                        </p:tgtEl>
                                        <p:attrNameLst>
                                          <p:attrName>style.visibility</p:attrName>
                                        </p:attrNameLst>
                                      </p:cBhvr>
                                      <p:to>
                                        <p:strVal val="visible"/>
                                      </p:to>
                                    </p:set>
                                    <p:animEffect transition="in" filter="box(in)">
                                      <p:cBhvr>
                                        <p:cTn id="12" dur="500"/>
                                        <p:tgtEl>
                                          <p:spTgt spid="185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8522"/>
                                        </p:tgtEl>
                                        <p:attrNameLst>
                                          <p:attrName>style.visibility</p:attrName>
                                        </p:attrNameLst>
                                      </p:cBhvr>
                                      <p:to>
                                        <p:strVal val="visible"/>
                                      </p:to>
                                    </p:set>
                                    <p:animEffect transition="in" filter="box(out)">
                                      <p:cBhvr>
                                        <p:cTn id="17" dur="500"/>
                                        <p:tgtEl>
                                          <p:spTgt spid="185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8523"/>
                                        </p:tgtEl>
                                        <p:attrNameLst>
                                          <p:attrName>style.visibility</p:attrName>
                                        </p:attrNameLst>
                                      </p:cBhvr>
                                      <p:to>
                                        <p:strVal val="visible"/>
                                      </p:to>
                                    </p:set>
                                    <p:animEffect transition="in" filter="box(in)">
                                      <p:cBhvr>
                                        <p:cTn id="22" dur="500"/>
                                        <p:tgtEl>
                                          <p:spTgt spid="185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8524"/>
                                        </p:tgtEl>
                                        <p:attrNameLst>
                                          <p:attrName>style.visibility</p:attrName>
                                        </p:attrNameLst>
                                      </p:cBhvr>
                                      <p:to>
                                        <p:strVal val="visible"/>
                                      </p:to>
                                    </p:set>
                                    <p:animEffect transition="in" filter="box(out)">
                                      <p:cBhvr>
                                        <p:cTn id="27" dur="500"/>
                                        <p:tgtEl>
                                          <p:spTgt spid="18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5"/>
          <p:cNvSpPr>
            <a:spLocks noChangeArrowheads="1"/>
          </p:cNvSpPr>
          <p:nvPr/>
        </p:nvSpPr>
        <p:spPr bwMode="auto">
          <a:xfrm>
            <a:off x="4269347" y="1057142"/>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47" name="Rectangle 9"/>
          <p:cNvSpPr>
            <a:spLocks noChangeArrowheads="1"/>
          </p:cNvSpPr>
          <p:nvPr/>
        </p:nvSpPr>
        <p:spPr bwMode="auto">
          <a:xfrm>
            <a:off x="1983347" y="1476242"/>
            <a:ext cx="185738"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48" name="Rectangle 10"/>
          <p:cNvSpPr>
            <a:spLocks noChangeArrowheads="1"/>
          </p:cNvSpPr>
          <p:nvPr/>
        </p:nvSpPr>
        <p:spPr bwMode="auto">
          <a:xfrm>
            <a:off x="1983347" y="2485892"/>
            <a:ext cx="185738"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49" name="Rectangle 12"/>
          <p:cNvSpPr>
            <a:spLocks noChangeArrowheads="1"/>
          </p:cNvSpPr>
          <p:nvPr/>
        </p:nvSpPr>
        <p:spPr bwMode="auto">
          <a:xfrm>
            <a:off x="1983347" y="3533642"/>
            <a:ext cx="185738" cy="171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0" name="Freeform 13"/>
          <p:cNvSpPr>
            <a:spLocks/>
          </p:cNvSpPr>
          <p:nvPr/>
        </p:nvSpPr>
        <p:spPr bwMode="auto">
          <a:xfrm flipV="1">
            <a:off x="2135747" y="1209542"/>
            <a:ext cx="2209800" cy="304800"/>
          </a:xfrm>
          <a:custGeom>
            <a:avLst/>
            <a:gdLst>
              <a:gd name="T0" fmla="*/ 0 w 480"/>
              <a:gd name="T1" fmla="*/ 0 h 18"/>
              <a:gd name="T2" fmla="*/ 2147483647 w 480"/>
              <a:gd name="T3" fmla="*/ 2147483647 h 18"/>
              <a:gd name="T4" fmla="*/ 0 60000 65536"/>
              <a:gd name="T5" fmla="*/ 0 60000 65536"/>
            </a:gdLst>
            <a:ahLst/>
            <a:cxnLst>
              <a:cxn ang="T4">
                <a:pos x="T0" y="T1"/>
              </a:cxn>
              <a:cxn ang="T5">
                <a:pos x="T2" y="T3"/>
              </a:cxn>
            </a:cxnLst>
            <a:rect l="0" t="0" r="r" b="b"/>
            <a:pathLst>
              <a:path w="480" h="18">
                <a:moveTo>
                  <a:pt x="0" y="0"/>
                </a:moveTo>
                <a:lnTo>
                  <a:pt x="480" y="18"/>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1" name="Freeform 14"/>
          <p:cNvSpPr>
            <a:spLocks/>
          </p:cNvSpPr>
          <p:nvPr/>
        </p:nvSpPr>
        <p:spPr bwMode="auto">
          <a:xfrm flipV="1">
            <a:off x="2135747" y="2165218"/>
            <a:ext cx="2133600" cy="339725"/>
          </a:xfrm>
          <a:custGeom>
            <a:avLst/>
            <a:gdLst>
              <a:gd name="T0" fmla="*/ 0 w 480"/>
              <a:gd name="T1" fmla="*/ 0 h 18"/>
              <a:gd name="T2" fmla="*/ 2147483647 w 480"/>
              <a:gd name="T3" fmla="*/ 2147483647 h 18"/>
              <a:gd name="T4" fmla="*/ 0 60000 65536"/>
              <a:gd name="T5" fmla="*/ 0 60000 65536"/>
            </a:gdLst>
            <a:ahLst/>
            <a:cxnLst>
              <a:cxn ang="T4">
                <a:pos x="T0" y="T1"/>
              </a:cxn>
              <a:cxn ang="T5">
                <a:pos x="T2" y="T3"/>
              </a:cxn>
            </a:cxnLst>
            <a:rect l="0" t="0" r="r" b="b"/>
            <a:pathLst>
              <a:path w="480" h="18">
                <a:moveTo>
                  <a:pt x="0" y="0"/>
                </a:moveTo>
                <a:lnTo>
                  <a:pt x="480" y="18"/>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2" name="Freeform 16"/>
          <p:cNvSpPr>
            <a:spLocks/>
          </p:cNvSpPr>
          <p:nvPr/>
        </p:nvSpPr>
        <p:spPr bwMode="auto">
          <a:xfrm>
            <a:off x="2192897" y="3619368"/>
            <a:ext cx="2076450" cy="333375"/>
          </a:xfrm>
          <a:custGeom>
            <a:avLst/>
            <a:gdLst>
              <a:gd name="T0" fmla="*/ 0 w 474"/>
              <a:gd name="T1" fmla="*/ 0 h 25"/>
              <a:gd name="T2" fmla="*/ 2147483647 w 474"/>
              <a:gd name="T3" fmla="*/ 2147483647 h 25"/>
              <a:gd name="T4" fmla="*/ 0 60000 65536"/>
              <a:gd name="T5" fmla="*/ 0 60000 65536"/>
            </a:gdLst>
            <a:ahLst/>
            <a:cxnLst>
              <a:cxn ang="T4">
                <a:pos x="T0" y="T1"/>
              </a:cxn>
              <a:cxn ang="T5">
                <a:pos x="T2" y="T3"/>
              </a:cxn>
            </a:cxnLst>
            <a:rect l="0" t="0" r="r" b="b"/>
            <a:pathLst>
              <a:path w="474" h="25">
                <a:moveTo>
                  <a:pt x="0" y="0"/>
                </a:moveTo>
                <a:lnTo>
                  <a:pt x="474" y="25"/>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3" name="Line 17"/>
          <p:cNvSpPr>
            <a:spLocks noChangeShapeType="1"/>
          </p:cNvSpPr>
          <p:nvPr/>
        </p:nvSpPr>
        <p:spPr bwMode="auto">
          <a:xfrm>
            <a:off x="2211947" y="1514342"/>
            <a:ext cx="21336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4" name="Line 18"/>
          <p:cNvSpPr>
            <a:spLocks noChangeShapeType="1"/>
          </p:cNvSpPr>
          <p:nvPr/>
        </p:nvSpPr>
        <p:spPr bwMode="auto">
          <a:xfrm>
            <a:off x="2135747" y="1514342"/>
            <a:ext cx="2209800" cy="1371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5" name="Line 19"/>
          <p:cNvSpPr>
            <a:spLocks noChangeShapeType="1"/>
          </p:cNvSpPr>
          <p:nvPr/>
        </p:nvSpPr>
        <p:spPr bwMode="auto">
          <a:xfrm>
            <a:off x="2135747" y="1514342"/>
            <a:ext cx="2209800" cy="2133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6" name="Line 20"/>
          <p:cNvSpPr>
            <a:spLocks noChangeShapeType="1"/>
          </p:cNvSpPr>
          <p:nvPr/>
        </p:nvSpPr>
        <p:spPr bwMode="auto">
          <a:xfrm flipV="1">
            <a:off x="2135747" y="1361942"/>
            <a:ext cx="2133600" cy="1143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7" name="Line 22"/>
          <p:cNvSpPr>
            <a:spLocks noChangeShapeType="1"/>
          </p:cNvSpPr>
          <p:nvPr/>
        </p:nvSpPr>
        <p:spPr bwMode="auto">
          <a:xfrm flipV="1">
            <a:off x="2169085" y="3114542"/>
            <a:ext cx="2100262" cy="419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8" name="Line 23"/>
          <p:cNvSpPr>
            <a:spLocks noChangeShapeType="1"/>
          </p:cNvSpPr>
          <p:nvPr/>
        </p:nvSpPr>
        <p:spPr bwMode="auto">
          <a:xfrm flipV="1">
            <a:off x="2169085" y="2352542"/>
            <a:ext cx="2100262" cy="1181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9" name="Line 24"/>
          <p:cNvSpPr>
            <a:spLocks noChangeShapeType="1"/>
          </p:cNvSpPr>
          <p:nvPr/>
        </p:nvSpPr>
        <p:spPr bwMode="auto">
          <a:xfrm flipV="1">
            <a:off x="2169085" y="1514342"/>
            <a:ext cx="2176462" cy="20193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0" name="Line 27"/>
          <p:cNvSpPr>
            <a:spLocks noChangeShapeType="1"/>
          </p:cNvSpPr>
          <p:nvPr/>
        </p:nvSpPr>
        <p:spPr bwMode="auto">
          <a:xfrm>
            <a:off x="2135747" y="2581142"/>
            <a:ext cx="21336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1" name="Line 28"/>
          <p:cNvSpPr>
            <a:spLocks noChangeShapeType="1"/>
          </p:cNvSpPr>
          <p:nvPr/>
        </p:nvSpPr>
        <p:spPr bwMode="auto">
          <a:xfrm>
            <a:off x="2135747" y="2581142"/>
            <a:ext cx="2133600" cy="1219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2" name="Line 29"/>
          <p:cNvSpPr>
            <a:spLocks noChangeShapeType="1"/>
          </p:cNvSpPr>
          <p:nvPr/>
        </p:nvSpPr>
        <p:spPr bwMode="auto">
          <a:xfrm>
            <a:off x="4878947" y="1361942"/>
            <a:ext cx="10668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3" name="Line 30"/>
          <p:cNvSpPr>
            <a:spLocks noChangeShapeType="1"/>
          </p:cNvSpPr>
          <p:nvPr/>
        </p:nvSpPr>
        <p:spPr bwMode="auto">
          <a:xfrm>
            <a:off x="4928161" y="2200142"/>
            <a:ext cx="10175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4" name="Line 31"/>
          <p:cNvSpPr>
            <a:spLocks noChangeShapeType="1"/>
          </p:cNvSpPr>
          <p:nvPr/>
        </p:nvSpPr>
        <p:spPr bwMode="auto">
          <a:xfrm>
            <a:off x="4928161" y="3019292"/>
            <a:ext cx="941387" cy="1714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5" name="Line 32"/>
          <p:cNvSpPr>
            <a:spLocks noChangeShapeType="1"/>
          </p:cNvSpPr>
          <p:nvPr/>
        </p:nvSpPr>
        <p:spPr bwMode="auto">
          <a:xfrm flipV="1">
            <a:off x="4878947" y="3343142"/>
            <a:ext cx="9906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6" name="Line 35"/>
          <p:cNvSpPr>
            <a:spLocks noChangeShapeType="1"/>
          </p:cNvSpPr>
          <p:nvPr/>
        </p:nvSpPr>
        <p:spPr bwMode="auto">
          <a:xfrm>
            <a:off x="6499785" y="2123942"/>
            <a:ext cx="7413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7" name="Line 36"/>
          <p:cNvSpPr>
            <a:spLocks noChangeShapeType="1"/>
          </p:cNvSpPr>
          <p:nvPr/>
        </p:nvSpPr>
        <p:spPr bwMode="auto">
          <a:xfrm>
            <a:off x="6499785" y="3190742"/>
            <a:ext cx="7413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8" name="Line 37"/>
          <p:cNvSpPr>
            <a:spLocks noChangeShapeType="1"/>
          </p:cNvSpPr>
          <p:nvPr/>
        </p:nvSpPr>
        <p:spPr bwMode="auto">
          <a:xfrm flipV="1">
            <a:off x="4802747" y="2428742"/>
            <a:ext cx="1219200" cy="1295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9" name="Line 38"/>
          <p:cNvSpPr>
            <a:spLocks noChangeShapeType="1"/>
          </p:cNvSpPr>
          <p:nvPr/>
        </p:nvSpPr>
        <p:spPr bwMode="auto">
          <a:xfrm flipV="1">
            <a:off x="4878947" y="2276342"/>
            <a:ext cx="1066800" cy="742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0" name="Line 39"/>
          <p:cNvSpPr>
            <a:spLocks noChangeShapeType="1"/>
          </p:cNvSpPr>
          <p:nvPr/>
        </p:nvSpPr>
        <p:spPr bwMode="auto">
          <a:xfrm>
            <a:off x="4878947" y="2333492"/>
            <a:ext cx="990600" cy="704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1" name="Line 40"/>
          <p:cNvSpPr>
            <a:spLocks noChangeShapeType="1"/>
          </p:cNvSpPr>
          <p:nvPr/>
        </p:nvSpPr>
        <p:spPr bwMode="auto">
          <a:xfrm>
            <a:off x="4878947" y="1514342"/>
            <a:ext cx="1066800" cy="1447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2" name="Oval 45"/>
          <p:cNvSpPr>
            <a:spLocks noChangeArrowheads="1"/>
          </p:cNvSpPr>
          <p:nvPr/>
        </p:nvSpPr>
        <p:spPr bwMode="auto">
          <a:xfrm>
            <a:off x="4269347" y="1971542"/>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73" name="Oval 46"/>
          <p:cNvSpPr>
            <a:spLocks noChangeArrowheads="1"/>
          </p:cNvSpPr>
          <p:nvPr/>
        </p:nvSpPr>
        <p:spPr bwMode="auto">
          <a:xfrm>
            <a:off x="4269347" y="2733542"/>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74" name="Oval 47"/>
          <p:cNvSpPr>
            <a:spLocks noChangeArrowheads="1"/>
          </p:cNvSpPr>
          <p:nvPr/>
        </p:nvSpPr>
        <p:spPr bwMode="auto">
          <a:xfrm>
            <a:off x="4269347" y="3571742"/>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75" name="Oval 48"/>
          <p:cNvSpPr>
            <a:spLocks noChangeArrowheads="1"/>
          </p:cNvSpPr>
          <p:nvPr/>
        </p:nvSpPr>
        <p:spPr bwMode="auto">
          <a:xfrm>
            <a:off x="5869547" y="1819142"/>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76" name="Oval 49"/>
          <p:cNvSpPr>
            <a:spLocks noChangeArrowheads="1"/>
          </p:cNvSpPr>
          <p:nvPr/>
        </p:nvSpPr>
        <p:spPr bwMode="auto">
          <a:xfrm>
            <a:off x="5869547" y="2885942"/>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9753" name="Group 57"/>
          <p:cNvGrpSpPr>
            <a:grpSpLocks/>
          </p:cNvGrpSpPr>
          <p:nvPr/>
        </p:nvGrpSpPr>
        <p:grpSpPr bwMode="auto">
          <a:xfrm>
            <a:off x="1053073" y="980942"/>
            <a:ext cx="1844675" cy="3733800"/>
            <a:chOff x="758" y="960"/>
            <a:chExt cx="1162" cy="2352"/>
          </a:xfrm>
        </p:grpSpPr>
        <p:sp>
          <p:nvSpPr>
            <p:cNvPr id="31806" name="Text Box 50"/>
            <p:cNvSpPr txBox="1">
              <a:spLocks noChangeArrowheads="1"/>
            </p:cNvSpPr>
            <p:nvPr/>
          </p:nvSpPr>
          <p:spPr bwMode="auto">
            <a:xfrm>
              <a:off x="758" y="3024"/>
              <a:ext cx="1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a:ea typeface="MS PGothic" panose="020B0600070205080204" pitchFamily="34" charset="-128"/>
                </a:rPr>
                <a:t>Input Layer</a:t>
              </a:r>
            </a:p>
          </p:txBody>
        </p:sp>
        <p:sp>
          <p:nvSpPr>
            <p:cNvPr id="31807" name="Oval 53"/>
            <p:cNvSpPr>
              <a:spLocks noChangeArrowheads="1"/>
            </p:cNvSpPr>
            <p:nvPr/>
          </p:nvSpPr>
          <p:spPr bwMode="auto">
            <a:xfrm>
              <a:off x="912" y="960"/>
              <a:ext cx="1008" cy="2064"/>
            </a:xfrm>
            <a:prstGeom prst="ellipse">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9754" name="Group 58"/>
          <p:cNvGrpSpPr>
            <a:grpSpLocks/>
          </p:cNvGrpSpPr>
          <p:nvPr/>
        </p:nvGrpSpPr>
        <p:grpSpPr bwMode="auto">
          <a:xfrm>
            <a:off x="3583547" y="980942"/>
            <a:ext cx="1866900" cy="3733800"/>
            <a:chOff x="2352" y="960"/>
            <a:chExt cx="1176" cy="2352"/>
          </a:xfrm>
        </p:grpSpPr>
        <p:sp>
          <p:nvSpPr>
            <p:cNvPr id="31804" name="Text Box 51"/>
            <p:cNvSpPr txBox="1">
              <a:spLocks noChangeArrowheads="1"/>
            </p:cNvSpPr>
            <p:nvPr/>
          </p:nvSpPr>
          <p:spPr bwMode="auto">
            <a:xfrm>
              <a:off x="2352" y="3024"/>
              <a:ext cx="1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a:ea typeface="MS PGothic" panose="020B0600070205080204" pitchFamily="34" charset="-128"/>
                </a:rPr>
                <a:t>Hidden Layer</a:t>
              </a:r>
            </a:p>
          </p:txBody>
        </p:sp>
        <p:sp>
          <p:nvSpPr>
            <p:cNvPr id="31805" name="Oval 55"/>
            <p:cNvSpPr>
              <a:spLocks noChangeArrowheads="1"/>
            </p:cNvSpPr>
            <p:nvPr/>
          </p:nvSpPr>
          <p:spPr bwMode="auto">
            <a:xfrm>
              <a:off x="2448" y="960"/>
              <a:ext cx="1008" cy="2064"/>
            </a:xfrm>
            <a:prstGeom prst="ellipse">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9755" name="Group 59"/>
          <p:cNvGrpSpPr>
            <a:grpSpLocks/>
          </p:cNvGrpSpPr>
          <p:nvPr/>
        </p:nvGrpSpPr>
        <p:grpSpPr bwMode="auto">
          <a:xfrm>
            <a:off x="5488547" y="980942"/>
            <a:ext cx="1955800" cy="3733800"/>
            <a:chOff x="3552" y="960"/>
            <a:chExt cx="1232" cy="2352"/>
          </a:xfrm>
        </p:grpSpPr>
        <p:sp>
          <p:nvSpPr>
            <p:cNvPr id="31802" name="Text Box 52"/>
            <p:cNvSpPr txBox="1">
              <a:spLocks noChangeArrowheads="1"/>
            </p:cNvSpPr>
            <p:nvPr/>
          </p:nvSpPr>
          <p:spPr bwMode="auto">
            <a:xfrm>
              <a:off x="3640" y="3024"/>
              <a:ext cx="11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a:ea typeface="MS PGothic" panose="020B0600070205080204" pitchFamily="34" charset="-128"/>
                </a:rPr>
                <a:t>Output Layer</a:t>
              </a:r>
            </a:p>
          </p:txBody>
        </p:sp>
        <p:sp>
          <p:nvSpPr>
            <p:cNvPr id="31803" name="Oval 56"/>
            <p:cNvSpPr>
              <a:spLocks noChangeArrowheads="1"/>
            </p:cNvSpPr>
            <p:nvPr/>
          </p:nvSpPr>
          <p:spPr bwMode="auto">
            <a:xfrm>
              <a:off x="3552" y="960"/>
              <a:ext cx="1008" cy="2064"/>
            </a:xfrm>
            <a:prstGeom prst="ellipse">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1780" name="Text Box 60"/>
          <p:cNvSpPr txBox="1">
            <a:spLocks noChangeArrowheads="1"/>
          </p:cNvSpPr>
          <p:nvPr/>
        </p:nvSpPr>
        <p:spPr bwMode="auto">
          <a:xfrm>
            <a:off x="1700773" y="1354005"/>
            <a:ext cx="434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t>x</a:t>
            </a:r>
            <a:r>
              <a:rPr lang="en-US" altLang="ja-JP" sz="1800" baseline="-25000"/>
              <a:t>1</a:t>
            </a:r>
            <a:endParaRPr lang="en-US" altLang="ja-JP" sz="1800"/>
          </a:p>
        </p:txBody>
      </p:sp>
      <p:sp>
        <p:nvSpPr>
          <p:cNvPr id="31781" name="Text Box 61"/>
          <p:cNvSpPr txBox="1">
            <a:spLocks noChangeArrowheads="1"/>
          </p:cNvSpPr>
          <p:nvPr/>
        </p:nvSpPr>
        <p:spPr bwMode="auto">
          <a:xfrm>
            <a:off x="1700773" y="3509830"/>
            <a:ext cx="434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t>x</a:t>
            </a:r>
            <a:r>
              <a:rPr lang="en-US" altLang="ja-JP" sz="1800" baseline="-25000"/>
              <a:t>M</a:t>
            </a:r>
            <a:endParaRPr lang="en-US" altLang="ja-JP" sz="1800"/>
          </a:p>
        </p:txBody>
      </p:sp>
      <p:sp>
        <p:nvSpPr>
          <p:cNvPr id="31782" name="Text Box 62"/>
          <p:cNvSpPr txBox="1">
            <a:spLocks noChangeArrowheads="1"/>
          </p:cNvSpPr>
          <p:nvPr/>
        </p:nvSpPr>
        <p:spPr bwMode="auto">
          <a:xfrm>
            <a:off x="4367773" y="676143"/>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t>h</a:t>
            </a:r>
            <a:r>
              <a:rPr lang="en-US" altLang="ja-JP" sz="1800" baseline="-25000"/>
              <a:t>1</a:t>
            </a:r>
            <a:endParaRPr lang="en-US" altLang="ja-JP" sz="1800"/>
          </a:p>
        </p:txBody>
      </p:sp>
      <p:sp>
        <p:nvSpPr>
          <p:cNvPr id="31783" name="Text Box 63"/>
          <p:cNvSpPr txBox="1">
            <a:spLocks noChangeArrowheads="1"/>
          </p:cNvSpPr>
          <p:nvPr/>
        </p:nvSpPr>
        <p:spPr bwMode="auto">
          <a:xfrm>
            <a:off x="4672573" y="4043230"/>
            <a:ext cx="434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t>h</a:t>
            </a:r>
            <a:r>
              <a:rPr lang="en-US" altLang="ja-JP" sz="1800" baseline="-25000"/>
              <a:t>L</a:t>
            </a:r>
            <a:endParaRPr lang="en-US" altLang="ja-JP" sz="1800"/>
          </a:p>
        </p:txBody>
      </p:sp>
      <p:sp>
        <p:nvSpPr>
          <p:cNvPr id="31784" name="Text Box 64"/>
          <p:cNvSpPr txBox="1">
            <a:spLocks noChangeArrowheads="1"/>
          </p:cNvSpPr>
          <p:nvPr/>
        </p:nvSpPr>
        <p:spPr bwMode="auto">
          <a:xfrm>
            <a:off x="5967973" y="1438143"/>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t>o</a:t>
            </a:r>
            <a:r>
              <a:rPr lang="en-US" altLang="ja-JP" sz="1800" baseline="-25000"/>
              <a:t>1</a:t>
            </a:r>
            <a:endParaRPr lang="en-US" altLang="ja-JP" sz="1800"/>
          </a:p>
        </p:txBody>
      </p:sp>
      <p:sp>
        <p:nvSpPr>
          <p:cNvPr id="31785" name="Text Box 65"/>
          <p:cNvSpPr txBox="1">
            <a:spLocks noChangeArrowheads="1"/>
          </p:cNvSpPr>
          <p:nvPr/>
        </p:nvSpPr>
        <p:spPr bwMode="auto">
          <a:xfrm>
            <a:off x="6044173" y="3509830"/>
            <a:ext cx="434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t>o</a:t>
            </a:r>
            <a:r>
              <a:rPr lang="en-US" altLang="ja-JP" sz="1800" baseline="-25000"/>
              <a:t>N</a:t>
            </a:r>
            <a:endParaRPr lang="en-US" altLang="ja-JP" sz="1800"/>
          </a:p>
        </p:txBody>
      </p:sp>
      <p:sp>
        <p:nvSpPr>
          <p:cNvPr id="31786" name="Text Box 66"/>
          <p:cNvSpPr txBox="1">
            <a:spLocks noChangeArrowheads="1"/>
          </p:cNvSpPr>
          <p:nvPr/>
        </p:nvSpPr>
        <p:spPr bwMode="auto">
          <a:xfrm>
            <a:off x="3278747" y="904743"/>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ea typeface="MS PGothic" panose="020B0600070205080204" pitchFamily="34" charset="-128"/>
              </a:rPr>
              <a:t>w</a:t>
            </a:r>
            <a:r>
              <a:rPr lang="en-US" altLang="ja-JP" sz="1800" baseline="-25000"/>
              <a:t>11</a:t>
            </a:r>
            <a:endParaRPr lang="en-US" altLang="ja-JP" sz="1800"/>
          </a:p>
        </p:txBody>
      </p:sp>
      <p:sp>
        <p:nvSpPr>
          <p:cNvPr id="31787" name="Text Box 67"/>
          <p:cNvSpPr txBox="1">
            <a:spLocks noChangeArrowheads="1"/>
          </p:cNvSpPr>
          <p:nvPr/>
        </p:nvSpPr>
        <p:spPr bwMode="auto">
          <a:xfrm>
            <a:off x="3278747" y="1300030"/>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ea typeface="MS PGothic" panose="020B0600070205080204" pitchFamily="34" charset="-128"/>
              </a:rPr>
              <a:t>w</a:t>
            </a:r>
            <a:r>
              <a:rPr lang="en-US" altLang="ja-JP" sz="1800" baseline="-25000"/>
              <a:t>m1</a:t>
            </a:r>
            <a:endParaRPr lang="en-US" altLang="ja-JP" sz="1800"/>
          </a:p>
        </p:txBody>
      </p:sp>
      <p:sp>
        <p:nvSpPr>
          <p:cNvPr id="31788" name="Text Box 68"/>
          <p:cNvSpPr txBox="1">
            <a:spLocks noChangeArrowheads="1"/>
          </p:cNvSpPr>
          <p:nvPr/>
        </p:nvSpPr>
        <p:spPr bwMode="auto">
          <a:xfrm>
            <a:off x="3888347" y="1528630"/>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ea typeface="MS PGothic" panose="020B0600070205080204" pitchFamily="34" charset="-128"/>
              </a:rPr>
              <a:t>w</a:t>
            </a:r>
            <a:r>
              <a:rPr lang="en-US" altLang="ja-JP" sz="1800" baseline="-25000"/>
              <a:t>M1</a:t>
            </a:r>
            <a:endParaRPr lang="en-US" altLang="ja-JP" sz="1800"/>
          </a:p>
        </p:txBody>
      </p:sp>
      <p:sp>
        <p:nvSpPr>
          <p:cNvPr id="31789" name="Text Box 69"/>
          <p:cNvSpPr txBox="1">
            <a:spLocks noChangeArrowheads="1"/>
          </p:cNvSpPr>
          <p:nvPr/>
        </p:nvSpPr>
        <p:spPr bwMode="auto">
          <a:xfrm>
            <a:off x="3278747" y="3357430"/>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ea typeface="MS PGothic" panose="020B0600070205080204" pitchFamily="34" charset="-128"/>
              </a:rPr>
              <a:t>w</a:t>
            </a:r>
            <a:r>
              <a:rPr lang="en-US" altLang="ja-JP" sz="1800" baseline="-25000"/>
              <a:t>mL</a:t>
            </a:r>
            <a:endParaRPr lang="en-US" altLang="ja-JP" sz="1800"/>
          </a:p>
        </p:txBody>
      </p:sp>
      <p:sp>
        <p:nvSpPr>
          <p:cNvPr id="31790" name="Text Box 70"/>
          <p:cNvSpPr txBox="1">
            <a:spLocks noChangeArrowheads="1"/>
          </p:cNvSpPr>
          <p:nvPr/>
        </p:nvSpPr>
        <p:spPr bwMode="auto">
          <a:xfrm>
            <a:off x="3278747" y="3738430"/>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ea typeface="MS PGothic" panose="020B0600070205080204" pitchFamily="34" charset="-128"/>
              </a:rPr>
              <a:t>w</a:t>
            </a:r>
            <a:r>
              <a:rPr lang="en-US" altLang="ja-JP" sz="1800" baseline="-25000"/>
              <a:t>ML</a:t>
            </a:r>
            <a:endParaRPr lang="en-US" altLang="ja-JP" sz="1800"/>
          </a:p>
        </p:txBody>
      </p:sp>
      <p:sp>
        <p:nvSpPr>
          <p:cNvPr id="31791" name="Text Box 71"/>
          <p:cNvSpPr txBox="1">
            <a:spLocks noChangeArrowheads="1"/>
          </p:cNvSpPr>
          <p:nvPr/>
        </p:nvSpPr>
        <p:spPr bwMode="auto">
          <a:xfrm>
            <a:off x="3659747" y="3205030"/>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ea typeface="MS PGothic" panose="020B0600070205080204" pitchFamily="34" charset="-128"/>
              </a:rPr>
              <a:t>w</a:t>
            </a:r>
            <a:r>
              <a:rPr lang="en-US" altLang="ja-JP" sz="1800" baseline="-25000"/>
              <a:t>1L</a:t>
            </a:r>
            <a:endParaRPr lang="en-US" altLang="ja-JP" sz="1800"/>
          </a:p>
        </p:txBody>
      </p:sp>
      <p:sp>
        <p:nvSpPr>
          <p:cNvPr id="31792" name="Text Box 72"/>
          <p:cNvSpPr txBox="1">
            <a:spLocks noChangeArrowheads="1"/>
          </p:cNvSpPr>
          <p:nvPr/>
        </p:nvSpPr>
        <p:spPr bwMode="auto">
          <a:xfrm>
            <a:off x="5412347" y="1452430"/>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ea typeface="MS PGothic" panose="020B0600070205080204" pitchFamily="34" charset="-128"/>
              </a:rPr>
              <a:t>v</a:t>
            </a:r>
            <a:r>
              <a:rPr lang="en-US" altLang="ja-JP" sz="1800" baseline="-25000"/>
              <a:t>11</a:t>
            </a:r>
            <a:endParaRPr lang="en-US" altLang="ja-JP" sz="1800"/>
          </a:p>
        </p:txBody>
      </p:sp>
      <p:sp>
        <p:nvSpPr>
          <p:cNvPr id="31793" name="Text Box 73"/>
          <p:cNvSpPr txBox="1">
            <a:spLocks noChangeArrowheads="1"/>
          </p:cNvSpPr>
          <p:nvPr/>
        </p:nvSpPr>
        <p:spPr bwMode="auto">
          <a:xfrm>
            <a:off x="5488547" y="1819143"/>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ea typeface="MS PGothic" panose="020B0600070205080204" pitchFamily="34" charset="-128"/>
              </a:rPr>
              <a:t>v</a:t>
            </a:r>
            <a:r>
              <a:rPr lang="en-US" altLang="ja-JP" sz="1800" baseline="-25000"/>
              <a:t>l1</a:t>
            </a:r>
            <a:endParaRPr lang="en-US" altLang="ja-JP" sz="1800"/>
          </a:p>
        </p:txBody>
      </p:sp>
      <p:sp>
        <p:nvSpPr>
          <p:cNvPr id="31794" name="Text Box 74"/>
          <p:cNvSpPr txBox="1">
            <a:spLocks noChangeArrowheads="1"/>
          </p:cNvSpPr>
          <p:nvPr/>
        </p:nvSpPr>
        <p:spPr bwMode="auto">
          <a:xfrm>
            <a:off x="5793347" y="2443030"/>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ea typeface="MS PGothic" panose="020B0600070205080204" pitchFamily="34" charset="-128"/>
              </a:rPr>
              <a:t>v</a:t>
            </a:r>
            <a:r>
              <a:rPr lang="en-US" altLang="ja-JP" sz="1800" baseline="-25000"/>
              <a:t>L1</a:t>
            </a:r>
            <a:endParaRPr lang="en-US" altLang="ja-JP" sz="1800"/>
          </a:p>
        </p:txBody>
      </p:sp>
      <p:sp>
        <p:nvSpPr>
          <p:cNvPr id="31795" name="Text Box 75"/>
          <p:cNvSpPr txBox="1">
            <a:spLocks noChangeArrowheads="1"/>
          </p:cNvSpPr>
          <p:nvPr/>
        </p:nvSpPr>
        <p:spPr bwMode="auto">
          <a:xfrm>
            <a:off x="5564747" y="3343143"/>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ja-JP" sz="1800">
                <a:ea typeface="MS PGothic" panose="020B0600070205080204" pitchFamily="34" charset="-128"/>
              </a:rPr>
              <a:t>v</a:t>
            </a:r>
            <a:r>
              <a:rPr lang="en-US" altLang="ja-JP" sz="1800" baseline="-25000"/>
              <a:t>LN</a:t>
            </a:r>
            <a:endParaRPr lang="en-US" altLang="ja-JP" sz="1800"/>
          </a:p>
        </p:txBody>
      </p:sp>
      <p:grpSp>
        <p:nvGrpSpPr>
          <p:cNvPr id="29778" name="Group 82"/>
          <p:cNvGrpSpPr>
            <a:grpSpLocks/>
          </p:cNvGrpSpPr>
          <p:nvPr/>
        </p:nvGrpSpPr>
        <p:grpSpPr bwMode="auto">
          <a:xfrm>
            <a:off x="2288147" y="5090980"/>
            <a:ext cx="4343400" cy="461962"/>
            <a:chOff x="144" y="3069"/>
            <a:chExt cx="2736" cy="291"/>
          </a:xfrm>
        </p:grpSpPr>
        <p:graphicFrame>
          <p:nvGraphicFramePr>
            <p:cNvPr id="31800" name="Object 77"/>
            <p:cNvGraphicFramePr>
              <a:graphicFrameLocks noChangeAspect="1"/>
            </p:cNvGraphicFramePr>
            <p:nvPr/>
          </p:nvGraphicFramePr>
          <p:xfrm>
            <a:off x="144" y="3069"/>
            <a:ext cx="1783" cy="291"/>
          </p:xfrm>
          <a:graphic>
            <a:graphicData uri="http://schemas.openxmlformats.org/presentationml/2006/ole">
              <mc:AlternateContent xmlns:mc="http://schemas.openxmlformats.org/markup-compatibility/2006">
                <mc:Choice xmlns:v="urn:schemas-microsoft-com:vml" Requires="v">
                  <p:oleObj spid="_x0000_s5230" name="数式" r:id="rId4" imgW="1548728" imgH="253890" progId="Equation.3">
                    <p:embed/>
                  </p:oleObj>
                </mc:Choice>
                <mc:Fallback>
                  <p:oleObj name="数式" r:id="rId4" imgW="1548728"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3069"/>
                          <a:ext cx="1783" cy="291"/>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01" name="Object 79"/>
            <p:cNvGraphicFramePr>
              <a:graphicFrameLocks noChangeAspect="1"/>
            </p:cNvGraphicFramePr>
            <p:nvPr/>
          </p:nvGraphicFramePr>
          <p:xfrm>
            <a:off x="1945" y="3072"/>
            <a:ext cx="935" cy="284"/>
          </p:xfrm>
          <a:graphic>
            <a:graphicData uri="http://schemas.openxmlformats.org/presentationml/2006/ole">
              <mc:AlternateContent xmlns:mc="http://schemas.openxmlformats.org/markup-compatibility/2006">
                <mc:Choice xmlns:v="urn:schemas-microsoft-com:vml" Requires="v">
                  <p:oleObj spid="_x0000_s5231" name="数式" r:id="rId6" imgW="812447" imgH="241195" progId="Equation.3">
                    <p:embed/>
                  </p:oleObj>
                </mc:Choice>
                <mc:Fallback>
                  <p:oleObj name="数式" r:id="rId6" imgW="812447" imgH="2411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5" y="3072"/>
                          <a:ext cx="935" cy="284"/>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779" name="Group 83"/>
          <p:cNvGrpSpPr>
            <a:grpSpLocks/>
          </p:cNvGrpSpPr>
          <p:nvPr/>
        </p:nvGrpSpPr>
        <p:grpSpPr bwMode="auto">
          <a:xfrm>
            <a:off x="2364347" y="5857743"/>
            <a:ext cx="4191000" cy="461963"/>
            <a:chOff x="3024" y="3072"/>
            <a:chExt cx="2640" cy="291"/>
          </a:xfrm>
        </p:grpSpPr>
        <p:graphicFrame>
          <p:nvGraphicFramePr>
            <p:cNvPr id="31798" name="Object 80"/>
            <p:cNvGraphicFramePr>
              <a:graphicFrameLocks noChangeAspect="1"/>
            </p:cNvGraphicFramePr>
            <p:nvPr/>
          </p:nvGraphicFramePr>
          <p:xfrm>
            <a:off x="3024" y="3072"/>
            <a:ext cx="1637" cy="291"/>
          </p:xfrm>
          <a:graphic>
            <a:graphicData uri="http://schemas.openxmlformats.org/presentationml/2006/ole">
              <mc:AlternateContent xmlns:mc="http://schemas.openxmlformats.org/markup-compatibility/2006">
                <mc:Choice xmlns:v="urn:schemas-microsoft-com:vml" Requires="v">
                  <p:oleObj spid="_x0000_s5232" name="数式" r:id="rId8" imgW="1422400" imgH="254000" progId="Equation.3">
                    <p:embed/>
                  </p:oleObj>
                </mc:Choice>
                <mc:Fallback>
                  <p:oleObj name="数式" r:id="rId8" imgW="1422400" imgH="254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3072"/>
                          <a:ext cx="1637" cy="291"/>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9" name="Object 81"/>
            <p:cNvGraphicFramePr>
              <a:graphicFrameLocks noChangeAspect="1"/>
            </p:cNvGraphicFramePr>
            <p:nvPr/>
          </p:nvGraphicFramePr>
          <p:xfrm>
            <a:off x="4700" y="3072"/>
            <a:ext cx="964" cy="284"/>
          </p:xfrm>
          <a:graphic>
            <a:graphicData uri="http://schemas.openxmlformats.org/presentationml/2006/ole">
              <mc:AlternateContent xmlns:mc="http://schemas.openxmlformats.org/markup-compatibility/2006">
                <mc:Choice xmlns:v="urn:schemas-microsoft-com:vml" Requires="v">
                  <p:oleObj spid="_x0000_s5233" name="数式" r:id="rId10" imgW="838200" imgH="241300" progId="Equation.3">
                    <p:embed/>
                  </p:oleObj>
                </mc:Choice>
                <mc:Fallback>
                  <p:oleObj name="数式" r:id="rId10" imgW="8382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0" y="3072"/>
                          <a:ext cx="964" cy="284"/>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4" name="Text Box 2"/>
          <p:cNvSpPr txBox="1">
            <a:spLocks noChangeArrowheads="1"/>
          </p:cNvSpPr>
          <p:nvPr/>
        </p:nvSpPr>
        <p:spPr bwMode="auto">
          <a:xfrm>
            <a:off x="448066" y="101026"/>
            <a:ext cx="3467616"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smtClean="0"/>
              <a:t>神经网络一般形式</a:t>
            </a:r>
            <a:endParaRPr lang="en-US" altLang="zh-CN" dirty="0"/>
          </a:p>
        </p:txBody>
      </p:sp>
      <p:sp>
        <p:nvSpPr>
          <p:cNvPr id="65" name="Text Box 3"/>
          <p:cNvSpPr txBox="1">
            <a:spLocks noChangeArrowheads="1"/>
          </p:cNvSpPr>
          <p:nvPr/>
        </p:nvSpPr>
        <p:spPr bwMode="auto">
          <a:xfrm>
            <a:off x="7707469" y="4848059"/>
            <a:ext cx="4308520" cy="1615827"/>
          </a:xfrm>
          <a:prstGeom prst="rect">
            <a:avLst/>
          </a:prstGeom>
          <a:noFill/>
          <a:ln>
            <a:noFill/>
          </a:ln>
          <a:effectLs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ja-JP" altLang="en-US" dirty="0">
                <a:cs typeface="Times New Roman" panose="02020603050405020304" pitchFamily="18" charset="0"/>
              </a:rPr>
              <a:t>•</a:t>
            </a:r>
            <a:r>
              <a:rPr lang="ja-JP" altLang="en-US" dirty="0">
                <a:ea typeface="MS PGothic" panose="020B0600070205080204" pitchFamily="34" charset="-128"/>
              </a:rPr>
              <a:t> </a:t>
            </a:r>
            <a:r>
              <a:rPr lang="en-US" altLang="ja-JP" dirty="0">
                <a:ea typeface="MS PGothic" panose="020B0600070205080204" pitchFamily="34" charset="-128"/>
              </a:rPr>
              <a:t>Nonlinearity  </a:t>
            </a:r>
            <a:r>
              <a:rPr lang="zh-CN" altLang="en-US" dirty="0"/>
              <a:t>非线性</a:t>
            </a:r>
            <a:r>
              <a:rPr lang="ja-JP" altLang="en-US" dirty="0">
                <a:ea typeface="MS PGothic" panose="020B0600070205080204" pitchFamily="34" charset="-128"/>
              </a:rPr>
              <a:t>                       </a:t>
            </a:r>
          </a:p>
          <a:p>
            <a:pPr eaLnBrk="1" hangingPunct="1">
              <a:spcBef>
                <a:spcPct val="50000"/>
              </a:spcBef>
            </a:pPr>
            <a:r>
              <a:rPr lang="ja-JP" altLang="en-US" dirty="0">
                <a:cs typeface="Times New Roman" panose="02020603050405020304" pitchFamily="18" charset="0"/>
              </a:rPr>
              <a:t>• </a:t>
            </a:r>
            <a:r>
              <a:rPr lang="en-US" altLang="ja-JP" dirty="0">
                <a:cs typeface="Times New Roman" panose="02020603050405020304" pitchFamily="18" charset="0"/>
              </a:rPr>
              <a:t>Parallel Processing  </a:t>
            </a:r>
            <a:r>
              <a:rPr lang="zh-CN" altLang="en-US" dirty="0"/>
              <a:t>并行处理</a:t>
            </a:r>
            <a:endParaRPr lang="ja-JP" altLang="en-US" dirty="0"/>
          </a:p>
          <a:p>
            <a:pPr eaLnBrk="1" hangingPunct="1">
              <a:spcBef>
                <a:spcPct val="50000"/>
              </a:spcBef>
            </a:pPr>
            <a:r>
              <a:rPr lang="ja-JP" altLang="en-US" dirty="0">
                <a:cs typeface="Times New Roman" panose="02020603050405020304" pitchFamily="18" charset="0"/>
              </a:rPr>
              <a:t>• </a:t>
            </a:r>
            <a:r>
              <a:rPr lang="en-US" altLang="ja-JP" dirty="0">
                <a:cs typeface="Times New Roman" panose="02020603050405020304" pitchFamily="18" charset="0"/>
              </a:rPr>
              <a:t>Input—Output Mapping  </a:t>
            </a:r>
            <a:r>
              <a:rPr lang="zh-CN" altLang="en-US" dirty="0"/>
              <a:t>输入输出匹配</a:t>
            </a:r>
            <a:r>
              <a:rPr lang="ja-JP" altLang="en-US" dirty="0">
                <a:cs typeface="Times New Roman" panose="02020603050405020304" pitchFamily="18" charset="0"/>
              </a:rPr>
              <a:t>    </a:t>
            </a:r>
          </a:p>
          <a:p>
            <a:pPr eaLnBrk="1" hangingPunct="1">
              <a:spcBef>
                <a:spcPct val="50000"/>
              </a:spcBef>
            </a:pPr>
            <a:r>
              <a:rPr lang="ja-JP" altLang="en-US" dirty="0">
                <a:cs typeface="Times New Roman" panose="02020603050405020304" pitchFamily="18" charset="0"/>
              </a:rPr>
              <a:t>• </a:t>
            </a:r>
            <a:r>
              <a:rPr lang="en-US" altLang="ja-JP" dirty="0" err="1">
                <a:cs typeface="Times New Roman" panose="02020603050405020304" pitchFamily="18" charset="0"/>
              </a:rPr>
              <a:t>Adaptivity</a:t>
            </a:r>
            <a:r>
              <a:rPr lang="en-US" altLang="ja-JP" dirty="0">
                <a:cs typeface="Times New Roman" panose="02020603050405020304" pitchFamily="18" charset="0"/>
              </a:rPr>
              <a:t> </a:t>
            </a:r>
            <a:r>
              <a:rPr lang="zh-CN" altLang="en-US" dirty="0"/>
              <a:t>自适应性</a:t>
            </a:r>
            <a:endParaRPr lang="ja-JP" altLang="en-US" dirty="0"/>
          </a:p>
        </p:txBody>
      </p:sp>
      <p:grpSp>
        <p:nvGrpSpPr>
          <p:cNvPr id="66" name="Group 39"/>
          <p:cNvGrpSpPr>
            <a:grpSpLocks/>
          </p:cNvGrpSpPr>
          <p:nvPr/>
        </p:nvGrpSpPr>
        <p:grpSpPr bwMode="auto">
          <a:xfrm>
            <a:off x="8591819" y="523742"/>
            <a:ext cx="2743200" cy="1905000"/>
            <a:chOff x="480" y="2496"/>
            <a:chExt cx="1728" cy="1200"/>
          </a:xfrm>
        </p:grpSpPr>
        <p:grpSp>
          <p:nvGrpSpPr>
            <p:cNvPr id="67" name="Group 40"/>
            <p:cNvGrpSpPr>
              <a:grpSpLocks/>
            </p:cNvGrpSpPr>
            <p:nvPr/>
          </p:nvGrpSpPr>
          <p:grpSpPr bwMode="auto">
            <a:xfrm>
              <a:off x="480" y="2496"/>
              <a:ext cx="1728" cy="1200"/>
              <a:chOff x="480" y="2496"/>
              <a:chExt cx="1728" cy="1200"/>
            </a:xfrm>
          </p:grpSpPr>
          <p:sp>
            <p:nvSpPr>
              <p:cNvPr id="88" name="Rectangle 41"/>
              <p:cNvSpPr>
                <a:spLocks noChangeArrowheads="1"/>
              </p:cNvSpPr>
              <p:nvPr/>
            </p:nvSpPr>
            <p:spPr bwMode="auto">
              <a:xfrm>
                <a:off x="480" y="2496"/>
                <a:ext cx="1728"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9" name="Oval 42"/>
              <p:cNvSpPr>
                <a:spLocks noChangeArrowheads="1"/>
              </p:cNvSpPr>
              <p:nvPr/>
            </p:nvSpPr>
            <p:spPr bwMode="auto">
              <a:xfrm>
                <a:off x="1056" y="2784"/>
                <a:ext cx="720" cy="720"/>
              </a:xfrm>
              <a:prstGeom prst="ellipse">
                <a:avLst/>
              </a:prstGeom>
              <a:solidFill>
                <a:srgbClr val="CC99FF"/>
              </a:solidFill>
              <a:ln w="9525">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8" name="Group 43"/>
            <p:cNvGrpSpPr>
              <a:grpSpLocks/>
            </p:cNvGrpSpPr>
            <p:nvPr/>
          </p:nvGrpSpPr>
          <p:grpSpPr bwMode="auto">
            <a:xfrm>
              <a:off x="1776" y="2863"/>
              <a:ext cx="384" cy="257"/>
              <a:chOff x="1776" y="1135"/>
              <a:chExt cx="384" cy="257"/>
            </a:xfrm>
          </p:grpSpPr>
          <p:sp>
            <p:nvSpPr>
              <p:cNvPr id="86" name="Line 44"/>
              <p:cNvSpPr>
                <a:spLocks noChangeShapeType="1"/>
              </p:cNvSpPr>
              <p:nvPr/>
            </p:nvSpPr>
            <p:spPr bwMode="auto">
              <a:xfrm>
                <a:off x="1776" y="1392"/>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Text Box 45"/>
              <p:cNvSpPr txBox="1">
                <a:spLocks noChangeArrowheads="1"/>
              </p:cNvSpPr>
              <p:nvPr/>
            </p:nvSpPr>
            <p:spPr bwMode="auto">
              <a:xfrm>
                <a:off x="1872" y="113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o</a:t>
                </a:r>
              </a:p>
            </p:txBody>
          </p:sp>
        </p:grpSp>
        <p:grpSp>
          <p:nvGrpSpPr>
            <p:cNvPr id="69" name="Group 46"/>
            <p:cNvGrpSpPr>
              <a:grpSpLocks/>
            </p:cNvGrpSpPr>
            <p:nvPr/>
          </p:nvGrpSpPr>
          <p:grpSpPr bwMode="auto">
            <a:xfrm>
              <a:off x="1488" y="2856"/>
              <a:ext cx="235" cy="588"/>
              <a:chOff x="1488" y="1128"/>
              <a:chExt cx="235" cy="588"/>
            </a:xfrm>
          </p:grpSpPr>
          <p:sp>
            <p:nvSpPr>
              <p:cNvPr id="84" name="Freeform 47"/>
              <p:cNvSpPr>
                <a:spLocks/>
              </p:cNvSpPr>
              <p:nvPr/>
            </p:nvSpPr>
            <p:spPr bwMode="auto">
              <a:xfrm>
                <a:off x="1488" y="1128"/>
                <a:ext cx="120" cy="588"/>
              </a:xfrm>
              <a:custGeom>
                <a:avLst/>
                <a:gdLst>
                  <a:gd name="T0" fmla="*/ 120 w 120"/>
                  <a:gd name="T1" fmla="*/ 0 h 588"/>
                  <a:gd name="T2" fmla="*/ 0 w 120"/>
                  <a:gd name="T3" fmla="*/ 288 h 588"/>
                  <a:gd name="T4" fmla="*/ 120 w 120"/>
                  <a:gd name="T5" fmla="*/ 588 h 588"/>
                  <a:gd name="T6" fmla="*/ 0 60000 65536"/>
                  <a:gd name="T7" fmla="*/ 0 60000 65536"/>
                  <a:gd name="T8" fmla="*/ 0 60000 65536"/>
                </a:gdLst>
                <a:ahLst/>
                <a:cxnLst>
                  <a:cxn ang="T6">
                    <a:pos x="T0" y="T1"/>
                  </a:cxn>
                  <a:cxn ang="T7">
                    <a:pos x="T2" y="T3"/>
                  </a:cxn>
                  <a:cxn ang="T8">
                    <a:pos x="T4" y="T5"/>
                  </a:cxn>
                </a:cxnLst>
                <a:rect l="0" t="0" r="r" b="b"/>
                <a:pathLst>
                  <a:path w="120" h="588">
                    <a:moveTo>
                      <a:pt x="120" y="0"/>
                    </a:moveTo>
                    <a:cubicBezTo>
                      <a:pt x="100" y="48"/>
                      <a:pt x="0" y="190"/>
                      <a:pt x="0" y="288"/>
                    </a:cubicBezTo>
                    <a:cubicBezTo>
                      <a:pt x="0" y="386"/>
                      <a:pt x="95" y="525"/>
                      <a:pt x="120" y="588"/>
                    </a:cubicBezTo>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Text Box 48"/>
              <p:cNvSpPr txBox="1">
                <a:spLocks noChangeArrowheads="1"/>
              </p:cNvSpPr>
              <p:nvPr/>
            </p:nvSpPr>
            <p:spPr bwMode="auto">
              <a:xfrm>
                <a:off x="1536" y="128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cs typeface="Times New Roman" panose="02020603050405020304" pitchFamily="18" charset="0"/>
                  </a:rPr>
                  <a:t>c</a:t>
                </a:r>
                <a:endParaRPr lang="en-US" altLang="zh-CN" sz="2000" i="1">
                  <a:solidFill>
                    <a:schemeClr val="bg2"/>
                  </a:solidFill>
                </a:endParaRPr>
              </a:p>
            </p:txBody>
          </p:sp>
        </p:grpSp>
        <p:grpSp>
          <p:nvGrpSpPr>
            <p:cNvPr id="70" name="Group 49"/>
            <p:cNvGrpSpPr>
              <a:grpSpLocks/>
            </p:cNvGrpSpPr>
            <p:nvPr/>
          </p:nvGrpSpPr>
          <p:grpSpPr bwMode="auto">
            <a:xfrm>
              <a:off x="576" y="2575"/>
              <a:ext cx="767" cy="1068"/>
              <a:chOff x="1248" y="847"/>
              <a:chExt cx="767" cy="1068"/>
            </a:xfrm>
          </p:grpSpPr>
          <p:sp>
            <p:nvSpPr>
              <p:cNvPr id="71" name="Line 50"/>
              <p:cNvSpPr>
                <a:spLocks noChangeShapeType="1"/>
              </p:cNvSpPr>
              <p:nvPr/>
            </p:nvSpPr>
            <p:spPr bwMode="auto">
              <a:xfrm>
                <a:off x="1248" y="1056"/>
                <a:ext cx="48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51"/>
              <p:cNvSpPr>
                <a:spLocks noChangeShapeType="1"/>
              </p:cNvSpPr>
              <p:nvPr/>
            </p:nvSpPr>
            <p:spPr bwMode="auto">
              <a:xfrm>
                <a:off x="1248" y="1392"/>
                <a:ext cx="48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52"/>
              <p:cNvSpPr>
                <a:spLocks noChangeShapeType="1"/>
              </p:cNvSpPr>
              <p:nvPr/>
            </p:nvSpPr>
            <p:spPr bwMode="auto">
              <a:xfrm flipV="1">
                <a:off x="1248" y="1536"/>
                <a:ext cx="48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Text Box 53"/>
              <p:cNvSpPr txBox="1">
                <a:spLocks noChangeArrowheads="1"/>
              </p:cNvSpPr>
              <p:nvPr/>
            </p:nvSpPr>
            <p:spPr bwMode="auto">
              <a:xfrm>
                <a:off x="1248" y="1135"/>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x</a:t>
                </a:r>
                <a:r>
                  <a:rPr lang="en-US" altLang="zh-CN" sz="2000" baseline="-25000">
                    <a:solidFill>
                      <a:schemeClr val="bg2"/>
                    </a:solidFill>
                  </a:rPr>
                  <a:t>2</a:t>
                </a:r>
                <a:endParaRPr lang="en-US" altLang="zh-CN" sz="2000">
                  <a:solidFill>
                    <a:schemeClr val="bg2"/>
                  </a:solidFill>
                </a:endParaRPr>
              </a:p>
            </p:txBody>
          </p:sp>
          <p:sp>
            <p:nvSpPr>
              <p:cNvPr id="75" name="Text Box 54"/>
              <p:cNvSpPr txBox="1">
                <a:spLocks noChangeArrowheads="1"/>
              </p:cNvSpPr>
              <p:nvPr/>
            </p:nvSpPr>
            <p:spPr bwMode="auto">
              <a:xfrm>
                <a:off x="1248" y="847"/>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x</a:t>
                </a:r>
                <a:r>
                  <a:rPr lang="en-US" altLang="zh-CN" sz="2000" baseline="-25000">
                    <a:solidFill>
                      <a:schemeClr val="bg2"/>
                    </a:solidFill>
                  </a:rPr>
                  <a:t>1</a:t>
                </a:r>
                <a:endParaRPr lang="en-US" altLang="zh-CN" sz="2000">
                  <a:solidFill>
                    <a:schemeClr val="bg2"/>
                  </a:solidFill>
                </a:endParaRPr>
              </a:p>
            </p:txBody>
          </p:sp>
          <p:sp>
            <p:nvSpPr>
              <p:cNvPr id="76" name="Text Box 55"/>
              <p:cNvSpPr txBox="1">
                <a:spLocks noChangeArrowheads="1"/>
              </p:cNvSpPr>
              <p:nvPr/>
            </p:nvSpPr>
            <p:spPr bwMode="auto">
              <a:xfrm>
                <a:off x="1252" y="1663"/>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x</a:t>
                </a:r>
                <a:r>
                  <a:rPr lang="en-US" altLang="zh-CN" sz="2000" baseline="-25000">
                    <a:solidFill>
                      <a:schemeClr val="bg2"/>
                    </a:solidFill>
                  </a:rPr>
                  <a:t>n</a:t>
                </a:r>
                <a:endParaRPr lang="en-US" altLang="zh-CN" sz="2000">
                  <a:solidFill>
                    <a:schemeClr val="bg2"/>
                  </a:solidFill>
                </a:endParaRPr>
              </a:p>
            </p:txBody>
          </p:sp>
          <p:sp>
            <p:nvSpPr>
              <p:cNvPr id="77" name="Text Box 56"/>
              <p:cNvSpPr txBox="1">
                <a:spLocks noChangeArrowheads="1"/>
              </p:cNvSpPr>
              <p:nvPr/>
            </p:nvSpPr>
            <p:spPr bwMode="auto">
              <a:xfrm>
                <a:off x="1728" y="1135"/>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w</a:t>
                </a:r>
                <a:r>
                  <a:rPr lang="en-US" altLang="zh-CN" sz="2000" baseline="-25000">
                    <a:solidFill>
                      <a:schemeClr val="bg2"/>
                    </a:solidFill>
                  </a:rPr>
                  <a:t>1</a:t>
                </a:r>
                <a:endParaRPr lang="en-US" altLang="zh-CN" sz="2000">
                  <a:solidFill>
                    <a:schemeClr val="bg2"/>
                  </a:solidFill>
                </a:endParaRPr>
              </a:p>
            </p:txBody>
          </p:sp>
          <p:sp>
            <p:nvSpPr>
              <p:cNvPr id="78" name="Text Box 57"/>
              <p:cNvSpPr txBox="1">
                <a:spLocks noChangeArrowheads="1"/>
              </p:cNvSpPr>
              <p:nvPr/>
            </p:nvSpPr>
            <p:spPr bwMode="auto">
              <a:xfrm>
                <a:off x="1728" y="1279"/>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w</a:t>
                </a:r>
                <a:r>
                  <a:rPr lang="en-US" altLang="zh-CN" sz="2000" baseline="-25000">
                    <a:solidFill>
                      <a:schemeClr val="bg2"/>
                    </a:solidFill>
                  </a:rPr>
                  <a:t>2</a:t>
                </a:r>
                <a:endParaRPr lang="en-US" altLang="zh-CN" sz="2000">
                  <a:solidFill>
                    <a:schemeClr val="bg2"/>
                  </a:solidFill>
                </a:endParaRPr>
              </a:p>
            </p:txBody>
          </p:sp>
          <p:sp>
            <p:nvSpPr>
              <p:cNvPr id="79" name="Text Box 58"/>
              <p:cNvSpPr txBox="1">
                <a:spLocks noChangeArrowheads="1"/>
              </p:cNvSpPr>
              <p:nvPr/>
            </p:nvSpPr>
            <p:spPr bwMode="auto">
              <a:xfrm>
                <a:off x="1728" y="1423"/>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w</a:t>
                </a:r>
                <a:r>
                  <a:rPr lang="en-US" altLang="zh-CN" sz="2000" baseline="-25000">
                    <a:solidFill>
                      <a:schemeClr val="bg2"/>
                    </a:solidFill>
                  </a:rPr>
                  <a:t>n</a:t>
                </a:r>
                <a:endParaRPr lang="en-US" altLang="zh-CN" sz="2000">
                  <a:solidFill>
                    <a:schemeClr val="bg2"/>
                  </a:solidFill>
                </a:endParaRPr>
              </a:p>
            </p:txBody>
          </p:sp>
          <p:grpSp>
            <p:nvGrpSpPr>
              <p:cNvPr id="80" name="Group 59"/>
              <p:cNvGrpSpPr>
                <a:grpSpLocks/>
              </p:cNvGrpSpPr>
              <p:nvPr/>
            </p:nvGrpSpPr>
            <p:grpSpPr bwMode="auto">
              <a:xfrm>
                <a:off x="1285" y="1392"/>
                <a:ext cx="155" cy="336"/>
                <a:chOff x="1248" y="1392"/>
                <a:chExt cx="155" cy="336"/>
              </a:xfrm>
            </p:grpSpPr>
            <p:sp>
              <p:nvSpPr>
                <p:cNvPr id="81" name="Text Box 60"/>
                <p:cNvSpPr txBox="1">
                  <a:spLocks noChangeArrowheads="1"/>
                </p:cNvSpPr>
                <p:nvPr/>
              </p:nvSpPr>
              <p:spPr bwMode="auto">
                <a:xfrm>
                  <a:off x="1248" y="1392"/>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sp>
              <p:nvSpPr>
                <p:cNvPr id="82" name="Text Box 61"/>
                <p:cNvSpPr txBox="1">
                  <a:spLocks noChangeArrowheads="1"/>
                </p:cNvSpPr>
                <p:nvPr/>
              </p:nvSpPr>
              <p:spPr bwMode="auto">
                <a:xfrm>
                  <a:off x="1248" y="1469"/>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sp>
              <p:nvSpPr>
                <p:cNvPr id="83" name="Text Box 62"/>
                <p:cNvSpPr txBox="1">
                  <a:spLocks noChangeArrowheads="1"/>
                </p:cNvSpPr>
                <p:nvPr/>
              </p:nvSpPr>
              <p:spPr bwMode="auto">
                <a:xfrm>
                  <a:off x="1248" y="1536"/>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grpSp>
        </p:grpSp>
      </p:grpSp>
      <p:graphicFrame>
        <p:nvGraphicFramePr>
          <p:cNvPr id="90" name="Object 63"/>
          <p:cNvGraphicFramePr>
            <a:graphicFrameLocks noChangeAspect="1"/>
          </p:cNvGraphicFramePr>
          <p:nvPr>
            <p:extLst>
              <p:ext uri="{D42A27DB-BD31-4B8C-83A1-F6EECF244321}">
                <p14:modId xmlns:p14="http://schemas.microsoft.com/office/powerpoint/2010/main" val="241802930"/>
              </p:ext>
            </p:extLst>
          </p:nvPr>
        </p:nvGraphicFramePr>
        <p:xfrm>
          <a:off x="7763390" y="3700297"/>
          <a:ext cx="4191000" cy="625475"/>
        </p:xfrm>
        <a:graphic>
          <a:graphicData uri="http://schemas.openxmlformats.org/presentationml/2006/ole">
            <mc:AlternateContent xmlns:mc="http://schemas.openxmlformats.org/markup-compatibility/2006">
              <mc:Choice xmlns:v="urn:schemas-microsoft-com:vml" Requires="v">
                <p:oleObj spid="_x0000_s5234" name="Equation" r:id="rId12" imgW="1435100" imgH="203200" progId="Equation.3">
                  <p:embed/>
                </p:oleObj>
              </mc:Choice>
              <mc:Fallback>
                <p:oleObj name="Equation" r:id="rId12" imgW="1435100" imgH="203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63390" y="3700297"/>
                        <a:ext cx="4191000" cy="625475"/>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 name="Object 64"/>
          <p:cNvGraphicFramePr>
            <a:graphicFrameLocks noChangeAspect="1"/>
          </p:cNvGraphicFramePr>
          <p:nvPr>
            <p:extLst>
              <p:ext uri="{D42A27DB-BD31-4B8C-83A1-F6EECF244321}">
                <p14:modId xmlns:p14="http://schemas.microsoft.com/office/powerpoint/2010/main" val="283818434"/>
              </p:ext>
            </p:extLst>
          </p:nvPr>
        </p:nvGraphicFramePr>
        <p:xfrm>
          <a:off x="7763390" y="2817647"/>
          <a:ext cx="4197350" cy="650875"/>
        </p:xfrm>
        <a:graphic>
          <a:graphicData uri="http://schemas.openxmlformats.org/presentationml/2006/ole">
            <mc:AlternateContent xmlns:mc="http://schemas.openxmlformats.org/markup-compatibility/2006">
              <mc:Choice xmlns:v="urn:schemas-microsoft-com:vml" Requires="v">
                <p:oleObj spid="_x0000_s5235" name="Equation" r:id="rId14" imgW="1549400" imgH="228600" progId="Equation.3">
                  <p:embed/>
                </p:oleObj>
              </mc:Choice>
              <mc:Fallback>
                <p:oleObj name="Equation" r:id="rId14" imgW="15494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63390" y="2817647"/>
                        <a:ext cx="4197350" cy="650875"/>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95304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9753"/>
                                        </p:tgtEl>
                                        <p:attrNameLst>
                                          <p:attrName>style.visibility</p:attrName>
                                        </p:attrNameLst>
                                      </p:cBhvr>
                                      <p:to>
                                        <p:strVal val="visible"/>
                                      </p:to>
                                    </p:set>
                                    <p:animEffect transition="in" filter="blinds(vertical)">
                                      <p:cBhvr>
                                        <p:cTn id="7" dur="500"/>
                                        <p:tgtEl>
                                          <p:spTgt spid="297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754"/>
                                        </p:tgtEl>
                                        <p:attrNameLst>
                                          <p:attrName>style.visibility</p:attrName>
                                        </p:attrNameLst>
                                      </p:cBhvr>
                                      <p:to>
                                        <p:strVal val="visible"/>
                                      </p:to>
                                    </p:set>
                                    <p:animEffect transition="in" filter="blinds(horizontal)">
                                      <p:cBhvr>
                                        <p:cTn id="12" dur="500"/>
                                        <p:tgtEl>
                                          <p:spTgt spid="297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755"/>
                                        </p:tgtEl>
                                        <p:attrNameLst>
                                          <p:attrName>style.visibility</p:attrName>
                                        </p:attrNameLst>
                                      </p:cBhvr>
                                      <p:to>
                                        <p:strVal val="visible"/>
                                      </p:to>
                                    </p:set>
                                    <p:animEffect transition="in" filter="blinds(horizontal)">
                                      <p:cBhvr>
                                        <p:cTn id="17" dur="500"/>
                                        <p:tgtEl>
                                          <p:spTgt spid="297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778"/>
                                        </p:tgtEl>
                                        <p:attrNameLst>
                                          <p:attrName>style.visibility</p:attrName>
                                        </p:attrNameLst>
                                      </p:cBhvr>
                                      <p:to>
                                        <p:strVal val="visible"/>
                                      </p:to>
                                    </p:set>
                                    <p:animEffect transition="in" filter="blinds(horizontal)">
                                      <p:cBhvr>
                                        <p:cTn id="22" dur="500"/>
                                        <p:tgtEl>
                                          <p:spTgt spid="297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779"/>
                                        </p:tgtEl>
                                        <p:attrNameLst>
                                          <p:attrName>style.visibility</p:attrName>
                                        </p:attrNameLst>
                                      </p:cBhvr>
                                      <p:to>
                                        <p:strVal val="visible"/>
                                      </p:to>
                                    </p:set>
                                    <p:animEffect transition="in" filter="blinds(horizontal)">
                                      <p:cBhvr>
                                        <p:cTn id="27" dur="500"/>
                                        <p:tgtEl>
                                          <p:spTgt spid="29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3"/>
          <p:cNvSpPr txBox="1">
            <a:spLocks noChangeArrowheads="1"/>
          </p:cNvSpPr>
          <p:nvPr/>
        </p:nvSpPr>
        <p:spPr bwMode="auto">
          <a:xfrm>
            <a:off x="3729547" y="2355316"/>
            <a:ext cx="4801314" cy="1323439"/>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pPr algn="ctr"/>
            <a:r>
              <a:rPr lang="zh-CN" altLang="en-US" sz="4000" dirty="0" smtClean="0"/>
              <a:t>最简单的神经网络：</a:t>
            </a:r>
            <a:endParaRPr lang="en-US" altLang="zh-CN" sz="4000" dirty="0" smtClean="0"/>
          </a:p>
          <a:p>
            <a:pPr algn="ctr"/>
            <a:r>
              <a:rPr lang="en-US" altLang="ja-JP" sz="4000" dirty="0" smtClean="0"/>
              <a:t>Perceptrons</a:t>
            </a:r>
            <a:endParaRPr lang="en-US" altLang="ja-JP" sz="4000" dirty="0"/>
          </a:p>
        </p:txBody>
      </p:sp>
    </p:spTree>
    <p:extLst>
      <p:ext uri="{BB962C8B-B14F-4D97-AF65-F5344CB8AC3E}">
        <p14:creationId xmlns:p14="http://schemas.microsoft.com/office/powerpoint/2010/main" val="307539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1"/>
          <p:cNvSpPr txBox="1">
            <a:spLocks noChangeArrowheads="1"/>
          </p:cNvSpPr>
          <p:nvPr/>
        </p:nvSpPr>
        <p:spPr bwMode="auto">
          <a:xfrm>
            <a:off x="73819" y="63500"/>
            <a:ext cx="5003486"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ja-JP" dirty="0"/>
              <a:t>Single Layer Perceptrons</a:t>
            </a:r>
          </a:p>
        </p:txBody>
      </p:sp>
      <p:grpSp>
        <p:nvGrpSpPr>
          <p:cNvPr id="4099" name="Group 88"/>
          <p:cNvGrpSpPr>
            <a:grpSpLocks/>
          </p:cNvGrpSpPr>
          <p:nvPr/>
        </p:nvGrpSpPr>
        <p:grpSpPr bwMode="auto">
          <a:xfrm>
            <a:off x="1905001" y="838200"/>
            <a:ext cx="3776663" cy="3276600"/>
            <a:chOff x="3141" y="864"/>
            <a:chExt cx="2379" cy="2064"/>
          </a:xfrm>
        </p:grpSpPr>
        <p:sp>
          <p:nvSpPr>
            <p:cNvPr id="4139" name="Rectangle 9"/>
            <p:cNvSpPr>
              <a:spLocks noChangeArrowheads="1"/>
            </p:cNvSpPr>
            <p:nvPr/>
          </p:nvSpPr>
          <p:spPr bwMode="auto">
            <a:xfrm>
              <a:off x="3141" y="1272"/>
              <a:ext cx="11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40" name="Rectangle 10"/>
            <p:cNvSpPr>
              <a:spLocks noChangeArrowheads="1"/>
            </p:cNvSpPr>
            <p:nvPr/>
          </p:nvSpPr>
          <p:spPr bwMode="auto">
            <a:xfrm>
              <a:off x="3141" y="1718"/>
              <a:ext cx="11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41" name="Rectangle 11"/>
            <p:cNvSpPr>
              <a:spLocks noChangeArrowheads="1"/>
            </p:cNvSpPr>
            <p:nvPr/>
          </p:nvSpPr>
          <p:spPr bwMode="auto">
            <a:xfrm>
              <a:off x="3141" y="2164"/>
              <a:ext cx="114" cy="1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42" name="Freeform 13"/>
            <p:cNvSpPr>
              <a:spLocks/>
            </p:cNvSpPr>
            <p:nvPr/>
          </p:nvSpPr>
          <p:spPr bwMode="auto">
            <a:xfrm flipV="1">
              <a:off x="3285" y="1200"/>
              <a:ext cx="1104" cy="96"/>
            </a:xfrm>
            <a:custGeom>
              <a:avLst/>
              <a:gdLst>
                <a:gd name="T0" fmla="*/ 0 w 480"/>
                <a:gd name="T1" fmla="*/ 0 h 18"/>
                <a:gd name="T2" fmla="*/ 2539 w 480"/>
                <a:gd name="T3" fmla="*/ 512 h 18"/>
                <a:gd name="T4" fmla="*/ 0 60000 65536"/>
                <a:gd name="T5" fmla="*/ 0 60000 65536"/>
              </a:gdLst>
              <a:ahLst/>
              <a:cxnLst>
                <a:cxn ang="T4">
                  <a:pos x="T0" y="T1"/>
                </a:cxn>
                <a:cxn ang="T5">
                  <a:pos x="T2" y="T3"/>
                </a:cxn>
              </a:cxnLst>
              <a:rect l="0" t="0" r="r" b="b"/>
              <a:pathLst>
                <a:path w="480" h="18">
                  <a:moveTo>
                    <a:pt x="0" y="0"/>
                  </a:moveTo>
                  <a:lnTo>
                    <a:pt x="480" y="1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43" name="Freeform 14"/>
            <p:cNvSpPr>
              <a:spLocks/>
            </p:cNvSpPr>
            <p:nvPr/>
          </p:nvSpPr>
          <p:spPr bwMode="auto">
            <a:xfrm>
              <a:off x="3255" y="1787"/>
              <a:ext cx="1148" cy="43"/>
            </a:xfrm>
            <a:custGeom>
              <a:avLst/>
              <a:gdLst>
                <a:gd name="T0" fmla="*/ 0 w 480"/>
                <a:gd name="T1" fmla="*/ 0 h 18"/>
                <a:gd name="T2" fmla="*/ 2746 w 480"/>
                <a:gd name="T3" fmla="*/ 103 h 18"/>
                <a:gd name="T4" fmla="*/ 0 60000 65536"/>
                <a:gd name="T5" fmla="*/ 0 60000 65536"/>
              </a:gdLst>
              <a:ahLst/>
              <a:cxnLst>
                <a:cxn ang="T4">
                  <a:pos x="T0" y="T1"/>
                </a:cxn>
                <a:cxn ang="T5">
                  <a:pos x="T2" y="T3"/>
                </a:cxn>
              </a:cxnLst>
              <a:rect l="0" t="0" r="r" b="b"/>
              <a:pathLst>
                <a:path w="480" h="18">
                  <a:moveTo>
                    <a:pt x="0" y="0"/>
                  </a:moveTo>
                  <a:lnTo>
                    <a:pt x="480" y="1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44" name="Line 17"/>
            <p:cNvSpPr>
              <a:spLocks noChangeShapeType="1"/>
            </p:cNvSpPr>
            <p:nvPr/>
          </p:nvSpPr>
          <p:spPr bwMode="auto">
            <a:xfrm>
              <a:off x="3237" y="1344"/>
              <a:ext cx="1148" cy="3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45" name="Line 19"/>
            <p:cNvSpPr>
              <a:spLocks noChangeShapeType="1"/>
            </p:cNvSpPr>
            <p:nvPr/>
          </p:nvSpPr>
          <p:spPr bwMode="auto">
            <a:xfrm>
              <a:off x="3255" y="1384"/>
              <a:ext cx="1182" cy="10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46" name="Line 20"/>
            <p:cNvSpPr>
              <a:spLocks noChangeShapeType="1"/>
            </p:cNvSpPr>
            <p:nvPr/>
          </p:nvSpPr>
          <p:spPr bwMode="auto">
            <a:xfrm flipV="1">
              <a:off x="3255" y="1296"/>
              <a:ext cx="1134" cy="4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47" name="Line 21"/>
            <p:cNvSpPr>
              <a:spLocks noChangeShapeType="1"/>
            </p:cNvSpPr>
            <p:nvPr/>
          </p:nvSpPr>
          <p:spPr bwMode="auto">
            <a:xfrm flipV="1">
              <a:off x="3285" y="1920"/>
              <a:ext cx="110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48" name="Line 25"/>
            <p:cNvSpPr>
              <a:spLocks noChangeShapeType="1"/>
            </p:cNvSpPr>
            <p:nvPr/>
          </p:nvSpPr>
          <p:spPr bwMode="auto">
            <a:xfrm flipV="1">
              <a:off x="3255" y="1392"/>
              <a:ext cx="1182" cy="7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49" name="Line 26"/>
            <p:cNvSpPr>
              <a:spLocks noChangeShapeType="1"/>
            </p:cNvSpPr>
            <p:nvPr/>
          </p:nvSpPr>
          <p:spPr bwMode="auto">
            <a:xfrm>
              <a:off x="3255" y="2274"/>
              <a:ext cx="1134" cy="3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50" name="Line 28"/>
            <p:cNvSpPr>
              <a:spLocks noChangeShapeType="1"/>
            </p:cNvSpPr>
            <p:nvPr/>
          </p:nvSpPr>
          <p:spPr bwMode="auto">
            <a:xfrm>
              <a:off x="3255" y="1830"/>
              <a:ext cx="1134" cy="7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51" name="Line 35"/>
            <p:cNvSpPr>
              <a:spLocks noChangeShapeType="1"/>
            </p:cNvSpPr>
            <p:nvPr/>
          </p:nvSpPr>
          <p:spPr bwMode="auto">
            <a:xfrm>
              <a:off x="5061" y="1200"/>
              <a:ext cx="4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52" name="Line 36"/>
            <p:cNvSpPr>
              <a:spLocks noChangeShapeType="1"/>
            </p:cNvSpPr>
            <p:nvPr/>
          </p:nvSpPr>
          <p:spPr bwMode="auto">
            <a:xfrm>
              <a:off x="5061" y="1920"/>
              <a:ext cx="4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153" name="Group 46"/>
            <p:cNvGrpSpPr>
              <a:grpSpLocks/>
            </p:cNvGrpSpPr>
            <p:nvPr/>
          </p:nvGrpSpPr>
          <p:grpSpPr bwMode="auto">
            <a:xfrm>
              <a:off x="4403" y="864"/>
              <a:ext cx="658" cy="630"/>
              <a:chOff x="2942" y="864"/>
              <a:chExt cx="658" cy="630"/>
            </a:xfrm>
          </p:grpSpPr>
          <p:sp>
            <p:nvSpPr>
              <p:cNvPr id="4167" name="Oval 5"/>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68" name="Line 42"/>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9" name="Line 43"/>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70" name="Line 44"/>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71" name="Line 45"/>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154" name="Group 47"/>
            <p:cNvGrpSpPr>
              <a:grpSpLocks/>
            </p:cNvGrpSpPr>
            <p:nvPr/>
          </p:nvGrpSpPr>
          <p:grpSpPr bwMode="auto">
            <a:xfrm>
              <a:off x="4403" y="1578"/>
              <a:ext cx="658" cy="630"/>
              <a:chOff x="2942" y="864"/>
              <a:chExt cx="658" cy="630"/>
            </a:xfrm>
          </p:grpSpPr>
          <p:sp>
            <p:nvSpPr>
              <p:cNvPr id="4162" name="Oval 48"/>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63" name="Line 49"/>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4" name="Line 50"/>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5" name="Line 51"/>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6" name="Line 52"/>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155" name="Group 53"/>
            <p:cNvGrpSpPr>
              <a:grpSpLocks/>
            </p:cNvGrpSpPr>
            <p:nvPr/>
          </p:nvGrpSpPr>
          <p:grpSpPr bwMode="auto">
            <a:xfrm>
              <a:off x="4403" y="2298"/>
              <a:ext cx="658" cy="630"/>
              <a:chOff x="2942" y="864"/>
              <a:chExt cx="658" cy="630"/>
            </a:xfrm>
          </p:grpSpPr>
          <p:sp>
            <p:nvSpPr>
              <p:cNvPr id="4157" name="Oval 54"/>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58" name="Line 55"/>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59" name="Line 56"/>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0" name="Line 57"/>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1" name="Line 58"/>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156" name="Line 59"/>
            <p:cNvSpPr>
              <a:spLocks noChangeShapeType="1"/>
            </p:cNvSpPr>
            <p:nvPr/>
          </p:nvSpPr>
          <p:spPr bwMode="auto">
            <a:xfrm>
              <a:off x="5061" y="2592"/>
              <a:ext cx="4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100" name="Group 89"/>
          <p:cNvGrpSpPr>
            <a:grpSpLocks/>
          </p:cNvGrpSpPr>
          <p:nvPr/>
        </p:nvGrpSpPr>
        <p:grpSpPr bwMode="auto">
          <a:xfrm>
            <a:off x="6824663" y="304800"/>
            <a:ext cx="2743200" cy="1905000"/>
            <a:chOff x="3456" y="960"/>
            <a:chExt cx="1728" cy="1200"/>
          </a:xfrm>
        </p:grpSpPr>
        <p:grpSp>
          <p:nvGrpSpPr>
            <p:cNvPr id="4116" name="Group 63"/>
            <p:cNvGrpSpPr>
              <a:grpSpLocks/>
            </p:cNvGrpSpPr>
            <p:nvPr/>
          </p:nvGrpSpPr>
          <p:grpSpPr bwMode="auto">
            <a:xfrm>
              <a:off x="3456" y="960"/>
              <a:ext cx="1728" cy="1200"/>
              <a:chOff x="480" y="2496"/>
              <a:chExt cx="1728" cy="1200"/>
            </a:xfrm>
          </p:grpSpPr>
          <p:sp>
            <p:nvSpPr>
              <p:cNvPr id="4137" name="Rectangle 64"/>
              <p:cNvSpPr>
                <a:spLocks noChangeArrowheads="1"/>
              </p:cNvSpPr>
              <p:nvPr/>
            </p:nvSpPr>
            <p:spPr bwMode="auto">
              <a:xfrm>
                <a:off x="480" y="2496"/>
                <a:ext cx="1728"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38" name="Oval 65"/>
              <p:cNvSpPr>
                <a:spLocks noChangeArrowheads="1"/>
              </p:cNvSpPr>
              <p:nvPr/>
            </p:nvSpPr>
            <p:spPr bwMode="auto">
              <a:xfrm>
                <a:off x="1056" y="2784"/>
                <a:ext cx="720" cy="720"/>
              </a:xfrm>
              <a:prstGeom prst="ellipse">
                <a:avLst/>
              </a:prstGeom>
              <a:solidFill>
                <a:srgbClr val="CC99FF"/>
              </a:solidFill>
              <a:ln w="9525">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117" name="Group 66"/>
            <p:cNvGrpSpPr>
              <a:grpSpLocks/>
            </p:cNvGrpSpPr>
            <p:nvPr/>
          </p:nvGrpSpPr>
          <p:grpSpPr bwMode="auto">
            <a:xfrm>
              <a:off x="4752" y="1342"/>
              <a:ext cx="384" cy="242"/>
              <a:chOff x="1776" y="1150"/>
              <a:chExt cx="384" cy="242"/>
            </a:xfrm>
          </p:grpSpPr>
          <p:sp>
            <p:nvSpPr>
              <p:cNvPr id="4135" name="Line 67"/>
              <p:cNvSpPr>
                <a:spLocks noChangeShapeType="1"/>
              </p:cNvSpPr>
              <p:nvPr/>
            </p:nvSpPr>
            <p:spPr bwMode="auto">
              <a:xfrm>
                <a:off x="1776" y="1392"/>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6" name="Text Box 68"/>
              <p:cNvSpPr txBox="1">
                <a:spLocks noChangeArrowheads="1"/>
              </p:cNvSpPr>
              <p:nvPr/>
            </p:nvSpPr>
            <p:spPr bwMode="auto">
              <a:xfrm>
                <a:off x="1872" y="115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y</a:t>
                </a:r>
              </a:p>
            </p:txBody>
          </p:sp>
        </p:grpSp>
        <p:grpSp>
          <p:nvGrpSpPr>
            <p:cNvPr id="4118" name="Group 69"/>
            <p:cNvGrpSpPr>
              <a:grpSpLocks/>
            </p:cNvGrpSpPr>
            <p:nvPr/>
          </p:nvGrpSpPr>
          <p:grpSpPr bwMode="auto">
            <a:xfrm>
              <a:off x="4464" y="1320"/>
              <a:ext cx="236" cy="588"/>
              <a:chOff x="1488" y="1128"/>
              <a:chExt cx="236" cy="588"/>
            </a:xfrm>
          </p:grpSpPr>
          <p:sp>
            <p:nvSpPr>
              <p:cNvPr id="4133" name="Freeform 70"/>
              <p:cNvSpPr>
                <a:spLocks/>
              </p:cNvSpPr>
              <p:nvPr/>
            </p:nvSpPr>
            <p:spPr bwMode="auto">
              <a:xfrm>
                <a:off x="1488" y="1128"/>
                <a:ext cx="120" cy="588"/>
              </a:xfrm>
              <a:custGeom>
                <a:avLst/>
                <a:gdLst>
                  <a:gd name="T0" fmla="*/ 120 w 120"/>
                  <a:gd name="T1" fmla="*/ 0 h 588"/>
                  <a:gd name="T2" fmla="*/ 0 w 120"/>
                  <a:gd name="T3" fmla="*/ 288 h 588"/>
                  <a:gd name="T4" fmla="*/ 120 w 120"/>
                  <a:gd name="T5" fmla="*/ 588 h 588"/>
                  <a:gd name="T6" fmla="*/ 0 60000 65536"/>
                  <a:gd name="T7" fmla="*/ 0 60000 65536"/>
                  <a:gd name="T8" fmla="*/ 0 60000 65536"/>
                </a:gdLst>
                <a:ahLst/>
                <a:cxnLst>
                  <a:cxn ang="T6">
                    <a:pos x="T0" y="T1"/>
                  </a:cxn>
                  <a:cxn ang="T7">
                    <a:pos x="T2" y="T3"/>
                  </a:cxn>
                  <a:cxn ang="T8">
                    <a:pos x="T4" y="T5"/>
                  </a:cxn>
                </a:cxnLst>
                <a:rect l="0" t="0" r="r" b="b"/>
                <a:pathLst>
                  <a:path w="120" h="588">
                    <a:moveTo>
                      <a:pt x="120" y="0"/>
                    </a:moveTo>
                    <a:cubicBezTo>
                      <a:pt x="100" y="48"/>
                      <a:pt x="0" y="190"/>
                      <a:pt x="0" y="288"/>
                    </a:cubicBezTo>
                    <a:cubicBezTo>
                      <a:pt x="0" y="386"/>
                      <a:pt x="95" y="525"/>
                      <a:pt x="120" y="588"/>
                    </a:cubicBezTo>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4" name="Text Box 71"/>
              <p:cNvSpPr txBox="1">
                <a:spLocks noChangeArrowheads="1"/>
              </p:cNvSpPr>
              <p:nvPr/>
            </p:nvSpPr>
            <p:spPr bwMode="auto">
              <a:xfrm>
                <a:off x="1536" y="129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cs typeface="Times New Roman" panose="02020603050405020304" pitchFamily="18" charset="0"/>
                  </a:rPr>
                  <a:t>b</a:t>
                </a:r>
                <a:endParaRPr lang="en-US" altLang="zh-CN" sz="1800">
                  <a:solidFill>
                    <a:schemeClr val="bg2"/>
                  </a:solidFill>
                </a:endParaRPr>
              </a:p>
            </p:txBody>
          </p:sp>
        </p:grpSp>
        <p:grpSp>
          <p:nvGrpSpPr>
            <p:cNvPr id="4119" name="Group 72"/>
            <p:cNvGrpSpPr>
              <a:grpSpLocks/>
            </p:cNvGrpSpPr>
            <p:nvPr/>
          </p:nvGrpSpPr>
          <p:grpSpPr bwMode="auto">
            <a:xfrm>
              <a:off x="3552" y="1054"/>
              <a:ext cx="785" cy="1047"/>
              <a:chOff x="1248" y="862"/>
              <a:chExt cx="785" cy="1047"/>
            </a:xfrm>
          </p:grpSpPr>
          <p:sp>
            <p:nvSpPr>
              <p:cNvPr id="4120" name="Line 73"/>
              <p:cNvSpPr>
                <a:spLocks noChangeShapeType="1"/>
              </p:cNvSpPr>
              <p:nvPr/>
            </p:nvSpPr>
            <p:spPr bwMode="auto">
              <a:xfrm>
                <a:off x="1248" y="1056"/>
                <a:ext cx="48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1" name="Line 74"/>
              <p:cNvSpPr>
                <a:spLocks noChangeShapeType="1"/>
              </p:cNvSpPr>
              <p:nvPr/>
            </p:nvSpPr>
            <p:spPr bwMode="auto">
              <a:xfrm>
                <a:off x="1248" y="1392"/>
                <a:ext cx="48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2" name="Line 75"/>
              <p:cNvSpPr>
                <a:spLocks noChangeShapeType="1"/>
              </p:cNvSpPr>
              <p:nvPr/>
            </p:nvSpPr>
            <p:spPr bwMode="auto">
              <a:xfrm flipV="1">
                <a:off x="1248" y="1536"/>
                <a:ext cx="48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3" name="Text Box 76"/>
              <p:cNvSpPr txBox="1">
                <a:spLocks noChangeArrowheads="1"/>
              </p:cNvSpPr>
              <p:nvPr/>
            </p:nvSpPr>
            <p:spPr bwMode="auto">
              <a:xfrm>
                <a:off x="1248" y="1150"/>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r>
                  <a:rPr lang="en-US" altLang="zh-CN" sz="1800" baseline="-25000">
                    <a:solidFill>
                      <a:schemeClr val="bg2"/>
                    </a:solidFill>
                  </a:rPr>
                  <a:t>2</a:t>
                </a:r>
                <a:endParaRPr lang="en-US" altLang="zh-CN" sz="1800">
                  <a:solidFill>
                    <a:schemeClr val="bg2"/>
                  </a:solidFill>
                </a:endParaRPr>
              </a:p>
            </p:txBody>
          </p:sp>
          <p:sp>
            <p:nvSpPr>
              <p:cNvPr id="4124" name="Text Box 77"/>
              <p:cNvSpPr txBox="1">
                <a:spLocks noChangeArrowheads="1"/>
              </p:cNvSpPr>
              <p:nvPr/>
            </p:nvSpPr>
            <p:spPr bwMode="auto">
              <a:xfrm>
                <a:off x="1248" y="862"/>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r>
                  <a:rPr lang="en-US" altLang="zh-CN" sz="1800" baseline="-25000">
                    <a:solidFill>
                      <a:schemeClr val="bg2"/>
                    </a:solidFill>
                  </a:rPr>
                  <a:t>1</a:t>
                </a:r>
                <a:endParaRPr lang="en-US" altLang="zh-CN" sz="1800">
                  <a:solidFill>
                    <a:schemeClr val="bg2"/>
                  </a:solidFill>
                </a:endParaRPr>
              </a:p>
            </p:txBody>
          </p:sp>
          <p:sp>
            <p:nvSpPr>
              <p:cNvPr id="4125" name="Text Box 78"/>
              <p:cNvSpPr txBox="1">
                <a:spLocks noChangeArrowheads="1"/>
              </p:cNvSpPr>
              <p:nvPr/>
            </p:nvSpPr>
            <p:spPr bwMode="auto">
              <a:xfrm>
                <a:off x="1252" y="1678"/>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r>
                  <a:rPr lang="en-US" altLang="zh-CN" sz="1800" baseline="-25000">
                    <a:solidFill>
                      <a:schemeClr val="bg2"/>
                    </a:solidFill>
                  </a:rPr>
                  <a:t>M</a:t>
                </a:r>
                <a:endParaRPr lang="en-US" altLang="zh-CN" sz="1800">
                  <a:solidFill>
                    <a:schemeClr val="bg2"/>
                  </a:solidFill>
                </a:endParaRPr>
              </a:p>
            </p:txBody>
          </p:sp>
          <p:sp>
            <p:nvSpPr>
              <p:cNvPr id="4126" name="Text Box 79"/>
              <p:cNvSpPr txBox="1">
                <a:spLocks noChangeArrowheads="1"/>
              </p:cNvSpPr>
              <p:nvPr/>
            </p:nvSpPr>
            <p:spPr bwMode="auto">
              <a:xfrm>
                <a:off x="1728" y="1150"/>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w</a:t>
                </a:r>
                <a:r>
                  <a:rPr lang="en-US" altLang="zh-CN" sz="1800" baseline="-25000">
                    <a:solidFill>
                      <a:schemeClr val="bg2"/>
                    </a:solidFill>
                  </a:rPr>
                  <a:t>1</a:t>
                </a:r>
                <a:endParaRPr lang="en-US" altLang="zh-CN" sz="1800">
                  <a:solidFill>
                    <a:schemeClr val="bg2"/>
                  </a:solidFill>
                </a:endParaRPr>
              </a:p>
            </p:txBody>
          </p:sp>
          <p:sp>
            <p:nvSpPr>
              <p:cNvPr id="4127" name="Text Box 80"/>
              <p:cNvSpPr txBox="1">
                <a:spLocks noChangeArrowheads="1"/>
              </p:cNvSpPr>
              <p:nvPr/>
            </p:nvSpPr>
            <p:spPr bwMode="auto">
              <a:xfrm>
                <a:off x="1728" y="1294"/>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w</a:t>
                </a:r>
                <a:r>
                  <a:rPr lang="en-US" altLang="zh-CN" sz="1800" baseline="-25000">
                    <a:solidFill>
                      <a:schemeClr val="bg2"/>
                    </a:solidFill>
                  </a:rPr>
                  <a:t>2</a:t>
                </a:r>
                <a:endParaRPr lang="en-US" altLang="zh-CN" sz="1800">
                  <a:solidFill>
                    <a:schemeClr val="bg2"/>
                  </a:solidFill>
                </a:endParaRPr>
              </a:p>
            </p:txBody>
          </p:sp>
          <p:sp>
            <p:nvSpPr>
              <p:cNvPr id="4128" name="Text Box 81"/>
              <p:cNvSpPr txBox="1">
                <a:spLocks noChangeArrowheads="1"/>
              </p:cNvSpPr>
              <p:nvPr/>
            </p:nvSpPr>
            <p:spPr bwMode="auto">
              <a:xfrm>
                <a:off x="1728" y="1438"/>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w</a:t>
                </a:r>
                <a:r>
                  <a:rPr lang="en-US" altLang="zh-CN" sz="1800" baseline="-25000">
                    <a:solidFill>
                      <a:schemeClr val="bg2"/>
                    </a:solidFill>
                  </a:rPr>
                  <a:t>M</a:t>
                </a:r>
                <a:endParaRPr lang="en-US" altLang="zh-CN" sz="1800">
                  <a:solidFill>
                    <a:schemeClr val="bg2"/>
                  </a:solidFill>
                </a:endParaRPr>
              </a:p>
            </p:txBody>
          </p:sp>
          <p:grpSp>
            <p:nvGrpSpPr>
              <p:cNvPr id="4129" name="Group 82"/>
              <p:cNvGrpSpPr>
                <a:grpSpLocks/>
              </p:cNvGrpSpPr>
              <p:nvPr/>
            </p:nvGrpSpPr>
            <p:grpSpPr bwMode="auto">
              <a:xfrm>
                <a:off x="1285" y="1392"/>
                <a:ext cx="155" cy="336"/>
                <a:chOff x="1248" y="1392"/>
                <a:chExt cx="155" cy="336"/>
              </a:xfrm>
            </p:grpSpPr>
            <p:sp>
              <p:nvSpPr>
                <p:cNvPr id="4130" name="Text Box 83"/>
                <p:cNvSpPr txBox="1">
                  <a:spLocks noChangeArrowheads="1"/>
                </p:cNvSpPr>
                <p:nvPr/>
              </p:nvSpPr>
              <p:spPr bwMode="auto">
                <a:xfrm>
                  <a:off x="1248" y="1392"/>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sp>
              <p:nvSpPr>
                <p:cNvPr id="4131" name="Text Box 84"/>
                <p:cNvSpPr txBox="1">
                  <a:spLocks noChangeArrowheads="1"/>
                </p:cNvSpPr>
                <p:nvPr/>
              </p:nvSpPr>
              <p:spPr bwMode="auto">
                <a:xfrm>
                  <a:off x="1248" y="1469"/>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sp>
              <p:nvSpPr>
                <p:cNvPr id="4132" name="Text Box 85"/>
                <p:cNvSpPr txBox="1">
                  <a:spLocks noChangeArrowheads="1"/>
                </p:cNvSpPr>
                <p:nvPr/>
              </p:nvSpPr>
              <p:spPr bwMode="auto">
                <a:xfrm>
                  <a:off x="1248" y="1536"/>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grpSp>
        </p:grpSp>
      </p:grpSp>
      <p:graphicFrame>
        <p:nvGraphicFramePr>
          <p:cNvPr id="30806" name="Object 86"/>
          <p:cNvGraphicFramePr>
            <a:graphicFrameLocks noChangeAspect="1"/>
          </p:cNvGraphicFramePr>
          <p:nvPr>
            <p:extLst>
              <p:ext uri="{D42A27DB-BD31-4B8C-83A1-F6EECF244321}">
                <p14:modId xmlns:p14="http://schemas.microsoft.com/office/powerpoint/2010/main" val="2705573530"/>
              </p:ext>
            </p:extLst>
          </p:nvPr>
        </p:nvGraphicFramePr>
        <p:xfrm>
          <a:off x="6172200" y="2286001"/>
          <a:ext cx="4040188" cy="593725"/>
        </p:xfrm>
        <a:graphic>
          <a:graphicData uri="http://schemas.openxmlformats.org/presentationml/2006/ole">
            <mc:AlternateContent xmlns:mc="http://schemas.openxmlformats.org/markup-compatibility/2006">
              <mc:Choice xmlns:v="urn:schemas-microsoft-com:vml" Requires="v">
                <p:oleObj spid="_x0000_s8257" name="数式" r:id="rId4" imgW="1828800" imgH="254000" progId="Equation.3">
                  <p:embed/>
                </p:oleObj>
              </mc:Choice>
              <mc:Fallback>
                <p:oleObj name="数式" r:id="rId4" imgW="1828800" imgH="25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286001"/>
                        <a:ext cx="4040188" cy="593725"/>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7" name="Object 87"/>
          <p:cNvGraphicFramePr>
            <a:graphicFrameLocks noChangeAspect="1"/>
          </p:cNvGraphicFramePr>
          <p:nvPr>
            <p:extLst>
              <p:ext uri="{D42A27DB-BD31-4B8C-83A1-F6EECF244321}">
                <p14:modId xmlns:p14="http://schemas.microsoft.com/office/powerpoint/2010/main" val="2189775006"/>
              </p:ext>
            </p:extLst>
          </p:nvPr>
        </p:nvGraphicFramePr>
        <p:xfrm>
          <a:off x="6716714" y="2895600"/>
          <a:ext cx="2852737" cy="996950"/>
        </p:xfrm>
        <a:graphic>
          <a:graphicData uri="http://schemas.openxmlformats.org/presentationml/2006/ole">
            <mc:AlternateContent xmlns:mc="http://schemas.openxmlformats.org/markup-compatibility/2006">
              <mc:Choice xmlns:v="urn:schemas-microsoft-com:vml" Requires="v">
                <p:oleObj spid="_x0000_s8258" name="数式" r:id="rId6" imgW="1143000" imgH="457200" progId="Equation.3">
                  <p:embed/>
                </p:oleObj>
              </mc:Choice>
              <mc:Fallback>
                <p:oleObj name="数式" r:id="rId6" imgW="11430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6714" y="2895600"/>
                        <a:ext cx="2852737" cy="996950"/>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Text Box 90"/>
          <p:cNvSpPr txBox="1">
            <a:spLocks noChangeArrowheads="1"/>
          </p:cNvSpPr>
          <p:nvPr/>
        </p:nvSpPr>
        <p:spPr bwMode="auto">
          <a:xfrm>
            <a:off x="1676401" y="609601"/>
            <a:ext cx="190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dirty="0"/>
              <a:t>Rosenblatt, 1957</a:t>
            </a:r>
          </a:p>
        </p:txBody>
      </p:sp>
      <p:graphicFrame>
        <p:nvGraphicFramePr>
          <p:cNvPr id="30812" name="Object 92"/>
          <p:cNvGraphicFramePr>
            <a:graphicFrameLocks noChangeAspect="1"/>
          </p:cNvGraphicFramePr>
          <p:nvPr>
            <p:extLst>
              <p:ext uri="{D42A27DB-BD31-4B8C-83A1-F6EECF244321}">
                <p14:modId xmlns:p14="http://schemas.microsoft.com/office/powerpoint/2010/main" val="1078218457"/>
              </p:ext>
            </p:extLst>
          </p:nvPr>
        </p:nvGraphicFramePr>
        <p:xfrm>
          <a:off x="1704976" y="4565650"/>
          <a:ext cx="5000625" cy="996950"/>
        </p:xfrm>
        <a:graphic>
          <a:graphicData uri="http://schemas.openxmlformats.org/presentationml/2006/ole">
            <mc:AlternateContent xmlns:mc="http://schemas.openxmlformats.org/markup-compatibility/2006">
              <mc:Choice xmlns:v="urn:schemas-microsoft-com:vml" Requires="v">
                <p:oleObj spid="_x0000_s8259" name="数式" r:id="rId8" imgW="2400300" imgH="457200" progId="Equation.3">
                  <p:embed/>
                </p:oleObj>
              </mc:Choice>
              <mc:Fallback>
                <p:oleObj name="数式" r:id="rId8" imgW="24003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4976" y="4565650"/>
                        <a:ext cx="5000625" cy="996950"/>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846" name="Group 126"/>
          <p:cNvGrpSpPr>
            <a:grpSpLocks/>
          </p:cNvGrpSpPr>
          <p:nvPr/>
        </p:nvGrpSpPr>
        <p:grpSpPr bwMode="auto">
          <a:xfrm>
            <a:off x="7391400" y="4191000"/>
            <a:ext cx="2743200" cy="1905000"/>
            <a:chOff x="3696" y="2640"/>
            <a:chExt cx="1728" cy="1200"/>
          </a:xfrm>
        </p:grpSpPr>
        <p:sp>
          <p:nvSpPr>
            <p:cNvPr id="4107" name="Rectangle 95"/>
            <p:cNvSpPr>
              <a:spLocks noChangeArrowheads="1"/>
            </p:cNvSpPr>
            <p:nvPr/>
          </p:nvSpPr>
          <p:spPr bwMode="auto">
            <a:xfrm>
              <a:off x="3696" y="2640"/>
              <a:ext cx="1728"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ja-JP" altLang="en-US"/>
            </a:p>
          </p:txBody>
        </p:sp>
        <p:sp>
          <p:nvSpPr>
            <p:cNvPr id="4108" name="Line 117"/>
            <p:cNvSpPr>
              <a:spLocks noChangeShapeType="1"/>
            </p:cNvSpPr>
            <p:nvPr/>
          </p:nvSpPr>
          <p:spPr bwMode="auto">
            <a:xfrm>
              <a:off x="3744" y="3264"/>
              <a:ext cx="163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9" name="Line 118"/>
            <p:cNvSpPr>
              <a:spLocks noChangeShapeType="1"/>
            </p:cNvSpPr>
            <p:nvPr/>
          </p:nvSpPr>
          <p:spPr bwMode="auto">
            <a:xfrm flipV="1">
              <a:off x="4560" y="2688"/>
              <a:ext cx="0" cy="110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0" name="Line 119"/>
            <p:cNvSpPr>
              <a:spLocks noChangeShapeType="1"/>
            </p:cNvSpPr>
            <p:nvPr/>
          </p:nvSpPr>
          <p:spPr bwMode="auto">
            <a:xfrm>
              <a:off x="3984" y="2784"/>
              <a:ext cx="96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1" name="Line 120"/>
            <p:cNvSpPr>
              <a:spLocks noChangeShapeType="1"/>
            </p:cNvSpPr>
            <p:nvPr/>
          </p:nvSpPr>
          <p:spPr bwMode="auto">
            <a:xfrm flipV="1">
              <a:off x="4272" y="2928"/>
              <a:ext cx="192" cy="144"/>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2" name="Line 121"/>
            <p:cNvSpPr>
              <a:spLocks noChangeShapeType="1"/>
            </p:cNvSpPr>
            <p:nvPr/>
          </p:nvSpPr>
          <p:spPr bwMode="auto">
            <a:xfrm flipV="1">
              <a:off x="4464" y="3168"/>
              <a:ext cx="192" cy="144"/>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3" name="Line 122"/>
            <p:cNvSpPr>
              <a:spLocks noChangeShapeType="1"/>
            </p:cNvSpPr>
            <p:nvPr/>
          </p:nvSpPr>
          <p:spPr bwMode="auto">
            <a:xfrm flipV="1">
              <a:off x="4656" y="3360"/>
              <a:ext cx="192" cy="144"/>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4" name="Text Box 124"/>
            <p:cNvSpPr txBox="1">
              <a:spLocks noChangeArrowheads="1"/>
            </p:cNvSpPr>
            <p:nvPr/>
          </p:nvSpPr>
          <p:spPr bwMode="auto">
            <a:xfrm>
              <a:off x="4656" y="2928"/>
              <a:ext cx="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a:solidFill>
                    <a:schemeClr val="bg2"/>
                  </a:solidFill>
                </a:rPr>
                <a:t>u&gt;0</a:t>
              </a:r>
            </a:p>
          </p:txBody>
        </p:sp>
        <p:sp>
          <p:nvSpPr>
            <p:cNvPr id="4115" name="Text Box 125"/>
            <p:cNvSpPr txBox="1">
              <a:spLocks noChangeArrowheads="1"/>
            </p:cNvSpPr>
            <p:nvPr/>
          </p:nvSpPr>
          <p:spPr bwMode="auto">
            <a:xfrm>
              <a:off x="4080" y="3264"/>
              <a:ext cx="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a:solidFill>
                    <a:schemeClr val="bg2"/>
                  </a:solidFill>
                </a:rPr>
                <a:t>u&lt;0</a:t>
              </a:r>
            </a:p>
          </p:txBody>
        </p:sp>
      </p:grpSp>
    </p:spTree>
    <p:extLst>
      <p:ext uri="{BB962C8B-B14F-4D97-AF65-F5344CB8AC3E}">
        <p14:creationId xmlns:p14="http://schemas.microsoft.com/office/powerpoint/2010/main" val="806591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0806"/>
                                        </p:tgtEl>
                                        <p:attrNameLst>
                                          <p:attrName>style.visibility</p:attrName>
                                        </p:attrNameLst>
                                      </p:cBhvr>
                                      <p:to>
                                        <p:strVal val="visible"/>
                                      </p:to>
                                    </p:set>
                                    <p:animEffect transition="in" filter="box(out)">
                                      <p:cBhvr>
                                        <p:cTn id="7" dur="500"/>
                                        <p:tgtEl>
                                          <p:spTgt spid="30806"/>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30807"/>
                                        </p:tgtEl>
                                        <p:attrNameLst>
                                          <p:attrName>style.visibility</p:attrName>
                                        </p:attrNameLst>
                                      </p:cBhvr>
                                      <p:to>
                                        <p:strVal val="visible"/>
                                      </p:to>
                                    </p:set>
                                    <p:animEffect transition="in" filter="box(out)">
                                      <p:cBhvr>
                                        <p:cTn id="11" dur="500"/>
                                        <p:tgtEl>
                                          <p:spTgt spid="308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30812"/>
                                        </p:tgtEl>
                                        <p:attrNameLst>
                                          <p:attrName>style.visibility</p:attrName>
                                        </p:attrNameLst>
                                      </p:cBhvr>
                                      <p:to>
                                        <p:strVal val="visible"/>
                                      </p:to>
                                    </p:set>
                                    <p:animEffect transition="in" filter="box(out)">
                                      <p:cBhvr>
                                        <p:cTn id="16" dur="500"/>
                                        <p:tgtEl>
                                          <p:spTgt spid="30812"/>
                                        </p:tgtEl>
                                      </p:cBhvr>
                                    </p:animEffect>
                                  </p:childTnLst>
                                </p:cTn>
                              </p:par>
                            </p:childTnLst>
                          </p:cTn>
                        </p:par>
                        <p:par>
                          <p:cTn id="17" fill="hold" nodeType="afterGroup">
                            <p:stCondLst>
                              <p:cond delay="500"/>
                            </p:stCondLst>
                            <p:childTnLst>
                              <p:par>
                                <p:cTn id="18" presetID="4" presetClass="entr" presetSubtype="32" fill="hold" nodeType="afterEffect">
                                  <p:stCondLst>
                                    <p:cond delay="0"/>
                                  </p:stCondLst>
                                  <p:childTnLst>
                                    <p:set>
                                      <p:cBhvr>
                                        <p:cTn id="19" dur="1" fill="hold">
                                          <p:stCondLst>
                                            <p:cond delay="0"/>
                                          </p:stCondLst>
                                        </p:cTn>
                                        <p:tgtEl>
                                          <p:spTgt spid="30846"/>
                                        </p:tgtEl>
                                        <p:attrNameLst>
                                          <p:attrName>style.visibility</p:attrName>
                                        </p:attrNameLst>
                                      </p:cBhvr>
                                      <p:to>
                                        <p:strVal val="visible"/>
                                      </p:to>
                                    </p:set>
                                    <p:animEffect transition="in" filter="box(out)">
                                      <p:cBhvr>
                                        <p:cTn id="20" dur="500"/>
                                        <p:tgtEl>
                                          <p:spTgt spid="30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38" name="Object 14"/>
          <p:cNvGraphicFramePr>
            <a:graphicFrameLocks noChangeAspect="1"/>
          </p:cNvGraphicFramePr>
          <p:nvPr/>
        </p:nvGraphicFramePr>
        <p:xfrm>
          <a:off x="1835151" y="1219200"/>
          <a:ext cx="5345113" cy="996950"/>
        </p:xfrm>
        <a:graphic>
          <a:graphicData uri="http://schemas.openxmlformats.org/presentationml/2006/ole">
            <mc:AlternateContent xmlns:mc="http://schemas.openxmlformats.org/markup-compatibility/2006">
              <mc:Choice xmlns:v="urn:schemas-microsoft-com:vml" Requires="v">
                <p:oleObj spid="_x0000_s9258" name="数式" r:id="rId3" imgW="2565400" imgH="457200" progId="Equation.3">
                  <p:embed/>
                </p:oleObj>
              </mc:Choice>
              <mc:Fallback>
                <p:oleObj name="数式" r:id="rId3" imgW="25654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1" y="1219200"/>
                        <a:ext cx="5345113" cy="996950"/>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 name="Text Box 15"/>
          <p:cNvSpPr txBox="1">
            <a:spLocks noChangeArrowheads="1"/>
          </p:cNvSpPr>
          <p:nvPr/>
        </p:nvSpPr>
        <p:spPr bwMode="auto">
          <a:xfrm>
            <a:off x="312314" y="76200"/>
            <a:ext cx="5214441"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ja-JP" dirty="0"/>
              <a:t>Linear Separable Problem</a:t>
            </a:r>
          </a:p>
        </p:txBody>
      </p:sp>
      <p:sp>
        <p:nvSpPr>
          <p:cNvPr id="5124" name="Text Box 56"/>
          <p:cNvSpPr txBox="1">
            <a:spLocks noChangeArrowheads="1"/>
          </p:cNvSpPr>
          <p:nvPr/>
        </p:nvSpPr>
        <p:spPr bwMode="auto">
          <a:xfrm>
            <a:off x="2193926" y="814389"/>
            <a:ext cx="4435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2 </a:t>
            </a:r>
            <a:r>
              <a:rPr lang="en-US" altLang="ja-JP" sz="2000"/>
              <a:t>inputs / 1 output single-layer perceptron</a:t>
            </a:r>
          </a:p>
        </p:txBody>
      </p:sp>
      <p:grpSp>
        <p:nvGrpSpPr>
          <p:cNvPr id="5125" name="Group 59"/>
          <p:cNvGrpSpPr>
            <a:grpSpLocks/>
          </p:cNvGrpSpPr>
          <p:nvPr/>
        </p:nvGrpSpPr>
        <p:grpSpPr bwMode="auto">
          <a:xfrm>
            <a:off x="7620000" y="1071564"/>
            <a:ext cx="3054350" cy="1138237"/>
            <a:chOff x="3504" y="489"/>
            <a:chExt cx="1924" cy="717"/>
          </a:xfrm>
        </p:grpSpPr>
        <p:sp>
          <p:nvSpPr>
            <p:cNvPr id="5161" name="Rectangle 17"/>
            <p:cNvSpPr>
              <a:spLocks noChangeArrowheads="1"/>
            </p:cNvSpPr>
            <p:nvPr/>
          </p:nvSpPr>
          <p:spPr bwMode="auto">
            <a:xfrm>
              <a:off x="3726" y="720"/>
              <a:ext cx="11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62" name="Rectangle 18"/>
            <p:cNvSpPr>
              <a:spLocks noChangeArrowheads="1"/>
            </p:cNvSpPr>
            <p:nvPr/>
          </p:nvSpPr>
          <p:spPr bwMode="auto">
            <a:xfrm>
              <a:off x="3726" y="1008"/>
              <a:ext cx="11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63" name="Line 24"/>
            <p:cNvSpPr>
              <a:spLocks noChangeShapeType="1"/>
            </p:cNvSpPr>
            <p:nvPr/>
          </p:nvSpPr>
          <p:spPr bwMode="auto">
            <a:xfrm flipV="1">
              <a:off x="3840" y="1056"/>
              <a:ext cx="5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64" name="Oval 32"/>
            <p:cNvSpPr>
              <a:spLocks noChangeArrowheads="1"/>
            </p:cNvSpPr>
            <p:nvPr/>
          </p:nvSpPr>
          <p:spPr bwMode="auto">
            <a:xfrm>
              <a:off x="4324" y="576"/>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65" name="Line 50"/>
            <p:cNvSpPr>
              <a:spLocks noChangeShapeType="1"/>
            </p:cNvSpPr>
            <p:nvPr/>
          </p:nvSpPr>
          <p:spPr bwMode="auto">
            <a:xfrm>
              <a:off x="3840" y="768"/>
              <a:ext cx="5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66" name="Text Box 51"/>
            <p:cNvSpPr txBox="1">
              <a:spLocks noChangeArrowheads="1"/>
            </p:cNvSpPr>
            <p:nvPr/>
          </p:nvSpPr>
          <p:spPr bwMode="auto">
            <a:xfrm>
              <a:off x="4026" y="48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2</a:t>
              </a:r>
            </a:p>
          </p:txBody>
        </p:sp>
        <p:sp>
          <p:nvSpPr>
            <p:cNvPr id="5167" name="Rectangle 52"/>
            <p:cNvSpPr>
              <a:spLocks noChangeArrowheads="1"/>
            </p:cNvSpPr>
            <p:nvPr/>
          </p:nvSpPr>
          <p:spPr bwMode="auto">
            <a:xfrm>
              <a:off x="4040" y="816"/>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-1</a:t>
              </a:r>
              <a:endParaRPr lang="ja-JP" altLang="en-US" sz="2000" baseline="-25000"/>
            </a:p>
          </p:txBody>
        </p:sp>
        <p:sp>
          <p:nvSpPr>
            <p:cNvPr id="5168" name="Rectangle 53"/>
            <p:cNvSpPr>
              <a:spLocks noChangeArrowheads="1"/>
            </p:cNvSpPr>
            <p:nvPr/>
          </p:nvSpPr>
          <p:spPr bwMode="auto">
            <a:xfrm>
              <a:off x="3504" y="624"/>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x</a:t>
              </a:r>
              <a:r>
                <a:rPr lang="en-US" altLang="ja-JP" sz="2000" baseline="-25000"/>
                <a:t>1</a:t>
              </a:r>
              <a:endParaRPr lang="ja-JP" altLang="en-US" sz="2000" baseline="-25000"/>
            </a:p>
          </p:txBody>
        </p:sp>
        <p:sp>
          <p:nvSpPr>
            <p:cNvPr id="5169" name="Rectangle 54"/>
            <p:cNvSpPr>
              <a:spLocks noChangeArrowheads="1"/>
            </p:cNvSpPr>
            <p:nvPr/>
          </p:nvSpPr>
          <p:spPr bwMode="auto">
            <a:xfrm>
              <a:off x="3504" y="902"/>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x</a:t>
              </a:r>
              <a:r>
                <a:rPr lang="en-US" altLang="ja-JP" sz="2000" baseline="-25000"/>
                <a:t>2</a:t>
              </a:r>
              <a:endParaRPr lang="ja-JP" altLang="en-US" sz="2000" baseline="-25000"/>
            </a:p>
          </p:txBody>
        </p:sp>
        <p:sp>
          <p:nvSpPr>
            <p:cNvPr id="5170" name="Rectangle 55"/>
            <p:cNvSpPr>
              <a:spLocks noChangeArrowheads="1"/>
            </p:cNvSpPr>
            <p:nvPr/>
          </p:nvSpPr>
          <p:spPr bwMode="auto">
            <a:xfrm>
              <a:off x="5232" y="75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y</a:t>
              </a:r>
              <a:endParaRPr lang="ja-JP" altLang="en-US" sz="2000" baseline="-25000"/>
            </a:p>
          </p:txBody>
        </p:sp>
        <p:sp>
          <p:nvSpPr>
            <p:cNvPr id="5171" name="Line 58"/>
            <p:cNvSpPr>
              <a:spLocks noChangeShapeType="1"/>
            </p:cNvSpPr>
            <p:nvPr/>
          </p:nvSpPr>
          <p:spPr bwMode="auto">
            <a:xfrm>
              <a:off x="4992" y="91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03484" name="Object 60"/>
          <p:cNvGraphicFramePr>
            <a:graphicFrameLocks noChangeAspect="1"/>
          </p:cNvGraphicFramePr>
          <p:nvPr/>
        </p:nvGraphicFramePr>
        <p:xfrm>
          <a:off x="2365375" y="3595688"/>
          <a:ext cx="3416300" cy="1052512"/>
        </p:xfrm>
        <a:graphic>
          <a:graphicData uri="http://schemas.openxmlformats.org/presentationml/2006/ole">
            <mc:AlternateContent xmlns:mc="http://schemas.openxmlformats.org/markup-compatibility/2006">
              <mc:Choice xmlns:v="urn:schemas-microsoft-com:vml" Requires="v">
                <p:oleObj spid="_x0000_s9259" name="数式" r:id="rId5" imgW="1637589" imgH="482391" progId="Equation.3">
                  <p:embed/>
                </p:oleObj>
              </mc:Choice>
              <mc:Fallback>
                <p:oleObj name="数式" r:id="rId5" imgW="1637589" imgH="4823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5375" y="3595688"/>
                        <a:ext cx="3416300" cy="1052512"/>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3501" name="Group 77"/>
          <p:cNvGrpSpPr>
            <a:grpSpLocks/>
          </p:cNvGrpSpPr>
          <p:nvPr/>
        </p:nvGrpSpPr>
        <p:grpSpPr bwMode="auto">
          <a:xfrm>
            <a:off x="6553202" y="3124200"/>
            <a:ext cx="3814763" cy="2895600"/>
            <a:chOff x="3168" y="1440"/>
            <a:chExt cx="2403" cy="1824"/>
          </a:xfrm>
        </p:grpSpPr>
        <p:sp>
          <p:nvSpPr>
            <p:cNvPr id="5142" name="Rectangle 5"/>
            <p:cNvSpPr>
              <a:spLocks noChangeArrowheads="1"/>
            </p:cNvSpPr>
            <p:nvPr/>
          </p:nvSpPr>
          <p:spPr bwMode="auto">
            <a:xfrm>
              <a:off x="3168" y="1488"/>
              <a:ext cx="2352" cy="17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ja-JP" altLang="en-US"/>
            </a:p>
          </p:txBody>
        </p:sp>
        <p:sp>
          <p:nvSpPr>
            <p:cNvPr id="5143" name="Line 6"/>
            <p:cNvSpPr>
              <a:spLocks noChangeShapeType="1"/>
            </p:cNvSpPr>
            <p:nvPr/>
          </p:nvSpPr>
          <p:spPr bwMode="auto">
            <a:xfrm>
              <a:off x="3216" y="2400"/>
              <a:ext cx="225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4" name="Line 7"/>
            <p:cNvSpPr>
              <a:spLocks noChangeShapeType="1"/>
            </p:cNvSpPr>
            <p:nvPr/>
          </p:nvSpPr>
          <p:spPr bwMode="auto">
            <a:xfrm flipV="1">
              <a:off x="4320" y="1536"/>
              <a:ext cx="0" cy="168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5" name="Line 61"/>
            <p:cNvSpPr>
              <a:spLocks noChangeShapeType="1"/>
            </p:cNvSpPr>
            <p:nvPr/>
          </p:nvSpPr>
          <p:spPr bwMode="auto">
            <a:xfrm>
              <a:off x="4080" y="2352"/>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6" name="Line 62"/>
            <p:cNvSpPr>
              <a:spLocks noChangeShapeType="1"/>
            </p:cNvSpPr>
            <p:nvPr/>
          </p:nvSpPr>
          <p:spPr bwMode="auto">
            <a:xfrm>
              <a:off x="3840" y="2352"/>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7" name="Line 63"/>
            <p:cNvSpPr>
              <a:spLocks noChangeShapeType="1"/>
            </p:cNvSpPr>
            <p:nvPr/>
          </p:nvSpPr>
          <p:spPr bwMode="auto">
            <a:xfrm>
              <a:off x="3600" y="2352"/>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8" name="Line 64"/>
            <p:cNvSpPr>
              <a:spLocks noChangeShapeType="1"/>
            </p:cNvSpPr>
            <p:nvPr/>
          </p:nvSpPr>
          <p:spPr bwMode="auto">
            <a:xfrm>
              <a:off x="3360" y="2352"/>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9" name="Line 65"/>
            <p:cNvSpPr>
              <a:spLocks noChangeShapeType="1"/>
            </p:cNvSpPr>
            <p:nvPr/>
          </p:nvSpPr>
          <p:spPr bwMode="auto">
            <a:xfrm>
              <a:off x="4560" y="2352"/>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0" name="Line 66"/>
            <p:cNvSpPr>
              <a:spLocks noChangeShapeType="1"/>
            </p:cNvSpPr>
            <p:nvPr/>
          </p:nvSpPr>
          <p:spPr bwMode="auto">
            <a:xfrm>
              <a:off x="4800" y="2352"/>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1" name="Line 67"/>
            <p:cNvSpPr>
              <a:spLocks noChangeShapeType="1"/>
            </p:cNvSpPr>
            <p:nvPr/>
          </p:nvSpPr>
          <p:spPr bwMode="auto">
            <a:xfrm>
              <a:off x="5040" y="2352"/>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2" name="Line 68"/>
            <p:cNvSpPr>
              <a:spLocks noChangeShapeType="1"/>
            </p:cNvSpPr>
            <p:nvPr/>
          </p:nvSpPr>
          <p:spPr bwMode="auto">
            <a:xfrm>
              <a:off x="5280" y="2352"/>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3" name="Line 69"/>
            <p:cNvSpPr>
              <a:spLocks noChangeShapeType="1"/>
            </p:cNvSpPr>
            <p:nvPr/>
          </p:nvSpPr>
          <p:spPr bwMode="auto">
            <a:xfrm>
              <a:off x="4320" y="264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4" name="Line 70"/>
            <p:cNvSpPr>
              <a:spLocks noChangeShapeType="1"/>
            </p:cNvSpPr>
            <p:nvPr/>
          </p:nvSpPr>
          <p:spPr bwMode="auto">
            <a:xfrm>
              <a:off x="4320" y="288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5" name="Line 71"/>
            <p:cNvSpPr>
              <a:spLocks noChangeShapeType="1"/>
            </p:cNvSpPr>
            <p:nvPr/>
          </p:nvSpPr>
          <p:spPr bwMode="auto">
            <a:xfrm>
              <a:off x="4320" y="312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6" name="Line 72"/>
            <p:cNvSpPr>
              <a:spLocks noChangeShapeType="1"/>
            </p:cNvSpPr>
            <p:nvPr/>
          </p:nvSpPr>
          <p:spPr bwMode="auto">
            <a:xfrm>
              <a:off x="4320" y="216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7" name="Line 73"/>
            <p:cNvSpPr>
              <a:spLocks noChangeShapeType="1"/>
            </p:cNvSpPr>
            <p:nvPr/>
          </p:nvSpPr>
          <p:spPr bwMode="auto">
            <a:xfrm>
              <a:off x="4320" y="192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8" name="Line 74"/>
            <p:cNvSpPr>
              <a:spLocks noChangeShapeType="1"/>
            </p:cNvSpPr>
            <p:nvPr/>
          </p:nvSpPr>
          <p:spPr bwMode="auto">
            <a:xfrm>
              <a:off x="4320" y="168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9" name="Text Box 75"/>
            <p:cNvSpPr txBox="1">
              <a:spLocks noChangeArrowheads="1"/>
            </p:cNvSpPr>
            <p:nvPr/>
          </p:nvSpPr>
          <p:spPr bwMode="auto">
            <a:xfrm>
              <a:off x="5320" y="2150"/>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solidFill>
                    <a:schemeClr val="bg2"/>
                  </a:solidFill>
                </a:rPr>
                <a:t>x</a:t>
              </a:r>
              <a:r>
                <a:rPr lang="en-US" altLang="ja-JP" sz="2000" baseline="-25000">
                  <a:solidFill>
                    <a:schemeClr val="bg2"/>
                  </a:solidFill>
                </a:rPr>
                <a:t>1</a:t>
              </a:r>
              <a:endParaRPr lang="en-US" altLang="ja-JP" sz="2000">
                <a:solidFill>
                  <a:schemeClr val="bg2"/>
                </a:solidFill>
              </a:endParaRPr>
            </a:p>
          </p:txBody>
        </p:sp>
        <p:sp>
          <p:nvSpPr>
            <p:cNvPr id="5160" name="Text Box 76"/>
            <p:cNvSpPr txBox="1">
              <a:spLocks noChangeArrowheads="1"/>
            </p:cNvSpPr>
            <p:nvPr/>
          </p:nvSpPr>
          <p:spPr bwMode="auto">
            <a:xfrm>
              <a:off x="4320" y="1440"/>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solidFill>
                    <a:schemeClr val="bg2"/>
                  </a:solidFill>
                </a:rPr>
                <a:t>x</a:t>
              </a:r>
              <a:r>
                <a:rPr lang="en-US" altLang="ja-JP" sz="2000" baseline="-25000">
                  <a:solidFill>
                    <a:schemeClr val="bg2"/>
                  </a:solidFill>
                </a:rPr>
                <a:t>2</a:t>
              </a:r>
              <a:endParaRPr lang="en-US" altLang="ja-JP" sz="2000">
                <a:solidFill>
                  <a:schemeClr val="bg2"/>
                </a:solidFill>
              </a:endParaRPr>
            </a:p>
          </p:txBody>
        </p:sp>
      </p:grpSp>
      <p:sp>
        <p:nvSpPr>
          <p:cNvPr id="103502" name="Oval 78"/>
          <p:cNvSpPr>
            <a:spLocks noChangeArrowheads="1"/>
          </p:cNvSpPr>
          <p:nvPr/>
        </p:nvSpPr>
        <p:spPr bwMode="auto">
          <a:xfrm>
            <a:off x="8763000" y="4572000"/>
            <a:ext cx="76200" cy="76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503" name="Oval 79"/>
          <p:cNvSpPr>
            <a:spLocks noChangeArrowheads="1"/>
          </p:cNvSpPr>
          <p:nvPr/>
        </p:nvSpPr>
        <p:spPr bwMode="auto">
          <a:xfrm>
            <a:off x="8382000" y="5334000"/>
            <a:ext cx="76200" cy="76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432" name="Line 8"/>
          <p:cNvSpPr>
            <a:spLocks noChangeShapeType="1"/>
          </p:cNvSpPr>
          <p:nvPr/>
        </p:nvSpPr>
        <p:spPr bwMode="auto">
          <a:xfrm flipH="1">
            <a:off x="8153400" y="3352800"/>
            <a:ext cx="1295400" cy="25146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3506" name="Group 82"/>
          <p:cNvGrpSpPr>
            <a:grpSpLocks/>
          </p:cNvGrpSpPr>
          <p:nvPr/>
        </p:nvGrpSpPr>
        <p:grpSpPr bwMode="auto">
          <a:xfrm>
            <a:off x="8610600" y="4038600"/>
            <a:ext cx="762000" cy="1066800"/>
            <a:chOff x="4512" y="1968"/>
            <a:chExt cx="480" cy="672"/>
          </a:xfrm>
        </p:grpSpPr>
        <p:sp>
          <p:nvSpPr>
            <p:cNvPr id="5139" name="Line 9"/>
            <p:cNvSpPr>
              <a:spLocks noChangeShapeType="1"/>
            </p:cNvSpPr>
            <p:nvPr/>
          </p:nvSpPr>
          <p:spPr bwMode="auto">
            <a:xfrm>
              <a:off x="4800" y="1968"/>
              <a:ext cx="192"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0" name="Line 80"/>
            <p:cNvSpPr>
              <a:spLocks noChangeShapeType="1"/>
            </p:cNvSpPr>
            <p:nvPr/>
          </p:nvSpPr>
          <p:spPr bwMode="auto">
            <a:xfrm>
              <a:off x="4656" y="2256"/>
              <a:ext cx="192"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1" name="Line 81"/>
            <p:cNvSpPr>
              <a:spLocks noChangeShapeType="1"/>
            </p:cNvSpPr>
            <p:nvPr/>
          </p:nvSpPr>
          <p:spPr bwMode="auto">
            <a:xfrm>
              <a:off x="4512" y="2544"/>
              <a:ext cx="192" cy="9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3436" name="Text Box 12"/>
          <p:cNvSpPr txBox="1">
            <a:spLocks noChangeArrowheads="1"/>
          </p:cNvSpPr>
          <p:nvPr/>
        </p:nvSpPr>
        <p:spPr bwMode="auto">
          <a:xfrm>
            <a:off x="9093200" y="4572000"/>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a:solidFill>
                  <a:schemeClr val="bg2"/>
                </a:solidFill>
              </a:rPr>
              <a:t>u&gt;</a:t>
            </a:r>
            <a:r>
              <a:rPr lang="en-US" altLang="ja-JP">
                <a:solidFill>
                  <a:schemeClr val="bg2"/>
                </a:solidFill>
                <a:ea typeface="MS PGothic" panose="020B0600070205080204" pitchFamily="34" charset="-128"/>
              </a:rPr>
              <a:t>0</a:t>
            </a:r>
          </a:p>
        </p:txBody>
      </p:sp>
      <p:sp>
        <p:nvSpPr>
          <p:cNvPr id="103437" name="Text Box 13"/>
          <p:cNvSpPr txBox="1">
            <a:spLocks noChangeArrowheads="1"/>
          </p:cNvSpPr>
          <p:nvPr/>
        </p:nvSpPr>
        <p:spPr bwMode="auto">
          <a:xfrm>
            <a:off x="8178800" y="4191000"/>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a:solidFill>
                  <a:schemeClr val="bg2"/>
                </a:solidFill>
              </a:rPr>
              <a:t>u&lt;0</a:t>
            </a:r>
          </a:p>
        </p:txBody>
      </p:sp>
      <p:sp>
        <p:nvSpPr>
          <p:cNvPr id="5134" name="Line 84"/>
          <p:cNvSpPr>
            <a:spLocks noChangeShapeType="1"/>
          </p:cNvSpPr>
          <p:nvPr/>
        </p:nvSpPr>
        <p:spPr bwMode="auto">
          <a:xfrm>
            <a:off x="9525000" y="533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5" name="Rectangle 85"/>
          <p:cNvSpPr>
            <a:spLocks noChangeArrowheads="1"/>
          </p:cNvSpPr>
          <p:nvPr/>
        </p:nvSpPr>
        <p:spPr bwMode="auto">
          <a:xfrm>
            <a:off x="9144000" y="288926"/>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ea typeface="MS PGothic" panose="020B0600070205080204" pitchFamily="34" charset="-128"/>
              </a:rPr>
              <a:t>1</a:t>
            </a:r>
          </a:p>
        </p:txBody>
      </p:sp>
      <p:sp>
        <p:nvSpPr>
          <p:cNvPr id="5136" name="Rectangle 86"/>
          <p:cNvSpPr>
            <a:spLocks noChangeArrowheads="1"/>
          </p:cNvSpPr>
          <p:nvPr/>
        </p:nvSpPr>
        <p:spPr bwMode="auto">
          <a:xfrm>
            <a:off x="9518650" y="669926"/>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ea typeface="MS PGothic" panose="020B0600070205080204" pitchFamily="34" charset="-128"/>
              </a:rPr>
              <a:t>b</a:t>
            </a:r>
          </a:p>
        </p:txBody>
      </p:sp>
      <p:sp>
        <p:nvSpPr>
          <p:cNvPr id="5137" name="Rectangle 87"/>
          <p:cNvSpPr>
            <a:spLocks noChangeArrowheads="1"/>
          </p:cNvSpPr>
          <p:nvPr/>
        </p:nvSpPr>
        <p:spPr bwMode="auto">
          <a:xfrm>
            <a:off x="9448800" y="381000"/>
            <a:ext cx="1524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503543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3438"/>
                                        </p:tgtEl>
                                        <p:attrNameLst>
                                          <p:attrName>style.visibility</p:attrName>
                                        </p:attrNameLst>
                                      </p:cBhvr>
                                      <p:to>
                                        <p:strVal val="visible"/>
                                      </p:to>
                                    </p:set>
                                    <p:animEffect transition="in" filter="box(out)">
                                      <p:cBhvr>
                                        <p:cTn id="7" dur="500"/>
                                        <p:tgtEl>
                                          <p:spTgt spid="103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03484"/>
                                        </p:tgtEl>
                                        <p:attrNameLst>
                                          <p:attrName>style.visibility</p:attrName>
                                        </p:attrNameLst>
                                      </p:cBhvr>
                                      <p:to>
                                        <p:strVal val="visible"/>
                                      </p:to>
                                    </p:set>
                                    <p:animEffect transition="in" filter="box(out)">
                                      <p:cBhvr>
                                        <p:cTn id="12" dur="500"/>
                                        <p:tgtEl>
                                          <p:spTgt spid="103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03501"/>
                                        </p:tgtEl>
                                        <p:attrNameLst>
                                          <p:attrName>style.visibility</p:attrName>
                                        </p:attrNameLst>
                                      </p:cBhvr>
                                      <p:to>
                                        <p:strVal val="visible"/>
                                      </p:to>
                                    </p:set>
                                    <p:animEffect transition="in" filter="blinds(vertical)">
                                      <p:cBhvr>
                                        <p:cTn id="17" dur="500"/>
                                        <p:tgtEl>
                                          <p:spTgt spid="103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0350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0350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0343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03506"/>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03436"/>
                                        </p:tgtEl>
                                        <p:attrNameLst>
                                          <p:attrName>style.visibility</p:attrName>
                                        </p:attrNameLst>
                                      </p:cBhvr>
                                      <p:to>
                                        <p:strVal val="visible"/>
                                      </p:to>
                                    </p:set>
                                  </p:childTnLst>
                                </p:cTn>
                              </p:par>
                            </p:childTnLst>
                          </p:cTn>
                        </p:par>
                        <p:par>
                          <p:cTn id="37" fill="hold" nodeType="afterGroup">
                            <p:stCondLst>
                              <p:cond delay="1000"/>
                            </p:stCondLst>
                            <p:childTnLst>
                              <p:par>
                                <p:cTn id="38" presetID="1" presetClass="entr" presetSubtype="0" fill="hold" grpId="0" nodeType="afterEffect">
                                  <p:stCondLst>
                                    <p:cond delay="0"/>
                                  </p:stCondLst>
                                  <p:childTnLst>
                                    <p:set>
                                      <p:cBhvr>
                                        <p:cTn id="39" dur="1" fill="hold">
                                          <p:stCondLst>
                                            <p:cond delay="499"/>
                                          </p:stCondLst>
                                        </p:cTn>
                                        <p:tgtEl>
                                          <p:spTgt spid="103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02" grpId="0" animBg="1"/>
      <p:bldP spid="103503" grpId="0" animBg="1"/>
      <p:bldP spid="103432" grpId="0" animBg="1"/>
      <p:bldP spid="103436" grpId="0" autoUpdateAnimBg="0"/>
      <p:bldP spid="10343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73677" y="152400"/>
            <a:ext cx="7177158"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ja-JP" dirty="0"/>
              <a:t>Single Layer </a:t>
            </a:r>
            <a:r>
              <a:rPr lang="en-US" altLang="ja-JP" dirty="0" smtClean="0"/>
              <a:t>Perceptrons</a:t>
            </a:r>
            <a:r>
              <a:rPr lang="zh-CN" altLang="en-US" dirty="0" smtClean="0"/>
              <a:t>： 模型训练</a:t>
            </a:r>
            <a:endParaRPr lang="en-US" altLang="ja-JP" dirty="0"/>
          </a:p>
        </p:txBody>
      </p:sp>
      <p:sp>
        <p:nvSpPr>
          <p:cNvPr id="33795" name="Text Box 3"/>
          <p:cNvSpPr txBox="1">
            <a:spLocks noChangeArrowheads="1"/>
          </p:cNvSpPr>
          <p:nvPr/>
        </p:nvSpPr>
        <p:spPr bwMode="auto">
          <a:xfrm>
            <a:off x="2421611" y="3039414"/>
            <a:ext cx="7151687" cy="2292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dirty="0"/>
              <a:t>Given  single perceptron unit, a set of training data X</a:t>
            </a:r>
          </a:p>
          <a:p>
            <a:pPr eaLnBrk="1" hangingPunct="1"/>
            <a:r>
              <a:rPr lang="en-US" altLang="ja-JP" dirty="0"/>
              <a:t>comprising linearly separable input pattern vectors x</a:t>
            </a:r>
            <a:r>
              <a:rPr lang="en-US" altLang="ja-JP" baseline="-25000" dirty="0"/>
              <a:t>i</a:t>
            </a:r>
          </a:p>
          <a:p>
            <a:pPr eaLnBrk="1" hangingPunct="1"/>
            <a:r>
              <a:rPr lang="en-US" altLang="ja-JP" dirty="0"/>
              <a:t>and desired outputs d</a:t>
            </a:r>
            <a:r>
              <a:rPr lang="en-US" altLang="ja-JP" baseline="-25000" dirty="0"/>
              <a:t>i</a:t>
            </a:r>
            <a:r>
              <a:rPr lang="en-US" altLang="ja-JP" dirty="0"/>
              <a:t>. Then, beginning from an arbitrary</a:t>
            </a:r>
          </a:p>
          <a:p>
            <a:pPr eaLnBrk="1" hangingPunct="1"/>
            <a:r>
              <a:rPr lang="en-US" altLang="ja-JP" dirty="0"/>
              <a:t>initial weights vector W, error-correction learning </a:t>
            </a:r>
          </a:p>
          <a:p>
            <a:pPr eaLnBrk="1" hangingPunct="1"/>
            <a:r>
              <a:rPr lang="en-US" altLang="ja-JP" dirty="0"/>
              <a:t>(training, </a:t>
            </a:r>
            <a:r>
              <a:rPr lang="en-US" altLang="ja-JP" dirty="0">
                <a:ea typeface="MS PGothic" panose="020B0600070205080204" pitchFamily="34" charset="-128"/>
              </a:rPr>
              <a:t>adapting</a:t>
            </a:r>
            <a:r>
              <a:rPr lang="en-US" altLang="ja-JP" dirty="0"/>
              <a:t>) will always correctly classify data </a:t>
            </a:r>
          </a:p>
          <a:p>
            <a:pPr eaLnBrk="1" hangingPunct="1"/>
            <a:r>
              <a:rPr lang="en-US" altLang="ja-JP" dirty="0"/>
              <a:t>pairs in finite time. </a:t>
            </a:r>
          </a:p>
        </p:txBody>
      </p:sp>
      <p:sp>
        <p:nvSpPr>
          <p:cNvPr id="7172" name="Text Box 4"/>
          <p:cNvSpPr txBox="1">
            <a:spLocks noChangeArrowheads="1"/>
          </p:cNvSpPr>
          <p:nvPr/>
        </p:nvSpPr>
        <p:spPr bwMode="auto">
          <a:xfrm>
            <a:off x="2667001" y="1219200"/>
            <a:ext cx="463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a:t>Learning (training, </a:t>
            </a:r>
            <a:r>
              <a:rPr lang="en-US" altLang="ja-JP">
                <a:ea typeface="MS PGothic" panose="020B0600070205080204" pitchFamily="34" charset="-128"/>
              </a:rPr>
              <a:t>adapting</a:t>
            </a:r>
            <a:r>
              <a:rPr lang="en-US" altLang="ja-JP"/>
              <a:t>) Rules: </a:t>
            </a:r>
          </a:p>
        </p:txBody>
      </p:sp>
      <p:graphicFrame>
        <p:nvGraphicFramePr>
          <p:cNvPr id="7173" name="Object 5"/>
          <p:cNvGraphicFramePr>
            <a:graphicFrameLocks noChangeAspect="1"/>
          </p:cNvGraphicFramePr>
          <p:nvPr/>
        </p:nvGraphicFramePr>
        <p:xfrm>
          <a:off x="3352800" y="1828800"/>
          <a:ext cx="4572000" cy="636588"/>
        </p:xfrm>
        <a:graphic>
          <a:graphicData uri="http://schemas.openxmlformats.org/presentationml/2006/ole">
            <mc:AlternateContent xmlns:mc="http://schemas.openxmlformats.org/markup-compatibility/2006">
              <mc:Choice xmlns:v="urn:schemas-microsoft-com:vml" Requires="v">
                <p:oleObj spid="_x0000_s11308" name="数式" r:id="rId3" imgW="1676400" imgH="241300" progId="Equation.3">
                  <p:embed/>
                </p:oleObj>
              </mc:Choice>
              <mc:Fallback>
                <p:oleObj name="数式" r:id="rId3" imgW="1676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828800"/>
                        <a:ext cx="4572000" cy="636588"/>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8128000" y="1981200"/>
          <a:ext cx="1320800" cy="406400"/>
        </p:xfrm>
        <a:graphic>
          <a:graphicData uri="http://schemas.openxmlformats.org/presentationml/2006/ole">
            <mc:AlternateContent xmlns:mc="http://schemas.openxmlformats.org/markup-compatibility/2006">
              <mc:Choice xmlns:v="urn:schemas-microsoft-com:vml" Requires="v">
                <p:oleObj spid="_x0000_s11309" name="数式" r:id="rId5" imgW="660113" imgH="203112" progId="Equation.3">
                  <p:embed/>
                </p:oleObj>
              </mc:Choice>
              <mc:Fallback>
                <p:oleObj name="数式" r:id="rId5" imgW="660113"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8000" y="1981200"/>
                        <a:ext cx="1320800" cy="406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9448800" y="1999734"/>
            <a:ext cx="877163" cy="369332"/>
          </a:xfrm>
          <a:prstGeom prst="rect">
            <a:avLst/>
          </a:prstGeom>
        </p:spPr>
        <p:txBody>
          <a:bodyPr wrap="none">
            <a:spAutoFit/>
          </a:bodyPr>
          <a:lstStyle/>
          <a:p>
            <a:r>
              <a:rPr lang="zh-CN" altLang="en-US" dirty="0" smtClean="0"/>
              <a:t>学习率</a:t>
            </a:r>
            <a:endParaRPr lang="zh-CN" altLang="en-US" dirty="0"/>
          </a:p>
        </p:txBody>
      </p:sp>
    </p:spTree>
    <p:extLst>
      <p:ext uri="{BB962C8B-B14F-4D97-AF65-F5344CB8AC3E}">
        <p14:creationId xmlns:p14="http://schemas.microsoft.com/office/powerpoint/2010/main" val="1005565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slide(fromTop)">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4"/>
          <p:cNvGrpSpPr>
            <a:grpSpLocks/>
          </p:cNvGrpSpPr>
          <p:nvPr/>
        </p:nvGrpSpPr>
        <p:grpSpPr bwMode="auto">
          <a:xfrm>
            <a:off x="2057400" y="1670050"/>
            <a:ext cx="2438400" cy="2216150"/>
            <a:chOff x="3141" y="864"/>
            <a:chExt cx="2379" cy="2064"/>
          </a:xfrm>
        </p:grpSpPr>
        <p:sp>
          <p:nvSpPr>
            <p:cNvPr id="8211" name="Rectangle 5"/>
            <p:cNvSpPr>
              <a:spLocks noChangeArrowheads="1"/>
            </p:cNvSpPr>
            <p:nvPr/>
          </p:nvSpPr>
          <p:spPr bwMode="auto">
            <a:xfrm>
              <a:off x="3141" y="1272"/>
              <a:ext cx="11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2" name="Rectangle 6"/>
            <p:cNvSpPr>
              <a:spLocks noChangeArrowheads="1"/>
            </p:cNvSpPr>
            <p:nvPr/>
          </p:nvSpPr>
          <p:spPr bwMode="auto">
            <a:xfrm>
              <a:off x="3141" y="1718"/>
              <a:ext cx="11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3" name="Rectangle 7"/>
            <p:cNvSpPr>
              <a:spLocks noChangeArrowheads="1"/>
            </p:cNvSpPr>
            <p:nvPr/>
          </p:nvSpPr>
          <p:spPr bwMode="auto">
            <a:xfrm>
              <a:off x="3141" y="2164"/>
              <a:ext cx="114" cy="1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4" name="Freeform 8"/>
            <p:cNvSpPr>
              <a:spLocks/>
            </p:cNvSpPr>
            <p:nvPr/>
          </p:nvSpPr>
          <p:spPr bwMode="auto">
            <a:xfrm flipV="1">
              <a:off x="3285" y="1200"/>
              <a:ext cx="1104" cy="96"/>
            </a:xfrm>
            <a:custGeom>
              <a:avLst/>
              <a:gdLst>
                <a:gd name="T0" fmla="*/ 0 w 480"/>
                <a:gd name="T1" fmla="*/ 0 h 18"/>
                <a:gd name="T2" fmla="*/ 2539 w 480"/>
                <a:gd name="T3" fmla="*/ 512 h 18"/>
                <a:gd name="T4" fmla="*/ 0 60000 65536"/>
                <a:gd name="T5" fmla="*/ 0 60000 65536"/>
              </a:gdLst>
              <a:ahLst/>
              <a:cxnLst>
                <a:cxn ang="T4">
                  <a:pos x="T0" y="T1"/>
                </a:cxn>
                <a:cxn ang="T5">
                  <a:pos x="T2" y="T3"/>
                </a:cxn>
              </a:cxnLst>
              <a:rect l="0" t="0" r="r" b="b"/>
              <a:pathLst>
                <a:path w="480" h="18">
                  <a:moveTo>
                    <a:pt x="0" y="0"/>
                  </a:moveTo>
                  <a:lnTo>
                    <a:pt x="480" y="1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5" name="Freeform 9"/>
            <p:cNvSpPr>
              <a:spLocks/>
            </p:cNvSpPr>
            <p:nvPr/>
          </p:nvSpPr>
          <p:spPr bwMode="auto">
            <a:xfrm>
              <a:off x="3255" y="1787"/>
              <a:ext cx="1148" cy="43"/>
            </a:xfrm>
            <a:custGeom>
              <a:avLst/>
              <a:gdLst>
                <a:gd name="T0" fmla="*/ 0 w 480"/>
                <a:gd name="T1" fmla="*/ 0 h 18"/>
                <a:gd name="T2" fmla="*/ 2746 w 480"/>
                <a:gd name="T3" fmla="*/ 103 h 18"/>
                <a:gd name="T4" fmla="*/ 0 60000 65536"/>
                <a:gd name="T5" fmla="*/ 0 60000 65536"/>
              </a:gdLst>
              <a:ahLst/>
              <a:cxnLst>
                <a:cxn ang="T4">
                  <a:pos x="T0" y="T1"/>
                </a:cxn>
                <a:cxn ang="T5">
                  <a:pos x="T2" y="T3"/>
                </a:cxn>
              </a:cxnLst>
              <a:rect l="0" t="0" r="r" b="b"/>
              <a:pathLst>
                <a:path w="480" h="18">
                  <a:moveTo>
                    <a:pt x="0" y="0"/>
                  </a:moveTo>
                  <a:lnTo>
                    <a:pt x="480" y="1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6" name="Line 10"/>
            <p:cNvSpPr>
              <a:spLocks noChangeShapeType="1"/>
            </p:cNvSpPr>
            <p:nvPr/>
          </p:nvSpPr>
          <p:spPr bwMode="auto">
            <a:xfrm>
              <a:off x="3237" y="1344"/>
              <a:ext cx="1148" cy="3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7" name="Line 11"/>
            <p:cNvSpPr>
              <a:spLocks noChangeShapeType="1"/>
            </p:cNvSpPr>
            <p:nvPr/>
          </p:nvSpPr>
          <p:spPr bwMode="auto">
            <a:xfrm>
              <a:off x="3255" y="1384"/>
              <a:ext cx="1182" cy="10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8" name="Line 12"/>
            <p:cNvSpPr>
              <a:spLocks noChangeShapeType="1"/>
            </p:cNvSpPr>
            <p:nvPr/>
          </p:nvSpPr>
          <p:spPr bwMode="auto">
            <a:xfrm flipV="1">
              <a:off x="3255" y="1296"/>
              <a:ext cx="1134" cy="4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9" name="Line 13"/>
            <p:cNvSpPr>
              <a:spLocks noChangeShapeType="1"/>
            </p:cNvSpPr>
            <p:nvPr/>
          </p:nvSpPr>
          <p:spPr bwMode="auto">
            <a:xfrm flipV="1">
              <a:off x="3285" y="1920"/>
              <a:ext cx="110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0" name="Line 14"/>
            <p:cNvSpPr>
              <a:spLocks noChangeShapeType="1"/>
            </p:cNvSpPr>
            <p:nvPr/>
          </p:nvSpPr>
          <p:spPr bwMode="auto">
            <a:xfrm flipV="1">
              <a:off x="3255" y="1392"/>
              <a:ext cx="1182" cy="7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1" name="Line 15"/>
            <p:cNvSpPr>
              <a:spLocks noChangeShapeType="1"/>
            </p:cNvSpPr>
            <p:nvPr/>
          </p:nvSpPr>
          <p:spPr bwMode="auto">
            <a:xfrm>
              <a:off x="3255" y="2274"/>
              <a:ext cx="1134" cy="3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2" name="Line 16"/>
            <p:cNvSpPr>
              <a:spLocks noChangeShapeType="1"/>
            </p:cNvSpPr>
            <p:nvPr/>
          </p:nvSpPr>
          <p:spPr bwMode="auto">
            <a:xfrm>
              <a:off x="3255" y="1830"/>
              <a:ext cx="1134" cy="7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3" name="Line 17"/>
            <p:cNvSpPr>
              <a:spLocks noChangeShapeType="1"/>
            </p:cNvSpPr>
            <p:nvPr/>
          </p:nvSpPr>
          <p:spPr bwMode="auto">
            <a:xfrm>
              <a:off x="5061" y="1200"/>
              <a:ext cx="4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4" name="Line 18"/>
            <p:cNvSpPr>
              <a:spLocks noChangeShapeType="1"/>
            </p:cNvSpPr>
            <p:nvPr/>
          </p:nvSpPr>
          <p:spPr bwMode="auto">
            <a:xfrm>
              <a:off x="5061" y="1920"/>
              <a:ext cx="4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8225" name="Group 19"/>
            <p:cNvGrpSpPr>
              <a:grpSpLocks/>
            </p:cNvGrpSpPr>
            <p:nvPr/>
          </p:nvGrpSpPr>
          <p:grpSpPr bwMode="auto">
            <a:xfrm>
              <a:off x="4403" y="864"/>
              <a:ext cx="658" cy="630"/>
              <a:chOff x="2942" y="864"/>
              <a:chExt cx="658" cy="630"/>
            </a:xfrm>
          </p:grpSpPr>
          <p:sp>
            <p:nvSpPr>
              <p:cNvPr id="8239" name="Oval 20"/>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40" name="Line 21"/>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41" name="Line 22"/>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42" name="Line 23"/>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43" name="Line 24"/>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26" name="Group 25"/>
            <p:cNvGrpSpPr>
              <a:grpSpLocks/>
            </p:cNvGrpSpPr>
            <p:nvPr/>
          </p:nvGrpSpPr>
          <p:grpSpPr bwMode="auto">
            <a:xfrm>
              <a:off x="4403" y="1578"/>
              <a:ext cx="658" cy="630"/>
              <a:chOff x="2942" y="864"/>
              <a:chExt cx="658" cy="630"/>
            </a:xfrm>
          </p:grpSpPr>
          <p:sp>
            <p:nvSpPr>
              <p:cNvPr id="8234" name="Oval 26"/>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5" name="Line 27"/>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36" name="Line 28"/>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37" name="Line 29"/>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38" name="Line 30"/>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27" name="Group 31"/>
            <p:cNvGrpSpPr>
              <a:grpSpLocks/>
            </p:cNvGrpSpPr>
            <p:nvPr/>
          </p:nvGrpSpPr>
          <p:grpSpPr bwMode="auto">
            <a:xfrm>
              <a:off x="4403" y="2298"/>
              <a:ext cx="658" cy="630"/>
              <a:chOff x="2942" y="864"/>
              <a:chExt cx="658" cy="630"/>
            </a:xfrm>
          </p:grpSpPr>
          <p:sp>
            <p:nvSpPr>
              <p:cNvPr id="8229" name="Oval 32"/>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0" name="Line 33"/>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31" name="Line 34"/>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32" name="Line 35"/>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33" name="Line 36"/>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228" name="Line 37"/>
            <p:cNvSpPr>
              <a:spLocks noChangeShapeType="1"/>
            </p:cNvSpPr>
            <p:nvPr/>
          </p:nvSpPr>
          <p:spPr bwMode="auto">
            <a:xfrm>
              <a:off x="5061" y="2592"/>
              <a:ext cx="4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195" name="Text Box 38"/>
          <p:cNvSpPr txBox="1">
            <a:spLocks noChangeArrowheads="1"/>
          </p:cNvSpPr>
          <p:nvPr/>
        </p:nvSpPr>
        <p:spPr bwMode="auto">
          <a:xfrm>
            <a:off x="123446" y="51576"/>
            <a:ext cx="9934954" cy="584775"/>
          </a:xfrm>
          <a:prstGeom prst="rect">
            <a:avLst/>
          </a:prstGeom>
          <a:extLst/>
        </p:spPr>
        <p:txBody>
          <a:bodyPr wrap="squar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ja-JP" dirty="0"/>
              <a:t>Single Layer </a:t>
            </a:r>
            <a:r>
              <a:rPr lang="en-US" altLang="ja-JP" dirty="0" smtClean="0"/>
              <a:t>Perceptrons</a:t>
            </a:r>
            <a:r>
              <a:rPr lang="zh-CN" altLang="en-US" dirty="0"/>
              <a:t>： 模型</a:t>
            </a:r>
            <a:r>
              <a:rPr lang="zh-CN" altLang="en-US" dirty="0" smtClean="0"/>
              <a:t>训练</a:t>
            </a:r>
            <a:endParaRPr lang="en-US" altLang="ja-JP" dirty="0"/>
          </a:p>
        </p:txBody>
      </p:sp>
      <p:sp>
        <p:nvSpPr>
          <p:cNvPr id="8196" name="Text Box 39"/>
          <p:cNvSpPr txBox="1">
            <a:spLocks noChangeArrowheads="1"/>
          </p:cNvSpPr>
          <p:nvPr/>
        </p:nvSpPr>
        <p:spPr bwMode="auto">
          <a:xfrm>
            <a:off x="7620000" y="5867400"/>
            <a:ext cx="742950" cy="457200"/>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a:t>Stop</a:t>
            </a:r>
          </a:p>
        </p:txBody>
      </p:sp>
      <p:sp>
        <p:nvSpPr>
          <p:cNvPr id="8197" name="Text Box 41"/>
          <p:cNvSpPr txBox="1">
            <a:spLocks noChangeArrowheads="1"/>
          </p:cNvSpPr>
          <p:nvPr/>
        </p:nvSpPr>
        <p:spPr bwMode="auto">
          <a:xfrm>
            <a:off x="5959475" y="567035"/>
            <a:ext cx="4466287" cy="46166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400" dirty="0" smtClean="0"/>
              <a:t>设置学习率 </a:t>
            </a:r>
            <a:r>
              <a:rPr lang="en-US" altLang="ja-JP" sz="2400" dirty="0" smtClean="0"/>
              <a:t>η </a:t>
            </a:r>
            <a:r>
              <a:rPr lang="zh-CN" altLang="en-US" sz="2400" dirty="0" smtClean="0"/>
              <a:t>和初始化权重</a:t>
            </a:r>
            <a:r>
              <a:rPr lang="en-US" altLang="ja-JP" sz="2400" dirty="0" smtClean="0"/>
              <a:t> </a:t>
            </a:r>
            <a:r>
              <a:rPr lang="en-US" altLang="ja-JP" sz="2400" dirty="0"/>
              <a:t>W</a:t>
            </a:r>
          </a:p>
        </p:txBody>
      </p:sp>
      <p:graphicFrame>
        <p:nvGraphicFramePr>
          <p:cNvPr id="8198" name="Object 42"/>
          <p:cNvGraphicFramePr>
            <a:graphicFrameLocks noChangeAspect="1"/>
          </p:cNvGraphicFramePr>
          <p:nvPr/>
        </p:nvGraphicFramePr>
        <p:xfrm>
          <a:off x="6096000" y="1828801"/>
          <a:ext cx="4013200" cy="593725"/>
        </p:xfrm>
        <a:graphic>
          <a:graphicData uri="http://schemas.openxmlformats.org/presentationml/2006/ole">
            <mc:AlternateContent xmlns:mc="http://schemas.openxmlformats.org/markup-compatibility/2006">
              <mc:Choice xmlns:v="urn:schemas-microsoft-com:vml" Requires="v">
                <p:oleObj spid="_x0000_s12359" name="数式" r:id="rId3" imgW="1815312" imgH="253890" progId="Equation.3">
                  <p:embed/>
                </p:oleObj>
              </mc:Choice>
              <mc:Fallback>
                <p:oleObj name="数式" r:id="rId3" imgW="1815312"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828801"/>
                        <a:ext cx="4013200" cy="593725"/>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43"/>
          <p:cNvGraphicFramePr>
            <a:graphicFrameLocks noChangeAspect="1"/>
          </p:cNvGraphicFramePr>
          <p:nvPr/>
        </p:nvGraphicFramePr>
        <p:xfrm>
          <a:off x="7456488" y="2438401"/>
          <a:ext cx="1382712" cy="474663"/>
        </p:xfrm>
        <a:graphic>
          <a:graphicData uri="http://schemas.openxmlformats.org/presentationml/2006/ole">
            <mc:AlternateContent xmlns:mc="http://schemas.openxmlformats.org/markup-compatibility/2006">
              <mc:Choice xmlns:v="urn:schemas-microsoft-com:vml" Requires="v">
                <p:oleObj spid="_x0000_s12360" name="数式" r:id="rId5" imgW="583947" imgH="203112" progId="Equation.3">
                  <p:embed/>
                </p:oleObj>
              </mc:Choice>
              <mc:Fallback>
                <p:oleObj name="数式" r:id="rId5" imgW="58394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6488" y="2438401"/>
                        <a:ext cx="1382712" cy="474663"/>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44"/>
          <p:cNvGraphicFramePr>
            <a:graphicFrameLocks noChangeAspect="1"/>
          </p:cNvGraphicFramePr>
          <p:nvPr/>
        </p:nvGraphicFramePr>
        <p:xfrm>
          <a:off x="6096000" y="3325814"/>
          <a:ext cx="3962400" cy="560387"/>
        </p:xfrm>
        <a:graphic>
          <a:graphicData uri="http://schemas.openxmlformats.org/presentationml/2006/ole">
            <mc:AlternateContent xmlns:mc="http://schemas.openxmlformats.org/markup-compatibility/2006">
              <mc:Choice xmlns:v="urn:schemas-microsoft-com:vml" Requires="v">
                <p:oleObj spid="_x0000_s12361" name="数式" r:id="rId7" imgW="1676400" imgH="241300" progId="Equation.3">
                  <p:embed/>
                </p:oleObj>
              </mc:Choice>
              <mc:Fallback>
                <p:oleObj name="数式" r:id="rId7" imgW="16764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325814"/>
                        <a:ext cx="3962400" cy="560387"/>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AutoShape 45"/>
          <p:cNvSpPr>
            <a:spLocks noChangeArrowheads="1"/>
          </p:cNvSpPr>
          <p:nvPr/>
        </p:nvSpPr>
        <p:spPr bwMode="auto">
          <a:xfrm>
            <a:off x="6096000" y="4267200"/>
            <a:ext cx="3886200" cy="1143000"/>
          </a:xfrm>
          <a:prstGeom prst="flowChartDecision">
            <a:avLst/>
          </a:prstGeom>
          <a:gradFill rotWithShape="0">
            <a:gsLst>
              <a:gs pos="0">
                <a:srgbClr val="FF99CC"/>
              </a:gs>
              <a:gs pos="50000">
                <a:srgbClr val="FFFFFF"/>
              </a:gs>
              <a:gs pos="100000">
                <a:srgbClr val="FF99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ts val="2200"/>
              </a:lnSpc>
            </a:pPr>
            <a:r>
              <a:rPr lang="en-US" altLang="ja-JP" dirty="0"/>
              <a:t>e=0</a:t>
            </a:r>
          </a:p>
          <a:p>
            <a:pPr algn="ctr" eaLnBrk="1" hangingPunct="1">
              <a:lnSpc>
                <a:spcPts val="2200"/>
              </a:lnSpc>
            </a:pPr>
            <a:r>
              <a:rPr lang="en-US" altLang="ja-JP" dirty="0"/>
              <a:t>For all data pairs </a:t>
            </a:r>
          </a:p>
        </p:txBody>
      </p:sp>
      <p:sp>
        <p:nvSpPr>
          <p:cNvPr id="8202" name="Line 46"/>
          <p:cNvSpPr>
            <a:spLocks noChangeShapeType="1"/>
          </p:cNvSpPr>
          <p:nvPr/>
        </p:nvSpPr>
        <p:spPr bwMode="auto">
          <a:xfrm>
            <a:off x="8001000" y="1219200"/>
            <a:ext cx="0" cy="609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3" name="Line 47"/>
          <p:cNvSpPr>
            <a:spLocks noChangeShapeType="1"/>
          </p:cNvSpPr>
          <p:nvPr/>
        </p:nvSpPr>
        <p:spPr bwMode="auto">
          <a:xfrm>
            <a:off x="8001000" y="2895600"/>
            <a:ext cx="0" cy="4572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4" name="Line 48"/>
          <p:cNvSpPr>
            <a:spLocks noChangeShapeType="1"/>
          </p:cNvSpPr>
          <p:nvPr/>
        </p:nvSpPr>
        <p:spPr bwMode="auto">
          <a:xfrm>
            <a:off x="8001000" y="3886200"/>
            <a:ext cx="0" cy="4572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 name="Line 49"/>
          <p:cNvSpPr>
            <a:spLocks noChangeShapeType="1"/>
          </p:cNvSpPr>
          <p:nvPr/>
        </p:nvSpPr>
        <p:spPr bwMode="auto">
          <a:xfrm>
            <a:off x="8001000" y="5410200"/>
            <a:ext cx="0" cy="5334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8206" name="AutoShape 56"/>
          <p:cNvCxnSpPr>
            <a:cxnSpLocks noChangeShapeType="1"/>
          </p:cNvCxnSpPr>
          <p:nvPr/>
        </p:nvCxnSpPr>
        <p:spPr bwMode="auto">
          <a:xfrm rot="-5400000">
            <a:off x="4415632" y="3120232"/>
            <a:ext cx="2674937" cy="685800"/>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7" name="Line 57"/>
          <p:cNvSpPr>
            <a:spLocks noChangeShapeType="1"/>
          </p:cNvSpPr>
          <p:nvPr/>
        </p:nvSpPr>
        <p:spPr bwMode="auto">
          <a:xfrm flipH="1">
            <a:off x="5410200" y="4800600"/>
            <a:ext cx="685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8" name="Text Box 58"/>
          <p:cNvSpPr txBox="1">
            <a:spLocks noChangeArrowheads="1"/>
          </p:cNvSpPr>
          <p:nvPr/>
        </p:nvSpPr>
        <p:spPr bwMode="auto">
          <a:xfrm>
            <a:off x="5715000" y="4343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a:t>no</a:t>
            </a:r>
          </a:p>
        </p:txBody>
      </p:sp>
      <p:sp>
        <p:nvSpPr>
          <p:cNvPr id="8209" name="Text Box 60"/>
          <p:cNvSpPr txBox="1">
            <a:spLocks noChangeArrowheads="1"/>
          </p:cNvSpPr>
          <p:nvPr/>
        </p:nvSpPr>
        <p:spPr bwMode="auto">
          <a:xfrm>
            <a:off x="8121650" y="5334000"/>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a:t>yes</a:t>
            </a:r>
          </a:p>
        </p:txBody>
      </p:sp>
      <p:sp>
        <p:nvSpPr>
          <p:cNvPr id="8210" name="Text Box 61"/>
          <p:cNvSpPr txBox="1">
            <a:spLocks noChangeArrowheads="1"/>
          </p:cNvSpPr>
          <p:nvPr/>
        </p:nvSpPr>
        <p:spPr bwMode="auto">
          <a:xfrm>
            <a:off x="1965326" y="5146676"/>
            <a:ext cx="3140075" cy="1196975"/>
          </a:xfrm>
          <a:prstGeom prst="rect">
            <a:avLst/>
          </a:prstGeom>
          <a:noFill/>
          <a:ln w="9525">
            <a:solidFill>
              <a:schemeClr val="tx1"/>
            </a:solidFill>
            <a:miter lim="800000"/>
            <a:headEnd/>
            <a:tailEnd/>
          </a:ln>
          <a:effectLs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dirty="0"/>
              <a:t>Iterative number</a:t>
            </a:r>
          </a:p>
          <a:p>
            <a:pPr eaLnBrk="1" hangingPunct="1"/>
            <a:r>
              <a:rPr lang="en-US" altLang="ja-JP" dirty="0"/>
              <a:t>Accuracy</a:t>
            </a:r>
          </a:p>
          <a:p>
            <a:pPr eaLnBrk="1" hangingPunct="1"/>
            <a:r>
              <a:rPr lang="en-US" altLang="ja-JP" dirty="0"/>
              <a:t>Synthesis of the above</a:t>
            </a:r>
          </a:p>
        </p:txBody>
      </p:sp>
    </p:spTree>
    <p:extLst>
      <p:ext uri="{BB962C8B-B14F-4D97-AF65-F5344CB8AC3E}">
        <p14:creationId xmlns:p14="http://schemas.microsoft.com/office/powerpoint/2010/main" val="3533232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7"/>
          <p:cNvSpPr txBox="1">
            <a:spLocks noChangeArrowheads="1"/>
          </p:cNvSpPr>
          <p:nvPr/>
        </p:nvSpPr>
        <p:spPr bwMode="auto">
          <a:xfrm>
            <a:off x="317658" y="161007"/>
            <a:ext cx="8848880" cy="584775"/>
          </a:xfrm>
          <a:prstGeom prst="rect">
            <a:avLst/>
          </a:prstGeom>
          <a:extLst/>
        </p:spPr>
        <p:txBody>
          <a:bodyPr wrap="squar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ja-JP" dirty="0"/>
              <a:t>Single Layer </a:t>
            </a:r>
            <a:r>
              <a:rPr lang="en-US" altLang="ja-JP" dirty="0" smtClean="0"/>
              <a:t>Perceptrons</a:t>
            </a:r>
            <a:r>
              <a:rPr lang="zh-CN" altLang="en-US" dirty="0"/>
              <a:t>： 模型</a:t>
            </a:r>
            <a:r>
              <a:rPr lang="zh-CN" altLang="en-US" dirty="0" smtClean="0"/>
              <a:t>训练</a:t>
            </a:r>
            <a:endParaRPr lang="en-US" altLang="ja-JP" dirty="0"/>
          </a:p>
        </p:txBody>
      </p:sp>
      <p:graphicFrame>
        <p:nvGraphicFramePr>
          <p:cNvPr id="14339" name="Object 218"/>
          <p:cNvGraphicFramePr>
            <a:graphicFrameLocks noChangeAspect="1"/>
          </p:cNvGraphicFramePr>
          <p:nvPr>
            <p:extLst>
              <p:ext uri="{D42A27DB-BD31-4B8C-83A1-F6EECF244321}">
                <p14:modId xmlns:p14="http://schemas.microsoft.com/office/powerpoint/2010/main" val="996630386"/>
              </p:ext>
            </p:extLst>
          </p:nvPr>
        </p:nvGraphicFramePr>
        <p:xfrm>
          <a:off x="7213913" y="1447801"/>
          <a:ext cx="2609850" cy="504825"/>
        </p:xfrm>
        <a:graphic>
          <a:graphicData uri="http://schemas.openxmlformats.org/presentationml/2006/ole">
            <mc:AlternateContent xmlns:mc="http://schemas.openxmlformats.org/markup-compatibility/2006">
              <mc:Choice xmlns:v="urn:schemas-microsoft-com:vml" Requires="v">
                <p:oleObj spid="_x0000_s15440" name="数式" r:id="rId4" imgW="1180588" imgH="215806" progId="Equation.3">
                  <p:embed/>
                </p:oleObj>
              </mc:Choice>
              <mc:Fallback>
                <p:oleObj name="数式" r:id="rId4" imgW="1180588"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913" y="1447801"/>
                        <a:ext cx="2609850" cy="504825"/>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0" name="Group 219"/>
          <p:cNvGrpSpPr>
            <a:grpSpLocks/>
          </p:cNvGrpSpPr>
          <p:nvPr/>
        </p:nvGrpSpPr>
        <p:grpSpPr bwMode="auto">
          <a:xfrm>
            <a:off x="1908219" y="1219200"/>
            <a:ext cx="2438400" cy="2216150"/>
            <a:chOff x="3141" y="864"/>
            <a:chExt cx="2379" cy="2064"/>
          </a:xfrm>
        </p:grpSpPr>
        <p:sp>
          <p:nvSpPr>
            <p:cNvPr id="14363" name="Rectangle 220"/>
            <p:cNvSpPr>
              <a:spLocks noChangeArrowheads="1"/>
            </p:cNvSpPr>
            <p:nvPr/>
          </p:nvSpPr>
          <p:spPr bwMode="auto">
            <a:xfrm>
              <a:off x="3141" y="1272"/>
              <a:ext cx="11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64" name="Rectangle 221"/>
            <p:cNvSpPr>
              <a:spLocks noChangeArrowheads="1"/>
            </p:cNvSpPr>
            <p:nvPr/>
          </p:nvSpPr>
          <p:spPr bwMode="auto">
            <a:xfrm>
              <a:off x="3141" y="1718"/>
              <a:ext cx="11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65" name="Rectangle 222"/>
            <p:cNvSpPr>
              <a:spLocks noChangeArrowheads="1"/>
            </p:cNvSpPr>
            <p:nvPr/>
          </p:nvSpPr>
          <p:spPr bwMode="auto">
            <a:xfrm>
              <a:off x="3141" y="2164"/>
              <a:ext cx="114" cy="1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66" name="Freeform 223"/>
            <p:cNvSpPr>
              <a:spLocks/>
            </p:cNvSpPr>
            <p:nvPr/>
          </p:nvSpPr>
          <p:spPr bwMode="auto">
            <a:xfrm flipV="1">
              <a:off x="3285" y="1200"/>
              <a:ext cx="1104" cy="96"/>
            </a:xfrm>
            <a:custGeom>
              <a:avLst/>
              <a:gdLst>
                <a:gd name="T0" fmla="*/ 0 w 480"/>
                <a:gd name="T1" fmla="*/ 0 h 18"/>
                <a:gd name="T2" fmla="*/ 2539 w 480"/>
                <a:gd name="T3" fmla="*/ 512 h 18"/>
                <a:gd name="T4" fmla="*/ 0 60000 65536"/>
                <a:gd name="T5" fmla="*/ 0 60000 65536"/>
              </a:gdLst>
              <a:ahLst/>
              <a:cxnLst>
                <a:cxn ang="T4">
                  <a:pos x="T0" y="T1"/>
                </a:cxn>
                <a:cxn ang="T5">
                  <a:pos x="T2" y="T3"/>
                </a:cxn>
              </a:cxnLst>
              <a:rect l="0" t="0" r="r" b="b"/>
              <a:pathLst>
                <a:path w="480" h="18">
                  <a:moveTo>
                    <a:pt x="0" y="0"/>
                  </a:moveTo>
                  <a:lnTo>
                    <a:pt x="480" y="1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67" name="Freeform 224"/>
            <p:cNvSpPr>
              <a:spLocks/>
            </p:cNvSpPr>
            <p:nvPr/>
          </p:nvSpPr>
          <p:spPr bwMode="auto">
            <a:xfrm>
              <a:off x="3255" y="1787"/>
              <a:ext cx="1148" cy="43"/>
            </a:xfrm>
            <a:custGeom>
              <a:avLst/>
              <a:gdLst>
                <a:gd name="T0" fmla="*/ 0 w 480"/>
                <a:gd name="T1" fmla="*/ 0 h 18"/>
                <a:gd name="T2" fmla="*/ 2746 w 480"/>
                <a:gd name="T3" fmla="*/ 103 h 18"/>
                <a:gd name="T4" fmla="*/ 0 60000 65536"/>
                <a:gd name="T5" fmla="*/ 0 60000 65536"/>
              </a:gdLst>
              <a:ahLst/>
              <a:cxnLst>
                <a:cxn ang="T4">
                  <a:pos x="T0" y="T1"/>
                </a:cxn>
                <a:cxn ang="T5">
                  <a:pos x="T2" y="T3"/>
                </a:cxn>
              </a:cxnLst>
              <a:rect l="0" t="0" r="r" b="b"/>
              <a:pathLst>
                <a:path w="480" h="18">
                  <a:moveTo>
                    <a:pt x="0" y="0"/>
                  </a:moveTo>
                  <a:lnTo>
                    <a:pt x="480" y="1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68" name="Line 225"/>
            <p:cNvSpPr>
              <a:spLocks noChangeShapeType="1"/>
            </p:cNvSpPr>
            <p:nvPr/>
          </p:nvSpPr>
          <p:spPr bwMode="auto">
            <a:xfrm>
              <a:off x="3237" y="1344"/>
              <a:ext cx="1148" cy="3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69" name="Line 226"/>
            <p:cNvSpPr>
              <a:spLocks noChangeShapeType="1"/>
            </p:cNvSpPr>
            <p:nvPr/>
          </p:nvSpPr>
          <p:spPr bwMode="auto">
            <a:xfrm>
              <a:off x="3255" y="1384"/>
              <a:ext cx="1182" cy="10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0" name="Line 227"/>
            <p:cNvSpPr>
              <a:spLocks noChangeShapeType="1"/>
            </p:cNvSpPr>
            <p:nvPr/>
          </p:nvSpPr>
          <p:spPr bwMode="auto">
            <a:xfrm flipV="1">
              <a:off x="3255" y="1296"/>
              <a:ext cx="1134" cy="4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1" name="Line 228"/>
            <p:cNvSpPr>
              <a:spLocks noChangeShapeType="1"/>
            </p:cNvSpPr>
            <p:nvPr/>
          </p:nvSpPr>
          <p:spPr bwMode="auto">
            <a:xfrm flipV="1">
              <a:off x="3285" y="1920"/>
              <a:ext cx="110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2" name="Line 229"/>
            <p:cNvSpPr>
              <a:spLocks noChangeShapeType="1"/>
            </p:cNvSpPr>
            <p:nvPr/>
          </p:nvSpPr>
          <p:spPr bwMode="auto">
            <a:xfrm flipV="1">
              <a:off x="3255" y="1392"/>
              <a:ext cx="1182" cy="7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3" name="Line 230"/>
            <p:cNvSpPr>
              <a:spLocks noChangeShapeType="1"/>
            </p:cNvSpPr>
            <p:nvPr/>
          </p:nvSpPr>
          <p:spPr bwMode="auto">
            <a:xfrm>
              <a:off x="3255" y="2274"/>
              <a:ext cx="1134" cy="3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4" name="Line 231"/>
            <p:cNvSpPr>
              <a:spLocks noChangeShapeType="1"/>
            </p:cNvSpPr>
            <p:nvPr/>
          </p:nvSpPr>
          <p:spPr bwMode="auto">
            <a:xfrm>
              <a:off x="3255" y="1830"/>
              <a:ext cx="1134" cy="7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5" name="Line 232"/>
            <p:cNvSpPr>
              <a:spLocks noChangeShapeType="1"/>
            </p:cNvSpPr>
            <p:nvPr/>
          </p:nvSpPr>
          <p:spPr bwMode="auto">
            <a:xfrm>
              <a:off x="5061" y="1200"/>
              <a:ext cx="4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6" name="Line 233"/>
            <p:cNvSpPr>
              <a:spLocks noChangeShapeType="1"/>
            </p:cNvSpPr>
            <p:nvPr/>
          </p:nvSpPr>
          <p:spPr bwMode="auto">
            <a:xfrm>
              <a:off x="5061" y="1920"/>
              <a:ext cx="4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4377" name="Group 234"/>
            <p:cNvGrpSpPr>
              <a:grpSpLocks/>
            </p:cNvGrpSpPr>
            <p:nvPr/>
          </p:nvGrpSpPr>
          <p:grpSpPr bwMode="auto">
            <a:xfrm>
              <a:off x="4403" y="864"/>
              <a:ext cx="658" cy="630"/>
              <a:chOff x="2942" y="864"/>
              <a:chExt cx="658" cy="630"/>
            </a:xfrm>
          </p:grpSpPr>
          <p:sp>
            <p:nvSpPr>
              <p:cNvPr id="14391" name="Oval 235"/>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92" name="Line 236"/>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93" name="Line 237"/>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94" name="Line 238"/>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95" name="Line 239"/>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4378" name="Group 240"/>
            <p:cNvGrpSpPr>
              <a:grpSpLocks/>
            </p:cNvGrpSpPr>
            <p:nvPr/>
          </p:nvGrpSpPr>
          <p:grpSpPr bwMode="auto">
            <a:xfrm>
              <a:off x="4403" y="1578"/>
              <a:ext cx="658" cy="630"/>
              <a:chOff x="2942" y="864"/>
              <a:chExt cx="658" cy="630"/>
            </a:xfrm>
          </p:grpSpPr>
          <p:sp>
            <p:nvSpPr>
              <p:cNvPr id="14386" name="Oval 241"/>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87" name="Line 242"/>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88" name="Line 243"/>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89" name="Line 244"/>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90" name="Line 245"/>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4379" name="Group 246"/>
            <p:cNvGrpSpPr>
              <a:grpSpLocks/>
            </p:cNvGrpSpPr>
            <p:nvPr/>
          </p:nvGrpSpPr>
          <p:grpSpPr bwMode="auto">
            <a:xfrm>
              <a:off x="4403" y="2298"/>
              <a:ext cx="658" cy="630"/>
              <a:chOff x="2942" y="864"/>
              <a:chExt cx="658" cy="630"/>
            </a:xfrm>
          </p:grpSpPr>
          <p:sp>
            <p:nvSpPr>
              <p:cNvPr id="14381" name="Oval 247"/>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82" name="Line 248"/>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83" name="Line 249"/>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84" name="Line 250"/>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85" name="Line 251"/>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4380" name="Line 252"/>
            <p:cNvSpPr>
              <a:spLocks noChangeShapeType="1"/>
            </p:cNvSpPr>
            <p:nvPr/>
          </p:nvSpPr>
          <p:spPr bwMode="auto">
            <a:xfrm>
              <a:off x="5061" y="2592"/>
              <a:ext cx="45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4341" name="Object 253"/>
          <p:cNvGraphicFramePr>
            <a:graphicFrameLocks noChangeAspect="1"/>
          </p:cNvGraphicFramePr>
          <p:nvPr>
            <p:extLst>
              <p:ext uri="{D42A27DB-BD31-4B8C-83A1-F6EECF244321}">
                <p14:modId xmlns:p14="http://schemas.microsoft.com/office/powerpoint/2010/main" val="3085054322"/>
              </p:ext>
            </p:extLst>
          </p:nvPr>
        </p:nvGraphicFramePr>
        <p:xfrm>
          <a:off x="7783826" y="2089151"/>
          <a:ext cx="1382712" cy="474663"/>
        </p:xfrm>
        <a:graphic>
          <a:graphicData uri="http://schemas.openxmlformats.org/presentationml/2006/ole">
            <mc:AlternateContent xmlns:mc="http://schemas.openxmlformats.org/markup-compatibility/2006">
              <mc:Choice xmlns:v="urn:schemas-microsoft-com:vml" Requires="v">
                <p:oleObj spid="_x0000_s15441" name="数式" r:id="rId6" imgW="583947" imgH="203112" progId="Equation.3">
                  <p:embed/>
                </p:oleObj>
              </mc:Choice>
              <mc:Fallback>
                <p:oleObj name="数式" r:id="rId6" imgW="583947"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826" y="2089151"/>
                        <a:ext cx="1382712" cy="474663"/>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254"/>
          <p:cNvGraphicFramePr>
            <a:graphicFrameLocks noChangeAspect="1"/>
          </p:cNvGraphicFramePr>
          <p:nvPr>
            <p:extLst>
              <p:ext uri="{D42A27DB-BD31-4B8C-83A1-F6EECF244321}">
                <p14:modId xmlns:p14="http://schemas.microsoft.com/office/powerpoint/2010/main" val="3749994805"/>
              </p:ext>
            </p:extLst>
          </p:nvPr>
        </p:nvGraphicFramePr>
        <p:xfrm>
          <a:off x="6423338" y="2698750"/>
          <a:ext cx="3962400" cy="560388"/>
        </p:xfrm>
        <a:graphic>
          <a:graphicData uri="http://schemas.openxmlformats.org/presentationml/2006/ole">
            <mc:AlternateContent xmlns:mc="http://schemas.openxmlformats.org/markup-compatibility/2006">
              <mc:Choice xmlns:v="urn:schemas-microsoft-com:vml" Requires="v">
                <p:oleObj spid="_x0000_s15442" name="Equation" r:id="rId8" imgW="1676400" imgH="241300" progId="Equation.DSMT4">
                  <p:embed/>
                </p:oleObj>
              </mc:Choice>
              <mc:Fallback>
                <p:oleObj name="Equation" r:id="rId8" imgW="1676400" imgH="241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3338" y="2698750"/>
                        <a:ext cx="3962400" cy="560388"/>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023" name="Text Box 255"/>
          <p:cNvSpPr txBox="1">
            <a:spLocks noChangeArrowheads="1"/>
          </p:cNvSpPr>
          <p:nvPr/>
        </p:nvSpPr>
        <p:spPr bwMode="auto">
          <a:xfrm>
            <a:off x="1409745" y="3748089"/>
            <a:ext cx="1052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If   </a:t>
            </a:r>
            <a:r>
              <a:rPr lang="en-US" altLang="ja-JP" sz="2000" i="1">
                <a:solidFill>
                  <a:schemeClr val="folHlink"/>
                </a:solidFill>
              </a:rPr>
              <a:t>y</a:t>
            </a:r>
            <a:r>
              <a:rPr lang="en-US" altLang="ja-JP" sz="2000">
                <a:solidFill>
                  <a:schemeClr val="folHlink"/>
                </a:solidFill>
              </a:rPr>
              <a:t> &gt; </a:t>
            </a:r>
            <a:r>
              <a:rPr lang="en-US" altLang="ja-JP" sz="2000" i="1">
                <a:solidFill>
                  <a:schemeClr val="folHlink"/>
                </a:solidFill>
              </a:rPr>
              <a:t>d</a:t>
            </a:r>
          </a:p>
        </p:txBody>
      </p:sp>
      <p:sp>
        <p:nvSpPr>
          <p:cNvPr id="33024" name="AutoShape 256"/>
          <p:cNvSpPr>
            <a:spLocks noChangeArrowheads="1"/>
          </p:cNvSpPr>
          <p:nvPr/>
        </p:nvSpPr>
        <p:spPr bwMode="auto">
          <a:xfrm>
            <a:off x="2476544" y="3810000"/>
            <a:ext cx="444500" cy="228600"/>
          </a:xfrm>
          <a:custGeom>
            <a:avLst/>
            <a:gdLst>
              <a:gd name="T0" fmla="*/ 6860425 w 21600"/>
              <a:gd name="T1" fmla="*/ 0 h 21600"/>
              <a:gd name="T2" fmla="*/ 0 w 21600"/>
              <a:gd name="T3" fmla="*/ 1209675 h 21600"/>
              <a:gd name="T4" fmla="*/ 6860425 w 21600"/>
              <a:gd name="T5" fmla="*/ 2419350 h 21600"/>
              <a:gd name="T6" fmla="*/ 9147234 w 21600"/>
              <a:gd name="T7" fmla="*/ 1209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25" name="Text Box 257"/>
          <p:cNvSpPr txBox="1">
            <a:spLocks noChangeArrowheads="1"/>
          </p:cNvSpPr>
          <p:nvPr/>
        </p:nvSpPr>
        <p:spPr bwMode="auto">
          <a:xfrm>
            <a:off x="2933745" y="3724276"/>
            <a:ext cx="2403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i="1"/>
              <a:t>y</a:t>
            </a:r>
            <a:r>
              <a:rPr lang="en-US" altLang="ja-JP" sz="2000"/>
              <a:t> should be decreased</a:t>
            </a:r>
          </a:p>
        </p:txBody>
      </p:sp>
      <p:sp>
        <p:nvSpPr>
          <p:cNvPr id="33026" name="Text Box 258"/>
          <p:cNvSpPr txBox="1">
            <a:spLocks noChangeArrowheads="1"/>
          </p:cNvSpPr>
          <p:nvPr/>
        </p:nvSpPr>
        <p:spPr bwMode="auto">
          <a:xfrm>
            <a:off x="7047226" y="3748089"/>
            <a:ext cx="1052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If   </a:t>
            </a:r>
            <a:r>
              <a:rPr lang="en-US" altLang="ja-JP" sz="2000" i="1">
                <a:solidFill>
                  <a:schemeClr val="folHlink"/>
                </a:solidFill>
              </a:rPr>
              <a:t>y</a:t>
            </a:r>
            <a:r>
              <a:rPr lang="en-US" altLang="ja-JP" sz="2000">
                <a:solidFill>
                  <a:schemeClr val="folHlink"/>
                </a:solidFill>
              </a:rPr>
              <a:t> &lt; </a:t>
            </a:r>
            <a:r>
              <a:rPr lang="en-US" altLang="ja-JP" sz="2000" i="1">
                <a:solidFill>
                  <a:schemeClr val="folHlink"/>
                </a:solidFill>
              </a:rPr>
              <a:t>d</a:t>
            </a:r>
          </a:p>
        </p:txBody>
      </p:sp>
      <p:sp>
        <p:nvSpPr>
          <p:cNvPr id="33028" name="Text Box 260"/>
          <p:cNvSpPr txBox="1">
            <a:spLocks noChangeArrowheads="1"/>
          </p:cNvSpPr>
          <p:nvPr/>
        </p:nvSpPr>
        <p:spPr bwMode="auto">
          <a:xfrm>
            <a:off x="8558526" y="3724276"/>
            <a:ext cx="2360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i="1"/>
              <a:t>y</a:t>
            </a:r>
            <a:r>
              <a:rPr lang="en-US" altLang="ja-JP" sz="2000"/>
              <a:t> should be increased</a:t>
            </a:r>
          </a:p>
        </p:txBody>
      </p:sp>
      <p:sp>
        <p:nvSpPr>
          <p:cNvPr id="33029" name="Text Box 261"/>
          <p:cNvSpPr txBox="1">
            <a:spLocks noChangeArrowheads="1"/>
          </p:cNvSpPr>
          <p:nvPr/>
        </p:nvSpPr>
        <p:spPr bwMode="auto">
          <a:xfrm>
            <a:off x="2524169" y="4267201"/>
            <a:ext cx="1289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i="1">
                <a:solidFill>
                  <a:schemeClr val="folHlink"/>
                </a:solidFill>
              </a:rPr>
              <a:t>e</a:t>
            </a:r>
            <a:r>
              <a:rPr lang="en-US" altLang="ja-JP" sz="2000"/>
              <a:t>: negative</a:t>
            </a:r>
            <a:endParaRPr lang="ja-JP" altLang="en-US" sz="2000"/>
          </a:p>
        </p:txBody>
      </p:sp>
      <p:sp>
        <p:nvSpPr>
          <p:cNvPr id="33032" name="AutoShape 264"/>
          <p:cNvSpPr>
            <a:spLocks noChangeArrowheads="1"/>
          </p:cNvSpPr>
          <p:nvPr/>
        </p:nvSpPr>
        <p:spPr bwMode="auto">
          <a:xfrm>
            <a:off x="8114026" y="3810000"/>
            <a:ext cx="444500" cy="228600"/>
          </a:xfrm>
          <a:custGeom>
            <a:avLst/>
            <a:gdLst>
              <a:gd name="T0" fmla="*/ 6860425 w 21600"/>
              <a:gd name="T1" fmla="*/ 0 h 21600"/>
              <a:gd name="T2" fmla="*/ 0 w 21600"/>
              <a:gd name="T3" fmla="*/ 1209675 h 21600"/>
              <a:gd name="T4" fmla="*/ 6860425 w 21600"/>
              <a:gd name="T5" fmla="*/ 2419350 h 21600"/>
              <a:gd name="T6" fmla="*/ 9147234 w 21600"/>
              <a:gd name="T7" fmla="*/ 1209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33" name="AutoShape 265"/>
          <p:cNvSpPr>
            <a:spLocks noChangeArrowheads="1"/>
          </p:cNvSpPr>
          <p:nvPr/>
        </p:nvSpPr>
        <p:spPr bwMode="auto">
          <a:xfrm>
            <a:off x="2898819" y="4648200"/>
            <a:ext cx="457200" cy="304800"/>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034" name="Text Box 266"/>
          <p:cNvSpPr txBox="1">
            <a:spLocks noChangeArrowheads="1"/>
          </p:cNvSpPr>
          <p:nvPr/>
        </p:nvSpPr>
        <p:spPr bwMode="auto">
          <a:xfrm>
            <a:off x="2136820" y="4876800"/>
            <a:ext cx="19736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i="1">
                <a:solidFill>
                  <a:schemeClr val="folHlink"/>
                </a:solidFill>
              </a:rPr>
              <a:t>W</a:t>
            </a:r>
            <a:r>
              <a:rPr lang="en-US" altLang="ja-JP" sz="2000" baseline="30000">
                <a:solidFill>
                  <a:schemeClr val="folHlink"/>
                </a:solidFill>
              </a:rPr>
              <a:t>new</a:t>
            </a:r>
            <a:r>
              <a:rPr lang="en-US" altLang="ja-JP" sz="2000"/>
              <a:t> gets smaller</a:t>
            </a:r>
            <a:endParaRPr lang="ja-JP" altLang="en-US" sz="2000"/>
          </a:p>
        </p:txBody>
      </p:sp>
      <p:sp>
        <p:nvSpPr>
          <p:cNvPr id="33035" name="Text Box 267"/>
          <p:cNvSpPr txBox="1">
            <a:spLocks noChangeArrowheads="1"/>
          </p:cNvSpPr>
          <p:nvPr/>
        </p:nvSpPr>
        <p:spPr bwMode="auto">
          <a:xfrm>
            <a:off x="8029888" y="4267201"/>
            <a:ext cx="1231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i="1">
                <a:solidFill>
                  <a:schemeClr val="folHlink"/>
                </a:solidFill>
              </a:rPr>
              <a:t>e</a:t>
            </a:r>
            <a:r>
              <a:rPr lang="en-US" altLang="ja-JP" sz="2000"/>
              <a:t>: positive</a:t>
            </a:r>
            <a:endParaRPr lang="ja-JP" altLang="en-US" sz="2000"/>
          </a:p>
        </p:txBody>
      </p:sp>
      <p:sp>
        <p:nvSpPr>
          <p:cNvPr id="33036" name="AutoShape 268"/>
          <p:cNvSpPr>
            <a:spLocks noChangeArrowheads="1"/>
          </p:cNvSpPr>
          <p:nvPr/>
        </p:nvSpPr>
        <p:spPr bwMode="auto">
          <a:xfrm>
            <a:off x="2898819" y="5257800"/>
            <a:ext cx="457200" cy="304800"/>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037" name="Text Box 269"/>
          <p:cNvSpPr txBox="1">
            <a:spLocks noChangeArrowheads="1"/>
          </p:cNvSpPr>
          <p:nvPr/>
        </p:nvSpPr>
        <p:spPr bwMode="auto">
          <a:xfrm>
            <a:off x="2311444" y="5486401"/>
            <a:ext cx="157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i="1">
                <a:solidFill>
                  <a:schemeClr val="folHlink"/>
                </a:solidFill>
              </a:rPr>
              <a:t>y</a:t>
            </a:r>
            <a:r>
              <a:rPr lang="en-US" altLang="ja-JP" sz="2000"/>
              <a:t> gets smaller</a:t>
            </a:r>
            <a:endParaRPr lang="ja-JP" altLang="en-US" sz="2000"/>
          </a:p>
        </p:txBody>
      </p:sp>
      <p:sp>
        <p:nvSpPr>
          <p:cNvPr id="33038" name="AutoShape 270"/>
          <p:cNvSpPr>
            <a:spLocks noChangeArrowheads="1"/>
          </p:cNvSpPr>
          <p:nvPr/>
        </p:nvSpPr>
        <p:spPr bwMode="auto">
          <a:xfrm>
            <a:off x="2876594" y="5851525"/>
            <a:ext cx="457200" cy="304800"/>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039" name="Text Box 271"/>
          <p:cNvSpPr txBox="1">
            <a:spLocks noChangeArrowheads="1"/>
          </p:cNvSpPr>
          <p:nvPr/>
        </p:nvSpPr>
        <p:spPr bwMode="auto">
          <a:xfrm>
            <a:off x="2289219" y="6080126"/>
            <a:ext cx="157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i="1">
                <a:solidFill>
                  <a:schemeClr val="folHlink"/>
                </a:solidFill>
              </a:rPr>
              <a:t>e</a:t>
            </a:r>
            <a:r>
              <a:rPr lang="en-US" altLang="ja-JP" sz="2000"/>
              <a:t> gets smaller</a:t>
            </a:r>
            <a:endParaRPr lang="ja-JP" altLang="en-US" sz="2000"/>
          </a:p>
        </p:txBody>
      </p:sp>
      <p:sp>
        <p:nvSpPr>
          <p:cNvPr id="33040" name="AutoShape 272"/>
          <p:cNvSpPr>
            <a:spLocks noChangeArrowheads="1"/>
          </p:cNvSpPr>
          <p:nvPr/>
        </p:nvSpPr>
        <p:spPr bwMode="auto">
          <a:xfrm>
            <a:off x="8404538" y="4648200"/>
            <a:ext cx="457200" cy="304800"/>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041" name="Text Box 273"/>
          <p:cNvSpPr txBox="1">
            <a:spLocks noChangeArrowheads="1"/>
          </p:cNvSpPr>
          <p:nvPr/>
        </p:nvSpPr>
        <p:spPr bwMode="auto">
          <a:xfrm>
            <a:off x="7674289" y="4876800"/>
            <a:ext cx="19319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i="1">
                <a:solidFill>
                  <a:schemeClr val="folHlink"/>
                </a:solidFill>
              </a:rPr>
              <a:t>W</a:t>
            </a:r>
            <a:r>
              <a:rPr lang="en-US" altLang="ja-JP" sz="2000" baseline="30000">
                <a:solidFill>
                  <a:schemeClr val="folHlink"/>
                </a:solidFill>
              </a:rPr>
              <a:t>new</a:t>
            </a:r>
            <a:r>
              <a:rPr lang="en-US" altLang="ja-JP" sz="2000"/>
              <a:t> gets greater</a:t>
            </a:r>
            <a:endParaRPr lang="ja-JP" altLang="en-US" sz="2000"/>
          </a:p>
        </p:txBody>
      </p:sp>
      <p:sp>
        <p:nvSpPr>
          <p:cNvPr id="33042" name="AutoShape 274"/>
          <p:cNvSpPr>
            <a:spLocks noChangeArrowheads="1"/>
          </p:cNvSpPr>
          <p:nvPr/>
        </p:nvSpPr>
        <p:spPr bwMode="auto">
          <a:xfrm>
            <a:off x="8404538" y="5257800"/>
            <a:ext cx="457200" cy="304800"/>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043" name="Text Box 275"/>
          <p:cNvSpPr txBox="1">
            <a:spLocks noChangeArrowheads="1"/>
          </p:cNvSpPr>
          <p:nvPr/>
        </p:nvSpPr>
        <p:spPr bwMode="auto">
          <a:xfrm>
            <a:off x="7860026" y="5486401"/>
            <a:ext cx="1535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i="1">
                <a:solidFill>
                  <a:schemeClr val="folHlink"/>
                </a:solidFill>
              </a:rPr>
              <a:t>y</a:t>
            </a:r>
            <a:r>
              <a:rPr lang="en-US" altLang="ja-JP" sz="2000"/>
              <a:t> gets greater</a:t>
            </a:r>
            <a:endParaRPr lang="ja-JP" altLang="en-US" sz="2000"/>
          </a:p>
        </p:txBody>
      </p:sp>
      <p:sp>
        <p:nvSpPr>
          <p:cNvPr id="33044" name="AutoShape 276"/>
          <p:cNvSpPr>
            <a:spLocks noChangeArrowheads="1"/>
          </p:cNvSpPr>
          <p:nvPr/>
        </p:nvSpPr>
        <p:spPr bwMode="auto">
          <a:xfrm>
            <a:off x="8404538" y="5867400"/>
            <a:ext cx="457200" cy="304800"/>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045" name="Text Box 277"/>
          <p:cNvSpPr txBox="1">
            <a:spLocks noChangeArrowheads="1"/>
          </p:cNvSpPr>
          <p:nvPr/>
        </p:nvSpPr>
        <p:spPr bwMode="auto">
          <a:xfrm>
            <a:off x="7871138" y="6096001"/>
            <a:ext cx="157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i="1">
                <a:solidFill>
                  <a:schemeClr val="folHlink"/>
                </a:solidFill>
              </a:rPr>
              <a:t>e</a:t>
            </a:r>
            <a:r>
              <a:rPr lang="en-US" altLang="ja-JP" sz="2000"/>
              <a:t> gets smaller</a:t>
            </a:r>
            <a:endParaRPr lang="ja-JP" altLang="en-US" sz="2000"/>
          </a:p>
        </p:txBody>
      </p:sp>
    </p:spTree>
    <p:extLst>
      <p:ext uri="{BB962C8B-B14F-4D97-AF65-F5344CB8AC3E}">
        <p14:creationId xmlns:p14="http://schemas.microsoft.com/office/powerpoint/2010/main" val="1874156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0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33024"/>
                                        </p:tgtEl>
                                        <p:attrNameLst>
                                          <p:attrName>style.visibility</p:attrName>
                                        </p:attrNameLst>
                                      </p:cBhvr>
                                      <p:to>
                                        <p:strVal val="visible"/>
                                      </p:to>
                                    </p:set>
                                    <p:animEffect transition="in" filter="slide(fromLeft)">
                                      <p:cBhvr>
                                        <p:cTn id="11" dur="500"/>
                                        <p:tgtEl>
                                          <p:spTgt spid="33024"/>
                                        </p:tgtEl>
                                      </p:cBhvr>
                                    </p:animEffect>
                                  </p:childTnLst>
                                </p:cTn>
                              </p:par>
                            </p:childTnLst>
                          </p:cTn>
                        </p:par>
                        <p:par>
                          <p:cTn id="12" fill="hold" nodeType="afterGroup">
                            <p:stCondLst>
                              <p:cond delay="500"/>
                            </p:stCondLst>
                            <p:childTnLst>
                              <p:par>
                                <p:cTn id="13" presetID="12" presetClass="entr" presetSubtype="8" fill="hold" grpId="0" nodeType="afterEffect">
                                  <p:stCondLst>
                                    <p:cond delay="0"/>
                                  </p:stCondLst>
                                  <p:childTnLst>
                                    <p:set>
                                      <p:cBhvr>
                                        <p:cTn id="14" dur="1" fill="hold">
                                          <p:stCondLst>
                                            <p:cond delay="0"/>
                                          </p:stCondLst>
                                        </p:cTn>
                                        <p:tgtEl>
                                          <p:spTgt spid="33025"/>
                                        </p:tgtEl>
                                        <p:attrNameLst>
                                          <p:attrName>style.visibility</p:attrName>
                                        </p:attrNameLst>
                                      </p:cBhvr>
                                      <p:to>
                                        <p:strVal val="visible"/>
                                      </p:to>
                                    </p:set>
                                    <p:animEffect transition="in" filter="slide(fromLeft)">
                                      <p:cBhvr>
                                        <p:cTn id="15" dur="500"/>
                                        <p:tgtEl>
                                          <p:spTgt spid="330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302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33033"/>
                                        </p:tgtEl>
                                        <p:attrNameLst>
                                          <p:attrName>style.visibility</p:attrName>
                                        </p:attrNameLst>
                                      </p:cBhvr>
                                      <p:to>
                                        <p:strVal val="visible"/>
                                      </p:to>
                                    </p:set>
                                    <p:animEffect transition="in" filter="slide(fromTop)">
                                      <p:cBhvr>
                                        <p:cTn id="24" dur="500"/>
                                        <p:tgtEl>
                                          <p:spTgt spid="33033"/>
                                        </p:tgtEl>
                                      </p:cBhvr>
                                    </p:animEffect>
                                  </p:childTnLst>
                                </p:cTn>
                              </p:par>
                            </p:childTnLst>
                          </p:cTn>
                        </p:par>
                        <p:par>
                          <p:cTn id="25" fill="hold" nodeType="afterGroup">
                            <p:stCondLst>
                              <p:cond delay="500"/>
                            </p:stCondLst>
                            <p:childTnLst>
                              <p:par>
                                <p:cTn id="26" presetID="12" presetClass="entr" presetSubtype="1" fill="hold" grpId="0" nodeType="afterEffect">
                                  <p:stCondLst>
                                    <p:cond delay="0"/>
                                  </p:stCondLst>
                                  <p:childTnLst>
                                    <p:set>
                                      <p:cBhvr>
                                        <p:cTn id="27" dur="1" fill="hold">
                                          <p:stCondLst>
                                            <p:cond delay="0"/>
                                          </p:stCondLst>
                                        </p:cTn>
                                        <p:tgtEl>
                                          <p:spTgt spid="33034"/>
                                        </p:tgtEl>
                                        <p:attrNameLst>
                                          <p:attrName>style.visibility</p:attrName>
                                        </p:attrNameLst>
                                      </p:cBhvr>
                                      <p:to>
                                        <p:strVal val="visible"/>
                                      </p:to>
                                    </p:set>
                                    <p:animEffect transition="in" filter="slide(fromTop)">
                                      <p:cBhvr>
                                        <p:cTn id="28" dur="500"/>
                                        <p:tgtEl>
                                          <p:spTgt spid="330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33036"/>
                                        </p:tgtEl>
                                        <p:attrNameLst>
                                          <p:attrName>style.visibility</p:attrName>
                                        </p:attrNameLst>
                                      </p:cBhvr>
                                      <p:to>
                                        <p:strVal val="visible"/>
                                      </p:to>
                                    </p:set>
                                    <p:animEffect transition="in" filter="slide(fromTop)">
                                      <p:cBhvr>
                                        <p:cTn id="33" dur="500"/>
                                        <p:tgtEl>
                                          <p:spTgt spid="33036"/>
                                        </p:tgtEl>
                                      </p:cBhvr>
                                    </p:animEffect>
                                  </p:childTnLst>
                                </p:cTn>
                              </p:par>
                            </p:childTnLst>
                          </p:cTn>
                        </p:par>
                        <p:par>
                          <p:cTn id="34" fill="hold" nodeType="afterGroup">
                            <p:stCondLst>
                              <p:cond delay="500"/>
                            </p:stCondLst>
                            <p:childTnLst>
                              <p:par>
                                <p:cTn id="35" presetID="12" presetClass="entr" presetSubtype="1" fill="hold" grpId="0" nodeType="afterEffect">
                                  <p:stCondLst>
                                    <p:cond delay="0"/>
                                  </p:stCondLst>
                                  <p:childTnLst>
                                    <p:set>
                                      <p:cBhvr>
                                        <p:cTn id="36" dur="1" fill="hold">
                                          <p:stCondLst>
                                            <p:cond delay="0"/>
                                          </p:stCondLst>
                                        </p:cTn>
                                        <p:tgtEl>
                                          <p:spTgt spid="33037"/>
                                        </p:tgtEl>
                                        <p:attrNameLst>
                                          <p:attrName>style.visibility</p:attrName>
                                        </p:attrNameLst>
                                      </p:cBhvr>
                                      <p:to>
                                        <p:strVal val="visible"/>
                                      </p:to>
                                    </p:set>
                                    <p:animEffect transition="in" filter="slide(fromTop)">
                                      <p:cBhvr>
                                        <p:cTn id="37" dur="500"/>
                                        <p:tgtEl>
                                          <p:spTgt spid="330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33038"/>
                                        </p:tgtEl>
                                        <p:attrNameLst>
                                          <p:attrName>style.visibility</p:attrName>
                                        </p:attrNameLst>
                                      </p:cBhvr>
                                      <p:to>
                                        <p:strVal val="visible"/>
                                      </p:to>
                                    </p:set>
                                    <p:animEffect transition="in" filter="slide(fromTop)">
                                      <p:cBhvr>
                                        <p:cTn id="42" dur="500"/>
                                        <p:tgtEl>
                                          <p:spTgt spid="33038"/>
                                        </p:tgtEl>
                                      </p:cBhvr>
                                    </p:animEffect>
                                  </p:childTnLst>
                                </p:cTn>
                              </p:par>
                            </p:childTnLst>
                          </p:cTn>
                        </p:par>
                        <p:par>
                          <p:cTn id="43" fill="hold" nodeType="afterGroup">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33039"/>
                                        </p:tgtEl>
                                        <p:attrNameLst>
                                          <p:attrName>style.visibility</p:attrName>
                                        </p:attrNameLst>
                                      </p:cBhvr>
                                      <p:to>
                                        <p:strVal val="visible"/>
                                      </p:to>
                                    </p:set>
                                    <p:animEffect transition="in" filter="slide(fromTop)">
                                      <p:cBhvr>
                                        <p:cTn id="46" dur="500"/>
                                        <p:tgtEl>
                                          <p:spTgt spid="3303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30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33032"/>
                                        </p:tgtEl>
                                        <p:attrNameLst>
                                          <p:attrName>style.visibility</p:attrName>
                                        </p:attrNameLst>
                                      </p:cBhvr>
                                      <p:to>
                                        <p:strVal val="visible"/>
                                      </p:to>
                                    </p:set>
                                    <p:animEffect transition="in" filter="slide(fromLeft)">
                                      <p:cBhvr>
                                        <p:cTn id="55" dur="500"/>
                                        <p:tgtEl>
                                          <p:spTgt spid="33032"/>
                                        </p:tgtEl>
                                      </p:cBhvr>
                                    </p:animEffect>
                                  </p:childTnLst>
                                </p:cTn>
                              </p:par>
                            </p:childTnLst>
                          </p:cTn>
                        </p:par>
                        <p:par>
                          <p:cTn id="56" fill="hold" nodeType="afterGroup">
                            <p:stCondLst>
                              <p:cond delay="500"/>
                            </p:stCondLst>
                            <p:childTnLst>
                              <p:par>
                                <p:cTn id="57" presetID="12" presetClass="entr" presetSubtype="8" fill="hold" grpId="0" nodeType="afterEffect">
                                  <p:stCondLst>
                                    <p:cond delay="0"/>
                                  </p:stCondLst>
                                  <p:childTnLst>
                                    <p:set>
                                      <p:cBhvr>
                                        <p:cTn id="58" dur="1" fill="hold">
                                          <p:stCondLst>
                                            <p:cond delay="0"/>
                                          </p:stCondLst>
                                        </p:cTn>
                                        <p:tgtEl>
                                          <p:spTgt spid="33028"/>
                                        </p:tgtEl>
                                        <p:attrNameLst>
                                          <p:attrName>style.visibility</p:attrName>
                                        </p:attrNameLst>
                                      </p:cBhvr>
                                      <p:to>
                                        <p:strVal val="visible"/>
                                      </p:to>
                                    </p:set>
                                    <p:animEffect transition="in" filter="slide(fromLeft)">
                                      <p:cBhvr>
                                        <p:cTn id="59" dur="500"/>
                                        <p:tgtEl>
                                          <p:spTgt spid="3302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33035"/>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1" fill="hold" grpId="0" nodeType="clickEffect">
                                  <p:stCondLst>
                                    <p:cond delay="0"/>
                                  </p:stCondLst>
                                  <p:childTnLst>
                                    <p:set>
                                      <p:cBhvr>
                                        <p:cTn id="67" dur="1" fill="hold">
                                          <p:stCondLst>
                                            <p:cond delay="0"/>
                                          </p:stCondLst>
                                        </p:cTn>
                                        <p:tgtEl>
                                          <p:spTgt spid="33040"/>
                                        </p:tgtEl>
                                        <p:attrNameLst>
                                          <p:attrName>style.visibility</p:attrName>
                                        </p:attrNameLst>
                                      </p:cBhvr>
                                      <p:to>
                                        <p:strVal val="visible"/>
                                      </p:to>
                                    </p:set>
                                    <p:animEffect transition="in" filter="slide(fromTop)">
                                      <p:cBhvr>
                                        <p:cTn id="68" dur="500"/>
                                        <p:tgtEl>
                                          <p:spTgt spid="33040"/>
                                        </p:tgtEl>
                                      </p:cBhvr>
                                    </p:animEffect>
                                  </p:childTnLst>
                                </p:cTn>
                              </p:par>
                            </p:childTnLst>
                          </p:cTn>
                        </p:par>
                        <p:par>
                          <p:cTn id="69" fill="hold" nodeType="afterGroup">
                            <p:stCondLst>
                              <p:cond delay="500"/>
                            </p:stCondLst>
                            <p:childTnLst>
                              <p:par>
                                <p:cTn id="70" presetID="12" presetClass="entr" presetSubtype="1" fill="hold" grpId="0" nodeType="afterEffect">
                                  <p:stCondLst>
                                    <p:cond delay="0"/>
                                  </p:stCondLst>
                                  <p:childTnLst>
                                    <p:set>
                                      <p:cBhvr>
                                        <p:cTn id="71" dur="1" fill="hold">
                                          <p:stCondLst>
                                            <p:cond delay="0"/>
                                          </p:stCondLst>
                                        </p:cTn>
                                        <p:tgtEl>
                                          <p:spTgt spid="33041"/>
                                        </p:tgtEl>
                                        <p:attrNameLst>
                                          <p:attrName>style.visibility</p:attrName>
                                        </p:attrNameLst>
                                      </p:cBhvr>
                                      <p:to>
                                        <p:strVal val="visible"/>
                                      </p:to>
                                    </p:set>
                                    <p:animEffect transition="in" filter="slide(fromTop)">
                                      <p:cBhvr>
                                        <p:cTn id="72" dur="500"/>
                                        <p:tgtEl>
                                          <p:spTgt spid="3304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1" fill="hold" grpId="0" nodeType="clickEffect">
                                  <p:stCondLst>
                                    <p:cond delay="0"/>
                                  </p:stCondLst>
                                  <p:childTnLst>
                                    <p:set>
                                      <p:cBhvr>
                                        <p:cTn id="76" dur="1" fill="hold">
                                          <p:stCondLst>
                                            <p:cond delay="0"/>
                                          </p:stCondLst>
                                        </p:cTn>
                                        <p:tgtEl>
                                          <p:spTgt spid="33042"/>
                                        </p:tgtEl>
                                        <p:attrNameLst>
                                          <p:attrName>style.visibility</p:attrName>
                                        </p:attrNameLst>
                                      </p:cBhvr>
                                      <p:to>
                                        <p:strVal val="visible"/>
                                      </p:to>
                                    </p:set>
                                    <p:animEffect transition="in" filter="slide(fromTop)">
                                      <p:cBhvr>
                                        <p:cTn id="77" dur="500"/>
                                        <p:tgtEl>
                                          <p:spTgt spid="33042"/>
                                        </p:tgtEl>
                                      </p:cBhvr>
                                    </p:animEffect>
                                  </p:childTnLst>
                                </p:cTn>
                              </p:par>
                            </p:childTnLst>
                          </p:cTn>
                        </p:par>
                        <p:par>
                          <p:cTn id="78" fill="hold" nodeType="afterGroup">
                            <p:stCondLst>
                              <p:cond delay="500"/>
                            </p:stCondLst>
                            <p:childTnLst>
                              <p:par>
                                <p:cTn id="79" presetID="12" presetClass="entr" presetSubtype="1" fill="hold" grpId="0" nodeType="afterEffect">
                                  <p:stCondLst>
                                    <p:cond delay="0"/>
                                  </p:stCondLst>
                                  <p:childTnLst>
                                    <p:set>
                                      <p:cBhvr>
                                        <p:cTn id="80" dur="1" fill="hold">
                                          <p:stCondLst>
                                            <p:cond delay="0"/>
                                          </p:stCondLst>
                                        </p:cTn>
                                        <p:tgtEl>
                                          <p:spTgt spid="33043"/>
                                        </p:tgtEl>
                                        <p:attrNameLst>
                                          <p:attrName>style.visibility</p:attrName>
                                        </p:attrNameLst>
                                      </p:cBhvr>
                                      <p:to>
                                        <p:strVal val="visible"/>
                                      </p:to>
                                    </p:set>
                                    <p:animEffect transition="in" filter="slide(fromTop)">
                                      <p:cBhvr>
                                        <p:cTn id="81" dur="500"/>
                                        <p:tgtEl>
                                          <p:spTgt spid="3304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1" fill="hold" grpId="0" nodeType="clickEffect">
                                  <p:stCondLst>
                                    <p:cond delay="0"/>
                                  </p:stCondLst>
                                  <p:childTnLst>
                                    <p:set>
                                      <p:cBhvr>
                                        <p:cTn id="85" dur="1" fill="hold">
                                          <p:stCondLst>
                                            <p:cond delay="0"/>
                                          </p:stCondLst>
                                        </p:cTn>
                                        <p:tgtEl>
                                          <p:spTgt spid="33044"/>
                                        </p:tgtEl>
                                        <p:attrNameLst>
                                          <p:attrName>style.visibility</p:attrName>
                                        </p:attrNameLst>
                                      </p:cBhvr>
                                      <p:to>
                                        <p:strVal val="visible"/>
                                      </p:to>
                                    </p:set>
                                    <p:animEffect transition="in" filter="slide(fromTop)">
                                      <p:cBhvr>
                                        <p:cTn id="86" dur="500"/>
                                        <p:tgtEl>
                                          <p:spTgt spid="33044"/>
                                        </p:tgtEl>
                                      </p:cBhvr>
                                    </p:animEffect>
                                  </p:childTnLst>
                                </p:cTn>
                              </p:par>
                            </p:childTnLst>
                          </p:cTn>
                        </p:par>
                        <p:par>
                          <p:cTn id="87" fill="hold" nodeType="afterGroup">
                            <p:stCondLst>
                              <p:cond delay="500"/>
                            </p:stCondLst>
                            <p:childTnLst>
                              <p:par>
                                <p:cTn id="88" presetID="12" presetClass="entr" presetSubtype="1" fill="hold" grpId="0" nodeType="afterEffect">
                                  <p:stCondLst>
                                    <p:cond delay="0"/>
                                  </p:stCondLst>
                                  <p:childTnLst>
                                    <p:set>
                                      <p:cBhvr>
                                        <p:cTn id="89" dur="1" fill="hold">
                                          <p:stCondLst>
                                            <p:cond delay="0"/>
                                          </p:stCondLst>
                                        </p:cTn>
                                        <p:tgtEl>
                                          <p:spTgt spid="33045"/>
                                        </p:tgtEl>
                                        <p:attrNameLst>
                                          <p:attrName>style.visibility</p:attrName>
                                        </p:attrNameLst>
                                      </p:cBhvr>
                                      <p:to>
                                        <p:strVal val="visible"/>
                                      </p:to>
                                    </p:set>
                                    <p:animEffect transition="in" filter="slide(fromTop)">
                                      <p:cBhvr>
                                        <p:cTn id="90" dur="500"/>
                                        <p:tgtEl>
                                          <p:spTgt spid="33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23" grpId="0" autoUpdateAnimBg="0"/>
      <p:bldP spid="33024" grpId="0" animBg="1"/>
      <p:bldP spid="33025" grpId="0" autoUpdateAnimBg="0"/>
      <p:bldP spid="33026" grpId="0" autoUpdateAnimBg="0"/>
      <p:bldP spid="33028" grpId="0" autoUpdateAnimBg="0"/>
      <p:bldP spid="33029" grpId="0" autoUpdateAnimBg="0"/>
      <p:bldP spid="33032" grpId="0" animBg="1"/>
      <p:bldP spid="33033" grpId="0" animBg="1"/>
      <p:bldP spid="33034" grpId="0" autoUpdateAnimBg="0"/>
      <p:bldP spid="33035" grpId="0" autoUpdateAnimBg="0"/>
      <p:bldP spid="33036" grpId="0" animBg="1"/>
      <p:bldP spid="33037" grpId="0" autoUpdateAnimBg="0"/>
      <p:bldP spid="33038" grpId="0" animBg="1"/>
      <p:bldP spid="33039" grpId="0" autoUpdateAnimBg="0"/>
      <p:bldP spid="33040" grpId="0" animBg="1"/>
      <p:bldP spid="33041" grpId="0" autoUpdateAnimBg="0"/>
      <p:bldP spid="33042" grpId="0" animBg="1"/>
      <p:bldP spid="33043" grpId="0" autoUpdateAnimBg="0"/>
      <p:bldP spid="33044" grpId="0" animBg="1"/>
      <p:bldP spid="3304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193" y="61765"/>
            <a:ext cx="10515600" cy="827934"/>
          </a:xfrm>
        </p:spPr>
        <p:txBody>
          <a:bodyPr/>
          <a:lstStyle/>
          <a:p>
            <a:r>
              <a:rPr lang="zh-CN" altLang="en-US" dirty="0" smtClean="0">
                <a:latin typeface="微软雅黑" panose="020B0503020204020204" pitchFamily="34" charset="-122"/>
                <a:ea typeface="微软雅黑" panose="020B0503020204020204" pitchFamily="34" charset="-122"/>
              </a:rPr>
              <a:t>深度学习发展史</a:t>
            </a:r>
            <a:endParaRPr lang="zh-CN" altLang="en-US" dirty="0">
              <a:latin typeface="微软雅黑" panose="020B0503020204020204" pitchFamily="34" charset="-122"/>
              <a:ea typeface="微软雅黑" panose="020B0503020204020204" pitchFamily="34" charset="-122"/>
            </a:endParaRPr>
          </a:p>
        </p:txBody>
      </p:sp>
      <p:sp>
        <p:nvSpPr>
          <p:cNvPr id="12" name="Content Placeholder 2"/>
          <p:cNvSpPr txBox="1">
            <a:spLocks/>
          </p:cNvSpPr>
          <p:nvPr/>
        </p:nvSpPr>
        <p:spPr bwMode="auto">
          <a:xfrm>
            <a:off x="4901474" y="3661332"/>
            <a:ext cx="2337595" cy="1474255"/>
          </a:xfrm>
          <a:prstGeom prst="rect">
            <a:avLst/>
          </a:prstGeom>
          <a:noFill/>
          <a:ln w="9525">
            <a:noFill/>
            <a:miter lim="800000"/>
            <a:headEnd/>
            <a:tailEnd/>
          </a:ln>
        </p:spPr>
        <p:txBody>
          <a:bodyPr/>
          <a:lstStyle/>
          <a:p>
            <a:pPr marL="342900" indent="-342900">
              <a:spcBef>
                <a:spcPct val="20000"/>
              </a:spcBef>
              <a:buFont typeface="Arial" charset="0"/>
              <a:buChar char="•"/>
            </a:pPr>
            <a:r>
              <a:rPr lang="en-US" sz="1600" dirty="0">
                <a:latin typeface="Calibri" pitchFamily="34" charset="0"/>
              </a:rPr>
              <a:t>SVM</a:t>
            </a:r>
          </a:p>
          <a:p>
            <a:pPr marL="342900" indent="-342900">
              <a:spcBef>
                <a:spcPct val="20000"/>
              </a:spcBef>
              <a:buFont typeface="Arial" charset="0"/>
              <a:buChar char="•"/>
            </a:pPr>
            <a:r>
              <a:rPr lang="en-US" sz="1600" dirty="0">
                <a:latin typeface="Calibri" pitchFamily="34" charset="0"/>
              </a:rPr>
              <a:t>Boosting</a:t>
            </a:r>
          </a:p>
          <a:p>
            <a:pPr marL="342900" indent="-342900">
              <a:spcBef>
                <a:spcPct val="20000"/>
              </a:spcBef>
              <a:buFont typeface="Arial" charset="0"/>
              <a:buChar char="•"/>
            </a:pPr>
            <a:r>
              <a:rPr lang="en-US" sz="1600" dirty="0">
                <a:latin typeface="Calibri" pitchFamily="34" charset="0"/>
              </a:rPr>
              <a:t>Decision tree</a:t>
            </a:r>
          </a:p>
          <a:p>
            <a:pPr marL="342900" indent="-342900">
              <a:spcBef>
                <a:spcPct val="20000"/>
              </a:spcBef>
              <a:buFont typeface="Arial" charset="0"/>
              <a:buChar char="•"/>
            </a:pPr>
            <a:r>
              <a:rPr lang="en-US" sz="1600" dirty="0">
                <a:latin typeface="Calibri" pitchFamily="34" charset="0"/>
              </a:rPr>
              <a:t>KNN</a:t>
            </a:r>
          </a:p>
          <a:p>
            <a:pPr marL="342900" indent="-342900">
              <a:spcBef>
                <a:spcPct val="20000"/>
              </a:spcBef>
              <a:buFont typeface="Arial" charset="0"/>
              <a:buChar char="•"/>
            </a:pPr>
            <a:r>
              <a:rPr lang="en-US" sz="1600" dirty="0">
                <a:latin typeface="Calibri" pitchFamily="34" charset="0"/>
              </a:rPr>
              <a:t>…</a:t>
            </a:r>
          </a:p>
        </p:txBody>
      </p:sp>
      <p:pic>
        <p:nvPicPr>
          <p:cNvPr id="14" name="Picture 1"/>
          <p:cNvPicPr>
            <a:picLocks noChangeAspect="1" noChangeArrowheads="1"/>
          </p:cNvPicPr>
          <p:nvPr/>
        </p:nvPicPr>
        <p:blipFill>
          <a:blip r:embed="rId3" cstate="print"/>
          <a:srcRect/>
          <a:stretch>
            <a:fillRect/>
          </a:stretch>
        </p:blipFill>
        <p:spPr bwMode="auto">
          <a:xfrm>
            <a:off x="4386067" y="1975121"/>
            <a:ext cx="762000" cy="1011238"/>
          </a:xfrm>
          <a:prstGeom prst="rect">
            <a:avLst/>
          </a:prstGeom>
          <a:noFill/>
          <a:ln w="9525">
            <a:noFill/>
            <a:miter lim="800000"/>
            <a:headEnd/>
            <a:tailEnd/>
          </a:ln>
        </p:spPr>
      </p:pic>
      <p:sp>
        <p:nvSpPr>
          <p:cNvPr id="36" name="Right Arrow 3"/>
          <p:cNvSpPr/>
          <p:nvPr/>
        </p:nvSpPr>
        <p:spPr>
          <a:xfrm>
            <a:off x="304804" y="3025373"/>
            <a:ext cx="11887196" cy="360040"/>
          </a:xfrm>
          <a:prstGeom prst="rightArrow">
            <a:avLst/>
          </a:prstGeom>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7" name="Straight Arrow Connector 4"/>
          <p:cNvCxnSpPr/>
          <p:nvPr/>
        </p:nvCxnSpPr>
        <p:spPr>
          <a:xfrm>
            <a:off x="3458257" y="2520647"/>
            <a:ext cx="0" cy="5048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5"/>
          <p:cNvSpPr txBox="1">
            <a:spLocks noChangeArrowheads="1"/>
          </p:cNvSpPr>
          <p:nvPr/>
        </p:nvSpPr>
        <p:spPr bwMode="auto">
          <a:xfrm>
            <a:off x="2704195" y="1918563"/>
            <a:ext cx="1625600" cy="585787"/>
          </a:xfrm>
          <a:prstGeom prst="rect">
            <a:avLst/>
          </a:prstGeom>
          <a:noFill/>
          <a:ln w="9525">
            <a:noFill/>
            <a:miter lim="800000"/>
            <a:headEnd/>
            <a:tailEnd/>
          </a:ln>
        </p:spPr>
        <p:txBody>
          <a:bodyPr wrap="none">
            <a:spAutoFit/>
          </a:bodyPr>
          <a:lstStyle/>
          <a:p>
            <a:pPr algn="ctr"/>
            <a:r>
              <a:rPr lang="en-US" sz="1600" dirty="0">
                <a:latin typeface="Calibri" pitchFamily="34" charset="0"/>
              </a:rPr>
              <a:t>Neural network</a:t>
            </a:r>
          </a:p>
          <a:p>
            <a:pPr algn="ctr"/>
            <a:r>
              <a:rPr lang="en-US" sz="1600" dirty="0">
                <a:latin typeface="Calibri" pitchFamily="34" charset="0"/>
              </a:rPr>
              <a:t>Back propagation</a:t>
            </a:r>
          </a:p>
        </p:txBody>
      </p:sp>
      <p:sp>
        <p:nvSpPr>
          <p:cNvPr id="39" name="TextBox 6"/>
          <p:cNvSpPr txBox="1">
            <a:spLocks noChangeArrowheads="1"/>
          </p:cNvSpPr>
          <p:nvPr/>
        </p:nvSpPr>
        <p:spPr bwMode="auto">
          <a:xfrm>
            <a:off x="3126470" y="3385835"/>
            <a:ext cx="652462" cy="368300"/>
          </a:xfrm>
          <a:prstGeom prst="rect">
            <a:avLst/>
          </a:prstGeom>
          <a:noFill/>
          <a:ln w="9525">
            <a:noFill/>
            <a:miter lim="800000"/>
            <a:headEnd/>
            <a:tailEnd/>
          </a:ln>
        </p:spPr>
        <p:txBody>
          <a:bodyPr wrap="none">
            <a:spAutoFit/>
          </a:bodyPr>
          <a:lstStyle/>
          <a:p>
            <a:r>
              <a:rPr lang="en-US" dirty="0">
                <a:latin typeface="Calibri" pitchFamily="34" charset="0"/>
              </a:rPr>
              <a:t>1986</a:t>
            </a:r>
          </a:p>
        </p:txBody>
      </p:sp>
      <p:cxnSp>
        <p:nvCxnSpPr>
          <p:cNvPr id="40" name="Straight Arrow Connector 7"/>
          <p:cNvCxnSpPr/>
          <p:nvPr/>
        </p:nvCxnSpPr>
        <p:spPr>
          <a:xfrm>
            <a:off x="7312707" y="2512710"/>
            <a:ext cx="0" cy="50323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8"/>
          <p:cNvSpPr txBox="1">
            <a:spLocks noChangeArrowheads="1"/>
          </p:cNvSpPr>
          <p:nvPr/>
        </p:nvSpPr>
        <p:spPr bwMode="auto">
          <a:xfrm>
            <a:off x="6982507" y="3376310"/>
            <a:ext cx="652463" cy="369887"/>
          </a:xfrm>
          <a:prstGeom prst="rect">
            <a:avLst/>
          </a:prstGeom>
          <a:noFill/>
          <a:ln w="9525">
            <a:noFill/>
            <a:miter lim="800000"/>
            <a:headEnd/>
            <a:tailEnd/>
          </a:ln>
        </p:spPr>
        <p:txBody>
          <a:bodyPr wrap="none">
            <a:spAutoFit/>
          </a:bodyPr>
          <a:lstStyle/>
          <a:p>
            <a:r>
              <a:rPr lang="en-US">
                <a:latin typeface="Calibri" pitchFamily="34" charset="0"/>
              </a:rPr>
              <a:t>2006</a:t>
            </a:r>
          </a:p>
        </p:txBody>
      </p:sp>
      <p:sp>
        <p:nvSpPr>
          <p:cNvPr id="42" name="Rectangle 9"/>
          <p:cNvSpPr/>
          <p:nvPr/>
        </p:nvSpPr>
        <p:spPr>
          <a:xfrm>
            <a:off x="4034520" y="3128660"/>
            <a:ext cx="3240087" cy="1444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extBox 11"/>
          <p:cNvSpPr txBox="1">
            <a:spLocks noChangeArrowheads="1"/>
          </p:cNvSpPr>
          <p:nvPr/>
        </p:nvSpPr>
        <p:spPr bwMode="auto">
          <a:xfrm>
            <a:off x="6547532" y="1945972"/>
            <a:ext cx="1568451" cy="584200"/>
          </a:xfrm>
          <a:prstGeom prst="rect">
            <a:avLst/>
          </a:prstGeom>
          <a:noFill/>
          <a:ln w="9525">
            <a:noFill/>
            <a:miter lim="800000"/>
            <a:headEnd/>
            <a:tailEnd/>
          </a:ln>
        </p:spPr>
        <p:txBody>
          <a:bodyPr wrap="square">
            <a:spAutoFit/>
          </a:bodyPr>
          <a:lstStyle/>
          <a:p>
            <a:r>
              <a:rPr lang="en-US" sz="1600" dirty="0">
                <a:latin typeface="Calibri" pitchFamily="34" charset="0"/>
              </a:rPr>
              <a:t>Deep belief net</a:t>
            </a:r>
          </a:p>
          <a:p>
            <a:r>
              <a:rPr lang="en-US" sz="1600" i="1" dirty="0">
                <a:latin typeface="Calibri" pitchFamily="34" charset="0"/>
              </a:rPr>
              <a:t>Science</a:t>
            </a:r>
          </a:p>
        </p:txBody>
      </p:sp>
      <p:cxnSp>
        <p:nvCxnSpPr>
          <p:cNvPr id="44" name="Straight Arrow Connector 12"/>
          <p:cNvCxnSpPr/>
          <p:nvPr/>
        </p:nvCxnSpPr>
        <p:spPr>
          <a:xfrm>
            <a:off x="8282670" y="2514297"/>
            <a:ext cx="0" cy="5032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5" name="Picture 11"/>
          <p:cNvPicPr>
            <a:picLocks noChangeAspect="1" noChangeArrowheads="1"/>
          </p:cNvPicPr>
          <p:nvPr/>
        </p:nvPicPr>
        <p:blipFill>
          <a:blip r:embed="rId4" cstate="print"/>
          <a:srcRect/>
          <a:stretch>
            <a:fillRect/>
          </a:stretch>
        </p:blipFill>
        <p:spPr bwMode="auto">
          <a:xfrm>
            <a:off x="7514320" y="2520647"/>
            <a:ext cx="623887" cy="381000"/>
          </a:xfrm>
          <a:prstGeom prst="rect">
            <a:avLst/>
          </a:prstGeom>
          <a:noFill/>
          <a:ln w="9525">
            <a:noFill/>
            <a:miter lim="800000"/>
            <a:headEnd/>
            <a:tailEnd/>
          </a:ln>
        </p:spPr>
      </p:pic>
      <p:sp>
        <p:nvSpPr>
          <p:cNvPr id="46" name="TextBox 14"/>
          <p:cNvSpPr txBox="1">
            <a:spLocks noChangeArrowheads="1"/>
          </p:cNvSpPr>
          <p:nvPr/>
        </p:nvSpPr>
        <p:spPr bwMode="auto">
          <a:xfrm>
            <a:off x="7906432" y="2222197"/>
            <a:ext cx="785813" cy="338138"/>
          </a:xfrm>
          <a:prstGeom prst="rect">
            <a:avLst/>
          </a:prstGeom>
          <a:noFill/>
          <a:ln w="9525">
            <a:noFill/>
            <a:miter lim="800000"/>
            <a:headEnd/>
            <a:tailEnd/>
          </a:ln>
        </p:spPr>
        <p:txBody>
          <a:bodyPr wrap="none">
            <a:spAutoFit/>
          </a:bodyPr>
          <a:lstStyle/>
          <a:p>
            <a:r>
              <a:rPr lang="en-US" sz="1600" dirty="0">
                <a:latin typeface="Calibri" pitchFamily="34" charset="0"/>
              </a:rPr>
              <a:t>Speech</a:t>
            </a:r>
          </a:p>
        </p:txBody>
      </p:sp>
      <p:sp>
        <p:nvSpPr>
          <p:cNvPr id="47" name="TextBox 15"/>
          <p:cNvSpPr txBox="1">
            <a:spLocks noChangeArrowheads="1"/>
          </p:cNvSpPr>
          <p:nvPr/>
        </p:nvSpPr>
        <p:spPr bwMode="auto">
          <a:xfrm>
            <a:off x="7963582" y="3393772"/>
            <a:ext cx="652463" cy="369888"/>
          </a:xfrm>
          <a:prstGeom prst="rect">
            <a:avLst/>
          </a:prstGeom>
          <a:noFill/>
          <a:ln w="9525">
            <a:noFill/>
            <a:miter lim="800000"/>
            <a:headEnd/>
            <a:tailEnd/>
          </a:ln>
        </p:spPr>
        <p:txBody>
          <a:bodyPr wrap="none">
            <a:spAutoFit/>
          </a:bodyPr>
          <a:lstStyle/>
          <a:p>
            <a:r>
              <a:rPr lang="en-US">
                <a:latin typeface="Calibri" pitchFamily="34" charset="0"/>
              </a:rPr>
              <a:t>2011</a:t>
            </a:r>
          </a:p>
        </p:txBody>
      </p:sp>
      <p:cxnSp>
        <p:nvCxnSpPr>
          <p:cNvPr id="48" name="Straight Arrow Connector 16"/>
          <p:cNvCxnSpPr/>
          <p:nvPr/>
        </p:nvCxnSpPr>
        <p:spPr>
          <a:xfrm>
            <a:off x="8858932" y="2249185"/>
            <a:ext cx="0" cy="76041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9" name="Picture 4"/>
          <p:cNvPicPr>
            <a:picLocks noChangeAspect="1" noChangeArrowheads="1"/>
          </p:cNvPicPr>
          <p:nvPr/>
        </p:nvPicPr>
        <p:blipFill>
          <a:blip r:embed="rId5" cstate="print"/>
          <a:srcRect/>
          <a:stretch>
            <a:fillRect/>
          </a:stretch>
        </p:blipFill>
        <p:spPr bwMode="auto">
          <a:xfrm>
            <a:off x="8290607" y="1893585"/>
            <a:ext cx="1062038" cy="381000"/>
          </a:xfrm>
          <a:prstGeom prst="rect">
            <a:avLst/>
          </a:prstGeom>
          <a:noFill/>
          <a:ln w="9525">
            <a:noFill/>
            <a:miter lim="800000"/>
            <a:headEnd/>
            <a:tailEnd/>
          </a:ln>
        </p:spPr>
      </p:pic>
      <p:sp>
        <p:nvSpPr>
          <p:cNvPr id="51" name="TextBox 19"/>
          <p:cNvSpPr txBox="1">
            <a:spLocks noChangeArrowheads="1"/>
          </p:cNvSpPr>
          <p:nvPr/>
        </p:nvSpPr>
        <p:spPr bwMode="auto">
          <a:xfrm>
            <a:off x="8568420" y="3401710"/>
            <a:ext cx="652462" cy="369887"/>
          </a:xfrm>
          <a:prstGeom prst="rect">
            <a:avLst/>
          </a:prstGeom>
          <a:noFill/>
          <a:ln w="9525">
            <a:noFill/>
            <a:miter lim="800000"/>
            <a:headEnd/>
            <a:tailEnd/>
          </a:ln>
        </p:spPr>
        <p:txBody>
          <a:bodyPr wrap="none">
            <a:spAutoFit/>
          </a:bodyPr>
          <a:lstStyle/>
          <a:p>
            <a:r>
              <a:rPr lang="en-US" dirty="0">
                <a:latin typeface="Calibri" pitchFamily="34" charset="0"/>
              </a:rPr>
              <a:t>2012</a:t>
            </a:r>
          </a:p>
        </p:txBody>
      </p:sp>
      <p:pic>
        <p:nvPicPr>
          <p:cNvPr id="52" name="Picture 14" descr="http://www.image-net.org/splash/logo.jpg"/>
          <p:cNvPicPr>
            <a:picLocks noChangeAspect="1" noChangeArrowheads="1"/>
          </p:cNvPicPr>
          <p:nvPr/>
        </p:nvPicPr>
        <p:blipFill>
          <a:blip r:embed="rId6" cstate="print"/>
          <a:srcRect/>
          <a:stretch>
            <a:fillRect/>
          </a:stretch>
        </p:blipFill>
        <p:spPr bwMode="auto">
          <a:xfrm>
            <a:off x="9003395" y="2377772"/>
            <a:ext cx="1295400" cy="177800"/>
          </a:xfrm>
          <a:prstGeom prst="rect">
            <a:avLst/>
          </a:prstGeom>
          <a:noFill/>
          <a:ln w="9525">
            <a:noFill/>
            <a:miter lim="800000"/>
            <a:headEnd/>
            <a:tailEnd/>
          </a:ln>
        </p:spPr>
      </p:pic>
      <p:cxnSp>
        <p:nvCxnSpPr>
          <p:cNvPr id="53" name="Straight Arrow Connector 23"/>
          <p:cNvCxnSpPr/>
          <p:nvPr/>
        </p:nvCxnSpPr>
        <p:spPr>
          <a:xfrm>
            <a:off x="10947015" y="2497237"/>
            <a:ext cx="0" cy="5032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24"/>
          <p:cNvSpPr txBox="1">
            <a:spLocks noChangeArrowheads="1"/>
          </p:cNvSpPr>
          <p:nvPr/>
        </p:nvSpPr>
        <p:spPr bwMode="auto">
          <a:xfrm>
            <a:off x="10170885" y="1288105"/>
            <a:ext cx="1568218" cy="1077218"/>
          </a:xfrm>
          <a:prstGeom prst="rect">
            <a:avLst/>
          </a:prstGeom>
          <a:noFill/>
          <a:ln w="9525">
            <a:noFill/>
            <a:miter lim="800000"/>
            <a:headEnd/>
            <a:tailEnd/>
          </a:ln>
        </p:spPr>
        <p:txBody>
          <a:bodyPr wrap="square">
            <a:spAutoFit/>
          </a:bodyPr>
          <a:lstStyle/>
          <a:p>
            <a:pPr algn="ctr"/>
            <a:r>
              <a:rPr lang="en-US" sz="1600" dirty="0" smtClean="0">
                <a:latin typeface="Calibri" pitchFamily="34" charset="0"/>
              </a:rPr>
              <a:t>Computer vision</a:t>
            </a:r>
          </a:p>
          <a:p>
            <a:pPr algn="ctr"/>
            <a:r>
              <a:rPr lang="en-US" sz="1600" dirty="0" smtClean="0">
                <a:latin typeface="Calibri" pitchFamily="34" charset="0"/>
              </a:rPr>
              <a:t>NLP</a:t>
            </a:r>
          </a:p>
          <a:p>
            <a:pPr algn="ctr"/>
            <a:r>
              <a:rPr lang="en-US" altLang="zh-CN" sz="1600" dirty="0" smtClean="0">
                <a:latin typeface="Calibri" pitchFamily="34" charset="0"/>
              </a:rPr>
              <a:t>Speech</a:t>
            </a:r>
          </a:p>
          <a:p>
            <a:pPr algn="ctr"/>
            <a:r>
              <a:rPr lang="en-US" altLang="zh-CN" sz="1600" dirty="0" smtClean="0">
                <a:latin typeface="Calibri" pitchFamily="34" charset="0"/>
              </a:rPr>
              <a:t> ……</a:t>
            </a:r>
            <a:endParaRPr lang="en-US" sz="1600" dirty="0">
              <a:latin typeface="Calibri" pitchFamily="34" charset="0"/>
            </a:endParaRPr>
          </a:p>
        </p:txBody>
      </p:sp>
      <p:sp>
        <p:nvSpPr>
          <p:cNvPr id="55" name="TextBox 25"/>
          <p:cNvSpPr txBox="1">
            <a:spLocks noChangeArrowheads="1"/>
          </p:cNvSpPr>
          <p:nvPr/>
        </p:nvSpPr>
        <p:spPr bwMode="auto">
          <a:xfrm>
            <a:off x="10634895" y="3409377"/>
            <a:ext cx="652643" cy="369332"/>
          </a:xfrm>
          <a:prstGeom prst="rect">
            <a:avLst/>
          </a:prstGeom>
          <a:noFill/>
          <a:ln w="9525">
            <a:noFill/>
            <a:miter lim="800000"/>
            <a:headEnd/>
            <a:tailEnd/>
          </a:ln>
        </p:spPr>
        <p:txBody>
          <a:bodyPr wrap="none">
            <a:spAutoFit/>
          </a:bodyPr>
          <a:lstStyle/>
          <a:p>
            <a:r>
              <a:rPr lang="en-US" dirty="0" smtClean="0">
                <a:latin typeface="Calibri" pitchFamily="34" charset="0"/>
              </a:rPr>
              <a:t>2014</a:t>
            </a:r>
            <a:endParaRPr lang="en-US" dirty="0">
              <a:latin typeface="Calibri" pitchFamily="34" charset="0"/>
            </a:endParaRPr>
          </a:p>
        </p:txBody>
      </p:sp>
      <p:pic>
        <p:nvPicPr>
          <p:cNvPr id="56" name="Picture 1"/>
          <p:cNvPicPr>
            <a:picLocks noChangeAspect="1" noChangeArrowheads="1"/>
          </p:cNvPicPr>
          <p:nvPr/>
        </p:nvPicPr>
        <p:blipFill>
          <a:blip r:embed="rId3" cstate="print"/>
          <a:srcRect/>
          <a:stretch>
            <a:fillRect/>
          </a:stretch>
        </p:blipFill>
        <p:spPr bwMode="auto">
          <a:xfrm>
            <a:off x="5668056" y="1975121"/>
            <a:ext cx="762000" cy="1011238"/>
          </a:xfrm>
          <a:prstGeom prst="rect">
            <a:avLst/>
          </a:prstGeom>
          <a:noFill/>
          <a:ln w="9525">
            <a:noFill/>
            <a:miter lim="800000"/>
            <a:headEnd/>
            <a:tailEnd/>
          </a:ln>
        </p:spPr>
      </p:pic>
      <p:sp>
        <p:nvSpPr>
          <p:cNvPr id="57" name="TextBox 11"/>
          <p:cNvSpPr txBox="1"/>
          <p:nvPr/>
        </p:nvSpPr>
        <p:spPr>
          <a:xfrm>
            <a:off x="2704195" y="1402342"/>
            <a:ext cx="1742913" cy="369332"/>
          </a:xfrm>
          <a:prstGeom prst="rect">
            <a:avLst/>
          </a:prstGeom>
          <a:noFill/>
        </p:spPr>
        <p:txBody>
          <a:bodyPr wrap="none" rtlCol="0">
            <a:spAutoFit/>
          </a:bodyPr>
          <a:lstStyle/>
          <a:p>
            <a:r>
              <a:rPr lang="en-US" dirty="0" smtClean="0"/>
              <a:t>Geoffrey Hinton </a:t>
            </a:r>
            <a:endParaRPr lang="en-US" dirty="0"/>
          </a:p>
        </p:txBody>
      </p:sp>
      <p:cxnSp>
        <p:nvCxnSpPr>
          <p:cNvPr id="59" name="Straight Arrow Connector 4"/>
          <p:cNvCxnSpPr/>
          <p:nvPr/>
        </p:nvCxnSpPr>
        <p:spPr>
          <a:xfrm>
            <a:off x="682399" y="2467466"/>
            <a:ext cx="0" cy="5048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6"/>
          <p:cNvSpPr txBox="1">
            <a:spLocks noChangeArrowheads="1"/>
          </p:cNvSpPr>
          <p:nvPr/>
        </p:nvSpPr>
        <p:spPr bwMode="auto">
          <a:xfrm>
            <a:off x="349932" y="3385835"/>
            <a:ext cx="652743" cy="369332"/>
          </a:xfrm>
          <a:prstGeom prst="rect">
            <a:avLst/>
          </a:prstGeom>
          <a:noFill/>
          <a:ln w="9525">
            <a:noFill/>
            <a:miter lim="800000"/>
            <a:headEnd/>
            <a:tailEnd/>
          </a:ln>
        </p:spPr>
        <p:txBody>
          <a:bodyPr wrap="none">
            <a:spAutoFit/>
          </a:bodyPr>
          <a:lstStyle/>
          <a:p>
            <a:r>
              <a:rPr lang="en-US" dirty="0" smtClean="0">
                <a:latin typeface="Calibri" pitchFamily="34" charset="0"/>
              </a:rPr>
              <a:t>1949</a:t>
            </a:r>
            <a:endParaRPr lang="en-US" dirty="0">
              <a:latin typeface="Calibri" pitchFamily="34" charset="0"/>
            </a:endParaRPr>
          </a:p>
        </p:txBody>
      </p:sp>
      <p:sp>
        <p:nvSpPr>
          <p:cNvPr id="61" name="TextBox 5"/>
          <p:cNvSpPr txBox="1">
            <a:spLocks noChangeArrowheads="1"/>
          </p:cNvSpPr>
          <p:nvPr/>
        </p:nvSpPr>
        <p:spPr bwMode="auto">
          <a:xfrm>
            <a:off x="90028" y="1899764"/>
            <a:ext cx="1523174" cy="584775"/>
          </a:xfrm>
          <a:prstGeom prst="rect">
            <a:avLst/>
          </a:prstGeom>
          <a:noFill/>
          <a:ln w="9525">
            <a:noFill/>
            <a:miter lim="800000"/>
            <a:headEnd/>
            <a:tailEnd/>
          </a:ln>
        </p:spPr>
        <p:txBody>
          <a:bodyPr wrap="none">
            <a:spAutoFit/>
          </a:bodyPr>
          <a:lstStyle/>
          <a:p>
            <a:pPr algn="ctr"/>
            <a:r>
              <a:rPr lang="en-US" sz="1600" dirty="0" smtClean="0">
                <a:latin typeface="Calibri" pitchFamily="34" charset="0"/>
              </a:rPr>
              <a:t>Learning model </a:t>
            </a:r>
          </a:p>
          <a:p>
            <a:pPr algn="ctr"/>
            <a:r>
              <a:rPr lang="en-US" sz="1600" dirty="0" smtClean="0">
                <a:latin typeface="Calibri" pitchFamily="34" charset="0"/>
              </a:rPr>
              <a:t>of neurons</a:t>
            </a:r>
            <a:endParaRPr lang="en-US" sz="1600" dirty="0">
              <a:latin typeface="Calibri" pitchFamily="34" charset="0"/>
            </a:endParaRPr>
          </a:p>
        </p:txBody>
      </p:sp>
      <p:cxnSp>
        <p:nvCxnSpPr>
          <p:cNvPr id="62" name="Straight Arrow Connector 4"/>
          <p:cNvCxnSpPr/>
          <p:nvPr/>
        </p:nvCxnSpPr>
        <p:spPr>
          <a:xfrm>
            <a:off x="1999765" y="2479597"/>
            <a:ext cx="0" cy="5048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TextBox 6"/>
          <p:cNvSpPr txBox="1">
            <a:spLocks noChangeArrowheads="1"/>
          </p:cNvSpPr>
          <p:nvPr/>
        </p:nvSpPr>
        <p:spPr bwMode="auto">
          <a:xfrm>
            <a:off x="1673393" y="3376310"/>
            <a:ext cx="652743" cy="369332"/>
          </a:xfrm>
          <a:prstGeom prst="rect">
            <a:avLst/>
          </a:prstGeom>
          <a:noFill/>
          <a:ln w="9525">
            <a:noFill/>
            <a:miter lim="800000"/>
            <a:headEnd/>
            <a:tailEnd/>
          </a:ln>
        </p:spPr>
        <p:txBody>
          <a:bodyPr wrap="none">
            <a:spAutoFit/>
          </a:bodyPr>
          <a:lstStyle/>
          <a:p>
            <a:r>
              <a:rPr lang="en-US" dirty="0" smtClean="0">
                <a:latin typeface="Calibri" pitchFamily="34" charset="0"/>
              </a:rPr>
              <a:t>1958</a:t>
            </a:r>
            <a:endParaRPr lang="en-US" dirty="0">
              <a:latin typeface="Calibri" pitchFamily="34" charset="0"/>
            </a:endParaRPr>
          </a:p>
        </p:txBody>
      </p:sp>
      <p:sp>
        <p:nvSpPr>
          <p:cNvPr id="64" name="TextBox 5"/>
          <p:cNvSpPr txBox="1">
            <a:spLocks noChangeArrowheads="1"/>
          </p:cNvSpPr>
          <p:nvPr/>
        </p:nvSpPr>
        <p:spPr bwMode="auto">
          <a:xfrm>
            <a:off x="1512984" y="1965575"/>
            <a:ext cx="1107867" cy="338554"/>
          </a:xfrm>
          <a:prstGeom prst="rect">
            <a:avLst/>
          </a:prstGeom>
          <a:noFill/>
          <a:ln w="9525">
            <a:noFill/>
            <a:miter lim="800000"/>
            <a:headEnd/>
            <a:tailEnd/>
          </a:ln>
        </p:spPr>
        <p:txBody>
          <a:bodyPr wrap="none">
            <a:spAutoFit/>
          </a:bodyPr>
          <a:lstStyle/>
          <a:p>
            <a:pPr algn="ctr"/>
            <a:r>
              <a:rPr lang="en-US" sz="1600" dirty="0" smtClean="0">
                <a:latin typeface="Calibri" pitchFamily="34" charset="0"/>
              </a:rPr>
              <a:t>Perceptron</a:t>
            </a:r>
            <a:endParaRPr lang="en-US" sz="1600" dirty="0">
              <a:latin typeface="Calibri" pitchFamily="34" charset="0"/>
            </a:endParaRPr>
          </a:p>
        </p:txBody>
      </p:sp>
      <p:sp>
        <p:nvSpPr>
          <p:cNvPr id="65" name="TextBox 11"/>
          <p:cNvSpPr txBox="1"/>
          <p:nvPr/>
        </p:nvSpPr>
        <p:spPr>
          <a:xfrm>
            <a:off x="349932" y="1411937"/>
            <a:ext cx="688009" cy="369332"/>
          </a:xfrm>
          <a:prstGeom prst="rect">
            <a:avLst/>
          </a:prstGeom>
          <a:noFill/>
        </p:spPr>
        <p:txBody>
          <a:bodyPr wrap="none" rtlCol="0">
            <a:spAutoFit/>
          </a:bodyPr>
          <a:lstStyle/>
          <a:p>
            <a:r>
              <a:rPr lang="en-US" dirty="0" err="1" smtClean="0"/>
              <a:t>Hebb</a:t>
            </a:r>
            <a:endParaRPr lang="en-US" dirty="0"/>
          </a:p>
        </p:txBody>
      </p:sp>
      <p:sp>
        <p:nvSpPr>
          <p:cNvPr id="66" name="TextBox 11"/>
          <p:cNvSpPr txBox="1"/>
          <p:nvPr/>
        </p:nvSpPr>
        <p:spPr>
          <a:xfrm>
            <a:off x="1399189" y="1399128"/>
            <a:ext cx="1187633" cy="369332"/>
          </a:xfrm>
          <a:prstGeom prst="rect">
            <a:avLst/>
          </a:prstGeom>
          <a:noFill/>
        </p:spPr>
        <p:txBody>
          <a:bodyPr wrap="none" rtlCol="0">
            <a:spAutoFit/>
          </a:bodyPr>
          <a:lstStyle/>
          <a:p>
            <a:r>
              <a:rPr lang="en-US" dirty="0" smtClean="0"/>
              <a:t>Rosenblatt</a:t>
            </a:r>
            <a:endParaRPr lang="en-US" dirty="0"/>
          </a:p>
        </p:txBody>
      </p:sp>
      <p:sp>
        <p:nvSpPr>
          <p:cNvPr id="67" name="TextBox 11"/>
          <p:cNvSpPr txBox="1"/>
          <p:nvPr/>
        </p:nvSpPr>
        <p:spPr>
          <a:xfrm>
            <a:off x="6403150" y="1427415"/>
            <a:ext cx="1742913" cy="369332"/>
          </a:xfrm>
          <a:prstGeom prst="rect">
            <a:avLst/>
          </a:prstGeom>
          <a:noFill/>
        </p:spPr>
        <p:txBody>
          <a:bodyPr wrap="none" rtlCol="0">
            <a:spAutoFit/>
          </a:bodyPr>
          <a:lstStyle/>
          <a:p>
            <a:r>
              <a:rPr lang="en-US" dirty="0" smtClean="0"/>
              <a:t>Geoffrey Hinton </a:t>
            </a:r>
            <a:endParaRPr lang="en-US" dirty="0"/>
          </a:p>
        </p:txBody>
      </p:sp>
      <p:sp>
        <p:nvSpPr>
          <p:cNvPr id="68" name="矩形 67"/>
          <p:cNvSpPr/>
          <p:nvPr/>
        </p:nvSpPr>
        <p:spPr>
          <a:xfrm>
            <a:off x="171830" y="1389603"/>
            <a:ext cx="4155173" cy="2364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Content Placeholder 2"/>
          <p:cNvSpPr txBox="1">
            <a:spLocks/>
          </p:cNvSpPr>
          <p:nvPr/>
        </p:nvSpPr>
        <p:spPr bwMode="auto">
          <a:xfrm>
            <a:off x="9352645" y="3711765"/>
            <a:ext cx="1935885" cy="1474255"/>
          </a:xfrm>
          <a:prstGeom prst="rect">
            <a:avLst/>
          </a:prstGeom>
          <a:noFill/>
          <a:ln w="9525">
            <a:noFill/>
            <a:miter lim="800000"/>
            <a:headEnd/>
            <a:tailEnd/>
          </a:ln>
        </p:spPr>
        <p:txBody>
          <a:bodyPr/>
          <a:lstStyle/>
          <a:p>
            <a:pPr marL="342900" indent="-342900">
              <a:spcBef>
                <a:spcPct val="20000"/>
              </a:spcBef>
              <a:buFont typeface="Arial" charset="0"/>
              <a:buChar char="•"/>
            </a:pPr>
            <a:r>
              <a:rPr lang="en-US" sz="1600" dirty="0" smtClean="0">
                <a:latin typeface="Calibri" pitchFamily="34" charset="0"/>
              </a:rPr>
              <a:t>DBN</a:t>
            </a:r>
            <a:endParaRPr lang="en-US" sz="1600" dirty="0">
              <a:latin typeface="Calibri" pitchFamily="34" charset="0"/>
            </a:endParaRPr>
          </a:p>
          <a:p>
            <a:pPr marL="342900" indent="-342900">
              <a:spcBef>
                <a:spcPct val="20000"/>
              </a:spcBef>
              <a:buFont typeface="Arial" charset="0"/>
              <a:buChar char="•"/>
            </a:pPr>
            <a:r>
              <a:rPr lang="en-US" sz="1600" dirty="0" smtClean="0">
                <a:latin typeface="Calibri" pitchFamily="34" charset="0"/>
              </a:rPr>
              <a:t>CNN</a:t>
            </a:r>
            <a:endParaRPr lang="en-US" sz="1600" dirty="0">
              <a:latin typeface="Calibri" pitchFamily="34" charset="0"/>
            </a:endParaRPr>
          </a:p>
          <a:p>
            <a:pPr marL="342900" indent="-342900">
              <a:spcBef>
                <a:spcPct val="20000"/>
              </a:spcBef>
              <a:buFont typeface="Arial" charset="0"/>
              <a:buChar char="•"/>
            </a:pPr>
            <a:r>
              <a:rPr lang="en-US" sz="1600" dirty="0" smtClean="0">
                <a:latin typeface="Calibri" pitchFamily="34" charset="0"/>
              </a:rPr>
              <a:t>RBM</a:t>
            </a:r>
          </a:p>
          <a:p>
            <a:pPr marL="342900" indent="-342900">
              <a:spcBef>
                <a:spcPct val="20000"/>
              </a:spcBef>
              <a:buFont typeface="Arial" charset="0"/>
              <a:buChar char="•"/>
            </a:pPr>
            <a:r>
              <a:rPr lang="en-US" sz="1600" dirty="0" smtClean="0">
                <a:latin typeface="Calibri" pitchFamily="34" charset="0"/>
              </a:rPr>
              <a:t>RNN</a:t>
            </a:r>
          </a:p>
          <a:p>
            <a:pPr marL="342900" indent="-342900">
              <a:spcBef>
                <a:spcPct val="20000"/>
              </a:spcBef>
              <a:buFont typeface="Arial" charset="0"/>
              <a:buChar char="•"/>
            </a:pPr>
            <a:r>
              <a:rPr lang="en-US" sz="1600" dirty="0" smtClean="0">
                <a:latin typeface="Calibri" pitchFamily="34" charset="0"/>
              </a:rPr>
              <a:t>…</a:t>
            </a:r>
            <a:endParaRPr lang="en-US" sz="1600" dirty="0">
              <a:latin typeface="Calibri" pitchFamily="34" charset="0"/>
            </a:endParaRPr>
          </a:p>
        </p:txBody>
      </p:sp>
      <p:sp>
        <p:nvSpPr>
          <p:cNvPr id="3" name="矩形 2"/>
          <p:cNvSpPr/>
          <p:nvPr/>
        </p:nvSpPr>
        <p:spPr>
          <a:xfrm>
            <a:off x="4447108" y="5336421"/>
            <a:ext cx="2492990"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机器学习第一次浪潮：</a:t>
            </a:r>
            <a:endParaRPr lang="zh-CN" altLang="en-US" dirty="0"/>
          </a:p>
        </p:txBody>
      </p:sp>
      <p:sp>
        <p:nvSpPr>
          <p:cNvPr id="50" name="矩形 49"/>
          <p:cNvSpPr/>
          <p:nvPr/>
        </p:nvSpPr>
        <p:spPr>
          <a:xfrm>
            <a:off x="8692245" y="5336421"/>
            <a:ext cx="2262158"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机器学习第二次浪潮</a:t>
            </a:r>
            <a:endParaRPr lang="zh-CN" altLang="en-US" dirty="0"/>
          </a:p>
        </p:txBody>
      </p:sp>
      <p:sp>
        <p:nvSpPr>
          <p:cNvPr id="4" name="矩形 3"/>
          <p:cNvSpPr/>
          <p:nvPr/>
        </p:nvSpPr>
        <p:spPr>
          <a:xfrm>
            <a:off x="4616436" y="5667528"/>
            <a:ext cx="1918217" cy="646331"/>
          </a:xfrm>
          <a:prstGeom prst="rect">
            <a:avLst/>
          </a:prstGeom>
        </p:spPr>
        <p:txBody>
          <a:bodyPr wrap="none">
            <a:spAutoFit/>
          </a:bodyPr>
          <a:lstStyle/>
          <a:p>
            <a:pPr algn="ctr"/>
            <a:r>
              <a:rPr lang="zh-CN" altLang="en-US" dirty="0" smtClean="0"/>
              <a:t>浅层学习模型</a:t>
            </a:r>
            <a:endParaRPr lang="en-US" altLang="zh-CN" dirty="0" smtClean="0"/>
          </a:p>
          <a:p>
            <a:pPr algn="ctr"/>
            <a:r>
              <a:rPr lang="en-US" altLang="zh-CN" dirty="0" smtClean="0"/>
              <a:t>(Shallow Learning)</a:t>
            </a:r>
            <a:endParaRPr lang="zh-CN" altLang="en-US" dirty="0"/>
          </a:p>
        </p:txBody>
      </p:sp>
      <p:sp>
        <p:nvSpPr>
          <p:cNvPr id="70" name="矩形 69"/>
          <p:cNvSpPr/>
          <p:nvPr/>
        </p:nvSpPr>
        <p:spPr>
          <a:xfrm>
            <a:off x="9023965" y="5644647"/>
            <a:ext cx="1683474" cy="646331"/>
          </a:xfrm>
          <a:prstGeom prst="rect">
            <a:avLst/>
          </a:prstGeom>
        </p:spPr>
        <p:txBody>
          <a:bodyPr wrap="none">
            <a:spAutoFit/>
          </a:bodyPr>
          <a:lstStyle/>
          <a:p>
            <a:pPr algn="ctr"/>
            <a:r>
              <a:rPr lang="zh-CN" altLang="en-US" dirty="0"/>
              <a:t>深度</a:t>
            </a:r>
            <a:r>
              <a:rPr lang="zh-CN" altLang="en-US" dirty="0" smtClean="0"/>
              <a:t>学习模型</a:t>
            </a:r>
            <a:endParaRPr lang="en-US" altLang="zh-CN" dirty="0" smtClean="0"/>
          </a:p>
          <a:p>
            <a:pPr algn="ctr"/>
            <a:r>
              <a:rPr lang="en-US" altLang="zh-CN" dirty="0" smtClean="0"/>
              <a:t>(Deep Learning)</a:t>
            </a:r>
            <a:endParaRPr lang="zh-CN" altLang="en-US" dirty="0"/>
          </a:p>
        </p:txBody>
      </p:sp>
      <p:sp>
        <p:nvSpPr>
          <p:cNvPr id="5" name="文本框 4"/>
          <p:cNvSpPr txBox="1"/>
          <p:nvPr/>
        </p:nvSpPr>
        <p:spPr>
          <a:xfrm>
            <a:off x="1782915" y="4110303"/>
            <a:ext cx="2009965" cy="369332"/>
          </a:xfrm>
          <a:prstGeom prst="rect">
            <a:avLst/>
          </a:prstGeom>
          <a:solidFill>
            <a:schemeClr val="bg2"/>
          </a:solidFill>
          <a:effectLst>
            <a:outerShdw blurRad="50800" dist="38100" dir="5400000" algn="t" rotWithShape="0">
              <a:prstClr val="black">
                <a:alpha val="40000"/>
              </a:prstClr>
            </a:outerShdw>
          </a:effectLst>
        </p:spPr>
        <p:txBody>
          <a:bodyPr wrap="square" rtlCol="0">
            <a:spAutoFit/>
          </a:bodyPr>
          <a:lstStyle/>
          <a:p>
            <a:r>
              <a:rPr lang="en-US" altLang="zh-CN" dirty="0" smtClean="0"/>
              <a:t>First Winter of NN</a:t>
            </a:r>
            <a:endParaRPr lang="zh-CN" altLang="en-US" dirty="0"/>
          </a:p>
        </p:txBody>
      </p:sp>
      <p:sp>
        <p:nvSpPr>
          <p:cNvPr id="71" name="文本框 70"/>
          <p:cNvSpPr txBox="1"/>
          <p:nvPr/>
        </p:nvSpPr>
        <p:spPr>
          <a:xfrm>
            <a:off x="4493872" y="6453242"/>
            <a:ext cx="2163344" cy="369332"/>
          </a:xfrm>
          <a:prstGeom prst="rect">
            <a:avLst/>
          </a:prstGeom>
          <a:solidFill>
            <a:schemeClr val="bg2"/>
          </a:solidFill>
          <a:effectLst>
            <a:outerShdw blurRad="50800" dist="38100" dir="5400000" algn="t" rotWithShape="0">
              <a:prstClr val="black">
                <a:alpha val="40000"/>
              </a:prstClr>
            </a:outerShdw>
          </a:effectLst>
        </p:spPr>
        <p:txBody>
          <a:bodyPr wrap="square" rtlCol="0">
            <a:spAutoFit/>
          </a:bodyPr>
          <a:lstStyle>
            <a:defPPr>
              <a:defRPr lang="zh-CN"/>
            </a:defPPr>
          </a:lstStyle>
          <a:p>
            <a:r>
              <a:rPr lang="en-US" altLang="zh-CN" dirty="0"/>
              <a:t>Second Winter of NN</a:t>
            </a:r>
            <a:endParaRPr lang="zh-CN" altLang="en-US" dirty="0"/>
          </a:p>
        </p:txBody>
      </p:sp>
    </p:spTree>
    <p:extLst>
      <p:ext uri="{BB962C8B-B14F-4D97-AF65-F5344CB8AC3E}">
        <p14:creationId xmlns:p14="http://schemas.microsoft.com/office/powerpoint/2010/main" val="205345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6" grpId="0" animBg="1"/>
      <p:bldP spid="38" grpId="0"/>
      <p:bldP spid="39" grpId="0"/>
      <p:bldP spid="41" grpId="0"/>
      <p:bldP spid="42" grpId="0" animBg="1"/>
      <p:bldP spid="43" grpId="0"/>
      <p:bldP spid="46" grpId="0"/>
      <p:bldP spid="47" grpId="0"/>
      <p:bldP spid="51" grpId="0"/>
      <p:bldP spid="54" grpId="0"/>
      <p:bldP spid="55" grpId="0"/>
      <p:bldP spid="57" grpId="0"/>
      <p:bldP spid="60" grpId="0"/>
      <p:bldP spid="61" grpId="0"/>
      <p:bldP spid="63" grpId="0"/>
      <p:bldP spid="64" grpId="0"/>
      <p:bldP spid="65" grpId="0"/>
      <p:bldP spid="66" grpId="0"/>
      <p:bldP spid="67" grpId="0"/>
      <p:bldP spid="68" grpId="0" animBg="1"/>
      <p:bldP spid="69" grpId="0"/>
      <p:bldP spid="3" grpId="0"/>
      <p:bldP spid="50" grpId="0"/>
      <p:bldP spid="4" grpId="0"/>
      <p:bldP spid="70" grpId="0"/>
      <p:bldP spid="5" grpId="0" animBg="1"/>
      <p:bldP spid="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8"/>
          <p:cNvGraphicFramePr>
            <a:graphicFrameLocks noChangeAspect="1"/>
          </p:cNvGraphicFramePr>
          <p:nvPr>
            <p:extLst>
              <p:ext uri="{D42A27DB-BD31-4B8C-83A1-F6EECF244321}">
                <p14:modId xmlns:p14="http://schemas.microsoft.com/office/powerpoint/2010/main" val="1875308800"/>
              </p:ext>
            </p:extLst>
          </p:nvPr>
        </p:nvGraphicFramePr>
        <p:xfrm>
          <a:off x="1743076" y="584917"/>
          <a:ext cx="2697163" cy="2697163"/>
        </p:xfrm>
        <a:graphic>
          <a:graphicData uri="http://schemas.openxmlformats.org/presentationml/2006/ole">
            <mc:AlternateContent xmlns:mc="http://schemas.openxmlformats.org/markup-compatibility/2006">
              <mc:Choice xmlns:v="urn:schemas-microsoft-com:vml" Requires="v">
                <p:oleObj spid="_x0000_s10347" name="ビットマップ イメージ" r:id="rId3" imgW="2697714" imgH="2697714" progId="Paint.Picture">
                  <p:embed/>
                </p:oleObj>
              </mc:Choice>
              <mc:Fallback>
                <p:oleObj name="ビットマップ イメージ" r:id="rId3" imgW="2697714" imgH="2697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6" y="584917"/>
                        <a:ext cx="2697163" cy="269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Text Box 9"/>
          <p:cNvSpPr txBox="1">
            <a:spLocks noChangeArrowheads="1"/>
          </p:cNvSpPr>
          <p:nvPr/>
        </p:nvSpPr>
        <p:spPr bwMode="auto">
          <a:xfrm>
            <a:off x="4514394" y="929056"/>
            <a:ext cx="330132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smtClean="0">
                <a:latin typeface="微软雅黑" panose="020B0503020204020204" pitchFamily="34" charset="-122"/>
                <a:ea typeface="微软雅黑" panose="020B0503020204020204" pitchFamily="34" charset="-122"/>
              </a:rPr>
              <a:t>两类样本：白色和黑色</a:t>
            </a:r>
            <a:endParaRPr lang="en-US" altLang="zh-CN" sz="2000" dirty="0" smtClean="0">
              <a:latin typeface="微软雅黑" panose="020B0503020204020204" pitchFamily="34" charset="-122"/>
              <a:ea typeface="微软雅黑" panose="020B0503020204020204" pitchFamily="34" charset="-122"/>
            </a:endParaRPr>
          </a:p>
          <a:p>
            <a:pPr eaLnBrk="1" hangingPunct="1"/>
            <a:r>
              <a:rPr lang="en-US" altLang="ja-JP" sz="2000" dirty="0" smtClean="0">
                <a:latin typeface="微软雅黑" panose="020B0503020204020204" pitchFamily="34" charset="-122"/>
                <a:ea typeface="微软雅黑" panose="020B0503020204020204" pitchFamily="34" charset="-122"/>
              </a:rPr>
              <a:t> </a:t>
            </a:r>
          </a:p>
          <a:p>
            <a:pPr eaLnBrk="1" hangingPunct="1"/>
            <a:r>
              <a:rPr lang="zh-CN" altLang="en-US" sz="2000" dirty="0" smtClean="0">
                <a:latin typeface="微软雅黑" panose="020B0503020204020204" pitchFamily="34" charset="-122"/>
                <a:ea typeface="微软雅黑" panose="020B0503020204020204" pitchFamily="34" charset="-122"/>
              </a:rPr>
              <a:t>分类错误的样本用红色轮廓</a:t>
            </a:r>
            <a:endParaRPr lang="en-US" altLang="zh-CN" sz="2000" dirty="0" smtClean="0">
              <a:latin typeface="微软雅黑" panose="020B0503020204020204" pitchFamily="34" charset="-122"/>
              <a:ea typeface="微软雅黑" panose="020B0503020204020204" pitchFamily="34" charset="-122"/>
            </a:endParaRPr>
          </a:p>
          <a:p>
            <a:pPr eaLnBrk="1" hangingPunct="1"/>
            <a:endParaRPr lang="en-US" altLang="ja-JP" sz="2000" dirty="0">
              <a:latin typeface="微软雅黑" panose="020B0503020204020204" pitchFamily="34" charset="-122"/>
              <a:ea typeface="微软雅黑" panose="020B0503020204020204" pitchFamily="34" charset="-122"/>
            </a:endParaRPr>
          </a:p>
          <a:p>
            <a:pPr eaLnBrk="1" hangingPunct="1"/>
            <a:r>
              <a:rPr lang="zh-CN" altLang="en-US" sz="2000" dirty="0" smtClean="0">
                <a:latin typeface="微软雅黑" panose="020B0503020204020204" pitchFamily="34" charset="-122"/>
                <a:ea typeface="微软雅黑" panose="020B0503020204020204" pitchFamily="34" charset="-122"/>
              </a:rPr>
              <a:t>目标：分类正确所有样本，直到没有红色轮廓的样本。</a:t>
            </a:r>
            <a:endParaRPr lang="en-US" altLang="ja-JP" sz="2000" dirty="0">
              <a:latin typeface="微软雅黑" panose="020B0503020204020204" pitchFamily="34" charset="-122"/>
              <a:ea typeface="微软雅黑" panose="020B0503020204020204" pitchFamily="34" charset="-122"/>
            </a:endParaRPr>
          </a:p>
        </p:txBody>
      </p:sp>
      <p:sp>
        <p:nvSpPr>
          <p:cNvPr id="6150" name="Text Box 12"/>
          <p:cNvSpPr txBox="1">
            <a:spLocks noChangeArrowheads="1"/>
          </p:cNvSpPr>
          <p:nvPr/>
        </p:nvSpPr>
        <p:spPr bwMode="auto">
          <a:xfrm>
            <a:off x="1828801" y="3205879"/>
            <a:ext cx="2676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1800"/>
              <a:t>W</a:t>
            </a:r>
            <a:r>
              <a:rPr lang="en-US" altLang="ja-JP" sz="1800">
                <a:cs typeface="Times New Roman" panose="02020603050405020304" pitchFamily="18" charset="0"/>
              </a:rPr>
              <a:t>=[1.66  1.11]    </a:t>
            </a:r>
            <a:r>
              <a:rPr lang="en-US" altLang="ja-JP" sz="1800"/>
              <a:t>b</a:t>
            </a:r>
            <a:r>
              <a:rPr lang="en-US" altLang="ja-JP" sz="1800">
                <a:cs typeface="Times New Roman" panose="02020603050405020304" pitchFamily="18" charset="0"/>
              </a:rPr>
              <a:t>=[1.25] </a:t>
            </a:r>
          </a:p>
        </p:txBody>
      </p:sp>
      <p:grpSp>
        <p:nvGrpSpPr>
          <p:cNvPr id="102419" name="Group 19"/>
          <p:cNvGrpSpPr>
            <a:grpSpLocks/>
          </p:cNvGrpSpPr>
          <p:nvPr/>
        </p:nvGrpSpPr>
        <p:grpSpPr bwMode="auto">
          <a:xfrm>
            <a:off x="7824788" y="538880"/>
            <a:ext cx="2767012" cy="3017837"/>
            <a:chOff x="3969" y="307"/>
            <a:chExt cx="1743" cy="1901"/>
          </a:xfrm>
        </p:grpSpPr>
        <p:graphicFrame>
          <p:nvGraphicFramePr>
            <p:cNvPr id="6162" name="Object 14"/>
            <p:cNvGraphicFramePr>
              <a:graphicFrameLocks noChangeAspect="1"/>
            </p:cNvGraphicFramePr>
            <p:nvPr/>
          </p:nvGraphicFramePr>
          <p:xfrm>
            <a:off x="3969" y="307"/>
            <a:ext cx="1695" cy="1709"/>
          </p:xfrm>
          <a:graphic>
            <a:graphicData uri="http://schemas.openxmlformats.org/presentationml/2006/ole">
              <mc:AlternateContent xmlns:mc="http://schemas.openxmlformats.org/markup-compatibility/2006">
                <mc:Choice xmlns:v="urn:schemas-microsoft-com:vml" Requires="v">
                  <p:oleObj spid="_x0000_s10348" name="ビットマップ イメージ" r:id="rId5" imgW="2690093" imgH="2712381" progId="Paint.Picture">
                    <p:embed/>
                  </p:oleObj>
                </mc:Choice>
                <mc:Fallback>
                  <p:oleObj name="ビットマップ イメージ" r:id="rId5" imgW="2690093" imgH="2712381"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307"/>
                          <a:ext cx="1695" cy="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3" name="Text Box 15"/>
            <p:cNvSpPr txBox="1">
              <a:spLocks noChangeArrowheads="1"/>
            </p:cNvSpPr>
            <p:nvPr/>
          </p:nvSpPr>
          <p:spPr bwMode="auto">
            <a:xfrm>
              <a:off x="3978" y="1977"/>
              <a:ext cx="17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1800"/>
                <a:t>W</a:t>
              </a:r>
              <a:r>
                <a:rPr lang="en-US" altLang="ja-JP" sz="1800">
                  <a:cs typeface="Times New Roman" panose="02020603050405020304" pitchFamily="18" charset="0"/>
                </a:rPr>
                <a:t>=[1.54  1.28]    </a:t>
              </a:r>
              <a:r>
                <a:rPr lang="en-US" altLang="ja-JP" sz="1800"/>
                <a:t>b</a:t>
              </a:r>
              <a:r>
                <a:rPr lang="en-US" altLang="ja-JP" sz="1800">
                  <a:cs typeface="Times New Roman" panose="02020603050405020304" pitchFamily="18" charset="0"/>
                </a:rPr>
                <a:t>=[-0.64] </a:t>
              </a:r>
            </a:p>
          </p:txBody>
        </p:sp>
      </p:grpSp>
      <p:grpSp>
        <p:nvGrpSpPr>
          <p:cNvPr id="102420" name="Group 20"/>
          <p:cNvGrpSpPr>
            <a:grpSpLocks/>
          </p:cNvGrpSpPr>
          <p:nvPr/>
        </p:nvGrpSpPr>
        <p:grpSpPr bwMode="auto">
          <a:xfrm>
            <a:off x="1752601" y="3678954"/>
            <a:ext cx="2714625" cy="3001962"/>
            <a:chOff x="144" y="2285"/>
            <a:chExt cx="1710" cy="1891"/>
          </a:xfrm>
        </p:grpSpPr>
        <p:graphicFrame>
          <p:nvGraphicFramePr>
            <p:cNvPr id="6160" name="Object 16"/>
            <p:cNvGraphicFramePr>
              <a:graphicFrameLocks noChangeAspect="1"/>
            </p:cNvGraphicFramePr>
            <p:nvPr/>
          </p:nvGraphicFramePr>
          <p:xfrm>
            <a:off x="144" y="2285"/>
            <a:ext cx="1695" cy="1699"/>
          </p:xfrm>
          <a:graphic>
            <a:graphicData uri="http://schemas.openxmlformats.org/presentationml/2006/ole">
              <mc:AlternateContent xmlns:mc="http://schemas.openxmlformats.org/markup-compatibility/2006">
                <mc:Choice xmlns:v="urn:schemas-microsoft-com:vml" Requires="v">
                  <p:oleObj spid="_x0000_s10349" name="ビットマップ イメージ" r:id="rId7" imgW="2690093" imgH="2697714" progId="Paint.Picture">
                    <p:embed/>
                  </p:oleObj>
                </mc:Choice>
                <mc:Fallback>
                  <p:oleObj name="ビットマップ イメージ" r:id="rId7" imgW="2690093" imgH="2697714"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 y="2285"/>
                          <a:ext cx="1695" cy="1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1" name="Text Box 17"/>
            <p:cNvSpPr txBox="1">
              <a:spLocks noChangeArrowheads="1"/>
            </p:cNvSpPr>
            <p:nvPr/>
          </p:nvSpPr>
          <p:spPr bwMode="auto">
            <a:xfrm>
              <a:off x="192" y="3945"/>
              <a:ext cx="16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1800"/>
                <a:t>W</a:t>
              </a:r>
              <a:r>
                <a:rPr lang="en-US" altLang="ja-JP" sz="1800">
                  <a:cs typeface="Times New Roman" panose="02020603050405020304" pitchFamily="18" charset="0"/>
                </a:rPr>
                <a:t>=[1.16  1.63]    </a:t>
              </a:r>
              <a:r>
                <a:rPr lang="en-US" altLang="ja-JP" sz="1800"/>
                <a:t>b</a:t>
              </a:r>
              <a:r>
                <a:rPr lang="en-US" altLang="ja-JP" sz="1800">
                  <a:cs typeface="Times New Roman" panose="02020603050405020304" pitchFamily="18" charset="0"/>
                </a:rPr>
                <a:t>=[-1.8] </a:t>
              </a:r>
            </a:p>
          </p:txBody>
        </p:sp>
      </p:grpSp>
      <p:grpSp>
        <p:nvGrpSpPr>
          <p:cNvPr id="102422" name="Group 22"/>
          <p:cNvGrpSpPr>
            <a:grpSpLocks/>
          </p:cNvGrpSpPr>
          <p:nvPr/>
        </p:nvGrpSpPr>
        <p:grpSpPr bwMode="auto">
          <a:xfrm>
            <a:off x="4724401" y="3678954"/>
            <a:ext cx="2867025" cy="3001962"/>
            <a:chOff x="2016" y="2285"/>
            <a:chExt cx="1806" cy="1891"/>
          </a:xfrm>
        </p:grpSpPr>
        <p:graphicFrame>
          <p:nvGraphicFramePr>
            <p:cNvPr id="6158" name="Object 18"/>
            <p:cNvGraphicFramePr>
              <a:graphicFrameLocks noChangeAspect="1"/>
            </p:cNvGraphicFramePr>
            <p:nvPr/>
          </p:nvGraphicFramePr>
          <p:xfrm>
            <a:off x="2035" y="2285"/>
            <a:ext cx="1690" cy="1699"/>
          </p:xfrm>
          <a:graphic>
            <a:graphicData uri="http://schemas.openxmlformats.org/presentationml/2006/ole">
              <mc:AlternateContent xmlns:mc="http://schemas.openxmlformats.org/markup-compatibility/2006">
                <mc:Choice xmlns:v="urn:schemas-microsoft-com:vml" Requires="v">
                  <p:oleObj spid="_x0000_s10350" name="BMP 图像" r:id="rId9" imgW="2682472" imgH="2697714" progId="Paint.Picture">
                    <p:embed/>
                  </p:oleObj>
                </mc:Choice>
                <mc:Fallback>
                  <p:oleObj name="BMP 图像" r:id="rId9" imgW="2682472" imgH="2697714"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5" y="2285"/>
                          <a:ext cx="1690" cy="1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9" name="Text Box 21"/>
            <p:cNvSpPr txBox="1">
              <a:spLocks noChangeArrowheads="1"/>
            </p:cNvSpPr>
            <p:nvPr/>
          </p:nvSpPr>
          <p:spPr bwMode="auto">
            <a:xfrm>
              <a:off x="2016" y="3945"/>
              <a:ext cx="18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1800"/>
                <a:t>W</a:t>
              </a:r>
              <a:r>
                <a:rPr lang="en-US" altLang="ja-JP" sz="1800">
                  <a:cs typeface="Times New Roman" panose="02020603050405020304" pitchFamily="18" charset="0"/>
                </a:rPr>
                <a:t>=[1.66  1.11]    </a:t>
              </a:r>
              <a:r>
                <a:rPr lang="en-US" altLang="ja-JP" sz="1800"/>
                <a:t>b</a:t>
              </a:r>
              <a:r>
                <a:rPr lang="en-US" altLang="ja-JP" sz="1800">
                  <a:cs typeface="Times New Roman" panose="02020603050405020304" pitchFamily="18" charset="0"/>
                </a:rPr>
                <a:t>=[-0.823] </a:t>
              </a:r>
            </a:p>
          </p:txBody>
        </p:sp>
      </p:grpSp>
      <p:grpSp>
        <p:nvGrpSpPr>
          <p:cNvPr id="102425" name="Group 25"/>
          <p:cNvGrpSpPr>
            <a:grpSpLocks/>
          </p:cNvGrpSpPr>
          <p:nvPr/>
        </p:nvGrpSpPr>
        <p:grpSpPr bwMode="auto">
          <a:xfrm>
            <a:off x="7724776" y="3671016"/>
            <a:ext cx="2943225" cy="3009900"/>
            <a:chOff x="3906" y="2280"/>
            <a:chExt cx="1854" cy="1896"/>
          </a:xfrm>
        </p:grpSpPr>
        <p:graphicFrame>
          <p:nvGraphicFramePr>
            <p:cNvPr id="6156" name="Object 23"/>
            <p:cNvGraphicFramePr>
              <a:graphicFrameLocks noChangeAspect="1"/>
            </p:cNvGraphicFramePr>
            <p:nvPr/>
          </p:nvGraphicFramePr>
          <p:xfrm>
            <a:off x="3969" y="2280"/>
            <a:ext cx="1695" cy="1704"/>
          </p:xfrm>
          <a:graphic>
            <a:graphicData uri="http://schemas.openxmlformats.org/presentationml/2006/ole">
              <mc:AlternateContent xmlns:mc="http://schemas.openxmlformats.org/markup-compatibility/2006">
                <mc:Choice xmlns:v="urn:schemas-microsoft-com:vml" Requires="v">
                  <p:oleObj spid="_x0000_s10351" name="ビットマップ イメージ" r:id="rId11" imgW="2690093" imgH="2704762" progId="Paint.Picture">
                    <p:embed/>
                  </p:oleObj>
                </mc:Choice>
                <mc:Fallback>
                  <p:oleObj name="ビットマップ イメージ" r:id="rId11" imgW="2690093" imgH="2704762" progId="Paint.Picture">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9" y="2280"/>
                          <a:ext cx="1695" cy="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7" name="Text Box 24"/>
            <p:cNvSpPr txBox="1">
              <a:spLocks noChangeArrowheads="1"/>
            </p:cNvSpPr>
            <p:nvPr/>
          </p:nvSpPr>
          <p:spPr bwMode="auto">
            <a:xfrm>
              <a:off x="3906" y="3945"/>
              <a:ext cx="18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1800"/>
                <a:t>W</a:t>
              </a:r>
              <a:r>
                <a:rPr lang="en-US" altLang="ja-JP" sz="1800">
                  <a:cs typeface="Times New Roman" panose="02020603050405020304" pitchFamily="18" charset="0"/>
                </a:rPr>
                <a:t>=[1.49  -1.39]    </a:t>
              </a:r>
              <a:r>
                <a:rPr lang="en-US" altLang="ja-JP" sz="1800"/>
                <a:t>b</a:t>
              </a:r>
              <a:r>
                <a:rPr lang="en-US" altLang="ja-JP" sz="1800">
                  <a:cs typeface="Times New Roman" panose="02020603050405020304" pitchFamily="18" charset="0"/>
                </a:rPr>
                <a:t>=[-0.743] </a:t>
              </a:r>
            </a:p>
          </p:txBody>
        </p:sp>
      </p:grpSp>
      <p:sp>
        <p:nvSpPr>
          <p:cNvPr id="19" name="Text Box 47"/>
          <p:cNvSpPr txBox="1">
            <a:spLocks noChangeArrowheads="1"/>
          </p:cNvSpPr>
          <p:nvPr/>
        </p:nvSpPr>
        <p:spPr bwMode="auto">
          <a:xfrm>
            <a:off x="41557" y="-10862"/>
            <a:ext cx="8848880" cy="584775"/>
          </a:xfrm>
          <a:prstGeom prst="rect">
            <a:avLst/>
          </a:prstGeom>
          <a:extLst/>
        </p:spPr>
        <p:txBody>
          <a:bodyPr wrap="squar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ja-JP" dirty="0"/>
              <a:t>Single Layer </a:t>
            </a:r>
            <a:r>
              <a:rPr lang="en-US" altLang="ja-JP" dirty="0" smtClean="0"/>
              <a:t>Perceptrons</a:t>
            </a:r>
            <a:r>
              <a:rPr lang="zh-CN" altLang="en-US" dirty="0"/>
              <a:t>： </a:t>
            </a:r>
            <a:r>
              <a:rPr lang="zh-CN" altLang="en-US" dirty="0" smtClean="0"/>
              <a:t>迭代过程</a:t>
            </a:r>
            <a:endParaRPr lang="en-US" altLang="ja-JP" dirty="0"/>
          </a:p>
        </p:txBody>
      </p:sp>
      <p:sp>
        <p:nvSpPr>
          <p:cNvPr id="2" name="矩形 1"/>
          <p:cNvSpPr/>
          <p:nvPr/>
        </p:nvSpPr>
        <p:spPr>
          <a:xfrm>
            <a:off x="10748965" y="5319780"/>
            <a:ext cx="886974" cy="369332"/>
          </a:xfrm>
          <a:prstGeom prst="rect">
            <a:avLst/>
          </a:prstGeom>
        </p:spPr>
        <p:txBody>
          <a:bodyPr wrap="none">
            <a:spAutoFit/>
          </a:bodyPr>
          <a:lstStyle/>
          <a:p>
            <a:r>
              <a:rPr lang="en-US" altLang="zh-CN" dirty="0" smtClean="0"/>
              <a:t>where?</a:t>
            </a:r>
            <a:endParaRPr lang="zh-CN" altLang="en-US" dirty="0"/>
          </a:p>
        </p:txBody>
      </p:sp>
    </p:spTree>
    <p:extLst>
      <p:ext uri="{BB962C8B-B14F-4D97-AF65-F5344CB8AC3E}">
        <p14:creationId xmlns:p14="http://schemas.microsoft.com/office/powerpoint/2010/main" val="107150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19"/>
                                        </p:tgtEl>
                                        <p:attrNameLst>
                                          <p:attrName>style.visibility</p:attrName>
                                        </p:attrNameLst>
                                      </p:cBhvr>
                                      <p:to>
                                        <p:strVal val="visible"/>
                                      </p:to>
                                    </p:set>
                                    <p:animEffect transition="in" filter="box(in)">
                                      <p:cBhvr>
                                        <p:cTn id="7" dur="500"/>
                                        <p:tgtEl>
                                          <p:spTgt spid="102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20"/>
                                        </p:tgtEl>
                                        <p:attrNameLst>
                                          <p:attrName>style.visibility</p:attrName>
                                        </p:attrNameLst>
                                      </p:cBhvr>
                                      <p:to>
                                        <p:strVal val="visible"/>
                                      </p:to>
                                    </p:set>
                                    <p:animEffect transition="in" filter="box(in)">
                                      <p:cBhvr>
                                        <p:cTn id="12" dur="500"/>
                                        <p:tgtEl>
                                          <p:spTgt spid="102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2422"/>
                                        </p:tgtEl>
                                        <p:attrNameLst>
                                          <p:attrName>style.visibility</p:attrName>
                                        </p:attrNameLst>
                                      </p:cBhvr>
                                      <p:to>
                                        <p:strVal val="visible"/>
                                      </p:to>
                                    </p:set>
                                    <p:animEffect transition="in" filter="box(in)">
                                      <p:cBhvr>
                                        <p:cTn id="17" dur="500"/>
                                        <p:tgtEl>
                                          <p:spTgt spid="1024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2425"/>
                                        </p:tgtEl>
                                        <p:attrNameLst>
                                          <p:attrName>style.visibility</p:attrName>
                                        </p:attrNameLst>
                                      </p:cBhvr>
                                      <p:to>
                                        <p:strVal val="visible"/>
                                      </p:to>
                                    </p:set>
                                    <p:animEffect transition="in" filter="box(in)">
                                      <p:cBhvr>
                                        <p:cTn id="22" dur="500"/>
                                        <p:tgtEl>
                                          <p:spTgt spid="10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325193" y="79375"/>
            <a:ext cx="6644961"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ja-JP" dirty="0"/>
              <a:t>Single Layer </a:t>
            </a:r>
            <a:r>
              <a:rPr lang="en-US" altLang="ja-JP" dirty="0" smtClean="0"/>
              <a:t>Perceptrons</a:t>
            </a:r>
            <a:r>
              <a:rPr lang="zh-CN" altLang="en-US" dirty="0" smtClean="0"/>
              <a:t>：局限性</a:t>
            </a:r>
            <a:endParaRPr lang="en-US" altLang="ja-JP" dirty="0"/>
          </a:p>
        </p:txBody>
      </p:sp>
      <p:sp>
        <p:nvSpPr>
          <p:cNvPr id="9219" name="Text Box 5"/>
          <p:cNvSpPr txBox="1">
            <a:spLocks noChangeArrowheads="1"/>
          </p:cNvSpPr>
          <p:nvPr/>
        </p:nvSpPr>
        <p:spPr bwMode="auto">
          <a:xfrm>
            <a:off x="577402" y="1052800"/>
            <a:ext cx="6918102" cy="2292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ja-JP" dirty="0"/>
              <a:t>The objective is only to find the line that separates </a:t>
            </a:r>
          </a:p>
          <a:p>
            <a:pPr algn="just" eaLnBrk="1" hangingPunct="1"/>
            <a:r>
              <a:rPr lang="en-US" altLang="ja-JP" dirty="0"/>
              <a:t>two linearly separable classes. As soon as the first</a:t>
            </a:r>
          </a:p>
          <a:p>
            <a:pPr algn="just" eaLnBrk="1" hangingPunct="1"/>
            <a:r>
              <a:rPr lang="en-US" altLang="ja-JP" dirty="0"/>
              <a:t>solution weights vector, which separates </a:t>
            </a:r>
            <a:r>
              <a:rPr lang="en-US" altLang="ja-JP" b="1" i="1" dirty="0"/>
              <a:t>all the </a:t>
            </a:r>
          </a:p>
          <a:p>
            <a:pPr algn="just" eaLnBrk="1" hangingPunct="1"/>
            <a:r>
              <a:rPr lang="en-US" altLang="ja-JP" b="1" i="1" dirty="0"/>
              <a:t>data pairs </a:t>
            </a:r>
            <a:r>
              <a:rPr lang="en-US" altLang="ja-JP" b="1" i="1" dirty="0" err="1"/>
              <a:t>corretly</a:t>
            </a:r>
            <a:r>
              <a:rPr lang="en-US" altLang="ja-JP" dirty="0"/>
              <a:t>, is found, there will be no further</a:t>
            </a:r>
          </a:p>
          <a:p>
            <a:pPr algn="just" eaLnBrk="1" hangingPunct="1"/>
            <a:r>
              <a:rPr lang="en-US" altLang="ja-JP" dirty="0"/>
              <a:t>changes of the vector. So, the perceptron learning </a:t>
            </a:r>
          </a:p>
          <a:p>
            <a:pPr algn="just" eaLnBrk="1" hangingPunct="1"/>
            <a:r>
              <a:rPr lang="en-US" altLang="ja-JP" dirty="0"/>
              <a:t>is not an optimization method. </a:t>
            </a:r>
            <a:r>
              <a:rPr lang="zh-CN" altLang="en-US" dirty="0"/>
              <a:t>线性可分问题</a:t>
            </a:r>
            <a:endParaRPr lang="en-US" altLang="ja-JP" dirty="0"/>
          </a:p>
        </p:txBody>
      </p:sp>
      <p:sp>
        <p:nvSpPr>
          <p:cNvPr id="31753" name="Text Box 9"/>
          <p:cNvSpPr txBox="1">
            <a:spLocks noChangeArrowheads="1"/>
          </p:cNvSpPr>
          <p:nvPr/>
        </p:nvSpPr>
        <p:spPr bwMode="auto">
          <a:xfrm>
            <a:off x="577402" y="4145924"/>
            <a:ext cx="6918102"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dirty="0"/>
              <a:t>Problems:</a:t>
            </a:r>
            <a:r>
              <a:rPr lang="en-US" altLang="ja-JP" dirty="0"/>
              <a:t> it can not separate patterns when there is </a:t>
            </a:r>
          </a:p>
          <a:p>
            <a:pPr eaLnBrk="1" hangingPunct="1"/>
            <a:r>
              <a:rPr lang="en-US" altLang="ja-JP" dirty="0"/>
              <a:t>an overlapping of data or when classes are not linearly</a:t>
            </a:r>
          </a:p>
          <a:p>
            <a:pPr eaLnBrk="1" hangingPunct="1"/>
            <a:r>
              <a:rPr lang="en-US" altLang="ja-JP" dirty="0" smtClean="0"/>
              <a:t>Separable  </a:t>
            </a:r>
            <a:r>
              <a:rPr lang="zh-CN" altLang="en-US" b="1" dirty="0" smtClean="0"/>
              <a:t>不能处理线性不可分问题</a:t>
            </a:r>
            <a:endParaRPr lang="en-US" altLang="ja-JP" b="1" dirty="0"/>
          </a:p>
        </p:txBody>
      </p:sp>
      <p:graphicFrame>
        <p:nvGraphicFramePr>
          <p:cNvPr id="31843" name="Group 99"/>
          <p:cNvGraphicFramePr>
            <a:graphicFrameLocks noGrp="1"/>
          </p:cNvGraphicFramePr>
          <p:nvPr>
            <p:extLst>
              <p:ext uri="{D42A27DB-BD31-4B8C-83A1-F6EECF244321}">
                <p14:modId xmlns:p14="http://schemas.microsoft.com/office/powerpoint/2010/main" val="1459923270"/>
              </p:ext>
            </p:extLst>
          </p:nvPr>
        </p:nvGraphicFramePr>
        <p:xfrm>
          <a:off x="8646018" y="2789971"/>
          <a:ext cx="2362200" cy="1574801"/>
        </p:xfrm>
        <a:graphic>
          <a:graphicData uri="http://schemas.openxmlformats.org/drawingml/2006/table">
            <a:tbl>
              <a:tblPr/>
              <a:tblGrid>
                <a:gridCol w="473075"/>
                <a:gridCol w="1889125"/>
              </a:tblGrid>
              <a:tr h="52546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2400" b="0" i="1" u="none" strike="noStrike" cap="none" normalizeH="0" baseline="0" dirty="0" smtClean="0">
                          <a:ln>
                            <a:noFill/>
                          </a:ln>
                          <a:solidFill>
                            <a:schemeClr val="bg1"/>
                          </a:solidFill>
                          <a:effectLst/>
                          <a:latin typeface="Times New Roman" pitchFamily="18" charset="0"/>
                          <a:ea typeface="宋体" pitchFamily="2" charset="-122"/>
                        </a:rPr>
                        <a:t>x</a:t>
                      </a:r>
                      <a:r>
                        <a:rPr kumimoji="1" lang="en-US" altLang="ja-JP" sz="2400" b="0" i="1" u="none" strike="noStrike" cap="none" normalizeH="0" baseline="-25000" dirty="0" smtClean="0">
                          <a:ln>
                            <a:noFill/>
                          </a:ln>
                          <a:solidFill>
                            <a:schemeClr val="bg1"/>
                          </a:solidFill>
                          <a:effectLst/>
                          <a:latin typeface="Times New Roman" pitchFamily="18" charset="0"/>
                          <a:ea typeface="宋体" pitchFamily="2" charset="-122"/>
                        </a:rPr>
                        <a:t>1</a:t>
                      </a:r>
                      <a:endParaRPr kumimoji="1" lang="ja-JP" altLang="en-US" sz="2400" b="0" i="1" u="none" strike="noStrike" cap="none" normalizeH="0" baseline="-25000" dirty="0" smtClean="0">
                        <a:ln>
                          <a:noFill/>
                        </a:ln>
                        <a:solidFill>
                          <a:schemeClr val="bg1"/>
                        </a:solidFill>
                        <a:effectLst/>
                        <a:latin typeface="Times New Roman" pitchFamily="18" charset="0"/>
                        <a:ea typeface="宋体" pitchFamily="2" charset="-122"/>
                      </a:endParaRPr>
                    </a:p>
                  </a:txBody>
                  <a:tcPr horzOverflow="overflow">
                    <a:lnL cap="flat">
                      <a:noFill/>
                    </a:lnL>
                    <a:lnR w="12700" cap="flat" cmpd="sng" algn="ctr">
                      <a:solidFill>
                        <a:srgbClr val="9933FF"/>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9933F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2400" b="0" i="0" u="none" strike="noStrike" cap="none" normalizeH="0" baseline="0" smtClean="0">
                          <a:ln>
                            <a:noFill/>
                          </a:ln>
                          <a:solidFill>
                            <a:schemeClr val="bg1"/>
                          </a:solidFill>
                          <a:effectLst/>
                          <a:latin typeface="Times New Roman" pitchFamily="18" charset="0"/>
                          <a:ea typeface="宋体" pitchFamily="2" charset="-122"/>
                        </a:rPr>
                        <a:t>  0   0   1   1</a:t>
                      </a:r>
                      <a:endParaRPr kumimoji="1" lang="ja-JP" altLang="en-US" sz="2400" b="0" i="0" u="none" strike="noStrike" cap="none" normalizeH="0" baseline="0" smtClean="0">
                        <a:ln>
                          <a:noFill/>
                        </a:ln>
                        <a:solidFill>
                          <a:schemeClr val="bg1"/>
                        </a:solidFill>
                        <a:effectLst/>
                        <a:latin typeface="Times New Roman" pitchFamily="18" charset="0"/>
                        <a:ea typeface="宋体" pitchFamily="2" charset="-122"/>
                      </a:endParaRPr>
                    </a:p>
                  </a:txBody>
                  <a:tcPr horzOverflow="overflow">
                    <a:lnL w="12700" cap="flat" cmpd="sng" algn="ctr">
                      <a:solidFill>
                        <a:srgbClr val="9933FF"/>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rgbClr val="9933FF"/>
                      </a:solidFill>
                      <a:prstDash val="solid"/>
                      <a:round/>
                      <a:headEnd type="none" w="med" len="med"/>
                      <a:tailEnd type="none" w="med" len="med"/>
                    </a:lnB>
                    <a:lnTlToBr>
                      <a:noFill/>
                    </a:lnTlToBr>
                    <a:lnBlToTr>
                      <a:noFill/>
                    </a:lnBlToTr>
                    <a:solidFill>
                      <a:schemeClr val="tx1"/>
                    </a:solidFill>
                  </a:tcPr>
                </a:tc>
              </a:tr>
              <a:tr h="5238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2400" b="0" i="1" u="none" strike="noStrike" cap="none" normalizeH="0" baseline="0" smtClean="0">
                          <a:ln>
                            <a:noFill/>
                          </a:ln>
                          <a:solidFill>
                            <a:schemeClr val="bg1"/>
                          </a:solidFill>
                          <a:effectLst/>
                          <a:latin typeface="Times New Roman" pitchFamily="18" charset="0"/>
                          <a:ea typeface="宋体" pitchFamily="2" charset="-122"/>
                        </a:rPr>
                        <a:t>x</a:t>
                      </a:r>
                      <a:r>
                        <a:rPr kumimoji="1" lang="en-US" altLang="ja-JP" sz="2400" b="0" i="1" u="none" strike="noStrike" cap="none" normalizeH="0" baseline="-25000" smtClean="0">
                          <a:ln>
                            <a:noFill/>
                          </a:ln>
                          <a:solidFill>
                            <a:schemeClr val="bg1"/>
                          </a:solidFill>
                          <a:effectLst/>
                          <a:latin typeface="Times New Roman" pitchFamily="18" charset="0"/>
                          <a:ea typeface="宋体" pitchFamily="2" charset="-122"/>
                        </a:rPr>
                        <a:t>2</a:t>
                      </a:r>
                      <a:endParaRPr kumimoji="1" lang="ja-JP" altLang="en-US" sz="2400" b="0" i="1" u="none" strike="noStrike" cap="none" normalizeH="0" baseline="-25000" smtClean="0">
                        <a:ln>
                          <a:noFill/>
                        </a:ln>
                        <a:solidFill>
                          <a:schemeClr val="bg1"/>
                        </a:solidFill>
                        <a:effectLst/>
                        <a:latin typeface="Times New Roman" pitchFamily="18" charset="0"/>
                        <a:ea typeface="宋体" pitchFamily="2" charset="-122"/>
                      </a:endParaRPr>
                    </a:p>
                  </a:txBody>
                  <a:tcPr horzOverflow="overflow">
                    <a:lnL cap="flat">
                      <a:noFill/>
                    </a:lnL>
                    <a:lnR w="12700" cap="flat" cmpd="sng" algn="ctr">
                      <a:solidFill>
                        <a:srgbClr val="9933FF"/>
                      </a:solidFill>
                      <a:prstDash val="solid"/>
                      <a:round/>
                      <a:headEnd type="none" w="med" len="med"/>
                      <a:tailEnd type="none" w="med" len="med"/>
                    </a:lnR>
                    <a:lnT w="12700" cap="flat" cmpd="sng" algn="ctr">
                      <a:solidFill>
                        <a:srgbClr val="9933FF"/>
                      </a:solidFill>
                      <a:prstDash val="solid"/>
                      <a:round/>
                      <a:headEnd type="none" w="med" len="med"/>
                      <a:tailEnd type="none" w="med" len="med"/>
                    </a:lnT>
                    <a:lnB w="12700" cap="flat" cmpd="sng" algn="ctr">
                      <a:solidFill>
                        <a:srgbClr val="9933F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2400" b="0" i="0" u="none" strike="noStrike" cap="none" normalizeH="0" baseline="0" dirty="0" smtClean="0">
                          <a:ln>
                            <a:noFill/>
                          </a:ln>
                          <a:solidFill>
                            <a:schemeClr val="bg1"/>
                          </a:solidFill>
                          <a:effectLst/>
                          <a:latin typeface="Times New Roman" pitchFamily="18" charset="0"/>
                          <a:ea typeface="宋体" pitchFamily="2" charset="-122"/>
                        </a:rPr>
                        <a:t>  0   1   0   1</a:t>
                      </a:r>
                      <a:endParaRPr kumimoji="1" lang="ja-JP" altLang="en-US" sz="2400" b="0" i="0" u="none" strike="noStrike" cap="none" normalizeH="0" baseline="0" dirty="0" smtClean="0">
                        <a:ln>
                          <a:noFill/>
                        </a:ln>
                        <a:solidFill>
                          <a:schemeClr val="bg1"/>
                        </a:solidFill>
                        <a:effectLst/>
                        <a:latin typeface="Times New Roman" pitchFamily="18" charset="0"/>
                        <a:ea typeface="宋体" pitchFamily="2" charset="-122"/>
                      </a:endParaRPr>
                    </a:p>
                  </a:txBody>
                  <a:tcPr horzOverflow="overflow">
                    <a:lnL w="12700" cap="flat" cmpd="sng" algn="ctr">
                      <a:solidFill>
                        <a:srgbClr val="9933FF"/>
                      </a:solidFill>
                      <a:prstDash val="solid"/>
                      <a:round/>
                      <a:headEnd type="none" w="med" len="med"/>
                      <a:tailEnd type="none" w="med" len="med"/>
                    </a:lnL>
                    <a:lnR cap="flat">
                      <a:noFill/>
                    </a:lnR>
                    <a:lnT w="12700" cap="flat" cmpd="sng" algn="ctr">
                      <a:solidFill>
                        <a:srgbClr val="9933FF"/>
                      </a:solidFill>
                      <a:prstDash val="solid"/>
                      <a:round/>
                      <a:headEnd type="none" w="med" len="med"/>
                      <a:tailEnd type="none" w="med" len="med"/>
                    </a:lnT>
                    <a:lnB w="12700" cap="flat" cmpd="sng" algn="ctr">
                      <a:solidFill>
                        <a:srgbClr val="9933FF"/>
                      </a:solidFill>
                      <a:prstDash val="solid"/>
                      <a:round/>
                      <a:headEnd type="none" w="med" len="med"/>
                      <a:tailEnd type="none" w="med" len="med"/>
                    </a:lnB>
                    <a:lnTlToBr>
                      <a:noFill/>
                    </a:lnTlToBr>
                    <a:lnBlToTr>
                      <a:noFill/>
                    </a:lnBlToTr>
                    <a:solidFill>
                      <a:schemeClr val="tx1"/>
                    </a:solidFill>
                  </a:tcPr>
                </a:tc>
              </a:tr>
              <a:tr h="52546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2400" b="0" i="1" u="none" strike="noStrike" cap="none" normalizeH="0" baseline="0" smtClean="0">
                          <a:ln>
                            <a:noFill/>
                          </a:ln>
                          <a:solidFill>
                            <a:schemeClr val="bg1"/>
                          </a:solidFill>
                          <a:effectLst/>
                          <a:latin typeface="Times New Roman" pitchFamily="18" charset="0"/>
                          <a:ea typeface="宋体" pitchFamily="2" charset="-122"/>
                        </a:rPr>
                        <a:t>d</a:t>
                      </a:r>
                      <a:endParaRPr kumimoji="1" lang="ja-JP" altLang="en-US" sz="2400" b="0" i="1" u="none" strike="noStrike" cap="none" normalizeH="0" baseline="0" smtClean="0">
                        <a:ln>
                          <a:noFill/>
                        </a:ln>
                        <a:solidFill>
                          <a:schemeClr val="bg1"/>
                        </a:solidFill>
                        <a:effectLst/>
                        <a:latin typeface="Times New Roman" pitchFamily="18" charset="0"/>
                        <a:ea typeface="宋体" pitchFamily="2" charset="-122"/>
                      </a:endParaRPr>
                    </a:p>
                  </a:txBody>
                  <a:tcPr horzOverflow="overflow">
                    <a:lnL cap="flat">
                      <a:noFill/>
                    </a:lnL>
                    <a:lnR w="12700" cap="flat" cmpd="sng" algn="ctr">
                      <a:solidFill>
                        <a:srgbClr val="9933FF"/>
                      </a:solidFill>
                      <a:prstDash val="solid"/>
                      <a:round/>
                      <a:headEnd type="none" w="med" len="med"/>
                      <a:tailEnd type="none" w="med" len="med"/>
                    </a:lnR>
                    <a:lnT w="12700" cap="flat" cmpd="sng" algn="ctr">
                      <a:solidFill>
                        <a:srgbClr val="9933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2400" b="0" i="0" u="none" strike="noStrike" cap="none" normalizeH="0" baseline="0" dirty="0" smtClean="0">
                          <a:ln>
                            <a:noFill/>
                          </a:ln>
                          <a:solidFill>
                            <a:schemeClr val="bg1"/>
                          </a:solidFill>
                          <a:effectLst/>
                          <a:latin typeface="Times New Roman" pitchFamily="18" charset="0"/>
                          <a:ea typeface="宋体" pitchFamily="2" charset="-122"/>
                        </a:rPr>
                        <a:t>  0   1   1   0</a:t>
                      </a:r>
                      <a:endParaRPr kumimoji="1" lang="ja-JP" altLang="en-US" sz="2400" b="0" i="0" u="none" strike="noStrike" cap="none" normalizeH="0" baseline="0" dirty="0" smtClean="0">
                        <a:ln>
                          <a:noFill/>
                        </a:ln>
                        <a:solidFill>
                          <a:schemeClr val="bg1"/>
                        </a:solidFill>
                        <a:effectLst/>
                        <a:latin typeface="Times New Roman" pitchFamily="18" charset="0"/>
                        <a:ea typeface="宋体" pitchFamily="2" charset="-122"/>
                      </a:endParaRPr>
                    </a:p>
                  </a:txBody>
                  <a:tcPr horzOverflow="overflow">
                    <a:lnL w="12700" cap="flat" cmpd="sng" algn="ctr">
                      <a:solidFill>
                        <a:srgbClr val="9933FF"/>
                      </a:solidFill>
                      <a:prstDash val="solid"/>
                      <a:round/>
                      <a:headEnd type="none" w="med" len="med"/>
                      <a:tailEnd type="none" w="med" len="med"/>
                    </a:lnL>
                    <a:lnR cap="flat">
                      <a:noFill/>
                    </a:lnR>
                    <a:lnT w="12700" cap="flat" cmpd="sng" algn="ctr">
                      <a:solidFill>
                        <a:srgbClr val="9933FF"/>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31808" name="Text Box 64"/>
          <p:cNvSpPr txBox="1">
            <a:spLocks noChangeArrowheads="1"/>
          </p:cNvSpPr>
          <p:nvPr/>
        </p:nvSpPr>
        <p:spPr bwMode="auto">
          <a:xfrm>
            <a:off x="9068024" y="1970375"/>
            <a:ext cx="1708150" cy="457200"/>
          </a:xfrm>
          <a:prstGeom prst="rect">
            <a:avLst/>
          </a:prstGeom>
          <a:noFill/>
          <a:ln>
            <a:noFill/>
          </a:ln>
          <a:effectLs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异或问题：</a:t>
            </a:r>
            <a:endParaRPr lang="ja-JP" altLang="en-US" dirty="0"/>
          </a:p>
        </p:txBody>
      </p:sp>
    </p:spTree>
    <p:extLst>
      <p:ext uri="{BB962C8B-B14F-4D97-AF65-F5344CB8AC3E}">
        <p14:creationId xmlns:p14="http://schemas.microsoft.com/office/powerpoint/2010/main" val="4051189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animEffect transition="in" filter="slide(fromTop)">
                                      <p:cBhvr>
                                        <p:cTn id="7" dur="500"/>
                                        <p:tgtEl>
                                          <p:spTgt spid="317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808"/>
                                        </p:tgtEl>
                                        <p:attrNameLst>
                                          <p:attrName>style.visibility</p:attrName>
                                        </p:attrNameLst>
                                      </p:cBhvr>
                                      <p:to>
                                        <p:strVal val="visible"/>
                                      </p:to>
                                    </p:set>
                                    <p:animEffect transition="in" filter="box(in)">
                                      <p:cBhvr>
                                        <p:cTn id="12" dur="500"/>
                                        <p:tgtEl>
                                          <p:spTgt spid="31808"/>
                                        </p:tgtEl>
                                      </p:cBhvr>
                                    </p:animEffec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p:cTn id="15" dur="1" fill="hold">
                                          <p:stCondLst>
                                            <p:cond delay="0"/>
                                          </p:stCondLst>
                                        </p:cTn>
                                        <p:tgtEl>
                                          <p:spTgt spid="31843"/>
                                        </p:tgtEl>
                                        <p:attrNameLst>
                                          <p:attrName>style.visibility</p:attrName>
                                        </p:attrNameLst>
                                      </p:cBhvr>
                                      <p:to>
                                        <p:strVal val="visible"/>
                                      </p:to>
                                    </p:set>
                                    <p:animEffect transition="in" filter="box(in)">
                                      <p:cBhvr>
                                        <p:cTn id="16" dur="500"/>
                                        <p:tgtEl>
                                          <p:spTgt spid="31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 grpId="0" animBg="1" autoUpdateAnimBg="0"/>
      <p:bldP spid="3180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Group 2"/>
          <p:cNvGrpSpPr>
            <a:grpSpLocks/>
          </p:cNvGrpSpPr>
          <p:nvPr/>
        </p:nvGrpSpPr>
        <p:grpSpPr bwMode="auto">
          <a:xfrm>
            <a:off x="2514600" y="1279525"/>
            <a:ext cx="1371600" cy="1631950"/>
            <a:chOff x="240" y="3158"/>
            <a:chExt cx="864" cy="1028"/>
          </a:xfrm>
        </p:grpSpPr>
        <p:sp>
          <p:nvSpPr>
            <p:cNvPr id="10345" name="Line 3"/>
            <p:cNvSpPr>
              <a:spLocks noChangeShapeType="1"/>
            </p:cNvSpPr>
            <p:nvPr/>
          </p:nvSpPr>
          <p:spPr bwMode="auto">
            <a:xfrm flipV="1">
              <a:off x="432" y="3312"/>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6" name="Line 4"/>
            <p:cNvSpPr>
              <a:spLocks noChangeShapeType="1"/>
            </p:cNvSpPr>
            <p:nvPr/>
          </p:nvSpPr>
          <p:spPr bwMode="auto">
            <a:xfrm>
              <a:off x="384" y="3984"/>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7" name="Line 5"/>
            <p:cNvSpPr>
              <a:spLocks noChangeShapeType="1"/>
            </p:cNvSpPr>
            <p:nvPr/>
          </p:nvSpPr>
          <p:spPr bwMode="auto">
            <a:xfrm flipV="1">
              <a:off x="912" y="3504"/>
              <a:ext cx="0" cy="48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8" name="Line 6"/>
            <p:cNvSpPr>
              <a:spLocks noChangeShapeType="1"/>
            </p:cNvSpPr>
            <p:nvPr/>
          </p:nvSpPr>
          <p:spPr bwMode="auto">
            <a:xfrm flipV="1">
              <a:off x="432" y="3504"/>
              <a:ext cx="48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9" name="Text Box 7"/>
            <p:cNvSpPr txBox="1">
              <a:spLocks noChangeArrowheads="1"/>
            </p:cNvSpPr>
            <p:nvPr/>
          </p:nvSpPr>
          <p:spPr bwMode="auto">
            <a:xfrm>
              <a:off x="812" y="393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0</a:t>
              </a:r>
            </a:p>
          </p:txBody>
        </p:sp>
        <p:sp>
          <p:nvSpPr>
            <p:cNvPr id="10350" name="Text Box 8"/>
            <p:cNvSpPr txBox="1">
              <a:spLocks noChangeArrowheads="1"/>
            </p:cNvSpPr>
            <p:nvPr/>
          </p:nvSpPr>
          <p:spPr bwMode="auto">
            <a:xfrm>
              <a:off x="240" y="384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0</a:t>
              </a:r>
            </a:p>
          </p:txBody>
        </p:sp>
        <p:sp>
          <p:nvSpPr>
            <p:cNvPr id="10351" name="Text Box 9"/>
            <p:cNvSpPr txBox="1">
              <a:spLocks noChangeArrowheads="1"/>
            </p:cNvSpPr>
            <p:nvPr/>
          </p:nvSpPr>
          <p:spPr bwMode="auto">
            <a:xfrm>
              <a:off x="284" y="340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0</a:t>
              </a:r>
            </a:p>
          </p:txBody>
        </p:sp>
        <p:sp>
          <p:nvSpPr>
            <p:cNvPr id="10352" name="Text Box 10"/>
            <p:cNvSpPr txBox="1">
              <a:spLocks noChangeArrowheads="1"/>
            </p:cNvSpPr>
            <p:nvPr/>
          </p:nvSpPr>
          <p:spPr bwMode="auto">
            <a:xfrm>
              <a:off x="902" y="336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1</a:t>
              </a:r>
            </a:p>
          </p:txBody>
        </p:sp>
        <p:sp>
          <p:nvSpPr>
            <p:cNvPr id="10353" name="Line 11"/>
            <p:cNvSpPr>
              <a:spLocks noChangeShapeType="1"/>
            </p:cNvSpPr>
            <p:nvPr/>
          </p:nvSpPr>
          <p:spPr bwMode="auto">
            <a:xfrm>
              <a:off x="528" y="3360"/>
              <a:ext cx="576" cy="48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54" name="Text Box 12"/>
            <p:cNvSpPr txBox="1">
              <a:spLocks noChangeArrowheads="1"/>
            </p:cNvSpPr>
            <p:nvPr/>
          </p:nvSpPr>
          <p:spPr bwMode="auto">
            <a:xfrm>
              <a:off x="576" y="3158"/>
              <a:ext cx="4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AND</a:t>
              </a:r>
            </a:p>
          </p:txBody>
        </p:sp>
      </p:grpSp>
      <p:grpSp>
        <p:nvGrpSpPr>
          <p:cNvPr id="104461" name="Group 13"/>
          <p:cNvGrpSpPr>
            <a:grpSpLocks/>
          </p:cNvGrpSpPr>
          <p:nvPr/>
        </p:nvGrpSpPr>
        <p:grpSpPr bwMode="auto">
          <a:xfrm>
            <a:off x="5334000" y="1295400"/>
            <a:ext cx="1371600" cy="1676400"/>
            <a:chOff x="1440" y="3168"/>
            <a:chExt cx="864" cy="1056"/>
          </a:xfrm>
        </p:grpSpPr>
        <p:sp>
          <p:nvSpPr>
            <p:cNvPr id="10335" name="Line 14"/>
            <p:cNvSpPr>
              <a:spLocks noChangeShapeType="1"/>
            </p:cNvSpPr>
            <p:nvPr/>
          </p:nvSpPr>
          <p:spPr bwMode="auto">
            <a:xfrm flipV="1">
              <a:off x="1632" y="3322"/>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6" name="Line 15"/>
            <p:cNvSpPr>
              <a:spLocks noChangeShapeType="1"/>
            </p:cNvSpPr>
            <p:nvPr/>
          </p:nvSpPr>
          <p:spPr bwMode="auto">
            <a:xfrm>
              <a:off x="1584" y="3994"/>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7" name="Line 16"/>
            <p:cNvSpPr>
              <a:spLocks noChangeShapeType="1"/>
            </p:cNvSpPr>
            <p:nvPr/>
          </p:nvSpPr>
          <p:spPr bwMode="auto">
            <a:xfrm flipV="1">
              <a:off x="2112" y="3514"/>
              <a:ext cx="0" cy="48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8" name="Line 17"/>
            <p:cNvSpPr>
              <a:spLocks noChangeShapeType="1"/>
            </p:cNvSpPr>
            <p:nvPr/>
          </p:nvSpPr>
          <p:spPr bwMode="auto">
            <a:xfrm flipV="1">
              <a:off x="1632" y="3514"/>
              <a:ext cx="48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9" name="Text Box 18"/>
            <p:cNvSpPr txBox="1">
              <a:spLocks noChangeArrowheads="1"/>
            </p:cNvSpPr>
            <p:nvPr/>
          </p:nvSpPr>
          <p:spPr bwMode="auto">
            <a:xfrm>
              <a:off x="2060" y="397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1</a:t>
              </a:r>
            </a:p>
          </p:txBody>
        </p:sp>
        <p:sp>
          <p:nvSpPr>
            <p:cNvPr id="10340" name="Text Box 19"/>
            <p:cNvSpPr txBox="1">
              <a:spLocks noChangeArrowheads="1"/>
            </p:cNvSpPr>
            <p:nvPr/>
          </p:nvSpPr>
          <p:spPr bwMode="auto">
            <a:xfrm>
              <a:off x="1440" y="385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0</a:t>
              </a:r>
            </a:p>
          </p:txBody>
        </p:sp>
        <p:sp>
          <p:nvSpPr>
            <p:cNvPr id="10341" name="Text Box 20"/>
            <p:cNvSpPr txBox="1">
              <a:spLocks noChangeArrowheads="1"/>
            </p:cNvSpPr>
            <p:nvPr/>
          </p:nvSpPr>
          <p:spPr bwMode="auto">
            <a:xfrm>
              <a:off x="1484" y="341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1</a:t>
              </a:r>
            </a:p>
          </p:txBody>
        </p:sp>
        <p:sp>
          <p:nvSpPr>
            <p:cNvPr id="10342" name="Text Box 21"/>
            <p:cNvSpPr txBox="1">
              <a:spLocks noChangeArrowheads="1"/>
            </p:cNvSpPr>
            <p:nvPr/>
          </p:nvSpPr>
          <p:spPr bwMode="auto">
            <a:xfrm>
              <a:off x="2102" y="337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1</a:t>
              </a:r>
            </a:p>
          </p:txBody>
        </p:sp>
        <p:sp>
          <p:nvSpPr>
            <p:cNvPr id="10343" name="Line 22"/>
            <p:cNvSpPr>
              <a:spLocks noChangeShapeType="1"/>
            </p:cNvSpPr>
            <p:nvPr/>
          </p:nvSpPr>
          <p:spPr bwMode="auto">
            <a:xfrm>
              <a:off x="1440" y="3648"/>
              <a:ext cx="576" cy="48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4" name="Text Box 23"/>
            <p:cNvSpPr txBox="1">
              <a:spLocks noChangeArrowheads="1"/>
            </p:cNvSpPr>
            <p:nvPr/>
          </p:nvSpPr>
          <p:spPr bwMode="auto">
            <a:xfrm>
              <a:off x="1776" y="3168"/>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OR</a:t>
              </a:r>
            </a:p>
          </p:txBody>
        </p:sp>
      </p:grpSp>
      <p:grpSp>
        <p:nvGrpSpPr>
          <p:cNvPr id="104472" name="Group 24"/>
          <p:cNvGrpSpPr>
            <a:grpSpLocks/>
          </p:cNvGrpSpPr>
          <p:nvPr/>
        </p:nvGrpSpPr>
        <p:grpSpPr bwMode="auto">
          <a:xfrm>
            <a:off x="7848600" y="1295401"/>
            <a:ext cx="1371600" cy="1662113"/>
            <a:chOff x="3072" y="2995"/>
            <a:chExt cx="864" cy="1047"/>
          </a:xfrm>
        </p:grpSpPr>
        <p:sp>
          <p:nvSpPr>
            <p:cNvPr id="10324" name="Line 25"/>
            <p:cNvSpPr>
              <a:spLocks noChangeShapeType="1"/>
            </p:cNvSpPr>
            <p:nvPr/>
          </p:nvSpPr>
          <p:spPr bwMode="auto">
            <a:xfrm flipV="1">
              <a:off x="3264" y="3149"/>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5" name="Line 26"/>
            <p:cNvSpPr>
              <a:spLocks noChangeShapeType="1"/>
            </p:cNvSpPr>
            <p:nvPr/>
          </p:nvSpPr>
          <p:spPr bwMode="auto">
            <a:xfrm>
              <a:off x="3216" y="3821"/>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6" name="Line 27"/>
            <p:cNvSpPr>
              <a:spLocks noChangeShapeType="1"/>
            </p:cNvSpPr>
            <p:nvPr/>
          </p:nvSpPr>
          <p:spPr bwMode="auto">
            <a:xfrm flipV="1">
              <a:off x="3744" y="3341"/>
              <a:ext cx="0" cy="48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7" name="Line 28"/>
            <p:cNvSpPr>
              <a:spLocks noChangeShapeType="1"/>
            </p:cNvSpPr>
            <p:nvPr/>
          </p:nvSpPr>
          <p:spPr bwMode="auto">
            <a:xfrm flipV="1">
              <a:off x="3264" y="3341"/>
              <a:ext cx="48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8" name="Text Box 29"/>
            <p:cNvSpPr txBox="1">
              <a:spLocks noChangeArrowheads="1"/>
            </p:cNvSpPr>
            <p:nvPr/>
          </p:nvSpPr>
          <p:spPr bwMode="auto">
            <a:xfrm>
              <a:off x="3692" y="379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1</a:t>
              </a:r>
            </a:p>
          </p:txBody>
        </p:sp>
        <p:sp>
          <p:nvSpPr>
            <p:cNvPr id="10329" name="Text Box 30"/>
            <p:cNvSpPr txBox="1">
              <a:spLocks noChangeArrowheads="1"/>
            </p:cNvSpPr>
            <p:nvPr/>
          </p:nvSpPr>
          <p:spPr bwMode="auto">
            <a:xfrm>
              <a:off x="3072" y="367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0</a:t>
              </a:r>
            </a:p>
          </p:txBody>
        </p:sp>
        <p:sp>
          <p:nvSpPr>
            <p:cNvPr id="10330" name="Text Box 31"/>
            <p:cNvSpPr txBox="1">
              <a:spLocks noChangeArrowheads="1"/>
            </p:cNvSpPr>
            <p:nvPr/>
          </p:nvSpPr>
          <p:spPr bwMode="auto">
            <a:xfrm>
              <a:off x="3116" y="32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1</a:t>
              </a:r>
            </a:p>
          </p:txBody>
        </p:sp>
        <p:sp>
          <p:nvSpPr>
            <p:cNvPr id="10331" name="Text Box 32"/>
            <p:cNvSpPr txBox="1">
              <a:spLocks noChangeArrowheads="1"/>
            </p:cNvSpPr>
            <p:nvPr/>
          </p:nvSpPr>
          <p:spPr bwMode="auto">
            <a:xfrm>
              <a:off x="3696" y="3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0</a:t>
              </a:r>
            </a:p>
          </p:txBody>
        </p:sp>
        <p:sp>
          <p:nvSpPr>
            <p:cNvPr id="10332" name="Line 33"/>
            <p:cNvSpPr>
              <a:spLocks noChangeShapeType="1"/>
            </p:cNvSpPr>
            <p:nvPr/>
          </p:nvSpPr>
          <p:spPr bwMode="auto">
            <a:xfrm flipV="1">
              <a:off x="3120" y="3120"/>
              <a:ext cx="816" cy="48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3" name="Text Box 34"/>
            <p:cNvSpPr txBox="1">
              <a:spLocks noChangeArrowheads="1"/>
            </p:cNvSpPr>
            <p:nvPr/>
          </p:nvSpPr>
          <p:spPr bwMode="auto">
            <a:xfrm>
              <a:off x="3408" y="2995"/>
              <a:ext cx="4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XOR</a:t>
              </a:r>
            </a:p>
          </p:txBody>
        </p:sp>
        <p:sp>
          <p:nvSpPr>
            <p:cNvPr id="10334" name="Line 35"/>
            <p:cNvSpPr>
              <a:spLocks noChangeShapeType="1"/>
            </p:cNvSpPr>
            <p:nvPr/>
          </p:nvSpPr>
          <p:spPr bwMode="auto">
            <a:xfrm flipV="1">
              <a:off x="3552" y="3120"/>
              <a:ext cx="384" cy="81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04585" name="Group 137"/>
          <p:cNvGraphicFramePr>
            <a:graphicFrameLocks noGrp="1"/>
          </p:cNvGraphicFramePr>
          <p:nvPr/>
        </p:nvGraphicFramePr>
        <p:xfrm>
          <a:off x="2286000" y="3048000"/>
          <a:ext cx="1981200" cy="2286000"/>
        </p:xfrm>
        <a:graphic>
          <a:graphicData uri="http://schemas.openxmlformats.org/drawingml/2006/table">
            <a:tbl>
              <a:tblPr/>
              <a:tblGrid>
                <a:gridCol w="660400"/>
                <a:gridCol w="660400"/>
                <a:gridCol w="66040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ja-JP" sz="1800" b="0" i="0" u="none" strike="noStrike" cap="none" normalizeH="0" baseline="-25000" smtClean="0">
                          <a:ln>
                            <a:noFill/>
                          </a:ln>
                          <a:solidFill>
                            <a:schemeClr val="tx1"/>
                          </a:solidFill>
                          <a:effectLst/>
                          <a:latin typeface="Times New Roman" pitchFamily="18" charset="0"/>
                          <a:ea typeface="宋体" pitchFamily="2" charset="-122"/>
                        </a:rPr>
                        <a:t>1</a:t>
                      </a:r>
                      <a:endParaRPr kumimoji="1" lang="en-US" altLang="ja-JP"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ja-JP" sz="1800" b="0" i="0" u="none" strike="noStrike" cap="none" normalizeH="0" baseline="-25000" smtClean="0">
                          <a:ln>
                            <a:noFill/>
                          </a:ln>
                          <a:solidFill>
                            <a:schemeClr val="tx1"/>
                          </a:solidFill>
                          <a:effectLst/>
                          <a:latin typeface="Times New Roman" pitchFamily="18" charset="0"/>
                          <a:ea typeface="宋体" pitchFamily="2" charset="-122"/>
                        </a:rPr>
                        <a:t>2</a:t>
                      </a:r>
                      <a:endParaRPr kumimoji="1" lang="en-US" altLang="ja-JP"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4586" name="Group 138"/>
          <p:cNvGraphicFramePr>
            <a:graphicFrameLocks noGrp="1"/>
          </p:cNvGraphicFramePr>
          <p:nvPr/>
        </p:nvGraphicFramePr>
        <p:xfrm>
          <a:off x="5105400" y="3048000"/>
          <a:ext cx="1981200" cy="2286000"/>
        </p:xfrm>
        <a:graphic>
          <a:graphicData uri="http://schemas.openxmlformats.org/drawingml/2006/table">
            <a:tbl>
              <a:tblPr/>
              <a:tblGrid>
                <a:gridCol w="660400"/>
                <a:gridCol w="660400"/>
                <a:gridCol w="66040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ja-JP" sz="1800" b="0" i="0" u="none" strike="noStrike" cap="none" normalizeH="0" baseline="-25000" smtClean="0">
                          <a:ln>
                            <a:noFill/>
                          </a:ln>
                          <a:solidFill>
                            <a:schemeClr val="tx1"/>
                          </a:solidFill>
                          <a:effectLst/>
                          <a:latin typeface="Times New Roman" pitchFamily="18" charset="0"/>
                          <a:ea typeface="宋体" pitchFamily="2" charset="-122"/>
                        </a:rPr>
                        <a:t>1</a:t>
                      </a:r>
                      <a:endParaRPr kumimoji="1" lang="en-US" altLang="ja-JP"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ja-JP" sz="1800" b="0" i="0" u="none" strike="noStrike" cap="none" normalizeH="0" baseline="-25000" smtClean="0">
                          <a:ln>
                            <a:noFill/>
                          </a:ln>
                          <a:solidFill>
                            <a:schemeClr val="tx1"/>
                          </a:solidFill>
                          <a:effectLst/>
                          <a:latin typeface="Times New Roman" pitchFamily="18" charset="0"/>
                          <a:ea typeface="宋体" pitchFamily="2" charset="-122"/>
                        </a:rPr>
                        <a:t>2</a:t>
                      </a:r>
                      <a:endParaRPr kumimoji="1" lang="en-US" altLang="ja-JP"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4612" name="Group 164"/>
          <p:cNvGraphicFramePr>
            <a:graphicFrameLocks noGrp="1"/>
          </p:cNvGraphicFramePr>
          <p:nvPr/>
        </p:nvGraphicFramePr>
        <p:xfrm>
          <a:off x="7620000" y="3048000"/>
          <a:ext cx="1981200" cy="2286000"/>
        </p:xfrm>
        <a:graphic>
          <a:graphicData uri="http://schemas.openxmlformats.org/drawingml/2006/table">
            <a:tbl>
              <a:tblPr/>
              <a:tblGrid>
                <a:gridCol w="660400"/>
                <a:gridCol w="660400"/>
                <a:gridCol w="66040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ja-JP" sz="1800" b="0" i="0" u="none" strike="noStrike" cap="none" normalizeH="0" baseline="-25000" smtClean="0">
                          <a:ln>
                            <a:noFill/>
                          </a:ln>
                          <a:solidFill>
                            <a:schemeClr val="tx1"/>
                          </a:solidFill>
                          <a:effectLst/>
                          <a:latin typeface="Times New Roman" pitchFamily="18" charset="0"/>
                          <a:ea typeface="宋体" pitchFamily="2" charset="-122"/>
                        </a:rPr>
                        <a:t>1</a:t>
                      </a:r>
                      <a:endParaRPr kumimoji="1" lang="en-US" altLang="ja-JP"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ja-JP" sz="1800" b="0" i="0" u="none" strike="noStrike" cap="none" normalizeH="0" baseline="-25000" smtClean="0">
                          <a:ln>
                            <a:noFill/>
                          </a:ln>
                          <a:solidFill>
                            <a:schemeClr val="tx1"/>
                          </a:solidFill>
                          <a:effectLst/>
                          <a:latin typeface="Times New Roman" pitchFamily="18" charset="0"/>
                          <a:ea typeface="宋体" pitchFamily="2" charset="-122"/>
                        </a:rPr>
                        <a:t>2</a:t>
                      </a:r>
                      <a:endParaRPr kumimoji="1" lang="en-US" altLang="ja-JP"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23" name="Text Box 190"/>
          <p:cNvSpPr txBox="1">
            <a:spLocks noChangeArrowheads="1"/>
          </p:cNvSpPr>
          <p:nvPr/>
        </p:nvSpPr>
        <p:spPr bwMode="auto">
          <a:xfrm>
            <a:off x="344984" y="177225"/>
            <a:ext cx="5214441"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ja-JP"/>
              <a:t>Linear Separable Problem</a:t>
            </a:r>
          </a:p>
        </p:txBody>
      </p:sp>
    </p:spTree>
    <p:extLst>
      <p:ext uri="{BB962C8B-B14F-4D97-AF65-F5344CB8AC3E}">
        <p14:creationId xmlns:p14="http://schemas.microsoft.com/office/powerpoint/2010/main" val="109558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4450"/>
                                        </p:tgtEl>
                                        <p:attrNameLst>
                                          <p:attrName>style.visibility</p:attrName>
                                        </p:attrNameLst>
                                      </p:cBhvr>
                                      <p:to>
                                        <p:strVal val="visible"/>
                                      </p:to>
                                    </p:set>
                                  </p:childTnLst>
                                </p:cTn>
                              </p:par>
                            </p:childTnLst>
                          </p:cTn>
                        </p:par>
                        <p:par>
                          <p:cTn id="7" fill="hold" nodeType="afterGroup">
                            <p:stCondLst>
                              <p:cond delay="500"/>
                            </p:stCondLst>
                            <p:childTnLst>
                              <p:par>
                                <p:cTn id="8" presetID="4" presetClass="entr" presetSubtype="16" fill="hold" nodeType="afterEffect">
                                  <p:stCondLst>
                                    <p:cond delay="0"/>
                                  </p:stCondLst>
                                  <p:childTnLst>
                                    <p:set>
                                      <p:cBhvr>
                                        <p:cTn id="9" dur="1" fill="hold">
                                          <p:stCondLst>
                                            <p:cond delay="0"/>
                                          </p:stCondLst>
                                        </p:cTn>
                                        <p:tgtEl>
                                          <p:spTgt spid="104585"/>
                                        </p:tgtEl>
                                        <p:attrNameLst>
                                          <p:attrName>style.visibility</p:attrName>
                                        </p:attrNameLst>
                                      </p:cBhvr>
                                      <p:to>
                                        <p:strVal val="visible"/>
                                      </p:to>
                                    </p:set>
                                    <p:animEffect transition="in" filter="box(in)">
                                      <p:cBhvr>
                                        <p:cTn id="10" dur="500"/>
                                        <p:tgtEl>
                                          <p:spTgt spid="10458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4461"/>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10458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04472"/>
                                        </p:tgtEl>
                                        <p:attrNameLst>
                                          <p:attrName>style.visibility</p:attrName>
                                        </p:attrNameLst>
                                      </p:cBhvr>
                                      <p:to>
                                        <p:strVal val="visible"/>
                                      </p:to>
                                    </p:set>
                                  </p:childTnLst>
                                </p:cTn>
                              </p:par>
                            </p:childTnLst>
                          </p:cTn>
                        </p:par>
                        <p:par>
                          <p:cTn id="22" fill="hold" nodeType="afterGroup">
                            <p:stCondLst>
                              <p:cond delay="500"/>
                            </p:stCondLst>
                            <p:childTnLst>
                              <p:par>
                                <p:cTn id="23" presetID="4" presetClass="entr" presetSubtype="16" fill="hold" nodeType="afterEffect">
                                  <p:stCondLst>
                                    <p:cond delay="0"/>
                                  </p:stCondLst>
                                  <p:childTnLst>
                                    <p:set>
                                      <p:cBhvr>
                                        <p:cTn id="24" dur="1" fill="hold">
                                          <p:stCondLst>
                                            <p:cond delay="0"/>
                                          </p:stCondLst>
                                        </p:cTn>
                                        <p:tgtEl>
                                          <p:spTgt spid="104612"/>
                                        </p:tgtEl>
                                        <p:attrNameLst>
                                          <p:attrName>style.visibility</p:attrName>
                                        </p:attrNameLst>
                                      </p:cBhvr>
                                      <p:to>
                                        <p:strVal val="visible"/>
                                      </p:to>
                                    </p:set>
                                    <p:animEffect transition="in" filter="box(in)">
                                      <p:cBhvr>
                                        <p:cTn id="25" dur="500"/>
                                        <p:tgtEl>
                                          <p:spTgt spid="104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4"/>
          <p:cNvGrpSpPr>
            <a:grpSpLocks/>
          </p:cNvGrpSpPr>
          <p:nvPr/>
        </p:nvGrpSpPr>
        <p:grpSpPr bwMode="auto">
          <a:xfrm>
            <a:off x="4038600" y="914401"/>
            <a:ext cx="1371600" cy="1662113"/>
            <a:chOff x="3072" y="2995"/>
            <a:chExt cx="864" cy="1047"/>
          </a:xfrm>
        </p:grpSpPr>
        <p:sp>
          <p:nvSpPr>
            <p:cNvPr id="11277" name="Line 25"/>
            <p:cNvSpPr>
              <a:spLocks noChangeShapeType="1"/>
            </p:cNvSpPr>
            <p:nvPr/>
          </p:nvSpPr>
          <p:spPr bwMode="auto">
            <a:xfrm flipV="1">
              <a:off x="3264" y="3149"/>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8" name="Line 26"/>
            <p:cNvSpPr>
              <a:spLocks noChangeShapeType="1"/>
            </p:cNvSpPr>
            <p:nvPr/>
          </p:nvSpPr>
          <p:spPr bwMode="auto">
            <a:xfrm>
              <a:off x="3216" y="3821"/>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9" name="Line 27"/>
            <p:cNvSpPr>
              <a:spLocks noChangeShapeType="1"/>
            </p:cNvSpPr>
            <p:nvPr/>
          </p:nvSpPr>
          <p:spPr bwMode="auto">
            <a:xfrm flipV="1">
              <a:off x="3744" y="3341"/>
              <a:ext cx="0" cy="48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0" name="Line 28"/>
            <p:cNvSpPr>
              <a:spLocks noChangeShapeType="1"/>
            </p:cNvSpPr>
            <p:nvPr/>
          </p:nvSpPr>
          <p:spPr bwMode="auto">
            <a:xfrm flipV="1">
              <a:off x="3264" y="3341"/>
              <a:ext cx="48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1" name="Text Box 29"/>
            <p:cNvSpPr txBox="1">
              <a:spLocks noChangeArrowheads="1"/>
            </p:cNvSpPr>
            <p:nvPr/>
          </p:nvSpPr>
          <p:spPr bwMode="auto">
            <a:xfrm>
              <a:off x="3692" y="379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1</a:t>
              </a:r>
            </a:p>
          </p:txBody>
        </p:sp>
        <p:sp>
          <p:nvSpPr>
            <p:cNvPr id="11282" name="Text Box 30"/>
            <p:cNvSpPr txBox="1">
              <a:spLocks noChangeArrowheads="1"/>
            </p:cNvSpPr>
            <p:nvPr/>
          </p:nvSpPr>
          <p:spPr bwMode="auto">
            <a:xfrm>
              <a:off x="3072" y="367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0</a:t>
              </a:r>
            </a:p>
          </p:txBody>
        </p:sp>
        <p:sp>
          <p:nvSpPr>
            <p:cNvPr id="11283" name="Text Box 31"/>
            <p:cNvSpPr txBox="1">
              <a:spLocks noChangeArrowheads="1"/>
            </p:cNvSpPr>
            <p:nvPr/>
          </p:nvSpPr>
          <p:spPr bwMode="auto">
            <a:xfrm>
              <a:off x="3116" y="32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1</a:t>
              </a:r>
            </a:p>
          </p:txBody>
        </p:sp>
        <p:sp>
          <p:nvSpPr>
            <p:cNvPr id="11284" name="Text Box 32"/>
            <p:cNvSpPr txBox="1">
              <a:spLocks noChangeArrowheads="1"/>
            </p:cNvSpPr>
            <p:nvPr/>
          </p:nvSpPr>
          <p:spPr bwMode="auto">
            <a:xfrm>
              <a:off x="3696" y="3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a:t>0</a:t>
              </a:r>
            </a:p>
          </p:txBody>
        </p:sp>
        <p:sp>
          <p:nvSpPr>
            <p:cNvPr id="11285" name="Line 33"/>
            <p:cNvSpPr>
              <a:spLocks noChangeShapeType="1"/>
            </p:cNvSpPr>
            <p:nvPr/>
          </p:nvSpPr>
          <p:spPr bwMode="auto">
            <a:xfrm flipV="1">
              <a:off x="3120" y="3120"/>
              <a:ext cx="816" cy="48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6" name="Text Box 34"/>
            <p:cNvSpPr txBox="1">
              <a:spLocks noChangeArrowheads="1"/>
            </p:cNvSpPr>
            <p:nvPr/>
          </p:nvSpPr>
          <p:spPr bwMode="auto">
            <a:xfrm>
              <a:off x="3408" y="2995"/>
              <a:ext cx="4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XOR</a:t>
              </a:r>
            </a:p>
          </p:txBody>
        </p:sp>
        <p:sp>
          <p:nvSpPr>
            <p:cNvPr id="11287" name="Line 35"/>
            <p:cNvSpPr>
              <a:spLocks noChangeShapeType="1"/>
            </p:cNvSpPr>
            <p:nvPr/>
          </p:nvSpPr>
          <p:spPr bwMode="auto">
            <a:xfrm flipV="1">
              <a:off x="3552" y="3120"/>
              <a:ext cx="384" cy="81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267" name="Rectangle 36"/>
          <p:cNvSpPr>
            <a:spLocks noChangeArrowheads="1"/>
          </p:cNvSpPr>
          <p:nvPr/>
        </p:nvSpPr>
        <p:spPr bwMode="auto">
          <a:xfrm>
            <a:off x="5867400" y="990600"/>
            <a:ext cx="1905000" cy="1600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Oval 37"/>
          <p:cNvSpPr>
            <a:spLocks noChangeArrowheads="1"/>
          </p:cNvSpPr>
          <p:nvPr/>
        </p:nvSpPr>
        <p:spPr bwMode="auto">
          <a:xfrm>
            <a:off x="6324600" y="1371600"/>
            <a:ext cx="152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Oval 38"/>
          <p:cNvSpPr>
            <a:spLocks noChangeArrowheads="1"/>
          </p:cNvSpPr>
          <p:nvPr/>
        </p:nvSpPr>
        <p:spPr bwMode="auto">
          <a:xfrm>
            <a:off x="7162800" y="2057400"/>
            <a:ext cx="152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Oval 39"/>
          <p:cNvSpPr>
            <a:spLocks noChangeArrowheads="1"/>
          </p:cNvSpPr>
          <p:nvPr/>
        </p:nvSpPr>
        <p:spPr bwMode="auto">
          <a:xfrm>
            <a:off x="6324600" y="2057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Oval 40"/>
          <p:cNvSpPr>
            <a:spLocks noChangeArrowheads="1"/>
          </p:cNvSpPr>
          <p:nvPr/>
        </p:nvSpPr>
        <p:spPr bwMode="auto">
          <a:xfrm>
            <a:off x="7162800" y="1371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Freeform 41"/>
          <p:cNvSpPr>
            <a:spLocks/>
          </p:cNvSpPr>
          <p:nvPr/>
        </p:nvSpPr>
        <p:spPr bwMode="auto">
          <a:xfrm>
            <a:off x="6019800" y="1752600"/>
            <a:ext cx="787400" cy="685800"/>
          </a:xfrm>
          <a:custGeom>
            <a:avLst/>
            <a:gdLst>
              <a:gd name="T0" fmla="*/ 0 w 496"/>
              <a:gd name="T1" fmla="*/ 0 h 432"/>
              <a:gd name="T2" fmla="*/ 967740000 w 496"/>
              <a:gd name="T3" fmla="*/ 120967500 h 432"/>
              <a:gd name="T4" fmla="*/ 1209675000 w 496"/>
              <a:gd name="T5" fmla="*/ 483870000 h 432"/>
              <a:gd name="T6" fmla="*/ 1209675000 w 496"/>
              <a:gd name="T7" fmla="*/ 108870750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6" h="432">
                <a:moveTo>
                  <a:pt x="0" y="0"/>
                </a:moveTo>
                <a:cubicBezTo>
                  <a:pt x="152" y="8"/>
                  <a:pt x="304" y="16"/>
                  <a:pt x="384" y="48"/>
                </a:cubicBezTo>
                <a:cubicBezTo>
                  <a:pt x="464" y="80"/>
                  <a:pt x="464" y="128"/>
                  <a:pt x="480" y="192"/>
                </a:cubicBezTo>
                <a:cubicBezTo>
                  <a:pt x="496" y="256"/>
                  <a:pt x="488" y="344"/>
                  <a:pt x="480" y="432"/>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3" name="Freeform 42"/>
          <p:cNvSpPr>
            <a:spLocks/>
          </p:cNvSpPr>
          <p:nvPr/>
        </p:nvSpPr>
        <p:spPr bwMode="auto">
          <a:xfrm>
            <a:off x="6794500" y="1143000"/>
            <a:ext cx="825500" cy="711200"/>
          </a:xfrm>
          <a:custGeom>
            <a:avLst/>
            <a:gdLst>
              <a:gd name="T0" fmla="*/ 100806250 w 520"/>
              <a:gd name="T1" fmla="*/ 0 h 448"/>
              <a:gd name="T2" fmla="*/ 100806250 w 520"/>
              <a:gd name="T3" fmla="*/ 846772500 h 448"/>
              <a:gd name="T4" fmla="*/ 705643750 w 520"/>
              <a:gd name="T5" fmla="*/ 1088707500 h 448"/>
              <a:gd name="T6" fmla="*/ 1310481250 w 520"/>
              <a:gd name="T7" fmla="*/ 1088707500 h 4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0" h="448">
                <a:moveTo>
                  <a:pt x="40" y="0"/>
                </a:moveTo>
                <a:cubicBezTo>
                  <a:pt x="20" y="132"/>
                  <a:pt x="0" y="264"/>
                  <a:pt x="40" y="336"/>
                </a:cubicBezTo>
                <a:cubicBezTo>
                  <a:pt x="80" y="408"/>
                  <a:pt x="200" y="416"/>
                  <a:pt x="280" y="432"/>
                </a:cubicBezTo>
                <a:cubicBezTo>
                  <a:pt x="360" y="448"/>
                  <a:pt x="440" y="440"/>
                  <a:pt x="520" y="432"/>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4" name="Text Box 43"/>
          <p:cNvSpPr txBox="1">
            <a:spLocks noChangeArrowheads="1"/>
          </p:cNvSpPr>
          <p:nvPr/>
        </p:nvSpPr>
        <p:spPr bwMode="auto">
          <a:xfrm>
            <a:off x="273677" y="204989"/>
            <a:ext cx="5003486"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ja-JP" dirty="0"/>
              <a:t>Single Layer Perceptrons</a:t>
            </a:r>
          </a:p>
        </p:txBody>
      </p:sp>
      <p:sp>
        <p:nvSpPr>
          <p:cNvPr id="11275" name="Text Box 44"/>
          <p:cNvSpPr txBox="1">
            <a:spLocks noChangeArrowheads="1"/>
          </p:cNvSpPr>
          <p:nvPr/>
        </p:nvSpPr>
        <p:spPr bwMode="auto">
          <a:xfrm>
            <a:off x="3200400" y="2819401"/>
            <a:ext cx="6208751" cy="101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dirty="0"/>
              <a:t>For XOR problem:</a:t>
            </a:r>
          </a:p>
          <a:p>
            <a:pPr eaLnBrk="1" hangingPunct="1"/>
            <a:r>
              <a:rPr lang="en-US" altLang="ja-JP" sz="2000" dirty="0"/>
              <a:t>        1. introducing one additional neuron in a special way;</a:t>
            </a:r>
          </a:p>
          <a:p>
            <a:pPr eaLnBrk="1" hangingPunct="1"/>
            <a:r>
              <a:rPr lang="en-US" altLang="ja-JP" sz="2000" dirty="0"/>
              <a:t>        2. using differentiable activation function</a:t>
            </a:r>
            <a:r>
              <a:rPr lang="en-US" altLang="ja-JP" sz="2000" dirty="0" smtClean="0"/>
              <a:t>;</a:t>
            </a:r>
            <a:endParaRPr lang="en-US" altLang="ja-JP" sz="2000" dirty="0"/>
          </a:p>
        </p:txBody>
      </p:sp>
      <p:sp>
        <p:nvSpPr>
          <p:cNvPr id="11276" name="Text Box 106"/>
          <p:cNvSpPr txBox="1">
            <a:spLocks noChangeArrowheads="1"/>
          </p:cNvSpPr>
          <p:nvPr/>
        </p:nvSpPr>
        <p:spPr bwMode="auto">
          <a:xfrm>
            <a:off x="2195316" y="4794652"/>
            <a:ext cx="8218917" cy="1477328"/>
          </a:xfrm>
          <a:prstGeom prst="rect">
            <a:avLst/>
          </a:prstGeom>
          <a:noFill/>
          <a:ln w="9525">
            <a:solidFill>
              <a:schemeClr val="tx1"/>
            </a:solidFill>
            <a:miter lim="800000"/>
            <a:headEnd/>
            <a:tailEnd/>
          </a:ln>
          <a:effectLs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a:t>
            </a:r>
            <a:r>
              <a:rPr lang="ja-JP" altLang="en-US" sz="2000" dirty="0">
                <a:ea typeface="MS PGothic" panose="020B0600070205080204" pitchFamily="34" charset="-128"/>
              </a:rPr>
              <a:t>　</a:t>
            </a:r>
            <a:r>
              <a:rPr lang="zh-CN" altLang="en-US" sz="2000" dirty="0"/>
              <a:t>一个单级网络可以将平面划分成两部分，用多个单级网组合在一起，</a:t>
            </a:r>
          </a:p>
          <a:p>
            <a:pPr eaLnBrk="1" hangingPunct="1"/>
            <a:r>
              <a:rPr lang="ja-JP" altLang="en-US" sz="2000" dirty="0">
                <a:ea typeface="MS PGothic" panose="020B0600070205080204" pitchFamily="34" charset="-128"/>
              </a:rPr>
              <a:t>　　</a:t>
            </a:r>
            <a:r>
              <a:rPr lang="zh-CN" altLang="en-US" sz="2000" dirty="0"/>
              <a:t>就可以构成一个两级网，该网络可以被用来在平面上划分出一个封闭</a:t>
            </a:r>
          </a:p>
          <a:p>
            <a:pPr eaLnBrk="1" hangingPunct="1"/>
            <a:r>
              <a:rPr lang="ja-JP" altLang="en-US" sz="2000" dirty="0">
                <a:ea typeface="MS PGothic" panose="020B0600070205080204" pitchFamily="34" charset="-128"/>
              </a:rPr>
              <a:t>　　</a:t>
            </a:r>
            <a:r>
              <a:rPr lang="zh-CN" altLang="en-US" sz="2000" dirty="0"/>
              <a:t>或者开放的凸域来；</a:t>
            </a:r>
          </a:p>
          <a:p>
            <a:pPr eaLnBrk="1" hangingPunct="1">
              <a:lnSpc>
                <a:spcPct val="150000"/>
              </a:lnSpc>
            </a:pPr>
            <a:r>
              <a:rPr lang="zh-CN" altLang="en-US" sz="2000" dirty="0">
                <a:cs typeface="Times New Roman" panose="02020603050405020304" pitchFamily="18" charset="0"/>
              </a:rPr>
              <a:t>◙</a:t>
            </a:r>
            <a:r>
              <a:rPr lang="ja-JP" altLang="en-US" sz="2000" dirty="0">
                <a:ea typeface="MS PGothic" panose="020B0600070205080204" pitchFamily="34" charset="-128"/>
              </a:rPr>
              <a:t>　</a:t>
            </a:r>
            <a:r>
              <a:rPr lang="zh-CN" altLang="en-US" sz="2000" dirty="0"/>
              <a:t>采用特殊的激励函数</a:t>
            </a:r>
            <a:r>
              <a:rPr lang="zh-CN" altLang="en-US" sz="2000" dirty="0" smtClean="0"/>
              <a:t>。</a:t>
            </a:r>
            <a:endParaRPr lang="ja-JP" altLang="en-US" dirty="0"/>
          </a:p>
        </p:txBody>
      </p:sp>
    </p:spTree>
    <p:extLst>
      <p:ext uri="{BB962C8B-B14F-4D97-AF65-F5344CB8AC3E}">
        <p14:creationId xmlns:p14="http://schemas.microsoft.com/office/powerpoint/2010/main" val="1227824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84162" y="195262"/>
            <a:ext cx="5003486"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ja-JP" dirty="0"/>
              <a:t>Single Layer Perceptrons</a:t>
            </a:r>
          </a:p>
        </p:txBody>
      </p:sp>
      <p:grpSp>
        <p:nvGrpSpPr>
          <p:cNvPr id="107523" name="Group 3"/>
          <p:cNvGrpSpPr>
            <a:grpSpLocks/>
          </p:cNvGrpSpPr>
          <p:nvPr/>
        </p:nvGrpSpPr>
        <p:grpSpPr bwMode="auto">
          <a:xfrm>
            <a:off x="6853711" y="5105401"/>
            <a:ext cx="4267200" cy="1281113"/>
            <a:chOff x="2832" y="3216"/>
            <a:chExt cx="2688" cy="807"/>
          </a:xfrm>
        </p:grpSpPr>
        <p:grpSp>
          <p:nvGrpSpPr>
            <p:cNvPr id="12365" name="Group 4"/>
            <p:cNvGrpSpPr>
              <a:grpSpLocks/>
            </p:cNvGrpSpPr>
            <p:nvPr/>
          </p:nvGrpSpPr>
          <p:grpSpPr bwMode="auto">
            <a:xfrm>
              <a:off x="2832" y="3216"/>
              <a:ext cx="816" cy="796"/>
              <a:chOff x="2304" y="1649"/>
              <a:chExt cx="816" cy="796"/>
            </a:xfrm>
          </p:grpSpPr>
          <p:sp>
            <p:nvSpPr>
              <p:cNvPr id="12385" name="Rectangle 5"/>
              <p:cNvSpPr>
                <a:spLocks noChangeArrowheads="1"/>
              </p:cNvSpPr>
              <p:nvPr/>
            </p:nvSpPr>
            <p:spPr bwMode="auto">
              <a:xfrm>
                <a:off x="2304" y="1649"/>
                <a:ext cx="81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86" name="Line 6"/>
              <p:cNvSpPr>
                <a:spLocks noChangeShapeType="1"/>
              </p:cNvSpPr>
              <p:nvPr/>
            </p:nvSpPr>
            <p:spPr bwMode="auto">
              <a:xfrm>
                <a:off x="2400" y="2304"/>
                <a:ext cx="624"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87" name="Line 7"/>
              <p:cNvSpPr>
                <a:spLocks noChangeShapeType="1"/>
              </p:cNvSpPr>
              <p:nvPr/>
            </p:nvSpPr>
            <p:spPr bwMode="auto">
              <a:xfrm flipH="1" flipV="1">
                <a:off x="2684" y="1728"/>
                <a:ext cx="0" cy="624"/>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88" name="Line 8"/>
              <p:cNvSpPr>
                <a:spLocks noChangeShapeType="1"/>
              </p:cNvSpPr>
              <p:nvPr/>
            </p:nvSpPr>
            <p:spPr bwMode="auto">
              <a:xfrm>
                <a:off x="2684" y="1920"/>
                <a:ext cx="336" cy="0"/>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89" name="Text Box 9"/>
              <p:cNvSpPr txBox="1">
                <a:spLocks noChangeArrowheads="1"/>
              </p:cNvSpPr>
              <p:nvPr/>
            </p:nvSpPr>
            <p:spPr bwMode="auto">
              <a:xfrm>
                <a:off x="2372" y="1665"/>
                <a:ext cx="2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chemeClr val="bg2"/>
                    </a:solidFill>
                  </a:rPr>
                  <a:t>g(x)</a:t>
                </a:r>
              </a:p>
            </p:txBody>
          </p:sp>
          <p:sp>
            <p:nvSpPr>
              <p:cNvPr id="12390" name="Text Box 10"/>
              <p:cNvSpPr txBox="1">
                <a:spLocks noChangeArrowheads="1"/>
              </p:cNvSpPr>
              <p:nvPr/>
            </p:nvSpPr>
            <p:spPr bwMode="auto">
              <a:xfrm>
                <a:off x="2536" y="1809"/>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chemeClr val="bg2"/>
                    </a:solidFill>
                  </a:rPr>
                  <a:t>1</a:t>
                </a:r>
              </a:p>
            </p:txBody>
          </p:sp>
          <p:sp>
            <p:nvSpPr>
              <p:cNvPr id="12391" name="Text Box 11"/>
              <p:cNvSpPr txBox="1">
                <a:spLocks noChangeArrowheads="1"/>
              </p:cNvSpPr>
              <p:nvPr/>
            </p:nvSpPr>
            <p:spPr bwMode="auto">
              <a:xfrm>
                <a:off x="2928" y="2272"/>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chemeClr val="bg2"/>
                    </a:solidFill>
                  </a:rPr>
                  <a:t>x</a:t>
                </a:r>
              </a:p>
            </p:txBody>
          </p:sp>
          <p:sp>
            <p:nvSpPr>
              <p:cNvPr id="12392" name="Freeform 12"/>
              <p:cNvSpPr>
                <a:spLocks/>
              </p:cNvSpPr>
              <p:nvPr/>
            </p:nvSpPr>
            <p:spPr bwMode="auto">
              <a:xfrm>
                <a:off x="2384" y="1944"/>
                <a:ext cx="612" cy="324"/>
              </a:xfrm>
              <a:custGeom>
                <a:avLst/>
                <a:gdLst>
                  <a:gd name="T0" fmla="*/ 612 w 612"/>
                  <a:gd name="T1" fmla="*/ 0 h 324"/>
                  <a:gd name="T2" fmla="*/ 396 w 612"/>
                  <a:gd name="T3" fmla="*/ 60 h 324"/>
                  <a:gd name="T4" fmla="*/ 192 w 612"/>
                  <a:gd name="T5" fmla="*/ 264 h 324"/>
                  <a:gd name="T6" fmla="*/ 0 w 612"/>
                  <a:gd name="T7" fmla="*/ 324 h 3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2" h="324">
                    <a:moveTo>
                      <a:pt x="612" y="0"/>
                    </a:moveTo>
                    <a:cubicBezTo>
                      <a:pt x="576" y="10"/>
                      <a:pt x="466" y="16"/>
                      <a:pt x="396" y="60"/>
                    </a:cubicBezTo>
                    <a:cubicBezTo>
                      <a:pt x="326" y="104"/>
                      <a:pt x="258" y="220"/>
                      <a:pt x="192" y="264"/>
                    </a:cubicBezTo>
                    <a:cubicBezTo>
                      <a:pt x="126" y="308"/>
                      <a:pt x="40" y="312"/>
                      <a:pt x="0" y="324"/>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366" name="Group 13"/>
            <p:cNvGrpSpPr>
              <a:grpSpLocks/>
            </p:cNvGrpSpPr>
            <p:nvPr/>
          </p:nvGrpSpPr>
          <p:grpSpPr bwMode="auto">
            <a:xfrm>
              <a:off x="3744" y="3216"/>
              <a:ext cx="816" cy="807"/>
              <a:chOff x="3360" y="1641"/>
              <a:chExt cx="816" cy="807"/>
            </a:xfrm>
          </p:grpSpPr>
          <p:sp>
            <p:nvSpPr>
              <p:cNvPr id="12375" name="Rectangle 14"/>
              <p:cNvSpPr>
                <a:spLocks noChangeArrowheads="1"/>
              </p:cNvSpPr>
              <p:nvPr/>
            </p:nvSpPr>
            <p:spPr bwMode="auto">
              <a:xfrm>
                <a:off x="3360" y="1641"/>
                <a:ext cx="81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76" name="Line 15"/>
              <p:cNvSpPr>
                <a:spLocks noChangeShapeType="1"/>
              </p:cNvSpPr>
              <p:nvPr/>
            </p:nvSpPr>
            <p:spPr bwMode="auto">
              <a:xfrm>
                <a:off x="3456" y="2112"/>
                <a:ext cx="624"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77" name="Line 16"/>
              <p:cNvSpPr>
                <a:spLocks noChangeShapeType="1"/>
              </p:cNvSpPr>
              <p:nvPr/>
            </p:nvSpPr>
            <p:spPr bwMode="auto">
              <a:xfrm flipH="1" flipV="1">
                <a:off x="3740" y="1720"/>
                <a:ext cx="0" cy="68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78" name="Line 17"/>
              <p:cNvSpPr>
                <a:spLocks noChangeShapeType="1"/>
              </p:cNvSpPr>
              <p:nvPr/>
            </p:nvSpPr>
            <p:spPr bwMode="auto">
              <a:xfrm>
                <a:off x="3740" y="1912"/>
                <a:ext cx="336" cy="0"/>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79" name="Text Box 18"/>
              <p:cNvSpPr txBox="1">
                <a:spLocks noChangeArrowheads="1"/>
              </p:cNvSpPr>
              <p:nvPr/>
            </p:nvSpPr>
            <p:spPr bwMode="auto">
              <a:xfrm>
                <a:off x="3428" y="1657"/>
                <a:ext cx="2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chemeClr val="bg2"/>
                    </a:solidFill>
                  </a:rPr>
                  <a:t>g(x)</a:t>
                </a:r>
              </a:p>
            </p:txBody>
          </p:sp>
          <p:sp>
            <p:nvSpPr>
              <p:cNvPr id="12380" name="Text Box 19"/>
              <p:cNvSpPr txBox="1">
                <a:spLocks noChangeArrowheads="1"/>
              </p:cNvSpPr>
              <p:nvPr/>
            </p:nvSpPr>
            <p:spPr bwMode="auto">
              <a:xfrm>
                <a:off x="3592" y="1801"/>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chemeClr val="bg2"/>
                    </a:solidFill>
                  </a:rPr>
                  <a:t>1</a:t>
                </a:r>
              </a:p>
            </p:txBody>
          </p:sp>
          <p:sp>
            <p:nvSpPr>
              <p:cNvPr id="12381" name="Text Box 20"/>
              <p:cNvSpPr txBox="1">
                <a:spLocks noChangeArrowheads="1"/>
              </p:cNvSpPr>
              <p:nvPr/>
            </p:nvSpPr>
            <p:spPr bwMode="auto">
              <a:xfrm>
                <a:off x="4000" y="2080"/>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chemeClr val="bg2"/>
                    </a:solidFill>
                  </a:rPr>
                  <a:t>x</a:t>
                </a:r>
              </a:p>
            </p:txBody>
          </p:sp>
          <p:sp>
            <p:nvSpPr>
              <p:cNvPr id="12382" name="Freeform 21"/>
              <p:cNvSpPr>
                <a:spLocks/>
              </p:cNvSpPr>
              <p:nvPr/>
            </p:nvSpPr>
            <p:spPr bwMode="auto">
              <a:xfrm>
                <a:off x="3440" y="1980"/>
                <a:ext cx="612" cy="324"/>
              </a:xfrm>
              <a:custGeom>
                <a:avLst/>
                <a:gdLst>
                  <a:gd name="T0" fmla="*/ 612 w 612"/>
                  <a:gd name="T1" fmla="*/ 0 h 324"/>
                  <a:gd name="T2" fmla="*/ 396 w 612"/>
                  <a:gd name="T3" fmla="*/ 60 h 324"/>
                  <a:gd name="T4" fmla="*/ 192 w 612"/>
                  <a:gd name="T5" fmla="*/ 264 h 324"/>
                  <a:gd name="T6" fmla="*/ 0 w 612"/>
                  <a:gd name="T7" fmla="*/ 324 h 3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2" h="324">
                    <a:moveTo>
                      <a:pt x="612" y="0"/>
                    </a:moveTo>
                    <a:cubicBezTo>
                      <a:pt x="576" y="10"/>
                      <a:pt x="466" y="16"/>
                      <a:pt x="396" y="60"/>
                    </a:cubicBezTo>
                    <a:cubicBezTo>
                      <a:pt x="326" y="104"/>
                      <a:pt x="258" y="220"/>
                      <a:pt x="192" y="264"/>
                    </a:cubicBezTo>
                    <a:cubicBezTo>
                      <a:pt x="126" y="308"/>
                      <a:pt x="40" y="312"/>
                      <a:pt x="0" y="324"/>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83" name="Line 22"/>
              <p:cNvSpPr>
                <a:spLocks noChangeShapeType="1"/>
              </p:cNvSpPr>
              <p:nvPr/>
            </p:nvSpPr>
            <p:spPr bwMode="auto">
              <a:xfrm>
                <a:off x="3404" y="2352"/>
                <a:ext cx="336" cy="0"/>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84" name="Text Box 23"/>
              <p:cNvSpPr txBox="1">
                <a:spLocks noChangeArrowheads="1"/>
              </p:cNvSpPr>
              <p:nvPr/>
            </p:nvSpPr>
            <p:spPr bwMode="auto">
              <a:xfrm>
                <a:off x="3744" y="2275"/>
                <a:ext cx="1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chemeClr val="bg2"/>
                    </a:solidFill>
                  </a:rPr>
                  <a:t>-1</a:t>
                </a:r>
              </a:p>
            </p:txBody>
          </p:sp>
        </p:grpSp>
        <p:grpSp>
          <p:nvGrpSpPr>
            <p:cNvPr id="12367" name="Group 24"/>
            <p:cNvGrpSpPr>
              <a:grpSpLocks/>
            </p:cNvGrpSpPr>
            <p:nvPr/>
          </p:nvGrpSpPr>
          <p:grpSpPr bwMode="auto">
            <a:xfrm>
              <a:off x="4680" y="3233"/>
              <a:ext cx="840" cy="768"/>
              <a:chOff x="4412" y="1649"/>
              <a:chExt cx="840" cy="768"/>
            </a:xfrm>
          </p:grpSpPr>
          <p:sp>
            <p:nvSpPr>
              <p:cNvPr id="12368" name="Rectangle 25"/>
              <p:cNvSpPr>
                <a:spLocks noChangeArrowheads="1"/>
              </p:cNvSpPr>
              <p:nvPr/>
            </p:nvSpPr>
            <p:spPr bwMode="auto">
              <a:xfrm>
                <a:off x="4412" y="1649"/>
                <a:ext cx="81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69" name="Line 26"/>
              <p:cNvSpPr>
                <a:spLocks noChangeShapeType="1"/>
              </p:cNvSpPr>
              <p:nvPr/>
            </p:nvSpPr>
            <p:spPr bwMode="auto">
              <a:xfrm flipH="1" flipV="1">
                <a:off x="4792" y="1728"/>
                <a:ext cx="0" cy="68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70" name="Text Box 27"/>
              <p:cNvSpPr txBox="1">
                <a:spLocks noChangeArrowheads="1"/>
              </p:cNvSpPr>
              <p:nvPr/>
            </p:nvSpPr>
            <p:spPr bwMode="auto">
              <a:xfrm>
                <a:off x="4480" y="1665"/>
                <a:ext cx="2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chemeClr val="bg2"/>
                    </a:solidFill>
                  </a:rPr>
                  <a:t>g(x)</a:t>
                </a:r>
              </a:p>
            </p:txBody>
          </p:sp>
          <p:sp>
            <p:nvSpPr>
              <p:cNvPr id="12371" name="Text Box 28"/>
              <p:cNvSpPr txBox="1">
                <a:spLocks noChangeArrowheads="1"/>
              </p:cNvSpPr>
              <p:nvPr/>
            </p:nvSpPr>
            <p:spPr bwMode="auto">
              <a:xfrm>
                <a:off x="4644" y="1809"/>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chemeClr val="bg2"/>
                    </a:solidFill>
                  </a:rPr>
                  <a:t>1</a:t>
                </a:r>
              </a:p>
            </p:txBody>
          </p:sp>
          <p:sp>
            <p:nvSpPr>
              <p:cNvPr id="12372" name="Text Box 29"/>
              <p:cNvSpPr txBox="1">
                <a:spLocks noChangeArrowheads="1"/>
              </p:cNvSpPr>
              <p:nvPr/>
            </p:nvSpPr>
            <p:spPr bwMode="auto">
              <a:xfrm>
                <a:off x="5088" y="2176"/>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chemeClr val="bg2"/>
                    </a:solidFill>
                  </a:rPr>
                  <a:t>x</a:t>
                </a:r>
              </a:p>
            </p:txBody>
          </p:sp>
          <p:sp>
            <p:nvSpPr>
              <p:cNvPr id="12373" name="Freeform 30"/>
              <p:cNvSpPr>
                <a:spLocks/>
              </p:cNvSpPr>
              <p:nvPr/>
            </p:nvSpPr>
            <p:spPr bwMode="auto">
              <a:xfrm>
                <a:off x="4560" y="1920"/>
                <a:ext cx="480" cy="384"/>
              </a:xfrm>
              <a:custGeom>
                <a:avLst/>
                <a:gdLst>
                  <a:gd name="T0" fmla="*/ 0 w 708"/>
                  <a:gd name="T1" fmla="*/ 357 h 398"/>
                  <a:gd name="T2" fmla="*/ 44 w 708"/>
                  <a:gd name="T3" fmla="*/ 313 h 398"/>
                  <a:gd name="T4" fmla="*/ 94 w 708"/>
                  <a:gd name="T5" fmla="*/ 90 h 398"/>
                  <a:gd name="T6" fmla="*/ 160 w 708"/>
                  <a:gd name="T7" fmla="*/ 0 h 398"/>
                  <a:gd name="T8" fmla="*/ 226 w 708"/>
                  <a:gd name="T9" fmla="*/ 90 h 398"/>
                  <a:gd name="T10" fmla="*/ 271 w 708"/>
                  <a:gd name="T11" fmla="*/ 324 h 398"/>
                  <a:gd name="T12" fmla="*/ 325 w 708"/>
                  <a:gd name="T13" fmla="*/ 369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8" h="398">
                    <a:moveTo>
                      <a:pt x="0" y="384"/>
                    </a:moveTo>
                    <a:cubicBezTo>
                      <a:pt x="16" y="376"/>
                      <a:pt x="62" y="384"/>
                      <a:pt x="96" y="336"/>
                    </a:cubicBezTo>
                    <a:cubicBezTo>
                      <a:pt x="130" y="288"/>
                      <a:pt x="162" y="152"/>
                      <a:pt x="204" y="96"/>
                    </a:cubicBezTo>
                    <a:cubicBezTo>
                      <a:pt x="246" y="40"/>
                      <a:pt x="300" y="0"/>
                      <a:pt x="348" y="0"/>
                    </a:cubicBezTo>
                    <a:cubicBezTo>
                      <a:pt x="396" y="0"/>
                      <a:pt x="452" y="38"/>
                      <a:pt x="492" y="96"/>
                    </a:cubicBezTo>
                    <a:cubicBezTo>
                      <a:pt x="532" y="154"/>
                      <a:pt x="552" y="298"/>
                      <a:pt x="588" y="348"/>
                    </a:cubicBezTo>
                    <a:cubicBezTo>
                      <a:pt x="624" y="398"/>
                      <a:pt x="683" y="386"/>
                      <a:pt x="708" y="396"/>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74" name="Line 31"/>
              <p:cNvSpPr>
                <a:spLocks noChangeShapeType="1"/>
              </p:cNvSpPr>
              <p:nvPr/>
            </p:nvSpPr>
            <p:spPr bwMode="auto">
              <a:xfrm>
                <a:off x="4464" y="2352"/>
                <a:ext cx="72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2292" name="Group 32"/>
          <p:cNvGrpSpPr>
            <a:grpSpLocks/>
          </p:cNvGrpSpPr>
          <p:nvPr/>
        </p:nvGrpSpPr>
        <p:grpSpPr bwMode="auto">
          <a:xfrm>
            <a:off x="1789091" y="990600"/>
            <a:ext cx="2667000" cy="1784350"/>
            <a:chOff x="816" y="624"/>
            <a:chExt cx="1680" cy="1124"/>
          </a:xfrm>
        </p:grpSpPr>
        <p:sp>
          <p:nvSpPr>
            <p:cNvPr id="12336" name="Rectangle 33"/>
            <p:cNvSpPr>
              <a:spLocks noChangeArrowheads="1"/>
            </p:cNvSpPr>
            <p:nvPr/>
          </p:nvSpPr>
          <p:spPr bwMode="auto">
            <a:xfrm>
              <a:off x="816" y="641"/>
              <a:ext cx="63" cy="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37" name="Rectangle 34"/>
            <p:cNvSpPr>
              <a:spLocks noChangeArrowheads="1"/>
            </p:cNvSpPr>
            <p:nvPr/>
          </p:nvSpPr>
          <p:spPr bwMode="auto">
            <a:xfrm>
              <a:off x="816" y="1287"/>
              <a:ext cx="63" cy="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38" name="Line 35"/>
            <p:cNvSpPr>
              <a:spLocks noChangeShapeType="1"/>
            </p:cNvSpPr>
            <p:nvPr/>
          </p:nvSpPr>
          <p:spPr bwMode="auto">
            <a:xfrm>
              <a:off x="869" y="684"/>
              <a:ext cx="1065" cy="1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39" name="Line 36"/>
            <p:cNvSpPr>
              <a:spLocks noChangeShapeType="1"/>
            </p:cNvSpPr>
            <p:nvPr/>
          </p:nvSpPr>
          <p:spPr bwMode="auto">
            <a:xfrm>
              <a:off x="879" y="708"/>
              <a:ext cx="323" cy="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40" name="Line 37"/>
            <p:cNvSpPr>
              <a:spLocks noChangeShapeType="1"/>
            </p:cNvSpPr>
            <p:nvPr/>
          </p:nvSpPr>
          <p:spPr bwMode="auto">
            <a:xfrm flipV="1">
              <a:off x="893" y="1066"/>
              <a:ext cx="309"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41" name="Line 38"/>
            <p:cNvSpPr>
              <a:spLocks noChangeShapeType="1"/>
            </p:cNvSpPr>
            <p:nvPr/>
          </p:nvSpPr>
          <p:spPr bwMode="auto">
            <a:xfrm flipV="1">
              <a:off x="864" y="1162"/>
              <a:ext cx="107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42" name="Line 39"/>
            <p:cNvSpPr>
              <a:spLocks noChangeShapeType="1"/>
            </p:cNvSpPr>
            <p:nvPr/>
          </p:nvSpPr>
          <p:spPr bwMode="auto">
            <a:xfrm>
              <a:off x="2243" y="1032"/>
              <a:ext cx="25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43" name="Oval 40"/>
            <p:cNvSpPr>
              <a:spLocks noChangeArrowheads="1"/>
            </p:cNvSpPr>
            <p:nvPr/>
          </p:nvSpPr>
          <p:spPr bwMode="auto">
            <a:xfrm>
              <a:off x="1857" y="829"/>
              <a:ext cx="363" cy="38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44" name="Line 41"/>
            <p:cNvSpPr>
              <a:spLocks noChangeShapeType="1"/>
            </p:cNvSpPr>
            <p:nvPr/>
          </p:nvSpPr>
          <p:spPr bwMode="auto">
            <a:xfrm>
              <a:off x="1876" y="1056"/>
              <a:ext cx="31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45" name="Line 42"/>
            <p:cNvSpPr>
              <a:spLocks noChangeShapeType="1"/>
            </p:cNvSpPr>
            <p:nvPr/>
          </p:nvSpPr>
          <p:spPr bwMode="auto">
            <a:xfrm>
              <a:off x="2035" y="858"/>
              <a:ext cx="0" cy="31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46" name="Line 43"/>
            <p:cNvSpPr>
              <a:spLocks noChangeShapeType="1"/>
            </p:cNvSpPr>
            <p:nvPr/>
          </p:nvSpPr>
          <p:spPr bwMode="auto">
            <a:xfrm>
              <a:off x="2035" y="945"/>
              <a:ext cx="10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47" name="Line 44"/>
            <p:cNvSpPr>
              <a:spLocks noChangeShapeType="1"/>
            </p:cNvSpPr>
            <p:nvPr/>
          </p:nvSpPr>
          <p:spPr bwMode="auto">
            <a:xfrm>
              <a:off x="1929" y="1056"/>
              <a:ext cx="10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48" name="Oval 45"/>
            <p:cNvSpPr>
              <a:spLocks noChangeArrowheads="1"/>
            </p:cNvSpPr>
            <p:nvPr/>
          </p:nvSpPr>
          <p:spPr bwMode="auto">
            <a:xfrm>
              <a:off x="1202" y="826"/>
              <a:ext cx="362" cy="38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49" name="Line 46"/>
            <p:cNvSpPr>
              <a:spLocks noChangeShapeType="1"/>
            </p:cNvSpPr>
            <p:nvPr/>
          </p:nvSpPr>
          <p:spPr bwMode="auto">
            <a:xfrm>
              <a:off x="1221" y="1056"/>
              <a:ext cx="31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50" name="Line 47"/>
            <p:cNvSpPr>
              <a:spLocks noChangeShapeType="1"/>
            </p:cNvSpPr>
            <p:nvPr/>
          </p:nvSpPr>
          <p:spPr bwMode="auto">
            <a:xfrm>
              <a:off x="1379" y="855"/>
              <a:ext cx="0" cy="31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51" name="Line 48"/>
            <p:cNvSpPr>
              <a:spLocks noChangeShapeType="1"/>
            </p:cNvSpPr>
            <p:nvPr/>
          </p:nvSpPr>
          <p:spPr bwMode="auto">
            <a:xfrm>
              <a:off x="1379" y="942"/>
              <a:ext cx="10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52" name="Line 49"/>
            <p:cNvSpPr>
              <a:spLocks noChangeShapeType="1"/>
            </p:cNvSpPr>
            <p:nvPr/>
          </p:nvSpPr>
          <p:spPr bwMode="auto">
            <a:xfrm>
              <a:off x="1274" y="1056"/>
              <a:ext cx="10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53" name="Text Box 50"/>
            <p:cNvSpPr txBox="1">
              <a:spLocks noChangeArrowheads="1"/>
            </p:cNvSpPr>
            <p:nvPr/>
          </p:nvSpPr>
          <p:spPr bwMode="auto">
            <a:xfrm>
              <a:off x="1580" y="62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solidFill>
                    <a:schemeClr val="hlink"/>
                  </a:solidFill>
                </a:rPr>
                <a:t>1</a:t>
              </a:r>
            </a:p>
          </p:txBody>
        </p:sp>
        <p:sp>
          <p:nvSpPr>
            <p:cNvPr id="12354" name="Text Box 51"/>
            <p:cNvSpPr txBox="1">
              <a:spLocks noChangeArrowheads="1"/>
            </p:cNvSpPr>
            <p:nvPr/>
          </p:nvSpPr>
          <p:spPr bwMode="auto">
            <a:xfrm>
              <a:off x="912" y="76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solidFill>
                    <a:schemeClr val="hlink"/>
                  </a:solidFill>
                </a:rPr>
                <a:t>1</a:t>
              </a:r>
            </a:p>
          </p:txBody>
        </p:sp>
        <p:sp>
          <p:nvSpPr>
            <p:cNvPr id="12355" name="Text Box 52"/>
            <p:cNvSpPr txBox="1">
              <a:spLocks noChangeArrowheads="1"/>
            </p:cNvSpPr>
            <p:nvPr/>
          </p:nvSpPr>
          <p:spPr bwMode="auto">
            <a:xfrm>
              <a:off x="912" y="101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solidFill>
                    <a:schemeClr val="hlink"/>
                  </a:solidFill>
                </a:rPr>
                <a:t>1</a:t>
              </a:r>
            </a:p>
          </p:txBody>
        </p:sp>
        <p:sp>
          <p:nvSpPr>
            <p:cNvPr id="12356" name="Rectangle 53"/>
            <p:cNvSpPr>
              <a:spLocks noChangeArrowheads="1"/>
            </p:cNvSpPr>
            <p:nvPr/>
          </p:nvSpPr>
          <p:spPr bwMode="auto">
            <a:xfrm>
              <a:off x="1569" y="1479"/>
              <a:ext cx="63" cy="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57" name="Line 54"/>
            <p:cNvSpPr>
              <a:spLocks noChangeShapeType="1"/>
            </p:cNvSpPr>
            <p:nvPr/>
          </p:nvSpPr>
          <p:spPr bwMode="auto">
            <a:xfrm flipH="1" flipV="1">
              <a:off x="1440" y="1162"/>
              <a:ext cx="14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58" name="Line 55"/>
            <p:cNvSpPr>
              <a:spLocks noChangeShapeType="1"/>
            </p:cNvSpPr>
            <p:nvPr/>
          </p:nvSpPr>
          <p:spPr bwMode="auto">
            <a:xfrm flipV="1">
              <a:off x="1632" y="1210"/>
              <a:ext cx="43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59" name="Text Box 56"/>
            <p:cNvSpPr txBox="1">
              <a:spLocks noChangeArrowheads="1"/>
            </p:cNvSpPr>
            <p:nvPr/>
          </p:nvSpPr>
          <p:spPr bwMode="auto">
            <a:xfrm>
              <a:off x="1584" y="101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solidFill>
                    <a:schemeClr val="hlink"/>
                  </a:solidFill>
                </a:rPr>
                <a:t>1</a:t>
              </a:r>
            </a:p>
          </p:txBody>
        </p:sp>
        <p:sp>
          <p:nvSpPr>
            <p:cNvPr id="12360" name="Text Box 57"/>
            <p:cNvSpPr txBox="1">
              <a:spLocks noChangeArrowheads="1"/>
            </p:cNvSpPr>
            <p:nvPr/>
          </p:nvSpPr>
          <p:spPr bwMode="auto">
            <a:xfrm>
              <a:off x="1488" y="149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solidFill>
                    <a:schemeClr val="hlink"/>
                  </a:solidFill>
                </a:rPr>
                <a:t>1</a:t>
              </a:r>
            </a:p>
          </p:txBody>
        </p:sp>
        <p:sp>
          <p:nvSpPr>
            <p:cNvPr id="12361" name="Text Box 58"/>
            <p:cNvSpPr txBox="1">
              <a:spLocks noChangeArrowheads="1"/>
            </p:cNvSpPr>
            <p:nvPr/>
          </p:nvSpPr>
          <p:spPr bwMode="auto">
            <a:xfrm>
              <a:off x="1200" y="1258"/>
              <a:ext cx="3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solidFill>
                    <a:schemeClr val="hlink"/>
                  </a:solidFill>
                </a:rPr>
                <a:t>-1.5</a:t>
              </a:r>
            </a:p>
          </p:txBody>
        </p:sp>
        <p:sp>
          <p:nvSpPr>
            <p:cNvPr id="12362" name="Text Box 59"/>
            <p:cNvSpPr txBox="1">
              <a:spLocks noChangeArrowheads="1"/>
            </p:cNvSpPr>
            <p:nvPr/>
          </p:nvSpPr>
          <p:spPr bwMode="auto">
            <a:xfrm>
              <a:off x="1580" y="826"/>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solidFill>
                    <a:schemeClr val="hlink"/>
                  </a:solidFill>
                </a:rPr>
                <a:t>-1</a:t>
              </a:r>
            </a:p>
          </p:txBody>
        </p:sp>
        <p:sp>
          <p:nvSpPr>
            <p:cNvPr id="12363" name="Line 60"/>
            <p:cNvSpPr>
              <a:spLocks noChangeShapeType="1"/>
            </p:cNvSpPr>
            <p:nvPr/>
          </p:nvSpPr>
          <p:spPr bwMode="auto">
            <a:xfrm>
              <a:off x="1584" y="101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64" name="Text Box 61"/>
            <p:cNvSpPr txBox="1">
              <a:spLocks noChangeArrowheads="1"/>
            </p:cNvSpPr>
            <p:nvPr/>
          </p:nvSpPr>
          <p:spPr bwMode="auto">
            <a:xfrm>
              <a:off x="1820" y="1248"/>
              <a:ext cx="3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solidFill>
                    <a:schemeClr val="hlink"/>
                  </a:solidFill>
                </a:rPr>
                <a:t>-4/3</a:t>
              </a:r>
            </a:p>
          </p:txBody>
        </p:sp>
      </p:grpSp>
      <p:graphicFrame>
        <p:nvGraphicFramePr>
          <p:cNvPr id="107582" name="Group 62"/>
          <p:cNvGraphicFramePr>
            <a:graphicFrameLocks noGrp="1"/>
          </p:cNvGraphicFramePr>
          <p:nvPr>
            <p:extLst>
              <p:ext uri="{D42A27DB-BD31-4B8C-83A1-F6EECF244321}">
                <p14:modId xmlns:p14="http://schemas.microsoft.com/office/powerpoint/2010/main" val="1804982215"/>
              </p:ext>
            </p:extLst>
          </p:nvPr>
        </p:nvGraphicFramePr>
        <p:xfrm>
          <a:off x="7387111" y="685800"/>
          <a:ext cx="2641600" cy="2286000"/>
        </p:xfrm>
        <a:graphic>
          <a:graphicData uri="http://schemas.openxmlformats.org/drawingml/2006/table">
            <a:tbl>
              <a:tblPr/>
              <a:tblGrid>
                <a:gridCol w="660400"/>
                <a:gridCol w="660400"/>
                <a:gridCol w="660400"/>
                <a:gridCol w="66040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ja-JP" sz="1800" b="0" i="0" u="none" strike="noStrike" cap="none" normalizeH="0" baseline="-25000" smtClean="0">
                          <a:ln>
                            <a:noFill/>
                          </a:ln>
                          <a:solidFill>
                            <a:schemeClr val="tx1"/>
                          </a:solidFill>
                          <a:effectLst/>
                          <a:latin typeface="Times New Roman" pitchFamily="18" charset="0"/>
                          <a:ea typeface="宋体" pitchFamily="2" charset="-122"/>
                        </a:rPr>
                        <a:t>1</a:t>
                      </a:r>
                      <a:endParaRPr kumimoji="1" lang="en-US" altLang="ja-JP"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ja-JP" sz="1800" b="0" i="0" u="none" strike="noStrike" cap="none" normalizeH="0" baseline="-25000" smtClean="0">
                          <a:ln>
                            <a:noFill/>
                          </a:ln>
                          <a:solidFill>
                            <a:schemeClr val="tx1"/>
                          </a:solidFill>
                          <a:effectLst/>
                          <a:latin typeface="Times New Roman" pitchFamily="18" charset="0"/>
                          <a:ea typeface="宋体" pitchFamily="2" charset="-122"/>
                        </a:rPr>
                        <a:t>2</a:t>
                      </a:r>
                      <a:endParaRPr kumimoji="1" lang="en-US" altLang="ja-JP"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ja-JP" sz="1800" b="0" i="0" u="none" strike="noStrike" cap="none" normalizeH="0" baseline="0" smtClean="0">
                          <a:ln>
                            <a:noFill/>
                          </a:ln>
                          <a:solidFill>
                            <a:schemeClr val="tx1"/>
                          </a:solidFill>
                          <a:effectLst/>
                          <a:latin typeface="Times New Roman"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ja-JP"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325" name="Object 94"/>
          <p:cNvGraphicFramePr>
            <a:graphicFrameLocks noChangeAspect="1"/>
          </p:cNvGraphicFramePr>
          <p:nvPr>
            <p:extLst>
              <p:ext uri="{D42A27DB-BD31-4B8C-83A1-F6EECF244321}">
                <p14:modId xmlns:p14="http://schemas.microsoft.com/office/powerpoint/2010/main" val="2846710610"/>
              </p:ext>
            </p:extLst>
          </p:nvPr>
        </p:nvGraphicFramePr>
        <p:xfrm>
          <a:off x="1938317" y="2743201"/>
          <a:ext cx="2289175" cy="498475"/>
        </p:xfrm>
        <a:graphic>
          <a:graphicData uri="http://schemas.openxmlformats.org/presentationml/2006/ole">
            <mc:AlternateContent xmlns:mc="http://schemas.openxmlformats.org/markup-compatibility/2006">
              <mc:Choice xmlns:v="urn:schemas-microsoft-com:vml" Requires="v">
                <p:oleObj spid="_x0000_s13362" name="数式" r:id="rId3" imgW="990170" imgH="215806" progId="Equation.3">
                  <p:embed/>
                </p:oleObj>
              </mc:Choice>
              <mc:Fallback>
                <p:oleObj name="数式" r:id="rId3" imgW="990170"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17" y="2743201"/>
                        <a:ext cx="2289175" cy="498475"/>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6" name="Object 95"/>
          <p:cNvGraphicFramePr>
            <a:graphicFrameLocks noChangeAspect="1"/>
          </p:cNvGraphicFramePr>
          <p:nvPr>
            <p:extLst>
              <p:ext uri="{D42A27DB-BD31-4B8C-83A1-F6EECF244321}">
                <p14:modId xmlns:p14="http://schemas.microsoft.com/office/powerpoint/2010/main" val="3928661965"/>
              </p:ext>
            </p:extLst>
          </p:nvPr>
        </p:nvGraphicFramePr>
        <p:xfrm>
          <a:off x="1936729" y="3276600"/>
          <a:ext cx="2671762" cy="909638"/>
        </p:xfrm>
        <a:graphic>
          <a:graphicData uri="http://schemas.openxmlformats.org/presentationml/2006/ole">
            <mc:AlternateContent xmlns:mc="http://schemas.openxmlformats.org/markup-compatibility/2006">
              <mc:Choice xmlns:v="urn:schemas-microsoft-com:vml" Requires="v">
                <p:oleObj spid="_x0000_s13363" name="数式" r:id="rId5" imgW="1155700" imgH="393700" progId="Equation.3">
                  <p:embed/>
                </p:oleObj>
              </mc:Choice>
              <mc:Fallback>
                <p:oleObj name="数式" r:id="rId5" imgW="11557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6729" y="3276600"/>
                        <a:ext cx="2671762" cy="909638"/>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7616" name="Group 96"/>
          <p:cNvGrpSpPr>
            <a:grpSpLocks/>
          </p:cNvGrpSpPr>
          <p:nvPr/>
        </p:nvGrpSpPr>
        <p:grpSpPr bwMode="auto">
          <a:xfrm>
            <a:off x="2155066" y="4876800"/>
            <a:ext cx="1905000" cy="1600200"/>
            <a:chOff x="2736" y="1872"/>
            <a:chExt cx="1200" cy="1008"/>
          </a:xfrm>
        </p:grpSpPr>
        <p:sp>
          <p:nvSpPr>
            <p:cNvPr id="12329" name="Rectangle 97"/>
            <p:cNvSpPr>
              <a:spLocks noChangeArrowheads="1"/>
            </p:cNvSpPr>
            <p:nvPr/>
          </p:nvSpPr>
          <p:spPr bwMode="auto">
            <a:xfrm>
              <a:off x="2736" y="1872"/>
              <a:ext cx="1200"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30" name="Oval 98"/>
            <p:cNvSpPr>
              <a:spLocks noChangeArrowheads="1"/>
            </p:cNvSpPr>
            <p:nvPr/>
          </p:nvSpPr>
          <p:spPr bwMode="auto">
            <a:xfrm>
              <a:off x="3024" y="2112"/>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31" name="Oval 99"/>
            <p:cNvSpPr>
              <a:spLocks noChangeArrowheads="1"/>
            </p:cNvSpPr>
            <p:nvPr/>
          </p:nvSpPr>
          <p:spPr bwMode="auto">
            <a:xfrm>
              <a:off x="3552" y="2544"/>
              <a:ext cx="96" cy="9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32" name="Oval 100"/>
            <p:cNvSpPr>
              <a:spLocks noChangeArrowheads="1"/>
            </p:cNvSpPr>
            <p:nvPr/>
          </p:nvSpPr>
          <p:spPr bwMode="auto">
            <a:xfrm>
              <a:off x="3024" y="25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33" name="Oval 101"/>
            <p:cNvSpPr>
              <a:spLocks noChangeArrowheads="1"/>
            </p:cNvSpPr>
            <p:nvPr/>
          </p:nvSpPr>
          <p:spPr bwMode="auto">
            <a:xfrm>
              <a:off x="3552" y="211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34" name="Freeform 102"/>
            <p:cNvSpPr>
              <a:spLocks/>
            </p:cNvSpPr>
            <p:nvPr/>
          </p:nvSpPr>
          <p:spPr bwMode="auto">
            <a:xfrm>
              <a:off x="2832" y="2352"/>
              <a:ext cx="496" cy="432"/>
            </a:xfrm>
            <a:custGeom>
              <a:avLst/>
              <a:gdLst>
                <a:gd name="T0" fmla="*/ 0 w 496"/>
                <a:gd name="T1" fmla="*/ 0 h 432"/>
                <a:gd name="T2" fmla="*/ 384 w 496"/>
                <a:gd name="T3" fmla="*/ 48 h 432"/>
                <a:gd name="T4" fmla="*/ 480 w 496"/>
                <a:gd name="T5" fmla="*/ 192 h 432"/>
                <a:gd name="T6" fmla="*/ 480 w 496"/>
                <a:gd name="T7" fmla="*/ 432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6" h="432">
                  <a:moveTo>
                    <a:pt x="0" y="0"/>
                  </a:moveTo>
                  <a:cubicBezTo>
                    <a:pt x="152" y="8"/>
                    <a:pt x="304" y="16"/>
                    <a:pt x="384" y="48"/>
                  </a:cubicBezTo>
                  <a:cubicBezTo>
                    <a:pt x="464" y="80"/>
                    <a:pt x="464" y="128"/>
                    <a:pt x="480" y="192"/>
                  </a:cubicBezTo>
                  <a:cubicBezTo>
                    <a:pt x="496" y="256"/>
                    <a:pt x="488" y="344"/>
                    <a:pt x="480" y="432"/>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35" name="Freeform 103"/>
            <p:cNvSpPr>
              <a:spLocks/>
            </p:cNvSpPr>
            <p:nvPr/>
          </p:nvSpPr>
          <p:spPr bwMode="auto">
            <a:xfrm>
              <a:off x="3320" y="1968"/>
              <a:ext cx="520" cy="448"/>
            </a:xfrm>
            <a:custGeom>
              <a:avLst/>
              <a:gdLst>
                <a:gd name="T0" fmla="*/ 40 w 520"/>
                <a:gd name="T1" fmla="*/ 0 h 448"/>
                <a:gd name="T2" fmla="*/ 40 w 520"/>
                <a:gd name="T3" fmla="*/ 336 h 448"/>
                <a:gd name="T4" fmla="*/ 280 w 520"/>
                <a:gd name="T5" fmla="*/ 432 h 448"/>
                <a:gd name="T6" fmla="*/ 520 w 520"/>
                <a:gd name="T7" fmla="*/ 432 h 4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0" h="448">
                  <a:moveTo>
                    <a:pt x="40" y="0"/>
                  </a:moveTo>
                  <a:cubicBezTo>
                    <a:pt x="20" y="132"/>
                    <a:pt x="0" y="264"/>
                    <a:pt x="40" y="336"/>
                  </a:cubicBezTo>
                  <a:cubicBezTo>
                    <a:pt x="80" y="408"/>
                    <a:pt x="200" y="416"/>
                    <a:pt x="280" y="432"/>
                  </a:cubicBezTo>
                  <a:cubicBezTo>
                    <a:pt x="360" y="448"/>
                    <a:pt x="440" y="440"/>
                    <a:pt x="520" y="432"/>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7624" name="Text Box 104"/>
          <p:cNvSpPr txBox="1">
            <a:spLocks noChangeArrowheads="1"/>
          </p:cNvSpPr>
          <p:nvPr/>
        </p:nvSpPr>
        <p:spPr bwMode="auto">
          <a:xfrm>
            <a:off x="6469537" y="3352800"/>
            <a:ext cx="4636206"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多级网络虽然很好地解决了线性不可分</a:t>
            </a:r>
          </a:p>
          <a:p>
            <a:pPr eaLnBrk="1" hangingPunct="1"/>
            <a:r>
              <a:rPr lang="zh-CN" altLang="en-US" sz="2000" dirty="0"/>
              <a:t>问题，但是，由于无法知道网络隐藏层</a:t>
            </a:r>
          </a:p>
          <a:p>
            <a:pPr eaLnBrk="1" hangingPunct="1"/>
            <a:r>
              <a:rPr lang="zh-CN" altLang="en-US" sz="2000" dirty="0"/>
              <a:t>的神经元的理想输出，所以，</a:t>
            </a:r>
            <a:r>
              <a:rPr lang="zh-CN" altLang="en-US" sz="2000" b="1" dirty="0">
                <a:solidFill>
                  <a:srgbClr val="FF0000"/>
                </a:solidFill>
              </a:rPr>
              <a:t>感知器的</a:t>
            </a:r>
          </a:p>
          <a:p>
            <a:pPr eaLnBrk="1" hangingPunct="1"/>
            <a:r>
              <a:rPr lang="zh-CN" altLang="en-US" sz="2000" b="1" dirty="0">
                <a:solidFill>
                  <a:srgbClr val="FF0000"/>
                </a:solidFill>
              </a:rPr>
              <a:t>训练算法是难以直接用于多层网的训练</a:t>
            </a:r>
            <a:r>
              <a:rPr lang="en-US" altLang="zh-CN" sz="2000" b="1" dirty="0">
                <a:solidFill>
                  <a:srgbClr val="FF0000"/>
                </a:solidFill>
              </a:rPr>
              <a:t>.</a:t>
            </a:r>
            <a:endParaRPr lang="ja-JP" altLang="en-US" sz="2000" b="1" dirty="0">
              <a:solidFill>
                <a:srgbClr val="FF0000"/>
              </a:solidFill>
            </a:endParaRPr>
          </a:p>
        </p:txBody>
      </p:sp>
    </p:spTree>
    <p:extLst>
      <p:ext uri="{BB962C8B-B14F-4D97-AF65-F5344CB8AC3E}">
        <p14:creationId xmlns:p14="http://schemas.microsoft.com/office/powerpoint/2010/main" val="343473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07582"/>
                                        </p:tgtEl>
                                        <p:attrNameLst>
                                          <p:attrName>style.visibility</p:attrName>
                                        </p:attrNameLst>
                                      </p:cBhvr>
                                      <p:to>
                                        <p:strVal val="visible"/>
                                      </p:to>
                                    </p:set>
                                    <p:animEffect transition="in" filter="box(in)">
                                      <p:cBhvr>
                                        <p:cTn id="7" dur="500"/>
                                        <p:tgtEl>
                                          <p:spTgt spid="107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07616"/>
                                        </p:tgtEl>
                                        <p:attrNameLst>
                                          <p:attrName>style.visibility</p:attrName>
                                        </p:attrNameLst>
                                      </p:cBhvr>
                                      <p:to>
                                        <p:strVal val="visible"/>
                                      </p:to>
                                    </p:set>
                                    <p:animEffect transition="in" filter="blinds(vertical)">
                                      <p:cBhvr>
                                        <p:cTn id="12" dur="500"/>
                                        <p:tgtEl>
                                          <p:spTgt spid="107616"/>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107624"/>
                                        </p:tgtEl>
                                        <p:attrNameLst>
                                          <p:attrName>style.visibility</p:attrName>
                                        </p:attrNameLst>
                                      </p:cBhvr>
                                      <p:to>
                                        <p:strVal val="visible"/>
                                      </p:to>
                                    </p:set>
                                    <p:animEffect transition="in" filter="box(in)">
                                      <p:cBhvr>
                                        <p:cTn id="16" dur="500"/>
                                        <p:tgtEl>
                                          <p:spTgt spid="107624"/>
                                        </p:tgtEl>
                                      </p:cBhvr>
                                    </p:animEffect>
                                  </p:child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107523"/>
                                        </p:tgtEl>
                                        <p:attrNameLst>
                                          <p:attrName>style.visibility</p:attrName>
                                        </p:attrNameLst>
                                      </p:cBhvr>
                                      <p:to>
                                        <p:strVal val="visible"/>
                                      </p:to>
                                    </p:set>
                                    <p:animEffect transition="in" filter="blinds(horizontal)">
                                      <p:cBhvr>
                                        <p:cTn id="20" dur="5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2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3"/>
          <p:cNvSpPr txBox="1">
            <a:spLocks noChangeArrowheads="1"/>
          </p:cNvSpPr>
          <p:nvPr/>
        </p:nvSpPr>
        <p:spPr bwMode="auto">
          <a:xfrm>
            <a:off x="3868876" y="2667321"/>
            <a:ext cx="4288353"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t>从神经网络到深度学习</a:t>
            </a:r>
            <a:endParaRPr lang="en-US" altLang="ja-JP" dirty="0"/>
          </a:p>
        </p:txBody>
      </p:sp>
    </p:spTree>
    <p:extLst>
      <p:ext uri="{BB962C8B-B14F-4D97-AF65-F5344CB8AC3E}">
        <p14:creationId xmlns:p14="http://schemas.microsoft.com/office/powerpoint/2010/main" val="43095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srcRect/>
          <a:stretch>
            <a:fillRect/>
          </a:stretch>
        </p:blipFill>
        <p:spPr bwMode="auto">
          <a:xfrm>
            <a:off x="1373113" y="1219689"/>
            <a:ext cx="3800475" cy="2809875"/>
          </a:xfrm>
          <a:prstGeom prst="rect">
            <a:avLst/>
          </a:prstGeom>
          <a:noFill/>
          <a:ln w="9525">
            <a:noFill/>
            <a:miter lim="800000"/>
            <a:headEnd/>
            <a:tailEnd/>
          </a:ln>
        </p:spPr>
      </p:pic>
      <p:pic>
        <p:nvPicPr>
          <p:cNvPr id="7" name="Picture 5"/>
          <p:cNvPicPr>
            <a:picLocks noChangeAspect="1" noChangeArrowheads="1"/>
          </p:cNvPicPr>
          <p:nvPr/>
        </p:nvPicPr>
        <p:blipFill>
          <a:blip r:embed="rId4"/>
          <a:srcRect/>
          <a:stretch>
            <a:fillRect/>
          </a:stretch>
        </p:blipFill>
        <p:spPr bwMode="auto">
          <a:xfrm>
            <a:off x="6995877" y="845628"/>
            <a:ext cx="3074987" cy="3886200"/>
          </a:xfrm>
          <a:prstGeom prst="rect">
            <a:avLst/>
          </a:prstGeom>
          <a:noFill/>
          <a:ln w="9525">
            <a:noFill/>
            <a:miter lim="800000"/>
            <a:headEnd/>
            <a:tailEnd/>
          </a:ln>
        </p:spPr>
      </p:pic>
      <p:sp>
        <p:nvSpPr>
          <p:cNvPr id="8" name="矩形 7"/>
          <p:cNvSpPr/>
          <p:nvPr/>
        </p:nvSpPr>
        <p:spPr>
          <a:xfrm>
            <a:off x="1576891" y="131029"/>
            <a:ext cx="2854876" cy="584775"/>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神经网络</a:t>
            </a:r>
            <a:endParaRPr lang="en-US" altLang="zh-CN" sz="32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7497591" y="108100"/>
            <a:ext cx="2854876" cy="584775"/>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深度学习网络</a:t>
            </a:r>
            <a:endParaRPr lang="en-US" altLang="zh-CN" sz="32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1373113" y="5127487"/>
            <a:ext cx="2854876" cy="523220"/>
          </a:xfrm>
          <a:prstGeom prst="rect">
            <a:avLst/>
          </a:prstGeom>
        </p:spPr>
        <p:txBody>
          <a:bodyPr wrap="square">
            <a:spAutoFit/>
          </a:bodyPr>
          <a:lstStyle/>
          <a:p>
            <a:r>
              <a:rPr lang="zh-CN" altLang="en-US" sz="2800" dirty="0" smtClean="0">
                <a:latin typeface="微软雅黑" panose="020B0503020204020204" pitchFamily="34" charset="-122"/>
                <a:ea typeface="微软雅黑" panose="020B0503020204020204" pitchFamily="34" charset="-122"/>
              </a:rPr>
              <a:t>相似之处：</a:t>
            </a:r>
            <a:endParaRPr lang="en-US" altLang="zh-CN" sz="2800" dirty="0" smtClean="0">
              <a:latin typeface="微软雅黑" panose="020B0503020204020204" pitchFamily="34" charset="-122"/>
              <a:ea typeface="微软雅黑" panose="020B0503020204020204" pitchFamily="34" charset="-122"/>
            </a:endParaRPr>
          </a:p>
        </p:txBody>
      </p:sp>
      <p:sp>
        <p:nvSpPr>
          <p:cNvPr id="11" name="矩形 10"/>
          <p:cNvSpPr/>
          <p:nvPr/>
        </p:nvSpPr>
        <p:spPr>
          <a:xfrm>
            <a:off x="6995877" y="5037334"/>
            <a:ext cx="2854876"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不同之处：</a:t>
            </a:r>
            <a:endParaRPr lang="en-US" altLang="zh-CN" sz="2800" dirty="0">
              <a:latin typeface="微软雅黑" panose="020B0503020204020204" pitchFamily="34" charset="-122"/>
              <a:ea typeface="微软雅黑" panose="020B0503020204020204" pitchFamily="34" charset="-122"/>
            </a:endParaRPr>
          </a:p>
        </p:txBody>
      </p:sp>
      <p:sp>
        <p:nvSpPr>
          <p:cNvPr id="12" name="Text Box 33"/>
          <p:cNvSpPr txBox="1">
            <a:spLocks noChangeArrowheads="1"/>
          </p:cNvSpPr>
          <p:nvPr/>
        </p:nvSpPr>
        <p:spPr bwMode="auto">
          <a:xfrm>
            <a:off x="1373113" y="5927372"/>
            <a:ext cx="3262432" cy="400110"/>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000" dirty="0" smtClean="0"/>
              <a:t>模拟人脑的分层网络结构；</a:t>
            </a:r>
            <a:endParaRPr lang="en-US" altLang="ja-JP" sz="2000" dirty="0"/>
          </a:p>
        </p:txBody>
      </p:sp>
      <p:sp>
        <p:nvSpPr>
          <p:cNvPr id="13" name="Text Box 33"/>
          <p:cNvSpPr txBox="1">
            <a:spLocks noChangeArrowheads="1"/>
          </p:cNvSpPr>
          <p:nvPr/>
        </p:nvSpPr>
        <p:spPr bwMode="auto">
          <a:xfrm>
            <a:off x="7161747" y="5650707"/>
            <a:ext cx="4544834" cy="1015663"/>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000" dirty="0" smtClean="0"/>
              <a:t>强调深度的重要性；</a:t>
            </a:r>
            <a:endParaRPr lang="en-US" altLang="zh-CN" sz="2000" dirty="0" smtClean="0"/>
          </a:p>
          <a:p>
            <a:r>
              <a:rPr lang="zh-CN" altLang="en-US" sz="2000" dirty="0" smtClean="0"/>
              <a:t>突出特征学习的重要性；（逐层抽象）</a:t>
            </a:r>
            <a:endParaRPr lang="en-US" altLang="zh-CN" sz="2000" dirty="0" smtClean="0"/>
          </a:p>
          <a:p>
            <a:r>
              <a:rPr lang="zh-CN" altLang="en-US" sz="2000" dirty="0"/>
              <a:t>训练</a:t>
            </a:r>
            <a:r>
              <a:rPr lang="zh-CN" altLang="en-US" sz="2000" dirty="0" smtClean="0"/>
              <a:t>机制；</a:t>
            </a:r>
            <a:endParaRPr lang="en-US" altLang="ja-JP" sz="2000" dirty="0"/>
          </a:p>
        </p:txBody>
      </p:sp>
    </p:spTree>
    <p:extLst>
      <p:ext uri="{BB962C8B-B14F-4D97-AF65-F5344CB8AC3E}">
        <p14:creationId xmlns:p14="http://schemas.microsoft.com/office/powerpoint/2010/main" val="3027465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492117" y="1060583"/>
            <a:ext cx="8982075" cy="4857750"/>
          </a:xfrm>
          <a:prstGeom prst="rect">
            <a:avLst/>
          </a:prstGeom>
        </p:spPr>
      </p:pic>
      <p:sp>
        <p:nvSpPr>
          <p:cNvPr id="7" name="矩形 6"/>
          <p:cNvSpPr/>
          <p:nvPr/>
        </p:nvSpPr>
        <p:spPr>
          <a:xfrm>
            <a:off x="262652" y="192041"/>
            <a:ext cx="5570756"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深度学习思想起源：人脑视觉机理</a:t>
            </a:r>
            <a:endParaRPr lang="zh-CN" altLang="en-US" sz="2800" dirty="0"/>
          </a:p>
        </p:txBody>
      </p:sp>
      <p:sp>
        <p:nvSpPr>
          <p:cNvPr id="2" name="矩形 1"/>
          <p:cNvSpPr/>
          <p:nvPr/>
        </p:nvSpPr>
        <p:spPr>
          <a:xfrm>
            <a:off x="1901782" y="6263655"/>
            <a:ext cx="928996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后脑皮层的不同视觉神经元，与瞳孔所受刺激之间，存在某种对应关系。</a:t>
            </a:r>
          </a:p>
        </p:txBody>
      </p:sp>
    </p:spTree>
    <p:extLst>
      <p:ext uri="{BB962C8B-B14F-4D97-AF65-F5344CB8AC3E}">
        <p14:creationId xmlns:p14="http://schemas.microsoft.com/office/powerpoint/2010/main" val="496513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5096" y="803489"/>
            <a:ext cx="8066018" cy="5924135"/>
          </a:xfrm>
          <a:prstGeom prst="rect">
            <a:avLst/>
          </a:prstGeom>
        </p:spPr>
      </p:pic>
      <p:sp>
        <p:nvSpPr>
          <p:cNvPr id="2" name="矩形 1"/>
          <p:cNvSpPr/>
          <p:nvPr/>
        </p:nvSpPr>
        <p:spPr>
          <a:xfrm>
            <a:off x="8491469" y="1003204"/>
            <a:ext cx="3288406" cy="3574312"/>
          </a:xfrm>
          <a:prstGeom prst="rect">
            <a:avLst/>
          </a:prstGeom>
        </p:spPr>
        <p:txBody>
          <a:bodyPr wrap="square">
            <a:spAutoFit/>
          </a:bodyPr>
          <a:lstStyle/>
          <a:p>
            <a:pPr>
              <a:lnSpc>
                <a:spcPct val="114000"/>
              </a:lnSpc>
            </a:pPr>
            <a:endParaRPr lang="en-US" altLang="zh-CN" sz="2000" dirty="0">
              <a:latin typeface="微软雅黑" panose="020B0503020204020204" pitchFamily="34" charset="-122"/>
              <a:ea typeface="微软雅黑" panose="020B0503020204020204" pitchFamily="34" charset="-122"/>
            </a:endParaRPr>
          </a:p>
          <a:p>
            <a:pPr>
              <a:lnSpc>
                <a:spcPct val="114000"/>
              </a:lnSpc>
              <a:buFont typeface="Wingdings" pitchFamily="2" charset="2"/>
              <a:buChar char="ü"/>
            </a:pPr>
            <a:r>
              <a:rPr lang="zh-CN" altLang="en-US" sz="2000" dirty="0">
                <a:latin typeface="微软雅黑" panose="020B0503020204020204" pitchFamily="34" charset="-122"/>
                <a:ea typeface="微软雅黑" panose="020B0503020204020204" pitchFamily="34" charset="-122"/>
              </a:rPr>
              <a:t>人的视觉系统的信息处理是分级</a:t>
            </a:r>
            <a:r>
              <a:rPr lang="zh-CN" altLang="en-US" sz="2000" dirty="0" smtClean="0">
                <a:latin typeface="微软雅黑" panose="020B0503020204020204" pitchFamily="34" charset="-122"/>
                <a:ea typeface="微软雅黑" panose="020B0503020204020204" pitchFamily="34" charset="-122"/>
              </a:rPr>
              <a:t>的；</a:t>
            </a:r>
            <a:endParaRPr lang="zh-CN" altLang="en-US" sz="2000" dirty="0">
              <a:latin typeface="微软雅黑" panose="020B0503020204020204" pitchFamily="34" charset="-122"/>
              <a:ea typeface="微软雅黑" panose="020B0503020204020204" pitchFamily="34" charset="-122"/>
            </a:endParaRPr>
          </a:p>
          <a:p>
            <a:pPr>
              <a:lnSpc>
                <a:spcPct val="114000"/>
              </a:lnSpc>
              <a:buFont typeface="Wingdings" pitchFamily="2" charset="2"/>
              <a:buChar char="ü"/>
            </a:pPr>
            <a:r>
              <a:rPr lang="zh-CN" altLang="en-US" sz="2000" dirty="0">
                <a:latin typeface="微软雅黑" panose="020B0503020204020204" pitchFamily="34" charset="-122"/>
                <a:ea typeface="微软雅黑" panose="020B0503020204020204" pitchFamily="34" charset="-122"/>
              </a:rPr>
              <a:t>高层的特征是低层特征的组合，从低层到高层的特征表示越来越抽象，越来越能表现语义或者</a:t>
            </a:r>
            <a:r>
              <a:rPr lang="zh-CN" altLang="en-US" sz="2000" dirty="0" smtClean="0">
                <a:latin typeface="微软雅黑" panose="020B0503020204020204" pitchFamily="34" charset="-122"/>
                <a:ea typeface="微软雅黑" panose="020B0503020204020204" pitchFamily="34" charset="-122"/>
              </a:rPr>
              <a:t>意图；</a:t>
            </a:r>
            <a:endParaRPr lang="zh-CN" altLang="en-US" sz="2000" dirty="0">
              <a:latin typeface="微软雅黑" panose="020B0503020204020204" pitchFamily="34" charset="-122"/>
              <a:ea typeface="微软雅黑" panose="020B0503020204020204" pitchFamily="34" charset="-122"/>
            </a:endParaRPr>
          </a:p>
          <a:p>
            <a:pPr>
              <a:lnSpc>
                <a:spcPct val="114000"/>
              </a:lnSpc>
              <a:buFont typeface="Wingdings" pitchFamily="2" charset="2"/>
              <a:buChar char="ü"/>
            </a:pPr>
            <a:r>
              <a:rPr lang="zh-CN" altLang="en-US" sz="2000" dirty="0">
                <a:latin typeface="微软雅黑" panose="020B0503020204020204" pitchFamily="34" charset="-122"/>
                <a:ea typeface="微软雅黑" panose="020B0503020204020204" pitchFamily="34" charset="-122"/>
              </a:rPr>
              <a:t>抽象层面越高，存在的可能猜测就越少，就越利于</a:t>
            </a:r>
            <a:r>
              <a:rPr lang="zh-CN" altLang="en-US" sz="2000" dirty="0" smtClean="0">
                <a:latin typeface="微软雅黑" panose="020B0503020204020204" pitchFamily="34" charset="-122"/>
                <a:ea typeface="微软雅黑" panose="020B0503020204020204" pitchFamily="34" charset="-122"/>
              </a:rPr>
              <a:t>分类；</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8753341" y="5194129"/>
            <a:ext cx="3026534" cy="461665"/>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如何用计算机模拟？</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62652" y="192041"/>
            <a:ext cx="4852610"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深度学习起源：人脑视觉机理</a:t>
            </a:r>
            <a:endParaRPr lang="zh-CN" altLang="en-US" sz="2800" dirty="0"/>
          </a:p>
        </p:txBody>
      </p:sp>
    </p:spTree>
    <p:extLst>
      <p:ext uri="{BB962C8B-B14F-4D97-AF65-F5344CB8AC3E}">
        <p14:creationId xmlns:p14="http://schemas.microsoft.com/office/powerpoint/2010/main" val="462392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89003" y="1830544"/>
            <a:ext cx="11715750" cy="2990850"/>
          </a:xfrm>
          <a:prstGeom prst="rect">
            <a:avLst/>
          </a:prstGeom>
        </p:spPr>
      </p:pic>
      <p:sp>
        <p:nvSpPr>
          <p:cNvPr id="3" name="矩形 2"/>
          <p:cNvSpPr/>
          <p:nvPr/>
        </p:nvSpPr>
        <p:spPr>
          <a:xfrm>
            <a:off x="289003" y="143907"/>
            <a:ext cx="4682242" cy="584775"/>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为什么需要深度？</a:t>
            </a:r>
            <a:endParaRPr lang="en-US" altLang="zh-CN" sz="3200" dirty="0" smtClean="0">
              <a:latin typeface="微软雅黑" panose="020B0503020204020204" pitchFamily="34" charset="-122"/>
              <a:ea typeface="微软雅黑" panose="020B0503020204020204" pitchFamily="34" charset="-122"/>
            </a:endParaRPr>
          </a:p>
        </p:txBody>
      </p:sp>
      <p:sp>
        <p:nvSpPr>
          <p:cNvPr id="4" name="矩形 3"/>
          <p:cNvSpPr/>
          <p:nvPr/>
        </p:nvSpPr>
        <p:spPr>
          <a:xfrm>
            <a:off x="3528812" y="5630868"/>
            <a:ext cx="6632620" cy="584775"/>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深层网络具有刻画复杂函数的能力</a:t>
            </a:r>
            <a:endParaRPr lang="en-US" altLang="zh-CN" sz="3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4212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04603" y="2832276"/>
            <a:ext cx="2459081" cy="523220"/>
          </a:xfrm>
          <a:prstGeom prst="rect">
            <a:avLst/>
          </a:prstGeom>
        </p:spPr>
        <p:txBody>
          <a:bodyPr wrap="square">
            <a:spAutoFit/>
          </a:bodyPr>
          <a:lstStyle/>
          <a:p>
            <a:r>
              <a:rPr lang="zh-CN" altLang="en-US" sz="2800" dirty="0" smtClean="0">
                <a:latin typeface="微软雅黑" panose="020B0503020204020204" pitchFamily="34" charset="-122"/>
                <a:ea typeface="微软雅黑" panose="020B0503020204020204" pitchFamily="34" charset="-122"/>
              </a:rPr>
              <a:t>人工神经网络</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990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249690" y="922143"/>
            <a:ext cx="7591425" cy="5715000"/>
          </a:xfrm>
          <a:prstGeom prst="rect">
            <a:avLst/>
          </a:prstGeom>
        </p:spPr>
      </p:pic>
      <p:sp>
        <p:nvSpPr>
          <p:cNvPr id="3" name="矩形 2"/>
          <p:cNvSpPr/>
          <p:nvPr/>
        </p:nvSpPr>
        <p:spPr>
          <a:xfrm>
            <a:off x="225350" y="122955"/>
            <a:ext cx="4900441" cy="5847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smtClean="0">
                <a:latin typeface="微软雅黑" panose="020B0503020204020204" pitchFamily="34" charset="-122"/>
                <a:ea typeface="微软雅黑" panose="020B0503020204020204" pitchFamily="34" charset="-122"/>
              </a:rPr>
              <a:t>常见深度学习网络一览</a:t>
            </a:r>
            <a:endParaRPr lang="en-US" altLang="zh-CN" sz="3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22037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86590" y="725274"/>
            <a:ext cx="9086850" cy="5905500"/>
          </a:xfrm>
          <a:prstGeom prst="rect">
            <a:avLst/>
          </a:prstGeom>
        </p:spPr>
      </p:pic>
      <p:sp>
        <p:nvSpPr>
          <p:cNvPr id="3" name="矩形 2"/>
          <p:cNvSpPr/>
          <p:nvPr/>
        </p:nvSpPr>
        <p:spPr>
          <a:xfrm>
            <a:off x="287568" y="140499"/>
            <a:ext cx="8173852" cy="584775"/>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深度学习网络按是否有监督分类：</a:t>
            </a:r>
            <a:endParaRPr lang="en-US" altLang="zh-CN" sz="3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4961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506791"/>
            <a:ext cx="10515600" cy="1025793"/>
          </a:xfrm>
        </p:spPr>
        <p:txBody>
          <a:bodyPr>
            <a:normAutofit/>
          </a:bodyPr>
          <a:lstStyle/>
          <a:p>
            <a:r>
              <a:rPr lang="zh-CN" altLang="en-US" sz="4000" dirty="0" smtClean="0">
                <a:latin typeface="微软雅黑" panose="020B0503020204020204" pitchFamily="34" charset="-122"/>
                <a:ea typeface="微软雅黑" panose="020B0503020204020204" pitchFamily="34" charset="-122"/>
              </a:rPr>
              <a:t>关键问题</a:t>
            </a:r>
            <a:r>
              <a:rPr lang="en-US" altLang="zh-CN" sz="4000" dirty="0" smtClean="0">
                <a:latin typeface="微软雅黑" panose="020B0503020204020204" pitchFamily="34" charset="-122"/>
                <a:ea typeface="微软雅黑" panose="020B0503020204020204" pitchFamily="34" charset="-122"/>
              </a:rPr>
              <a:t>:</a:t>
            </a:r>
            <a:endParaRPr lang="zh-CN" altLang="en-US" sz="4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7439" y="1906073"/>
            <a:ext cx="11353803" cy="3002360"/>
          </a:xfrm>
          <a:prstGeom prst="rect">
            <a:avLst/>
          </a:prstGeom>
          <a:noFill/>
        </p:spPr>
        <p:txBody>
          <a:bodyPr wrap="square" rtlCol="0">
            <a:spAutoFit/>
          </a:bodyPr>
          <a:lstStyle/>
          <a:p>
            <a:pPr>
              <a:lnSpc>
                <a:spcPct val="114000"/>
              </a:lnSpc>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传统</a:t>
            </a:r>
            <a:r>
              <a:rPr lang="en-US" altLang="zh-CN" sz="2800" dirty="0" smtClean="0">
                <a:latin typeface="微软雅黑" panose="020B0503020204020204" pitchFamily="34" charset="-122"/>
                <a:ea typeface="微软雅黑" panose="020B0503020204020204" pitchFamily="34" charset="-122"/>
              </a:rPr>
              <a:t>BP</a:t>
            </a:r>
            <a:r>
              <a:rPr lang="zh-CN" altLang="en-US" sz="2800" dirty="0" smtClean="0">
                <a:latin typeface="微软雅黑" panose="020B0503020204020204" pitchFamily="34" charset="-122"/>
                <a:ea typeface="微软雅黑" panose="020B0503020204020204" pitchFamily="34" charset="-122"/>
              </a:rPr>
              <a:t>神经网络存在哪些局限性？其训练方法为什么不能用在深度学习上？</a:t>
            </a:r>
            <a:endParaRPr lang="en-US" altLang="zh-CN" sz="2800" dirty="0" smtClean="0">
              <a:latin typeface="微软雅黑" panose="020B0503020204020204" pitchFamily="34" charset="-122"/>
              <a:ea typeface="微软雅黑" panose="020B0503020204020204" pitchFamily="34" charset="-122"/>
            </a:endParaRPr>
          </a:p>
          <a:p>
            <a:pPr>
              <a:lnSpc>
                <a:spcPct val="114000"/>
              </a:lnSpc>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如何理解深度学习的逐层训练机制？如何理解其中的</a:t>
            </a:r>
            <a:r>
              <a:rPr lang="en-US" altLang="zh-CN" sz="2800" dirty="0" smtClean="0">
                <a:latin typeface="微软雅黑" panose="020B0503020204020204" pitchFamily="34" charset="-122"/>
                <a:ea typeface="微软雅黑" panose="020B0503020204020204" pitchFamily="34" charset="-122"/>
              </a:rPr>
              <a:t>Layer-wise</a:t>
            </a:r>
            <a:r>
              <a:rPr lang="zh-CN" altLang="en-US" sz="2800" dirty="0" smtClean="0">
                <a:latin typeface="微软雅黑" panose="020B0503020204020204" pitchFamily="34" charset="-122"/>
                <a:ea typeface="微软雅黑" panose="020B0503020204020204" pitchFamily="34" charset="-122"/>
              </a:rPr>
              <a:t>和</a:t>
            </a:r>
            <a:r>
              <a:rPr lang="en-US" altLang="zh-CN" sz="2800" dirty="0" smtClean="0">
                <a:latin typeface="微软雅黑" panose="020B0503020204020204" pitchFamily="34" charset="-122"/>
                <a:ea typeface="微软雅黑" panose="020B0503020204020204" pitchFamily="34" charset="-122"/>
              </a:rPr>
              <a:t>wake-sleep?</a:t>
            </a:r>
          </a:p>
          <a:p>
            <a:pPr>
              <a:lnSpc>
                <a:spcPct val="114000"/>
              </a:lnSpc>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每一种深度学习网络结构有什么特点？是如何训练的？</a:t>
            </a:r>
            <a:endParaRPr lang="en-US" altLang="zh-CN" sz="2800" dirty="0" smtClean="0">
              <a:latin typeface="微软雅黑" panose="020B0503020204020204" pitchFamily="34" charset="-122"/>
              <a:ea typeface="微软雅黑" panose="020B0503020204020204" pitchFamily="34" charset="-122"/>
            </a:endParaRPr>
          </a:p>
          <a:p>
            <a:pPr>
              <a:lnSpc>
                <a:spcPct val="114000"/>
              </a:lnSpc>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如何选择合适的深度学习网络？</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0214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967767" y="2618926"/>
            <a:ext cx="4171681" cy="1025793"/>
          </a:xfrm>
        </p:spPr>
        <p:txBody>
          <a:bodyPr>
            <a:normAutofit/>
          </a:bodyPr>
          <a:lstStyle/>
          <a:p>
            <a:r>
              <a:rPr lang="en-US" altLang="zh-CN" sz="4000" dirty="0" smtClean="0">
                <a:latin typeface="微软雅黑" panose="020B0503020204020204" pitchFamily="34" charset="-122"/>
                <a:ea typeface="微软雅黑" panose="020B0503020204020204" pitchFamily="34" charset="-122"/>
              </a:rPr>
              <a:t>Any Question?</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4952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72257" y="80964"/>
            <a:ext cx="5003486"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ja-JP" dirty="0"/>
              <a:t>Single Layer Perceptrons</a:t>
            </a:r>
          </a:p>
        </p:txBody>
      </p:sp>
      <p:sp>
        <p:nvSpPr>
          <p:cNvPr id="13315" name="Line 39"/>
          <p:cNvSpPr>
            <a:spLocks noChangeShapeType="1"/>
          </p:cNvSpPr>
          <p:nvPr/>
        </p:nvSpPr>
        <p:spPr bwMode="auto">
          <a:xfrm>
            <a:off x="10568456" y="1930826"/>
            <a:ext cx="4016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16" name="Text Box 50"/>
          <p:cNvSpPr txBox="1">
            <a:spLocks noChangeArrowheads="1"/>
          </p:cNvSpPr>
          <p:nvPr/>
        </p:nvSpPr>
        <p:spPr bwMode="auto">
          <a:xfrm>
            <a:off x="9415931" y="106563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1</a:t>
            </a:r>
          </a:p>
        </p:txBody>
      </p:sp>
      <p:sp>
        <p:nvSpPr>
          <p:cNvPr id="13317" name="Text Box 51"/>
          <p:cNvSpPr txBox="1">
            <a:spLocks noChangeArrowheads="1"/>
          </p:cNvSpPr>
          <p:nvPr/>
        </p:nvSpPr>
        <p:spPr bwMode="auto">
          <a:xfrm>
            <a:off x="7831606" y="84973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1</a:t>
            </a:r>
          </a:p>
        </p:txBody>
      </p:sp>
      <p:sp>
        <p:nvSpPr>
          <p:cNvPr id="13318" name="Text Box 52"/>
          <p:cNvSpPr txBox="1">
            <a:spLocks noChangeArrowheads="1"/>
          </p:cNvSpPr>
          <p:nvPr/>
        </p:nvSpPr>
        <p:spPr bwMode="auto">
          <a:xfrm>
            <a:off x="7831606" y="113866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1</a:t>
            </a:r>
          </a:p>
        </p:txBody>
      </p:sp>
      <p:sp>
        <p:nvSpPr>
          <p:cNvPr id="13319" name="Text Box 56"/>
          <p:cNvSpPr txBox="1">
            <a:spLocks noChangeArrowheads="1"/>
          </p:cNvSpPr>
          <p:nvPr/>
        </p:nvSpPr>
        <p:spPr bwMode="auto">
          <a:xfrm>
            <a:off x="7449019" y="1426002"/>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1</a:t>
            </a:r>
          </a:p>
        </p:txBody>
      </p:sp>
      <p:sp>
        <p:nvSpPr>
          <p:cNvPr id="13320" name="Text Box 57"/>
          <p:cNvSpPr txBox="1">
            <a:spLocks noChangeArrowheads="1"/>
          </p:cNvSpPr>
          <p:nvPr/>
        </p:nvSpPr>
        <p:spPr bwMode="auto">
          <a:xfrm>
            <a:off x="7039444" y="203718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1</a:t>
            </a:r>
          </a:p>
        </p:txBody>
      </p:sp>
      <p:graphicFrame>
        <p:nvGraphicFramePr>
          <p:cNvPr id="13321" name="Object 94"/>
          <p:cNvGraphicFramePr>
            <a:graphicFrameLocks noChangeAspect="1"/>
          </p:cNvGraphicFramePr>
          <p:nvPr>
            <p:extLst>
              <p:ext uri="{D42A27DB-BD31-4B8C-83A1-F6EECF244321}">
                <p14:modId xmlns:p14="http://schemas.microsoft.com/office/powerpoint/2010/main" val="1952027681"/>
              </p:ext>
            </p:extLst>
          </p:nvPr>
        </p:nvGraphicFramePr>
        <p:xfrm>
          <a:off x="989015" y="1125539"/>
          <a:ext cx="2611437" cy="1582737"/>
        </p:xfrm>
        <a:graphic>
          <a:graphicData uri="http://schemas.openxmlformats.org/presentationml/2006/ole">
            <mc:AlternateContent xmlns:mc="http://schemas.openxmlformats.org/markup-compatibility/2006">
              <mc:Choice xmlns:v="urn:schemas-microsoft-com:vml" Requires="v">
                <p:oleObj spid="_x0000_s14384" name="Equation" r:id="rId3" imgW="1130300" imgH="685800" progId="Equation.DSMT4">
                  <p:embed/>
                </p:oleObj>
              </mc:Choice>
              <mc:Fallback>
                <p:oleObj name="Equation" r:id="rId3" imgW="1130300" imgH="68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15" y="1125539"/>
                        <a:ext cx="2611437" cy="1582737"/>
                      </a:xfrm>
                      <a:prstGeom prst="rect">
                        <a:avLst/>
                      </a:prstGeom>
                      <a:solidFill>
                        <a:srgbClr val="FFCCCC"/>
                      </a:solidFill>
                      <a:ln>
                        <a:noFill/>
                      </a:ln>
                      <a:effectLst/>
                      <a:extLst/>
                    </p:spPr>
                  </p:pic>
                </p:oleObj>
              </mc:Fallback>
            </mc:AlternateContent>
          </a:graphicData>
        </a:graphic>
      </p:graphicFrame>
      <p:graphicFrame>
        <p:nvGraphicFramePr>
          <p:cNvPr id="13322" name="Object 95"/>
          <p:cNvGraphicFramePr>
            <a:graphicFrameLocks noChangeAspect="1"/>
          </p:cNvGraphicFramePr>
          <p:nvPr>
            <p:extLst>
              <p:ext uri="{D42A27DB-BD31-4B8C-83A1-F6EECF244321}">
                <p14:modId xmlns:p14="http://schemas.microsoft.com/office/powerpoint/2010/main" val="2971322321"/>
              </p:ext>
            </p:extLst>
          </p:nvPr>
        </p:nvGraphicFramePr>
        <p:xfrm>
          <a:off x="793752" y="3044825"/>
          <a:ext cx="5108575" cy="528638"/>
        </p:xfrm>
        <a:graphic>
          <a:graphicData uri="http://schemas.openxmlformats.org/presentationml/2006/ole">
            <mc:AlternateContent xmlns:mc="http://schemas.openxmlformats.org/markup-compatibility/2006">
              <mc:Choice xmlns:v="urn:schemas-microsoft-com:vml" Requires="v">
                <p:oleObj spid="_x0000_s14385" name="Equation" r:id="rId5" imgW="2209800" imgH="228600" progId="Equation.DSMT4">
                  <p:embed/>
                </p:oleObj>
              </mc:Choice>
              <mc:Fallback>
                <p:oleObj name="Equation" r:id="rId5" imgW="22098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752" y="3044825"/>
                        <a:ext cx="5108575" cy="528638"/>
                      </a:xfrm>
                      <a:prstGeom prst="rect">
                        <a:avLst/>
                      </a:prstGeom>
                      <a:solidFill>
                        <a:srgbClr val="FFCCCC"/>
                      </a:solidFill>
                      <a:ln>
                        <a:noFill/>
                      </a:ln>
                      <a:effectLst/>
                      <a:extLst/>
                    </p:spPr>
                  </p:pic>
                </p:oleObj>
              </mc:Fallback>
            </mc:AlternateContent>
          </a:graphicData>
        </a:graphic>
      </p:graphicFrame>
      <p:sp>
        <p:nvSpPr>
          <p:cNvPr id="13323" name="Rectangle 106"/>
          <p:cNvSpPr>
            <a:spLocks noChangeArrowheads="1"/>
          </p:cNvSpPr>
          <p:nvPr/>
        </p:nvSpPr>
        <p:spPr bwMode="auto">
          <a:xfrm>
            <a:off x="7328370" y="1232326"/>
            <a:ext cx="117475" cy="120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24" name="Rectangle 107"/>
          <p:cNvSpPr>
            <a:spLocks noChangeArrowheads="1"/>
          </p:cNvSpPr>
          <p:nvPr/>
        </p:nvSpPr>
        <p:spPr bwMode="auto">
          <a:xfrm>
            <a:off x="8938095" y="3323064"/>
            <a:ext cx="117475" cy="1190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25" name="Rectangle 108"/>
          <p:cNvSpPr>
            <a:spLocks noChangeArrowheads="1"/>
          </p:cNvSpPr>
          <p:nvPr/>
        </p:nvSpPr>
        <p:spPr bwMode="auto">
          <a:xfrm>
            <a:off x="7328370" y="2189589"/>
            <a:ext cx="117475" cy="1190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26" name="Freeform 109"/>
          <p:cNvSpPr>
            <a:spLocks/>
          </p:cNvSpPr>
          <p:nvPr/>
        </p:nvSpPr>
        <p:spPr bwMode="auto">
          <a:xfrm flipV="1">
            <a:off x="7476006" y="1154538"/>
            <a:ext cx="1131888" cy="103188"/>
          </a:xfrm>
          <a:custGeom>
            <a:avLst/>
            <a:gdLst>
              <a:gd name="T0" fmla="*/ 0 w 480"/>
              <a:gd name="T1" fmla="*/ 0 h 18"/>
              <a:gd name="T2" fmla="*/ 2147483647 w 480"/>
              <a:gd name="T3" fmla="*/ 591542408 h 18"/>
              <a:gd name="T4" fmla="*/ 0 60000 65536"/>
              <a:gd name="T5" fmla="*/ 0 60000 65536"/>
            </a:gdLst>
            <a:ahLst/>
            <a:cxnLst>
              <a:cxn ang="T4">
                <a:pos x="T0" y="T1"/>
              </a:cxn>
              <a:cxn ang="T5">
                <a:pos x="T2" y="T3"/>
              </a:cxn>
            </a:cxnLst>
            <a:rect l="0" t="0" r="r" b="b"/>
            <a:pathLst>
              <a:path w="480" h="18">
                <a:moveTo>
                  <a:pt x="0" y="0"/>
                </a:moveTo>
                <a:lnTo>
                  <a:pt x="480" y="1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7" name="Line 111"/>
          <p:cNvSpPr>
            <a:spLocks noChangeShapeType="1"/>
          </p:cNvSpPr>
          <p:nvPr/>
        </p:nvSpPr>
        <p:spPr bwMode="auto">
          <a:xfrm>
            <a:off x="7426795" y="1310114"/>
            <a:ext cx="117633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8" name="Line 112"/>
          <p:cNvSpPr>
            <a:spLocks noChangeShapeType="1"/>
          </p:cNvSpPr>
          <p:nvPr/>
        </p:nvSpPr>
        <p:spPr bwMode="auto">
          <a:xfrm>
            <a:off x="7445844" y="1352976"/>
            <a:ext cx="1211262" cy="11414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9" name="Line 113"/>
          <p:cNvSpPr>
            <a:spLocks noChangeShapeType="1"/>
          </p:cNvSpPr>
          <p:nvPr/>
        </p:nvSpPr>
        <p:spPr bwMode="auto">
          <a:xfrm flipV="1">
            <a:off x="9055570" y="2218164"/>
            <a:ext cx="1081087" cy="1101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30" name="Line 114"/>
          <p:cNvSpPr>
            <a:spLocks noChangeShapeType="1"/>
          </p:cNvSpPr>
          <p:nvPr/>
        </p:nvSpPr>
        <p:spPr bwMode="auto">
          <a:xfrm flipV="1">
            <a:off x="7476006" y="1927651"/>
            <a:ext cx="1131888" cy="309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31" name="Line 115"/>
          <p:cNvSpPr>
            <a:spLocks noChangeShapeType="1"/>
          </p:cNvSpPr>
          <p:nvPr/>
        </p:nvSpPr>
        <p:spPr bwMode="auto">
          <a:xfrm flipV="1">
            <a:off x="7445844" y="1360914"/>
            <a:ext cx="1211262" cy="828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32" name="Line 116"/>
          <p:cNvSpPr>
            <a:spLocks noChangeShapeType="1"/>
          </p:cNvSpPr>
          <p:nvPr/>
        </p:nvSpPr>
        <p:spPr bwMode="auto">
          <a:xfrm>
            <a:off x="7445844" y="2308651"/>
            <a:ext cx="1162050" cy="392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33" name="Line 118"/>
          <p:cNvSpPr>
            <a:spLocks noChangeShapeType="1"/>
          </p:cNvSpPr>
          <p:nvPr/>
        </p:nvSpPr>
        <p:spPr bwMode="auto">
          <a:xfrm>
            <a:off x="9296869" y="1154538"/>
            <a:ext cx="550862" cy="560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34" name="Line 119"/>
          <p:cNvSpPr>
            <a:spLocks noChangeShapeType="1"/>
          </p:cNvSpPr>
          <p:nvPr/>
        </p:nvSpPr>
        <p:spPr bwMode="auto">
          <a:xfrm>
            <a:off x="9296869" y="1927651"/>
            <a:ext cx="469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3335" name="Group 120"/>
          <p:cNvGrpSpPr>
            <a:grpSpLocks/>
          </p:cNvGrpSpPr>
          <p:nvPr/>
        </p:nvGrpSpPr>
        <p:grpSpPr bwMode="auto">
          <a:xfrm>
            <a:off x="8622181" y="794177"/>
            <a:ext cx="674688" cy="676275"/>
            <a:chOff x="2942" y="864"/>
            <a:chExt cx="658" cy="630"/>
          </a:xfrm>
        </p:grpSpPr>
        <p:sp>
          <p:nvSpPr>
            <p:cNvPr id="13420" name="Oval 121"/>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421" name="Line 122"/>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22" name="Line 123"/>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23" name="Line 124"/>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24" name="Line 125"/>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3336" name="Group 126"/>
          <p:cNvGrpSpPr>
            <a:grpSpLocks/>
          </p:cNvGrpSpPr>
          <p:nvPr/>
        </p:nvGrpSpPr>
        <p:grpSpPr bwMode="auto">
          <a:xfrm>
            <a:off x="8622181" y="1560939"/>
            <a:ext cx="674688" cy="676275"/>
            <a:chOff x="2942" y="864"/>
            <a:chExt cx="658" cy="630"/>
          </a:xfrm>
        </p:grpSpPr>
        <p:sp>
          <p:nvSpPr>
            <p:cNvPr id="13415" name="Oval 127"/>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416" name="Line 128"/>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7" name="Line 129"/>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8" name="Line 130"/>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9" name="Line 131"/>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3337" name="Group 132"/>
          <p:cNvGrpSpPr>
            <a:grpSpLocks/>
          </p:cNvGrpSpPr>
          <p:nvPr/>
        </p:nvGrpSpPr>
        <p:grpSpPr bwMode="auto">
          <a:xfrm>
            <a:off x="8622181" y="2334052"/>
            <a:ext cx="674688" cy="676275"/>
            <a:chOff x="2942" y="864"/>
            <a:chExt cx="658" cy="630"/>
          </a:xfrm>
        </p:grpSpPr>
        <p:sp>
          <p:nvSpPr>
            <p:cNvPr id="13410" name="Oval 133"/>
            <p:cNvSpPr>
              <a:spLocks noChangeArrowheads="1"/>
            </p:cNvSpPr>
            <p:nvPr/>
          </p:nvSpPr>
          <p:spPr bwMode="auto">
            <a:xfrm>
              <a:off x="2942" y="864"/>
              <a:ext cx="658" cy="63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411" name="Line 134"/>
            <p:cNvSpPr>
              <a:spLocks noChangeShapeType="1"/>
            </p:cNvSpPr>
            <p:nvPr/>
          </p:nvSpPr>
          <p:spPr bwMode="auto">
            <a:xfrm>
              <a:off x="2976" y="1200"/>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2" name="Line 135"/>
            <p:cNvSpPr>
              <a:spLocks noChangeShapeType="1"/>
            </p:cNvSpPr>
            <p:nvPr/>
          </p:nvSpPr>
          <p:spPr bwMode="auto">
            <a:xfrm>
              <a:off x="3264" y="912"/>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3" name="Line 136"/>
            <p:cNvSpPr>
              <a:spLocks noChangeShapeType="1"/>
            </p:cNvSpPr>
            <p:nvPr/>
          </p:nvSpPr>
          <p:spPr bwMode="auto">
            <a:xfrm>
              <a:off x="3264" y="1056"/>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4" name="Line 137"/>
            <p:cNvSpPr>
              <a:spLocks noChangeShapeType="1"/>
            </p:cNvSpPr>
            <p:nvPr/>
          </p:nvSpPr>
          <p:spPr bwMode="auto">
            <a:xfrm>
              <a:off x="3072" y="1344"/>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338" name="Line 138"/>
          <p:cNvSpPr>
            <a:spLocks noChangeShapeType="1"/>
          </p:cNvSpPr>
          <p:nvPr/>
        </p:nvSpPr>
        <p:spPr bwMode="auto">
          <a:xfrm flipV="1">
            <a:off x="9296869" y="2073701"/>
            <a:ext cx="550862"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3339" name="组合 1"/>
          <p:cNvGrpSpPr>
            <a:grpSpLocks/>
          </p:cNvGrpSpPr>
          <p:nvPr/>
        </p:nvGrpSpPr>
        <p:grpSpPr bwMode="auto">
          <a:xfrm>
            <a:off x="9820745" y="1570464"/>
            <a:ext cx="674687" cy="676275"/>
            <a:chOff x="6777038" y="1196975"/>
            <a:chExt cx="674687" cy="676275"/>
          </a:xfrm>
        </p:grpSpPr>
        <p:sp>
          <p:nvSpPr>
            <p:cNvPr id="13406" name="Oval 140"/>
            <p:cNvSpPr>
              <a:spLocks noChangeArrowheads="1"/>
            </p:cNvSpPr>
            <p:nvPr/>
          </p:nvSpPr>
          <p:spPr bwMode="auto">
            <a:xfrm>
              <a:off x="6777038" y="1196975"/>
              <a:ext cx="674687" cy="6762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407" name="Line 141"/>
            <p:cNvSpPr>
              <a:spLocks noChangeShapeType="1"/>
            </p:cNvSpPr>
            <p:nvPr/>
          </p:nvSpPr>
          <p:spPr bwMode="auto">
            <a:xfrm>
              <a:off x="6811900" y="1557655"/>
              <a:ext cx="59060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08" name="Line 142"/>
            <p:cNvSpPr>
              <a:spLocks noChangeShapeType="1"/>
            </p:cNvSpPr>
            <p:nvPr/>
          </p:nvSpPr>
          <p:spPr bwMode="auto">
            <a:xfrm>
              <a:off x="7107204" y="1248501"/>
              <a:ext cx="0" cy="56678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09" name="Line 143"/>
            <p:cNvSpPr>
              <a:spLocks noChangeShapeType="1"/>
            </p:cNvSpPr>
            <p:nvPr/>
          </p:nvSpPr>
          <p:spPr bwMode="auto">
            <a:xfrm flipV="1">
              <a:off x="6912770" y="1403078"/>
              <a:ext cx="391304" cy="30586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340" name="Text Box 145"/>
          <p:cNvSpPr txBox="1">
            <a:spLocks noChangeArrowheads="1"/>
          </p:cNvSpPr>
          <p:nvPr/>
        </p:nvSpPr>
        <p:spPr bwMode="auto">
          <a:xfrm>
            <a:off x="7375994" y="1749852"/>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2</a:t>
            </a:r>
            <a:endParaRPr lang="en-US" altLang="ja-JP" sz="2000"/>
          </a:p>
        </p:txBody>
      </p:sp>
      <p:sp>
        <p:nvSpPr>
          <p:cNvPr id="13341" name="Text Box 146"/>
          <p:cNvSpPr txBox="1">
            <a:spLocks noChangeArrowheads="1"/>
          </p:cNvSpPr>
          <p:nvPr/>
        </p:nvSpPr>
        <p:spPr bwMode="auto">
          <a:xfrm>
            <a:off x="7017219" y="1102152"/>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X</a:t>
            </a:r>
            <a:endParaRPr lang="en-US" altLang="ja-JP" sz="2000"/>
          </a:p>
        </p:txBody>
      </p:sp>
      <p:sp>
        <p:nvSpPr>
          <p:cNvPr id="13342" name="Text Box 147"/>
          <p:cNvSpPr txBox="1">
            <a:spLocks noChangeArrowheads="1"/>
          </p:cNvSpPr>
          <p:nvPr/>
        </p:nvSpPr>
        <p:spPr bwMode="auto">
          <a:xfrm>
            <a:off x="7760170" y="2002264"/>
            <a:ext cx="395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a:t>
            </a:r>
            <a:r>
              <a:rPr lang="en-US" altLang="ja-JP" sz="2000"/>
              <a:t>1</a:t>
            </a:r>
          </a:p>
        </p:txBody>
      </p:sp>
      <p:sp>
        <p:nvSpPr>
          <p:cNvPr id="13343" name="Text Box 148"/>
          <p:cNvSpPr txBox="1">
            <a:spLocks noChangeArrowheads="1"/>
          </p:cNvSpPr>
          <p:nvPr/>
        </p:nvSpPr>
        <p:spPr bwMode="auto">
          <a:xfrm>
            <a:off x="7544270" y="2362627"/>
            <a:ext cx="395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-2</a:t>
            </a:r>
            <a:endParaRPr lang="en-US" altLang="ja-JP" sz="2000"/>
          </a:p>
        </p:txBody>
      </p:sp>
      <p:sp>
        <p:nvSpPr>
          <p:cNvPr id="13344" name="Text Box 149"/>
          <p:cNvSpPr txBox="1">
            <a:spLocks noChangeArrowheads="1"/>
          </p:cNvSpPr>
          <p:nvPr/>
        </p:nvSpPr>
        <p:spPr bwMode="auto">
          <a:xfrm>
            <a:off x="9344494" y="1570463"/>
            <a:ext cx="3984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-2</a:t>
            </a:r>
            <a:endParaRPr lang="en-US" altLang="ja-JP" sz="2000"/>
          </a:p>
        </p:txBody>
      </p:sp>
      <p:sp>
        <p:nvSpPr>
          <p:cNvPr id="13345" name="Text Box 150"/>
          <p:cNvSpPr txBox="1">
            <a:spLocks noChangeArrowheads="1"/>
          </p:cNvSpPr>
          <p:nvPr/>
        </p:nvSpPr>
        <p:spPr bwMode="auto">
          <a:xfrm>
            <a:off x="9271469" y="2146727"/>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1</a:t>
            </a:r>
          </a:p>
        </p:txBody>
      </p:sp>
      <p:sp>
        <p:nvSpPr>
          <p:cNvPr id="13346" name="Text Box 151"/>
          <p:cNvSpPr txBox="1">
            <a:spLocks noChangeArrowheads="1"/>
          </p:cNvSpPr>
          <p:nvPr/>
        </p:nvSpPr>
        <p:spPr bwMode="auto">
          <a:xfrm>
            <a:off x="9487370" y="2613452"/>
            <a:ext cx="395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a:t>
            </a:r>
            <a:r>
              <a:rPr lang="en-US" altLang="ja-JP" sz="2000"/>
              <a:t>1</a:t>
            </a:r>
          </a:p>
        </p:txBody>
      </p:sp>
      <p:sp>
        <p:nvSpPr>
          <p:cNvPr id="13347" name="Text Box 152"/>
          <p:cNvSpPr txBox="1">
            <a:spLocks noChangeArrowheads="1"/>
          </p:cNvSpPr>
          <p:nvPr/>
        </p:nvSpPr>
        <p:spPr bwMode="auto">
          <a:xfrm>
            <a:off x="8672981" y="318971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ja-JP" sz="2000"/>
              <a:t>1</a:t>
            </a:r>
          </a:p>
        </p:txBody>
      </p:sp>
      <p:sp>
        <p:nvSpPr>
          <p:cNvPr id="13348" name="Text Box 153"/>
          <p:cNvSpPr txBox="1">
            <a:spLocks noChangeArrowheads="1"/>
          </p:cNvSpPr>
          <p:nvPr/>
        </p:nvSpPr>
        <p:spPr bwMode="auto">
          <a:xfrm>
            <a:off x="11000256" y="1714927"/>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Y</a:t>
            </a:r>
            <a:endParaRPr lang="en-US" altLang="ja-JP" sz="2000"/>
          </a:p>
        </p:txBody>
      </p:sp>
      <p:sp>
        <p:nvSpPr>
          <p:cNvPr id="13349" name="Rectangle 5"/>
          <p:cNvSpPr>
            <a:spLocks noChangeArrowheads="1"/>
          </p:cNvSpPr>
          <p:nvPr/>
        </p:nvSpPr>
        <p:spPr bwMode="auto">
          <a:xfrm>
            <a:off x="7542261" y="4152901"/>
            <a:ext cx="3189287" cy="2371725"/>
          </a:xfrm>
          <a:prstGeom prst="rect">
            <a:avLst/>
          </a:prstGeom>
          <a:solidFill>
            <a:schemeClr val="tx1">
              <a:lumMod val="50000"/>
              <a:lumOff val="50000"/>
            </a:schemeClr>
          </a:solidFill>
          <a:ln w="9525">
            <a:solidFill>
              <a:schemeClr val="tx1"/>
            </a:solidFill>
            <a:miter lim="800000"/>
            <a:headEnd/>
            <a:tailEnd/>
          </a:ln>
          <a:effectLs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50" name="Line 6"/>
          <p:cNvSpPr>
            <a:spLocks noChangeShapeType="1"/>
          </p:cNvSpPr>
          <p:nvPr/>
        </p:nvSpPr>
        <p:spPr bwMode="auto">
          <a:xfrm>
            <a:off x="7623223" y="5233988"/>
            <a:ext cx="2881313"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1" name="Line 7"/>
          <p:cNvSpPr>
            <a:spLocks noChangeShapeType="1"/>
          </p:cNvSpPr>
          <p:nvPr/>
        </p:nvSpPr>
        <p:spPr bwMode="auto">
          <a:xfrm flipH="1" flipV="1">
            <a:off x="8991647" y="4397376"/>
            <a:ext cx="0" cy="1927225"/>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2" name="Line 8"/>
          <p:cNvSpPr>
            <a:spLocks noChangeShapeType="1"/>
          </p:cNvSpPr>
          <p:nvPr/>
        </p:nvSpPr>
        <p:spPr bwMode="auto">
          <a:xfrm>
            <a:off x="8991647" y="6097588"/>
            <a:ext cx="71438" cy="0"/>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3" name="Text Box 9"/>
          <p:cNvSpPr txBox="1">
            <a:spLocks noChangeArrowheads="1"/>
          </p:cNvSpPr>
          <p:nvPr/>
        </p:nvSpPr>
        <p:spPr bwMode="auto">
          <a:xfrm>
            <a:off x="8702723" y="4225926"/>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Y</a:t>
            </a:r>
          </a:p>
        </p:txBody>
      </p:sp>
      <p:sp>
        <p:nvSpPr>
          <p:cNvPr id="13354" name="Line 154"/>
          <p:cNvSpPr>
            <a:spLocks noChangeShapeType="1"/>
          </p:cNvSpPr>
          <p:nvPr/>
        </p:nvSpPr>
        <p:spPr bwMode="auto">
          <a:xfrm flipV="1">
            <a:off x="8991647" y="5521325"/>
            <a:ext cx="71438" cy="0"/>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5" name="Line 155"/>
          <p:cNvSpPr>
            <a:spLocks noChangeShapeType="1"/>
          </p:cNvSpPr>
          <p:nvPr/>
        </p:nvSpPr>
        <p:spPr bwMode="auto">
          <a:xfrm>
            <a:off x="8991647" y="5810250"/>
            <a:ext cx="71438" cy="0"/>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6" name="Line 156"/>
          <p:cNvSpPr>
            <a:spLocks noChangeShapeType="1"/>
          </p:cNvSpPr>
          <p:nvPr/>
        </p:nvSpPr>
        <p:spPr bwMode="auto">
          <a:xfrm>
            <a:off x="8991647" y="4946650"/>
            <a:ext cx="71438" cy="0"/>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7" name="Line 157"/>
          <p:cNvSpPr>
            <a:spLocks noChangeShapeType="1"/>
          </p:cNvSpPr>
          <p:nvPr/>
        </p:nvSpPr>
        <p:spPr bwMode="auto">
          <a:xfrm flipV="1">
            <a:off x="9280572" y="4946650"/>
            <a:ext cx="0" cy="115093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8" name="Line 158"/>
          <p:cNvSpPr>
            <a:spLocks noChangeShapeType="1"/>
          </p:cNvSpPr>
          <p:nvPr/>
        </p:nvSpPr>
        <p:spPr bwMode="auto">
          <a:xfrm flipV="1">
            <a:off x="9567910" y="5233989"/>
            <a:ext cx="0" cy="71437"/>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9" name="Line 159"/>
          <p:cNvSpPr>
            <a:spLocks noChangeShapeType="1"/>
          </p:cNvSpPr>
          <p:nvPr/>
        </p:nvSpPr>
        <p:spPr bwMode="auto">
          <a:xfrm flipV="1">
            <a:off x="8704310" y="5233989"/>
            <a:ext cx="0" cy="71437"/>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0" name="Line 160"/>
          <p:cNvSpPr>
            <a:spLocks noChangeShapeType="1"/>
          </p:cNvSpPr>
          <p:nvPr/>
        </p:nvSpPr>
        <p:spPr bwMode="auto">
          <a:xfrm flipV="1">
            <a:off x="8415385" y="4946651"/>
            <a:ext cx="0" cy="57626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1" name="Line 161"/>
          <p:cNvSpPr>
            <a:spLocks noChangeShapeType="1"/>
          </p:cNvSpPr>
          <p:nvPr/>
        </p:nvSpPr>
        <p:spPr bwMode="auto">
          <a:xfrm>
            <a:off x="7623223" y="5522913"/>
            <a:ext cx="79216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2" name="Line 162"/>
          <p:cNvSpPr>
            <a:spLocks noChangeShapeType="1"/>
          </p:cNvSpPr>
          <p:nvPr/>
        </p:nvSpPr>
        <p:spPr bwMode="auto">
          <a:xfrm>
            <a:off x="9278986" y="6097588"/>
            <a:ext cx="2889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3" name="Line 163"/>
          <p:cNvSpPr>
            <a:spLocks noChangeShapeType="1"/>
          </p:cNvSpPr>
          <p:nvPr/>
        </p:nvSpPr>
        <p:spPr bwMode="auto">
          <a:xfrm flipV="1">
            <a:off x="9567910" y="5521326"/>
            <a:ext cx="0" cy="57626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4" name="Line 164"/>
          <p:cNvSpPr>
            <a:spLocks noChangeShapeType="1"/>
          </p:cNvSpPr>
          <p:nvPr/>
        </p:nvSpPr>
        <p:spPr bwMode="auto">
          <a:xfrm>
            <a:off x="8415386" y="4946650"/>
            <a:ext cx="86518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5" name="Line 165"/>
          <p:cNvSpPr>
            <a:spLocks noChangeShapeType="1"/>
          </p:cNvSpPr>
          <p:nvPr/>
        </p:nvSpPr>
        <p:spPr bwMode="auto">
          <a:xfrm flipV="1">
            <a:off x="9280572" y="5233989"/>
            <a:ext cx="0" cy="71437"/>
          </a:xfrm>
          <a:prstGeom prst="line">
            <a:avLst/>
          </a:prstGeom>
          <a:noFill/>
          <a:ln w="9525">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6" name="Line 166"/>
          <p:cNvSpPr>
            <a:spLocks noChangeShapeType="1"/>
          </p:cNvSpPr>
          <p:nvPr/>
        </p:nvSpPr>
        <p:spPr bwMode="auto">
          <a:xfrm>
            <a:off x="9566322" y="5522913"/>
            <a:ext cx="86518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7" name="Text Box 167"/>
          <p:cNvSpPr txBox="1">
            <a:spLocks noChangeArrowheads="1"/>
          </p:cNvSpPr>
          <p:nvPr/>
        </p:nvSpPr>
        <p:spPr bwMode="auto">
          <a:xfrm>
            <a:off x="10431510" y="5018088"/>
            <a:ext cx="360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p>
        </p:txBody>
      </p:sp>
      <p:graphicFrame>
        <p:nvGraphicFramePr>
          <p:cNvPr id="3" name="表格 2"/>
          <p:cNvGraphicFramePr>
            <a:graphicFrameLocks noGrp="1"/>
          </p:cNvGraphicFramePr>
          <p:nvPr>
            <p:extLst>
              <p:ext uri="{D42A27DB-BD31-4B8C-83A1-F6EECF244321}">
                <p14:modId xmlns:p14="http://schemas.microsoft.com/office/powerpoint/2010/main" val="1870962245"/>
              </p:ext>
            </p:extLst>
          </p:nvPr>
        </p:nvGraphicFramePr>
        <p:xfrm>
          <a:off x="788990" y="4171951"/>
          <a:ext cx="5449885" cy="2352676"/>
        </p:xfrm>
        <a:graphic>
          <a:graphicData uri="http://schemas.openxmlformats.org/drawingml/2006/table">
            <a:tbl>
              <a:tblPr firstRow="1" bandRow="1">
                <a:tableStyleId>{5C22544A-7EE6-4342-B048-85BDC9FD1C3A}</a:tableStyleId>
              </a:tblPr>
              <a:tblGrid>
                <a:gridCol w="1089977"/>
                <a:gridCol w="1089977"/>
                <a:gridCol w="1089977"/>
                <a:gridCol w="1089977"/>
                <a:gridCol w="1089977"/>
              </a:tblGrid>
              <a:tr h="465364">
                <a:tc>
                  <a:txBody>
                    <a:bodyPr/>
                    <a:lstStyle/>
                    <a:p>
                      <a:r>
                        <a:rPr lang="en-US" altLang="zh-CN" sz="2000" dirty="0" smtClean="0">
                          <a:solidFill>
                            <a:srgbClr val="7030A0"/>
                          </a:solidFill>
                        </a:rPr>
                        <a:t>x</a:t>
                      </a:r>
                      <a:endParaRPr lang="zh-CN" altLang="en-US" sz="2000" dirty="0">
                        <a:solidFill>
                          <a:srgbClr val="7030A0"/>
                        </a:solidFill>
                      </a:endParaRPr>
                    </a:p>
                  </a:txBody>
                  <a:tcPr marL="91442" marR="91442" marT="45710" marB="45710" anchor="ctr" anchorCtr="1"/>
                </a:tc>
                <a:tc>
                  <a:txBody>
                    <a:bodyPr/>
                    <a:lstStyle/>
                    <a:p>
                      <a:r>
                        <a:rPr lang="en-US" altLang="zh-CN" sz="2000" dirty="0" smtClean="0">
                          <a:solidFill>
                            <a:srgbClr val="7030A0"/>
                          </a:solidFill>
                        </a:rPr>
                        <a:t>h1</a:t>
                      </a:r>
                      <a:endParaRPr lang="zh-CN" altLang="en-US" sz="2000" dirty="0">
                        <a:solidFill>
                          <a:srgbClr val="7030A0"/>
                        </a:solidFill>
                      </a:endParaRPr>
                    </a:p>
                  </a:txBody>
                  <a:tcPr marL="91442" marR="91442" marT="45710" marB="45710" anchor="ctr" anchorCtr="1"/>
                </a:tc>
                <a:tc>
                  <a:txBody>
                    <a:bodyPr/>
                    <a:lstStyle/>
                    <a:p>
                      <a:r>
                        <a:rPr lang="en-US" altLang="zh-CN" sz="2000" dirty="0" smtClean="0">
                          <a:solidFill>
                            <a:srgbClr val="7030A0"/>
                          </a:solidFill>
                        </a:rPr>
                        <a:t>h2</a:t>
                      </a:r>
                      <a:endParaRPr lang="zh-CN" altLang="en-US" sz="2000" dirty="0">
                        <a:solidFill>
                          <a:srgbClr val="7030A0"/>
                        </a:solidFill>
                      </a:endParaRPr>
                    </a:p>
                  </a:txBody>
                  <a:tcPr marL="91442" marR="91442" marT="45710" marB="45710" anchor="ctr" anchorCtr="1"/>
                </a:tc>
                <a:tc>
                  <a:txBody>
                    <a:bodyPr/>
                    <a:lstStyle/>
                    <a:p>
                      <a:r>
                        <a:rPr lang="en-US" altLang="zh-CN" sz="2000" dirty="0" smtClean="0">
                          <a:solidFill>
                            <a:srgbClr val="7030A0"/>
                          </a:solidFill>
                        </a:rPr>
                        <a:t>h3</a:t>
                      </a:r>
                      <a:endParaRPr lang="zh-CN" altLang="en-US" sz="2000" dirty="0">
                        <a:solidFill>
                          <a:srgbClr val="7030A0"/>
                        </a:solidFill>
                      </a:endParaRPr>
                    </a:p>
                  </a:txBody>
                  <a:tcPr marL="91442" marR="91442" marT="45710" marB="45710" anchor="ctr" anchorCtr="1"/>
                </a:tc>
                <a:tc>
                  <a:txBody>
                    <a:bodyPr/>
                    <a:lstStyle/>
                    <a:p>
                      <a:r>
                        <a:rPr lang="en-US" altLang="zh-CN" sz="2000" dirty="0" smtClean="0">
                          <a:solidFill>
                            <a:srgbClr val="7030A0"/>
                          </a:solidFill>
                        </a:rPr>
                        <a:t>y</a:t>
                      </a:r>
                      <a:endParaRPr lang="zh-CN" altLang="en-US" sz="2000" dirty="0">
                        <a:solidFill>
                          <a:srgbClr val="7030A0"/>
                        </a:solidFill>
                      </a:endParaRPr>
                    </a:p>
                  </a:txBody>
                  <a:tcPr marL="91442" marR="91442" marT="45710" marB="45710" anchor="ctr" anchorCtr="1"/>
                </a:tc>
              </a:tr>
              <a:tr h="471828">
                <a:tc>
                  <a:txBody>
                    <a:bodyPr/>
                    <a:lstStyle/>
                    <a:p>
                      <a:r>
                        <a:rPr lang="en-US" altLang="zh-CN" sz="2000" dirty="0" smtClean="0">
                          <a:solidFill>
                            <a:srgbClr val="002060"/>
                          </a:solidFill>
                        </a:rPr>
                        <a:t>&lt; -2</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-1+2-1-1</a:t>
                      </a:r>
                      <a:endParaRPr lang="zh-CN" altLang="en-US" sz="2000" dirty="0">
                        <a:solidFill>
                          <a:srgbClr val="002060"/>
                        </a:solidFill>
                      </a:endParaRPr>
                    </a:p>
                  </a:txBody>
                  <a:tcPr marL="91442" marR="91442" marT="45710" marB="45710" anchor="ctr" anchorCtr="1"/>
                </a:tc>
              </a:tr>
              <a:tr h="471828">
                <a:tc>
                  <a:txBody>
                    <a:bodyPr/>
                    <a:lstStyle/>
                    <a:p>
                      <a:r>
                        <a:rPr lang="zh-CN" altLang="en-US" sz="2000" dirty="0" smtClean="0">
                          <a:solidFill>
                            <a:srgbClr val="002060"/>
                          </a:solidFill>
                        </a:rPr>
                        <a:t>≥</a:t>
                      </a:r>
                      <a:r>
                        <a:rPr lang="zh-CN" altLang="en-US" sz="2000" baseline="0" dirty="0" smtClean="0">
                          <a:solidFill>
                            <a:srgbClr val="002060"/>
                          </a:solidFill>
                        </a:rPr>
                        <a:t> </a:t>
                      </a:r>
                      <a:r>
                        <a:rPr lang="en-US" altLang="zh-CN" sz="2000" baseline="0" dirty="0" smtClean="0">
                          <a:solidFill>
                            <a:srgbClr val="002060"/>
                          </a:solidFill>
                        </a:rPr>
                        <a:t>-2</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1+2-1-1</a:t>
                      </a:r>
                      <a:endParaRPr lang="zh-CN" altLang="en-US" sz="2000" dirty="0">
                        <a:solidFill>
                          <a:srgbClr val="002060"/>
                        </a:solidFill>
                      </a:endParaRPr>
                    </a:p>
                  </a:txBody>
                  <a:tcPr marL="91442" marR="91442" marT="45710" marB="45710" anchor="ctr" anchorCtr="1"/>
                </a:tc>
              </a:tr>
              <a:tr h="471828">
                <a:tc>
                  <a:txBody>
                    <a:bodyPr/>
                    <a:lstStyle/>
                    <a:p>
                      <a:r>
                        <a:rPr lang="zh-CN" altLang="en-US" sz="2000" dirty="0" smtClean="0">
                          <a:solidFill>
                            <a:srgbClr val="002060"/>
                          </a:solidFill>
                        </a:rPr>
                        <a:t>≥</a:t>
                      </a:r>
                      <a:r>
                        <a:rPr lang="zh-CN" altLang="en-US" sz="2000" baseline="0" dirty="0" smtClean="0">
                          <a:solidFill>
                            <a:srgbClr val="002060"/>
                          </a:solidFill>
                        </a:rPr>
                        <a:t> </a:t>
                      </a:r>
                      <a:r>
                        <a:rPr lang="en-US" altLang="zh-CN" sz="2000" baseline="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1-2-1-1</a:t>
                      </a:r>
                      <a:endParaRPr lang="zh-CN" altLang="en-US" sz="2000" dirty="0">
                        <a:solidFill>
                          <a:srgbClr val="002060"/>
                        </a:solidFill>
                      </a:endParaRPr>
                    </a:p>
                  </a:txBody>
                  <a:tcPr marL="91442" marR="91442" marT="45710" marB="45710" anchor="ctr" anchorCtr="1"/>
                </a:tc>
              </a:tr>
              <a:tr h="471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002060"/>
                          </a:solidFill>
                        </a:rPr>
                        <a:t>≥</a:t>
                      </a:r>
                      <a:r>
                        <a:rPr lang="zh-CN" altLang="en-US" sz="2000" baseline="0" dirty="0" smtClean="0">
                          <a:solidFill>
                            <a:srgbClr val="002060"/>
                          </a:solidFill>
                        </a:rPr>
                        <a:t> </a:t>
                      </a:r>
                      <a:r>
                        <a:rPr lang="en-US" altLang="zh-CN" sz="2000" baseline="0" dirty="0" smtClean="0">
                          <a:solidFill>
                            <a:srgbClr val="002060"/>
                          </a:solidFill>
                        </a:rPr>
                        <a:t>+2</a:t>
                      </a:r>
                      <a:endParaRPr lang="zh-CN" altLang="en-US" sz="2000" dirty="0" smtClean="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a:t>
                      </a:r>
                      <a:endParaRPr lang="zh-CN" altLang="en-US" sz="2000" dirty="0">
                        <a:solidFill>
                          <a:srgbClr val="002060"/>
                        </a:solidFill>
                      </a:endParaRPr>
                    </a:p>
                  </a:txBody>
                  <a:tcPr marL="91442" marR="91442" marT="45710" marB="45710" anchor="ctr" anchorCtr="1"/>
                </a:tc>
                <a:tc>
                  <a:txBody>
                    <a:bodyPr/>
                    <a:lstStyle/>
                    <a:p>
                      <a:r>
                        <a:rPr lang="en-US" altLang="zh-CN" sz="2000" dirty="0" smtClean="0">
                          <a:solidFill>
                            <a:srgbClr val="002060"/>
                          </a:solidFill>
                        </a:rPr>
                        <a:t>1-2+1-1</a:t>
                      </a:r>
                      <a:endParaRPr lang="zh-CN" altLang="en-US" sz="2000" dirty="0">
                        <a:solidFill>
                          <a:srgbClr val="002060"/>
                        </a:solidFill>
                      </a:endParaRPr>
                    </a:p>
                  </a:txBody>
                  <a:tcPr marL="91442" marR="91442" marT="45710" marB="45710" anchor="ctr" anchorCtr="1"/>
                </a:tc>
              </a:tr>
            </a:tbl>
          </a:graphicData>
        </a:graphic>
      </p:graphicFrame>
    </p:spTree>
    <p:extLst>
      <p:ext uri="{BB962C8B-B14F-4D97-AF65-F5344CB8AC3E}">
        <p14:creationId xmlns:p14="http://schemas.microsoft.com/office/powerpoint/2010/main" val="2683544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438" y="4292600"/>
            <a:ext cx="4500562"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3"/>
          <p:cNvSpPr txBox="1">
            <a:spLocks noChangeArrowheads="1"/>
          </p:cNvSpPr>
          <p:nvPr/>
        </p:nvSpPr>
        <p:spPr bwMode="auto">
          <a:xfrm>
            <a:off x="698679" y="959566"/>
            <a:ext cx="76517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cs typeface="Times New Roman" panose="02020603050405020304" pitchFamily="18" charset="0"/>
              </a:rPr>
              <a:t>◙</a:t>
            </a:r>
            <a:r>
              <a:rPr lang="en-US" altLang="zh-CN" dirty="0"/>
              <a:t> Highly complex, nonlinear, and parallel computer</a:t>
            </a:r>
          </a:p>
          <a:p>
            <a:pPr eaLnBrk="1" hangingPunct="1"/>
            <a:r>
              <a:rPr lang="en-US" altLang="zh-CN" dirty="0"/>
              <a:t>  </a:t>
            </a:r>
            <a:r>
              <a:rPr lang="zh-CN" altLang="en-US" dirty="0"/>
              <a:t>具有非线性的高度复杂的并行运算系统</a:t>
            </a:r>
            <a:r>
              <a:rPr lang="en-US" altLang="zh-CN" dirty="0">
                <a:cs typeface="Times New Roman" panose="02020603050405020304" pitchFamily="18" charset="0"/>
              </a:rPr>
              <a:t>—</a:t>
            </a:r>
            <a:r>
              <a:rPr lang="zh-CN" altLang="en-US" dirty="0"/>
              <a:t>信息处理系统</a:t>
            </a:r>
          </a:p>
          <a:p>
            <a:pPr eaLnBrk="1" hangingPunct="1"/>
            <a:r>
              <a:rPr lang="zh-CN" altLang="en-US" dirty="0"/>
              <a:t>   </a:t>
            </a:r>
            <a:r>
              <a:rPr lang="en-US" altLang="zh-CN" dirty="0"/>
              <a:t>(</a:t>
            </a:r>
            <a:r>
              <a:rPr lang="zh-CN" altLang="en-US" dirty="0"/>
              <a:t>神经元的处理速度为几毫秒</a:t>
            </a:r>
            <a:r>
              <a:rPr lang="en-US" altLang="zh-CN" dirty="0"/>
              <a:t>, </a:t>
            </a:r>
            <a:r>
              <a:rPr lang="zh-CN" altLang="en-US" dirty="0"/>
              <a:t>但其数量巨大</a:t>
            </a:r>
            <a:r>
              <a:rPr lang="en-US" altLang="zh-CN" dirty="0"/>
              <a:t>);</a:t>
            </a:r>
          </a:p>
        </p:txBody>
      </p:sp>
      <p:sp>
        <p:nvSpPr>
          <p:cNvPr id="7" name="Text Box 4"/>
          <p:cNvSpPr txBox="1">
            <a:spLocks noChangeArrowheads="1"/>
          </p:cNvSpPr>
          <p:nvPr/>
        </p:nvSpPr>
        <p:spPr bwMode="auto">
          <a:xfrm>
            <a:off x="668517" y="2185116"/>
            <a:ext cx="84534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cs typeface="Times New Roman" panose="02020603050405020304" pitchFamily="18" charset="0"/>
              </a:rPr>
              <a:t>◙</a:t>
            </a:r>
            <a:r>
              <a:rPr lang="en-US" altLang="zh-CN" dirty="0"/>
              <a:t> Capability of organizing neurons to perform certain computation</a:t>
            </a:r>
          </a:p>
          <a:p>
            <a:pPr eaLnBrk="1" hangingPunct="1"/>
            <a:r>
              <a:rPr lang="en-US" altLang="zh-CN" dirty="0"/>
              <a:t>   </a:t>
            </a:r>
            <a:r>
              <a:rPr lang="zh-CN" altLang="en-US" dirty="0"/>
              <a:t>能够组织协调各相关的神经元执行确定的运算处理</a:t>
            </a:r>
            <a:r>
              <a:rPr lang="en-US" altLang="zh-CN" dirty="0"/>
              <a:t>;</a:t>
            </a:r>
          </a:p>
          <a:p>
            <a:pPr eaLnBrk="1" hangingPunct="1"/>
            <a:r>
              <a:rPr lang="en-US" altLang="zh-CN" dirty="0"/>
              <a:t>    (</a:t>
            </a:r>
            <a:r>
              <a:rPr lang="zh-CN" altLang="en-US" dirty="0"/>
              <a:t>视觉系统</a:t>
            </a:r>
            <a:r>
              <a:rPr lang="en-US" altLang="zh-CN" dirty="0"/>
              <a:t>, </a:t>
            </a:r>
            <a:r>
              <a:rPr lang="zh-CN" altLang="en-US" dirty="0"/>
              <a:t>运动系统</a:t>
            </a:r>
            <a:r>
              <a:rPr lang="en-US" altLang="zh-CN" dirty="0"/>
              <a:t>, </a:t>
            </a:r>
            <a:r>
              <a:rPr lang="zh-CN" altLang="en-US" dirty="0"/>
              <a:t>听觉系统等</a:t>
            </a:r>
            <a:r>
              <a:rPr lang="en-US" altLang="zh-CN" dirty="0"/>
              <a:t>)</a:t>
            </a:r>
          </a:p>
        </p:txBody>
      </p:sp>
      <p:sp>
        <p:nvSpPr>
          <p:cNvPr id="8" name="Text Box 5"/>
          <p:cNvSpPr txBox="1">
            <a:spLocks noChangeArrowheads="1"/>
          </p:cNvSpPr>
          <p:nvPr/>
        </p:nvSpPr>
        <p:spPr bwMode="auto">
          <a:xfrm>
            <a:off x="668517" y="3409079"/>
            <a:ext cx="5068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cs typeface="Times New Roman" panose="02020603050405020304" pitchFamily="18" charset="0"/>
              </a:rPr>
              <a:t>◙</a:t>
            </a:r>
            <a:r>
              <a:rPr lang="en-US" altLang="zh-CN"/>
              <a:t> Adapting and learning ability</a:t>
            </a:r>
          </a:p>
          <a:p>
            <a:pPr eaLnBrk="1" hangingPunct="1"/>
            <a:r>
              <a:rPr lang="en-US" altLang="zh-CN"/>
              <a:t>   </a:t>
            </a:r>
            <a:r>
              <a:rPr lang="zh-CN" altLang="en-US"/>
              <a:t>对变化环境的自适应及学习的能力</a:t>
            </a:r>
            <a:r>
              <a:rPr lang="en-US" altLang="zh-CN"/>
              <a:t>;</a:t>
            </a:r>
          </a:p>
        </p:txBody>
      </p:sp>
      <p:sp>
        <p:nvSpPr>
          <p:cNvPr id="2" name="矩形 1"/>
          <p:cNvSpPr/>
          <p:nvPr/>
        </p:nvSpPr>
        <p:spPr>
          <a:xfrm>
            <a:off x="163379" y="104170"/>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人脑三大特点</a:t>
            </a: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628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0" descr="C8B02F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245" y="739786"/>
            <a:ext cx="6985000"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5"/>
          <p:cNvSpPr txBox="1">
            <a:spLocks noChangeArrowheads="1"/>
          </p:cNvSpPr>
          <p:nvPr/>
        </p:nvSpPr>
        <p:spPr bwMode="auto">
          <a:xfrm>
            <a:off x="4737082" y="3044836"/>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1200" b="1">
                <a:latin typeface="Times New Roman" panose="02020603050405020304" pitchFamily="18" charset="0"/>
                <a:ea typeface="宋体" panose="02010600030101010101" pitchFamily="2" charset="-122"/>
              </a:defRPr>
            </a:lvl1pPr>
            <a:lvl2pPr marL="742950" indent="-285750" eaLnBrk="0" hangingPunct="0">
              <a:defRPr kumimoji="1" sz="2400">
                <a:latin typeface="Times New Roman" panose="02020603050405020304" pitchFamily="18" charset="0"/>
                <a:ea typeface="宋体" panose="02010600030101010101" pitchFamily="2" charset="-122"/>
              </a:defRPr>
            </a:lvl2pPr>
            <a:lvl3pPr marL="1143000" indent="-228600" eaLnBrk="0" hangingPunct="0">
              <a:defRPr kumimoji="1" sz="2400">
                <a:latin typeface="Times New Roman" panose="02020603050405020304" pitchFamily="18" charset="0"/>
                <a:ea typeface="宋体" panose="02010600030101010101" pitchFamily="2" charset="-122"/>
              </a:defRPr>
            </a:lvl3pPr>
            <a:lvl4pPr marL="1600200" indent="-228600" eaLnBrk="0" hangingPunct="0">
              <a:defRPr kumimoji="1" sz="2400">
                <a:latin typeface="Times New Roman" panose="02020603050405020304" pitchFamily="18" charset="0"/>
                <a:ea typeface="宋体" panose="02010600030101010101" pitchFamily="2" charset="-122"/>
              </a:defRPr>
            </a:lvl4pPr>
            <a:lvl5pPr marL="2057400" indent="-228600" eaLnBrk="0" hangingPunct="0">
              <a:defRPr kumimoji="1"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9pPr>
          </a:lstStyle>
          <a:p>
            <a:r>
              <a:rPr lang="zh-CN" altLang="en-US" dirty="0"/>
              <a:t>细胞体</a:t>
            </a:r>
          </a:p>
        </p:txBody>
      </p:sp>
      <p:sp>
        <p:nvSpPr>
          <p:cNvPr id="6" name="Text Box 27"/>
          <p:cNvSpPr txBox="1">
            <a:spLocks noChangeArrowheads="1"/>
          </p:cNvSpPr>
          <p:nvPr/>
        </p:nvSpPr>
        <p:spPr bwMode="auto">
          <a:xfrm>
            <a:off x="3001945" y="946161"/>
            <a:ext cx="760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200" b="1" dirty="0"/>
              <a:t>树突</a:t>
            </a:r>
          </a:p>
          <a:p>
            <a:pPr algn="ctr" eaLnBrk="1" hangingPunct="1"/>
            <a:r>
              <a:rPr lang="en-US" altLang="zh-CN" sz="1200" b="1" dirty="0"/>
              <a:t>Dendrite</a:t>
            </a:r>
          </a:p>
        </p:txBody>
      </p:sp>
      <p:sp>
        <p:nvSpPr>
          <p:cNvPr id="7" name="Text Box 29"/>
          <p:cNvSpPr txBox="1">
            <a:spLocks noChangeArrowheads="1"/>
          </p:cNvSpPr>
          <p:nvPr/>
        </p:nvSpPr>
        <p:spPr bwMode="auto">
          <a:xfrm>
            <a:off x="4313220" y="4197361"/>
            <a:ext cx="488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1200" b="1">
                <a:latin typeface="Times New Roman" panose="02020603050405020304" pitchFamily="18" charset="0"/>
                <a:ea typeface="宋体" panose="02010600030101010101" pitchFamily="2" charset="-122"/>
              </a:defRPr>
            </a:lvl1pPr>
            <a:lvl2pPr marL="742950" indent="-285750" eaLnBrk="0" hangingPunct="0">
              <a:defRPr kumimoji="1" sz="2400">
                <a:latin typeface="Times New Roman" panose="02020603050405020304" pitchFamily="18" charset="0"/>
                <a:ea typeface="宋体" panose="02010600030101010101" pitchFamily="2" charset="-122"/>
              </a:defRPr>
            </a:lvl2pPr>
            <a:lvl3pPr marL="1143000" indent="-228600" eaLnBrk="0" hangingPunct="0">
              <a:defRPr kumimoji="1" sz="2400">
                <a:latin typeface="Times New Roman" panose="02020603050405020304" pitchFamily="18" charset="0"/>
                <a:ea typeface="宋体" panose="02010600030101010101" pitchFamily="2" charset="-122"/>
              </a:defRPr>
            </a:lvl3pPr>
            <a:lvl4pPr marL="1600200" indent="-228600" eaLnBrk="0" hangingPunct="0">
              <a:defRPr kumimoji="1" sz="2400">
                <a:latin typeface="Times New Roman" panose="02020603050405020304" pitchFamily="18" charset="0"/>
                <a:ea typeface="宋体" panose="02010600030101010101" pitchFamily="2" charset="-122"/>
              </a:defRPr>
            </a:lvl4pPr>
            <a:lvl5pPr marL="2057400" indent="-228600" eaLnBrk="0" hangingPunct="0">
              <a:defRPr kumimoji="1"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9pPr>
          </a:lstStyle>
          <a:p>
            <a:r>
              <a:rPr lang="zh-CN" altLang="en-US" dirty="0"/>
              <a:t>突触</a:t>
            </a:r>
          </a:p>
        </p:txBody>
      </p:sp>
      <p:sp>
        <p:nvSpPr>
          <p:cNvPr id="8" name="Text Box 31"/>
          <p:cNvSpPr txBox="1">
            <a:spLocks noChangeArrowheads="1"/>
          </p:cNvSpPr>
          <p:nvPr/>
        </p:nvSpPr>
        <p:spPr bwMode="auto">
          <a:xfrm>
            <a:off x="4873607" y="4197361"/>
            <a:ext cx="488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1200" b="1">
                <a:latin typeface="Times New Roman" panose="02020603050405020304" pitchFamily="18" charset="0"/>
                <a:ea typeface="宋体" panose="02010600030101010101" pitchFamily="2" charset="-122"/>
              </a:defRPr>
            </a:lvl1pPr>
            <a:lvl2pPr marL="742950" indent="-285750" eaLnBrk="0" hangingPunct="0">
              <a:defRPr kumimoji="1" sz="2400">
                <a:latin typeface="Times New Roman" panose="02020603050405020304" pitchFamily="18" charset="0"/>
                <a:ea typeface="宋体" panose="02010600030101010101" pitchFamily="2" charset="-122"/>
              </a:defRPr>
            </a:lvl2pPr>
            <a:lvl3pPr marL="1143000" indent="-228600" eaLnBrk="0" hangingPunct="0">
              <a:defRPr kumimoji="1" sz="2400">
                <a:latin typeface="Times New Roman" panose="02020603050405020304" pitchFamily="18" charset="0"/>
                <a:ea typeface="宋体" panose="02010600030101010101" pitchFamily="2" charset="-122"/>
              </a:defRPr>
            </a:lvl3pPr>
            <a:lvl4pPr marL="1600200" indent="-228600" eaLnBrk="0" hangingPunct="0">
              <a:defRPr kumimoji="1" sz="2400">
                <a:latin typeface="Times New Roman" panose="02020603050405020304" pitchFamily="18" charset="0"/>
                <a:ea typeface="宋体" panose="02010600030101010101" pitchFamily="2" charset="-122"/>
              </a:defRPr>
            </a:lvl4pPr>
            <a:lvl5pPr marL="2057400" indent="-228600" eaLnBrk="0" hangingPunct="0">
              <a:defRPr kumimoji="1"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9pPr>
          </a:lstStyle>
          <a:p>
            <a:r>
              <a:rPr lang="zh-CN" altLang="en-US"/>
              <a:t>轴突</a:t>
            </a:r>
          </a:p>
        </p:txBody>
      </p:sp>
      <p:sp>
        <p:nvSpPr>
          <p:cNvPr id="9" name="Text Box 35"/>
          <p:cNvSpPr txBox="1">
            <a:spLocks noChangeArrowheads="1"/>
          </p:cNvSpPr>
          <p:nvPr/>
        </p:nvSpPr>
        <p:spPr bwMode="auto">
          <a:xfrm>
            <a:off x="146626" y="20638"/>
            <a:ext cx="4817922" cy="584775"/>
          </a:xfrm>
          <a:prstGeom prst="rect">
            <a:avLst/>
          </a:prstGeom>
          <a:extLst/>
        </p:spPr>
        <p:txBody>
          <a:bodyPr wrap="none">
            <a:spAutoFit/>
          </a:bodyPr>
          <a:lstStyle>
            <a:defPPr>
              <a:defRPr lang="zh-CN"/>
            </a:defPPr>
            <a:lvl1pPr>
              <a:defRPr sz="3200"/>
            </a:lvl1pPr>
          </a:lstStyle>
          <a:p>
            <a:r>
              <a:rPr lang="zh-CN" altLang="en-US" dirty="0" smtClean="0">
                <a:latin typeface="微软雅黑" panose="020B0503020204020204" pitchFamily="34" charset="-122"/>
                <a:ea typeface="微软雅黑" panose="020B0503020204020204" pitchFamily="34" charset="-122"/>
              </a:rPr>
              <a:t>神经元</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Neuron</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组成要素</a:t>
            </a:r>
            <a:endParaRPr lang="en-US" altLang="zh-CN" dirty="0">
              <a:latin typeface="微软雅黑" panose="020B0503020204020204" pitchFamily="34" charset="-122"/>
              <a:ea typeface="微软雅黑" panose="020B0503020204020204" pitchFamily="34" charset="-122"/>
            </a:endParaRPr>
          </a:p>
        </p:txBody>
      </p:sp>
      <p:sp>
        <p:nvSpPr>
          <p:cNvPr id="10" name="Text Box 36"/>
          <p:cNvSpPr txBox="1">
            <a:spLocks noChangeArrowheads="1"/>
          </p:cNvSpPr>
          <p:nvPr/>
        </p:nvSpPr>
        <p:spPr bwMode="auto">
          <a:xfrm>
            <a:off x="1521518" y="6343096"/>
            <a:ext cx="888374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latin typeface="微软雅黑" panose="020B0503020204020204" pitchFamily="34" charset="-122"/>
                <a:ea typeface="微软雅黑" panose="020B0503020204020204" pitchFamily="34" charset="-122"/>
              </a:rPr>
              <a:t>(4) </a:t>
            </a:r>
            <a:r>
              <a:rPr lang="en-US" altLang="zh-CN" sz="2000" dirty="0" smtClean="0">
                <a:latin typeface="微软雅黑" panose="020B0503020204020204" pitchFamily="34" charset="-122"/>
                <a:ea typeface="微软雅黑" panose="020B0503020204020204" pitchFamily="34" charset="-122"/>
              </a:rPr>
              <a:t>Axon </a:t>
            </a:r>
            <a:r>
              <a:rPr lang="zh-CN" altLang="en-US" sz="2000" dirty="0" smtClean="0">
                <a:latin typeface="微软雅黑" panose="020B0503020204020204" pitchFamily="34" charset="-122"/>
                <a:ea typeface="微软雅黑" panose="020B0503020204020204" pitchFamily="34" charset="-122"/>
              </a:rPr>
              <a:t>轴突</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是传输线，将来自神经元的信号送走；</a:t>
            </a:r>
            <a:endParaRPr lang="en-US" altLang="ja-JP" sz="2000" dirty="0">
              <a:latin typeface="微软雅黑" panose="020B0503020204020204" pitchFamily="34" charset="-122"/>
              <a:ea typeface="微软雅黑" panose="020B0503020204020204" pitchFamily="34" charset="-122"/>
            </a:endParaRPr>
          </a:p>
        </p:txBody>
      </p:sp>
      <p:sp>
        <p:nvSpPr>
          <p:cNvPr id="11" name="Rectangle 37"/>
          <p:cNvSpPr>
            <a:spLocks noChangeArrowheads="1"/>
          </p:cNvSpPr>
          <p:nvPr/>
        </p:nvSpPr>
        <p:spPr bwMode="auto">
          <a:xfrm>
            <a:off x="1521519" y="5042109"/>
            <a:ext cx="9374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latin typeface="微软雅黑" panose="020B0503020204020204" pitchFamily="34" charset="-122"/>
                <a:ea typeface="微软雅黑" panose="020B0503020204020204" pitchFamily="34" charset="-122"/>
              </a:rPr>
              <a:t>(1) Synapse</a:t>
            </a:r>
            <a:r>
              <a:rPr lang="zh-CN" altLang="en-US" sz="2000" dirty="0">
                <a:latin typeface="微软雅黑" panose="020B0503020204020204" pitchFamily="34" charset="-122"/>
                <a:ea typeface="微软雅黑" panose="020B0503020204020204" pitchFamily="34" charset="-122"/>
              </a:rPr>
              <a:t>突触</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是传递神经元之间的相互作用的</a:t>
            </a:r>
            <a:r>
              <a:rPr lang="zh-CN" altLang="en-US" sz="2000" dirty="0" smtClean="0">
                <a:latin typeface="微软雅黑" panose="020B0503020204020204" pitchFamily="34" charset="-122"/>
                <a:ea typeface="微软雅黑" panose="020B0503020204020204" pitchFamily="34" charset="-122"/>
              </a:rPr>
              <a:t>基本结构</a:t>
            </a:r>
            <a:r>
              <a:rPr lang="zh-CN" altLang="en-US" sz="2000" dirty="0">
                <a:latin typeface="微软雅黑" panose="020B0503020204020204" pitchFamily="34" charset="-122"/>
                <a:ea typeface="微软雅黑" panose="020B0503020204020204" pitchFamily="34" charset="-122"/>
              </a:rPr>
              <a:t>和功能单元</a:t>
            </a:r>
            <a:r>
              <a:rPr lang="en-US" altLang="zh-CN" sz="2000" dirty="0">
                <a:latin typeface="微软雅黑" panose="020B0503020204020204" pitchFamily="34" charset="-122"/>
                <a:ea typeface="微软雅黑" panose="020B0503020204020204" pitchFamily="34" charset="-122"/>
              </a:rPr>
              <a:t>;</a:t>
            </a:r>
            <a:endParaRPr lang="ja-JP" altLang="en-US" sz="2000" dirty="0">
              <a:latin typeface="微软雅黑" panose="020B0503020204020204" pitchFamily="34" charset="-122"/>
              <a:ea typeface="微软雅黑" panose="020B0503020204020204" pitchFamily="34" charset="-122"/>
            </a:endParaRPr>
          </a:p>
        </p:txBody>
      </p:sp>
      <p:sp>
        <p:nvSpPr>
          <p:cNvPr id="12" name="Rectangle 38"/>
          <p:cNvSpPr>
            <a:spLocks noChangeArrowheads="1"/>
          </p:cNvSpPr>
          <p:nvPr/>
        </p:nvSpPr>
        <p:spPr bwMode="auto">
          <a:xfrm>
            <a:off x="1521519" y="5484259"/>
            <a:ext cx="9374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ja-JP" altLang="en-US" sz="2000" dirty="0">
                <a:latin typeface="微软雅黑" panose="020B0503020204020204" pitchFamily="34" charset="-122"/>
                <a:ea typeface="微软雅黑" panose="020B0503020204020204" pitchFamily="34" charset="-122"/>
              </a:rPr>
              <a:t>(2) </a:t>
            </a:r>
            <a:r>
              <a:rPr lang="en-US" altLang="zh-CN" sz="2000" dirty="0">
                <a:latin typeface="微软雅黑" panose="020B0503020204020204" pitchFamily="34" charset="-122"/>
                <a:ea typeface="微软雅黑" panose="020B0503020204020204" pitchFamily="34" charset="-122"/>
              </a:rPr>
              <a:t>Dendrite</a:t>
            </a:r>
            <a:r>
              <a:rPr lang="zh-CN" altLang="en-US" sz="2000" dirty="0">
                <a:latin typeface="微软雅黑" panose="020B0503020204020204" pitchFamily="34" charset="-122"/>
                <a:ea typeface="微软雅黑" panose="020B0503020204020204" pitchFamily="34" charset="-122"/>
              </a:rPr>
              <a:t>树突</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是来自于其它细胞的电信号的接收者</a:t>
            </a:r>
            <a:r>
              <a:rPr lang="en-US" altLang="zh-CN" sz="2000" dirty="0">
                <a:latin typeface="微软雅黑" panose="020B0503020204020204" pitchFamily="34" charset="-122"/>
                <a:ea typeface="微软雅黑" panose="020B0503020204020204" pitchFamily="34" charset="-122"/>
              </a:rPr>
              <a:t>;</a:t>
            </a:r>
            <a:endParaRPr lang="ja-JP" altLang="en-US" sz="2000" dirty="0">
              <a:latin typeface="微软雅黑" panose="020B0503020204020204" pitchFamily="34" charset="-122"/>
              <a:ea typeface="微软雅黑" panose="020B0503020204020204" pitchFamily="34" charset="-122"/>
            </a:endParaRPr>
          </a:p>
        </p:txBody>
      </p:sp>
      <p:sp>
        <p:nvSpPr>
          <p:cNvPr id="13" name="Text Box 39"/>
          <p:cNvSpPr txBox="1">
            <a:spLocks noChangeArrowheads="1"/>
          </p:cNvSpPr>
          <p:nvPr/>
        </p:nvSpPr>
        <p:spPr bwMode="auto">
          <a:xfrm>
            <a:off x="1521518" y="5916059"/>
            <a:ext cx="103504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latin typeface="微软雅黑" panose="020B0503020204020204" pitchFamily="34" charset="-122"/>
                <a:ea typeface="微软雅黑" panose="020B0503020204020204" pitchFamily="34" charset="-122"/>
              </a:rPr>
              <a:t>(3) Cell body</a:t>
            </a:r>
            <a:r>
              <a:rPr lang="zh-CN" altLang="en-US" sz="2000" dirty="0">
                <a:latin typeface="微软雅黑" panose="020B0503020204020204" pitchFamily="34" charset="-122"/>
                <a:ea typeface="微软雅黑" panose="020B0503020204020204" pitchFamily="34" charset="-122"/>
              </a:rPr>
              <a:t>细胞体</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负责给整个神经元提供必要的支援功能；</a:t>
            </a:r>
            <a:endParaRPr lang="en-US" altLang="ja-JP"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207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To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To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To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81802" y="136155"/>
            <a:ext cx="3877985" cy="535531"/>
          </a:xfrm>
        </p:spPr>
        <p:txBody>
          <a:bodyPr wrap="none">
            <a:spAutoFit/>
          </a:bodyPr>
          <a:lstStyle/>
          <a:p>
            <a:r>
              <a:rPr lang="zh-CN" altLang="en-US" sz="3200" dirty="0">
                <a:latin typeface="微软雅黑" panose="020B0503020204020204" pitchFamily="34" charset="-122"/>
                <a:ea typeface="微软雅黑" panose="020B0503020204020204" pitchFamily="34" charset="-122"/>
                <a:cs typeface="+mn-cs"/>
              </a:rPr>
              <a:t>神经活动的基本过程</a:t>
            </a:r>
          </a:p>
        </p:txBody>
      </p:sp>
      <p:sp>
        <p:nvSpPr>
          <p:cNvPr id="5" name="Text Box 3"/>
          <p:cNvSpPr txBox="1">
            <a:spLocks noChangeArrowheads="1"/>
          </p:cNvSpPr>
          <p:nvPr/>
        </p:nvSpPr>
        <p:spPr bwMode="auto">
          <a:xfrm>
            <a:off x="4071635" y="189221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pic>
        <p:nvPicPr>
          <p:cNvPr id="6" name="Picture 4" descr="C8B02F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189" y="980986"/>
            <a:ext cx="6858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1719943" y="1721320"/>
            <a:ext cx="693738" cy="3140075"/>
          </a:xfrm>
          <a:prstGeom prst="rect">
            <a:avLst/>
          </a:prstGeom>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4000" b="1" dirty="0">
                <a:solidFill>
                  <a:srgbClr val="0000FF"/>
                </a:solidFill>
                <a:latin typeface="微软雅黑" panose="020B0503020204020204" pitchFamily="34" charset="-122"/>
                <a:ea typeface="微软雅黑" panose="020B0503020204020204" pitchFamily="34" charset="-122"/>
              </a:rPr>
              <a:t>突</a:t>
            </a:r>
          </a:p>
          <a:p>
            <a:r>
              <a:rPr kumimoji="0" lang="zh-CN" altLang="en-US" sz="4000" b="1" dirty="0">
                <a:solidFill>
                  <a:srgbClr val="0000FF"/>
                </a:solidFill>
                <a:latin typeface="微软雅黑" panose="020B0503020204020204" pitchFamily="34" charset="-122"/>
                <a:ea typeface="微软雅黑" panose="020B0503020204020204" pitchFamily="34" charset="-122"/>
              </a:rPr>
              <a:t>触</a:t>
            </a:r>
          </a:p>
          <a:p>
            <a:r>
              <a:rPr kumimoji="0" lang="zh-CN" altLang="en-US" sz="4000" b="1" dirty="0">
                <a:solidFill>
                  <a:srgbClr val="0000FF"/>
                </a:solidFill>
                <a:latin typeface="微软雅黑" panose="020B0503020204020204" pitchFamily="34" charset="-122"/>
                <a:ea typeface="微软雅黑" panose="020B0503020204020204" pitchFamily="34" charset="-122"/>
              </a:rPr>
              <a:t>可</a:t>
            </a:r>
          </a:p>
          <a:p>
            <a:r>
              <a:rPr kumimoji="0" lang="zh-CN" altLang="en-US" sz="4000" b="1" dirty="0">
                <a:solidFill>
                  <a:srgbClr val="0000FF"/>
                </a:solidFill>
                <a:latin typeface="微软雅黑" panose="020B0503020204020204" pitchFamily="34" charset="-122"/>
                <a:ea typeface="微软雅黑" panose="020B0503020204020204" pitchFamily="34" charset="-122"/>
              </a:rPr>
              <a:t>塑</a:t>
            </a:r>
          </a:p>
          <a:p>
            <a:r>
              <a:rPr kumimoji="0" lang="zh-CN" altLang="en-US" sz="4000" b="1" dirty="0">
                <a:solidFill>
                  <a:srgbClr val="0000FF"/>
                </a:solidFill>
                <a:latin typeface="微软雅黑" panose="020B0503020204020204" pitchFamily="34" charset="-122"/>
                <a:ea typeface="微软雅黑" panose="020B0503020204020204" pitchFamily="34" charset="-122"/>
              </a:rPr>
              <a:t>性</a:t>
            </a:r>
          </a:p>
        </p:txBody>
      </p:sp>
      <p:sp>
        <p:nvSpPr>
          <p:cNvPr id="8" name="Text Box 6"/>
          <p:cNvSpPr txBox="1">
            <a:spLocks noChangeArrowheads="1"/>
          </p:cNvSpPr>
          <p:nvPr/>
        </p:nvSpPr>
        <p:spPr bwMode="auto">
          <a:xfrm>
            <a:off x="8534098" y="523786"/>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胞饮</a:t>
            </a:r>
          </a:p>
        </p:txBody>
      </p:sp>
      <p:sp>
        <p:nvSpPr>
          <p:cNvPr id="9" name="Text Box 7"/>
          <p:cNvSpPr txBox="1">
            <a:spLocks noChangeArrowheads="1"/>
          </p:cNvSpPr>
          <p:nvPr/>
        </p:nvSpPr>
        <p:spPr bwMode="auto">
          <a:xfrm>
            <a:off x="6104497" y="506662"/>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潴泡</a:t>
            </a:r>
          </a:p>
        </p:txBody>
      </p:sp>
      <p:sp>
        <p:nvSpPr>
          <p:cNvPr id="10" name="Text Box 33"/>
          <p:cNvSpPr txBox="1">
            <a:spLocks noChangeArrowheads="1"/>
          </p:cNvSpPr>
          <p:nvPr/>
        </p:nvSpPr>
        <p:spPr bwMode="auto">
          <a:xfrm>
            <a:off x="4058756" y="6115570"/>
            <a:ext cx="5519460"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smtClean="0"/>
              <a:t>兴奋或抑制，并控制其强弱；</a:t>
            </a:r>
            <a:endParaRPr lang="en-US" altLang="ja-JP" dirty="0"/>
          </a:p>
        </p:txBody>
      </p:sp>
    </p:spTree>
    <p:extLst>
      <p:ext uri="{BB962C8B-B14F-4D97-AF65-F5344CB8AC3E}">
        <p14:creationId xmlns:p14="http://schemas.microsoft.com/office/powerpoint/2010/main" val="2612918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800685" y="1999601"/>
            <a:ext cx="444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cs typeface="Times New Roman" panose="02020603050405020304" pitchFamily="18" charset="0"/>
              </a:rPr>
              <a:t>►</a:t>
            </a:r>
            <a:r>
              <a:rPr lang="zh-CN" altLang="en-US"/>
              <a:t>并行的分布式信息处理结构；</a:t>
            </a:r>
          </a:p>
        </p:txBody>
      </p:sp>
      <p:sp>
        <p:nvSpPr>
          <p:cNvPr id="5" name="Text Box 3"/>
          <p:cNvSpPr txBox="1">
            <a:spLocks noChangeArrowheads="1"/>
          </p:cNvSpPr>
          <p:nvPr/>
        </p:nvSpPr>
        <p:spPr bwMode="auto">
          <a:xfrm>
            <a:off x="1508585" y="4933301"/>
            <a:ext cx="7967663" cy="157003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dirty="0">
                <a:solidFill>
                  <a:schemeClr val="accent5">
                    <a:lumMod val="10000"/>
                  </a:schemeClr>
                </a:solidFill>
              </a:rPr>
              <a:t>人工神经网络在形式上具有大脑的一些特征：</a:t>
            </a:r>
          </a:p>
          <a:p>
            <a:pPr>
              <a:defRPr/>
            </a:pPr>
            <a:r>
              <a:rPr lang="en-US" altLang="zh-CN" b="1" dirty="0">
                <a:solidFill>
                  <a:schemeClr val="accent5">
                    <a:lumMod val="10000"/>
                  </a:schemeClr>
                </a:solidFill>
              </a:rPr>
              <a:t>(1)</a:t>
            </a:r>
            <a:r>
              <a:rPr lang="zh-CN" altLang="en-US" b="1" dirty="0">
                <a:solidFill>
                  <a:srgbClr val="660066"/>
                </a:solidFill>
              </a:rPr>
              <a:t>自适应性</a:t>
            </a:r>
            <a:r>
              <a:rPr lang="en-US" altLang="zh-CN" b="1" dirty="0">
                <a:solidFill>
                  <a:schemeClr val="accent5">
                    <a:lumMod val="10000"/>
                  </a:schemeClr>
                </a:solidFill>
                <a:cs typeface="Times New Roman" pitchFamily="18" charset="0"/>
              </a:rPr>
              <a:t>—</a:t>
            </a:r>
            <a:r>
              <a:rPr lang="zh-CN" altLang="en-US" b="1" dirty="0">
                <a:solidFill>
                  <a:schemeClr val="accent5">
                    <a:lumMod val="10000"/>
                  </a:schemeClr>
                </a:solidFill>
              </a:rPr>
              <a:t>强有力的学习算法使其能适应变化的环境；</a:t>
            </a:r>
          </a:p>
          <a:p>
            <a:pPr>
              <a:defRPr/>
            </a:pPr>
            <a:r>
              <a:rPr lang="en-US" altLang="zh-CN" b="1" dirty="0">
                <a:solidFill>
                  <a:schemeClr val="accent5">
                    <a:lumMod val="10000"/>
                  </a:schemeClr>
                </a:solidFill>
              </a:rPr>
              <a:t>(2)</a:t>
            </a:r>
            <a:r>
              <a:rPr lang="zh-CN" altLang="en-US" b="1" dirty="0">
                <a:solidFill>
                  <a:srgbClr val="660066"/>
                </a:solidFill>
              </a:rPr>
              <a:t>非线性处理</a:t>
            </a:r>
            <a:r>
              <a:rPr lang="en-US" altLang="zh-CN" b="1" dirty="0">
                <a:solidFill>
                  <a:schemeClr val="accent5">
                    <a:lumMod val="10000"/>
                  </a:schemeClr>
                </a:solidFill>
                <a:cs typeface="Times New Roman" pitchFamily="18" charset="0"/>
              </a:rPr>
              <a:t>—</a:t>
            </a:r>
            <a:r>
              <a:rPr lang="zh-CN" altLang="en-US" b="1" dirty="0">
                <a:solidFill>
                  <a:schemeClr val="accent5">
                    <a:lumMod val="10000"/>
                  </a:schemeClr>
                </a:solidFill>
              </a:rPr>
              <a:t>具有执行非线性任务的能力</a:t>
            </a:r>
            <a:r>
              <a:rPr lang="en-US" altLang="zh-CN" b="1" dirty="0">
                <a:solidFill>
                  <a:schemeClr val="accent5">
                    <a:lumMod val="10000"/>
                  </a:schemeClr>
                </a:solidFill>
              </a:rPr>
              <a:t>;</a:t>
            </a:r>
          </a:p>
          <a:p>
            <a:pPr>
              <a:defRPr/>
            </a:pPr>
            <a:r>
              <a:rPr lang="en-US" altLang="zh-CN" b="1" dirty="0">
                <a:solidFill>
                  <a:schemeClr val="accent5">
                    <a:lumMod val="10000"/>
                  </a:schemeClr>
                </a:solidFill>
              </a:rPr>
              <a:t>(3)</a:t>
            </a:r>
            <a:r>
              <a:rPr lang="zh-CN" altLang="en-US" b="1" dirty="0">
                <a:solidFill>
                  <a:srgbClr val="660066"/>
                </a:solidFill>
              </a:rPr>
              <a:t>并行处理</a:t>
            </a:r>
            <a:r>
              <a:rPr lang="en-US" altLang="zh-CN" b="1" dirty="0">
                <a:solidFill>
                  <a:schemeClr val="accent5">
                    <a:lumMod val="10000"/>
                  </a:schemeClr>
                </a:solidFill>
                <a:cs typeface="Times New Roman" pitchFamily="18" charset="0"/>
              </a:rPr>
              <a:t>—</a:t>
            </a:r>
            <a:r>
              <a:rPr lang="zh-CN" altLang="en-US" b="1" dirty="0">
                <a:solidFill>
                  <a:schemeClr val="accent5">
                    <a:lumMod val="10000"/>
                  </a:schemeClr>
                </a:solidFill>
              </a:rPr>
              <a:t>由其互连的处理单元组成的结构提供</a:t>
            </a:r>
            <a:r>
              <a:rPr lang="en-US" altLang="zh-CN" b="1" dirty="0">
                <a:solidFill>
                  <a:schemeClr val="accent5">
                    <a:lumMod val="10000"/>
                  </a:schemeClr>
                </a:solidFill>
              </a:rPr>
              <a:t>;</a:t>
            </a:r>
          </a:p>
        </p:txBody>
      </p:sp>
      <p:sp>
        <p:nvSpPr>
          <p:cNvPr id="6" name="Text Box 5"/>
          <p:cNvSpPr txBox="1">
            <a:spLocks noChangeArrowheads="1"/>
          </p:cNvSpPr>
          <p:nvPr/>
        </p:nvSpPr>
        <p:spPr bwMode="auto">
          <a:xfrm>
            <a:off x="1800684" y="994714"/>
            <a:ext cx="98418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人工神经网络是作为信息处理单元来模仿大脑</a:t>
            </a:r>
            <a:r>
              <a:rPr lang="en-US" altLang="zh-CN" dirty="0" smtClean="0"/>
              <a:t>,</a:t>
            </a:r>
            <a:r>
              <a:rPr lang="zh-CN" altLang="en-US" dirty="0" smtClean="0"/>
              <a:t>执行</a:t>
            </a:r>
            <a:r>
              <a:rPr lang="zh-CN" altLang="en-US" dirty="0"/>
              <a:t>特定的任务或完成感兴趣的功能。</a:t>
            </a:r>
            <a:endParaRPr lang="ja-JP" altLang="en-US" dirty="0"/>
          </a:p>
        </p:txBody>
      </p:sp>
      <p:sp>
        <p:nvSpPr>
          <p:cNvPr id="7" name="Text Box 6"/>
          <p:cNvSpPr txBox="1">
            <a:spLocks noChangeArrowheads="1"/>
          </p:cNvSpPr>
          <p:nvPr/>
        </p:nvSpPr>
        <p:spPr bwMode="auto">
          <a:xfrm>
            <a:off x="1800685" y="2533001"/>
            <a:ext cx="719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cs typeface="Times New Roman" panose="02020603050405020304" pitchFamily="18" charset="0"/>
              </a:rPr>
              <a:t>►</a:t>
            </a:r>
            <a:r>
              <a:rPr lang="zh-CN" altLang="en-US" dirty="0"/>
              <a:t>由处理单元及称为连接的单向信号通道互连而成；</a:t>
            </a:r>
          </a:p>
        </p:txBody>
      </p:sp>
      <p:sp>
        <p:nvSpPr>
          <p:cNvPr id="8" name="Text Box 7"/>
          <p:cNvSpPr txBox="1">
            <a:spLocks noChangeArrowheads="1"/>
          </p:cNvSpPr>
          <p:nvPr/>
        </p:nvSpPr>
        <p:spPr bwMode="auto">
          <a:xfrm>
            <a:off x="1800685" y="3066401"/>
            <a:ext cx="6589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cs typeface="Times New Roman" panose="02020603050405020304" pitchFamily="18" charset="0"/>
              </a:rPr>
              <a:t>►</a:t>
            </a:r>
            <a:r>
              <a:rPr lang="zh-CN" altLang="en-US"/>
              <a:t>处理单元具有局部内存</a:t>
            </a:r>
            <a:r>
              <a:rPr lang="en-US" altLang="zh-CN"/>
              <a:t>, </a:t>
            </a:r>
            <a:r>
              <a:rPr lang="zh-CN" altLang="en-US"/>
              <a:t>并可以完成局部操作</a:t>
            </a:r>
            <a:r>
              <a:rPr lang="en-US" altLang="zh-CN"/>
              <a:t>;</a:t>
            </a:r>
            <a:r>
              <a:rPr lang="en-US" altLang="zh-CN">
                <a:cs typeface="Times New Roman" panose="02020603050405020304" pitchFamily="18" charset="0"/>
              </a:rPr>
              <a:t> </a:t>
            </a:r>
            <a:endParaRPr lang="en-US" altLang="zh-CN"/>
          </a:p>
        </p:txBody>
      </p:sp>
      <p:sp>
        <p:nvSpPr>
          <p:cNvPr id="9" name="Text Box 8"/>
          <p:cNvSpPr txBox="1">
            <a:spLocks noChangeArrowheads="1"/>
          </p:cNvSpPr>
          <p:nvPr/>
        </p:nvSpPr>
        <p:spPr bwMode="auto">
          <a:xfrm>
            <a:off x="1800685" y="3599801"/>
            <a:ext cx="688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cs typeface="Times New Roman" panose="02020603050405020304" pitchFamily="18" charset="0"/>
              </a:rPr>
              <a:t>►</a:t>
            </a:r>
            <a:r>
              <a:rPr lang="zh-CN" altLang="en-US"/>
              <a:t>每个处理单元都有一个单输出到所期望的连接；</a:t>
            </a:r>
          </a:p>
        </p:txBody>
      </p:sp>
      <p:sp>
        <p:nvSpPr>
          <p:cNvPr id="10" name="Text Box 9"/>
          <p:cNvSpPr txBox="1">
            <a:spLocks noChangeArrowheads="1"/>
          </p:cNvSpPr>
          <p:nvPr/>
        </p:nvSpPr>
        <p:spPr bwMode="auto">
          <a:xfrm>
            <a:off x="1800685" y="4133201"/>
            <a:ext cx="7046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cs typeface="Times New Roman" panose="02020603050405020304" pitchFamily="18" charset="0"/>
              </a:rPr>
              <a:t>►</a:t>
            </a:r>
            <a:r>
              <a:rPr lang="zh-CN" altLang="en-US"/>
              <a:t>处理单元的输出信号可以是任何需要的数学模型</a:t>
            </a:r>
            <a:r>
              <a:rPr lang="en-US" altLang="zh-CN"/>
              <a:t>;</a:t>
            </a:r>
            <a:r>
              <a:rPr lang="en-US" altLang="zh-CN">
                <a:cs typeface="Times New Roman" panose="02020603050405020304" pitchFamily="18" charset="0"/>
              </a:rPr>
              <a:t> </a:t>
            </a:r>
            <a:endParaRPr lang="en-US" altLang="zh-CN"/>
          </a:p>
        </p:txBody>
      </p:sp>
      <p:sp>
        <p:nvSpPr>
          <p:cNvPr id="11" name="Rectangle 2"/>
          <p:cNvSpPr>
            <a:spLocks noGrp="1" noChangeArrowheads="1"/>
          </p:cNvSpPr>
          <p:nvPr>
            <p:ph type="title"/>
          </p:nvPr>
        </p:nvSpPr>
        <p:spPr>
          <a:xfrm>
            <a:off x="281802" y="136155"/>
            <a:ext cx="2646878" cy="535531"/>
          </a:xfrm>
        </p:spPr>
        <p:txBody>
          <a:bodyPr wrap="none">
            <a:spAutoFit/>
          </a:bodyPr>
          <a:lstStyle/>
          <a:p>
            <a:r>
              <a:rPr lang="zh-CN" altLang="en-US" sz="3200" dirty="0">
                <a:latin typeface="微软雅黑" panose="020B0503020204020204" pitchFamily="34" charset="-122"/>
                <a:ea typeface="微软雅黑" panose="020B0503020204020204" pitchFamily="34" charset="-122"/>
                <a:cs typeface="+mn-cs"/>
              </a:rPr>
              <a:t>人工神经网络</a:t>
            </a:r>
          </a:p>
        </p:txBody>
      </p:sp>
    </p:spTree>
    <p:extLst>
      <p:ext uri="{BB962C8B-B14F-4D97-AF65-F5344CB8AC3E}">
        <p14:creationId xmlns:p14="http://schemas.microsoft.com/office/powerpoint/2010/main" val="280940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i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P spid="7" grpId="0" autoUpdateAnimBg="0"/>
      <p:bldP spid="8" grpId="0" autoUpdateAnimBg="0"/>
      <p:bldP spid="9" grpId="0" autoUpdateAnimBg="0"/>
      <p:bldP spid="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276600" y="3641725"/>
            <a:ext cx="685800" cy="53975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synapse</a:t>
            </a:r>
          </a:p>
        </p:txBody>
      </p:sp>
      <p:sp>
        <p:nvSpPr>
          <p:cNvPr id="26627" name="Text Box 3"/>
          <p:cNvSpPr txBox="1">
            <a:spLocks noChangeArrowheads="1"/>
          </p:cNvSpPr>
          <p:nvPr/>
        </p:nvSpPr>
        <p:spPr bwMode="auto">
          <a:xfrm>
            <a:off x="3962400" y="3641725"/>
            <a:ext cx="685800" cy="53975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dendrite</a:t>
            </a:r>
          </a:p>
        </p:txBody>
      </p:sp>
      <p:sp>
        <p:nvSpPr>
          <p:cNvPr id="26628" name="Text Box 4"/>
          <p:cNvSpPr txBox="1">
            <a:spLocks noChangeArrowheads="1"/>
          </p:cNvSpPr>
          <p:nvPr/>
        </p:nvSpPr>
        <p:spPr bwMode="auto">
          <a:xfrm>
            <a:off x="4648200" y="3641725"/>
            <a:ext cx="4114800" cy="53975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Cell body</a:t>
            </a:r>
          </a:p>
        </p:txBody>
      </p:sp>
      <p:sp>
        <p:nvSpPr>
          <p:cNvPr id="26629" name="Text Box 5"/>
          <p:cNvSpPr txBox="1">
            <a:spLocks noChangeArrowheads="1"/>
          </p:cNvSpPr>
          <p:nvPr/>
        </p:nvSpPr>
        <p:spPr bwMode="auto">
          <a:xfrm>
            <a:off x="2438400" y="3641725"/>
            <a:ext cx="838200" cy="53975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Synaptic</a:t>
            </a:r>
          </a:p>
          <a:p>
            <a:pPr eaLnBrk="1" hangingPunct="1"/>
            <a:r>
              <a:rPr lang="en-US" altLang="zh-CN" sz="1400"/>
              <a:t>terminals</a:t>
            </a:r>
          </a:p>
        </p:txBody>
      </p:sp>
      <p:sp>
        <p:nvSpPr>
          <p:cNvPr id="26630" name="Text Box 6"/>
          <p:cNvSpPr txBox="1">
            <a:spLocks noChangeArrowheads="1"/>
          </p:cNvSpPr>
          <p:nvPr/>
        </p:nvSpPr>
        <p:spPr bwMode="auto">
          <a:xfrm>
            <a:off x="8763000" y="3641725"/>
            <a:ext cx="685800" cy="53975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Axon</a:t>
            </a:r>
          </a:p>
        </p:txBody>
      </p:sp>
      <p:sp>
        <p:nvSpPr>
          <p:cNvPr id="26631" name="Text Box 7"/>
          <p:cNvSpPr txBox="1">
            <a:spLocks noChangeArrowheads="1"/>
          </p:cNvSpPr>
          <p:nvPr/>
        </p:nvSpPr>
        <p:spPr bwMode="auto">
          <a:xfrm>
            <a:off x="2133600" y="4098926"/>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轴突末梢</a:t>
            </a:r>
          </a:p>
        </p:txBody>
      </p:sp>
      <p:sp>
        <p:nvSpPr>
          <p:cNvPr id="26632" name="Text Box 8"/>
          <p:cNvSpPr txBox="1">
            <a:spLocks noChangeArrowheads="1"/>
          </p:cNvSpPr>
          <p:nvPr/>
        </p:nvSpPr>
        <p:spPr bwMode="auto">
          <a:xfrm>
            <a:off x="3346450" y="4098926"/>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突触</a:t>
            </a:r>
          </a:p>
        </p:txBody>
      </p:sp>
      <p:sp>
        <p:nvSpPr>
          <p:cNvPr id="26633" name="Text Box 9"/>
          <p:cNvSpPr txBox="1">
            <a:spLocks noChangeArrowheads="1"/>
          </p:cNvSpPr>
          <p:nvPr/>
        </p:nvSpPr>
        <p:spPr bwMode="auto">
          <a:xfrm>
            <a:off x="4032250" y="4098926"/>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树突</a:t>
            </a:r>
          </a:p>
        </p:txBody>
      </p:sp>
      <p:sp>
        <p:nvSpPr>
          <p:cNvPr id="26634" name="Text Box 10"/>
          <p:cNvSpPr txBox="1">
            <a:spLocks noChangeArrowheads="1"/>
          </p:cNvSpPr>
          <p:nvPr/>
        </p:nvSpPr>
        <p:spPr bwMode="auto">
          <a:xfrm>
            <a:off x="6248400" y="409892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细胞体</a:t>
            </a:r>
          </a:p>
        </p:txBody>
      </p:sp>
      <p:sp>
        <p:nvSpPr>
          <p:cNvPr id="26635" name="Text Box 11"/>
          <p:cNvSpPr txBox="1">
            <a:spLocks noChangeArrowheads="1"/>
          </p:cNvSpPr>
          <p:nvPr/>
        </p:nvSpPr>
        <p:spPr bwMode="auto">
          <a:xfrm>
            <a:off x="8763000" y="4098926"/>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轴突</a:t>
            </a:r>
          </a:p>
        </p:txBody>
      </p:sp>
      <p:grpSp>
        <p:nvGrpSpPr>
          <p:cNvPr id="26636" name="Group 13"/>
          <p:cNvGrpSpPr>
            <a:grpSpLocks/>
          </p:cNvGrpSpPr>
          <p:nvPr/>
        </p:nvGrpSpPr>
        <p:grpSpPr bwMode="auto">
          <a:xfrm>
            <a:off x="2667000" y="1905001"/>
            <a:ext cx="6858000" cy="1311275"/>
            <a:chOff x="720" y="768"/>
            <a:chExt cx="4320" cy="826"/>
          </a:xfrm>
        </p:grpSpPr>
        <p:sp>
          <p:nvSpPr>
            <p:cNvPr id="26678" name="Rectangle 14"/>
            <p:cNvSpPr>
              <a:spLocks noChangeArrowheads="1"/>
            </p:cNvSpPr>
            <p:nvPr/>
          </p:nvSpPr>
          <p:spPr bwMode="auto">
            <a:xfrm>
              <a:off x="768" y="768"/>
              <a:ext cx="4272"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79" name="Oval 15"/>
            <p:cNvSpPr>
              <a:spLocks noChangeArrowheads="1"/>
            </p:cNvSpPr>
            <p:nvPr/>
          </p:nvSpPr>
          <p:spPr bwMode="auto">
            <a:xfrm>
              <a:off x="1920" y="1056"/>
              <a:ext cx="288" cy="288"/>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80" name="Text Box 16"/>
            <p:cNvSpPr txBox="1">
              <a:spLocks noChangeArrowheads="1"/>
            </p:cNvSpPr>
            <p:nvPr/>
          </p:nvSpPr>
          <p:spPr bwMode="auto">
            <a:xfrm>
              <a:off x="1200" y="816"/>
              <a:ext cx="288" cy="19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000">
                  <a:solidFill>
                    <a:schemeClr val="bg2"/>
                  </a:solidFill>
                </a:rPr>
                <a:t>w</a:t>
              </a:r>
              <a:r>
                <a:rPr lang="en-US" altLang="zh-CN" sz="2000" baseline="-25000">
                  <a:solidFill>
                    <a:schemeClr val="bg2"/>
                  </a:solidFill>
                </a:rPr>
                <a:t>1</a:t>
              </a:r>
              <a:endParaRPr lang="en-US" altLang="zh-CN" sz="2000">
                <a:solidFill>
                  <a:schemeClr val="bg2"/>
                </a:solidFill>
              </a:endParaRPr>
            </a:p>
          </p:txBody>
        </p:sp>
        <p:sp>
          <p:nvSpPr>
            <p:cNvPr id="26681" name="Line 17"/>
            <p:cNvSpPr>
              <a:spLocks noChangeShapeType="1"/>
            </p:cNvSpPr>
            <p:nvPr/>
          </p:nvSpPr>
          <p:spPr bwMode="auto">
            <a:xfrm>
              <a:off x="912" y="912"/>
              <a:ext cx="2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2" name="Line 18"/>
            <p:cNvSpPr>
              <a:spLocks noChangeShapeType="1"/>
            </p:cNvSpPr>
            <p:nvPr/>
          </p:nvSpPr>
          <p:spPr bwMode="auto">
            <a:xfrm>
              <a:off x="1488" y="912"/>
              <a:ext cx="2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3" name="Line 19"/>
            <p:cNvSpPr>
              <a:spLocks noChangeShapeType="1"/>
            </p:cNvSpPr>
            <p:nvPr/>
          </p:nvSpPr>
          <p:spPr bwMode="auto">
            <a:xfrm>
              <a:off x="1776" y="912"/>
              <a:ext cx="192" cy="192"/>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4" name="Line 20"/>
            <p:cNvSpPr>
              <a:spLocks noChangeShapeType="1"/>
            </p:cNvSpPr>
            <p:nvPr/>
          </p:nvSpPr>
          <p:spPr bwMode="auto">
            <a:xfrm>
              <a:off x="912" y="1440"/>
              <a:ext cx="2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5" name="Line 21"/>
            <p:cNvSpPr>
              <a:spLocks noChangeShapeType="1"/>
            </p:cNvSpPr>
            <p:nvPr/>
          </p:nvSpPr>
          <p:spPr bwMode="auto">
            <a:xfrm>
              <a:off x="1488" y="1440"/>
              <a:ext cx="2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6" name="Line 22"/>
            <p:cNvSpPr>
              <a:spLocks noChangeShapeType="1"/>
            </p:cNvSpPr>
            <p:nvPr/>
          </p:nvSpPr>
          <p:spPr bwMode="auto">
            <a:xfrm flipV="1">
              <a:off x="1776" y="1296"/>
              <a:ext cx="192" cy="144"/>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87" name="Oval 23"/>
            <p:cNvSpPr>
              <a:spLocks noChangeArrowheads="1"/>
            </p:cNvSpPr>
            <p:nvPr/>
          </p:nvSpPr>
          <p:spPr bwMode="auto">
            <a:xfrm>
              <a:off x="1344" y="1056"/>
              <a:ext cx="48" cy="4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88" name="Oval 24"/>
            <p:cNvSpPr>
              <a:spLocks noChangeArrowheads="1"/>
            </p:cNvSpPr>
            <p:nvPr/>
          </p:nvSpPr>
          <p:spPr bwMode="auto">
            <a:xfrm>
              <a:off x="1344" y="1152"/>
              <a:ext cx="48" cy="4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89" name="Oval 25"/>
            <p:cNvSpPr>
              <a:spLocks noChangeArrowheads="1"/>
            </p:cNvSpPr>
            <p:nvPr/>
          </p:nvSpPr>
          <p:spPr bwMode="auto">
            <a:xfrm>
              <a:off x="1344" y="1248"/>
              <a:ext cx="48" cy="4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90" name="Text Box 26"/>
            <p:cNvSpPr txBox="1">
              <a:spLocks noChangeArrowheads="1"/>
            </p:cNvSpPr>
            <p:nvPr/>
          </p:nvSpPr>
          <p:spPr bwMode="auto">
            <a:xfrm>
              <a:off x="720" y="816"/>
              <a:ext cx="288" cy="25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2"/>
                  </a:solidFill>
                </a:rPr>
                <a:t>x</a:t>
              </a:r>
              <a:r>
                <a:rPr lang="en-US" altLang="zh-CN" sz="2000" baseline="-25000">
                  <a:solidFill>
                    <a:schemeClr val="bg2"/>
                  </a:solidFill>
                </a:rPr>
                <a:t>1</a:t>
              </a:r>
              <a:endParaRPr lang="en-US" altLang="zh-CN" sz="2000">
                <a:solidFill>
                  <a:schemeClr val="bg2"/>
                </a:solidFill>
              </a:endParaRPr>
            </a:p>
          </p:txBody>
        </p:sp>
        <p:sp>
          <p:nvSpPr>
            <p:cNvPr id="26691" name="Text Box 27"/>
            <p:cNvSpPr txBox="1">
              <a:spLocks noChangeArrowheads="1"/>
            </p:cNvSpPr>
            <p:nvPr/>
          </p:nvSpPr>
          <p:spPr bwMode="auto">
            <a:xfrm>
              <a:off x="720" y="1344"/>
              <a:ext cx="288" cy="25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2"/>
                  </a:solidFill>
                </a:rPr>
                <a:t>x</a:t>
              </a:r>
              <a:r>
                <a:rPr lang="en-US" altLang="zh-CN" sz="2000" baseline="-25000">
                  <a:solidFill>
                    <a:schemeClr val="bg2"/>
                  </a:solidFill>
                </a:rPr>
                <a:t>n</a:t>
              </a:r>
              <a:endParaRPr lang="en-US" altLang="zh-CN" sz="2000">
                <a:solidFill>
                  <a:schemeClr val="bg2"/>
                </a:solidFill>
              </a:endParaRPr>
            </a:p>
          </p:txBody>
        </p:sp>
        <p:sp>
          <p:nvSpPr>
            <p:cNvPr id="26692" name="Text Box 28"/>
            <p:cNvSpPr txBox="1">
              <a:spLocks noChangeArrowheads="1"/>
            </p:cNvSpPr>
            <p:nvPr/>
          </p:nvSpPr>
          <p:spPr bwMode="auto">
            <a:xfrm>
              <a:off x="1968" y="1104"/>
              <a:ext cx="240" cy="242"/>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en-US" altLang="zh-CN">
                  <a:solidFill>
                    <a:schemeClr val="bg2"/>
                  </a:solidFill>
                  <a:cs typeface="Times New Roman" panose="02020603050405020304" pitchFamily="18" charset="0"/>
                </a:rPr>
                <a:t>Σ</a:t>
              </a:r>
              <a:endParaRPr lang="en-US" altLang="zh-CN">
                <a:solidFill>
                  <a:schemeClr val="bg2"/>
                </a:solidFill>
              </a:endParaRPr>
            </a:p>
          </p:txBody>
        </p:sp>
        <p:sp>
          <p:nvSpPr>
            <p:cNvPr id="26693" name="Line 29"/>
            <p:cNvSpPr>
              <a:spLocks noChangeShapeType="1"/>
            </p:cNvSpPr>
            <p:nvPr/>
          </p:nvSpPr>
          <p:spPr bwMode="auto">
            <a:xfrm flipV="1">
              <a:off x="2208" y="1200"/>
              <a:ext cx="24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94" name="Text Box 30"/>
            <p:cNvSpPr txBox="1">
              <a:spLocks noChangeArrowheads="1"/>
            </p:cNvSpPr>
            <p:nvPr/>
          </p:nvSpPr>
          <p:spPr bwMode="auto">
            <a:xfrm>
              <a:off x="2448" y="1008"/>
              <a:ext cx="912" cy="44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pPr>
              <a:r>
                <a:rPr lang="zh-CN" altLang="en-US" sz="2000">
                  <a:solidFill>
                    <a:schemeClr val="bg2"/>
                  </a:solidFill>
                </a:rPr>
                <a:t>线性动态系统</a:t>
              </a:r>
            </a:p>
          </p:txBody>
        </p:sp>
        <p:sp>
          <p:nvSpPr>
            <p:cNvPr id="26695" name="Line 31"/>
            <p:cNvSpPr>
              <a:spLocks noChangeShapeType="1"/>
            </p:cNvSpPr>
            <p:nvPr/>
          </p:nvSpPr>
          <p:spPr bwMode="auto">
            <a:xfrm flipV="1">
              <a:off x="3360" y="1200"/>
              <a:ext cx="24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96" name="Text Box 32"/>
            <p:cNvSpPr txBox="1">
              <a:spLocks noChangeArrowheads="1"/>
            </p:cNvSpPr>
            <p:nvPr/>
          </p:nvSpPr>
          <p:spPr bwMode="auto">
            <a:xfrm>
              <a:off x="3600" y="1104"/>
              <a:ext cx="1008" cy="2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pPr>
              <a:r>
                <a:rPr lang="zh-CN" altLang="en-US" sz="2000">
                  <a:solidFill>
                    <a:schemeClr val="bg2"/>
                  </a:solidFill>
                </a:rPr>
                <a:t>激励函数</a:t>
              </a:r>
            </a:p>
          </p:txBody>
        </p:sp>
        <p:sp>
          <p:nvSpPr>
            <p:cNvPr id="26697" name="Line 33"/>
            <p:cNvSpPr>
              <a:spLocks noChangeShapeType="1"/>
            </p:cNvSpPr>
            <p:nvPr/>
          </p:nvSpPr>
          <p:spPr bwMode="auto">
            <a:xfrm>
              <a:off x="4608" y="1200"/>
              <a:ext cx="336"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98" name="Text Box 34"/>
            <p:cNvSpPr txBox="1">
              <a:spLocks noChangeArrowheads="1"/>
            </p:cNvSpPr>
            <p:nvPr/>
          </p:nvSpPr>
          <p:spPr bwMode="auto">
            <a:xfrm>
              <a:off x="4656" y="96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o</a:t>
              </a:r>
            </a:p>
          </p:txBody>
        </p:sp>
        <p:sp>
          <p:nvSpPr>
            <p:cNvPr id="26699" name="Text Box 35"/>
            <p:cNvSpPr txBox="1">
              <a:spLocks noChangeArrowheads="1"/>
            </p:cNvSpPr>
            <p:nvPr/>
          </p:nvSpPr>
          <p:spPr bwMode="auto">
            <a:xfrm>
              <a:off x="1200" y="1344"/>
              <a:ext cx="288" cy="19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000">
                  <a:solidFill>
                    <a:schemeClr val="bg2"/>
                  </a:solidFill>
                </a:rPr>
                <a:t>w</a:t>
              </a:r>
              <a:r>
                <a:rPr lang="en-US" altLang="zh-CN" sz="2000" baseline="-25000">
                  <a:solidFill>
                    <a:schemeClr val="bg2"/>
                  </a:solidFill>
                </a:rPr>
                <a:t>n</a:t>
              </a:r>
            </a:p>
          </p:txBody>
        </p:sp>
      </p:grpSp>
      <p:sp>
        <p:nvSpPr>
          <p:cNvPr id="26637" name="Text Box 36"/>
          <p:cNvSpPr txBox="1">
            <a:spLocks noChangeArrowheads="1"/>
          </p:cNvSpPr>
          <p:nvPr/>
        </p:nvSpPr>
        <p:spPr bwMode="auto">
          <a:xfrm>
            <a:off x="1536790" y="1023907"/>
            <a:ext cx="97137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t>神经元是构成神经网络的最基本单元</a:t>
            </a:r>
            <a:r>
              <a:rPr lang="en-US" altLang="zh-CN" sz="2000" dirty="0"/>
              <a:t>(</a:t>
            </a:r>
            <a:r>
              <a:rPr lang="zh-CN" altLang="en-US" sz="2000" dirty="0"/>
              <a:t>构件</a:t>
            </a:r>
            <a:r>
              <a:rPr lang="en-US" altLang="zh-CN" sz="2000" dirty="0"/>
              <a:t>), </a:t>
            </a:r>
            <a:r>
              <a:rPr lang="zh-CN" altLang="en-US" sz="2000" dirty="0"/>
              <a:t>因此</a:t>
            </a:r>
            <a:r>
              <a:rPr lang="en-US" altLang="zh-CN" sz="2000" dirty="0"/>
              <a:t>, </a:t>
            </a:r>
            <a:r>
              <a:rPr lang="zh-CN" altLang="en-US" sz="2000" dirty="0" smtClean="0"/>
              <a:t>首要任务</a:t>
            </a:r>
            <a:r>
              <a:rPr lang="zh-CN" altLang="en-US" sz="2000" dirty="0"/>
              <a:t>是构造人工神经元模型。</a:t>
            </a:r>
            <a:endParaRPr lang="ja-JP" altLang="en-US" sz="2000" dirty="0"/>
          </a:p>
        </p:txBody>
      </p:sp>
      <p:sp>
        <p:nvSpPr>
          <p:cNvPr id="26638" name="Line 37"/>
          <p:cNvSpPr>
            <a:spLocks noChangeShapeType="1"/>
          </p:cNvSpPr>
          <p:nvPr/>
        </p:nvSpPr>
        <p:spPr bwMode="auto">
          <a:xfrm flipV="1">
            <a:off x="2819400" y="3200400"/>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39" name="Line 38"/>
          <p:cNvSpPr>
            <a:spLocks noChangeShapeType="1"/>
          </p:cNvSpPr>
          <p:nvPr/>
        </p:nvSpPr>
        <p:spPr bwMode="auto">
          <a:xfrm flipV="1">
            <a:off x="3581400" y="3200400"/>
            <a:ext cx="762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0" name="Line 39"/>
          <p:cNvSpPr>
            <a:spLocks noChangeShapeType="1"/>
          </p:cNvSpPr>
          <p:nvPr/>
        </p:nvSpPr>
        <p:spPr bwMode="auto">
          <a:xfrm flipV="1">
            <a:off x="4343400" y="3124200"/>
            <a:ext cx="304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1" name="Line 40"/>
          <p:cNvSpPr>
            <a:spLocks noChangeShapeType="1"/>
          </p:cNvSpPr>
          <p:nvPr/>
        </p:nvSpPr>
        <p:spPr bwMode="auto">
          <a:xfrm flipH="1" flipV="1">
            <a:off x="6324600" y="3124200"/>
            <a:ext cx="5334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2" name="Line 41"/>
          <p:cNvSpPr>
            <a:spLocks noChangeShapeType="1"/>
          </p:cNvSpPr>
          <p:nvPr/>
        </p:nvSpPr>
        <p:spPr bwMode="auto">
          <a:xfrm flipV="1">
            <a:off x="9067800" y="3048000"/>
            <a:ext cx="762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3" name="Line 42"/>
          <p:cNvSpPr>
            <a:spLocks noChangeShapeType="1"/>
          </p:cNvSpPr>
          <p:nvPr/>
        </p:nvSpPr>
        <p:spPr bwMode="auto">
          <a:xfrm flipV="1">
            <a:off x="6858000" y="3048000"/>
            <a:ext cx="7620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6644" name="Group 43"/>
          <p:cNvGrpSpPr>
            <a:grpSpLocks/>
          </p:cNvGrpSpPr>
          <p:nvPr/>
        </p:nvGrpSpPr>
        <p:grpSpPr bwMode="auto">
          <a:xfrm>
            <a:off x="3200400" y="4532314"/>
            <a:ext cx="5416550" cy="2097087"/>
            <a:chOff x="236" y="456"/>
            <a:chExt cx="3412" cy="1321"/>
          </a:xfrm>
        </p:grpSpPr>
        <p:sp>
          <p:nvSpPr>
            <p:cNvPr id="26646" name="Freeform 44"/>
            <p:cNvSpPr>
              <a:spLocks/>
            </p:cNvSpPr>
            <p:nvPr/>
          </p:nvSpPr>
          <p:spPr bwMode="auto">
            <a:xfrm>
              <a:off x="1456" y="1200"/>
              <a:ext cx="432" cy="296"/>
            </a:xfrm>
            <a:custGeom>
              <a:avLst/>
              <a:gdLst>
                <a:gd name="T0" fmla="*/ 0 w 432"/>
                <a:gd name="T1" fmla="*/ 296 h 296"/>
                <a:gd name="T2" fmla="*/ 48 w 432"/>
                <a:gd name="T3" fmla="*/ 104 h 296"/>
                <a:gd name="T4" fmla="*/ 144 w 432"/>
                <a:gd name="T5" fmla="*/ 8 h 296"/>
                <a:gd name="T6" fmla="*/ 288 w 432"/>
                <a:gd name="T7" fmla="*/ 56 h 296"/>
                <a:gd name="T8" fmla="*/ 384 w 432"/>
                <a:gd name="T9" fmla="*/ 200 h 296"/>
                <a:gd name="T10" fmla="*/ 432 w 432"/>
                <a:gd name="T11" fmla="*/ 296 h 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2" h="296">
                  <a:moveTo>
                    <a:pt x="0" y="296"/>
                  </a:moveTo>
                  <a:cubicBezTo>
                    <a:pt x="12" y="224"/>
                    <a:pt x="24" y="152"/>
                    <a:pt x="48" y="104"/>
                  </a:cubicBezTo>
                  <a:cubicBezTo>
                    <a:pt x="72" y="56"/>
                    <a:pt x="104" y="16"/>
                    <a:pt x="144" y="8"/>
                  </a:cubicBezTo>
                  <a:cubicBezTo>
                    <a:pt x="184" y="0"/>
                    <a:pt x="248" y="24"/>
                    <a:pt x="288" y="56"/>
                  </a:cubicBezTo>
                  <a:cubicBezTo>
                    <a:pt x="328" y="88"/>
                    <a:pt x="360" y="160"/>
                    <a:pt x="384" y="200"/>
                  </a:cubicBezTo>
                  <a:cubicBezTo>
                    <a:pt x="408" y="240"/>
                    <a:pt x="420" y="268"/>
                    <a:pt x="432" y="2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7" name="Freeform 45"/>
            <p:cNvSpPr>
              <a:spLocks/>
            </p:cNvSpPr>
            <p:nvPr/>
          </p:nvSpPr>
          <p:spPr bwMode="auto">
            <a:xfrm>
              <a:off x="1016" y="1210"/>
              <a:ext cx="452" cy="378"/>
            </a:xfrm>
            <a:custGeom>
              <a:avLst/>
              <a:gdLst>
                <a:gd name="T0" fmla="*/ 0 w 452"/>
                <a:gd name="T1" fmla="*/ 262 h 378"/>
                <a:gd name="T2" fmla="*/ 118 w 452"/>
                <a:gd name="T3" fmla="*/ 105 h 378"/>
                <a:gd name="T4" fmla="*/ 233 w 452"/>
                <a:gd name="T5" fmla="*/ 33 h 378"/>
                <a:gd name="T6" fmla="*/ 376 w 452"/>
                <a:gd name="T7" fmla="*/ 30 h 378"/>
                <a:gd name="T8" fmla="*/ 440 w 452"/>
                <a:gd name="T9" fmla="*/ 214 h 378"/>
                <a:gd name="T10" fmla="*/ 449 w 452"/>
                <a:gd name="T11" fmla="*/ 378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2" h="378">
                  <a:moveTo>
                    <a:pt x="0" y="262"/>
                  </a:moveTo>
                  <a:cubicBezTo>
                    <a:pt x="18" y="236"/>
                    <a:pt x="79" y="143"/>
                    <a:pt x="118" y="105"/>
                  </a:cubicBezTo>
                  <a:cubicBezTo>
                    <a:pt x="157" y="67"/>
                    <a:pt x="190" y="45"/>
                    <a:pt x="233" y="33"/>
                  </a:cubicBezTo>
                  <a:cubicBezTo>
                    <a:pt x="276" y="21"/>
                    <a:pt x="342" y="0"/>
                    <a:pt x="376" y="30"/>
                  </a:cubicBezTo>
                  <a:cubicBezTo>
                    <a:pt x="410" y="60"/>
                    <a:pt x="428" y="156"/>
                    <a:pt x="440" y="214"/>
                  </a:cubicBezTo>
                  <a:cubicBezTo>
                    <a:pt x="452" y="272"/>
                    <a:pt x="447" y="344"/>
                    <a:pt x="449" y="3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8" name="Freeform 46"/>
            <p:cNvSpPr>
              <a:spLocks/>
            </p:cNvSpPr>
            <p:nvPr/>
          </p:nvSpPr>
          <p:spPr bwMode="auto">
            <a:xfrm>
              <a:off x="944" y="928"/>
              <a:ext cx="321" cy="450"/>
            </a:xfrm>
            <a:custGeom>
              <a:avLst/>
              <a:gdLst>
                <a:gd name="T0" fmla="*/ 0 w 321"/>
                <a:gd name="T1" fmla="*/ 0 h 450"/>
                <a:gd name="T2" fmla="*/ 184 w 321"/>
                <a:gd name="T3" fmla="*/ 16 h 450"/>
                <a:gd name="T4" fmla="*/ 304 w 321"/>
                <a:gd name="T5" fmla="*/ 96 h 450"/>
                <a:gd name="T6" fmla="*/ 288 w 321"/>
                <a:gd name="T7" fmla="*/ 240 h 450"/>
                <a:gd name="T8" fmla="*/ 208 w 321"/>
                <a:gd name="T9" fmla="*/ 373 h 450"/>
                <a:gd name="T10" fmla="*/ 127 w 321"/>
                <a:gd name="T11" fmla="*/ 450 h 4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1" h="450">
                  <a:moveTo>
                    <a:pt x="0" y="0"/>
                  </a:moveTo>
                  <a:cubicBezTo>
                    <a:pt x="31" y="4"/>
                    <a:pt x="133" y="0"/>
                    <a:pt x="184" y="16"/>
                  </a:cubicBezTo>
                  <a:cubicBezTo>
                    <a:pt x="235" y="32"/>
                    <a:pt x="287" y="59"/>
                    <a:pt x="304" y="96"/>
                  </a:cubicBezTo>
                  <a:cubicBezTo>
                    <a:pt x="321" y="133"/>
                    <a:pt x="304" y="194"/>
                    <a:pt x="288" y="240"/>
                  </a:cubicBezTo>
                  <a:cubicBezTo>
                    <a:pt x="272" y="286"/>
                    <a:pt x="235" y="338"/>
                    <a:pt x="208" y="373"/>
                  </a:cubicBezTo>
                  <a:cubicBezTo>
                    <a:pt x="181" y="408"/>
                    <a:pt x="151" y="429"/>
                    <a:pt x="127" y="45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9" name="Freeform 47"/>
            <p:cNvSpPr>
              <a:spLocks/>
            </p:cNvSpPr>
            <p:nvPr/>
          </p:nvSpPr>
          <p:spPr bwMode="auto">
            <a:xfrm>
              <a:off x="900" y="608"/>
              <a:ext cx="388" cy="321"/>
            </a:xfrm>
            <a:custGeom>
              <a:avLst/>
              <a:gdLst>
                <a:gd name="T0" fmla="*/ 300 w 388"/>
                <a:gd name="T1" fmla="*/ 0 h 321"/>
                <a:gd name="T2" fmla="*/ 372 w 388"/>
                <a:gd name="T3" fmla="*/ 128 h 321"/>
                <a:gd name="T4" fmla="*/ 372 w 388"/>
                <a:gd name="T5" fmla="*/ 224 h 321"/>
                <a:gd name="T6" fmla="*/ 278 w 388"/>
                <a:gd name="T7" fmla="*/ 287 h 321"/>
                <a:gd name="T8" fmla="*/ 107 w 388"/>
                <a:gd name="T9" fmla="*/ 315 h 321"/>
                <a:gd name="T10" fmla="*/ 0 w 388"/>
                <a:gd name="T11" fmla="*/ 319 h 3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8" h="321">
                  <a:moveTo>
                    <a:pt x="300" y="0"/>
                  </a:moveTo>
                  <a:cubicBezTo>
                    <a:pt x="313" y="21"/>
                    <a:pt x="360" y="91"/>
                    <a:pt x="372" y="128"/>
                  </a:cubicBezTo>
                  <a:cubicBezTo>
                    <a:pt x="384" y="165"/>
                    <a:pt x="388" y="197"/>
                    <a:pt x="372" y="224"/>
                  </a:cubicBezTo>
                  <a:cubicBezTo>
                    <a:pt x="356" y="251"/>
                    <a:pt x="322" y="272"/>
                    <a:pt x="278" y="287"/>
                  </a:cubicBezTo>
                  <a:cubicBezTo>
                    <a:pt x="234" y="302"/>
                    <a:pt x="153" y="310"/>
                    <a:pt x="107" y="315"/>
                  </a:cubicBezTo>
                  <a:cubicBezTo>
                    <a:pt x="61" y="321"/>
                    <a:pt x="30" y="320"/>
                    <a:pt x="0" y="31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0" name="Freeform 48"/>
            <p:cNvSpPr>
              <a:spLocks/>
            </p:cNvSpPr>
            <p:nvPr/>
          </p:nvSpPr>
          <p:spPr bwMode="auto">
            <a:xfrm>
              <a:off x="1136" y="456"/>
              <a:ext cx="472" cy="370"/>
            </a:xfrm>
            <a:custGeom>
              <a:avLst/>
              <a:gdLst>
                <a:gd name="T0" fmla="*/ 472 w 472"/>
                <a:gd name="T1" fmla="*/ 0 h 370"/>
                <a:gd name="T2" fmla="*/ 432 w 472"/>
                <a:gd name="T3" fmla="*/ 208 h 370"/>
                <a:gd name="T4" fmla="*/ 352 w 472"/>
                <a:gd name="T5" fmla="*/ 328 h 370"/>
                <a:gd name="T6" fmla="*/ 208 w 472"/>
                <a:gd name="T7" fmla="*/ 344 h 370"/>
                <a:gd name="T8" fmla="*/ 78 w 472"/>
                <a:gd name="T9" fmla="*/ 172 h 370"/>
                <a:gd name="T10" fmla="*/ 0 w 472"/>
                <a:gd name="T11" fmla="*/ 88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 h="370">
                  <a:moveTo>
                    <a:pt x="472" y="0"/>
                  </a:moveTo>
                  <a:cubicBezTo>
                    <a:pt x="465" y="33"/>
                    <a:pt x="452" y="153"/>
                    <a:pt x="432" y="208"/>
                  </a:cubicBezTo>
                  <a:cubicBezTo>
                    <a:pt x="412" y="263"/>
                    <a:pt x="389" y="305"/>
                    <a:pt x="352" y="328"/>
                  </a:cubicBezTo>
                  <a:cubicBezTo>
                    <a:pt x="315" y="351"/>
                    <a:pt x="254" y="370"/>
                    <a:pt x="208" y="344"/>
                  </a:cubicBezTo>
                  <a:cubicBezTo>
                    <a:pt x="162" y="318"/>
                    <a:pt x="113" y="215"/>
                    <a:pt x="78" y="172"/>
                  </a:cubicBezTo>
                  <a:cubicBezTo>
                    <a:pt x="43" y="129"/>
                    <a:pt x="16" y="105"/>
                    <a:pt x="0" y="8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1" name="Freeform 49"/>
            <p:cNvSpPr>
              <a:spLocks/>
            </p:cNvSpPr>
            <p:nvPr/>
          </p:nvSpPr>
          <p:spPr bwMode="auto">
            <a:xfrm>
              <a:off x="1769" y="1058"/>
              <a:ext cx="1103" cy="319"/>
            </a:xfrm>
            <a:custGeom>
              <a:avLst/>
              <a:gdLst>
                <a:gd name="T0" fmla="*/ 47 w 1103"/>
                <a:gd name="T1" fmla="*/ 319 h 319"/>
                <a:gd name="T2" fmla="*/ 7 w 1103"/>
                <a:gd name="T3" fmla="*/ 159 h 319"/>
                <a:gd name="T4" fmla="*/ 87 w 1103"/>
                <a:gd name="T5" fmla="*/ 23 h 319"/>
                <a:gd name="T6" fmla="*/ 263 w 1103"/>
                <a:gd name="T7" fmla="*/ 22 h 319"/>
                <a:gd name="T8" fmla="*/ 431 w 1103"/>
                <a:gd name="T9" fmla="*/ 62 h 319"/>
                <a:gd name="T10" fmla="*/ 615 w 1103"/>
                <a:gd name="T11" fmla="*/ 126 h 319"/>
                <a:gd name="T12" fmla="*/ 743 w 1103"/>
                <a:gd name="T13" fmla="*/ 158 h 319"/>
                <a:gd name="T14" fmla="*/ 1063 w 1103"/>
                <a:gd name="T15" fmla="*/ 182 h 319"/>
                <a:gd name="T16" fmla="*/ 983 w 1103"/>
                <a:gd name="T17" fmla="*/ 238 h 319"/>
                <a:gd name="T18" fmla="*/ 975 w 1103"/>
                <a:gd name="T19" fmla="*/ 294 h 3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03" h="319">
                  <a:moveTo>
                    <a:pt x="47" y="319"/>
                  </a:moveTo>
                  <a:cubicBezTo>
                    <a:pt x="40" y="292"/>
                    <a:pt x="0" y="208"/>
                    <a:pt x="7" y="159"/>
                  </a:cubicBezTo>
                  <a:cubicBezTo>
                    <a:pt x="14" y="110"/>
                    <a:pt x="44" y="46"/>
                    <a:pt x="87" y="23"/>
                  </a:cubicBezTo>
                  <a:cubicBezTo>
                    <a:pt x="130" y="0"/>
                    <a:pt x="206" y="16"/>
                    <a:pt x="263" y="22"/>
                  </a:cubicBezTo>
                  <a:cubicBezTo>
                    <a:pt x="320" y="28"/>
                    <a:pt x="372" y="45"/>
                    <a:pt x="431" y="62"/>
                  </a:cubicBezTo>
                  <a:cubicBezTo>
                    <a:pt x="490" y="79"/>
                    <a:pt x="563" y="110"/>
                    <a:pt x="615" y="126"/>
                  </a:cubicBezTo>
                  <a:cubicBezTo>
                    <a:pt x="667" y="142"/>
                    <a:pt x="668" y="149"/>
                    <a:pt x="743" y="158"/>
                  </a:cubicBezTo>
                  <a:cubicBezTo>
                    <a:pt x="818" y="167"/>
                    <a:pt x="1023" y="169"/>
                    <a:pt x="1063" y="182"/>
                  </a:cubicBezTo>
                  <a:cubicBezTo>
                    <a:pt x="1103" y="195"/>
                    <a:pt x="998" y="219"/>
                    <a:pt x="983" y="238"/>
                  </a:cubicBezTo>
                  <a:cubicBezTo>
                    <a:pt x="968" y="257"/>
                    <a:pt x="977" y="282"/>
                    <a:pt x="975" y="29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2" name="Freeform 50"/>
            <p:cNvSpPr>
              <a:spLocks/>
            </p:cNvSpPr>
            <p:nvPr/>
          </p:nvSpPr>
          <p:spPr bwMode="auto">
            <a:xfrm>
              <a:off x="1584" y="616"/>
              <a:ext cx="1240" cy="605"/>
            </a:xfrm>
            <a:custGeom>
              <a:avLst/>
              <a:gdLst>
                <a:gd name="T0" fmla="*/ 1240 w 1240"/>
                <a:gd name="T1" fmla="*/ 472 h 605"/>
                <a:gd name="T2" fmla="*/ 1200 w 1240"/>
                <a:gd name="T3" fmla="*/ 584 h 605"/>
                <a:gd name="T4" fmla="*/ 1056 w 1240"/>
                <a:gd name="T5" fmla="*/ 600 h 605"/>
                <a:gd name="T6" fmla="*/ 920 w 1240"/>
                <a:gd name="T7" fmla="*/ 568 h 605"/>
                <a:gd name="T8" fmla="*/ 744 w 1240"/>
                <a:gd name="T9" fmla="*/ 512 h 605"/>
                <a:gd name="T10" fmla="*/ 592 w 1240"/>
                <a:gd name="T11" fmla="*/ 456 h 605"/>
                <a:gd name="T12" fmla="*/ 352 w 1240"/>
                <a:gd name="T13" fmla="*/ 376 h 605"/>
                <a:gd name="T14" fmla="*/ 128 w 1240"/>
                <a:gd name="T15" fmla="*/ 264 h 605"/>
                <a:gd name="T16" fmla="*/ 40 w 1240"/>
                <a:gd name="T17" fmla="*/ 136 h 605"/>
                <a:gd name="T18" fmla="*/ 0 w 1240"/>
                <a:gd name="T19" fmla="*/ 0 h 6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0" h="605">
                  <a:moveTo>
                    <a:pt x="1240" y="472"/>
                  </a:moveTo>
                  <a:cubicBezTo>
                    <a:pt x="1233" y="489"/>
                    <a:pt x="1231" y="563"/>
                    <a:pt x="1200" y="584"/>
                  </a:cubicBezTo>
                  <a:cubicBezTo>
                    <a:pt x="1169" y="605"/>
                    <a:pt x="1103" y="603"/>
                    <a:pt x="1056" y="600"/>
                  </a:cubicBezTo>
                  <a:cubicBezTo>
                    <a:pt x="1009" y="597"/>
                    <a:pt x="972" y="583"/>
                    <a:pt x="920" y="568"/>
                  </a:cubicBezTo>
                  <a:cubicBezTo>
                    <a:pt x="868" y="553"/>
                    <a:pt x="799" y="531"/>
                    <a:pt x="744" y="512"/>
                  </a:cubicBezTo>
                  <a:cubicBezTo>
                    <a:pt x="689" y="493"/>
                    <a:pt x="657" y="479"/>
                    <a:pt x="592" y="456"/>
                  </a:cubicBezTo>
                  <a:cubicBezTo>
                    <a:pt x="527" y="433"/>
                    <a:pt x="429" y="408"/>
                    <a:pt x="352" y="376"/>
                  </a:cubicBezTo>
                  <a:cubicBezTo>
                    <a:pt x="275" y="344"/>
                    <a:pt x="180" y="304"/>
                    <a:pt x="128" y="264"/>
                  </a:cubicBezTo>
                  <a:cubicBezTo>
                    <a:pt x="76" y="224"/>
                    <a:pt x="61" y="180"/>
                    <a:pt x="40" y="136"/>
                  </a:cubicBezTo>
                  <a:cubicBezTo>
                    <a:pt x="19" y="92"/>
                    <a:pt x="8" y="28"/>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3" name="Freeform 51"/>
            <p:cNvSpPr>
              <a:spLocks/>
            </p:cNvSpPr>
            <p:nvPr/>
          </p:nvSpPr>
          <p:spPr bwMode="auto">
            <a:xfrm>
              <a:off x="3160" y="1257"/>
              <a:ext cx="400" cy="255"/>
            </a:xfrm>
            <a:custGeom>
              <a:avLst/>
              <a:gdLst>
                <a:gd name="T0" fmla="*/ 0 w 400"/>
                <a:gd name="T1" fmla="*/ 255 h 255"/>
                <a:gd name="T2" fmla="*/ 32 w 400"/>
                <a:gd name="T3" fmla="*/ 111 h 255"/>
                <a:gd name="T4" fmla="*/ 120 w 400"/>
                <a:gd name="T5" fmla="*/ 15 h 255"/>
                <a:gd name="T6" fmla="*/ 248 w 400"/>
                <a:gd name="T7" fmla="*/ 23 h 255"/>
                <a:gd name="T8" fmla="*/ 312 w 400"/>
                <a:gd name="T9" fmla="*/ 71 h 255"/>
                <a:gd name="T10" fmla="*/ 400 w 400"/>
                <a:gd name="T11" fmla="*/ 175 h 2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0" h="255">
                  <a:moveTo>
                    <a:pt x="0" y="255"/>
                  </a:moveTo>
                  <a:cubicBezTo>
                    <a:pt x="5" y="231"/>
                    <a:pt x="12" y="151"/>
                    <a:pt x="32" y="111"/>
                  </a:cubicBezTo>
                  <a:cubicBezTo>
                    <a:pt x="52" y="71"/>
                    <a:pt x="84" y="30"/>
                    <a:pt x="120" y="15"/>
                  </a:cubicBezTo>
                  <a:cubicBezTo>
                    <a:pt x="156" y="0"/>
                    <a:pt x="216" y="14"/>
                    <a:pt x="248" y="23"/>
                  </a:cubicBezTo>
                  <a:cubicBezTo>
                    <a:pt x="280" y="32"/>
                    <a:pt x="287" y="46"/>
                    <a:pt x="312" y="71"/>
                  </a:cubicBezTo>
                  <a:cubicBezTo>
                    <a:pt x="337" y="96"/>
                    <a:pt x="382" y="153"/>
                    <a:pt x="400" y="17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4" name="Freeform 52"/>
            <p:cNvSpPr>
              <a:spLocks/>
            </p:cNvSpPr>
            <p:nvPr/>
          </p:nvSpPr>
          <p:spPr bwMode="auto">
            <a:xfrm>
              <a:off x="2816" y="1276"/>
              <a:ext cx="344" cy="308"/>
            </a:xfrm>
            <a:custGeom>
              <a:avLst/>
              <a:gdLst>
                <a:gd name="T0" fmla="*/ 0 w 344"/>
                <a:gd name="T1" fmla="*/ 100 h 308"/>
                <a:gd name="T2" fmla="*/ 96 w 344"/>
                <a:gd name="T3" fmla="*/ 68 h 308"/>
                <a:gd name="T4" fmla="*/ 208 w 344"/>
                <a:gd name="T5" fmla="*/ 4 h 308"/>
                <a:gd name="T6" fmla="*/ 320 w 344"/>
                <a:gd name="T7" fmla="*/ 44 h 308"/>
                <a:gd name="T8" fmla="*/ 344 w 344"/>
                <a:gd name="T9" fmla="*/ 156 h 308"/>
                <a:gd name="T10" fmla="*/ 320 w 344"/>
                <a:gd name="T11" fmla="*/ 308 h 3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4" h="308">
                  <a:moveTo>
                    <a:pt x="0" y="100"/>
                  </a:moveTo>
                  <a:cubicBezTo>
                    <a:pt x="16" y="95"/>
                    <a:pt x="61" y="84"/>
                    <a:pt x="96" y="68"/>
                  </a:cubicBezTo>
                  <a:cubicBezTo>
                    <a:pt x="131" y="52"/>
                    <a:pt x="171" y="8"/>
                    <a:pt x="208" y="4"/>
                  </a:cubicBezTo>
                  <a:cubicBezTo>
                    <a:pt x="245" y="0"/>
                    <a:pt x="297" y="19"/>
                    <a:pt x="320" y="44"/>
                  </a:cubicBezTo>
                  <a:cubicBezTo>
                    <a:pt x="343" y="69"/>
                    <a:pt x="344" y="112"/>
                    <a:pt x="344" y="156"/>
                  </a:cubicBezTo>
                  <a:cubicBezTo>
                    <a:pt x="344" y="200"/>
                    <a:pt x="325" y="276"/>
                    <a:pt x="320" y="30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5" name="Freeform 53"/>
            <p:cNvSpPr>
              <a:spLocks/>
            </p:cNvSpPr>
            <p:nvPr/>
          </p:nvSpPr>
          <p:spPr bwMode="auto">
            <a:xfrm>
              <a:off x="2712" y="1055"/>
              <a:ext cx="283" cy="345"/>
            </a:xfrm>
            <a:custGeom>
              <a:avLst/>
              <a:gdLst>
                <a:gd name="T0" fmla="*/ 24 w 283"/>
                <a:gd name="T1" fmla="*/ 9 h 345"/>
                <a:gd name="T2" fmla="*/ 136 w 283"/>
                <a:gd name="T3" fmla="*/ 9 h 345"/>
                <a:gd name="T4" fmla="*/ 264 w 283"/>
                <a:gd name="T5" fmla="*/ 65 h 345"/>
                <a:gd name="T6" fmla="*/ 248 w 283"/>
                <a:gd name="T7" fmla="*/ 209 h 345"/>
                <a:gd name="T8" fmla="*/ 136 w 283"/>
                <a:gd name="T9" fmla="*/ 305 h 345"/>
                <a:gd name="T10" fmla="*/ 0 w 283"/>
                <a:gd name="T11" fmla="*/ 345 h 3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345">
                  <a:moveTo>
                    <a:pt x="24" y="9"/>
                  </a:moveTo>
                  <a:cubicBezTo>
                    <a:pt x="44" y="9"/>
                    <a:pt x="96" y="0"/>
                    <a:pt x="136" y="9"/>
                  </a:cubicBezTo>
                  <a:cubicBezTo>
                    <a:pt x="176" y="18"/>
                    <a:pt x="245" y="32"/>
                    <a:pt x="264" y="65"/>
                  </a:cubicBezTo>
                  <a:cubicBezTo>
                    <a:pt x="283" y="98"/>
                    <a:pt x="269" y="169"/>
                    <a:pt x="248" y="209"/>
                  </a:cubicBezTo>
                  <a:cubicBezTo>
                    <a:pt x="227" y="249"/>
                    <a:pt x="177" y="282"/>
                    <a:pt x="136" y="305"/>
                  </a:cubicBezTo>
                  <a:cubicBezTo>
                    <a:pt x="95" y="328"/>
                    <a:pt x="28" y="337"/>
                    <a:pt x="0" y="34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6" name="Freeform 54"/>
            <p:cNvSpPr>
              <a:spLocks/>
            </p:cNvSpPr>
            <p:nvPr/>
          </p:nvSpPr>
          <p:spPr bwMode="auto">
            <a:xfrm>
              <a:off x="2748" y="792"/>
              <a:ext cx="329" cy="263"/>
            </a:xfrm>
            <a:custGeom>
              <a:avLst/>
              <a:gdLst>
                <a:gd name="T0" fmla="*/ 228 w 329"/>
                <a:gd name="T1" fmla="*/ 0 h 263"/>
                <a:gd name="T2" fmla="*/ 292 w 329"/>
                <a:gd name="T3" fmla="*/ 64 h 263"/>
                <a:gd name="T4" fmla="*/ 324 w 329"/>
                <a:gd name="T5" fmla="*/ 184 h 263"/>
                <a:gd name="T6" fmla="*/ 260 w 329"/>
                <a:gd name="T7" fmla="*/ 240 h 263"/>
                <a:gd name="T8" fmla="*/ 107 w 329"/>
                <a:gd name="T9" fmla="*/ 258 h 263"/>
                <a:gd name="T10" fmla="*/ 0 w 329"/>
                <a:gd name="T11" fmla="*/ 262 h 2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9" h="263">
                  <a:moveTo>
                    <a:pt x="228" y="0"/>
                  </a:moveTo>
                  <a:cubicBezTo>
                    <a:pt x="239" y="11"/>
                    <a:pt x="276" y="33"/>
                    <a:pt x="292" y="64"/>
                  </a:cubicBezTo>
                  <a:cubicBezTo>
                    <a:pt x="308" y="95"/>
                    <a:pt x="329" y="155"/>
                    <a:pt x="324" y="184"/>
                  </a:cubicBezTo>
                  <a:cubicBezTo>
                    <a:pt x="319" y="213"/>
                    <a:pt x="296" y="228"/>
                    <a:pt x="260" y="240"/>
                  </a:cubicBezTo>
                  <a:cubicBezTo>
                    <a:pt x="224" y="252"/>
                    <a:pt x="150" y="254"/>
                    <a:pt x="107" y="258"/>
                  </a:cubicBezTo>
                  <a:cubicBezTo>
                    <a:pt x="64" y="262"/>
                    <a:pt x="30" y="263"/>
                    <a:pt x="0" y="26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7" name="Freeform 55"/>
            <p:cNvSpPr>
              <a:spLocks/>
            </p:cNvSpPr>
            <p:nvPr/>
          </p:nvSpPr>
          <p:spPr bwMode="auto">
            <a:xfrm>
              <a:off x="3024" y="776"/>
              <a:ext cx="328" cy="256"/>
            </a:xfrm>
            <a:custGeom>
              <a:avLst/>
              <a:gdLst>
                <a:gd name="T0" fmla="*/ 328 w 328"/>
                <a:gd name="T1" fmla="*/ 0 h 256"/>
                <a:gd name="T2" fmla="*/ 288 w 328"/>
                <a:gd name="T3" fmla="*/ 128 h 256"/>
                <a:gd name="T4" fmla="*/ 216 w 328"/>
                <a:gd name="T5" fmla="*/ 232 h 256"/>
                <a:gd name="T6" fmla="*/ 120 w 328"/>
                <a:gd name="T7" fmla="*/ 240 h 256"/>
                <a:gd name="T8" fmla="*/ 48 w 328"/>
                <a:gd name="T9" fmla="*/ 136 h 256"/>
                <a:gd name="T10" fmla="*/ 0 w 328"/>
                <a:gd name="T11" fmla="*/ 64 h 2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8" h="256">
                  <a:moveTo>
                    <a:pt x="328" y="0"/>
                  </a:moveTo>
                  <a:cubicBezTo>
                    <a:pt x="320" y="21"/>
                    <a:pt x="307" y="89"/>
                    <a:pt x="288" y="128"/>
                  </a:cubicBezTo>
                  <a:cubicBezTo>
                    <a:pt x="269" y="167"/>
                    <a:pt x="244" y="213"/>
                    <a:pt x="216" y="232"/>
                  </a:cubicBezTo>
                  <a:cubicBezTo>
                    <a:pt x="188" y="251"/>
                    <a:pt x="148" y="256"/>
                    <a:pt x="120" y="240"/>
                  </a:cubicBezTo>
                  <a:cubicBezTo>
                    <a:pt x="92" y="224"/>
                    <a:pt x="68" y="165"/>
                    <a:pt x="48" y="136"/>
                  </a:cubicBezTo>
                  <a:cubicBezTo>
                    <a:pt x="28" y="107"/>
                    <a:pt x="10" y="79"/>
                    <a:pt x="0" y="6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8" name="Freeform 56"/>
            <p:cNvSpPr>
              <a:spLocks/>
            </p:cNvSpPr>
            <p:nvPr/>
          </p:nvSpPr>
          <p:spPr bwMode="auto">
            <a:xfrm>
              <a:off x="3295" y="848"/>
              <a:ext cx="353" cy="271"/>
            </a:xfrm>
            <a:custGeom>
              <a:avLst/>
              <a:gdLst>
                <a:gd name="T0" fmla="*/ 353 w 353"/>
                <a:gd name="T1" fmla="*/ 184 h 271"/>
                <a:gd name="T2" fmla="*/ 225 w 353"/>
                <a:gd name="T3" fmla="*/ 248 h 271"/>
                <a:gd name="T4" fmla="*/ 107 w 353"/>
                <a:gd name="T5" fmla="*/ 268 h 271"/>
                <a:gd name="T6" fmla="*/ 18 w 353"/>
                <a:gd name="T7" fmla="*/ 231 h 271"/>
                <a:gd name="T8" fmla="*/ 2 w 353"/>
                <a:gd name="T9" fmla="*/ 105 h 271"/>
                <a:gd name="T10" fmla="*/ 33 w 353"/>
                <a:gd name="T11" fmla="*/ 0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3" h="271">
                  <a:moveTo>
                    <a:pt x="353" y="184"/>
                  </a:moveTo>
                  <a:cubicBezTo>
                    <a:pt x="332" y="196"/>
                    <a:pt x="266" y="234"/>
                    <a:pt x="225" y="248"/>
                  </a:cubicBezTo>
                  <a:cubicBezTo>
                    <a:pt x="184" y="262"/>
                    <a:pt x="141" y="271"/>
                    <a:pt x="107" y="268"/>
                  </a:cubicBezTo>
                  <a:cubicBezTo>
                    <a:pt x="73" y="265"/>
                    <a:pt x="35" y="258"/>
                    <a:pt x="18" y="231"/>
                  </a:cubicBezTo>
                  <a:cubicBezTo>
                    <a:pt x="0" y="204"/>
                    <a:pt x="0" y="143"/>
                    <a:pt x="2" y="105"/>
                  </a:cubicBezTo>
                  <a:cubicBezTo>
                    <a:pt x="4" y="67"/>
                    <a:pt x="27" y="22"/>
                    <a:pt x="33"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9" name="Freeform 57"/>
            <p:cNvSpPr>
              <a:spLocks/>
            </p:cNvSpPr>
            <p:nvPr/>
          </p:nvSpPr>
          <p:spPr bwMode="auto">
            <a:xfrm>
              <a:off x="3417" y="1056"/>
              <a:ext cx="172" cy="392"/>
            </a:xfrm>
            <a:custGeom>
              <a:avLst/>
              <a:gdLst>
                <a:gd name="T0" fmla="*/ 151 w 172"/>
                <a:gd name="T1" fmla="*/ 392 h 392"/>
                <a:gd name="T2" fmla="*/ 71 w 172"/>
                <a:gd name="T3" fmla="*/ 288 h 392"/>
                <a:gd name="T4" fmla="*/ 15 w 172"/>
                <a:gd name="T5" fmla="*/ 208 h 392"/>
                <a:gd name="T6" fmla="*/ 15 w 172"/>
                <a:gd name="T7" fmla="*/ 104 h 392"/>
                <a:gd name="T8" fmla="*/ 107 w 172"/>
                <a:gd name="T9" fmla="*/ 58 h 392"/>
                <a:gd name="T10" fmla="*/ 172 w 172"/>
                <a:gd name="T11" fmla="*/ 0 h 3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392">
                  <a:moveTo>
                    <a:pt x="151" y="392"/>
                  </a:moveTo>
                  <a:cubicBezTo>
                    <a:pt x="139" y="375"/>
                    <a:pt x="94" y="319"/>
                    <a:pt x="71" y="288"/>
                  </a:cubicBezTo>
                  <a:cubicBezTo>
                    <a:pt x="48" y="257"/>
                    <a:pt x="24" y="239"/>
                    <a:pt x="15" y="208"/>
                  </a:cubicBezTo>
                  <a:cubicBezTo>
                    <a:pt x="6" y="177"/>
                    <a:pt x="0" y="129"/>
                    <a:pt x="15" y="104"/>
                  </a:cubicBezTo>
                  <a:cubicBezTo>
                    <a:pt x="30" y="79"/>
                    <a:pt x="81" y="75"/>
                    <a:pt x="107" y="58"/>
                  </a:cubicBezTo>
                  <a:cubicBezTo>
                    <a:pt x="133" y="41"/>
                    <a:pt x="159" y="12"/>
                    <a:pt x="17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60" name="Oval 58"/>
            <p:cNvSpPr>
              <a:spLocks noChangeArrowheads="1"/>
            </p:cNvSpPr>
            <p:nvPr/>
          </p:nvSpPr>
          <p:spPr bwMode="auto">
            <a:xfrm flipV="1">
              <a:off x="2800" y="105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61" name="Oval 59"/>
            <p:cNvSpPr>
              <a:spLocks noChangeArrowheads="1"/>
            </p:cNvSpPr>
            <p:nvPr/>
          </p:nvSpPr>
          <p:spPr bwMode="auto">
            <a:xfrm flipV="1">
              <a:off x="2752" y="134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62" name="Oval 60"/>
            <p:cNvSpPr>
              <a:spLocks noChangeArrowheads="1"/>
            </p:cNvSpPr>
            <p:nvPr/>
          </p:nvSpPr>
          <p:spPr bwMode="auto">
            <a:xfrm>
              <a:off x="3136" y="1152"/>
              <a:ext cx="96"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63" name="Oval 61"/>
            <p:cNvSpPr>
              <a:spLocks noChangeArrowheads="1"/>
            </p:cNvSpPr>
            <p:nvPr/>
          </p:nvSpPr>
          <p:spPr bwMode="auto">
            <a:xfrm>
              <a:off x="1456" y="1008"/>
              <a:ext cx="144"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64" name="Freeform 62"/>
            <p:cNvSpPr>
              <a:spLocks/>
            </p:cNvSpPr>
            <p:nvPr/>
          </p:nvSpPr>
          <p:spPr bwMode="auto">
            <a:xfrm>
              <a:off x="704" y="1224"/>
              <a:ext cx="341" cy="296"/>
            </a:xfrm>
            <a:custGeom>
              <a:avLst/>
              <a:gdLst>
                <a:gd name="T0" fmla="*/ 0 w 341"/>
                <a:gd name="T1" fmla="*/ 296 h 296"/>
                <a:gd name="T2" fmla="*/ 72 w 341"/>
                <a:gd name="T3" fmla="*/ 224 h 296"/>
                <a:gd name="T4" fmla="*/ 112 w 341"/>
                <a:gd name="T5" fmla="*/ 184 h 296"/>
                <a:gd name="T6" fmla="*/ 168 w 341"/>
                <a:gd name="T7" fmla="*/ 112 h 296"/>
                <a:gd name="T8" fmla="*/ 272 w 341"/>
                <a:gd name="T9" fmla="*/ 16 h 296"/>
                <a:gd name="T10" fmla="*/ 336 w 341"/>
                <a:gd name="T11" fmla="*/ 16 h 296"/>
                <a:gd name="T12" fmla="*/ 304 w 341"/>
                <a:gd name="T13" fmla="*/ 96 h 296"/>
                <a:gd name="T14" fmla="*/ 296 w 341"/>
                <a:gd name="T15" fmla="*/ 168 h 2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1" h="296">
                  <a:moveTo>
                    <a:pt x="0" y="296"/>
                  </a:moveTo>
                  <a:cubicBezTo>
                    <a:pt x="11" y="284"/>
                    <a:pt x="53" y="243"/>
                    <a:pt x="72" y="224"/>
                  </a:cubicBezTo>
                  <a:cubicBezTo>
                    <a:pt x="91" y="205"/>
                    <a:pt x="96" y="203"/>
                    <a:pt x="112" y="184"/>
                  </a:cubicBezTo>
                  <a:cubicBezTo>
                    <a:pt x="128" y="165"/>
                    <a:pt x="141" y="140"/>
                    <a:pt x="168" y="112"/>
                  </a:cubicBezTo>
                  <a:cubicBezTo>
                    <a:pt x="195" y="84"/>
                    <a:pt x="244" y="32"/>
                    <a:pt x="272" y="16"/>
                  </a:cubicBezTo>
                  <a:cubicBezTo>
                    <a:pt x="300" y="0"/>
                    <a:pt x="331" y="3"/>
                    <a:pt x="336" y="16"/>
                  </a:cubicBezTo>
                  <a:cubicBezTo>
                    <a:pt x="341" y="29"/>
                    <a:pt x="311" y="71"/>
                    <a:pt x="304" y="96"/>
                  </a:cubicBezTo>
                  <a:cubicBezTo>
                    <a:pt x="297" y="121"/>
                    <a:pt x="298" y="153"/>
                    <a:pt x="296" y="16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65" name="Freeform 63"/>
            <p:cNvSpPr>
              <a:spLocks/>
            </p:cNvSpPr>
            <p:nvPr/>
          </p:nvSpPr>
          <p:spPr bwMode="auto">
            <a:xfrm>
              <a:off x="728" y="1008"/>
              <a:ext cx="292" cy="424"/>
            </a:xfrm>
            <a:custGeom>
              <a:avLst/>
              <a:gdLst>
                <a:gd name="T0" fmla="*/ 272 w 292"/>
                <a:gd name="T1" fmla="*/ 0 h 424"/>
                <a:gd name="T2" fmla="*/ 288 w 292"/>
                <a:gd name="T3" fmla="*/ 72 h 424"/>
                <a:gd name="T4" fmla="*/ 248 w 292"/>
                <a:gd name="T5" fmla="*/ 184 h 424"/>
                <a:gd name="T6" fmla="*/ 184 w 292"/>
                <a:gd name="T7" fmla="*/ 272 h 424"/>
                <a:gd name="T8" fmla="*/ 80 w 292"/>
                <a:gd name="T9" fmla="*/ 384 h 424"/>
                <a:gd name="T10" fmla="*/ 0 w 292"/>
                <a:gd name="T11" fmla="*/ 424 h 4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2" h="424">
                  <a:moveTo>
                    <a:pt x="272" y="0"/>
                  </a:moveTo>
                  <a:cubicBezTo>
                    <a:pt x="275" y="12"/>
                    <a:pt x="292" y="41"/>
                    <a:pt x="288" y="72"/>
                  </a:cubicBezTo>
                  <a:cubicBezTo>
                    <a:pt x="284" y="103"/>
                    <a:pt x="265" y="151"/>
                    <a:pt x="248" y="184"/>
                  </a:cubicBezTo>
                  <a:cubicBezTo>
                    <a:pt x="228" y="219"/>
                    <a:pt x="212" y="239"/>
                    <a:pt x="184" y="272"/>
                  </a:cubicBezTo>
                  <a:cubicBezTo>
                    <a:pt x="156" y="305"/>
                    <a:pt x="111" y="359"/>
                    <a:pt x="80" y="384"/>
                  </a:cubicBezTo>
                  <a:cubicBezTo>
                    <a:pt x="49" y="409"/>
                    <a:pt x="17" y="416"/>
                    <a:pt x="0" y="42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66" name="Oval 64"/>
            <p:cNvSpPr>
              <a:spLocks noChangeArrowheads="1"/>
            </p:cNvSpPr>
            <p:nvPr/>
          </p:nvSpPr>
          <p:spPr bwMode="auto">
            <a:xfrm flipV="1">
              <a:off x="976" y="96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67" name="Oval 65"/>
            <p:cNvSpPr>
              <a:spLocks noChangeArrowheads="1"/>
            </p:cNvSpPr>
            <p:nvPr/>
          </p:nvSpPr>
          <p:spPr bwMode="auto">
            <a:xfrm flipV="1">
              <a:off x="976" y="139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68" name="Text Box 66"/>
            <p:cNvSpPr txBox="1">
              <a:spLocks noChangeArrowheads="1"/>
            </p:cNvSpPr>
            <p:nvPr/>
          </p:nvSpPr>
          <p:spPr bwMode="auto">
            <a:xfrm>
              <a:off x="1718" y="575"/>
              <a:ext cx="10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细胞体</a:t>
              </a:r>
              <a:r>
                <a:rPr lang="en-US" altLang="zh-CN" sz="1400"/>
                <a:t>Cell body</a:t>
              </a:r>
            </a:p>
          </p:txBody>
        </p:sp>
        <p:sp>
          <p:nvSpPr>
            <p:cNvPr id="26669" name="Line 67"/>
            <p:cNvSpPr>
              <a:spLocks noChangeShapeType="1"/>
            </p:cNvSpPr>
            <p:nvPr/>
          </p:nvSpPr>
          <p:spPr bwMode="auto">
            <a:xfrm flipH="1">
              <a:off x="1584" y="768"/>
              <a:ext cx="240" cy="192"/>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70" name="Text Box 68"/>
            <p:cNvSpPr txBox="1">
              <a:spLocks noChangeArrowheads="1"/>
            </p:cNvSpPr>
            <p:nvPr/>
          </p:nvSpPr>
          <p:spPr bwMode="auto">
            <a:xfrm>
              <a:off x="432" y="616"/>
              <a:ext cx="8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树突</a:t>
              </a:r>
              <a:r>
                <a:rPr lang="en-US" altLang="zh-CN" sz="1400"/>
                <a:t>dendrite</a:t>
              </a:r>
            </a:p>
          </p:txBody>
        </p:sp>
        <p:sp>
          <p:nvSpPr>
            <p:cNvPr id="26671" name="Line 69"/>
            <p:cNvSpPr>
              <a:spLocks noChangeShapeType="1"/>
            </p:cNvSpPr>
            <p:nvPr/>
          </p:nvSpPr>
          <p:spPr bwMode="auto">
            <a:xfrm flipV="1">
              <a:off x="816" y="624"/>
              <a:ext cx="336"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72" name="Text Box 70"/>
            <p:cNvSpPr txBox="1">
              <a:spLocks noChangeArrowheads="1"/>
            </p:cNvSpPr>
            <p:nvPr/>
          </p:nvSpPr>
          <p:spPr bwMode="auto">
            <a:xfrm>
              <a:off x="236" y="1048"/>
              <a:ext cx="7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突触</a:t>
              </a:r>
              <a:r>
                <a:rPr lang="en-US" altLang="zh-CN" sz="1400"/>
                <a:t>synapse</a:t>
              </a:r>
            </a:p>
          </p:txBody>
        </p:sp>
        <p:sp>
          <p:nvSpPr>
            <p:cNvPr id="26673" name="Line 71"/>
            <p:cNvSpPr>
              <a:spLocks noChangeShapeType="1"/>
            </p:cNvSpPr>
            <p:nvPr/>
          </p:nvSpPr>
          <p:spPr bwMode="auto">
            <a:xfrm flipV="1">
              <a:off x="624" y="1008"/>
              <a:ext cx="336" cy="144"/>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74" name="Text Box 72"/>
            <p:cNvSpPr txBox="1">
              <a:spLocks noChangeArrowheads="1"/>
            </p:cNvSpPr>
            <p:nvPr/>
          </p:nvSpPr>
          <p:spPr bwMode="auto">
            <a:xfrm>
              <a:off x="1905" y="1288"/>
              <a:ext cx="6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轴突</a:t>
              </a:r>
              <a:r>
                <a:rPr lang="en-US" altLang="zh-CN" sz="1400"/>
                <a:t>Axon</a:t>
              </a:r>
            </a:p>
          </p:txBody>
        </p:sp>
        <p:sp>
          <p:nvSpPr>
            <p:cNvPr id="26675" name="Line 73"/>
            <p:cNvSpPr>
              <a:spLocks noChangeShapeType="1"/>
            </p:cNvSpPr>
            <p:nvPr/>
          </p:nvSpPr>
          <p:spPr bwMode="auto">
            <a:xfrm flipV="1">
              <a:off x="2208" y="1200"/>
              <a:ext cx="192" cy="192"/>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76" name="Text Box 74"/>
            <p:cNvSpPr txBox="1">
              <a:spLocks noChangeArrowheads="1"/>
            </p:cNvSpPr>
            <p:nvPr/>
          </p:nvSpPr>
          <p:spPr bwMode="auto">
            <a:xfrm>
              <a:off x="528" y="1527"/>
              <a:ext cx="1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来自其它神经元</a:t>
              </a:r>
            </a:p>
          </p:txBody>
        </p:sp>
        <p:sp>
          <p:nvSpPr>
            <p:cNvPr id="26677" name="Line 75"/>
            <p:cNvSpPr>
              <a:spLocks noChangeShapeType="1"/>
            </p:cNvSpPr>
            <p:nvPr/>
          </p:nvSpPr>
          <p:spPr bwMode="auto">
            <a:xfrm flipH="1" flipV="1">
              <a:off x="768" y="1488"/>
              <a:ext cx="96" cy="144"/>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6645" name="Text Box 76"/>
          <p:cNvSpPr txBox="1">
            <a:spLocks noChangeArrowheads="1"/>
          </p:cNvSpPr>
          <p:nvPr/>
        </p:nvSpPr>
        <p:spPr bwMode="auto">
          <a:xfrm>
            <a:off x="282467" y="194182"/>
            <a:ext cx="2236510"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smtClean="0"/>
              <a:t>神经元模型</a:t>
            </a:r>
            <a:endParaRPr lang="en-US" altLang="zh-CN" dirty="0"/>
          </a:p>
        </p:txBody>
      </p:sp>
    </p:spTree>
    <p:extLst>
      <p:ext uri="{BB962C8B-B14F-4D97-AF65-F5344CB8AC3E}">
        <p14:creationId xmlns:p14="http://schemas.microsoft.com/office/powerpoint/2010/main" val="2917466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22" name="Group 2"/>
          <p:cNvGrpSpPr>
            <a:grpSpLocks/>
          </p:cNvGrpSpPr>
          <p:nvPr/>
        </p:nvGrpSpPr>
        <p:grpSpPr bwMode="auto">
          <a:xfrm>
            <a:off x="2286000" y="3962400"/>
            <a:ext cx="2743200" cy="1905000"/>
            <a:chOff x="480" y="2496"/>
            <a:chExt cx="1728" cy="1200"/>
          </a:xfrm>
        </p:grpSpPr>
        <p:sp>
          <p:nvSpPr>
            <p:cNvPr id="27708" name="Rectangle 3"/>
            <p:cNvSpPr>
              <a:spLocks noChangeArrowheads="1"/>
            </p:cNvSpPr>
            <p:nvPr/>
          </p:nvSpPr>
          <p:spPr bwMode="auto">
            <a:xfrm>
              <a:off x="480" y="2496"/>
              <a:ext cx="1728"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709" name="Oval 4"/>
            <p:cNvSpPr>
              <a:spLocks noChangeArrowheads="1"/>
            </p:cNvSpPr>
            <p:nvPr/>
          </p:nvSpPr>
          <p:spPr bwMode="auto">
            <a:xfrm>
              <a:off x="1056" y="2784"/>
              <a:ext cx="720" cy="720"/>
            </a:xfrm>
            <a:prstGeom prst="ellipse">
              <a:avLst/>
            </a:prstGeom>
            <a:solidFill>
              <a:srgbClr val="CC99FF"/>
            </a:solidFill>
            <a:ln w="9525">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33125" name="Group 5"/>
          <p:cNvGrpSpPr>
            <a:grpSpLocks/>
          </p:cNvGrpSpPr>
          <p:nvPr/>
        </p:nvGrpSpPr>
        <p:grpSpPr bwMode="auto">
          <a:xfrm>
            <a:off x="4343400" y="4568826"/>
            <a:ext cx="609600" cy="384175"/>
            <a:chOff x="1776" y="1150"/>
            <a:chExt cx="384" cy="242"/>
          </a:xfrm>
        </p:grpSpPr>
        <p:sp>
          <p:nvSpPr>
            <p:cNvPr id="27706" name="Line 6"/>
            <p:cNvSpPr>
              <a:spLocks noChangeShapeType="1"/>
            </p:cNvSpPr>
            <p:nvPr/>
          </p:nvSpPr>
          <p:spPr bwMode="auto">
            <a:xfrm>
              <a:off x="1776" y="1392"/>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07" name="Text Box 7"/>
            <p:cNvSpPr txBox="1">
              <a:spLocks noChangeArrowheads="1"/>
            </p:cNvSpPr>
            <p:nvPr/>
          </p:nvSpPr>
          <p:spPr bwMode="auto">
            <a:xfrm>
              <a:off x="1872" y="115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y</a:t>
              </a:r>
            </a:p>
          </p:txBody>
        </p:sp>
      </p:grpSp>
      <p:grpSp>
        <p:nvGrpSpPr>
          <p:cNvPr id="133128" name="Group 8"/>
          <p:cNvGrpSpPr>
            <a:grpSpLocks/>
          </p:cNvGrpSpPr>
          <p:nvPr/>
        </p:nvGrpSpPr>
        <p:grpSpPr bwMode="auto">
          <a:xfrm>
            <a:off x="3886200" y="4533900"/>
            <a:ext cx="369888" cy="933450"/>
            <a:chOff x="1488" y="1128"/>
            <a:chExt cx="233" cy="588"/>
          </a:xfrm>
        </p:grpSpPr>
        <p:sp>
          <p:nvSpPr>
            <p:cNvPr id="27704" name="Freeform 9"/>
            <p:cNvSpPr>
              <a:spLocks/>
            </p:cNvSpPr>
            <p:nvPr/>
          </p:nvSpPr>
          <p:spPr bwMode="auto">
            <a:xfrm>
              <a:off x="1488" y="1128"/>
              <a:ext cx="120" cy="588"/>
            </a:xfrm>
            <a:custGeom>
              <a:avLst/>
              <a:gdLst>
                <a:gd name="T0" fmla="*/ 120 w 120"/>
                <a:gd name="T1" fmla="*/ 0 h 588"/>
                <a:gd name="T2" fmla="*/ 0 w 120"/>
                <a:gd name="T3" fmla="*/ 288 h 588"/>
                <a:gd name="T4" fmla="*/ 120 w 120"/>
                <a:gd name="T5" fmla="*/ 588 h 588"/>
                <a:gd name="T6" fmla="*/ 0 60000 65536"/>
                <a:gd name="T7" fmla="*/ 0 60000 65536"/>
                <a:gd name="T8" fmla="*/ 0 60000 65536"/>
              </a:gdLst>
              <a:ahLst/>
              <a:cxnLst>
                <a:cxn ang="T6">
                  <a:pos x="T0" y="T1"/>
                </a:cxn>
                <a:cxn ang="T7">
                  <a:pos x="T2" y="T3"/>
                </a:cxn>
                <a:cxn ang="T8">
                  <a:pos x="T4" y="T5"/>
                </a:cxn>
              </a:cxnLst>
              <a:rect l="0" t="0" r="r" b="b"/>
              <a:pathLst>
                <a:path w="120" h="588">
                  <a:moveTo>
                    <a:pt x="120" y="0"/>
                  </a:moveTo>
                  <a:cubicBezTo>
                    <a:pt x="100" y="48"/>
                    <a:pt x="0" y="190"/>
                    <a:pt x="0" y="288"/>
                  </a:cubicBezTo>
                  <a:cubicBezTo>
                    <a:pt x="0" y="386"/>
                    <a:pt x="95" y="525"/>
                    <a:pt x="120" y="588"/>
                  </a:cubicBezTo>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05" name="Text Box 10"/>
            <p:cNvSpPr txBox="1">
              <a:spLocks noChangeArrowheads="1"/>
            </p:cNvSpPr>
            <p:nvPr/>
          </p:nvSpPr>
          <p:spPr bwMode="auto">
            <a:xfrm>
              <a:off x="1536" y="1296"/>
              <a:ext cx="1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cs typeface="Times New Roman" panose="02020603050405020304" pitchFamily="18" charset="0"/>
                </a:rPr>
                <a:t>θ</a:t>
              </a:r>
              <a:endParaRPr lang="en-US" altLang="zh-CN" sz="1800">
                <a:solidFill>
                  <a:schemeClr val="bg2"/>
                </a:solidFill>
              </a:endParaRPr>
            </a:p>
          </p:txBody>
        </p:sp>
      </p:grpSp>
      <p:grpSp>
        <p:nvGrpSpPr>
          <p:cNvPr id="133131" name="Group 11"/>
          <p:cNvGrpSpPr>
            <a:grpSpLocks/>
          </p:cNvGrpSpPr>
          <p:nvPr/>
        </p:nvGrpSpPr>
        <p:grpSpPr bwMode="auto">
          <a:xfrm>
            <a:off x="8001000" y="4419600"/>
            <a:ext cx="1905000" cy="1447800"/>
            <a:chOff x="3600" y="1056"/>
            <a:chExt cx="1200" cy="912"/>
          </a:xfrm>
        </p:grpSpPr>
        <p:sp>
          <p:nvSpPr>
            <p:cNvPr id="27694" name="Rectangle 12"/>
            <p:cNvSpPr>
              <a:spLocks noChangeArrowheads="1"/>
            </p:cNvSpPr>
            <p:nvPr/>
          </p:nvSpPr>
          <p:spPr bwMode="auto">
            <a:xfrm>
              <a:off x="3600" y="1056"/>
              <a:ext cx="1200"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95" name="Line 13"/>
            <p:cNvSpPr>
              <a:spLocks noChangeShapeType="1"/>
            </p:cNvSpPr>
            <p:nvPr/>
          </p:nvSpPr>
          <p:spPr bwMode="auto">
            <a:xfrm>
              <a:off x="3696" y="1824"/>
              <a:ext cx="1056"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6" name="Line 14"/>
            <p:cNvSpPr>
              <a:spLocks noChangeShapeType="1"/>
            </p:cNvSpPr>
            <p:nvPr/>
          </p:nvSpPr>
          <p:spPr bwMode="auto">
            <a:xfrm flipV="1">
              <a:off x="3696" y="1104"/>
              <a:ext cx="0" cy="72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7" name="Line 15"/>
            <p:cNvSpPr>
              <a:spLocks noChangeShapeType="1"/>
            </p:cNvSpPr>
            <p:nvPr/>
          </p:nvSpPr>
          <p:spPr bwMode="auto">
            <a:xfrm>
              <a:off x="3984" y="1392"/>
              <a:ext cx="52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8" name="Line 16"/>
            <p:cNvSpPr>
              <a:spLocks noChangeShapeType="1"/>
            </p:cNvSpPr>
            <p:nvPr/>
          </p:nvSpPr>
          <p:spPr bwMode="auto">
            <a:xfrm>
              <a:off x="3984" y="1392"/>
              <a:ext cx="0" cy="43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9" name="Line 17"/>
            <p:cNvSpPr>
              <a:spLocks noChangeShapeType="1"/>
            </p:cNvSpPr>
            <p:nvPr/>
          </p:nvSpPr>
          <p:spPr bwMode="auto">
            <a:xfrm flipH="1">
              <a:off x="3696" y="1392"/>
              <a:ext cx="288"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00" name="Text Box 18"/>
            <p:cNvSpPr txBox="1">
              <a:spLocks noChangeArrowheads="1"/>
            </p:cNvSpPr>
            <p:nvPr/>
          </p:nvSpPr>
          <p:spPr bwMode="auto">
            <a:xfrm>
              <a:off x="3716" y="105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rPr>
                <a:t>y</a:t>
              </a:r>
            </a:p>
          </p:txBody>
        </p:sp>
        <p:sp>
          <p:nvSpPr>
            <p:cNvPr id="27701" name="Text Box 19"/>
            <p:cNvSpPr txBox="1">
              <a:spLocks noChangeArrowheads="1"/>
            </p:cNvSpPr>
            <p:nvPr/>
          </p:nvSpPr>
          <p:spPr bwMode="auto">
            <a:xfrm>
              <a:off x="3674" y="1344"/>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rPr>
                <a:t>a</a:t>
              </a:r>
            </a:p>
          </p:txBody>
        </p:sp>
        <p:sp>
          <p:nvSpPr>
            <p:cNvPr id="27702" name="Text Box 20"/>
            <p:cNvSpPr txBox="1">
              <a:spLocks noChangeArrowheads="1"/>
            </p:cNvSpPr>
            <p:nvPr/>
          </p:nvSpPr>
          <p:spPr bwMode="auto">
            <a:xfrm>
              <a:off x="4580" y="163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rPr>
                <a:t>x</a:t>
              </a:r>
            </a:p>
          </p:txBody>
        </p:sp>
        <p:sp>
          <p:nvSpPr>
            <p:cNvPr id="27703" name="Text Box 21"/>
            <p:cNvSpPr txBox="1">
              <a:spLocks noChangeArrowheads="1"/>
            </p:cNvSpPr>
            <p:nvPr/>
          </p:nvSpPr>
          <p:spPr bwMode="auto">
            <a:xfrm>
              <a:off x="3600" y="1776"/>
              <a:ext cx="2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rPr>
                <a:t>o </a:t>
              </a:r>
            </a:p>
          </p:txBody>
        </p:sp>
      </p:grpSp>
      <p:grpSp>
        <p:nvGrpSpPr>
          <p:cNvPr id="133142" name="Group 22"/>
          <p:cNvGrpSpPr>
            <a:grpSpLocks/>
          </p:cNvGrpSpPr>
          <p:nvPr/>
        </p:nvGrpSpPr>
        <p:grpSpPr bwMode="auto">
          <a:xfrm>
            <a:off x="2438400" y="4111626"/>
            <a:ext cx="1187450" cy="1662113"/>
            <a:chOff x="1248" y="862"/>
            <a:chExt cx="748" cy="1047"/>
          </a:xfrm>
        </p:grpSpPr>
        <p:sp>
          <p:nvSpPr>
            <p:cNvPr id="27681" name="Line 23"/>
            <p:cNvSpPr>
              <a:spLocks noChangeShapeType="1"/>
            </p:cNvSpPr>
            <p:nvPr/>
          </p:nvSpPr>
          <p:spPr bwMode="auto">
            <a:xfrm>
              <a:off x="1248" y="1056"/>
              <a:ext cx="48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2" name="Line 24"/>
            <p:cNvSpPr>
              <a:spLocks noChangeShapeType="1"/>
            </p:cNvSpPr>
            <p:nvPr/>
          </p:nvSpPr>
          <p:spPr bwMode="auto">
            <a:xfrm>
              <a:off x="1248" y="1392"/>
              <a:ext cx="48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3" name="Line 25"/>
            <p:cNvSpPr>
              <a:spLocks noChangeShapeType="1"/>
            </p:cNvSpPr>
            <p:nvPr/>
          </p:nvSpPr>
          <p:spPr bwMode="auto">
            <a:xfrm flipV="1">
              <a:off x="1248" y="1536"/>
              <a:ext cx="48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4" name="Text Box 26"/>
            <p:cNvSpPr txBox="1">
              <a:spLocks noChangeArrowheads="1"/>
            </p:cNvSpPr>
            <p:nvPr/>
          </p:nvSpPr>
          <p:spPr bwMode="auto">
            <a:xfrm>
              <a:off x="1248" y="1150"/>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r>
                <a:rPr lang="en-US" altLang="zh-CN" sz="1800" baseline="-25000">
                  <a:solidFill>
                    <a:schemeClr val="bg2"/>
                  </a:solidFill>
                </a:rPr>
                <a:t>2</a:t>
              </a:r>
              <a:endParaRPr lang="en-US" altLang="zh-CN" sz="1800">
                <a:solidFill>
                  <a:schemeClr val="bg2"/>
                </a:solidFill>
              </a:endParaRPr>
            </a:p>
          </p:txBody>
        </p:sp>
        <p:sp>
          <p:nvSpPr>
            <p:cNvPr id="27685" name="Text Box 27"/>
            <p:cNvSpPr txBox="1">
              <a:spLocks noChangeArrowheads="1"/>
            </p:cNvSpPr>
            <p:nvPr/>
          </p:nvSpPr>
          <p:spPr bwMode="auto">
            <a:xfrm>
              <a:off x="1248" y="862"/>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r>
                <a:rPr lang="en-US" altLang="zh-CN" sz="1800" baseline="-25000">
                  <a:solidFill>
                    <a:schemeClr val="bg2"/>
                  </a:solidFill>
                </a:rPr>
                <a:t>1</a:t>
              </a:r>
              <a:endParaRPr lang="en-US" altLang="zh-CN" sz="1800">
                <a:solidFill>
                  <a:schemeClr val="bg2"/>
                </a:solidFill>
              </a:endParaRPr>
            </a:p>
          </p:txBody>
        </p:sp>
        <p:sp>
          <p:nvSpPr>
            <p:cNvPr id="27686" name="Text Box 28"/>
            <p:cNvSpPr txBox="1">
              <a:spLocks noChangeArrowheads="1"/>
            </p:cNvSpPr>
            <p:nvPr/>
          </p:nvSpPr>
          <p:spPr bwMode="auto">
            <a:xfrm>
              <a:off x="1252" y="1678"/>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a:t>
              </a:r>
              <a:r>
                <a:rPr lang="en-US" altLang="zh-CN" sz="1800" baseline="-25000">
                  <a:solidFill>
                    <a:schemeClr val="bg2"/>
                  </a:solidFill>
                </a:rPr>
                <a:t>n</a:t>
              </a:r>
              <a:endParaRPr lang="en-US" altLang="zh-CN" sz="1800">
                <a:solidFill>
                  <a:schemeClr val="bg2"/>
                </a:solidFill>
              </a:endParaRPr>
            </a:p>
          </p:txBody>
        </p:sp>
        <p:sp>
          <p:nvSpPr>
            <p:cNvPr id="27687" name="Text Box 29"/>
            <p:cNvSpPr txBox="1">
              <a:spLocks noChangeArrowheads="1"/>
            </p:cNvSpPr>
            <p:nvPr/>
          </p:nvSpPr>
          <p:spPr bwMode="auto">
            <a:xfrm>
              <a:off x="1728" y="1150"/>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w</a:t>
              </a:r>
              <a:r>
                <a:rPr lang="en-US" altLang="zh-CN" sz="1800" baseline="-25000">
                  <a:solidFill>
                    <a:schemeClr val="bg2"/>
                  </a:solidFill>
                </a:rPr>
                <a:t>1</a:t>
              </a:r>
              <a:endParaRPr lang="en-US" altLang="zh-CN" sz="1800">
                <a:solidFill>
                  <a:schemeClr val="bg2"/>
                </a:solidFill>
              </a:endParaRPr>
            </a:p>
          </p:txBody>
        </p:sp>
        <p:sp>
          <p:nvSpPr>
            <p:cNvPr id="27688" name="Text Box 30"/>
            <p:cNvSpPr txBox="1">
              <a:spLocks noChangeArrowheads="1"/>
            </p:cNvSpPr>
            <p:nvPr/>
          </p:nvSpPr>
          <p:spPr bwMode="auto">
            <a:xfrm>
              <a:off x="1728" y="1294"/>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w</a:t>
              </a:r>
              <a:r>
                <a:rPr lang="en-US" altLang="zh-CN" sz="1800" baseline="-25000">
                  <a:solidFill>
                    <a:schemeClr val="bg2"/>
                  </a:solidFill>
                </a:rPr>
                <a:t>2</a:t>
              </a:r>
              <a:endParaRPr lang="en-US" altLang="zh-CN" sz="1800">
                <a:solidFill>
                  <a:schemeClr val="bg2"/>
                </a:solidFill>
              </a:endParaRPr>
            </a:p>
          </p:txBody>
        </p:sp>
        <p:sp>
          <p:nvSpPr>
            <p:cNvPr id="27689" name="Text Box 31"/>
            <p:cNvSpPr txBox="1">
              <a:spLocks noChangeArrowheads="1"/>
            </p:cNvSpPr>
            <p:nvPr/>
          </p:nvSpPr>
          <p:spPr bwMode="auto">
            <a:xfrm>
              <a:off x="1728" y="1438"/>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w</a:t>
              </a:r>
              <a:r>
                <a:rPr lang="en-US" altLang="zh-CN" sz="1800" baseline="-25000">
                  <a:solidFill>
                    <a:schemeClr val="bg2"/>
                  </a:solidFill>
                </a:rPr>
                <a:t>n</a:t>
              </a:r>
              <a:endParaRPr lang="en-US" altLang="zh-CN" sz="1800">
                <a:solidFill>
                  <a:schemeClr val="bg2"/>
                </a:solidFill>
              </a:endParaRPr>
            </a:p>
          </p:txBody>
        </p:sp>
        <p:grpSp>
          <p:nvGrpSpPr>
            <p:cNvPr id="27690" name="Group 32"/>
            <p:cNvGrpSpPr>
              <a:grpSpLocks/>
            </p:cNvGrpSpPr>
            <p:nvPr/>
          </p:nvGrpSpPr>
          <p:grpSpPr bwMode="auto">
            <a:xfrm>
              <a:off x="1285" y="1392"/>
              <a:ext cx="155" cy="336"/>
              <a:chOff x="1248" y="1392"/>
              <a:chExt cx="155" cy="336"/>
            </a:xfrm>
          </p:grpSpPr>
          <p:sp>
            <p:nvSpPr>
              <p:cNvPr id="27691" name="Text Box 33"/>
              <p:cNvSpPr txBox="1">
                <a:spLocks noChangeArrowheads="1"/>
              </p:cNvSpPr>
              <p:nvPr/>
            </p:nvSpPr>
            <p:spPr bwMode="auto">
              <a:xfrm>
                <a:off x="1248" y="1392"/>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sp>
            <p:nvSpPr>
              <p:cNvPr id="27692" name="Text Box 34"/>
              <p:cNvSpPr txBox="1">
                <a:spLocks noChangeArrowheads="1"/>
              </p:cNvSpPr>
              <p:nvPr/>
            </p:nvSpPr>
            <p:spPr bwMode="auto">
              <a:xfrm>
                <a:off x="1248" y="1469"/>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sp>
            <p:nvSpPr>
              <p:cNvPr id="27693" name="Text Box 35"/>
              <p:cNvSpPr txBox="1">
                <a:spLocks noChangeArrowheads="1"/>
              </p:cNvSpPr>
              <p:nvPr/>
            </p:nvSpPr>
            <p:spPr bwMode="auto">
              <a:xfrm>
                <a:off x="1248" y="1536"/>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bg2"/>
                    </a:solidFill>
                    <a:cs typeface="Times New Roman" panose="02020603050405020304" pitchFamily="18" charset="0"/>
                  </a:rPr>
                  <a:t>•</a:t>
                </a:r>
                <a:endParaRPr lang="en-US" altLang="zh-CN" sz="1400">
                  <a:solidFill>
                    <a:schemeClr val="bg2"/>
                  </a:solidFill>
                </a:endParaRPr>
              </a:p>
            </p:txBody>
          </p:sp>
        </p:grpSp>
      </p:grpSp>
      <p:graphicFrame>
        <p:nvGraphicFramePr>
          <p:cNvPr id="133156" name="Object 36"/>
          <p:cNvGraphicFramePr>
            <a:graphicFrameLocks noChangeAspect="1"/>
          </p:cNvGraphicFramePr>
          <p:nvPr/>
        </p:nvGraphicFramePr>
        <p:xfrm>
          <a:off x="5334001" y="4443414"/>
          <a:ext cx="2208213" cy="414337"/>
        </p:xfrm>
        <a:graphic>
          <a:graphicData uri="http://schemas.openxmlformats.org/presentationml/2006/ole">
            <mc:AlternateContent xmlns:mc="http://schemas.openxmlformats.org/markup-compatibility/2006">
              <mc:Choice xmlns:v="urn:schemas-microsoft-com:vml" Requires="v">
                <p:oleObj spid="_x0000_s1089" name="数式" r:id="rId4" imgW="1282700" imgH="228600" progId="Equation.3">
                  <p:embed/>
                </p:oleObj>
              </mc:Choice>
              <mc:Fallback>
                <p:oleObj name="数式" r:id="rId4" imgW="12827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1" y="4443414"/>
                        <a:ext cx="2208213" cy="414337"/>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7" name="Object 37"/>
          <p:cNvGraphicFramePr>
            <a:graphicFrameLocks noChangeAspect="1"/>
          </p:cNvGraphicFramePr>
          <p:nvPr/>
        </p:nvGraphicFramePr>
        <p:xfrm>
          <a:off x="5334000" y="5006976"/>
          <a:ext cx="1746250" cy="758825"/>
        </p:xfrm>
        <a:graphic>
          <a:graphicData uri="http://schemas.openxmlformats.org/presentationml/2006/ole">
            <mc:AlternateContent xmlns:mc="http://schemas.openxmlformats.org/markup-compatibility/2006">
              <mc:Choice xmlns:v="urn:schemas-microsoft-com:vml" Requires="v">
                <p:oleObj spid="_x0000_s1090" name="Equation" r:id="rId6" imgW="1054100" imgH="457200" progId="Equation.3">
                  <p:embed/>
                </p:oleObj>
              </mc:Choice>
              <mc:Fallback>
                <p:oleObj name="Equation" r:id="rId6" imgW="10541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5006976"/>
                        <a:ext cx="1746250" cy="758825"/>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57" name="Group 38"/>
          <p:cNvGrpSpPr>
            <a:grpSpLocks/>
          </p:cNvGrpSpPr>
          <p:nvPr/>
        </p:nvGrpSpPr>
        <p:grpSpPr bwMode="auto">
          <a:xfrm>
            <a:off x="2971800" y="457201"/>
            <a:ext cx="6096000" cy="1311275"/>
            <a:chOff x="864" y="816"/>
            <a:chExt cx="3840" cy="826"/>
          </a:xfrm>
        </p:grpSpPr>
        <p:sp>
          <p:nvSpPr>
            <p:cNvPr id="27660" name="Rectangle 39"/>
            <p:cNvSpPr>
              <a:spLocks noChangeArrowheads="1"/>
            </p:cNvSpPr>
            <p:nvPr/>
          </p:nvSpPr>
          <p:spPr bwMode="auto">
            <a:xfrm>
              <a:off x="912" y="816"/>
              <a:ext cx="3744"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1" name="Oval 40"/>
            <p:cNvSpPr>
              <a:spLocks noChangeArrowheads="1"/>
            </p:cNvSpPr>
            <p:nvPr/>
          </p:nvSpPr>
          <p:spPr bwMode="auto">
            <a:xfrm>
              <a:off x="2064" y="1104"/>
              <a:ext cx="288" cy="288"/>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2" name="Text Box 41"/>
            <p:cNvSpPr txBox="1">
              <a:spLocks noChangeArrowheads="1"/>
            </p:cNvSpPr>
            <p:nvPr/>
          </p:nvSpPr>
          <p:spPr bwMode="auto">
            <a:xfrm>
              <a:off x="1344" y="864"/>
              <a:ext cx="288" cy="19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000">
                  <a:solidFill>
                    <a:schemeClr val="bg2"/>
                  </a:solidFill>
                </a:rPr>
                <a:t>w</a:t>
              </a:r>
              <a:r>
                <a:rPr lang="en-US" altLang="zh-CN" sz="2000" baseline="-25000">
                  <a:solidFill>
                    <a:schemeClr val="bg2"/>
                  </a:solidFill>
                </a:rPr>
                <a:t>1</a:t>
              </a:r>
              <a:endParaRPr lang="en-US" altLang="zh-CN" sz="2000">
                <a:solidFill>
                  <a:schemeClr val="bg2"/>
                </a:solidFill>
              </a:endParaRPr>
            </a:p>
          </p:txBody>
        </p:sp>
        <p:sp>
          <p:nvSpPr>
            <p:cNvPr id="27663" name="Line 42"/>
            <p:cNvSpPr>
              <a:spLocks noChangeShapeType="1"/>
            </p:cNvSpPr>
            <p:nvPr/>
          </p:nvSpPr>
          <p:spPr bwMode="auto">
            <a:xfrm>
              <a:off x="1056" y="960"/>
              <a:ext cx="2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4" name="Line 43"/>
            <p:cNvSpPr>
              <a:spLocks noChangeShapeType="1"/>
            </p:cNvSpPr>
            <p:nvPr/>
          </p:nvSpPr>
          <p:spPr bwMode="auto">
            <a:xfrm>
              <a:off x="1632" y="960"/>
              <a:ext cx="2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5" name="Line 44"/>
            <p:cNvSpPr>
              <a:spLocks noChangeShapeType="1"/>
            </p:cNvSpPr>
            <p:nvPr/>
          </p:nvSpPr>
          <p:spPr bwMode="auto">
            <a:xfrm>
              <a:off x="1920" y="960"/>
              <a:ext cx="192" cy="192"/>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6" name="Line 45"/>
            <p:cNvSpPr>
              <a:spLocks noChangeShapeType="1"/>
            </p:cNvSpPr>
            <p:nvPr/>
          </p:nvSpPr>
          <p:spPr bwMode="auto">
            <a:xfrm>
              <a:off x="1056" y="1488"/>
              <a:ext cx="2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7" name="Line 46"/>
            <p:cNvSpPr>
              <a:spLocks noChangeShapeType="1"/>
            </p:cNvSpPr>
            <p:nvPr/>
          </p:nvSpPr>
          <p:spPr bwMode="auto">
            <a:xfrm>
              <a:off x="1632" y="1488"/>
              <a:ext cx="2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8" name="Line 47"/>
            <p:cNvSpPr>
              <a:spLocks noChangeShapeType="1"/>
            </p:cNvSpPr>
            <p:nvPr/>
          </p:nvSpPr>
          <p:spPr bwMode="auto">
            <a:xfrm flipV="1">
              <a:off x="1920" y="1344"/>
              <a:ext cx="192" cy="144"/>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9" name="Oval 48"/>
            <p:cNvSpPr>
              <a:spLocks noChangeArrowheads="1"/>
            </p:cNvSpPr>
            <p:nvPr/>
          </p:nvSpPr>
          <p:spPr bwMode="auto">
            <a:xfrm>
              <a:off x="1488" y="1104"/>
              <a:ext cx="48" cy="4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70" name="Oval 49"/>
            <p:cNvSpPr>
              <a:spLocks noChangeArrowheads="1"/>
            </p:cNvSpPr>
            <p:nvPr/>
          </p:nvSpPr>
          <p:spPr bwMode="auto">
            <a:xfrm>
              <a:off x="1488" y="1200"/>
              <a:ext cx="48" cy="4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71" name="Oval 50"/>
            <p:cNvSpPr>
              <a:spLocks noChangeArrowheads="1"/>
            </p:cNvSpPr>
            <p:nvPr/>
          </p:nvSpPr>
          <p:spPr bwMode="auto">
            <a:xfrm>
              <a:off x="1488" y="1296"/>
              <a:ext cx="48" cy="4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72" name="Text Box 51"/>
            <p:cNvSpPr txBox="1">
              <a:spLocks noChangeArrowheads="1"/>
            </p:cNvSpPr>
            <p:nvPr/>
          </p:nvSpPr>
          <p:spPr bwMode="auto">
            <a:xfrm>
              <a:off x="864" y="864"/>
              <a:ext cx="288" cy="25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2"/>
                  </a:solidFill>
                </a:rPr>
                <a:t>x</a:t>
              </a:r>
              <a:r>
                <a:rPr lang="en-US" altLang="zh-CN" sz="2000" baseline="-25000">
                  <a:solidFill>
                    <a:schemeClr val="bg2"/>
                  </a:solidFill>
                </a:rPr>
                <a:t>1</a:t>
              </a:r>
              <a:endParaRPr lang="en-US" altLang="zh-CN" sz="2000">
                <a:solidFill>
                  <a:schemeClr val="bg2"/>
                </a:solidFill>
              </a:endParaRPr>
            </a:p>
          </p:txBody>
        </p:sp>
        <p:sp>
          <p:nvSpPr>
            <p:cNvPr id="27673" name="Text Box 52"/>
            <p:cNvSpPr txBox="1">
              <a:spLocks noChangeArrowheads="1"/>
            </p:cNvSpPr>
            <p:nvPr/>
          </p:nvSpPr>
          <p:spPr bwMode="auto">
            <a:xfrm>
              <a:off x="864" y="1392"/>
              <a:ext cx="288" cy="25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2"/>
                  </a:solidFill>
                </a:rPr>
                <a:t>x</a:t>
              </a:r>
              <a:r>
                <a:rPr lang="en-US" altLang="zh-CN" sz="2000" baseline="-25000">
                  <a:solidFill>
                    <a:schemeClr val="bg2"/>
                  </a:solidFill>
                </a:rPr>
                <a:t>n</a:t>
              </a:r>
              <a:endParaRPr lang="en-US" altLang="zh-CN" sz="2000">
                <a:solidFill>
                  <a:schemeClr val="bg2"/>
                </a:solidFill>
              </a:endParaRPr>
            </a:p>
          </p:txBody>
        </p:sp>
        <p:sp>
          <p:nvSpPr>
            <p:cNvPr id="27674" name="Text Box 53"/>
            <p:cNvSpPr txBox="1">
              <a:spLocks noChangeArrowheads="1"/>
            </p:cNvSpPr>
            <p:nvPr/>
          </p:nvSpPr>
          <p:spPr bwMode="auto">
            <a:xfrm>
              <a:off x="2112" y="1152"/>
              <a:ext cx="240" cy="242"/>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en-US" altLang="zh-CN">
                  <a:solidFill>
                    <a:schemeClr val="bg2"/>
                  </a:solidFill>
                  <a:cs typeface="Times New Roman" panose="02020603050405020304" pitchFamily="18" charset="0"/>
                </a:rPr>
                <a:t>Σ</a:t>
              </a:r>
              <a:endParaRPr lang="en-US" altLang="zh-CN">
                <a:solidFill>
                  <a:schemeClr val="bg2"/>
                </a:solidFill>
              </a:endParaRPr>
            </a:p>
          </p:txBody>
        </p:sp>
        <p:sp>
          <p:nvSpPr>
            <p:cNvPr id="27675" name="Line 54"/>
            <p:cNvSpPr>
              <a:spLocks noChangeShapeType="1"/>
            </p:cNvSpPr>
            <p:nvPr/>
          </p:nvSpPr>
          <p:spPr bwMode="auto">
            <a:xfrm flipV="1">
              <a:off x="2352" y="1248"/>
              <a:ext cx="816"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6" name="Text Box 55"/>
            <p:cNvSpPr txBox="1">
              <a:spLocks noChangeArrowheads="1"/>
            </p:cNvSpPr>
            <p:nvPr/>
          </p:nvSpPr>
          <p:spPr bwMode="auto">
            <a:xfrm>
              <a:off x="3216" y="1152"/>
              <a:ext cx="864" cy="2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pPr>
              <a:r>
                <a:rPr lang="zh-CN" altLang="en-US" sz="2000">
                  <a:solidFill>
                    <a:schemeClr val="bg2"/>
                  </a:solidFill>
                </a:rPr>
                <a:t>激励函数</a:t>
              </a:r>
            </a:p>
          </p:txBody>
        </p:sp>
        <p:sp>
          <p:nvSpPr>
            <p:cNvPr id="27677" name="Line 56"/>
            <p:cNvSpPr>
              <a:spLocks noChangeShapeType="1"/>
            </p:cNvSpPr>
            <p:nvPr/>
          </p:nvSpPr>
          <p:spPr bwMode="auto">
            <a:xfrm>
              <a:off x="4080" y="1248"/>
              <a:ext cx="48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8" name="Text Box 57"/>
            <p:cNvSpPr txBox="1">
              <a:spLocks noChangeArrowheads="1"/>
            </p:cNvSpPr>
            <p:nvPr/>
          </p:nvSpPr>
          <p:spPr bwMode="auto">
            <a:xfrm>
              <a:off x="4055" y="1010"/>
              <a:ext cx="6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o=f</a:t>
              </a:r>
              <a:r>
                <a:rPr lang="en-US" altLang="zh-CN" sz="2000">
                  <a:solidFill>
                    <a:schemeClr val="bg2"/>
                  </a:solidFill>
                </a:rPr>
                <a:t>(</a:t>
              </a:r>
              <a:r>
                <a:rPr lang="en-US" altLang="zh-CN" sz="2000" i="1">
                  <a:solidFill>
                    <a:schemeClr val="bg2"/>
                  </a:solidFill>
                </a:rPr>
                <a:t>net</a:t>
              </a:r>
              <a:r>
                <a:rPr lang="en-US" altLang="zh-CN" sz="2000">
                  <a:solidFill>
                    <a:schemeClr val="bg2"/>
                  </a:solidFill>
                </a:rPr>
                <a:t>)</a:t>
              </a:r>
            </a:p>
          </p:txBody>
        </p:sp>
        <p:sp>
          <p:nvSpPr>
            <p:cNvPr id="27679" name="Text Box 58"/>
            <p:cNvSpPr txBox="1">
              <a:spLocks noChangeArrowheads="1"/>
            </p:cNvSpPr>
            <p:nvPr/>
          </p:nvSpPr>
          <p:spPr bwMode="auto">
            <a:xfrm>
              <a:off x="1344" y="1392"/>
              <a:ext cx="288" cy="19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000">
                  <a:solidFill>
                    <a:schemeClr val="bg2"/>
                  </a:solidFill>
                </a:rPr>
                <a:t>w</a:t>
              </a:r>
              <a:r>
                <a:rPr lang="en-US" altLang="zh-CN" sz="2000" baseline="-25000">
                  <a:solidFill>
                    <a:schemeClr val="bg2"/>
                  </a:solidFill>
                </a:rPr>
                <a:t>n</a:t>
              </a:r>
            </a:p>
          </p:txBody>
        </p:sp>
        <p:sp>
          <p:nvSpPr>
            <p:cNvPr id="27680" name="Text Box 59"/>
            <p:cNvSpPr txBox="1">
              <a:spLocks noChangeArrowheads="1"/>
            </p:cNvSpPr>
            <p:nvPr/>
          </p:nvSpPr>
          <p:spPr bwMode="auto">
            <a:xfrm>
              <a:off x="2352" y="1046"/>
              <a:ext cx="82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2"/>
                  </a:solidFill>
                </a:rPr>
                <a:t>net</a:t>
              </a:r>
              <a:r>
                <a:rPr lang="en-US" altLang="zh-CN" sz="2000">
                  <a:solidFill>
                    <a:schemeClr val="bg2"/>
                  </a:solidFill>
                </a:rPr>
                <a:t> </a:t>
              </a:r>
              <a:r>
                <a:rPr lang="en-US" altLang="zh-CN" sz="2000">
                  <a:solidFill>
                    <a:schemeClr val="bg2"/>
                  </a:solidFill>
                  <a:cs typeface="Times New Roman" panose="02020603050405020304" pitchFamily="18" charset="0"/>
                </a:rPr>
                <a:t>= </a:t>
              </a:r>
              <a:r>
                <a:rPr lang="en-US" altLang="zh-CN" sz="2000" b="1">
                  <a:solidFill>
                    <a:schemeClr val="bg2"/>
                  </a:solidFill>
                  <a:cs typeface="Times New Roman" panose="02020603050405020304" pitchFamily="18" charset="0"/>
                </a:rPr>
                <a:t>W</a:t>
              </a:r>
              <a:r>
                <a:rPr lang="en-US" altLang="zh-CN" sz="2000" baseline="30000">
                  <a:solidFill>
                    <a:schemeClr val="bg2"/>
                  </a:solidFill>
                  <a:cs typeface="Times New Roman" panose="02020603050405020304" pitchFamily="18" charset="0"/>
                </a:rPr>
                <a:t>T</a:t>
              </a:r>
              <a:r>
                <a:rPr lang="en-US" altLang="zh-CN" sz="2000" b="1">
                  <a:solidFill>
                    <a:schemeClr val="bg2"/>
                  </a:solidFill>
                  <a:cs typeface="Times New Roman" panose="02020603050405020304" pitchFamily="18" charset="0"/>
                </a:rPr>
                <a:t>X</a:t>
              </a:r>
            </a:p>
          </p:txBody>
        </p:sp>
      </p:grpSp>
      <p:graphicFrame>
        <p:nvGraphicFramePr>
          <p:cNvPr id="27658" name="Object 60"/>
          <p:cNvGraphicFramePr>
            <a:graphicFrameLocks noChangeAspect="1"/>
          </p:cNvGraphicFramePr>
          <p:nvPr/>
        </p:nvGraphicFramePr>
        <p:xfrm>
          <a:off x="2303464" y="1949450"/>
          <a:ext cx="1901825" cy="1646238"/>
        </p:xfrm>
        <a:graphic>
          <a:graphicData uri="http://schemas.openxmlformats.org/presentationml/2006/ole">
            <mc:AlternateContent xmlns:mc="http://schemas.openxmlformats.org/markup-compatibility/2006">
              <mc:Choice xmlns:v="urn:schemas-microsoft-com:vml" Requires="v">
                <p:oleObj spid="_x0000_s1091" name="数式" r:id="rId8" imgW="876300" imgH="736600" progId="Equation.3">
                  <p:embed/>
                </p:oleObj>
              </mc:Choice>
              <mc:Fallback>
                <p:oleObj name="数式" r:id="rId8" imgW="876300" imgH="736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3464" y="1949450"/>
                        <a:ext cx="1901825" cy="1646238"/>
                      </a:xfrm>
                      <a:prstGeom prst="rect">
                        <a:avLst/>
                      </a:prstGeom>
                      <a:gradFill rotWithShape="0">
                        <a:gsLst>
                          <a:gs pos="0">
                            <a:srgbClr val="FF99CC"/>
                          </a:gs>
                          <a:gs pos="50000">
                            <a:srgbClr val="FFFFFF"/>
                          </a:gs>
                          <a:gs pos="100000">
                            <a:srgbClr val="FF99CC"/>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9" name="Text Box 61"/>
          <p:cNvSpPr txBox="1">
            <a:spLocks noChangeArrowheads="1"/>
          </p:cNvSpPr>
          <p:nvPr/>
        </p:nvSpPr>
        <p:spPr bwMode="auto">
          <a:xfrm>
            <a:off x="4692651" y="2165351"/>
            <a:ext cx="5680075"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r>
              <a:rPr lang="zh-CN" altLang="en-US"/>
              <a:t>典型的激励函数</a:t>
            </a:r>
            <a:r>
              <a:rPr lang="en-US" altLang="zh-CN"/>
              <a:t>(Activation Function)</a:t>
            </a:r>
            <a:r>
              <a:rPr lang="zh-CN" altLang="en-US"/>
              <a:t>：</a:t>
            </a:r>
          </a:p>
          <a:p>
            <a:pPr eaLnBrk="1" hangingPunct="1"/>
            <a:r>
              <a:rPr lang="zh-CN" altLang="en-US"/>
              <a:t>线性函数，非线性斜面函数，阶跃函数，</a:t>
            </a:r>
          </a:p>
          <a:p>
            <a:pPr eaLnBrk="1" hangingPunct="1"/>
            <a:r>
              <a:rPr lang="en-US" altLang="zh-CN"/>
              <a:t>S</a:t>
            </a:r>
            <a:r>
              <a:rPr lang="zh-CN" altLang="en-US"/>
              <a:t>型函数等。</a:t>
            </a:r>
            <a:endParaRPr lang="ja-JP" altLang="en-US"/>
          </a:p>
        </p:txBody>
      </p:sp>
      <p:sp>
        <p:nvSpPr>
          <p:cNvPr id="62" name="Text Box 76"/>
          <p:cNvSpPr txBox="1">
            <a:spLocks noChangeArrowheads="1"/>
          </p:cNvSpPr>
          <p:nvPr/>
        </p:nvSpPr>
        <p:spPr bwMode="auto">
          <a:xfrm>
            <a:off x="282467" y="194182"/>
            <a:ext cx="2236510" cy="584775"/>
          </a:xfrm>
          <a:prstGeom prst="rect">
            <a:avLst/>
          </a:prstGeom>
          <a:extLst/>
        </p:spPr>
        <p:txBody>
          <a:bodyPr wrap="none">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smtClean="0"/>
              <a:t>神经元模型</a:t>
            </a:r>
            <a:endParaRPr lang="en-US" altLang="zh-CN" dirty="0"/>
          </a:p>
        </p:txBody>
      </p:sp>
    </p:spTree>
    <p:extLst>
      <p:ext uri="{BB962C8B-B14F-4D97-AF65-F5344CB8AC3E}">
        <p14:creationId xmlns:p14="http://schemas.microsoft.com/office/powerpoint/2010/main" val="1674257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31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8" fill="hold" nodeType="clickEffect">
                                  <p:stCondLst>
                                    <p:cond delay="0"/>
                                  </p:stCondLst>
                                  <p:childTnLst>
                                    <p:set>
                                      <p:cBhvr>
                                        <p:cTn id="10" dur="1" fill="hold">
                                          <p:stCondLst>
                                            <p:cond delay="0"/>
                                          </p:stCondLst>
                                        </p:cTn>
                                        <p:tgtEl>
                                          <p:spTgt spid="133142"/>
                                        </p:tgtEl>
                                        <p:attrNameLst>
                                          <p:attrName>style.visibility</p:attrName>
                                        </p:attrNameLst>
                                      </p:cBhvr>
                                      <p:to>
                                        <p:strVal val="visible"/>
                                      </p:to>
                                    </p:set>
                                    <p:anim calcmode="lin" valueType="num">
                                      <p:cBhvr>
                                        <p:cTn id="11" dur="500" fill="hold"/>
                                        <p:tgtEl>
                                          <p:spTgt spid="133142"/>
                                        </p:tgtEl>
                                        <p:attrNameLst>
                                          <p:attrName>ppt_x</p:attrName>
                                        </p:attrNameLst>
                                      </p:cBhvr>
                                      <p:tavLst>
                                        <p:tav tm="0">
                                          <p:val>
                                            <p:strVal val="#ppt_x-#ppt_w/2"/>
                                          </p:val>
                                        </p:tav>
                                        <p:tav tm="100000">
                                          <p:val>
                                            <p:strVal val="#ppt_x"/>
                                          </p:val>
                                        </p:tav>
                                      </p:tavLst>
                                    </p:anim>
                                    <p:anim calcmode="lin" valueType="num">
                                      <p:cBhvr>
                                        <p:cTn id="12" dur="500" fill="hold"/>
                                        <p:tgtEl>
                                          <p:spTgt spid="133142"/>
                                        </p:tgtEl>
                                        <p:attrNameLst>
                                          <p:attrName>ppt_y</p:attrName>
                                        </p:attrNameLst>
                                      </p:cBhvr>
                                      <p:tavLst>
                                        <p:tav tm="0">
                                          <p:val>
                                            <p:strVal val="#ppt_y"/>
                                          </p:val>
                                        </p:tav>
                                        <p:tav tm="100000">
                                          <p:val>
                                            <p:strVal val="#ppt_y"/>
                                          </p:val>
                                        </p:tav>
                                      </p:tavLst>
                                    </p:anim>
                                    <p:anim calcmode="lin" valueType="num">
                                      <p:cBhvr>
                                        <p:cTn id="13" dur="500" fill="hold"/>
                                        <p:tgtEl>
                                          <p:spTgt spid="133142"/>
                                        </p:tgtEl>
                                        <p:attrNameLst>
                                          <p:attrName>ppt_w</p:attrName>
                                        </p:attrNameLst>
                                      </p:cBhvr>
                                      <p:tavLst>
                                        <p:tav tm="0">
                                          <p:val>
                                            <p:fltVal val="0"/>
                                          </p:val>
                                        </p:tav>
                                        <p:tav tm="100000">
                                          <p:val>
                                            <p:strVal val="#ppt_w"/>
                                          </p:val>
                                        </p:tav>
                                      </p:tavLst>
                                    </p:anim>
                                    <p:anim calcmode="lin" valueType="num">
                                      <p:cBhvr>
                                        <p:cTn id="14" dur="500" fill="hold"/>
                                        <p:tgtEl>
                                          <p:spTgt spid="13314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133156"/>
                                        </p:tgtEl>
                                        <p:attrNameLst>
                                          <p:attrName>style.visibility</p:attrName>
                                        </p:attrNameLst>
                                      </p:cBhvr>
                                      <p:to>
                                        <p:strVal val="visible"/>
                                      </p:to>
                                    </p:set>
                                    <p:animEffect transition="in" filter="box(out)">
                                      <p:cBhvr>
                                        <p:cTn id="19" dur="500"/>
                                        <p:tgtEl>
                                          <p:spTgt spid="13315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133128"/>
                                        </p:tgtEl>
                                        <p:attrNameLst>
                                          <p:attrName>style.visibility</p:attrName>
                                        </p:attrNameLst>
                                      </p:cBhvr>
                                      <p:to>
                                        <p:strVal val="visible"/>
                                      </p:to>
                                    </p:set>
                                    <p:anim calcmode="lin" valueType="num">
                                      <p:cBhvr>
                                        <p:cTn id="24" dur="500" fill="hold"/>
                                        <p:tgtEl>
                                          <p:spTgt spid="133128"/>
                                        </p:tgtEl>
                                        <p:attrNameLst>
                                          <p:attrName>ppt_w</p:attrName>
                                        </p:attrNameLst>
                                      </p:cBhvr>
                                      <p:tavLst>
                                        <p:tav tm="0">
                                          <p:val>
                                            <p:fltVal val="0"/>
                                          </p:val>
                                        </p:tav>
                                        <p:tav tm="100000">
                                          <p:val>
                                            <p:strVal val="#ppt_w"/>
                                          </p:val>
                                        </p:tav>
                                      </p:tavLst>
                                    </p:anim>
                                    <p:anim calcmode="lin" valueType="num">
                                      <p:cBhvr>
                                        <p:cTn id="25" dur="500" fill="hold"/>
                                        <p:tgtEl>
                                          <p:spTgt spid="13312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33128"/>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nodeType="clickEffect">
                                  <p:stCondLst>
                                    <p:cond delay="0"/>
                                  </p:stCondLst>
                                  <p:childTnLst>
                                    <p:set>
                                      <p:cBhvr>
                                        <p:cTn id="29" dur="1" fill="hold">
                                          <p:stCondLst>
                                            <p:cond delay="0"/>
                                          </p:stCondLst>
                                        </p:cTn>
                                        <p:tgtEl>
                                          <p:spTgt spid="133125"/>
                                        </p:tgtEl>
                                        <p:attrNameLst>
                                          <p:attrName>style.visibility</p:attrName>
                                        </p:attrNameLst>
                                      </p:cBhvr>
                                      <p:to>
                                        <p:strVal val="visible"/>
                                      </p:to>
                                    </p:set>
                                    <p:anim calcmode="lin" valueType="num">
                                      <p:cBhvr>
                                        <p:cTn id="30" dur="500" fill="hold"/>
                                        <p:tgtEl>
                                          <p:spTgt spid="133125"/>
                                        </p:tgtEl>
                                        <p:attrNameLst>
                                          <p:attrName>ppt_x</p:attrName>
                                        </p:attrNameLst>
                                      </p:cBhvr>
                                      <p:tavLst>
                                        <p:tav tm="0">
                                          <p:val>
                                            <p:strVal val="#ppt_x-#ppt_w/2"/>
                                          </p:val>
                                        </p:tav>
                                        <p:tav tm="100000">
                                          <p:val>
                                            <p:strVal val="#ppt_x"/>
                                          </p:val>
                                        </p:tav>
                                      </p:tavLst>
                                    </p:anim>
                                    <p:anim calcmode="lin" valueType="num">
                                      <p:cBhvr>
                                        <p:cTn id="31" dur="500" fill="hold"/>
                                        <p:tgtEl>
                                          <p:spTgt spid="133125"/>
                                        </p:tgtEl>
                                        <p:attrNameLst>
                                          <p:attrName>ppt_y</p:attrName>
                                        </p:attrNameLst>
                                      </p:cBhvr>
                                      <p:tavLst>
                                        <p:tav tm="0">
                                          <p:val>
                                            <p:strVal val="#ppt_y"/>
                                          </p:val>
                                        </p:tav>
                                        <p:tav tm="100000">
                                          <p:val>
                                            <p:strVal val="#ppt_y"/>
                                          </p:val>
                                        </p:tav>
                                      </p:tavLst>
                                    </p:anim>
                                    <p:anim calcmode="lin" valueType="num">
                                      <p:cBhvr>
                                        <p:cTn id="32" dur="500" fill="hold"/>
                                        <p:tgtEl>
                                          <p:spTgt spid="133125"/>
                                        </p:tgtEl>
                                        <p:attrNameLst>
                                          <p:attrName>ppt_w</p:attrName>
                                        </p:attrNameLst>
                                      </p:cBhvr>
                                      <p:tavLst>
                                        <p:tav tm="0">
                                          <p:val>
                                            <p:fltVal val="0"/>
                                          </p:val>
                                        </p:tav>
                                        <p:tav tm="100000">
                                          <p:val>
                                            <p:strVal val="#ppt_w"/>
                                          </p:val>
                                        </p:tav>
                                      </p:tavLst>
                                    </p:anim>
                                    <p:anim calcmode="lin" valueType="num">
                                      <p:cBhvr>
                                        <p:cTn id="33" dur="500" fill="hold"/>
                                        <p:tgtEl>
                                          <p:spTgt spid="133125"/>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500"/>
                            </p:stCondLst>
                            <p:childTnLst>
                              <p:par>
                                <p:cTn id="35" presetID="4" presetClass="entr" presetSubtype="32" fill="hold" nodeType="afterEffect">
                                  <p:stCondLst>
                                    <p:cond delay="0"/>
                                  </p:stCondLst>
                                  <p:childTnLst>
                                    <p:set>
                                      <p:cBhvr>
                                        <p:cTn id="36" dur="1" fill="hold">
                                          <p:stCondLst>
                                            <p:cond delay="0"/>
                                          </p:stCondLst>
                                        </p:cTn>
                                        <p:tgtEl>
                                          <p:spTgt spid="133157"/>
                                        </p:tgtEl>
                                        <p:attrNameLst>
                                          <p:attrName>style.visibility</p:attrName>
                                        </p:attrNameLst>
                                      </p:cBhvr>
                                      <p:to>
                                        <p:strVal val="visible"/>
                                      </p:to>
                                    </p:set>
                                    <p:animEffect transition="in" filter="box(out)">
                                      <p:cBhvr>
                                        <p:cTn id="37" dur="500"/>
                                        <p:tgtEl>
                                          <p:spTgt spid="133157"/>
                                        </p:tgtEl>
                                      </p:cBhvr>
                                    </p:animEffect>
                                  </p:childTnLst>
                                </p:cTn>
                              </p:par>
                            </p:childTnLst>
                          </p:cTn>
                        </p:par>
                        <p:par>
                          <p:cTn id="38" fill="hold" nodeType="afterGroup">
                            <p:stCondLst>
                              <p:cond delay="1000"/>
                            </p:stCondLst>
                            <p:childTnLst>
                              <p:par>
                                <p:cTn id="39" presetID="4" presetClass="entr" presetSubtype="16" fill="hold" nodeType="afterEffect">
                                  <p:stCondLst>
                                    <p:cond delay="0"/>
                                  </p:stCondLst>
                                  <p:childTnLst>
                                    <p:set>
                                      <p:cBhvr>
                                        <p:cTn id="40" dur="1" fill="hold">
                                          <p:stCondLst>
                                            <p:cond delay="0"/>
                                          </p:stCondLst>
                                        </p:cTn>
                                        <p:tgtEl>
                                          <p:spTgt spid="133131"/>
                                        </p:tgtEl>
                                        <p:attrNameLst>
                                          <p:attrName>style.visibility</p:attrName>
                                        </p:attrNameLst>
                                      </p:cBhvr>
                                      <p:to>
                                        <p:strVal val="visible"/>
                                      </p:to>
                                    </p:set>
                                    <p:animEffect transition="in" filter="box(in)">
                                      <p:cBhvr>
                                        <p:cTn id="41" dur="500"/>
                                        <p:tgtEl>
                                          <p:spTgt spid="133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2639</Words>
  <Application>Microsoft Office PowerPoint</Application>
  <PresentationFormat>宽屏</PresentationFormat>
  <Paragraphs>581</Paragraphs>
  <Slides>34</Slides>
  <Notes>20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34</vt:i4>
      </vt:variant>
    </vt:vector>
  </HeadingPairs>
  <TitlesOfParts>
    <vt:vector size="48" baseType="lpstr">
      <vt:lpstr>ＭＳ Ｐゴシック</vt:lpstr>
      <vt:lpstr>ＭＳ Ｐゴシック</vt:lpstr>
      <vt:lpstr>宋体</vt:lpstr>
      <vt:lpstr>微软雅黑</vt:lpstr>
      <vt:lpstr>Arial</vt:lpstr>
      <vt:lpstr>Calibri</vt:lpstr>
      <vt:lpstr>Calibri Light</vt:lpstr>
      <vt:lpstr>Times New Roman</vt:lpstr>
      <vt:lpstr>Wingdings</vt:lpstr>
      <vt:lpstr>Office 主题</vt:lpstr>
      <vt:lpstr>数式</vt:lpstr>
      <vt:lpstr>Equation</vt:lpstr>
      <vt:lpstr>ビットマップ イメージ</vt:lpstr>
      <vt:lpstr>BMP 图像</vt:lpstr>
      <vt:lpstr>深度学习起源与必备基础</vt:lpstr>
      <vt:lpstr>深度学习发展史</vt:lpstr>
      <vt:lpstr>PowerPoint 演示文稿</vt:lpstr>
      <vt:lpstr>PowerPoint 演示文稿</vt:lpstr>
      <vt:lpstr>PowerPoint 演示文稿</vt:lpstr>
      <vt:lpstr>神经活动的基本过程</vt:lpstr>
      <vt:lpstr>人工神经网络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关键问题:</vt:lpstr>
      <vt:lpstr>Any Question?</vt:lpstr>
      <vt:lpstr>PowerPoint 演示文稿</vt:lpstr>
    </vt:vector>
  </TitlesOfParts>
  <Company>http:/sdwm.org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深度学习的起源与发展</dc:title>
  <dc:creator>鄢萌</dc:creator>
  <cp:lastModifiedBy>鄢萌</cp:lastModifiedBy>
  <cp:revision>65</cp:revision>
  <dcterms:created xsi:type="dcterms:W3CDTF">2017-01-05T01:56:05Z</dcterms:created>
  <dcterms:modified xsi:type="dcterms:W3CDTF">2017-01-09T05:01:47Z</dcterms:modified>
</cp:coreProperties>
</file>