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8" r:id="rId3"/>
  </p:sldMasterIdLst>
  <p:notesMasterIdLst>
    <p:notesMasterId r:id="rId70"/>
  </p:notesMasterIdLst>
  <p:sldIdLst>
    <p:sldId id="256" r:id="rId4"/>
    <p:sldId id="369" r:id="rId5"/>
    <p:sldId id="368" r:id="rId6"/>
    <p:sldId id="424" r:id="rId7"/>
    <p:sldId id="277" r:id="rId8"/>
    <p:sldId id="413" r:id="rId9"/>
    <p:sldId id="356" r:id="rId10"/>
    <p:sldId id="371" r:id="rId11"/>
    <p:sldId id="415" r:id="rId12"/>
    <p:sldId id="377" r:id="rId13"/>
    <p:sldId id="375" r:id="rId14"/>
    <p:sldId id="379" r:id="rId15"/>
    <p:sldId id="372" r:id="rId16"/>
    <p:sldId id="382" r:id="rId17"/>
    <p:sldId id="376" r:id="rId18"/>
    <p:sldId id="416" r:id="rId19"/>
    <p:sldId id="383" r:id="rId20"/>
    <p:sldId id="384" r:id="rId21"/>
    <p:sldId id="385" r:id="rId22"/>
    <p:sldId id="378" r:id="rId23"/>
    <p:sldId id="386" r:id="rId24"/>
    <p:sldId id="343" r:id="rId25"/>
    <p:sldId id="388" r:id="rId26"/>
    <p:sldId id="346" r:id="rId27"/>
    <p:sldId id="395" r:id="rId28"/>
    <p:sldId id="387" r:id="rId29"/>
    <p:sldId id="396" r:id="rId30"/>
    <p:sldId id="389" r:id="rId31"/>
    <p:sldId id="390" r:id="rId32"/>
    <p:sldId id="391" r:id="rId33"/>
    <p:sldId id="392" r:id="rId34"/>
    <p:sldId id="393" r:id="rId35"/>
    <p:sldId id="397" r:id="rId36"/>
    <p:sldId id="394" r:id="rId37"/>
    <p:sldId id="398" r:id="rId38"/>
    <p:sldId id="417" r:id="rId39"/>
    <p:sldId id="347" r:id="rId40"/>
    <p:sldId id="425" r:id="rId41"/>
    <p:sldId id="357" r:id="rId42"/>
    <p:sldId id="400" r:id="rId43"/>
    <p:sldId id="426" r:id="rId44"/>
    <p:sldId id="427" r:id="rId45"/>
    <p:sldId id="428" r:id="rId46"/>
    <p:sldId id="429" r:id="rId47"/>
    <p:sldId id="432" r:id="rId48"/>
    <p:sldId id="430" r:id="rId49"/>
    <p:sldId id="418" r:id="rId50"/>
    <p:sldId id="406" r:id="rId51"/>
    <p:sldId id="433" r:id="rId52"/>
    <p:sldId id="405" r:id="rId53"/>
    <p:sldId id="349" r:id="rId54"/>
    <p:sldId id="434" r:id="rId55"/>
    <p:sldId id="421" r:id="rId56"/>
    <p:sldId id="431" r:id="rId57"/>
    <p:sldId id="404" r:id="rId58"/>
    <p:sldId id="420" r:id="rId59"/>
    <p:sldId id="422" r:id="rId60"/>
    <p:sldId id="403" r:id="rId61"/>
    <p:sldId id="423" r:id="rId62"/>
    <p:sldId id="419" r:id="rId63"/>
    <p:sldId id="380" r:id="rId64"/>
    <p:sldId id="409" r:id="rId65"/>
    <p:sldId id="410" r:id="rId66"/>
    <p:sldId id="411" r:id="rId67"/>
    <p:sldId id="412" r:id="rId68"/>
    <p:sldId id="276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302" autoAdjust="0"/>
  </p:normalViewPr>
  <p:slideViewPr>
    <p:cSldViewPr>
      <p:cViewPr varScale="1">
        <p:scale>
          <a:sx n="77" d="100"/>
          <a:sy n="77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B72BE-ED8D-AC4C-9DAD-B05054B96400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92F1D-B2C0-B44C-B04F-BDFB55E107FF}">
      <dgm:prSet phldrT="[Text]"/>
      <dgm:spPr/>
      <dgm:t>
        <a:bodyPr/>
        <a:lstStyle/>
        <a:p>
          <a:r>
            <a:rPr lang="en-US" dirty="0" smtClean="0">
              <a:latin typeface="Gill Sans MT"/>
              <a:cs typeface="Gill Sans MT"/>
            </a:rPr>
            <a:t>1970s</a:t>
          </a:r>
          <a:endParaRPr lang="en-US" dirty="0">
            <a:latin typeface="Gill Sans MT"/>
            <a:cs typeface="Gill Sans MT"/>
          </a:endParaRPr>
        </a:p>
      </dgm:t>
    </dgm:pt>
    <dgm:pt modelId="{B498B6C1-718C-6F4D-8E06-AC2BE26DE57F}" type="parTrans" cxnId="{D4F86997-8988-5C44-A065-48FD62BD6C9A}">
      <dgm:prSet/>
      <dgm:spPr/>
      <dgm:t>
        <a:bodyPr/>
        <a:lstStyle/>
        <a:p>
          <a:endParaRPr lang="en-US"/>
        </a:p>
      </dgm:t>
    </dgm:pt>
    <dgm:pt modelId="{1665569B-6227-7943-B4AC-A9DCFA900764}" type="sibTrans" cxnId="{D4F86997-8988-5C44-A065-48FD62BD6C9A}">
      <dgm:prSet/>
      <dgm:spPr/>
      <dgm:t>
        <a:bodyPr/>
        <a:lstStyle/>
        <a:p>
          <a:endParaRPr lang="en-US"/>
        </a:p>
      </dgm:t>
    </dgm:pt>
    <dgm:pt modelId="{A8B12E22-1687-2B49-9F57-F29652987498}">
      <dgm:prSet phldrT="[Text]"/>
      <dgm:spPr/>
      <dgm:t>
        <a:bodyPr/>
        <a:lstStyle/>
        <a:p>
          <a:r>
            <a:rPr lang="en-US" dirty="0" smtClean="0">
              <a:latin typeface="Gill Sans MT"/>
              <a:cs typeface="Gill Sans MT"/>
            </a:rPr>
            <a:t>1980s</a:t>
          </a:r>
          <a:endParaRPr lang="en-US" dirty="0">
            <a:latin typeface="Gill Sans MT"/>
            <a:cs typeface="Gill Sans MT"/>
          </a:endParaRPr>
        </a:p>
      </dgm:t>
    </dgm:pt>
    <dgm:pt modelId="{48F8DEEF-00E5-C248-A1C7-427FC549960C}" type="parTrans" cxnId="{029D025A-92F9-F345-A04C-8078FFD1AE26}">
      <dgm:prSet/>
      <dgm:spPr/>
      <dgm:t>
        <a:bodyPr/>
        <a:lstStyle/>
        <a:p>
          <a:endParaRPr lang="en-US"/>
        </a:p>
      </dgm:t>
    </dgm:pt>
    <dgm:pt modelId="{DA8CA95C-3505-4B47-AD1E-3A977FCB75B0}" type="sibTrans" cxnId="{029D025A-92F9-F345-A04C-8078FFD1AE26}">
      <dgm:prSet/>
      <dgm:spPr/>
      <dgm:t>
        <a:bodyPr/>
        <a:lstStyle/>
        <a:p>
          <a:endParaRPr lang="en-US"/>
        </a:p>
      </dgm:t>
    </dgm:pt>
    <dgm:pt modelId="{5B08C119-753C-2E47-A3AA-0912DABEF0F7}">
      <dgm:prSet phldrT="[Text]"/>
      <dgm:spPr/>
      <dgm:t>
        <a:bodyPr/>
        <a:lstStyle/>
        <a:p>
          <a:r>
            <a:rPr lang="en-US" dirty="0" smtClean="0">
              <a:latin typeface="Gill Sans MT"/>
              <a:cs typeface="Gill Sans MT"/>
            </a:rPr>
            <a:t>1990s</a:t>
          </a:r>
          <a:endParaRPr lang="en-US" dirty="0">
            <a:latin typeface="Gill Sans MT"/>
            <a:cs typeface="Gill Sans MT"/>
          </a:endParaRPr>
        </a:p>
      </dgm:t>
    </dgm:pt>
    <dgm:pt modelId="{5FD6ED37-A1B6-9A41-83A2-C19F89F2ED6A}" type="parTrans" cxnId="{20C5E634-A2F5-C048-89CB-490BEDB6342E}">
      <dgm:prSet/>
      <dgm:spPr/>
      <dgm:t>
        <a:bodyPr/>
        <a:lstStyle/>
        <a:p>
          <a:endParaRPr lang="en-US"/>
        </a:p>
      </dgm:t>
    </dgm:pt>
    <dgm:pt modelId="{DB01376A-DCA3-074E-BF49-03CC6874828A}" type="sibTrans" cxnId="{20C5E634-A2F5-C048-89CB-490BEDB6342E}">
      <dgm:prSet/>
      <dgm:spPr/>
      <dgm:t>
        <a:bodyPr/>
        <a:lstStyle/>
        <a:p>
          <a:endParaRPr lang="en-US"/>
        </a:p>
      </dgm:t>
    </dgm:pt>
    <dgm:pt modelId="{BD4BE602-66C2-E749-9797-D7F2A2C45B1D}">
      <dgm:prSet phldrT="[Text]"/>
      <dgm:spPr/>
      <dgm:t>
        <a:bodyPr/>
        <a:lstStyle/>
        <a:p>
          <a:r>
            <a:rPr lang="en-US" dirty="0" smtClean="0">
              <a:latin typeface="Gill Sans MT"/>
              <a:cs typeface="Gill Sans MT"/>
            </a:rPr>
            <a:t>2000s</a:t>
          </a:r>
          <a:endParaRPr lang="en-US" dirty="0">
            <a:latin typeface="Gill Sans MT"/>
            <a:cs typeface="Gill Sans MT"/>
          </a:endParaRPr>
        </a:p>
      </dgm:t>
    </dgm:pt>
    <dgm:pt modelId="{2A3BD6EF-9F96-E342-811E-70946E73C09E}" type="parTrans" cxnId="{B716928A-EC9B-F646-8A4A-5E978E123EF6}">
      <dgm:prSet/>
      <dgm:spPr/>
      <dgm:t>
        <a:bodyPr/>
        <a:lstStyle/>
        <a:p>
          <a:endParaRPr lang="en-US"/>
        </a:p>
      </dgm:t>
    </dgm:pt>
    <dgm:pt modelId="{747F20A9-23C6-F64E-BD54-FC1F0E08CAAE}" type="sibTrans" cxnId="{B716928A-EC9B-F646-8A4A-5E978E123EF6}">
      <dgm:prSet/>
      <dgm:spPr/>
      <dgm:t>
        <a:bodyPr/>
        <a:lstStyle/>
        <a:p>
          <a:endParaRPr lang="en-US"/>
        </a:p>
      </dgm:t>
    </dgm:pt>
    <dgm:pt modelId="{525824B7-4F23-6D46-B40A-05B7B403116C}">
      <dgm:prSet phldrT="[Text]"/>
      <dgm:spPr/>
      <dgm:t>
        <a:bodyPr/>
        <a:lstStyle/>
        <a:p>
          <a:r>
            <a:rPr lang="en-US" dirty="0" smtClean="0">
              <a:latin typeface="Gill Sans MT"/>
              <a:cs typeface="Gill Sans MT"/>
            </a:rPr>
            <a:t>2010s</a:t>
          </a:r>
          <a:endParaRPr lang="en-US" dirty="0">
            <a:latin typeface="Gill Sans MT"/>
            <a:cs typeface="Gill Sans MT"/>
          </a:endParaRPr>
        </a:p>
      </dgm:t>
    </dgm:pt>
    <dgm:pt modelId="{527AFEF0-6286-F540-9A3B-9415E15ED10C}" type="parTrans" cxnId="{C2B2B88B-32E0-7E41-94F4-C5D975B72DC5}">
      <dgm:prSet/>
      <dgm:spPr/>
      <dgm:t>
        <a:bodyPr/>
        <a:lstStyle/>
        <a:p>
          <a:endParaRPr lang="en-US"/>
        </a:p>
      </dgm:t>
    </dgm:pt>
    <dgm:pt modelId="{D2958743-BF6B-084F-9145-C4F3C59D0E6F}" type="sibTrans" cxnId="{C2B2B88B-32E0-7E41-94F4-C5D975B72DC5}">
      <dgm:prSet/>
      <dgm:spPr/>
      <dgm:t>
        <a:bodyPr/>
        <a:lstStyle/>
        <a:p>
          <a:endParaRPr lang="en-US"/>
        </a:p>
      </dgm:t>
    </dgm:pt>
    <dgm:pt modelId="{E31BAA0E-8B8E-0740-82DC-B636C6590EDD}" type="pres">
      <dgm:prSet presAssocID="{9CAB72BE-ED8D-AC4C-9DAD-B05054B964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678BE-2B58-1E4E-AB88-99EA600C803A}" type="pres">
      <dgm:prSet presAssocID="{50F92F1D-B2C0-B44C-B04F-BDFB55E107FF}" presName="parTxOnly" presStyleLbl="node1" presStyleIdx="0" presStyleCnt="5" custScaleX="879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87E6-D4F3-D249-83E1-AC85168C00E1}" type="pres">
      <dgm:prSet presAssocID="{1665569B-6227-7943-B4AC-A9DCFA900764}" presName="parTxOnlySpace" presStyleCnt="0"/>
      <dgm:spPr/>
    </dgm:pt>
    <dgm:pt modelId="{4E741DB0-737B-0243-B54B-F7BC499D3728}" type="pres">
      <dgm:prSet presAssocID="{A8B12E22-1687-2B49-9F57-F29652987498}" presName="parTxOnly" presStyleLbl="node1" presStyleIdx="1" presStyleCnt="5" custScaleX="1006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73FA9-C5B7-C543-89C0-D8AD92134F85}" type="pres">
      <dgm:prSet presAssocID="{DA8CA95C-3505-4B47-AD1E-3A977FCB75B0}" presName="parTxOnlySpace" presStyleCnt="0"/>
      <dgm:spPr/>
    </dgm:pt>
    <dgm:pt modelId="{8061851D-4476-7F43-80A3-43C527DDF5C6}" type="pres">
      <dgm:prSet presAssocID="{5B08C119-753C-2E47-A3AA-0912DABEF0F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51227-53A6-5945-AF0A-61D0F111C80E}" type="pres">
      <dgm:prSet presAssocID="{DB01376A-DCA3-074E-BF49-03CC6874828A}" presName="parTxOnlySpace" presStyleCnt="0"/>
      <dgm:spPr/>
    </dgm:pt>
    <dgm:pt modelId="{0080096D-879D-6943-8B64-4D432B429BA4}" type="pres">
      <dgm:prSet presAssocID="{BD4BE602-66C2-E749-9797-D7F2A2C45B1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A52C1-5324-344D-AB89-5F06B052FF31}" type="pres">
      <dgm:prSet presAssocID="{747F20A9-23C6-F64E-BD54-FC1F0E08CAAE}" presName="parTxOnlySpace" presStyleCnt="0"/>
      <dgm:spPr/>
    </dgm:pt>
    <dgm:pt modelId="{3616536E-C19D-294D-810C-261D0422AA31}" type="pres">
      <dgm:prSet presAssocID="{525824B7-4F23-6D46-B40A-05B7B403116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C5E634-A2F5-C048-89CB-490BEDB6342E}" srcId="{9CAB72BE-ED8D-AC4C-9DAD-B05054B96400}" destId="{5B08C119-753C-2E47-A3AA-0912DABEF0F7}" srcOrd="2" destOrd="0" parTransId="{5FD6ED37-A1B6-9A41-83A2-C19F89F2ED6A}" sibTransId="{DB01376A-DCA3-074E-BF49-03CC6874828A}"/>
    <dgm:cxn modelId="{D4F86997-8988-5C44-A065-48FD62BD6C9A}" srcId="{9CAB72BE-ED8D-AC4C-9DAD-B05054B96400}" destId="{50F92F1D-B2C0-B44C-B04F-BDFB55E107FF}" srcOrd="0" destOrd="0" parTransId="{B498B6C1-718C-6F4D-8E06-AC2BE26DE57F}" sibTransId="{1665569B-6227-7943-B4AC-A9DCFA900764}"/>
    <dgm:cxn modelId="{C2B2B88B-32E0-7E41-94F4-C5D975B72DC5}" srcId="{9CAB72BE-ED8D-AC4C-9DAD-B05054B96400}" destId="{525824B7-4F23-6D46-B40A-05B7B403116C}" srcOrd="4" destOrd="0" parTransId="{527AFEF0-6286-F540-9A3B-9415E15ED10C}" sibTransId="{D2958743-BF6B-084F-9145-C4F3C59D0E6F}"/>
    <dgm:cxn modelId="{9B07A020-295A-444D-9F95-058EB0E609DD}" type="presOf" srcId="{525824B7-4F23-6D46-B40A-05B7B403116C}" destId="{3616536E-C19D-294D-810C-261D0422AA31}" srcOrd="0" destOrd="0" presId="urn:microsoft.com/office/officeart/2005/8/layout/chevron1"/>
    <dgm:cxn modelId="{3EEBF300-6FD7-466B-9A27-B9D08775D90E}" type="presOf" srcId="{50F92F1D-B2C0-B44C-B04F-BDFB55E107FF}" destId="{238678BE-2B58-1E4E-AB88-99EA600C803A}" srcOrd="0" destOrd="0" presId="urn:microsoft.com/office/officeart/2005/8/layout/chevron1"/>
    <dgm:cxn modelId="{029D025A-92F9-F345-A04C-8078FFD1AE26}" srcId="{9CAB72BE-ED8D-AC4C-9DAD-B05054B96400}" destId="{A8B12E22-1687-2B49-9F57-F29652987498}" srcOrd="1" destOrd="0" parTransId="{48F8DEEF-00E5-C248-A1C7-427FC549960C}" sibTransId="{DA8CA95C-3505-4B47-AD1E-3A977FCB75B0}"/>
    <dgm:cxn modelId="{3351F411-6F70-4491-9A7C-24263A026374}" type="presOf" srcId="{9CAB72BE-ED8D-AC4C-9DAD-B05054B96400}" destId="{E31BAA0E-8B8E-0740-82DC-B636C6590EDD}" srcOrd="0" destOrd="0" presId="urn:microsoft.com/office/officeart/2005/8/layout/chevron1"/>
    <dgm:cxn modelId="{BAEC32F4-C8D4-4CBF-B3E1-C770E0CD864D}" type="presOf" srcId="{BD4BE602-66C2-E749-9797-D7F2A2C45B1D}" destId="{0080096D-879D-6943-8B64-4D432B429BA4}" srcOrd="0" destOrd="0" presId="urn:microsoft.com/office/officeart/2005/8/layout/chevron1"/>
    <dgm:cxn modelId="{B716928A-EC9B-F646-8A4A-5E978E123EF6}" srcId="{9CAB72BE-ED8D-AC4C-9DAD-B05054B96400}" destId="{BD4BE602-66C2-E749-9797-D7F2A2C45B1D}" srcOrd="3" destOrd="0" parTransId="{2A3BD6EF-9F96-E342-811E-70946E73C09E}" sibTransId="{747F20A9-23C6-F64E-BD54-FC1F0E08CAAE}"/>
    <dgm:cxn modelId="{FBAAB3CB-40AD-45D2-8C12-38725DCEC50A}" type="presOf" srcId="{A8B12E22-1687-2B49-9F57-F29652987498}" destId="{4E741DB0-737B-0243-B54B-F7BC499D3728}" srcOrd="0" destOrd="0" presId="urn:microsoft.com/office/officeart/2005/8/layout/chevron1"/>
    <dgm:cxn modelId="{9BA9652F-DC8A-4632-BE45-2C8D6844BB6D}" type="presOf" srcId="{5B08C119-753C-2E47-A3AA-0912DABEF0F7}" destId="{8061851D-4476-7F43-80A3-43C527DDF5C6}" srcOrd="0" destOrd="0" presId="urn:microsoft.com/office/officeart/2005/8/layout/chevron1"/>
    <dgm:cxn modelId="{44DE49BD-EB3C-4010-9FF8-65722B384941}" type="presParOf" srcId="{E31BAA0E-8B8E-0740-82DC-B636C6590EDD}" destId="{238678BE-2B58-1E4E-AB88-99EA600C803A}" srcOrd="0" destOrd="0" presId="urn:microsoft.com/office/officeart/2005/8/layout/chevron1"/>
    <dgm:cxn modelId="{C39C356D-B178-4D6C-8D38-EA6911F60A25}" type="presParOf" srcId="{E31BAA0E-8B8E-0740-82DC-B636C6590EDD}" destId="{01B587E6-D4F3-D249-83E1-AC85168C00E1}" srcOrd="1" destOrd="0" presId="urn:microsoft.com/office/officeart/2005/8/layout/chevron1"/>
    <dgm:cxn modelId="{79F8E0F5-DACF-4F91-ABCE-BDAA53FF6FDC}" type="presParOf" srcId="{E31BAA0E-8B8E-0740-82DC-B636C6590EDD}" destId="{4E741DB0-737B-0243-B54B-F7BC499D3728}" srcOrd="2" destOrd="0" presId="urn:microsoft.com/office/officeart/2005/8/layout/chevron1"/>
    <dgm:cxn modelId="{7DCA3EB8-E36E-46F7-ADB8-22F2966BBD4F}" type="presParOf" srcId="{E31BAA0E-8B8E-0740-82DC-B636C6590EDD}" destId="{5EC73FA9-C5B7-C543-89C0-D8AD92134F85}" srcOrd="3" destOrd="0" presId="urn:microsoft.com/office/officeart/2005/8/layout/chevron1"/>
    <dgm:cxn modelId="{167CC390-F414-4798-A05F-78BB71BB3CCB}" type="presParOf" srcId="{E31BAA0E-8B8E-0740-82DC-B636C6590EDD}" destId="{8061851D-4476-7F43-80A3-43C527DDF5C6}" srcOrd="4" destOrd="0" presId="urn:microsoft.com/office/officeart/2005/8/layout/chevron1"/>
    <dgm:cxn modelId="{669085EA-1125-4077-B3E6-D9CCCF3EC309}" type="presParOf" srcId="{E31BAA0E-8B8E-0740-82DC-B636C6590EDD}" destId="{B5D51227-53A6-5945-AF0A-61D0F111C80E}" srcOrd="5" destOrd="0" presId="urn:microsoft.com/office/officeart/2005/8/layout/chevron1"/>
    <dgm:cxn modelId="{E36BD13A-4586-4F19-8365-3C0E3AB8E805}" type="presParOf" srcId="{E31BAA0E-8B8E-0740-82DC-B636C6590EDD}" destId="{0080096D-879D-6943-8B64-4D432B429BA4}" srcOrd="6" destOrd="0" presId="urn:microsoft.com/office/officeart/2005/8/layout/chevron1"/>
    <dgm:cxn modelId="{DF3DB729-60C9-4E11-BE0D-DFBABCFC44F2}" type="presParOf" srcId="{E31BAA0E-8B8E-0740-82DC-B636C6590EDD}" destId="{71CA52C1-5324-344D-AB89-5F06B052FF31}" srcOrd="7" destOrd="0" presId="urn:microsoft.com/office/officeart/2005/8/layout/chevron1"/>
    <dgm:cxn modelId="{BDB0E8D1-42A7-43E9-ADE9-67DFE1F0D4D9}" type="presParOf" srcId="{E31BAA0E-8B8E-0740-82DC-B636C6590EDD}" destId="{3616536E-C19D-294D-810C-261D0422AA3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678BE-2B58-1E4E-AB88-99EA600C803A}">
      <dsp:nvSpPr>
        <dsp:cNvPr id="0" name=""/>
        <dsp:cNvSpPr/>
      </dsp:nvSpPr>
      <dsp:spPr>
        <a:xfrm>
          <a:off x="4724" y="0"/>
          <a:ext cx="1714758" cy="4978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Gill Sans MT"/>
              <a:cs typeface="Gill Sans MT"/>
            </a:rPr>
            <a:t>1970s</a:t>
          </a:r>
          <a:endParaRPr lang="en-US" sz="3100" kern="1200" dirty="0">
            <a:latin typeface="Gill Sans MT"/>
            <a:cs typeface="Gill Sans MT"/>
          </a:endParaRPr>
        </a:p>
      </dsp:txBody>
      <dsp:txXfrm>
        <a:off x="253628" y="0"/>
        <a:ext cx="1216951" cy="497807"/>
      </dsp:txXfrm>
    </dsp:sp>
    <dsp:sp modelId="{4E741DB0-737B-0243-B54B-F7BC499D3728}">
      <dsp:nvSpPr>
        <dsp:cNvPr id="0" name=""/>
        <dsp:cNvSpPr/>
      </dsp:nvSpPr>
      <dsp:spPr>
        <a:xfrm>
          <a:off x="1524590" y="0"/>
          <a:ext cx="1961648" cy="4978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Gill Sans MT"/>
              <a:cs typeface="Gill Sans MT"/>
            </a:rPr>
            <a:t>1980s</a:t>
          </a:r>
          <a:endParaRPr lang="en-US" sz="3100" kern="1200" dirty="0">
            <a:latin typeface="Gill Sans MT"/>
            <a:cs typeface="Gill Sans MT"/>
          </a:endParaRPr>
        </a:p>
      </dsp:txBody>
      <dsp:txXfrm>
        <a:off x="1773494" y="0"/>
        <a:ext cx="1463841" cy="497807"/>
      </dsp:txXfrm>
    </dsp:sp>
    <dsp:sp modelId="{8061851D-4476-7F43-80A3-43C527DDF5C6}">
      <dsp:nvSpPr>
        <dsp:cNvPr id="0" name=""/>
        <dsp:cNvSpPr/>
      </dsp:nvSpPr>
      <dsp:spPr>
        <a:xfrm>
          <a:off x="3291346" y="0"/>
          <a:ext cx="1948921" cy="4978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Gill Sans MT"/>
              <a:cs typeface="Gill Sans MT"/>
            </a:rPr>
            <a:t>1990s</a:t>
          </a:r>
          <a:endParaRPr lang="en-US" sz="3100" kern="1200" dirty="0">
            <a:latin typeface="Gill Sans MT"/>
            <a:cs typeface="Gill Sans MT"/>
          </a:endParaRPr>
        </a:p>
      </dsp:txBody>
      <dsp:txXfrm>
        <a:off x="3540250" y="0"/>
        <a:ext cx="1451114" cy="497807"/>
      </dsp:txXfrm>
    </dsp:sp>
    <dsp:sp modelId="{0080096D-879D-6943-8B64-4D432B429BA4}">
      <dsp:nvSpPr>
        <dsp:cNvPr id="0" name=""/>
        <dsp:cNvSpPr/>
      </dsp:nvSpPr>
      <dsp:spPr>
        <a:xfrm>
          <a:off x="5045376" y="0"/>
          <a:ext cx="1948921" cy="4978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Gill Sans MT"/>
              <a:cs typeface="Gill Sans MT"/>
            </a:rPr>
            <a:t>2000s</a:t>
          </a:r>
          <a:endParaRPr lang="en-US" sz="3100" kern="1200" dirty="0">
            <a:latin typeface="Gill Sans MT"/>
            <a:cs typeface="Gill Sans MT"/>
          </a:endParaRPr>
        </a:p>
      </dsp:txBody>
      <dsp:txXfrm>
        <a:off x="5294280" y="0"/>
        <a:ext cx="1451114" cy="497807"/>
      </dsp:txXfrm>
    </dsp:sp>
    <dsp:sp modelId="{3616536E-C19D-294D-810C-261D0422AA31}">
      <dsp:nvSpPr>
        <dsp:cNvPr id="0" name=""/>
        <dsp:cNvSpPr/>
      </dsp:nvSpPr>
      <dsp:spPr>
        <a:xfrm>
          <a:off x="6799406" y="0"/>
          <a:ext cx="1948921" cy="4978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Gill Sans MT"/>
              <a:cs typeface="Gill Sans MT"/>
            </a:rPr>
            <a:t>2010s</a:t>
          </a:r>
          <a:endParaRPr lang="en-US" sz="3100" kern="1200" dirty="0">
            <a:latin typeface="Gill Sans MT"/>
            <a:cs typeface="Gill Sans MT"/>
          </a:endParaRPr>
        </a:p>
      </dsp:txBody>
      <dsp:txXfrm>
        <a:off x="7048310" y="0"/>
        <a:ext cx="1451114" cy="497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FF2D-970F-4BB2-9381-997D5EEE8CEC}" type="datetimeFigureOut">
              <a:rPr lang="zh-CN" altLang="en-US" smtClean="0"/>
              <a:pPr/>
              <a:t>2015/9/15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14C9-F3A6-4307-A5F9-4FEC85E90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不同利益相关者：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  <a:ea typeface="+mn-ea"/>
              </a:rPr>
              <a:t>从 用 户 的 角 度看， 质 量 就 是 满 足 客 户 的 需 求； </a:t>
            </a:r>
            <a:endParaRPr lang="en-US" altLang="zh-CN" dirty="0" smtClean="0">
              <a:latin typeface="Arial" panose="020B0604020202020204" pitchFamily="34" charset="0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  <a:ea typeface="+mn-ea"/>
              </a:rPr>
              <a:t>从 开 发 者 的 角 度 看， 质 量就 是 与 需 求 说 明 保 持 一 致； </a:t>
            </a:r>
            <a:endParaRPr lang="en-US" altLang="zh-CN" dirty="0" smtClean="0">
              <a:latin typeface="Arial" panose="020B0604020202020204" pitchFamily="34" charset="0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  <a:ea typeface="+mn-ea"/>
              </a:rPr>
              <a:t>从 产 品 的 角 度 看， 质 量 就 是产 品 的 内 在 特 点；</a:t>
            </a:r>
            <a:endParaRPr lang="en-US" altLang="zh-CN" dirty="0" smtClean="0">
              <a:latin typeface="Arial" panose="020B0604020202020204" pitchFamily="34" charset="0"/>
              <a:ea typeface="+mn-ea"/>
            </a:endParaRPr>
          </a:p>
          <a:p>
            <a:r>
              <a:rPr lang="zh-CN" altLang="en-US" dirty="0" smtClean="0"/>
              <a:t>明确： 功能性需求；  </a:t>
            </a:r>
            <a:endParaRPr lang="en-US" altLang="zh-CN" dirty="0" smtClean="0"/>
          </a:p>
          <a:p>
            <a:r>
              <a:rPr lang="zh-CN" altLang="en-US" dirty="0" smtClean="0"/>
              <a:t>隐含需求：非功能性需求，可靠性，可维护性等。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一些新出现的领域中的大量训练数据非常难得到；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迁移学习（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）的目标是将从一个环境中学到的知识用来帮助新环境中的学习任务。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9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1</a:t>
            </a:r>
            <a:r>
              <a:rPr lang="zh-CN" altLang="en-US" dirty="0" smtClean="0"/>
              <a:t>指出：警告与软件缺陷是紧密相关的；</a:t>
            </a:r>
            <a:endParaRPr lang="en-US" altLang="zh-CN" dirty="0" smtClean="0"/>
          </a:p>
          <a:p>
            <a:r>
              <a:rPr lang="zh-CN" altLang="en-US" dirty="0" smtClean="0"/>
              <a:t>文献</a:t>
            </a:r>
            <a:r>
              <a:rPr lang="en-US" altLang="zh-CN" dirty="0" smtClean="0"/>
              <a:t>2</a:t>
            </a:r>
            <a:r>
              <a:rPr lang="zh-CN" altLang="en-US" dirty="0" smtClean="0"/>
              <a:t>指出：不是所有的警告都是有效警告，存在着误报的情况；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86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传统途径就是先阅读大量科研论文，弄清目前的研究现状和要解决的问题等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Domain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Topic;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Analysis</a:t>
            </a:r>
          </a:p>
          <a:p>
            <a:pPr marL="228600" indent="-228600">
              <a:buFontTx/>
              <a:buAutoNum type="arabicParenBoth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通过分析、对比和创新思考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获得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Idea.</a:t>
            </a:r>
          </a:p>
          <a:p>
            <a:pPr marL="228600" indent="-228600">
              <a:buFontTx/>
              <a:buAutoNum type="arabicParenBoth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理论分析和实验分析 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arenBoth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撰写论文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arenBoth"/>
            </a:pP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关键在于获得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Idea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/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arenBoth"/>
            </a:pP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ADC28B-771F-421C-89E3-BF36B111FC4B}" type="slidenum">
              <a:rPr lang="zh-CN" altLang="en-US"/>
              <a:pPr eaLnBrk="1" hangingPunct="1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81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原型：一个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idea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的实现</a:t>
            </a:r>
          </a:p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1BC92-4CC9-41E8-9063-4491151613AF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599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敏捷软件过程的特点：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快速发布，不断迭代；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敏捷模型：</a:t>
            </a:r>
            <a:endParaRPr lang="en-US" altLang="zh-CN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zh-CN" altLang="en-US" dirty="0" smtClean="0"/>
              <a:t>结合瀑布模型与原型模型的优点；</a:t>
            </a:r>
            <a:endParaRPr lang="en-US" altLang="zh-CN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zh-CN" altLang="en-US" dirty="0" smtClean="0"/>
              <a:t>首先阅读文献，了解领域研究现状，小组讨论，获取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，设计实验方案；</a:t>
            </a:r>
            <a:endParaRPr lang="en-US" altLang="zh-CN" dirty="0" smtClean="0"/>
          </a:p>
          <a:p>
            <a:pPr marL="228600" indent="-228600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快速实验，这时的实验结果往往是不好的，那么工作就来了，结果分析，模型改进；</a:t>
            </a:r>
            <a:endParaRPr lang="en-US" altLang="zh-CN" dirty="0" smtClean="0"/>
          </a:p>
          <a:p>
            <a:pPr marL="228600" indent="-228600">
              <a:defRPr/>
            </a:pPr>
            <a:r>
              <a:rPr lang="zh-CN" altLang="en-US" dirty="0" smtClean="0"/>
              <a:t>      实践是检验真理的唯一标准；实验是检验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的唯一标准；</a:t>
            </a:r>
            <a:endParaRPr lang="en-US" altLang="zh-CN" dirty="0" smtClean="0"/>
          </a:p>
          <a:p>
            <a:pPr marL="228600" indent="-228600"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边实验边写论文，在论文撰写过程中又要分析文献，修改实验设计，不断迭代，直至投稿；</a:t>
            </a:r>
            <a:endParaRPr lang="en-US" altLang="zh-CN" dirty="0" smtClean="0"/>
          </a:p>
          <a:p>
            <a:pPr marL="228600" indent="-228600">
              <a:buFontTx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2DD14-8DFB-4378-B26C-B7E15F8561F7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1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模型：现实世界的抽象；</a:t>
            </a:r>
            <a:endParaRPr lang="en-US" altLang="zh-CN" dirty="0" smtClean="0"/>
          </a:p>
          <a:p>
            <a:r>
              <a:rPr lang="zh-CN" altLang="en-US" dirty="0" smtClean="0"/>
              <a:t>结构化，量化，形式化；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8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 program system, languages </a:t>
            </a:r>
            <a:r>
              <a:rPr lang="en-US" altLang="zh-CN" smtClean="0"/>
              <a:t>and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3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 the one hand, the developer’s point of view through </a:t>
            </a:r>
            <a:r>
              <a:rPr lang="en-US" altLang="zh-CN" smtClean="0"/>
              <a:t>the subcharacteristic and characteristic indices</a:t>
            </a:r>
            <a:r>
              <a:rPr lang="en-US" altLang="zh-CN" dirty="0" smtClean="0"/>
              <a:t>. </a:t>
            </a:r>
            <a:r>
              <a:rPr lang="en-US" altLang="zh-CN" smtClean="0"/>
              <a:t>Those indicating </a:t>
            </a:r>
            <a:r>
              <a:rPr lang="en-US" altLang="zh-CN" dirty="0" smtClean="0"/>
              <a:t>to him the</a:t>
            </a:r>
          </a:p>
          <a:p>
            <a:r>
              <a:rPr lang="en-US" altLang="zh-CN" smtClean="0"/>
              <a:t>presence of non-conformities impacting the precise activities </a:t>
            </a:r>
            <a:r>
              <a:rPr lang="en-US" altLang="zh-CN" dirty="0" smtClean="0"/>
              <a:t>of </a:t>
            </a:r>
            <a:r>
              <a:rPr lang="en-US" altLang="zh-CN" smtClean="0"/>
              <a:t>the lifecycle</a:t>
            </a:r>
            <a:r>
              <a:rPr lang="en-US" altLang="zh-CN" dirty="0" smtClean="0"/>
              <a:t>. On the other, the user’s or the</a:t>
            </a:r>
          </a:p>
          <a:p>
            <a:r>
              <a:rPr lang="en-US" altLang="zh-CN" dirty="0" smtClean="0"/>
              <a:t>“owner’s” point of view with </a:t>
            </a:r>
            <a:r>
              <a:rPr lang="en-US" altLang="zh-CN" smtClean="0"/>
              <a:t>the consolidated characteristic indices </a:t>
            </a:r>
            <a:r>
              <a:rPr lang="en-US" altLang="zh-CN" dirty="0" smtClean="0"/>
              <a:t>that represent the totality of </a:t>
            </a:r>
            <a:r>
              <a:rPr lang="en-US" altLang="zh-CN" smtClean="0"/>
              <a:t>the nonconformities </a:t>
            </a:r>
            <a:r>
              <a:rPr lang="en-US" altLang="zh-CN" dirty="0" smtClean="0"/>
              <a:t>to be remedied in order </a:t>
            </a:r>
            <a:r>
              <a:rPr lang="en-US" altLang="zh-CN" smtClean="0"/>
              <a:t>to reach </a:t>
            </a:r>
            <a:r>
              <a:rPr lang="en-US" altLang="zh-CN" dirty="0" smtClean="0"/>
              <a:t>the phase of </a:t>
            </a:r>
            <a:r>
              <a:rPr lang="en-US" altLang="zh-CN" smtClean="0"/>
              <a:t>the lifecycle concerned </a:t>
            </a:r>
            <a:r>
              <a:rPr lang="en-US" altLang="zh-CN" dirty="0" smtClean="0"/>
              <a:t>under the </a:t>
            </a:r>
            <a:r>
              <a:rPr lang="en-US" altLang="zh-CN" smtClean="0"/>
              <a:t>best conditions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项目大小，规模，复杂度的影响；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3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项目大小，规模，复杂度的影响；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3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Gill Sans MT"/>
                <a:cs typeface="Gill Sans MT"/>
              </a:rPr>
              <a:t>Cyclomatic Metric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+mn-cs"/>
              </a:rPr>
              <a:t>: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程序执行支路；</a:t>
            </a:r>
            <a:endParaRPr lang="en-US" altLang="zh-CN" sz="1200" baseline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Halstad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metrics: 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条件语句数；</a:t>
            </a:r>
            <a:endParaRPr lang="en-US" altLang="zh-CN" sz="1200" baseline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Change metrics: 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变更度量</a:t>
            </a:r>
            <a:endParaRPr lang="en-US" altLang="zh-CN" sz="1200" dirty="0" smtClean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smtClean="0">
                <a:solidFill>
                  <a:schemeClr val="tx2"/>
                </a:solidFill>
                <a:ea typeface="宋体" charset="-122"/>
              </a:rPr>
              <a:t>Company</a:t>
            </a:r>
            <a:endParaRPr lang="en-US" altLang="zh-CN" sz="1600" b="1" dirty="0">
              <a:solidFill>
                <a:schemeClr val="tx2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2400" b="1" dirty="0">
                <a:ea typeface="宋体" charset="-122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723A3-4CF2-4699-B319-2A1631D28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D56F-46FA-4B96-BD55-A49B142EA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logo_las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1071563"/>
            <a:ext cx="2368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1AD1-0252-4291-A108-9058CD22E0D7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27DD-F3D9-4276-8507-21B4328D19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9FF-8F9B-47F7-A813-D11F694FFA19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A267-A540-46A3-9365-04E3BCD674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478C-A482-4B50-B1AB-D1C9A2173F66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892C-FDE4-4AD6-8AF1-41158208B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F906-D55B-4938-8C1F-5B678C74C374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655CB-FD41-429F-A521-F99D04BB5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8C47-201C-4ABF-9F1E-6679548FD13A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5FFE0-892C-46BA-B910-C9C0D79EC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3990-1776-4798-80F4-579D367F1BD6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CA1E-B83C-42ED-B18E-5FFA561FDC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D8BB-410A-43A8-8A59-16994F1B15F8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6390E-B23F-45D2-A36B-8B86E2693D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97289-BC7A-48CA-AB97-90900B5FB3C8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E74A-0FB2-4890-95A2-B8FA04529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A12B-1848-4A50-9FE8-9E24A9789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785794"/>
            <a:ext cx="8786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smtClean="0">
                <a:solidFill>
                  <a:schemeClr val="bg1"/>
                </a:solidFill>
              </a:rPr>
              <a:t>isse.cqu.edu.cn 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AE48-AD59-41AF-8B06-B92C0315203F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0EFF3-561D-4499-A8BF-028484DDD3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113A-518D-449C-8F69-5773D57DE881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5A9C-47EE-4C44-B0BF-A46EA02C8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5EEE-7E9F-4274-9057-34F2BAE69C9C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C78F2-BA70-4F6A-8BF4-189AEEB01F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D5B7-B4CF-4BAC-A2FB-959342B61459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4884-2D87-4406-BC0D-F03221363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CAAF7-1C63-42D9-8BE3-08985EC76612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05621-CDCB-4DDA-8EF1-FC90CC51A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B5CF7-6A14-479C-BCB3-EF1CF6FC96CF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8F96E-5A70-4E1C-8753-6130AA4139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9B39E-42F9-4EFA-8007-50FDC1E32710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76682-68F8-43AF-BA73-B051E7040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C2C85-32BC-4132-BBAE-F803D7E6823C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1ECA-2812-4573-93DD-119ED3FBE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601E-7936-4079-8738-AE0AF613CB0A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C8874-583A-4725-B56E-F8DEEFA1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0628C-A1C7-4212-A2F4-6DED2489BBFA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619D-2E2D-4C27-AFFD-0C95E26ACA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A199F-998B-4E1A-B4C9-7DDEC25B2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0F32-2CD9-41F7-B479-F0904892ECEB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5DF9A-E16D-4764-9A09-551997C7A9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E1F3-33EA-429B-9257-ED08B3312277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CB559-C76F-4C74-8A81-45BC00C0A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C28CF-735C-4607-994A-186613A0B543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F4E9-24F5-42C5-BE3D-F26CBB930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F45A-E385-4812-B5A9-75D8642C6BD1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E5CD-B65E-419B-B782-D47908E8C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27B-B5D2-45A1-BF52-54F3DF335FB0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89D3B-E8FC-411F-BE64-ACC2CE653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E153-E2A6-4CAD-8292-2E915813A873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C6BA3-C6FD-45BA-A0A8-371DE4E259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0D34B-37C2-4CBC-A2B5-02F8E80F8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9C8C-974F-449D-9281-1C3D85D5F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786E0-7462-440C-AD42-4C06BE36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AC70B-0CA4-4E6B-BBFC-B0CF2FEC0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BE41-3801-43AC-92D2-BBB47117C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E650-F407-4599-97E4-E9336A49C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3E977608-207B-47D6-889D-EA86EACAE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fld id="{70E6223D-B26C-4B70-A32F-64B03BBF18B1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6AAF75C-93B4-4532-A5EB-55EBD489FB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BF84F8-2BBB-414C-A8FB-3026763E545F}" type="datetime1">
              <a:rPr lang="zh-CN" altLang="en-US"/>
              <a:pPr>
                <a:defRPr/>
              </a:pPr>
              <a:t>2015/9/15</a:t>
            </a:fld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BC77854-8579-4270-B403-3FE9236F36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emo.sonarqub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20888"/>
            <a:ext cx="7991772" cy="749945"/>
          </a:xfrm>
        </p:spPr>
        <p:txBody>
          <a:bodyPr/>
          <a:lstStyle/>
          <a:p>
            <a:pPr>
              <a:defRPr/>
            </a:pPr>
            <a:r>
              <a:rPr lang="zh-CN" alt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浅谈软件质量模型</a:t>
            </a:r>
            <a:endParaRPr lang="en-US" altLang="zh-CN" sz="60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鄢萌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2015.9</a:t>
            </a:r>
          </a:p>
          <a:p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重庆大学软件学院博士生</a:t>
            </a:r>
            <a:endParaRPr lang="en-US" altLang="zh-CN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软件质量面临的困境</a:t>
            </a:r>
            <a:endParaRPr lang="zh-CN" altLang="en-US" dirty="0"/>
          </a:p>
        </p:txBody>
      </p:sp>
      <p:pic>
        <p:nvPicPr>
          <p:cNvPr id="4" name="Picture 3" descr="spagett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1" y="2723576"/>
            <a:ext cx="2469804" cy="217578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</p:pic>
      <p:pic>
        <p:nvPicPr>
          <p:cNvPr id="5" name="Picture 3" descr="yellingProgramm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97" y="2723576"/>
            <a:ext cx="3989759" cy="267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510791" y="1484784"/>
            <a:ext cx="2934692" cy="57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我们眼中自己的代码。。。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686697" y="1484785"/>
            <a:ext cx="3439306" cy="57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维护人员眼中我们的代码。。。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2766" y="5733256"/>
            <a:ext cx="8483690" cy="720080"/>
            <a:chOff x="2372557" y="1092701"/>
            <a:chExt cx="9851541" cy="677060"/>
          </a:xfrm>
        </p:grpSpPr>
        <p:sp>
          <p:nvSpPr>
            <p:cNvPr id="9" name="圆角矩形 8"/>
            <p:cNvSpPr/>
            <p:nvPr/>
          </p:nvSpPr>
          <p:spPr>
            <a:xfrm>
              <a:off x="2642986" y="1208200"/>
              <a:ext cx="9581112" cy="561561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缺乏准确、客观的描述和评估方法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10" name="爆炸形 1 9"/>
            <p:cNvSpPr/>
            <p:nvPr/>
          </p:nvSpPr>
          <p:spPr>
            <a:xfrm rot="16445364">
              <a:off x="2438058" y="102720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4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什么是软件质量模型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304800" y="1336132"/>
            <a:ext cx="7307212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You cannot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improve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what you cannot control but..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You cannot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control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what you cannot measure but..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You cannot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measure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what you cannot define but..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You cannot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what you cannot know.. 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9010" y="5227643"/>
            <a:ext cx="8613990" cy="793645"/>
            <a:chOff x="2372557" y="1092701"/>
            <a:chExt cx="9851541" cy="677060"/>
          </a:xfrm>
        </p:grpSpPr>
        <p:sp>
          <p:nvSpPr>
            <p:cNvPr id="6" name="圆角矩形 5"/>
            <p:cNvSpPr/>
            <p:nvPr/>
          </p:nvSpPr>
          <p:spPr>
            <a:xfrm>
              <a:off x="2642986" y="1208200"/>
              <a:ext cx="9581112" cy="561561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>
                  <a:solidFill>
                    <a:srgbClr val="0066CC"/>
                  </a:solidFill>
                </a:rPr>
                <a:t>一种用于</a:t>
              </a:r>
              <a:r>
                <a:rPr lang="zh-CN" altLang="en-US" sz="2400" dirty="0">
                  <a:solidFill>
                    <a:srgbClr val="FF0000"/>
                  </a:solidFill>
                </a:rPr>
                <a:t>描述</a:t>
              </a:r>
              <a:r>
                <a:rPr lang="zh-CN" altLang="en-US" sz="2400" dirty="0">
                  <a:solidFill>
                    <a:srgbClr val="0066CC"/>
                  </a:solidFill>
                </a:rPr>
                <a:t>、</a:t>
              </a:r>
              <a:r>
                <a:rPr lang="zh-CN" altLang="en-US" sz="2400" dirty="0">
                  <a:solidFill>
                    <a:srgbClr val="FF0000"/>
                  </a:solidFill>
                </a:rPr>
                <a:t>评估</a:t>
              </a:r>
              <a:r>
                <a:rPr lang="zh-CN" altLang="en-US" sz="2400" dirty="0">
                  <a:solidFill>
                    <a:srgbClr val="0066CC"/>
                  </a:solidFill>
                </a:rPr>
                <a:t>及</a:t>
              </a:r>
              <a:r>
                <a:rPr lang="zh-CN" altLang="en-US" sz="2400" dirty="0">
                  <a:solidFill>
                    <a:srgbClr val="FF0000"/>
                  </a:solidFill>
                </a:rPr>
                <a:t>预测</a:t>
              </a:r>
              <a:r>
                <a:rPr lang="zh-CN" altLang="en-US" sz="2400" dirty="0">
                  <a:solidFill>
                    <a:srgbClr val="0066CC"/>
                  </a:solidFill>
                </a:rPr>
                <a:t>软件质量的模型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7" name="爆炸形 1 6"/>
            <p:cNvSpPr/>
            <p:nvPr/>
          </p:nvSpPr>
          <p:spPr>
            <a:xfrm rot="16445364">
              <a:off x="2438058" y="102720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8247514" y="3788442"/>
            <a:ext cx="110306" cy="639329"/>
            <a:chOff x="-1675" y="2577"/>
            <a:chExt cx="91" cy="771"/>
          </a:xfrm>
        </p:grpSpPr>
        <p:sp>
          <p:nvSpPr>
            <p:cNvPr id="9" name="Line 25"/>
            <p:cNvSpPr>
              <a:spLocks noChangeShapeType="1"/>
            </p:cNvSpPr>
            <p:nvPr/>
          </p:nvSpPr>
          <p:spPr bwMode="auto">
            <a:xfrm flipV="1">
              <a:off x="-1629" y="2713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02054" y="4427820"/>
            <a:ext cx="12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8213804" y="2924944"/>
            <a:ext cx="144016" cy="543422"/>
            <a:chOff x="-1675" y="2577"/>
            <a:chExt cx="91" cy="771"/>
          </a:xfrm>
        </p:grpSpPr>
        <p:sp>
          <p:nvSpPr>
            <p:cNvPr id="13" name="Line 25"/>
            <p:cNvSpPr>
              <a:spLocks noChangeShapeType="1"/>
            </p:cNvSpPr>
            <p:nvPr/>
          </p:nvSpPr>
          <p:spPr bwMode="auto">
            <a:xfrm flipV="1">
              <a:off x="-1629" y="2713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729552" y="3429000"/>
            <a:ext cx="12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评估</a:t>
            </a:r>
            <a:r>
              <a:rPr lang="en-US" altLang="zh-CN" dirty="0" smtClean="0"/>
              <a:t>/</a:t>
            </a:r>
            <a:r>
              <a:rPr lang="zh-CN" altLang="en-US" dirty="0" smtClean="0"/>
              <a:t>量化</a:t>
            </a:r>
            <a:endParaRPr lang="zh-CN" altLang="en-US" dirty="0"/>
          </a:p>
        </p:txBody>
      </p: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8203004" y="1877466"/>
            <a:ext cx="144016" cy="543422"/>
            <a:chOff x="-1675" y="2577"/>
            <a:chExt cx="91" cy="771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-1629" y="2713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729552" y="2420888"/>
            <a:ext cx="12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551826" y="1484784"/>
            <a:ext cx="155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改进软件质量</a:t>
            </a:r>
            <a:endParaRPr lang="zh-CN" altLang="en-US" dirty="0"/>
          </a:p>
        </p:txBody>
      </p:sp>
      <p:sp>
        <p:nvSpPr>
          <p:cNvPr id="22" name="爆炸形 1 21"/>
          <p:cNvSpPr/>
          <p:nvPr/>
        </p:nvSpPr>
        <p:spPr>
          <a:xfrm rot="16445364">
            <a:off x="8105998" y="1009951"/>
            <a:ext cx="359627" cy="55161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</a:t>
            </a:r>
            <a:r>
              <a:rPr lang="zh-CN" altLang="en-US" dirty="0" smtClean="0"/>
              <a:t>软件质量模型一览</a:t>
            </a:r>
            <a:endParaRPr lang="zh-CN" altLang="en-US" dirty="0"/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48396" y="3800906"/>
            <a:ext cx="13684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dirty="0"/>
              <a:t>Dromey</a:t>
            </a:r>
            <a:endParaRPr lang="zh-CN" altLang="en-US" dirty="0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421811" y="3833803"/>
            <a:ext cx="15843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dirty="0"/>
              <a:t>SQO-OSS</a:t>
            </a:r>
            <a:endParaRPr lang="zh-CN" altLang="en-US" dirty="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1248556" y="1313772"/>
            <a:ext cx="1398588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dirty="0"/>
              <a:t>ISO </a:t>
            </a:r>
            <a:r>
              <a:rPr lang="en-US" altLang="zh-CN" dirty="0" smtClean="0"/>
              <a:t>9126</a:t>
            </a:r>
            <a:endParaRPr lang="zh-CN" altLang="en-US" dirty="0"/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auto">
          <a:xfrm>
            <a:off x="2759714" y="2155668"/>
            <a:ext cx="10823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  <a:latin typeface="+mn-lt"/>
              </a:rPr>
              <a:t>QMOOD</a:t>
            </a:r>
            <a:endParaRPr lang="zh-CN" alt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3908083" y="1325452"/>
            <a:ext cx="877163" cy="460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+mn-lt"/>
              </a:rPr>
              <a:t>Xradar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矩形 27"/>
          <p:cNvSpPr>
            <a:spLocks noChangeArrowheads="1"/>
          </p:cNvSpPr>
          <p:nvPr/>
        </p:nvSpPr>
        <p:spPr bwMode="auto">
          <a:xfrm>
            <a:off x="6743803" y="3059249"/>
            <a:ext cx="14285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Probabilistic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矩形 28"/>
          <p:cNvSpPr>
            <a:spLocks noChangeArrowheads="1"/>
          </p:cNvSpPr>
          <p:nvPr/>
        </p:nvSpPr>
        <p:spPr bwMode="auto">
          <a:xfrm>
            <a:off x="4785246" y="2127011"/>
            <a:ext cx="902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+mn-lt"/>
              </a:rPr>
              <a:t>Squale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矩形 29"/>
          <p:cNvSpPr>
            <a:spLocks noChangeArrowheads="1"/>
          </p:cNvSpPr>
          <p:nvPr/>
        </p:nvSpPr>
        <p:spPr bwMode="auto">
          <a:xfrm>
            <a:off x="6623765" y="2050038"/>
            <a:ext cx="95410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+mn-lt"/>
              </a:rPr>
              <a:t>Sonar</a:t>
            </a:r>
            <a:br>
              <a:rPr lang="en-US" altLang="zh-CN" dirty="0">
                <a:solidFill>
                  <a:schemeClr val="lt1"/>
                </a:solidFill>
                <a:latin typeface="+mn-lt"/>
              </a:rPr>
            </a:br>
            <a:r>
              <a:rPr lang="en-US" altLang="zh-CN" dirty="0">
                <a:solidFill>
                  <a:schemeClr val="lt1"/>
                </a:solidFill>
                <a:latin typeface="+mn-lt"/>
              </a:rPr>
              <a:t>SQALE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矩形 30"/>
          <p:cNvSpPr>
            <a:spLocks noChangeArrowheads="1"/>
          </p:cNvSpPr>
          <p:nvPr/>
        </p:nvSpPr>
        <p:spPr bwMode="auto">
          <a:xfrm>
            <a:off x="7535932" y="1312054"/>
            <a:ext cx="74892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CISQ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矩形 31"/>
          <p:cNvSpPr>
            <a:spLocks noChangeArrowheads="1"/>
          </p:cNvSpPr>
          <p:nvPr/>
        </p:nvSpPr>
        <p:spPr bwMode="auto">
          <a:xfrm>
            <a:off x="5364088" y="1312054"/>
            <a:ext cx="1224136" cy="474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Quamoco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504" y="2189832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Boem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19672" y="3005745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McCall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131840" y="2976247"/>
            <a:ext cx="13516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+mn-lt"/>
              </a:rPr>
              <a:t> ISO 25010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6623765" y="4940017"/>
            <a:ext cx="15843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smtClean="0"/>
              <a:t>COQUALMO</a:t>
            </a:r>
            <a:endParaRPr lang="zh-CN" altLang="en-US" dirty="0"/>
          </a:p>
        </p:txBody>
      </p:sp>
      <p:sp>
        <p:nvSpPr>
          <p:cNvPr id="32" name="TextBox 23"/>
          <p:cNvSpPr txBox="1">
            <a:spLocks noChangeArrowheads="1"/>
          </p:cNvSpPr>
          <p:nvPr/>
        </p:nvSpPr>
        <p:spPr bwMode="auto">
          <a:xfrm>
            <a:off x="1239552" y="4821085"/>
            <a:ext cx="2301138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Maintainability Index</a:t>
            </a:r>
            <a:endParaRPr lang="zh-CN" altLang="en-US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650800" y="4836651"/>
            <a:ext cx="912817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SQUID</a:t>
            </a:r>
            <a:endParaRPr lang="zh-CN" altLang="en-US" dirty="0"/>
          </a:p>
        </p:txBody>
      </p:sp>
      <p:sp>
        <p:nvSpPr>
          <p:cNvPr id="34" name="矩形 30"/>
          <p:cNvSpPr>
            <a:spLocks noChangeArrowheads="1"/>
          </p:cNvSpPr>
          <p:nvPr/>
        </p:nvSpPr>
        <p:spPr bwMode="auto">
          <a:xfrm>
            <a:off x="5688057" y="3886654"/>
            <a:ext cx="1580149" cy="567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SIG Activity-Based 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</a:rPr>
              <a:t>model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1" name="TextBox 23"/>
          <p:cNvSpPr txBox="1">
            <a:spLocks noChangeArrowheads="1"/>
          </p:cNvSpPr>
          <p:nvPr/>
        </p:nvSpPr>
        <p:spPr bwMode="auto">
          <a:xfrm>
            <a:off x="7714594" y="3646306"/>
            <a:ext cx="1140524" cy="3791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RGM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1392186" y="5987977"/>
            <a:ext cx="6528121" cy="630961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FontTx/>
              <a:buNone/>
              <a:defRPr/>
            </a:pPr>
            <a:r>
              <a:rPr lang="zh-CN" altLang="en-US" sz="2400" dirty="0" smtClean="0">
                <a:solidFill>
                  <a:srgbClr val="0066CC"/>
                </a:solidFill>
              </a:rPr>
              <a:t>如何对软件质量模型进行分类？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755576"/>
            <a:ext cx="562908" cy="584840"/>
          </a:xfrm>
          <a:prstGeom prst="rect">
            <a:avLst/>
          </a:prstGeom>
        </p:spPr>
      </p:pic>
      <p:sp>
        <p:nvSpPr>
          <p:cNvPr id="46" name="矩形 30"/>
          <p:cNvSpPr>
            <a:spLocks noChangeArrowheads="1"/>
          </p:cNvSpPr>
          <p:nvPr/>
        </p:nvSpPr>
        <p:spPr bwMode="auto">
          <a:xfrm>
            <a:off x="5148064" y="2850613"/>
            <a:ext cx="106354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  <a:latin typeface="+mn-lt"/>
              </a:rPr>
              <a:t>SQALE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软件质量模型的分类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06" y="1268760"/>
            <a:ext cx="6230788" cy="39604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724128" y="6381328"/>
            <a:ext cx="33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[Stefan Wagner et al, WoSQ’09]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5448" y="5244965"/>
            <a:ext cx="8499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定义模型：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仅描述或定义软件质量的框架，如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McCall,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ISO 9126,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ISO 25010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评估模型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 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包含一套明确的评估方法，如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Squale, </a:t>
            </a:r>
            <a:r>
              <a:rPr lang="en-US" altLang="zh-CN" sz="2000" u="sng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SQALE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Xradar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预测模型：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基于历史信息学习的预测模型，如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RGM, </a:t>
            </a:r>
            <a:r>
              <a:rPr lang="zh-CN" altLang="en-US" sz="2000" u="sng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缺陷预测模型</a:t>
            </a:r>
            <a:endParaRPr lang="zh-CN" altLang="en-US" sz="2000" u="sng" dirty="0">
              <a:solidFill>
                <a:srgbClr val="FF0000"/>
              </a:solidFill>
            </a:endParaRPr>
          </a:p>
        </p:txBody>
      </p:sp>
      <p:sp>
        <p:nvSpPr>
          <p:cNvPr id="22" name="爆炸形 1 21"/>
          <p:cNvSpPr/>
          <p:nvPr/>
        </p:nvSpPr>
        <p:spPr>
          <a:xfrm rot="16445364">
            <a:off x="300120" y="5646849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爆炸形 1 22"/>
          <p:cNvSpPr/>
          <p:nvPr/>
        </p:nvSpPr>
        <p:spPr>
          <a:xfrm rot="16445364">
            <a:off x="287243" y="5953637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爆炸形 1 23"/>
          <p:cNvSpPr/>
          <p:nvPr/>
        </p:nvSpPr>
        <p:spPr>
          <a:xfrm rot="16445364">
            <a:off x="300120" y="5358817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软件质量定义模型：</a:t>
            </a:r>
            <a:r>
              <a:rPr lang="en-US" altLang="zh-CN" dirty="0" smtClean="0"/>
              <a:t>ISO 9126</a:t>
            </a:r>
            <a:endParaRPr lang="zh-CN" altLang="en-US" dirty="0"/>
          </a:p>
        </p:txBody>
      </p:sp>
      <p:pic>
        <p:nvPicPr>
          <p:cNvPr id="4" name="Picture 9" descr="Iso96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7027"/>
            <a:ext cx="7272808" cy="57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软件质量定义</a:t>
            </a:r>
            <a:r>
              <a:rPr lang="zh-CN" altLang="en-US" dirty="0"/>
              <a:t>模型： </a:t>
            </a:r>
            <a:r>
              <a:rPr lang="en-US" altLang="zh-CN" dirty="0" smtClean="0"/>
              <a:t>ISO 9126</a:t>
            </a:r>
            <a:endParaRPr lang="zh-CN" altLang="en-US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79213" y="1268760"/>
            <a:ext cx="8569178" cy="4176713"/>
            <a:chOff x="1270" y="10151"/>
            <a:chExt cx="8788" cy="4419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479" y="10151"/>
              <a:ext cx="2405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外部和内部质量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5558" y="10931"/>
              <a:ext cx="1" cy="31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  <a:gd name="T4" fmla="*/ 0 60000 65536"/>
                <a:gd name="T5" fmla="*/ 0 60000 65536"/>
                <a:gd name="T6" fmla="*/ 0 w 1"/>
                <a:gd name="T7" fmla="*/ 0 h 315"/>
                <a:gd name="T8" fmla="*/ 1 w 1"/>
                <a:gd name="T9" fmla="*/ 315 h 3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18" y="11711"/>
              <a:ext cx="126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功能性</a:t>
              </a: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799" y="11711"/>
              <a:ext cx="1319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</a:t>
              </a: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238" y="11711"/>
              <a:ext cx="132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易用性</a:t>
              </a:r>
              <a:endPara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679" y="11711"/>
              <a:ext cx="1319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118" y="11711"/>
              <a:ext cx="132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可维护性</a:t>
              </a:r>
              <a:endPara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8559" y="11711"/>
              <a:ext cx="1319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可移植性</a:t>
              </a: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195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39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483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627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771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9158" y="11243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58" y="11243"/>
              <a:ext cx="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270" y="12803"/>
              <a:ext cx="1408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互操作性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保密安全性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98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58" y="12803"/>
              <a:ext cx="1260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容错性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易恢复性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42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98" y="12803"/>
              <a:ext cx="1260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易理解性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易学性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易操作性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吸引性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86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5679" y="12803"/>
              <a:ext cx="1319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时间特性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7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资源利用性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630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7178" y="12803"/>
              <a:ext cx="1260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易分析性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易改变性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易测试性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774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8618" y="12803"/>
              <a:ext cx="1440" cy="1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易安装性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共存性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易替换性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9188" y="121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1858" y="5733256"/>
            <a:ext cx="8224598" cy="869387"/>
            <a:chOff x="2372557" y="1092701"/>
            <a:chExt cx="10820825" cy="740746"/>
          </a:xfrm>
        </p:grpSpPr>
        <p:sp>
          <p:nvSpPr>
            <p:cNvPr id="37" name="圆角矩形 36"/>
            <p:cNvSpPr/>
            <p:nvPr/>
          </p:nvSpPr>
          <p:spPr>
            <a:xfrm>
              <a:off x="2623861" y="1155459"/>
              <a:ext cx="10569521" cy="677988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定义了适用于软件各利益相关者的软件高层质量特性总合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38" name="爆炸形 1 37"/>
            <p:cNvSpPr/>
            <p:nvPr/>
          </p:nvSpPr>
          <p:spPr>
            <a:xfrm rot="16445364">
              <a:off x="2438058" y="102720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1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软件质量评估模型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从一个调查报告说起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640" y="1149650"/>
            <a:ext cx="8485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quality models/standards do you use for assuring the quality of your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144" y="6516052"/>
            <a:ext cx="32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[Stefan Wagner et al</a:t>
            </a:r>
            <a:r>
              <a:rPr lang="en-US" altLang="zh-CN" smtClean="0"/>
              <a:t>, ICSE’12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7" y="1965548"/>
            <a:ext cx="8524875" cy="36957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392186" y="5877272"/>
            <a:ext cx="6528121" cy="630961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FontTx/>
              <a:buNone/>
              <a:defRPr/>
            </a:pPr>
            <a:r>
              <a:rPr lang="en-US" altLang="zh-CN" sz="2400" dirty="0">
                <a:solidFill>
                  <a:srgbClr val="0066CC"/>
                </a:solidFill>
              </a:rPr>
              <a:t>What’s wrong with standards?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661248"/>
            <a:ext cx="562908" cy="5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altLang="zh-CN" dirty="0"/>
              <a:t>What’s wrong with standards?</a:t>
            </a:r>
          </a:p>
        </p:txBody>
      </p:sp>
    </p:spTree>
    <p:extLst>
      <p:ext uri="{BB962C8B-B14F-4D97-AF65-F5344CB8AC3E}">
        <p14:creationId xmlns:p14="http://schemas.microsoft.com/office/powerpoint/2010/main" val="32008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原因：一个鸿沟</a:t>
            </a:r>
            <a:endParaRPr lang="zh-CN" altLang="en-US" dirty="0"/>
          </a:p>
        </p:txBody>
      </p:sp>
      <p:sp>
        <p:nvSpPr>
          <p:cNvPr id="4" name="矩形 26"/>
          <p:cNvSpPr>
            <a:spLocks noChangeArrowheads="1"/>
          </p:cNvSpPr>
          <p:nvPr/>
        </p:nvSpPr>
        <p:spPr bwMode="auto">
          <a:xfrm>
            <a:off x="4470952" y="5537200"/>
            <a:ext cx="1861900" cy="646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  <a:latin typeface="+mn-lt"/>
              </a:rPr>
              <a:t>Line </a:t>
            </a:r>
            <a:r>
              <a:rPr lang="en-US" altLang="zh-CN" smtClean="0">
                <a:solidFill>
                  <a:schemeClr val="lt1"/>
                </a:solidFill>
                <a:latin typeface="+mn-lt"/>
              </a:rPr>
              <a:t>of code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2022680" y="4260364"/>
            <a:ext cx="1973256" cy="666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mtClean="0">
                <a:solidFill>
                  <a:schemeClr val="lt1"/>
                </a:solidFill>
                <a:latin typeface="+mn-lt"/>
              </a:rPr>
              <a:t>Comment </a:t>
            </a:r>
            <a:r>
              <a:rPr lang="en-US" altLang="zh-CN" sz="2000" dirty="0" smtClean="0">
                <a:solidFill>
                  <a:schemeClr val="lt1"/>
                </a:solidFill>
                <a:latin typeface="+mn-lt"/>
              </a:rPr>
              <a:t>ratio</a:t>
            </a:r>
            <a:endParaRPr lang="zh-CN" altLang="en-US" sz="2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" name="矩形 26"/>
          <p:cNvSpPr>
            <a:spLocks noChangeArrowheads="1"/>
          </p:cNvSpPr>
          <p:nvPr/>
        </p:nvSpPr>
        <p:spPr bwMode="auto">
          <a:xfrm>
            <a:off x="4427984" y="4278652"/>
            <a:ext cx="1944216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mtClean="0">
                <a:solidFill>
                  <a:schemeClr val="lt1"/>
                </a:solidFill>
                <a:latin typeface="+mn-lt"/>
              </a:rPr>
              <a:t>Clone coverage</a:t>
            </a:r>
            <a:endParaRPr lang="zh-CN" altLang="en-US" sz="2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矩形 26"/>
          <p:cNvSpPr>
            <a:spLocks noChangeArrowheads="1"/>
          </p:cNvSpPr>
          <p:nvPr/>
        </p:nvSpPr>
        <p:spPr bwMode="auto">
          <a:xfrm>
            <a:off x="2022680" y="5536070"/>
            <a:ext cx="1944216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Cyclomatic complexity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887" y="21720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高层质量特征</a:t>
            </a:r>
          </a:p>
        </p:txBody>
      </p:sp>
      <p:sp>
        <p:nvSpPr>
          <p:cNvPr id="13" name="矩形 12"/>
          <p:cNvSpPr/>
          <p:nvPr/>
        </p:nvSpPr>
        <p:spPr>
          <a:xfrm>
            <a:off x="294547" y="49721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代码度量元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051720" y="1244390"/>
            <a:ext cx="4238612" cy="1705632"/>
            <a:chOff x="2555776" y="1244390"/>
            <a:chExt cx="4238612" cy="1705632"/>
          </a:xfrm>
        </p:grpSpPr>
        <p:sp>
          <p:nvSpPr>
            <p:cNvPr id="8" name="圆角矩形 7"/>
            <p:cNvSpPr/>
            <p:nvPr/>
          </p:nvSpPr>
          <p:spPr>
            <a:xfrm>
              <a:off x="4067944" y="1244390"/>
              <a:ext cx="1438064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ISO 9126</a:t>
              </a:r>
              <a:endParaRPr lang="zh-CN" altLang="en-US" sz="2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55776" y="2301950"/>
              <a:ext cx="1763148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Maintainability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56324" y="2301950"/>
              <a:ext cx="1438064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Reliability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>
            <a:xfrm flipH="1">
              <a:off x="3437350" y="1892462"/>
              <a:ext cx="1349626" cy="40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  <a:endCxn id="11" idx="0"/>
            </p:cNvCxnSpPr>
            <p:nvPr/>
          </p:nvCxnSpPr>
          <p:spPr>
            <a:xfrm>
              <a:off x="4786976" y="1892462"/>
              <a:ext cx="1288380" cy="40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304800" y="3068960"/>
            <a:ext cx="8458200" cy="251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4800" y="4077072"/>
            <a:ext cx="8458200" cy="251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48" y="3171211"/>
            <a:ext cx="794944" cy="73412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51578" y="1435486"/>
            <a:ext cx="27571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 abstract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operationalized;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adaptable;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Unreproducible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 </a:t>
            </a:r>
          </a:p>
        </p:txBody>
      </p:sp>
      <p:sp>
        <p:nvSpPr>
          <p:cNvPr id="28" name="矩形 27"/>
          <p:cNvSpPr/>
          <p:nvPr/>
        </p:nvSpPr>
        <p:spPr>
          <a:xfrm>
            <a:off x="6386884" y="4805251"/>
            <a:ext cx="27571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Various definitions;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Unclear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to quality goals….</a:t>
            </a:r>
          </a:p>
        </p:txBody>
      </p:sp>
    </p:spTree>
    <p:extLst>
      <p:ext uri="{BB962C8B-B14F-4D97-AF65-F5344CB8AC3E}">
        <p14:creationId xmlns:p14="http://schemas.microsoft.com/office/powerpoint/2010/main" val="37417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我的研究兴趣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372" y="3811012"/>
            <a:ext cx="9036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[1] </a:t>
            </a:r>
            <a:r>
              <a:rPr lang="en-US" altLang="zh-CN" sz="1600" dirty="0"/>
              <a:t>Fu Y, Yan M, Zhang X, et al. </a:t>
            </a:r>
            <a:r>
              <a:rPr lang="en-US" altLang="zh-CN" sz="1600"/>
              <a:t>Automated </a:t>
            </a:r>
            <a:r>
              <a:rPr lang="en-US" altLang="zh-CN" sz="1600" smtClean="0"/>
              <a:t>classification </a:t>
            </a:r>
            <a:r>
              <a:rPr lang="en-US" altLang="zh-CN" sz="1600" dirty="0"/>
              <a:t>of </a:t>
            </a:r>
            <a:r>
              <a:rPr lang="en-US" altLang="zh-CN" sz="1600"/>
              <a:t>software </a:t>
            </a:r>
            <a:r>
              <a:rPr lang="en-US" altLang="zh-CN" sz="1600" smtClean="0"/>
              <a:t>change </a:t>
            </a:r>
            <a:r>
              <a:rPr lang="en-US" altLang="zh-CN" sz="1600" dirty="0"/>
              <a:t>messages by semi-supervised </a:t>
            </a:r>
            <a:r>
              <a:rPr lang="en-US" altLang="zh-CN" sz="1600"/>
              <a:t>Latent </a:t>
            </a:r>
            <a:r>
              <a:rPr lang="en-US" altLang="zh-CN" sz="1600" smtClean="0"/>
              <a:t>Dirichlet Allocation[J</a:t>
            </a:r>
            <a:r>
              <a:rPr lang="en-US" altLang="zh-CN" sz="1600" dirty="0"/>
              <a:t>]. Information and </a:t>
            </a:r>
            <a:r>
              <a:rPr lang="en-US" altLang="zh-CN" sz="1600"/>
              <a:t>Software </a:t>
            </a:r>
            <a:r>
              <a:rPr lang="en-US" altLang="zh-CN" sz="1600" smtClean="0"/>
              <a:t>Technology</a:t>
            </a:r>
            <a:r>
              <a:rPr lang="en-US" altLang="zh-CN" sz="1600" dirty="0"/>
              <a:t>, 2015, 57: 369-377</a:t>
            </a:r>
            <a:r>
              <a:rPr lang="en-US" altLang="zh-CN" sz="1600" dirty="0" smtClean="0"/>
              <a:t>., </a:t>
            </a:r>
            <a:r>
              <a:rPr lang="en-US" altLang="zh-CN" sz="1600" smtClean="0"/>
              <a:t>(SCI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[</a:t>
            </a:r>
            <a:r>
              <a:rPr lang="zh-CN" altLang="en-US" sz="1600" dirty="0"/>
              <a:t>2</a:t>
            </a:r>
            <a:r>
              <a:rPr lang="zh-CN" altLang="en-US" sz="1600" dirty="0" smtClean="0"/>
              <a:t>]</a:t>
            </a:r>
            <a:r>
              <a:rPr lang="en-US" altLang="zh-CN" sz="1600" dirty="0"/>
              <a:t> Liu H, Xu L, Yang M, et al</a:t>
            </a:r>
            <a:r>
              <a:rPr lang="en-US" altLang="zh-CN" sz="1600"/>
              <a:t>. </a:t>
            </a:r>
            <a:r>
              <a:rPr lang="en-US" altLang="zh-CN" sz="1600" smtClean="0"/>
              <a:t>Predicting Component </a:t>
            </a:r>
            <a:r>
              <a:rPr lang="en-US" altLang="zh-CN" sz="1600" dirty="0"/>
              <a:t>Failures Using </a:t>
            </a:r>
            <a:r>
              <a:rPr lang="en-US" altLang="zh-CN" sz="1600"/>
              <a:t>Latent </a:t>
            </a:r>
            <a:r>
              <a:rPr lang="en-US" altLang="zh-CN" sz="1600" smtClean="0"/>
              <a:t>Dirichlet Allocation[J</a:t>
            </a:r>
            <a:r>
              <a:rPr lang="en-US" altLang="zh-CN" sz="1600"/>
              <a:t>]. </a:t>
            </a:r>
            <a:r>
              <a:rPr lang="en-US" altLang="zh-CN" sz="1600" smtClean="0"/>
              <a:t>Mathematical </a:t>
            </a:r>
            <a:r>
              <a:rPr lang="en-US" altLang="zh-CN" sz="1600" dirty="0"/>
              <a:t>Problems in Engineering, </a:t>
            </a:r>
            <a:r>
              <a:rPr lang="en-US" altLang="zh-CN" sz="1600" dirty="0" smtClean="0"/>
              <a:t>2015, </a:t>
            </a:r>
            <a:r>
              <a:rPr lang="en-US" altLang="zh-CN" sz="1600" smtClean="0"/>
              <a:t>(SCI</a:t>
            </a:r>
            <a:r>
              <a:rPr lang="en-US" altLang="zh-CN" sz="1600" dirty="0" smtClean="0"/>
              <a:t>)</a:t>
            </a:r>
            <a:endParaRPr lang="zh-CN" altLang="en-US" sz="1600" dirty="0"/>
          </a:p>
          <a:p>
            <a:r>
              <a:rPr lang="zh-CN" altLang="en-US" sz="1600" dirty="0" smtClean="0"/>
              <a:t>[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] </a:t>
            </a:r>
            <a:r>
              <a:rPr lang="en-US" altLang="zh-CN" sz="1600" dirty="0" err="1"/>
              <a:t>Mengning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Yangyang</a:t>
            </a:r>
            <a:r>
              <a:rPr lang="en-US" altLang="zh-CN" sz="1600" dirty="0"/>
              <a:t> L, Ling X, et al. Evaluation </a:t>
            </a:r>
            <a:r>
              <a:rPr lang="en-US" altLang="zh-CN" sz="1600"/>
              <a:t>and </a:t>
            </a:r>
            <a:r>
              <a:rPr lang="en-US" altLang="zh-CN" sz="1600" smtClean="0"/>
              <a:t>Prediction </a:t>
            </a:r>
            <a:r>
              <a:rPr lang="en-US" altLang="zh-CN" sz="1600" dirty="0"/>
              <a:t>of </a:t>
            </a:r>
            <a:r>
              <a:rPr lang="en-US" altLang="zh-CN" sz="1600"/>
              <a:t>Open </a:t>
            </a:r>
            <a:r>
              <a:rPr lang="en-US" altLang="zh-CN" sz="1600" smtClean="0"/>
              <a:t>Source </a:t>
            </a:r>
            <a:r>
              <a:rPr lang="en-US" altLang="zh-CN" sz="1600"/>
              <a:t>Software </a:t>
            </a:r>
            <a:r>
              <a:rPr lang="en-US" altLang="zh-CN" sz="1600" smtClean="0"/>
              <a:t>Maintenance </a:t>
            </a:r>
            <a:r>
              <a:rPr lang="en-US" altLang="zh-CN" sz="1600" dirty="0"/>
              <a:t>Effort </a:t>
            </a:r>
            <a:r>
              <a:rPr lang="en-US" altLang="zh-CN" sz="1600"/>
              <a:t>through </a:t>
            </a:r>
            <a:r>
              <a:rPr lang="en-US" altLang="zh-CN" sz="1600" smtClean="0"/>
              <a:t>Code </a:t>
            </a:r>
            <a:r>
              <a:rPr lang="en-US" altLang="zh-CN" sz="1600" dirty="0"/>
              <a:t>Quality[J]. International Journal of </a:t>
            </a:r>
            <a:r>
              <a:rPr lang="en-US" altLang="zh-CN" sz="1600"/>
              <a:t>Applied </a:t>
            </a:r>
            <a:r>
              <a:rPr lang="en-US" altLang="zh-CN" sz="1600" smtClean="0"/>
              <a:t>Mathematics </a:t>
            </a:r>
            <a:r>
              <a:rPr lang="en-US" altLang="zh-CN" sz="1600"/>
              <a:t>and </a:t>
            </a:r>
            <a:r>
              <a:rPr lang="en-US" altLang="zh-CN" sz="1600" smtClean="0"/>
              <a:t>Statistics</a:t>
            </a:r>
            <a:r>
              <a:rPr lang="en-US" altLang="zh-CN" sz="1600" dirty="0"/>
              <a:t>™, 2015, 53(2): 109-118.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EI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[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] </a:t>
            </a:r>
            <a:r>
              <a:rPr lang="en-US" altLang="zh-CN" sz="1600" dirty="0" err="1"/>
              <a:t>Zou</a:t>
            </a:r>
            <a:r>
              <a:rPr lang="en-US" altLang="zh-CN" sz="1600" dirty="0"/>
              <a:t> J, Xu L, </a:t>
            </a:r>
            <a:r>
              <a:rPr lang="en-US" altLang="zh-CN" sz="1600" dirty="0" err="1"/>
              <a:t>Guo</a:t>
            </a:r>
            <a:r>
              <a:rPr lang="en-US" altLang="zh-CN" sz="1600" dirty="0"/>
              <a:t> W, et al</a:t>
            </a:r>
            <a:r>
              <a:rPr lang="en-US" altLang="zh-CN" sz="1600"/>
              <a:t>. </a:t>
            </a:r>
            <a:r>
              <a:rPr lang="en-US" altLang="zh-CN" sz="1600" smtClean="0"/>
              <a:t>Which Non-functional </a:t>
            </a:r>
            <a:r>
              <a:rPr lang="en-US" altLang="zh-CN" sz="1600" dirty="0"/>
              <a:t>Requirements Do </a:t>
            </a:r>
            <a:r>
              <a:rPr lang="en-US" altLang="zh-CN" sz="1600"/>
              <a:t>Developers </a:t>
            </a:r>
            <a:r>
              <a:rPr lang="en-US" altLang="zh-CN" sz="1600" smtClean="0"/>
              <a:t>Focus </a:t>
            </a:r>
            <a:r>
              <a:rPr lang="en-US" altLang="zh-CN" sz="1600" dirty="0"/>
              <a:t>On? </a:t>
            </a:r>
            <a:r>
              <a:rPr lang="en-US" altLang="zh-CN" sz="1600"/>
              <a:t>An </a:t>
            </a:r>
            <a:r>
              <a:rPr lang="en-US" altLang="zh-CN" sz="1600" smtClean="0"/>
              <a:t>Empirical </a:t>
            </a:r>
            <a:r>
              <a:rPr lang="en-US" altLang="zh-CN" sz="1600" dirty="0"/>
              <a:t>Study </a:t>
            </a:r>
            <a:r>
              <a:rPr lang="en-US" altLang="zh-CN" sz="1600"/>
              <a:t>on </a:t>
            </a:r>
            <a:r>
              <a:rPr lang="en-US" altLang="zh-CN" sz="1600" smtClean="0"/>
              <a:t>Stack </a:t>
            </a:r>
            <a:r>
              <a:rPr lang="en-US" altLang="zh-CN" sz="1600" dirty="0"/>
              <a:t>Overflow </a:t>
            </a:r>
            <a:r>
              <a:rPr lang="en-US" altLang="zh-CN" sz="1600"/>
              <a:t>Using </a:t>
            </a:r>
            <a:r>
              <a:rPr lang="en-US" altLang="zh-CN" sz="1600" smtClean="0"/>
              <a:t>Topic Analysis[C]//</a:t>
            </a:r>
            <a:r>
              <a:rPr lang="en-US" altLang="zh-CN" sz="1600" dirty="0"/>
              <a:t>Mining Software Repositories (MSR), </a:t>
            </a:r>
            <a:r>
              <a:rPr lang="en-US" altLang="zh-CN" sz="1600"/>
              <a:t>2015 </a:t>
            </a:r>
            <a:r>
              <a:rPr lang="en-US" altLang="zh-CN" sz="1600" smtClean="0"/>
              <a:t>IEEE/ACM </a:t>
            </a:r>
            <a:r>
              <a:rPr lang="en-US" altLang="zh-CN" sz="1600" dirty="0"/>
              <a:t>12th </a:t>
            </a:r>
            <a:r>
              <a:rPr lang="en-US" altLang="zh-CN" sz="1600"/>
              <a:t>Working </a:t>
            </a:r>
            <a:r>
              <a:rPr lang="en-US" altLang="zh-CN" sz="1600" smtClean="0"/>
              <a:t>Conference </a:t>
            </a:r>
            <a:r>
              <a:rPr lang="en-US" altLang="zh-CN" sz="1600" dirty="0"/>
              <a:t>on. IEEE, 2015: </a:t>
            </a:r>
            <a:r>
              <a:rPr lang="en-US" altLang="zh-CN" sz="1600" dirty="0" smtClean="0"/>
              <a:t>446-449</a:t>
            </a:r>
            <a:r>
              <a:rPr lang="en-US" altLang="zh-CN" sz="1600" smtClean="0"/>
              <a:t>, Florence</a:t>
            </a:r>
            <a:r>
              <a:rPr lang="en-US" altLang="zh-CN" sz="1600" dirty="0" smtClean="0"/>
              <a:t>, Italy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5496" y="1121139"/>
            <a:ext cx="7776864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en-US" altLang="zh-CN" sz="3200" kern="0" dirty="0">
                <a:solidFill>
                  <a:srgbClr val="163794"/>
                </a:solidFill>
                <a:latin typeface="Arial"/>
              </a:rPr>
              <a:t>Software Engineering</a:t>
            </a: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altLang="zh-CN" sz="2800" kern="0" dirty="0">
                <a:solidFill>
                  <a:srgbClr val="163794"/>
                </a:solidFill>
                <a:latin typeface="Arial"/>
              </a:rPr>
              <a:t>Software Quality Model	</a:t>
            </a: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altLang="zh-CN" sz="2800" kern="0" dirty="0" smtClean="0">
                <a:solidFill>
                  <a:srgbClr val="163794"/>
                </a:solidFill>
                <a:latin typeface="Arial"/>
              </a:rPr>
              <a:t>Source Code </a:t>
            </a:r>
            <a:r>
              <a:rPr lang="en-US" altLang="zh-CN" sz="2800" kern="0" dirty="0">
                <a:solidFill>
                  <a:srgbClr val="163794"/>
                </a:solidFill>
                <a:latin typeface="Arial"/>
              </a:rPr>
              <a:t>Analysis </a:t>
            </a: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altLang="zh-CN" sz="2800" kern="0" dirty="0" smtClean="0">
                <a:solidFill>
                  <a:srgbClr val="163794"/>
                </a:solidFill>
                <a:latin typeface="Arial"/>
              </a:rPr>
              <a:t>Mining Software Repositories</a:t>
            </a:r>
          </a:p>
          <a:p>
            <a:pPr marL="342900" lvl="0" indent="-342900" algn="just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</a:t>
            </a:r>
            <a:endParaRPr lang="en-US" altLang="zh-CN" sz="32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endParaRPr lang="zh-CN" altLang="en-US" sz="2800" kern="0" dirty="0">
              <a:solidFill>
                <a:srgbClr val="163794"/>
              </a:solidFill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805264"/>
            <a:ext cx="90364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软件质量评估模型（</a:t>
            </a:r>
            <a:r>
              <a:rPr lang="en-US" altLang="zh-CN" dirty="0" smtClean="0"/>
              <a:t>SQAM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3580" y="1988840"/>
            <a:ext cx="5760640" cy="3769308"/>
            <a:chOff x="1653580" y="1484784"/>
            <a:chExt cx="5760640" cy="376930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3580" y="1484784"/>
              <a:ext cx="5760640" cy="3769308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2517676" y="2060848"/>
              <a:ext cx="2592288" cy="2592288"/>
              <a:chOff x="2517676" y="2060848"/>
              <a:chExt cx="2592288" cy="259228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517676" y="2060848"/>
                <a:ext cx="2592288" cy="25922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77716" y="2420888"/>
                <a:ext cx="1766292" cy="18486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SQAM</a:t>
            </a:r>
            <a:r>
              <a:rPr lang="zh-CN" altLang="en-US" dirty="0" smtClean="0"/>
              <a:t>的一般思路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158372" y="4974965"/>
            <a:ext cx="1861900" cy="646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lt1"/>
                </a:solidFill>
                <a:latin typeface="+mn-lt"/>
              </a:rPr>
              <a:t>Line </a:t>
            </a:r>
            <a:r>
              <a:rPr lang="en-US" altLang="zh-CN" smtClean="0">
                <a:solidFill>
                  <a:schemeClr val="lt1"/>
                </a:solidFill>
                <a:latin typeface="+mn-lt"/>
              </a:rPr>
              <a:t>of code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32294" y="4149080"/>
            <a:ext cx="1973256" cy="666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chemeClr val="lt1"/>
                </a:solidFill>
                <a:latin typeface="+mn-lt"/>
              </a:rPr>
              <a:t>Comment </a:t>
            </a:r>
            <a:r>
              <a:rPr lang="en-US" altLang="zh-CN" sz="2000" dirty="0" smtClean="0">
                <a:solidFill>
                  <a:schemeClr val="lt1"/>
                </a:solidFill>
                <a:latin typeface="+mn-lt"/>
              </a:rPr>
              <a:t>ratio</a:t>
            </a:r>
            <a:endParaRPr lang="zh-CN" altLang="en-US" sz="2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851920" y="4164651"/>
            <a:ext cx="1944216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chemeClr val="lt1"/>
                </a:solidFill>
                <a:latin typeface="+mn-lt"/>
              </a:rPr>
              <a:t>Clone coverage</a:t>
            </a:r>
            <a:endParaRPr lang="zh-CN" altLang="en-US" sz="2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11760" y="4974965"/>
            <a:ext cx="1944216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>
                <a:solidFill>
                  <a:schemeClr val="lt1"/>
                </a:solidFill>
                <a:latin typeface="+mn-lt"/>
              </a:rPr>
              <a:t>Cyclomatic complexity</a:t>
            </a:r>
            <a:endParaRPr lang="zh-CN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667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高层质量特征</a:t>
            </a:r>
          </a:p>
        </p:txBody>
      </p:sp>
      <p:sp>
        <p:nvSpPr>
          <p:cNvPr id="9" name="矩形 8"/>
          <p:cNvSpPr/>
          <p:nvPr/>
        </p:nvSpPr>
        <p:spPr>
          <a:xfrm>
            <a:off x="24298" y="465313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25216" y="1124744"/>
            <a:ext cx="4238612" cy="1627384"/>
            <a:chOff x="2555776" y="1244390"/>
            <a:chExt cx="4238612" cy="1627384"/>
          </a:xfrm>
        </p:grpSpPr>
        <p:sp>
          <p:nvSpPr>
            <p:cNvPr id="14" name="圆角矩形 13"/>
            <p:cNvSpPr/>
            <p:nvPr/>
          </p:nvSpPr>
          <p:spPr>
            <a:xfrm>
              <a:off x="4067944" y="1244390"/>
              <a:ext cx="1438064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/>
                <a:t>ISO 9126</a:t>
              </a:r>
              <a:endParaRPr lang="zh-CN" altLang="en-US" sz="20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55776" y="2223702"/>
              <a:ext cx="1763148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Maintainability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356324" y="2223702"/>
              <a:ext cx="1438064" cy="6480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Reliability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 flipH="1">
              <a:off x="3437350" y="1892462"/>
              <a:ext cx="1349626" cy="33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6" idx="0"/>
            </p:cNvCxnSpPr>
            <p:nvPr/>
          </p:nvCxnSpPr>
          <p:spPr>
            <a:xfrm>
              <a:off x="4786976" y="1892462"/>
              <a:ext cx="1288380" cy="33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78296" y="2949315"/>
            <a:ext cx="6435536" cy="325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8296" y="3948131"/>
            <a:ext cx="6435536" cy="9295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325216" y="3159798"/>
            <a:ext cx="1763148" cy="64807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969092" y="3159798"/>
            <a:ext cx="1763148" cy="64807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5" idx="2"/>
            <a:endCxn id="23" idx="0"/>
          </p:cNvCxnSpPr>
          <p:nvPr/>
        </p:nvCxnSpPr>
        <p:spPr>
          <a:xfrm>
            <a:off x="3206790" y="2752128"/>
            <a:ext cx="0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23" idx="0"/>
          </p:cNvCxnSpPr>
          <p:nvPr/>
        </p:nvCxnSpPr>
        <p:spPr>
          <a:xfrm flipH="1">
            <a:off x="3206790" y="2752128"/>
            <a:ext cx="2638006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  <a:endCxn id="25" idx="0"/>
          </p:cNvCxnSpPr>
          <p:nvPr/>
        </p:nvCxnSpPr>
        <p:spPr>
          <a:xfrm>
            <a:off x="5844796" y="2752128"/>
            <a:ext cx="5870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2"/>
            <a:endCxn id="25" idx="0"/>
          </p:cNvCxnSpPr>
          <p:nvPr/>
        </p:nvCxnSpPr>
        <p:spPr>
          <a:xfrm>
            <a:off x="3206790" y="2752128"/>
            <a:ext cx="2643876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2"/>
            <a:endCxn id="5" idx="0"/>
          </p:cNvCxnSpPr>
          <p:nvPr/>
        </p:nvCxnSpPr>
        <p:spPr>
          <a:xfrm flipH="1">
            <a:off x="2118922" y="3807870"/>
            <a:ext cx="1087868" cy="3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3" idx="2"/>
            <a:endCxn id="7" idx="0"/>
          </p:cNvCxnSpPr>
          <p:nvPr/>
        </p:nvCxnSpPr>
        <p:spPr>
          <a:xfrm>
            <a:off x="3206790" y="3807870"/>
            <a:ext cx="177078" cy="116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2"/>
            <a:endCxn id="6" idx="0"/>
          </p:cNvCxnSpPr>
          <p:nvPr/>
        </p:nvCxnSpPr>
        <p:spPr>
          <a:xfrm flipH="1">
            <a:off x="4824028" y="3807870"/>
            <a:ext cx="1026638" cy="35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2"/>
            <a:endCxn id="4" idx="0"/>
          </p:cNvCxnSpPr>
          <p:nvPr/>
        </p:nvCxnSpPr>
        <p:spPr>
          <a:xfrm>
            <a:off x="5850666" y="3807870"/>
            <a:ext cx="238656" cy="116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0" y="3001251"/>
            <a:ext cx="1427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87880" y="5714418"/>
            <a:ext cx="6225952" cy="1883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4320" y="6434498"/>
            <a:ext cx="6225952" cy="1883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57952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工具支持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剪去单角的矩形 62"/>
          <p:cNvSpPr/>
          <p:nvPr/>
        </p:nvSpPr>
        <p:spPr>
          <a:xfrm>
            <a:off x="2427912" y="5864389"/>
            <a:ext cx="1368152" cy="450336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/>
                </a:solidFill>
              </a:rPr>
              <a:t>Findbugs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4" name="剪去单角的矩形 63"/>
          <p:cNvSpPr/>
          <p:nvPr/>
        </p:nvSpPr>
        <p:spPr>
          <a:xfrm>
            <a:off x="4516530" y="5877272"/>
            <a:ext cx="1368152" cy="450336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CKJM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452320" y="1712597"/>
            <a:ext cx="1556678" cy="4894048"/>
            <a:chOff x="7377836" y="2108160"/>
            <a:chExt cx="1556678" cy="3294509"/>
          </a:xfrm>
        </p:grpSpPr>
        <p:grpSp>
          <p:nvGrpSpPr>
            <p:cNvPr id="66" name="Group 24"/>
            <p:cNvGrpSpPr>
              <a:grpSpLocks/>
            </p:cNvGrpSpPr>
            <p:nvPr/>
          </p:nvGrpSpPr>
          <p:grpSpPr bwMode="auto">
            <a:xfrm>
              <a:off x="8097263" y="4529639"/>
              <a:ext cx="144016" cy="550470"/>
              <a:chOff x="-1660" y="2860"/>
              <a:chExt cx="91" cy="781"/>
            </a:xfrm>
          </p:grpSpPr>
          <p:sp>
            <p:nvSpPr>
              <p:cNvPr id="67" name="Line 25"/>
              <p:cNvSpPr>
                <a:spLocks noChangeShapeType="1"/>
              </p:cNvSpPr>
              <p:nvPr/>
            </p:nvSpPr>
            <p:spPr bwMode="auto">
              <a:xfrm flipV="1">
                <a:off x="-1613" y="3006"/>
                <a:ext cx="0" cy="6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AutoShape 26"/>
              <p:cNvSpPr>
                <a:spLocks noChangeArrowheads="1"/>
              </p:cNvSpPr>
              <p:nvPr/>
            </p:nvSpPr>
            <p:spPr bwMode="auto">
              <a:xfrm>
                <a:off x="-1660" y="2860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5pPr>
                <a:lvl6pPr marL="25146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6pPr>
                <a:lvl7pPr marL="29718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7pPr>
                <a:lvl8pPr marL="34290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8pPr>
                <a:lvl9pPr marL="38862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9pPr>
              </a:lstStyle>
              <a:p>
                <a:pPr eaLnBrk="1" hangingPunct="1"/>
                <a:endParaRPr 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7584425" y="5154047"/>
              <a:ext cx="1234936" cy="24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软件产品</a:t>
              </a:r>
              <a:endParaRPr lang="zh-CN" altLang="en-US" dirty="0"/>
            </a:p>
          </p:txBody>
        </p:sp>
        <p:grpSp>
          <p:nvGrpSpPr>
            <p:cNvPr id="70" name="Group 24"/>
            <p:cNvGrpSpPr>
              <a:grpSpLocks/>
            </p:cNvGrpSpPr>
            <p:nvPr/>
          </p:nvGrpSpPr>
          <p:grpSpPr bwMode="auto">
            <a:xfrm>
              <a:off x="8039814" y="3383817"/>
              <a:ext cx="144016" cy="704122"/>
              <a:chOff x="-1675" y="2577"/>
              <a:chExt cx="91" cy="999"/>
            </a:xfrm>
          </p:grpSpPr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flipH="1" flipV="1">
                <a:off x="-1629" y="2713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AutoShape 26"/>
              <p:cNvSpPr>
                <a:spLocks noChangeArrowheads="1"/>
              </p:cNvSpPr>
              <p:nvPr/>
            </p:nvSpPr>
            <p:spPr bwMode="auto">
              <a:xfrm>
                <a:off x="-1675" y="2577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5pPr>
                <a:lvl6pPr marL="25146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6pPr>
                <a:lvl7pPr marL="29718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7pPr>
                <a:lvl8pPr marL="34290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8pPr>
                <a:lvl9pPr marL="38862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9pPr>
              </a:lstStyle>
              <a:p>
                <a:pPr eaLnBrk="1" hangingPunct="1"/>
                <a:endParaRPr 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7377836" y="4178324"/>
              <a:ext cx="1513954" cy="24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dirty="0" smtClean="0"/>
                <a:t> 代码度量元</a:t>
              </a:r>
              <a:endParaRPr lang="zh-CN" altLang="en-US" dirty="0"/>
            </a:p>
          </p:txBody>
        </p:sp>
        <p:grpSp>
          <p:nvGrpSpPr>
            <p:cNvPr id="74" name="Group 24"/>
            <p:cNvGrpSpPr>
              <a:grpSpLocks/>
            </p:cNvGrpSpPr>
            <p:nvPr/>
          </p:nvGrpSpPr>
          <p:grpSpPr bwMode="auto">
            <a:xfrm>
              <a:off x="8029014" y="2447715"/>
              <a:ext cx="144016" cy="584302"/>
              <a:chOff x="-1675" y="2577"/>
              <a:chExt cx="91" cy="829"/>
            </a:xfrm>
          </p:grpSpPr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H="1" flipV="1">
                <a:off x="-1629" y="2713"/>
                <a:ext cx="7" cy="69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AutoShape 26"/>
              <p:cNvSpPr>
                <a:spLocks noChangeArrowheads="1"/>
              </p:cNvSpPr>
              <p:nvPr/>
            </p:nvSpPr>
            <p:spPr bwMode="auto">
              <a:xfrm>
                <a:off x="-1675" y="2577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5pPr>
                <a:lvl6pPr marL="25146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6pPr>
                <a:lvl7pPr marL="29718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7pPr>
                <a:lvl8pPr marL="34290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8pPr>
                <a:lvl9pPr marL="3886200" indent="-228600" eaLnBrk="0" fontAlgn="base" hangingPunct="0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rebuchet MS" panose="020B0603020202090204" pitchFamily="34" charset="0"/>
                  </a:defRPr>
                </a:lvl9pPr>
              </a:lstStyle>
              <a:p>
                <a:pPr eaLnBrk="1" hangingPunct="1"/>
                <a:endParaRPr 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7555562" y="3047676"/>
              <a:ext cx="1234936" cy="24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子特征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377836" y="2108160"/>
              <a:ext cx="1556678" cy="24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高层质量特征</a:t>
              </a:r>
              <a:endParaRPr lang="zh-CN" altLang="en-US" dirty="0"/>
            </a:p>
          </p:txBody>
        </p:sp>
      </p:grpSp>
      <p:sp>
        <p:nvSpPr>
          <p:cNvPr id="80" name="矩形 79"/>
          <p:cNvSpPr/>
          <p:nvPr/>
        </p:nvSpPr>
        <p:spPr>
          <a:xfrm>
            <a:off x="7452320" y="2466046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434416" y="3779748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46967" y="5604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</a:p>
        </p:txBody>
      </p:sp>
    </p:spTree>
    <p:extLst>
      <p:ext uri="{BB962C8B-B14F-4D97-AF65-F5344CB8AC3E}">
        <p14:creationId xmlns:p14="http://schemas.microsoft.com/office/powerpoint/2010/main" val="13291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一个也许是目前最被认可的</a:t>
            </a:r>
            <a:r>
              <a:rPr lang="en-US" altLang="zh-CN" dirty="0" smtClean="0"/>
              <a:t>SQAM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96752"/>
            <a:ext cx="9108504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SQALE </a:t>
            </a:r>
            <a:r>
              <a:rPr lang="en-US" altLang="zh-CN" sz="2400" dirty="0" smtClean="0"/>
              <a:t>(Software </a:t>
            </a:r>
            <a:r>
              <a:rPr lang="en-US" altLang="zh-CN" sz="2400" dirty="0"/>
              <a:t>Quality Assessment based on </a:t>
            </a:r>
            <a:r>
              <a:rPr lang="en-US" altLang="zh-CN" sz="2400" dirty="0" smtClean="0"/>
              <a:t>Lifecycle Expectations)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实现平台：</a:t>
            </a:r>
            <a:r>
              <a:rPr lang="en-US" altLang="zh-CN" dirty="0" smtClean="0"/>
              <a:t>Sonar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800" i="1" dirty="0" smtClean="0">
                <a:hlinkClick r:id="rId2"/>
              </a:rPr>
              <a:t>http</a:t>
            </a:r>
            <a:r>
              <a:rPr lang="en-US" altLang="zh-CN" sz="2800" i="1" dirty="0">
                <a:hlinkClick r:id="rId2"/>
              </a:rPr>
              <a:t>://nemo.sonarqube.org</a:t>
            </a:r>
            <a:r>
              <a:rPr lang="en-US" altLang="zh-CN" sz="2800" i="1" dirty="0" smtClean="0">
                <a:hlinkClick r:id="rId2"/>
              </a:rPr>
              <a:t>/</a:t>
            </a:r>
            <a:endParaRPr lang="en-US" altLang="zh-CN" sz="2800" i="1" dirty="0" smtClean="0"/>
          </a:p>
          <a:p>
            <a:pPr marL="0" indent="0">
              <a:buNone/>
            </a:pPr>
            <a:endParaRPr lang="en-US" altLang="zh-CN" sz="2800" i="1" dirty="0" smtClean="0"/>
          </a:p>
          <a:p>
            <a:r>
              <a:rPr lang="en-US" altLang="zh-CN" dirty="0" smtClean="0"/>
              <a:t>Publications</a:t>
            </a:r>
          </a:p>
          <a:p>
            <a:pPr marL="0" indent="0">
              <a:buNone/>
            </a:pPr>
            <a:r>
              <a:rPr lang="en-US" altLang="zh-CN" sz="1800" dirty="0" smtClean="0"/>
              <a:t>(1) The SQALE Method for Evaluating Technical Debt, Letouzey, MTD’12,</a:t>
            </a:r>
          </a:p>
          <a:p>
            <a:pPr marL="0" indent="0">
              <a:buNone/>
            </a:pPr>
            <a:r>
              <a:rPr lang="en-US" altLang="zh-CN" sz="1800" dirty="0" smtClean="0"/>
              <a:t>(2) Managing Technical </a:t>
            </a:r>
            <a:r>
              <a:rPr lang="en-US" altLang="zh-CN" sz="1800" dirty="0"/>
              <a:t>Debt with the SQALE </a:t>
            </a:r>
            <a:r>
              <a:rPr lang="en-US" altLang="zh-CN" sz="1800" dirty="0" smtClean="0"/>
              <a:t>Method, Letouzey et al.</a:t>
            </a:r>
            <a:r>
              <a:rPr lang="en-US" altLang="zh-CN" sz="1800" dirty="0"/>
              <a:t>,</a:t>
            </a:r>
            <a:r>
              <a:rPr lang="en-US" altLang="zh-CN" sz="1800" dirty="0" smtClean="0"/>
              <a:t> IEEE software’12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46" y="1916832"/>
            <a:ext cx="3110398" cy="31963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7287" y="2319414"/>
            <a:ext cx="4181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By: </a:t>
            </a:r>
            <a:r>
              <a:rPr lang="en-US" altLang="zh-CN" i="1" dirty="0" smtClean="0"/>
              <a:t>Jean-Louis </a:t>
            </a:r>
            <a:r>
              <a:rPr lang="en-US" altLang="zh-CN" i="1" dirty="0"/>
              <a:t>Letouzey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23528" y="2699628"/>
            <a:ext cx="536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       Expert consultant </a:t>
            </a:r>
            <a:r>
              <a:rPr lang="en-US" altLang="zh-CN" i="1" dirty="0"/>
              <a:t>at inspearit (</a:t>
            </a:r>
            <a:r>
              <a:rPr lang="zh-CN" altLang="en-US" i="1" dirty="0"/>
              <a:t>思碧睿</a:t>
            </a:r>
            <a:r>
              <a:rPr lang="en-US" altLang="zh-CN" i="1" dirty="0"/>
              <a:t>) </a:t>
            </a:r>
            <a:r>
              <a:rPr lang="en-US" altLang="zh-CN" i="1" dirty="0" smtClean="0"/>
              <a:t>France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254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技术债务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3" y="1196752"/>
            <a:ext cx="8507288" cy="52482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什么是技术债务？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“Shipping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time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like going into debt. A little debt speeds development so long as it is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paid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promptly with a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rewrite”…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Ward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Cunningham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OOPSLA’92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212976"/>
            <a:ext cx="5388842" cy="3507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85" y="3569568"/>
            <a:ext cx="1759262" cy="31658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552" y="6350980"/>
            <a:ext cx="15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smtClean="0"/>
              <a:t>Right code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1836" y="3820889"/>
            <a:ext cx="15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smtClean="0"/>
              <a:t>Bad code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2359" y="5085934"/>
            <a:ext cx="15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d. / h. / $ </a:t>
            </a:r>
            <a:r>
              <a:rPr lang="en-US" altLang="zh-CN" b="1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/>
              <a:t>—</a:t>
            </a:r>
            <a:r>
              <a:rPr lang="zh-CN" altLang="en-US" dirty="0"/>
              <a:t>从结果</a:t>
            </a:r>
            <a:r>
              <a:rPr lang="zh-CN" altLang="en-US" dirty="0" smtClean="0"/>
              <a:t>说起（项目级）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99567"/>
            <a:ext cx="6667500" cy="2257425"/>
          </a:xfrm>
          <a:prstGeom prst="rect">
            <a:avLst/>
          </a:prstGeom>
        </p:spPr>
      </p:pic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853375" y="3027668"/>
            <a:ext cx="144016" cy="993866"/>
            <a:chOff x="-1675" y="2577"/>
            <a:chExt cx="91" cy="999"/>
          </a:xfrm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-1629" y="2713"/>
              <a:ext cx="0" cy="8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191397" y="4086183"/>
            <a:ext cx="1513954" cy="3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7842575" y="1706363"/>
            <a:ext cx="144016" cy="824741"/>
            <a:chOff x="-1675" y="2577"/>
            <a:chExt cx="91" cy="829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 flipV="1">
              <a:off x="-1629" y="2713"/>
              <a:ext cx="7" cy="6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369512" y="2564904"/>
            <a:ext cx="1234936" cy="3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191397" y="1227082"/>
            <a:ext cx="155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4161" y="1988840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6257" y="3356992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622266"/>
            <a:ext cx="6724650" cy="2828925"/>
          </a:xfrm>
          <a:prstGeom prst="rect">
            <a:avLst/>
          </a:prstGeom>
        </p:spPr>
      </p:pic>
      <p:sp>
        <p:nvSpPr>
          <p:cNvPr id="41" name="动作按钮: 后退或前一项 40">
            <a:hlinkClick r:id="rId4" action="ppaction://hlinksldjump" highlightClick="1"/>
          </p:cNvPr>
          <p:cNvSpPr/>
          <p:nvPr/>
        </p:nvSpPr>
        <p:spPr>
          <a:xfrm>
            <a:off x="8028384" y="6602688"/>
            <a:ext cx="1015958" cy="13868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forward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/>
              <a:t>—</a:t>
            </a:r>
            <a:r>
              <a:rPr lang="zh-CN" altLang="en-US" dirty="0"/>
              <a:t>从结果说</a:t>
            </a:r>
            <a:r>
              <a:rPr lang="zh-CN" altLang="en-US" dirty="0" smtClean="0"/>
              <a:t>起（模块</a:t>
            </a:r>
            <a:r>
              <a:rPr lang="en-US" altLang="zh-CN" dirty="0" smtClean="0"/>
              <a:t>/</a:t>
            </a:r>
            <a:r>
              <a:rPr lang="zh-CN" altLang="en-US" dirty="0" smtClean="0"/>
              <a:t>包与文件级）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5" y="1144171"/>
            <a:ext cx="6111360" cy="280795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2428" y="3933056"/>
            <a:ext cx="9182100" cy="1451857"/>
            <a:chOff x="-36512" y="3674106"/>
            <a:chExt cx="9180512" cy="14518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" y="4221088"/>
              <a:ext cx="9134475" cy="904875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-36512" y="3674106"/>
              <a:ext cx="6840760" cy="546982"/>
              <a:chOff x="1403648" y="4012474"/>
              <a:chExt cx="6840760" cy="546982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648" y="4012474"/>
                <a:ext cx="3571875" cy="5334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808" y="4016531"/>
                <a:ext cx="3276600" cy="542925"/>
              </a:xfrm>
              <a:prstGeom prst="rect">
                <a:avLst/>
              </a:prstGeom>
            </p:spPr>
          </p:pic>
        </p:grp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8084511" y="3285370"/>
            <a:ext cx="144016" cy="993866"/>
            <a:chOff x="-1675" y="2577"/>
            <a:chExt cx="91" cy="999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 flipV="1">
              <a:off x="-1629" y="2713"/>
              <a:ext cx="0" cy="8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422533" y="4343885"/>
            <a:ext cx="1513954" cy="3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8073711" y="1964065"/>
            <a:ext cx="144016" cy="824741"/>
            <a:chOff x="-1675" y="2577"/>
            <a:chExt cx="91" cy="829"/>
          </a:xfrm>
        </p:grpSpPr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 flipV="1">
              <a:off x="-1629" y="2713"/>
              <a:ext cx="7" cy="6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600648" y="2822606"/>
            <a:ext cx="1234936" cy="3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22533" y="1484784"/>
            <a:ext cx="155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19" name="矩形 18"/>
          <p:cNvSpPr/>
          <p:nvPr/>
        </p:nvSpPr>
        <p:spPr>
          <a:xfrm>
            <a:off x="7465297" y="2246542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7393" y="3614694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14" y="5516595"/>
            <a:ext cx="676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三层结构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340768"/>
            <a:ext cx="9076441" cy="446449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1858" y="5745832"/>
            <a:ext cx="8224598" cy="923528"/>
            <a:chOff x="2372557" y="1046571"/>
            <a:chExt cx="10820825" cy="786876"/>
          </a:xfrm>
        </p:grpSpPr>
        <p:sp>
          <p:nvSpPr>
            <p:cNvPr id="10" name="圆角矩形 9"/>
            <p:cNvSpPr/>
            <p:nvPr/>
          </p:nvSpPr>
          <p:spPr>
            <a:xfrm>
              <a:off x="2623861" y="1155459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高层特征的选择：基于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ISO 25010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和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软件生命周期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爆炸形 1 10"/>
            <p:cNvSpPr/>
            <p:nvPr/>
          </p:nvSpPr>
          <p:spPr>
            <a:xfrm rot="16445364">
              <a:off x="2438058" y="98107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2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三层结构（</a:t>
            </a:r>
            <a:r>
              <a:rPr lang="zh-CN" altLang="en-US" dirty="0"/>
              <a:t>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7763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77516" y="5949795"/>
            <a:ext cx="6912768" cy="720079"/>
            <a:chOff x="2372557" y="1102153"/>
            <a:chExt cx="10820825" cy="792647"/>
          </a:xfrm>
        </p:grpSpPr>
        <p:sp>
          <p:nvSpPr>
            <p:cNvPr id="8" name="圆角矩形 7"/>
            <p:cNvSpPr/>
            <p:nvPr/>
          </p:nvSpPr>
          <p:spPr>
            <a:xfrm>
              <a:off x="2623861" y="1216812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依赖于编程语言的三层映射结构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爆炸形 1 8"/>
            <p:cNvSpPr/>
            <p:nvPr/>
          </p:nvSpPr>
          <p:spPr>
            <a:xfrm rot="16445364">
              <a:off x="2438058" y="1036652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5496" y="2420888"/>
            <a:ext cx="90364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496" y="5405890"/>
            <a:ext cx="90364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编程规则修复函数表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0" y="1268760"/>
            <a:ext cx="8855719" cy="41519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2719" y="5733256"/>
            <a:ext cx="8499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C: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高层</a:t>
            </a:r>
            <a:r>
              <a:rPr lang="zh-CN" altLang="en-US" sz="2000" smtClean="0">
                <a:latin typeface="Calibri" panose="020F0502020204030204" pitchFamily="34" charset="0"/>
                <a:cs typeface="Times New Roman" panose="02020603050405020304" pitchFamily="18" charset="0"/>
              </a:rPr>
              <a:t>特征    </a:t>
            </a:r>
            <a:r>
              <a:rPr lang="en-US" altLang="zh-CN" sz="200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Sc: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子特征  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Rule name: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编程规则</a:t>
            </a:r>
            <a:endParaRPr lang="en-US" altLang="zh-CN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Linear: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线性加</a:t>
            </a:r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Constant_resource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常量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相加</a:t>
            </a:r>
            <a:endParaRPr lang="zh-CN" altLang="en-US" sz="2000" dirty="0"/>
          </a:p>
        </p:txBody>
      </p:sp>
      <p:sp>
        <p:nvSpPr>
          <p:cNvPr id="7" name="爆炸形 1 6"/>
          <p:cNvSpPr/>
          <p:nvPr/>
        </p:nvSpPr>
        <p:spPr>
          <a:xfrm rot="16445364">
            <a:off x="297391" y="6135140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爆炸形 1 7"/>
          <p:cNvSpPr/>
          <p:nvPr/>
        </p:nvSpPr>
        <p:spPr>
          <a:xfrm rot="16445364">
            <a:off x="284514" y="6441928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 rot="16445364">
            <a:off x="297391" y="5847108"/>
            <a:ext cx="219216" cy="2260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556792"/>
            <a:ext cx="9132460" cy="47525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549" y="1448780"/>
            <a:ext cx="3264315" cy="4716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544" y="61653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Right Code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6405194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Technical </a:t>
            </a:r>
            <a:r>
              <a:rPr lang="en-US" altLang="zh-CN" dirty="0">
                <a:solidFill>
                  <a:srgbClr val="FF0000"/>
                </a:solidFill>
              </a:rPr>
              <a:t>Debt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44824"/>
            <a:ext cx="5472608" cy="27363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为什么要研究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模型？</a:t>
            </a:r>
            <a:endParaRPr lang="en-US" altLang="zh-CN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建立及运用软件质量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软件质量模型的发展与趋势？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19088" y="2132856"/>
            <a:ext cx="3162771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6699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如何阅读论文？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6699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产生新的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6699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做研究？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16017" y="3068960"/>
            <a:ext cx="1177599" cy="504056"/>
            <a:chOff x="4716017" y="2708921"/>
            <a:chExt cx="1177599" cy="504056"/>
          </a:xfrm>
        </p:grpSpPr>
        <p:sp>
          <p:nvSpPr>
            <p:cNvPr id="6" name="下箭头 5"/>
            <p:cNvSpPr/>
            <p:nvPr/>
          </p:nvSpPr>
          <p:spPr>
            <a:xfrm rot="16200000">
              <a:off x="5052789" y="2372149"/>
              <a:ext cx="504056" cy="1177599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77628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" y="1484784"/>
            <a:ext cx="9132460" cy="47525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5856" y="1628800"/>
            <a:ext cx="4176464" cy="460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544" y="61653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Right Code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6405194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Technical </a:t>
            </a:r>
            <a:r>
              <a:rPr lang="en-US" altLang="zh-CN" dirty="0">
                <a:solidFill>
                  <a:srgbClr val="FF0000"/>
                </a:solidFill>
              </a:rPr>
              <a:t>Debt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SQALE</a:t>
            </a:r>
            <a:r>
              <a:rPr lang="zh-CN" altLang="en-US" dirty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" y="1412776"/>
            <a:ext cx="9132460" cy="47525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80312" y="1700808"/>
            <a:ext cx="1728192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763" y="609329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Right Code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2387" y="6333186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Technical </a:t>
            </a:r>
            <a:r>
              <a:rPr lang="en-US" altLang="zh-CN" dirty="0">
                <a:solidFill>
                  <a:srgbClr val="FF0000"/>
                </a:solidFill>
              </a:rPr>
              <a:t>Debt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SQALE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高层特征计算方法（两个视角）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8" y="1200869"/>
            <a:ext cx="7964107" cy="46764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23866" y="5805264"/>
            <a:ext cx="8224598" cy="923528"/>
            <a:chOff x="2372557" y="1046571"/>
            <a:chExt cx="10820825" cy="786876"/>
          </a:xfrm>
        </p:grpSpPr>
        <p:sp>
          <p:nvSpPr>
            <p:cNvPr id="15" name="圆角矩形 14"/>
            <p:cNvSpPr/>
            <p:nvPr/>
          </p:nvSpPr>
          <p:spPr>
            <a:xfrm>
              <a:off x="2623861" y="1155459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分析（开发者）视角：关注</a:t>
              </a:r>
              <a:r>
                <a:rPr lang="zh-CN" altLang="en-US" sz="2400" dirty="0">
                  <a:solidFill>
                    <a:srgbClr val="0066CC"/>
                  </a:solidFill>
                </a:rPr>
                <a:t>与本特征相关的技术债务</a:t>
              </a:r>
              <a:endParaRPr lang="en-US" altLang="zh-CN" sz="2400" dirty="0">
                <a:solidFill>
                  <a:srgbClr val="0066CC"/>
                </a:solidFill>
              </a:endParaRPr>
            </a:p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外部（管理者）视角：生命周期视角下累加</a:t>
              </a:r>
              <a:r>
                <a:rPr lang="zh-CN" altLang="en-US" sz="2400" dirty="0">
                  <a:solidFill>
                    <a:srgbClr val="0066CC"/>
                  </a:solidFill>
                </a:rPr>
                <a:t>技术债务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16" name="爆炸形 1 15"/>
            <p:cNvSpPr/>
            <p:nvPr/>
          </p:nvSpPr>
          <p:spPr>
            <a:xfrm rot="16445364">
              <a:off x="2438058" y="98107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3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SQALE</a:t>
            </a:r>
            <a:r>
              <a:rPr lang="zh-CN" altLang="en-US" sz="2800" dirty="0"/>
              <a:t>详解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计算方法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5949281"/>
            <a:ext cx="6912768" cy="720079"/>
            <a:chOff x="2372557" y="1102153"/>
            <a:chExt cx="10820825" cy="792647"/>
          </a:xfrm>
        </p:grpSpPr>
        <p:sp>
          <p:nvSpPr>
            <p:cNvPr id="5" name="圆角矩形 4"/>
            <p:cNvSpPr/>
            <p:nvPr/>
          </p:nvSpPr>
          <p:spPr>
            <a:xfrm>
              <a:off x="2623861" y="1216812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简单线性</a:t>
              </a:r>
              <a:r>
                <a:rPr lang="zh-CN" altLang="en-US" sz="2400" dirty="0">
                  <a:solidFill>
                    <a:srgbClr val="0066CC"/>
                  </a:solidFill>
                </a:rPr>
                <a:t>加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和，兼顾生命周期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6" name="爆炸形 1 5"/>
            <p:cNvSpPr/>
            <p:nvPr/>
          </p:nvSpPr>
          <p:spPr>
            <a:xfrm rot="16445364">
              <a:off x="2438058" y="1036652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6522" y="2491149"/>
            <a:ext cx="90519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2060"/>
                </a:solidFill>
              </a:rPr>
              <a:t>SQALE </a:t>
            </a:r>
            <a:r>
              <a:rPr lang="en-US" altLang="zh-CN" sz="2000" smtClean="0">
                <a:solidFill>
                  <a:srgbClr val="002060"/>
                </a:solidFill>
              </a:rPr>
              <a:t>Consolidated </a:t>
            </a:r>
            <a:r>
              <a:rPr lang="en-US" altLang="zh-CN" sz="2000" dirty="0">
                <a:solidFill>
                  <a:srgbClr val="002060"/>
                </a:solidFill>
              </a:rPr>
              <a:t>Reliability 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SCRI </a:t>
            </a:r>
            <a:r>
              <a:rPr lang="en-US" altLang="zh-CN" sz="2000" dirty="0">
                <a:solidFill>
                  <a:srgbClr val="002060"/>
                </a:solidFill>
              </a:rPr>
              <a:t>= STI + SRI</a:t>
            </a:r>
            <a:br>
              <a:rPr lang="en-US" altLang="zh-CN" sz="2000" dirty="0">
                <a:solidFill>
                  <a:srgbClr val="002060"/>
                </a:solidFill>
              </a:rPr>
            </a:br>
            <a:r>
              <a:rPr lang="en-US" altLang="zh-CN" sz="2000">
                <a:solidFill>
                  <a:srgbClr val="002060"/>
                </a:solidFill>
              </a:rPr>
              <a:t>SQALE </a:t>
            </a:r>
            <a:r>
              <a:rPr lang="en-US" altLang="zh-CN" sz="2000" smtClean="0">
                <a:solidFill>
                  <a:srgbClr val="002060"/>
                </a:solidFill>
              </a:rPr>
              <a:t>Consolidated Changeability </a:t>
            </a:r>
            <a:r>
              <a:rPr lang="en-US" altLang="zh-CN" sz="2000" dirty="0">
                <a:solidFill>
                  <a:srgbClr val="002060"/>
                </a:solidFill>
              </a:rPr>
              <a:t>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SCCI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</a:t>
            </a:r>
            <a:r>
              <a:rPr lang="en-US" altLang="zh-CN" sz="2000" dirty="0" smtClean="0">
                <a:solidFill>
                  <a:srgbClr val="002060"/>
                </a:solidFill>
              </a:rPr>
              <a:t/>
            </a:r>
            <a:br>
              <a:rPr lang="en-US" altLang="zh-CN" sz="2000" dirty="0" smtClean="0">
                <a:solidFill>
                  <a:srgbClr val="002060"/>
                </a:solidFill>
              </a:rPr>
            </a:br>
            <a:r>
              <a:rPr lang="en-US" altLang="zh-CN" sz="2000" smtClean="0">
                <a:solidFill>
                  <a:srgbClr val="002060"/>
                </a:solidFill>
              </a:rPr>
              <a:t>SQALE Consolidated Efficiency </a:t>
            </a:r>
            <a:r>
              <a:rPr lang="en-US" altLang="zh-CN" sz="2000" dirty="0">
                <a:solidFill>
                  <a:srgbClr val="002060"/>
                </a:solidFill>
              </a:rPr>
              <a:t>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SCEI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 </a:t>
            </a:r>
            <a:r>
              <a:rPr lang="en-US" altLang="zh-CN" sz="2000" dirty="0">
                <a:solidFill>
                  <a:srgbClr val="002060"/>
                </a:solidFill>
              </a:rPr>
              <a:t>+ SEI 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en-US" altLang="zh-CN" sz="2000" smtClean="0">
                <a:solidFill>
                  <a:srgbClr val="002060"/>
                </a:solidFill>
              </a:rPr>
              <a:t>SQALE Consolidated Security </a:t>
            </a:r>
            <a:r>
              <a:rPr lang="en-US" altLang="zh-CN" sz="2000" dirty="0">
                <a:solidFill>
                  <a:srgbClr val="002060"/>
                </a:solidFill>
              </a:rPr>
              <a:t>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SCSI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 </a:t>
            </a:r>
            <a:r>
              <a:rPr lang="en-US" altLang="zh-CN" sz="2000" dirty="0">
                <a:solidFill>
                  <a:srgbClr val="002060"/>
                </a:solidFill>
              </a:rPr>
              <a:t>+ SEI + </a:t>
            </a:r>
            <a:r>
              <a:rPr lang="en-US" altLang="zh-CN" sz="2000" dirty="0" smtClean="0">
                <a:solidFill>
                  <a:srgbClr val="002060"/>
                </a:solidFill>
              </a:rPr>
              <a:t>SSI</a:t>
            </a:r>
          </a:p>
          <a:p>
            <a:r>
              <a:rPr lang="en-US" altLang="zh-CN" sz="2000" smtClean="0">
                <a:solidFill>
                  <a:srgbClr val="002060"/>
                </a:solidFill>
              </a:rPr>
              <a:t>SQALE Consolidated </a:t>
            </a:r>
            <a:r>
              <a:rPr lang="en-US" altLang="zh-CN" sz="2000" dirty="0">
                <a:solidFill>
                  <a:srgbClr val="002060"/>
                </a:solidFill>
              </a:rPr>
              <a:t>Maintainability 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SCMI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 </a:t>
            </a:r>
            <a:r>
              <a:rPr lang="en-US" altLang="zh-CN" sz="2000" dirty="0">
                <a:solidFill>
                  <a:srgbClr val="002060"/>
                </a:solidFill>
              </a:rPr>
              <a:t>+ SEI + SSI + SMI</a:t>
            </a:r>
            <a:br>
              <a:rPr lang="en-US" altLang="zh-CN" sz="2000" dirty="0">
                <a:solidFill>
                  <a:srgbClr val="002060"/>
                </a:solidFill>
              </a:rPr>
            </a:br>
            <a:r>
              <a:rPr lang="en-US" altLang="zh-CN" sz="2000">
                <a:solidFill>
                  <a:srgbClr val="002060"/>
                </a:solidFill>
              </a:rPr>
              <a:t>SQALE </a:t>
            </a:r>
            <a:r>
              <a:rPr lang="en-US" altLang="zh-CN" sz="2000" smtClean="0">
                <a:solidFill>
                  <a:srgbClr val="002060"/>
                </a:solidFill>
              </a:rPr>
              <a:t>Consolidated </a:t>
            </a:r>
            <a:r>
              <a:rPr lang="en-US" altLang="zh-CN" sz="2000" dirty="0">
                <a:solidFill>
                  <a:srgbClr val="002060"/>
                </a:solidFill>
              </a:rPr>
              <a:t>Portability 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SCPI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 </a:t>
            </a:r>
            <a:r>
              <a:rPr lang="en-US" altLang="zh-CN" sz="2000" dirty="0">
                <a:solidFill>
                  <a:srgbClr val="002060"/>
                </a:solidFill>
              </a:rPr>
              <a:t>+ SEI + SSI + SMI + </a:t>
            </a:r>
            <a:r>
              <a:rPr lang="en-US" altLang="zh-CN" sz="2000" dirty="0" smtClean="0">
                <a:solidFill>
                  <a:srgbClr val="002060"/>
                </a:solidFill>
              </a:rPr>
              <a:t>SPI</a:t>
            </a:r>
          </a:p>
          <a:p>
            <a:r>
              <a:rPr lang="en-US" altLang="zh-CN" sz="2000" smtClean="0">
                <a:solidFill>
                  <a:srgbClr val="002060"/>
                </a:solidFill>
              </a:rPr>
              <a:t>SQALE Consolidated </a:t>
            </a:r>
            <a:r>
              <a:rPr lang="en-US" altLang="zh-CN" sz="2000" dirty="0">
                <a:solidFill>
                  <a:srgbClr val="002060"/>
                </a:solidFill>
              </a:rPr>
              <a:t>Reusability Index</a:t>
            </a:r>
            <a:r>
              <a:rPr lang="en-US" altLang="zh-CN" sz="2000">
                <a:solidFill>
                  <a:srgbClr val="002060"/>
                </a:solidFill>
              </a:rPr>
              <a:t>: </a:t>
            </a:r>
            <a:r>
              <a:rPr lang="en-US" altLang="zh-CN" sz="2000" smtClean="0">
                <a:solidFill>
                  <a:srgbClr val="002060"/>
                </a:solidFill>
              </a:rPr>
              <a:t>SCRuI </a:t>
            </a:r>
            <a:r>
              <a:rPr lang="en-US" altLang="zh-CN" sz="2000" dirty="0">
                <a:solidFill>
                  <a:srgbClr val="002060"/>
                </a:solidFill>
              </a:rPr>
              <a:t>= STI + SRI </a:t>
            </a:r>
            <a:r>
              <a:rPr lang="en-US" altLang="zh-CN" sz="2000">
                <a:solidFill>
                  <a:srgbClr val="002060"/>
                </a:solidFill>
              </a:rPr>
              <a:t>+ </a:t>
            </a:r>
            <a:r>
              <a:rPr lang="en-US" altLang="zh-CN" sz="2000" smtClean="0">
                <a:solidFill>
                  <a:srgbClr val="002060"/>
                </a:solidFill>
              </a:rPr>
              <a:t>SCI </a:t>
            </a:r>
            <a:r>
              <a:rPr lang="en-US" altLang="zh-CN" sz="2000" dirty="0">
                <a:solidFill>
                  <a:srgbClr val="002060"/>
                </a:solidFill>
              </a:rPr>
              <a:t>+ SEI + SSI + SMI + SPI+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SRuI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6522" y="1124744"/>
            <a:ext cx="9051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</a:rPr>
              <a:t>SQALE Testability Index</a:t>
            </a:r>
            <a:r>
              <a:rPr lang="en-US" altLang="zh-CN" sz="2000" dirty="0">
                <a:solidFill>
                  <a:srgbClr val="002060"/>
                </a:solidFill>
              </a:rPr>
              <a:t>: </a:t>
            </a:r>
            <a:r>
              <a:rPr lang="en-US" altLang="zh-CN" sz="2000" dirty="0" smtClean="0">
                <a:solidFill>
                  <a:srgbClr val="002060"/>
                </a:solidFill>
              </a:rPr>
              <a:t>STI </a:t>
            </a:r>
            <a:r>
              <a:rPr lang="en-US" altLang="zh-CN" sz="2000" dirty="0">
                <a:solidFill>
                  <a:srgbClr val="002060"/>
                </a:solidFill>
              </a:rPr>
              <a:t>= </a:t>
            </a:r>
            <a:br>
              <a:rPr lang="en-US" altLang="zh-CN" sz="2000" dirty="0">
                <a:solidFill>
                  <a:srgbClr val="002060"/>
                </a:solidFill>
              </a:rPr>
            </a:br>
            <a:r>
              <a:rPr lang="en-US" altLang="zh-CN" sz="2000" dirty="0" smtClean="0">
                <a:solidFill>
                  <a:srgbClr val="002060"/>
                </a:solidFill>
              </a:rPr>
              <a:t/>
            </a:r>
            <a:br>
              <a:rPr lang="en-US" altLang="zh-CN" sz="2000" dirty="0" smtClean="0">
                <a:solidFill>
                  <a:srgbClr val="002060"/>
                </a:solidFill>
              </a:rPr>
            </a:br>
            <a:endParaRPr lang="en-US" altLang="zh-CN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635896" y="1196752"/>
                <a:ext cx="3603230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𝐹𝑟𝑒𝑞𝑢𝑒𝑛𝑐𝑖𝑒𝑠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3603230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标注 11"/>
          <p:cNvSpPr/>
          <p:nvPr/>
        </p:nvSpPr>
        <p:spPr>
          <a:xfrm>
            <a:off x="7668344" y="1279923"/>
            <a:ext cx="1296144" cy="661720"/>
          </a:xfrm>
          <a:prstGeom prst="wedgeRoundRectCallout">
            <a:avLst>
              <a:gd name="adj1" fmla="val -110071"/>
              <a:gd name="adj2" fmla="val 47561"/>
              <a:gd name="adj3" fmla="val 16667"/>
            </a:avLst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分析视角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741508" y="2119208"/>
            <a:ext cx="1222980" cy="661720"/>
          </a:xfrm>
          <a:prstGeom prst="wedgeRoundRectCallout">
            <a:avLst>
              <a:gd name="adj1" fmla="val -113216"/>
              <a:gd name="adj2" fmla="val 51295"/>
              <a:gd name="adj3" fmla="val 16667"/>
            </a:avLst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外部</a:t>
            </a:r>
            <a:r>
              <a:rPr lang="zh-CN" altLang="en-US" dirty="0" smtClean="0">
                <a:solidFill>
                  <a:schemeClr val="tx2"/>
                </a:solidFill>
              </a:rPr>
              <a:t>视角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动作按钮: 后退或前一项 13">
            <a:hlinkClick r:id="rId4" action="ppaction://hlinksldjump" highlightClick="1"/>
          </p:cNvPr>
          <p:cNvSpPr/>
          <p:nvPr/>
        </p:nvSpPr>
        <p:spPr>
          <a:xfrm>
            <a:off x="8352998" y="6602688"/>
            <a:ext cx="835360" cy="133344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back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SQALE Rating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6956355" cy="36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2348880"/>
            <a:ext cx="1590675" cy="26003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15616" y="5733256"/>
            <a:ext cx="6912768" cy="720079"/>
            <a:chOff x="2372557" y="1102153"/>
            <a:chExt cx="10820825" cy="792647"/>
          </a:xfrm>
        </p:grpSpPr>
        <p:sp>
          <p:nvSpPr>
            <p:cNvPr id="7" name="圆角矩形 6"/>
            <p:cNvSpPr/>
            <p:nvPr/>
          </p:nvSpPr>
          <p:spPr>
            <a:xfrm>
              <a:off x="2623861" y="1216812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>
                  <a:solidFill>
                    <a:srgbClr val="0066CC"/>
                  </a:solidFill>
                </a:rPr>
                <a:t>技术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债务</a:t>
              </a:r>
              <a:r>
                <a:rPr lang="zh-CN" altLang="en-US" sz="2400" dirty="0">
                  <a:solidFill>
                    <a:srgbClr val="0066CC"/>
                  </a:solidFill>
                </a:rPr>
                <a:t>与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开发成本之比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爆炸形 1 7"/>
            <p:cNvSpPr/>
            <p:nvPr/>
          </p:nvSpPr>
          <p:spPr>
            <a:xfrm rot="16445364">
              <a:off x="2438058" y="1036652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8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SQALE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124744"/>
            <a:ext cx="91085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en-US" altLang="zh-CN" sz="32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 SQALE</a:t>
            </a: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32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模型本身与语言无关，可支持多种语言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09999"/>
              </a:buClr>
            </a:pPr>
            <a:r>
              <a:rPr lang="en-US" altLang="zh-CN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已支持</a:t>
            </a:r>
            <a:r>
              <a:rPr lang="zh-CN" altLang="en-US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lang="en-US" altLang="zh-CN" sz="20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Aba, Ada, </a:t>
            </a:r>
            <a:r>
              <a:rPr lang="en-US" altLang="zh-CN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C++,Java</a:t>
            </a:r>
            <a:r>
              <a:rPr lang="en-US" altLang="zh-CN" sz="20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C#, </a:t>
            </a:r>
            <a:r>
              <a:rPr lang="en-US" altLang="zh-CN" sz="20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PHP, Visual </a:t>
            </a:r>
            <a:r>
              <a:rPr lang="en-US" altLang="zh-CN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20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软件全生命周期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简单、自动化、易于实现的计算方法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系统的、良好的、可</a:t>
            </a: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 </a:t>
            </a: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一图胜千言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可能存在的问题 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创新源于批判</a:t>
            </a: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32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从编程规则映射到子特征再到高层特征真的是一种“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one-to-one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映射关系吗？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简单的线性加和真的能刻画编程规则映射到高层质量的关系吗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3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软件质量预测模型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软件质量预测模型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25250" y="1459349"/>
            <a:ext cx="9027270" cy="3273980"/>
            <a:chOff x="195941" y="1772928"/>
            <a:chExt cx="8797642" cy="2978181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95941" y="2181475"/>
              <a:ext cx="6344194" cy="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557879" y="2042118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610156" y="2019257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099066" y="2019257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40135" y="1944411"/>
              <a:ext cx="2453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软件演化时间轴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414591" y="2006409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30910" y="2029055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84619" y="2035586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26810" y="2029034"/>
              <a:ext cx="177372" cy="1677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4136" y="2029034"/>
              <a:ext cx="156755" cy="1524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972005" y="1772928"/>
              <a:ext cx="0" cy="387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03309" y="2249030"/>
              <a:ext cx="5883126" cy="27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V1    V2    V3       V4       V5         V6             V7                       V8</a:t>
              </a:r>
              <a:endParaRPr lang="zh-CN" altLang="en-US" sz="1400" dirty="0"/>
            </a:p>
          </p:txBody>
        </p:sp>
        <p:cxnSp>
          <p:nvCxnSpPr>
            <p:cNvPr id="37" name="曲线连接符 36"/>
            <p:cNvCxnSpPr/>
            <p:nvPr/>
          </p:nvCxnSpPr>
          <p:spPr>
            <a:xfrm rot="5400000" flipH="1" flipV="1">
              <a:off x="4699273" y="3475576"/>
              <a:ext cx="2548268" cy="279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43911" y="5673824"/>
            <a:ext cx="8224598" cy="923528"/>
            <a:chOff x="2372557" y="1046571"/>
            <a:chExt cx="10820825" cy="786876"/>
          </a:xfrm>
        </p:grpSpPr>
        <p:sp>
          <p:nvSpPr>
            <p:cNvPr id="42" name="圆角矩形 41"/>
            <p:cNvSpPr/>
            <p:nvPr/>
          </p:nvSpPr>
          <p:spPr>
            <a:xfrm>
              <a:off x="2623861" y="1155459"/>
              <a:ext cx="10569521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评估模型：仅需以软件当前状态为特征</a:t>
              </a:r>
              <a:endParaRPr lang="en-US" altLang="zh-CN" sz="2400" dirty="0" smtClean="0">
                <a:solidFill>
                  <a:srgbClr val="0066CC"/>
                </a:solidFill>
              </a:endParaRPr>
            </a:p>
            <a:p>
              <a:pPr marL="0" indent="0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预测模型：预测以学习为前提，学习需引入历史数据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43" name="爆炸形 1 42"/>
            <p:cNvSpPr/>
            <p:nvPr/>
          </p:nvSpPr>
          <p:spPr>
            <a:xfrm rot="16445364">
              <a:off x="2438058" y="98107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37" y="3693695"/>
            <a:ext cx="1971675" cy="561975"/>
          </a:xfrm>
          <a:prstGeom prst="rect">
            <a:avLst/>
          </a:prstGeom>
        </p:spPr>
      </p:pic>
      <p:sp>
        <p:nvSpPr>
          <p:cNvPr id="5" name="上下箭头 4"/>
          <p:cNvSpPr/>
          <p:nvPr/>
        </p:nvSpPr>
        <p:spPr>
          <a:xfrm>
            <a:off x="5148064" y="2060848"/>
            <a:ext cx="216024" cy="1632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59586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67698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双大括号 5"/>
          <p:cNvSpPr/>
          <p:nvPr/>
        </p:nvSpPr>
        <p:spPr>
          <a:xfrm rot="5400000">
            <a:off x="4670065" y="1078794"/>
            <a:ext cx="601497" cy="13626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498472" y="2583830"/>
            <a:ext cx="2039930" cy="842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Quality of V7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5288304" y="27754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9" name="右箭头 48"/>
          <p:cNvSpPr/>
          <p:nvPr/>
        </p:nvSpPr>
        <p:spPr>
          <a:xfrm>
            <a:off x="3538402" y="2888629"/>
            <a:ext cx="1701934" cy="202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1498472" y="4304818"/>
            <a:ext cx="2039930" cy="842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Quality of V8</a:t>
            </a:r>
            <a:endParaRPr lang="zh-CN" altLang="en-US" sz="24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93" y="4362202"/>
            <a:ext cx="787991" cy="818693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>
            <a:off x="3538402" y="4733328"/>
            <a:ext cx="2833798" cy="16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3" name="矩形 3072"/>
          <p:cNvSpPr/>
          <p:nvPr/>
        </p:nvSpPr>
        <p:spPr>
          <a:xfrm>
            <a:off x="3924348" y="1115452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Post-released Bugs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软件质量预测模型中的典型：软件缺陷预测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52525"/>
            <a:ext cx="9036496" cy="5248275"/>
          </a:xfrm>
        </p:spPr>
        <p:txBody>
          <a:bodyPr/>
          <a:lstStyle/>
          <a:p>
            <a:r>
              <a:rPr lang="zh-CN" altLang="en-US" dirty="0" smtClean="0"/>
              <a:t> 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--Can we identify defect-prone entities (classes, modules, changes) in advance?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# of defects;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回归问题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buggy or clean</a:t>
            </a:r>
            <a:r>
              <a:rPr lang="zh-CN" altLang="en-US" sz="2800" dirty="0" smtClean="0">
                <a:solidFill>
                  <a:srgbClr val="0070C0"/>
                </a:solidFill>
              </a:rPr>
              <a:t>； 分类问题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动机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 Quality assurance for large software</a:t>
            </a:r>
          </a:p>
          <a:p>
            <a:pPr marL="0" indent="0">
              <a:buNone/>
            </a:pPr>
            <a:r>
              <a:rPr lang="en-US" altLang="zh-CN" dirty="0" smtClean="0"/>
              <a:t>    -- Effective resource allocation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Testing 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Menzies</a:t>
            </a:r>
            <a:r>
              <a:rPr lang="en-US" altLang="zh-CN" sz="2800" dirty="0" smtClean="0">
                <a:solidFill>
                  <a:srgbClr val="0070C0"/>
                </a:solidFill>
              </a:rPr>
              <a:t> et al. TSE’07]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Code review [Rahman et al. FSE’11]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</a:p>
          <a:p>
            <a:endParaRPr lang="zh-CN" altLang="en-US" dirty="0"/>
          </a:p>
        </p:txBody>
      </p:sp>
      <p:sp>
        <p:nvSpPr>
          <p:cNvPr id="4" name="爆炸形 1 3"/>
          <p:cNvSpPr/>
          <p:nvPr/>
        </p:nvSpPr>
        <p:spPr>
          <a:xfrm rot="16445364">
            <a:off x="926791" y="2881841"/>
            <a:ext cx="413668" cy="367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 1 4"/>
          <p:cNvSpPr/>
          <p:nvPr/>
        </p:nvSpPr>
        <p:spPr>
          <a:xfrm rot="16445364">
            <a:off x="926791" y="3373519"/>
            <a:ext cx="413668" cy="367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爆炸形 1 5"/>
          <p:cNvSpPr/>
          <p:nvPr/>
        </p:nvSpPr>
        <p:spPr>
          <a:xfrm rot="16445364">
            <a:off x="890773" y="5624918"/>
            <a:ext cx="413668" cy="367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爆炸形 1 6"/>
          <p:cNvSpPr/>
          <p:nvPr/>
        </p:nvSpPr>
        <p:spPr>
          <a:xfrm rot="16445364">
            <a:off x="890773" y="6128974"/>
            <a:ext cx="413668" cy="367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软件缺陷预测模型的一般方法（</a:t>
            </a:r>
            <a:r>
              <a:rPr lang="en-US" altLang="zh-CN" sz="2800" dirty="0"/>
              <a:t>1/6</a:t>
            </a:r>
            <a:r>
              <a:rPr lang="zh-CN" altLang="en-US" sz="2800" dirty="0"/>
              <a:t>）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79512" y="1412776"/>
            <a:ext cx="8424936" cy="3985434"/>
            <a:chOff x="709682" y="245653"/>
            <a:chExt cx="10754438" cy="5213445"/>
          </a:xfrm>
        </p:grpSpPr>
        <p:sp>
          <p:nvSpPr>
            <p:cNvPr id="36" name="圆角矩形 35"/>
            <p:cNvSpPr/>
            <p:nvPr/>
          </p:nvSpPr>
          <p:spPr>
            <a:xfrm>
              <a:off x="709682" y="245653"/>
              <a:ext cx="2906973" cy="5213445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1378" y="966145"/>
              <a:ext cx="1379559" cy="996395"/>
              <a:chOff x="1049743" y="1443820"/>
              <a:chExt cx="1379559" cy="996395"/>
            </a:xfrm>
          </p:grpSpPr>
          <p:sp>
            <p:nvSpPr>
              <p:cNvPr id="59" name="流程图: 多文档 58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543333" y="1594734"/>
                <a:ext cx="559049" cy="84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61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743" y="1443820"/>
                <a:ext cx="493590" cy="49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组合 37"/>
            <p:cNvGrpSpPr/>
            <p:nvPr/>
          </p:nvGrpSpPr>
          <p:grpSpPr>
            <a:xfrm>
              <a:off x="831378" y="2090380"/>
              <a:ext cx="1379559" cy="996395"/>
              <a:chOff x="1049743" y="1443820"/>
              <a:chExt cx="1379559" cy="996395"/>
            </a:xfrm>
          </p:grpSpPr>
          <p:sp>
            <p:nvSpPr>
              <p:cNvPr id="56" name="流程图: 多文档 55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543333" y="1594734"/>
                <a:ext cx="559049" cy="84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58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743" y="1443820"/>
                <a:ext cx="493590" cy="49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078173" y="3313556"/>
              <a:ext cx="1132764" cy="911671"/>
              <a:chOff x="1296538" y="1528546"/>
              <a:chExt cx="1132764" cy="911671"/>
            </a:xfrm>
          </p:grpSpPr>
          <p:sp>
            <p:nvSpPr>
              <p:cNvPr id="54" name="流程图: 多文档 53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3333" y="1594735"/>
                <a:ext cx="559047" cy="84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78173" y="4415328"/>
              <a:ext cx="1132764" cy="911671"/>
              <a:chOff x="1296538" y="1528546"/>
              <a:chExt cx="1132764" cy="911671"/>
            </a:xfrm>
          </p:grpSpPr>
          <p:sp>
            <p:nvSpPr>
              <p:cNvPr id="52" name="流程图: 多文档 51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43333" y="1594735"/>
                <a:ext cx="559047" cy="84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378990" y="361630"/>
              <a:ext cx="1964142" cy="45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99647" y="1164965"/>
              <a:ext cx="1228298" cy="4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33199" y="2223057"/>
              <a:ext cx="1228298" cy="4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61061" y="3413612"/>
              <a:ext cx="1228298" cy="4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33199" y="4481516"/>
              <a:ext cx="1228298" cy="4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右箭头 45"/>
            <p:cNvSpPr/>
            <p:nvPr/>
          </p:nvSpPr>
          <p:spPr>
            <a:xfrm>
              <a:off x="3863450" y="247318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1874" y="1893177"/>
              <a:ext cx="1786722" cy="1744181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241874" y="3757109"/>
              <a:ext cx="1786722" cy="84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机器学习与统计推断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7369791" y="245390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8872180" y="2006460"/>
              <a:ext cx="2591940" cy="178026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缺陷预测模型</a:t>
              </a:r>
            </a:p>
          </p:txBody>
        </p:sp>
        <p:pic>
          <p:nvPicPr>
            <p:cNvPr id="51" name="Picture 10" descr="http://www.icosky.com/icon/png/Application/openPhone/Setting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622" y="1752018"/>
              <a:ext cx="653959" cy="65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27382" y="5731028"/>
            <a:ext cx="8665098" cy="785942"/>
            <a:chOff x="235131" y="5464322"/>
            <a:chExt cx="11848012" cy="1288133"/>
          </a:xfrm>
        </p:grpSpPr>
        <p:sp>
          <p:nvSpPr>
            <p:cNvPr id="62" name="圆角矩形 4"/>
            <p:cNvSpPr>
              <a:spLocks noChangeArrowheads="1"/>
            </p:cNvSpPr>
            <p:nvPr/>
          </p:nvSpPr>
          <p:spPr bwMode="auto">
            <a:xfrm>
              <a:off x="1351178" y="5486504"/>
              <a:ext cx="1598910" cy="86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数据抽取与标注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圆角矩形 5"/>
            <p:cNvSpPr>
              <a:spLocks noChangeArrowheads="1"/>
            </p:cNvSpPr>
            <p:nvPr/>
          </p:nvSpPr>
          <p:spPr bwMode="auto">
            <a:xfrm>
              <a:off x="3579405" y="5464322"/>
              <a:ext cx="1258634" cy="9077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圆角矩形 6"/>
            <p:cNvSpPr>
              <a:spLocks noChangeArrowheads="1"/>
            </p:cNvSpPr>
            <p:nvPr/>
          </p:nvSpPr>
          <p:spPr bwMode="auto">
            <a:xfrm>
              <a:off x="5365683" y="5467975"/>
              <a:ext cx="1587769" cy="9077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67" name="圆角矩形 4"/>
            <p:cNvSpPr>
              <a:spLocks noChangeArrowheads="1"/>
            </p:cNvSpPr>
            <p:nvPr/>
          </p:nvSpPr>
          <p:spPr bwMode="auto">
            <a:xfrm>
              <a:off x="7306589" y="5486504"/>
              <a:ext cx="1532340" cy="86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建模与</a:t>
              </a:r>
              <a:endParaRPr lang="en-US" altLang="zh-CN" sz="1600" dirty="0" smtClean="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训练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" name="圆角矩形 5"/>
            <p:cNvSpPr>
              <a:spLocks noChangeArrowheads="1"/>
            </p:cNvSpPr>
            <p:nvPr/>
          </p:nvSpPr>
          <p:spPr bwMode="auto">
            <a:xfrm>
              <a:off x="9434342" y="5486504"/>
              <a:ext cx="1258634" cy="86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与验证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3" name="流程图: 多文档 92"/>
          <p:cNvSpPr/>
          <p:nvPr/>
        </p:nvSpPr>
        <p:spPr>
          <a:xfrm>
            <a:off x="5940152" y="1173742"/>
            <a:ext cx="1132764" cy="88710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Picture 4" descr="http://cdn-img.easyicon.cn/png/50/50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08" y="1423755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196" y="1115968"/>
            <a:ext cx="562908" cy="584840"/>
          </a:xfrm>
          <a:prstGeom prst="rect">
            <a:avLst/>
          </a:prstGeom>
        </p:spPr>
      </p:pic>
      <p:cxnSp>
        <p:nvCxnSpPr>
          <p:cNvPr id="98" name="直接箭头连接符 97"/>
          <p:cNvCxnSpPr>
            <a:stCxn id="93" idx="3"/>
            <a:endCxn id="96" idx="1"/>
          </p:cNvCxnSpPr>
          <p:nvPr/>
        </p:nvCxnSpPr>
        <p:spPr>
          <a:xfrm flipV="1">
            <a:off x="7072916" y="1612418"/>
            <a:ext cx="1560292" cy="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012160" y="1466915"/>
            <a:ext cx="81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左箭头 102"/>
          <p:cNvSpPr/>
          <p:nvPr/>
        </p:nvSpPr>
        <p:spPr>
          <a:xfrm rot="5400000">
            <a:off x="7406544" y="2037915"/>
            <a:ext cx="1030955" cy="35674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本次课涉及到的概念、方法与技术一览</a:t>
            </a:r>
            <a:endParaRPr lang="zh-CN" altLang="en-US" dirty="0"/>
          </a:p>
        </p:txBody>
      </p:sp>
      <p:sp>
        <p:nvSpPr>
          <p:cNvPr id="4" name="TextBox 24"/>
          <p:cNvSpPr txBox="1">
            <a:spLocks noChangeArrowheads="1"/>
          </p:cNvSpPr>
          <p:nvPr/>
        </p:nvSpPr>
        <p:spPr bwMode="auto">
          <a:xfrm>
            <a:off x="77068" y="1141994"/>
            <a:ext cx="1398588" cy="611137"/>
          </a:xfrm>
          <a:prstGeom prst="flowChartPunchedTap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软件工程</a:t>
            </a:r>
            <a:endParaRPr lang="zh-CN" altLang="en-US" dirty="0"/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7738525" y="5805264"/>
            <a:ext cx="1398588" cy="856236"/>
          </a:xfrm>
          <a:prstGeom prst="flowChartPunchedTap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zh-CN" altLang="en-US" dirty="0"/>
              <a:t>机器学习与概率统计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759466" y="3573016"/>
            <a:ext cx="1185069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软件过程</a:t>
            </a:r>
            <a:endParaRPr lang="zh-CN" altLang="en-US" dirty="0"/>
          </a:p>
        </p:txBody>
      </p: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767797" y="2780928"/>
            <a:ext cx="1126589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软件产品</a:t>
            </a:r>
            <a:endParaRPr lang="zh-CN" altLang="en-US" dirty="0"/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52841" y="1988840"/>
            <a:ext cx="1175038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软件质量</a:t>
            </a:r>
            <a:endParaRPr lang="zh-CN" altLang="en-US" dirty="0"/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1617845" y="5749339"/>
            <a:ext cx="1338603" cy="435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线性组合</a:t>
            </a:r>
            <a:endParaRPr lang="zh-CN" altLang="en-US" dirty="0"/>
          </a:p>
        </p:txBody>
      </p: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427984" y="3933056"/>
            <a:ext cx="1361038" cy="566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监督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无监督学习</a:t>
            </a:r>
            <a:endParaRPr lang="zh-CN" altLang="en-US" dirty="0"/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6732240" y="1676847"/>
            <a:ext cx="1737842" cy="6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软件质量模型</a:t>
            </a:r>
            <a:endParaRPr lang="zh-CN" altLang="en-US" dirty="0"/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3144960" y="5733256"/>
            <a:ext cx="1211016" cy="50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主题模型</a:t>
            </a:r>
            <a:endParaRPr lang="zh-CN" altLang="en-US" dirty="0"/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4434221" y="2532181"/>
            <a:ext cx="1616914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软件缺陷预测</a:t>
            </a:r>
            <a:endParaRPr lang="zh-CN" altLang="en-US" dirty="0"/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6595474" y="3298253"/>
            <a:ext cx="1616914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可维护性预测</a:t>
            </a:r>
            <a:endParaRPr lang="zh-CN" altLang="en-US" dirty="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644008" y="5734083"/>
            <a:ext cx="1250931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迁移学习</a:t>
            </a:r>
            <a:endParaRPr lang="zh-CN" altLang="en-US" dirty="0"/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772976" y="4293095"/>
            <a:ext cx="1154904" cy="50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软件度量</a:t>
            </a:r>
            <a:endParaRPr lang="zh-CN" altLang="en-US" dirty="0"/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748428" y="5013176"/>
            <a:ext cx="1181336" cy="50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编程规则</a:t>
            </a:r>
            <a:endParaRPr lang="zh-CN" altLang="en-US" dirty="0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2813372" y="4941168"/>
            <a:ext cx="1398588" cy="4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数据分布</a:t>
            </a:r>
            <a:endParaRPr lang="zh-CN" altLang="en-US" dirty="0"/>
          </a:p>
        </p:txBody>
      </p: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6166351" y="5734571"/>
            <a:ext cx="1338839" cy="498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分类与回归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93446" y="6130637"/>
            <a:ext cx="7114716" cy="338741"/>
          </a:xfrm>
          <a:prstGeom prst="rightArrow">
            <a:avLst/>
          </a:prstGeom>
          <a:gradFill rotWithShape="1">
            <a:gsLst>
              <a:gs pos="0">
                <a:srgbClr val="A1EDED"/>
              </a:gs>
              <a:gs pos="34999">
                <a:srgbClr val="BDF1F1"/>
              </a:gs>
              <a:gs pos="100000">
                <a:srgbClr val="E5FAFA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523591" y="1745764"/>
            <a:ext cx="303993" cy="4635563"/>
          </a:xfrm>
          <a:prstGeom prst="upArrow">
            <a:avLst/>
          </a:prstGeom>
          <a:gradFill rotWithShape="1">
            <a:gsLst>
              <a:gs pos="0">
                <a:srgbClr val="A1EDED"/>
              </a:gs>
              <a:gs pos="34999">
                <a:srgbClr val="BDF1F1"/>
              </a:gs>
              <a:gs pos="100000">
                <a:srgbClr val="E5FAFA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2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软件缺陷预测模型的一般方法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2/6</a:t>
            </a:r>
            <a:r>
              <a:rPr lang="zh-CN" altLang="en-US" sz="28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463" y="1196752"/>
            <a:ext cx="8597237" cy="785942"/>
            <a:chOff x="235131" y="5464322"/>
            <a:chExt cx="11848012" cy="1288133"/>
          </a:xfrm>
        </p:grpSpPr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1224947" y="5486504"/>
              <a:ext cx="1598910" cy="86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数据抽取与标注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3453173" y="5464322"/>
              <a:ext cx="1258634" cy="90774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6"/>
            <p:cNvSpPr>
              <a:spLocks noChangeArrowheads="1"/>
            </p:cNvSpPr>
            <p:nvPr/>
          </p:nvSpPr>
          <p:spPr bwMode="auto">
            <a:xfrm>
              <a:off x="5239452" y="5467975"/>
              <a:ext cx="1587769" cy="90774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7180357" y="5486504"/>
              <a:ext cx="1532340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构造模型</a:t>
              </a: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9308110" y="5486504"/>
              <a:ext cx="1258634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与验证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29" y="3936743"/>
            <a:ext cx="1971675" cy="56197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22494" y="2251878"/>
            <a:ext cx="2277298" cy="3985434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流程图: 多文档 13"/>
          <p:cNvSpPr/>
          <p:nvPr/>
        </p:nvSpPr>
        <p:spPr>
          <a:xfrm>
            <a:off x="711167" y="2867429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5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0" y="2802660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流程图: 多文档 15"/>
          <p:cNvSpPr/>
          <p:nvPr/>
        </p:nvSpPr>
        <p:spPr>
          <a:xfrm>
            <a:off x="711167" y="3726854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7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0" y="3662085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836788" y="4658475"/>
            <a:ext cx="43795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….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流程图: 多文档 19"/>
          <p:cNvSpPr/>
          <p:nvPr/>
        </p:nvSpPr>
        <p:spPr>
          <a:xfrm>
            <a:off x="711167" y="5439399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6788" y="23522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已有数据集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68059" y="2954649"/>
            <a:ext cx="962238" cy="34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4344" y="3763511"/>
            <a:ext cx="962238" cy="34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24938" y="4633310"/>
            <a:ext cx="96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4344" y="5489996"/>
            <a:ext cx="9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01936" y="2259172"/>
            <a:ext cx="2277298" cy="3985434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6079234" y="4005064"/>
            <a:ext cx="1057595" cy="46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3952708" y="2896404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流程图: 多文档 29"/>
          <p:cNvSpPr/>
          <p:nvPr/>
        </p:nvSpPr>
        <p:spPr>
          <a:xfrm>
            <a:off x="3952708" y="3755829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78329" y="4687450"/>
            <a:ext cx="43795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….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92320" y="5445224"/>
            <a:ext cx="43795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….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09600" y="2983624"/>
            <a:ext cx="9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35885" y="3792486"/>
            <a:ext cx="9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66479" y="4662285"/>
            <a:ext cx="96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35885" y="5518971"/>
            <a:ext cx="9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25524" y="23594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38" name="流程图: 多文档 37"/>
          <p:cNvSpPr/>
          <p:nvPr/>
        </p:nvSpPr>
        <p:spPr>
          <a:xfrm>
            <a:off x="3968477" y="5421858"/>
            <a:ext cx="887398" cy="678151"/>
          </a:xfrm>
          <a:prstGeom prst="flowChartMultidocumen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131" y="2767951"/>
            <a:ext cx="365403" cy="37964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710" y="3648313"/>
            <a:ext cx="365403" cy="3796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366" y="5321075"/>
            <a:ext cx="365403" cy="37964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02114" y="630932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i.e. NASA, PROMISE 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92790" y="630932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前提条件：</a:t>
            </a:r>
            <a:r>
              <a:rPr lang="zh-CN" altLang="en-US" dirty="0" smtClean="0">
                <a:solidFill>
                  <a:srgbClr val="0070C0"/>
                </a:solidFill>
              </a:rPr>
              <a:t>该项目有自己的缺陷跟踪系统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2160" y="3717032"/>
            <a:ext cx="1124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数据标注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99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软件缺陷预测模型的一般方法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/6</a:t>
            </a:r>
            <a:r>
              <a:rPr lang="zh-CN" altLang="en-US" sz="28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463" y="1274906"/>
            <a:ext cx="8597237" cy="785942"/>
            <a:chOff x="235131" y="5464322"/>
            <a:chExt cx="11848012" cy="1288133"/>
          </a:xfrm>
        </p:grpSpPr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1224947" y="5486504"/>
              <a:ext cx="1598910" cy="863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数据抽取与标注</a:t>
              </a: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3453173" y="5464322"/>
              <a:ext cx="1258634" cy="9077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6"/>
            <p:cNvSpPr>
              <a:spLocks noChangeArrowheads="1"/>
            </p:cNvSpPr>
            <p:nvPr/>
          </p:nvSpPr>
          <p:spPr bwMode="auto">
            <a:xfrm>
              <a:off x="5239452" y="5467975"/>
              <a:ext cx="1587769" cy="90774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7180357" y="5486504"/>
              <a:ext cx="1532340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建模与训练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9308110" y="5486504"/>
              <a:ext cx="1258634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与验证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32627"/>
              </p:ext>
            </p:extLst>
          </p:nvPr>
        </p:nvGraphicFramePr>
        <p:xfrm>
          <a:off x="1033700" y="2742297"/>
          <a:ext cx="7393383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71"/>
                <a:gridCol w="967903"/>
                <a:gridCol w="1358563"/>
                <a:gridCol w="18483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Name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# of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metrics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Metric source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Citation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Relative code change churn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8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SW Repo.*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Nagappan@ICSE`05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Change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17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SW Repo.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Moser@ICSE`08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Change Entropy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SW Repo.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Hassan@ICSE`09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Code metric churn</a:t>
                      </a:r>
                    </a:p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Code Entropy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2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SW Repo.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D’Ambros@MSR`10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Popularity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5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Email archive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Bacchelli@FASE`10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Ownership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4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SW Repo.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Bird@FSE`11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Micro Interaction Metrics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(MIM)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56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Gill Sans MT"/>
                          <a:cs typeface="Gill Sans MT"/>
                        </a:rPr>
                        <a:t>Mylyn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ill Sans MT"/>
                          <a:cs typeface="Gill Sans MT"/>
                        </a:rPr>
                        <a:t>Lee@FSE`11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780101"/>
              </p:ext>
            </p:extLst>
          </p:nvPr>
        </p:nvGraphicFramePr>
        <p:xfrm>
          <a:off x="491952" y="292494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55"/>
                <a:gridCol w="6301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Metric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Description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WMC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Weighted Methods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per Class (# of methods)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DIT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Depth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of Inheritance Tree ( # of ancestor classes)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NOC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Number of Children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CBO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Coupling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between Objects (# of coupled classes)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RFC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Response for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a class</a:t>
                      </a:r>
                      <a:r>
                        <a:rPr lang="en-US" altLang="ko-KR" baseline="0" dirty="0" smtClean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ko-KR" alt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WMC + # of methods called by the class)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LCOM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Lack of Cohesion in Methods (# of "connected components”)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ounded Rectangle 25"/>
          <p:cNvSpPr/>
          <p:nvPr/>
        </p:nvSpPr>
        <p:spPr>
          <a:xfrm>
            <a:off x="1043608" y="2086771"/>
            <a:ext cx="707669" cy="4781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Gill Sans MT"/>
                <a:cs typeface="Gill Sans MT"/>
              </a:rPr>
              <a:t>LOC</a:t>
            </a:r>
          </a:p>
        </p:txBody>
      </p:sp>
      <p:sp>
        <p:nvSpPr>
          <p:cNvPr id="14" name="Rounded Rectangle 36"/>
          <p:cNvSpPr/>
          <p:nvPr/>
        </p:nvSpPr>
        <p:spPr>
          <a:xfrm>
            <a:off x="1907704" y="2086771"/>
            <a:ext cx="1047100" cy="4781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prstClr val="black"/>
                </a:solidFill>
                <a:latin typeface="Gill Sans MT"/>
                <a:cs typeface="Gill Sans MT"/>
              </a:rPr>
              <a:t>Cyclomatic</a:t>
            </a:r>
            <a:r>
              <a:rPr lang="en-US" sz="1400" dirty="0">
                <a:solidFill>
                  <a:prstClr val="black"/>
                </a:solidFill>
                <a:latin typeface="Gill Sans MT"/>
                <a:cs typeface="Gill Sans MT"/>
              </a:rPr>
              <a:t> Metric</a:t>
            </a:r>
          </a:p>
        </p:txBody>
      </p:sp>
      <p:sp>
        <p:nvSpPr>
          <p:cNvPr id="15" name="Rounded Rectangle 37"/>
          <p:cNvSpPr/>
          <p:nvPr/>
        </p:nvSpPr>
        <p:spPr>
          <a:xfrm>
            <a:off x="3131840" y="2086771"/>
            <a:ext cx="923243" cy="4781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Halstead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6" name="Rounded Rectangle 48"/>
          <p:cNvSpPr/>
          <p:nvPr/>
        </p:nvSpPr>
        <p:spPr>
          <a:xfrm>
            <a:off x="6254839" y="2086771"/>
            <a:ext cx="1269489" cy="4781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Gill Sans MT"/>
                <a:cs typeface="Gill Sans MT"/>
              </a:rPr>
              <a:t>Process Metrics</a:t>
            </a:r>
          </a:p>
        </p:txBody>
      </p:sp>
      <p:sp>
        <p:nvSpPr>
          <p:cNvPr id="17" name="Rounded Rectangle 48"/>
          <p:cNvSpPr/>
          <p:nvPr/>
        </p:nvSpPr>
        <p:spPr>
          <a:xfrm>
            <a:off x="4814679" y="2086771"/>
            <a:ext cx="1269489" cy="4781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CK OO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8" name="Rounded Rectangle 48"/>
          <p:cNvSpPr/>
          <p:nvPr/>
        </p:nvSpPr>
        <p:spPr>
          <a:xfrm>
            <a:off x="7668344" y="2086771"/>
            <a:ext cx="950704" cy="4781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Gill Sans MT"/>
                <a:cs typeface="Gill Sans MT"/>
              </a:rPr>
              <a:t>C</a:t>
            </a:r>
            <a:r>
              <a:rPr lang="en-US" altLang="zh-CN" sz="1400" dirty="0">
                <a:solidFill>
                  <a:prstClr val="black"/>
                </a:solidFill>
                <a:latin typeface="Gill Sans MT"/>
                <a:cs typeface="Gill Sans MT"/>
              </a:rPr>
              <a:t>hange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997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软件缺陷预测模型的一般方法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4/6</a:t>
            </a:r>
            <a:r>
              <a:rPr lang="zh-CN" altLang="en-US" sz="28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463" y="1274906"/>
            <a:ext cx="8597237" cy="785942"/>
            <a:chOff x="235131" y="5464322"/>
            <a:chExt cx="11848012" cy="1288133"/>
          </a:xfrm>
        </p:grpSpPr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1224947" y="5486504"/>
              <a:ext cx="1598910" cy="863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数据抽取与标注</a:t>
              </a: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3453173" y="5464322"/>
              <a:ext cx="1258634" cy="90774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</a:p>
          </p:txBody>
        </p:sp>
        <p:sp>
          <p:nvSpPr>
            <p:cNvPr id="6" name="圆角矩形 6"/>
            <p:cNvSpPr>
              <a:spLocks noChangeArrowheads="1"/>
            </p:cNvSpPr>
            <p:nvPr/>
          </p:nvSpPr>
          <p:spPr bwMode="auto">
            <a:xfrm>
              <a:off x="5239452" y="5467975"/>
              <a:ext cx="1587769" cy="9077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7180357" y="5486504"/>
              <a:ext cx="1532340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建模与训练</a:t>
              </a: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9308110" y="5486504"/>
              <a:ext cx="1258634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与验证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139952" y="2146273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WMC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39952" y="2756281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39952" y="3366289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4005064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CBO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39952" y="4628489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RFC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39952" y="5240119"/>
            <a:ext cx="936104" cy="5065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LCOM</a:t>
            </a:r>
            <a:endParaRPr lang="zh-CN" altLang="en-US" dirty="0"/>
          </a:p>
        </p:txBody>
      </p:sp>
      <p:sp>
        <p:nvSpPr>
          <p:cNvPr id="20" name="爆炸形 2 19"/>
          <p:cNvSpPr/>
          <p:nvPr/>
        </p:nvSpPr>
        <p:spPr>
          <a:xfrm>
            <a:off x="1417127" y="2420888"/>
            <a:ext cx="2218769" cy="2461817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寻找最小</a:t>
            </a:r>
            <a:r>
              <a:rPr lang="en-US" altLang="zh-CN" dirty="0"/>
              <a:t>&amp;</a:t>
            </a:r>
            <a:r>
              <a:rPr lang="zh-CN" altLang="en-US" dirty="0" smtClean="0"/>
              <a:t>最优特征子集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701244" y="6029594"/>
            <a:ext cx="5247020" cy="662055"/>
            <a:chOff x="3622016" y="1166025"/>
            <a:chExt cx="8213365" cy="728775"/>
          </a:xfrm>
        </p:grpSpPr>
        <p:sp>
          <p:nvSpPr>
            <p:cNvPr id="22" name="圆角矩形 21"/>
            <p:cNvSpPr/>
            <p:nvPr/>
          </p:nvSpPr>
          <p:spPr>
            <a:xfrm>
              <a:off x="3863747" y="1216812"/>
              <a:ext cx="7971634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>
                  <a:solidFill>
                    <a:srgbClr val="0066CC"/>
                  </a:solidFill>
                </a:rPr>
                <a:t>不降低预测精度条件下降低维度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23" name="爆炸形 1 22"/>
            <p:cNvSpPr/>
            <p:nvPr/>
          </p:nvSpPr>
          <p:spPr>
            <a:xfrm rot="16445364">
              <a:off x="3687517" y="1100524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左大括号 36"/>
          <p:cNvSpPr/>
          <p:nvPr/>
        </p:nvSpPr>
        <p:spPr>
          <a:xfrm>
            <a:off x="3685071" y="2419575"/>
            <a:ext cx="382873" cy="2462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软件缺陷预测模型的一般方法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5/6</a:t>
            </a:r>
            <a:r>
              <a:rPr lang="zh-CN" altLang="en-US" sz="28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463" y="1274906"/>
            <a:ext cx="8597237" cy="785942"/>
            <a:chOff x="235131" y="5464322"/>
            <a:chExt cx="11848012" cy="1288133"/>
          </a:xfrm>
        </p:grpSpPr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1224947" y="5486504"/>
              <a:ext cx="1598910" cy="863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数据抽取与标注</a:t>
              </a: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3453173" y="5464322"/>
              <a:ext cx="1258634" cy="90774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</a:p>
          </p:txBody>
        </p:sp>
        <p:sp>
          <p:nvSpPr>
            <p:cNvPr id="6" name="圆角矩形 6"/>
            <p:cNvSpPr>
              <a:spLocks noChangeArrowheads="1"/>
            </p:cNvSpPr>
            <p:nvPr/>
          </p:nvSpPr>
          <p:spPr bwMode="auto">
            <a:xfrm>
              <a:off x="5239452" y="5467975"/>
              <a:ext cx="1587769" cy="90774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7180357" y="5486504"/>
              <a:ext cx="1532340" cy="86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建模与训练</a:t>
              </a: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9308110" y="5486504"/>
              <a:ext cx="1258634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与验证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5"/>
          <p:cNvSpPr>
            <a:spLocks noChangeAspect="1" noChangeArrowheads="1"/>
          </p:cNvSpPr>
          <p:nvPr/>
        </p:nvSpPr>
        <p:spPr bwMode="auto">
          <a:xfrm>
            <a:off x="539552" y="2262512"/>
            <a:ext cx="3240360" cy="3182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953044" y="2821772"/>
            <a:ext cx="111376" cy="11897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0"/>
          <p:cNvSpPr>
            <a:spLocks noChangeAspect="1" noChangeArrowheads="1"/>
          </p:cNvSpPr>
          <p:nvPr/>
        </p:nvSpPr>
        <p:spPr bwMode="auto">
          <a:xfrm>
            <a:off x="1020632" y="3280524"/>
            <a:ext cx="111376" cy="1199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Oval 11"/>
          <p:cNvSpPr>
            <a:spLocks noChangeAspect="1" noChangeArrowheads="1"/>
          </p:cNvSpPr>
          <p:nvPr/>
        </p:nvSpPr>
        <p:spPr bwMode="auto">
          <a:xfrm>
            <a:off x="1363328" y="2388717"/>
            <a:ext cx="112328" cy="1199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Oval 12"/>
          <p:cNvSpPr>
            <a:spLocks noChangeAspect="1" noChangeArrowheads="1"/>
          </p:cNvSpPr>
          <p:nvPr/>
        </p:nvSpPr>
        <p:spPr bwMode="auto">
          <a:xfrm>
            <a:off x="1363328" y="2884588"/>
            <a:ext cx="112328" cy="11897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39752" y="3789040"/>
            <a:ext cx="897673" cy="1279176"/>
            <a:chOff x="4930879" y="4006723"/>
            <a:chExt cx="897673" cy="1279176"/>
          </a:xfrm>
        </p:grpSpPr>
        <p:grpSp>
          <p:nvGrpSpPr>
            <p:cNvPr id="14" name="Group 7"/>
            <p:cNvGrpSpPr>
              <a:grpSpLocks noChangeAspect="1"/>
            </p:cNvGrpSpPr>
            <p:nvPr/>
          </p:nvGrpSpPr>
          <p:grpSpPr bwMode="auto">
            <a:xfrm>
              <a:off x="5601040" y="4385527"/>
              <a:ext cx="227512" cy="395935"/>
              <a:chOff x="7623" y="3590"/>
              <a:chExt cx="480" cy="416"/>
            </a:xfrm>
          </p:grpSpPr>
          <p:sp>
            <p:nvSpPr>
              <p:cNvPr id="27" name="Line 8"/>
              <p:cNvSpPr>
                <a:spLocks noChangeAspect="1" noChangeShapeType="1"/>
              </p:cNvSpPr>
              <p:nvPr/>
            </p:nvSpPr>
            <p:spPr bwMode="auto">
              <a:xfrm>
                <a:off x="7623" y="379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9"/>
              <p:cNvSpPr>
                <a:spLocks noChangeAspect="1" noChangeShapeType="1"/>
              </p:cNvSpPr>
              <p:nvPr/>
            </p:nvSpPr>
            <p:spPr bwMode="auto">
              <a:xfrm>
                <a:off x="7863" y="3590"/>
                <a:ext cx="0" cy="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>
              <a:off x="4930879" y="4484510"/>
              <a:ext cx="229416" cy="395935"/>
              <a:chOff x="7623" y="3590"/>
              <a:chExt cx="480" cy="416"/>
            </a:xfrm>
          </p:grpSpPr>
          <p:sp>
            <p:nvSpPr>
              <p:cNvPr id="25" name="Line 14"/>
              <p:cNvSpPr>
                <a:spLocks noChangeAspect="1" noChangeShapeType="1"/>
              </p:cNvSpPr>
              <p:nvPr/>
            </p:nvSpPr>
            <p:spPr bwMode="auto">
              <a:xfrm>
                <a:off x="7623" y="379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Line 15"/>
              <p:cNvSpPr>
                <a:spLocks noChangeAspect="1" noChangeShapeType="1"/>
              </p:cNvSpPr>
              <p:nvPr/>
            </p:nvSpPr>
            <p:spPr bwMode="auto">
              <a:xfrm>
                <a:off x="7828" y="3590"/>
                <a:ext cx="0" cy="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" name="Group 16"/>
            <p:cNvGrpSpPr>
              <a:grpSpLocks noChangeAspect="1"/>
            </p:cNvGrpSpPr>
            <p:nvPr/>
          </p:nvGrpSpPr>
          <p:grpSpPr bwMode="auto">
            <a:xfrm>
              <a:off x="5487760" y="4006723"/>
              <a:ext cx="227512" cy="395935"/>
              <a:chOff x="7623" y="3590"/>
              <a:chExt cx="480" cy="416"/>
            </a:xfrm>
          </p:grpSpPr>
          <p:sp>
            <p:nvSpPr>
              <p:cNvPr id="23" name="Line 17"/>
              <p:cNvSpPr>
                <a:spLocks noChangeAspect="1" noChangeShapeType="1"/>
              </p:cNvSpPr>
              <p:nvPr/>
            </p:nvSpPr>
            <p:spPr bwMode="auto">
              <a:xfrm>
                <a:off x="7623" y="379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Aspect="1" noChangeShapeType="1"/>
              </p:cNvSpPr>
              <p:nvPr/>
            </p:nvSpPr>
            <p:spPr bwMode="auto">
              <a:xfrm>
                <a:off x="7861" y="3590"/>
                <a:ext cx="0" cy="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>
              <a:off x="5259296" y="4889964"/>
              <a:ext cx="229416" cy="395935"/>
              <a:chOff x="7623" y="3590"/>
              <a:chExt cx="480" cy="416"/>
            </a:xfrm>
          </p:grpSpPr>
          <p:sp>
            <p:nvSpPr>
              <p:cNvPr id="21" name="Line 20"/>
              <p:cNvSpPr>
                <a:spLocks noChangeAspect="1" noChangeShapeType="1"/>
              </p:cNvSpPr>
              <p:nvPr/>
            </p:nvSpPr>
            <p:spPr bwMode="auto">
              <a:xfrm>
                <a:off x="7623" y="379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Line 21"/>
              <p:cNvSpPr>
                <a:spLocks noChangeAspect="1" noChangeShapeType="1"/>
              </p:cNvSpPr>
              <p:nvPr/>
            </p:nvSpPr>
            <p:spPr bwMode="auto">
              <a:xfrm>
                <a:off x="7859" y="3590"/>
                <a:ext cx="0" cy="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30" name="AutoShape 5"/>
          <p:cNvSpPr>
            <a:spLocks noChangeAspect="1" noChangeArrowheads="1"/>
          </p:cNvSpPr>
          <p:nvPr/>
        </p:nvSpPr>
        <p:spPr bwMode="auto">
          <a:xfrm>
            <a:off x="4866508" y="2276785"/>
            <a:ext cx="3359124" cy="3240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Oval 6"/>
          <p:cNvSpPr>
            <a:spLocks noChangeAspect="1" noChangeArrowheads="1"/>
          </p:cNvSpPr>
          <p:nvPr/>
        </p:nvSpPr>
        <p:spPr bwMode="auto">
          <a:xfrm rot="20200668">
            <a:off x="5557400" y="4934610"/>
            <a:ext cx="128236" cy="15320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Oval 7"/>
          <p:cNvSpPr>
            <a:spLocks noChangeAspect="1" noChangeArrowheads="1"/>
          </p:cNvSpPr>
          <p:nvPr/>
        </p:nvSpPr>
        <p:spPr bwMode="auto">
          <a:xfrm rot="20200668">
            <a:off x="5766754" y="4431515"/>
            <a:ext cx="127149" cy="1544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Oval 8"/>
          <p:cNvSpPr>
            <a:spLocks noChangeAspect="1" noChangeArrowheads="1"/>
          </p:cNvSpPr>
          <p:nvPr/>
        </p:nvSpPr>
        <p:spPr bwMode="auto">
          <a:xfrm rot="20200668">
            <a:off x="7073705" y="3179170"/>
            <a:ext cx="128236" cy="1519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Oval 9"/>
          <p:cNvSpPr>
            <a:spLocks noChangeAspect="1" noChangeArrowheads="1"/>
          </p:cNvSpPr>
          <p:nvPr/>
        </p:nvSpPr>
        <p:spPr bwMode="auto">
          <a:xfrm rot="20200668">
            <a:off x="6555439" y="3953441"/>
            <a:ext cx="128236" cy="1519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rot="20200668" flipV="1">
            <a:off x="4568279" y="3200432"/>
            <a:ext cx="4044859" cy="15186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Oval 12"/>
          <p:cNvSpPr>
            <a:spLocks noChangeAspect="1" noChangeArrowheads="1"/>
          </p:cNvSpPr>
          <p:nvPr/>
        </p:nvSpPr>
        <p:spPr bwMode="auto">
          <a:xfrm rot="20200668">
            <a:off x="6003448" y="4541329"/>
            <a:ext cx="127149" cy="1544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Oval 13"/>
          <p:cNvSpPr>
            <a:spLocks noChangeAspect="1" noChangeArrowheads="1"/>
          </p:cNvSpPr>
          <p:nvPr/>
        </p:nvSpPr>
        <p:spPr bwMode="auto">
          <a:xfrm rot="20200668">
            <a:off x="5078910" y="5141243"/>
            <a:ext cx="127149" cy="1556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Oval 14"/>
          <p:cNvSpPr>
            <a:spLocks noChangeAspect="1" noChangeArrowheads="1"/>
          </p:cNvSpPr>
          <p:nvPr/>
        </p:nvSpPr>
        <p:spPr bwMode="auto">
          <a:xfrm rot="20200668">
            <a:off x="6764596" y="3450611"/>
            <a:ext cx="126062" cy="1519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Oval 15"/>
          <p:cNvSpPr>
            <a:spLocks noChangeAspect="1" noChangeArrowheads="1"/>
          </p:cNvSpPr>
          <p:nvPr/>
        </p:nvSpPr>
        <p:spPr bwMode="auto">
          <a:xfrm rot="20200668">
            <a:off x="7483601" y="3140737"/>
            <a:ext cx="126062" cy="1544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568" y="5723964"/>
            <a:ext cx="305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buggy </a:t>
            </a:r>
            <a:r>
              <a:rPr lang="en-US" altLang="zh-CN" dirty="0">
                <a:solidFill>
                  <a:srgbClr val="0070C0"/>
                </a:solidFill>
              </a:rPr>
              <a:t>or clean</a:t>
            </a:r>
            <a:r>
              <a:rPr lang="zh-CN" altLang="en-US" dirty="0">
                <a:solidFill>
                  <a:srgbClr val="0070C0"/>
                </a:solidFill>
              </a:rPr>
              <a:t>； 分类问题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092277" y="57239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# of defects;     </a:t>
            </a:r>
            <a:r>
              <a:rPr lang="zh-CN" altLang="en-US" dirty="0">
                <a:solidFill>
                  <a:srgbClr val="0070C0"/>
                </a:solidFill>
              </a:rPr>
              <a:t>回归问题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rot="20200668" flipV="1">
            <a:off x="113198" y="3144743"/>
            <a:ext cx="4044859" cy="15186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软件缺陷预测模型的一般方法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6/6</a:t>
            </a:r>
            <a:r>
              <a:rPr lang="zh-CN" altLang="en-US" sz="28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463" y="1274906"/>
            <a:ext cx="8597237" cy="785942"/>
            <a:chOff x="235131" y="5464322"/>
            <a:chExt cx="11848012" cy="1288133"/>
          </a:xfrm>
        </p:grpSpPr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1224947" y="5486504"/>
              <a:ext cx="1598910" cy="863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数据抽取与标注</a:t>
              </a: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3453173" y="5464322"/>
              <a:ext cx="1258634" cy="90774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提取</a:t>
              </a:r>
            </a:p>
          </p:txBody>
        </p:sp>
        <p:sp>
          <p:nvSpPr>
            <p:cNvPr id="6" name="圆角矩形 6"/>
            <p:cNvSpPr>
              <a:spLocks noChangeArrowheads="1"/>
            </p:cNvSpPr>
            <p:nvPr/>
          </p:nvSpPr>
          <p:spPr bwMode="auto">
            <a:xfrm>
              <a:off x="5239452" y="5467975"/>
              <a:ext cx="1587769" cy="90774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特征选择与排序</a:t>
              </a:r>
            </a:p>
          </p:txBody>
        </p:sp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7180357" y="5486504"/>
              <a:ext cx="1532340" cy="86338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建模与训练</a:t>
              </a: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9308110" y="5486504"/>
              <a:ext cx="1258634" cy="86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0000"/>
                </a:gs>
                <a:gs pos="79999">
                  <a:srgbClr val="940000"/>
                </a:gs>
                <a:gs pos="100000">
                  <a:srgbClr val="940000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测试与验证</a:t>
              </a:r>
            </a:p>
          </p:txBody>
        </p:sp>
        <p:sp>
          <p:nvSpPr>
            <p:cNvPr id="10" name="燕尾形箭头 3"/>
            <p:cNvSpPr>
              <a:spLocks noChangeArrowheads="1"/>
            </p:cNvSpPr>
            <p:nvPr/>
          </p:nvSpPr>
          <p:spPr bwMode="auto">
            <a:xfrm>
              <a:off x="235131" y="6394252"/>
              <a:ext cx="11848012" cy="358203"/>
            </a:xfrm>
            <a:prstGeom prst="notchedRightArrow">
              <a:avLst>
                <a:gd name="adj1" fmla="val 50000"/>
                <a:gd name="adj2" fmla="val 49994"/>
              </a:avLst>
            </a:prstGeom>
            <a:solidFill>
              <a:srgbClr val="FFFFFF"/>
            </a:solidFill>
            <a:ln w="25400">
              <a:solidFill>
                <a:srgbClr val="8A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163794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86723"/>
              </p:ext>
            </p:extLst>
          </p:nvPr>
        </p:nvGraphicFramePr>
        <p:xfrm>
          <a:off x="5355106" y="2600300"/>
          <a:ext cx="3609382" cy="2705100"/>
        </p:xfrm>
        <a:graphic>
          <a:graphicData uri="http://schemas.openxmlformats.org/drawingml/2006/table">
            <a:tbl>
              <a:tblPr firstRow="1" bandRow="1"/>
              <a:tblGrid>
                <a:gridCol w="1089102"/>
                <a:gridCol w="1317153"/>
                <a:gridCol w="1203127"/>
              </a:tblGrid>
              <a:tr h="876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Buggy</a:t>
                      </a:r>
                      <a:endParaRPr lang="en-US" b="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Clean</a:t>
                      </a:r>
                      <a:endParaRPr lang="en-US" b="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Buggy</a:t>
                      </a:r>
                      <a:endParaRPr lang="en-US" b="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True Positive</a:t>
                      </a:r>
                      <a:r>
                        <a:rPr lang="en-US" b="1" baseline="0" dirty="0" smtClean="0"/>
                        <a:t> (TP)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False Negative</a:t>
                      </a:r>
                      <a:r>
                        <a:rPr lang="en-US" b="1" baseline="0" dirty="0" smtClean="0"/>
                        <a:t> (FN)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Clean</a:t>
                      </a:r>
                      <a:endParaRPr lang="en-US" b="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False Positive (FP)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True Negatives (TN)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6598573" y="2056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Predicted Class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4291310" y="410465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Actual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</a:t>
            </a:r>
          </a:p>
        </p:txBody>
      </p:sp>
      <p:sp>
        <p:nvSpPr>
          <p:cNvPr id="9" name="矩形 8"/>
          <p:cNvSpPr/>
          <p:nvPr/>
        </p:nvSpPr>
        <p:spPr>
          <a:xfrm>
            <a:off x="2195736" y="5356118"/>
            <a:ext cx="6840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分类问题：</a:t>
            </a:r>
            <a:r>
              <a:rPr lang="en-US" altLang="zh-CN" dirty="0" smtClean="0"/>
              <a:t>1) Precision </a:t>
            </a:r>
            <a:r>
              <a:rPr lang="en-US" altLang="zh-CN" dirty="0"/>
              <a:t>= TP/(</a:t>
            </a:r>
            <a:r>
              <a:rPr lang="en-US" altLang="zh-CN" dirty="0" smtClean="0"/>
              <a:t>TP+FP);   Recall </a:t>
            </a:r>
            <a:r>
              <a:rPr lang="en-US" altLang="zh-CN" dirty="0"/>
              <a:t>= TP/(</a:t>
            </a:r>
            <a:r>
              <a:rPr lang="en-US" altLang="zh-CN" dirty="0" smtClean="0"/>
              <a:t>TP+FN)    </a:t>
            </a:r>
          </a:p>
          <a:p>
            <a:r>
              <a:rPr lang="en-US" altLang="zh-CN" dirty="0" smtClean="0"/>
              <a:t>                  2) F-measure </a:t>
            </a:r>
            <a:r>
              <a:rPr lang="en-US" altLang="zh-CN" dirty="0"/>
              <a:t>= </a:t>
            </a:r>
            <a:r>
              <a:rPr lang="en-US" altLang="zh-CN" dirty="0" smtClean="0"/>
              <a:t>(2*Precision*Recall)/(</a:t>
            </a:r>
            <a:r>
              <a:rPr lang="en-US" altLang="zh-CN" dirty="0" err="1" smtClean="0"/>
              <a:t>Precision+Recall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回归问题</a:t>
            </a:r>
            <a:r>
              <a:rPr lang="en-US" altLang="zh-CN" dirty="0" smtClean="0">
                <a:sym typeface="Wingdings" panose="05000000000000000000" pitchFamily="2" charset="2"/>
              </a:rPr>
              <a:t>:  1) </a:t>
            </a:r>
            <a:r>
              <a:rPr lang="en-US" altLang="zh-CN" dirty="0" smtClean="0"/>
              <a:t>Correlation coefficient: e.g., Spearman, Pearson</a:t>
            </a:r>
            <a:r>
              <a:rPr lang="en-US" altLang="zh-CN" baseline="30000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2) Mean </a:t>
            </a:r>
            <a:r>
              <a:rPr lang="en-US" altLang="zh-CN" dirty="0"/>
              <a:t>squared </a:t>
            </a:r>
            <a:r>
              <a:rPr lang="en-US" altLang="zh-CN" dirty="0" smtClean="0"/>
              <a:t>error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07504" y="2564904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1051" y="2564904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91680" y="2564904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55776" y="2564904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10571" y="2564904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504" y="3231826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81051" y="3231825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91680" y="3231826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5776" y="3231825"/>
            <a:ext cx="648072" cy="550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10571" y="3238041"/>
            <a:ext cx="648072" cy="55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504" y="4001159"/>
            <a:ext cx="504056" cy="43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5576" y="40677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训练集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5576" y="4725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zh-CN" altLang="en-US" dirty="0"/>
              <a:t>集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4663964"/>
            <a:ext cx="504056" cy="4932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683568" y="2072860"/>
            <a:ext cx="218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交叉验证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</a:t>
            </a:r>
            <a:r>
              <a:rPr lang="zh-CN" altLang="en-US" dirty="0" smtClean="0"/>
              <a:t>预测模型总结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124744"/>
            <a:ext cx="8892480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en-US" altLang="zh-CN" sz="32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现状总结</a:t>
            </a:r>
            <a:endParaRPr lang="en-US" altLang="zh-CN" sz="32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大部分工作集中在模型的构建上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不同类型软件的特有度量元开始受到关注；</a:t>
            </a:r>
            <a:endParaRPr lang="en-US" altLang="zh-CN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公认的标准数据集年代久远，开始产生新的数据集；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近年来开始关注跨项目及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study; </a:t>
            </a:r>
          </a:p>
          <a:p>
            <a:pPr lvl="1">
              <a:spcBef>
                <a:spcPct val="20000"/>
              </a:spcBef>
              <a:buClr>
                <a:srgbClr val="009999"/>
              </a:buClr>
            </a:pP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可能存在的问题 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创新源于批判</a:t>
            </a: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32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交叉验证的结果真的可信吗？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ugzilla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为准则的标签数据可靠吗？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中的不平衡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性对预测结果有影响吗？</a:t>
            </a:r>
            <a:endParaRPr lang="en-US" altLang="zh-CN" sz="2400" kern="0" dirty="0" smtClean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没有标签数据的项目，如何预测？</a:t>
            </a:r>
            <a:endParaRPr lang="zh-CN" altLang="en-US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</a:t>
            </a:r>
            <a:r>
              <a:rPr lang="zh-CN" altLang="en-US" dirty="0" smtClean="0"/>
              <a:t>预测模型</a:t>
            </a:r>
            <a:r>
              <a:rPr lang="zh-CN" altLang="en-US" dirty="0"/>
              <a:t>总结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149256"/>
              </p:ext>
            </p:extLst>
          </p:nvPr>
        </p:nvGraphicFramePr>
        <p:xfrm>
          <a:off x="251886" y="1203000"/>
          <a:ext cx="8753052" cy="49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25"/>
          <p:cNvSpPr/>
          <p:nvPr/>
        </p:nvSpPr>
        <p:spPr>
          <a:xfrm>
            <a:off x="322442" y="1845622"/>
            <a:ext cx="707669" cy="30252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LOC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8" name="Rounded Rectangle 30"/>
          <p:cNvSpPr/>
          <p:nvPr/>
        </p:nvSpPr>
        <p:spPr>
          <a:xfrm>
            <a:off x="273758" y="3739443"/>
            <a:ext cx="1349020" cy="33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Simple Model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9" name="Rounded Rectangle 31"/>
          <p:cNvSpPr/>
          <p:nvPr/>
        </p:nvSpPr>
        <p:spPr>
          <a:xfrm>
            <a:off x="632123" y="4171588"/>
            <a:ext cx="1893766" cy="3335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Fitting Model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0" name="Rounded Rectangle 32"/>
          <p:cNvSpPr/>
          <p:nvPr/>
        </p:nvSpPr>
        <p:spPr>
          <a:xfrm>
            <a:off x="2638776" y="4042359"/>
            <a:ext cx="4783668" cy="3748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Gill Sans MT"/>
                <a:cs typeface="Gill Sans MT"/>
              </a:rPr>
              <a:t>Prediction Model (Regression)</a:t>
            </a:r>
            <a:endParaRPr lang="en-US" sz="1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1" name="Rounded Rectangle 33"/>
          <p:cNvSpPr/>
          <p:nvPr/>
        </p:nvSpPr>
        <p:spPr>
          <a:xfrm>
            <a:off x="3668888" y="4492453"/>
            <a:ext cx="3753556" cy="38500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Gill Sans MT"/>
                <a:cs typeface="Gill Sans MT"/>
              </a:rPr>
              <a:t>Prediction Model (Classification)</a:t>
            </a:r>
            <a:endParaRPr lang="en-US" sz="1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2" name="Rounded Rectangle 36"/>
          <p:cNvSpPr/>
          <p:nvPr/>
        </p:nvSpPr>
        <p:spPr>
          <a:xfrm>
            <a:off x="674456" y="2274593"/>
            <a:ext cx="1047100" cy="47813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Cyclomatic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3" name="Rounded Rectangle 37"/>
          <p:cNvSpPr/>
          <p:nvPr/>
        </p:nvSpPr>
        <p:spPr>
          <a:xfrm>
            <a:off x="798313" y="2851503"/>
            <a:ext cx="923243" cy="4549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Halstead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4" name="Rounded Rectangle 38"/>
          <p:cNvSpPr/>
          <p:nvPr/>
        </p:nvSpPr>
        <p:spPr>
          <a:xfrm>
            <a:off x="3950375" y="1996884"/>
            <a:ext cx="1673852" cy="43932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CK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5" name="Rounded Rectangle 41"/>
          <p:cNvSpPr/>
          <p:nvPr/>
        </p:nvSpPr>
        <p:spPr>
          <a:xfrm>
            <a:off x="4932040" y="3476240"/>
            <a:ext cx="3171139" cy="404328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 MT"/>
                <a:cs typeface="Gill Sans MT"/>
              </a:rPr>
              <a:t>Just-In-Time Prediction Model</a:t>
            </a:r>
          </a:p>
        </p:txBody>
      </p:sp>
      <p:sp>
        <p:nvSpPr>
          <p:cNvPr id="16" name="Rounded Rectangle 42"/>
          <p:cNvSpPr/>
          <p:nvPr/>
        </p:nvSpPr>
        <p:spPr>
          <a:xfrm>
            <a:off x="6096461" y="4952992"/>
            <a:ext cx="2590339" cy="38602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 MT"/>
                <a:cs typeface="Gill Sans MT"/>
              </a:rPr>
              <a:t>Cross-Project Prediction</a:t>
            </a:r>
          </a:p>
        </p:txBody>
      </p:sp>
      <p:sp>
        <p:nvSpPr>
          <p:cNvPr id="17" name="Rounded Rectangle 44"/>
          <p:cNvSpPr/>
          <p:nvPr/>
        </p:nvSpPr>
        <p:spPr>
          <a:xfrm>
            <a:off x="5508104" y="5949280"/>
            <a:ext cx="3395676" cy="419369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 MT"/>
                <a:cs typeface="Gill Sans MT"/>
              </a:rPr>
              <a:t>Practical Model and Applications</a:t>
            </a:r>
          </a:p>
        </p:txBody>
      </p:sp>
      <p:sp>
        <p:nvSpPr>
          <p:cNvPr id="18" name="Rounded Rectangle 47"/>
          <p:cNvSpPr/>
          <p:nvPr/>
        </p:nvSpPr>
        <p:spPr>
          <a:xfrm>
            <a:off x="7592303" y="3951109"/>
            <a:ext cx="1094497" cy="46566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Gill Sans MT"/>
                <a:cs typeface="Gill Sans MT"/>
              </a:rPr>
              <a:t>Universal Model</a:t>
            </a:r>
          </a:p>
        </p:txBody>
      </p:sp>
      <p:sp>
        <p:nvSpPr>
          <p:cNvPr id="19" name="Rounded Rectangle 48"/>
          <p:cNvSpPr/>
          <p:nvPr/>
        </p:nvSpPr>
        <p:spPr>
          <a:xfrm>
            <a:off x="1943945" y="2274593"/>
            <a:ext cx="1269489" cy="47813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lang="en-US" altLang="zh-CN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rocess </a:t>
            </a:r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cxnSp>
        <p:nvCxnSpPr>
          <p:cNvPr id="21" name="Straight Connector 7"/>
          <p:cNvCxnSpPr/>
          <p:nvPr/>
        </p:nvCxnSpPr>
        <p:spPr>
          <a:xfrm>
            <a:off x="0" y="3386669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0"/>
          <p:cNvCxnSpPr/>
          <p:nvPr/>
        </p:nvCxnSpPr>
        <p:spPr>
          <a:xfrm>
            <a:off x="0" y="542923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4"/>
          <p:cNvSpPr txBox="1"/>
          <p:nvPr/>
        </p:nvSpPr>
        <p:spPr>
          <a:xfrm rot="16200000">
            <a:off x="-342000" y="2315112"/>
            <a:ext cx="961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>
                <a:latin typeface="Gill Sans MT"/>
                <a:cs typeface="Gill Sans MT"/>
              </a:rPr>
              <a:t>Metrics</a:t>
            </a:r>
          </a:p>
        </p:txBody>
      </p:sp>
      <p:sp>
        <p:nvSpPr>
          <p:cNvPr id="24" name="TextBox 51"/>
          <p:cNvSpPr txBox="1"/>
          <p:nvPr/>
        </p:nvSpPr>
        <p:spPr>
          <a:xfrm rot="16200000">
            <a:off x="-318216" y="4323380"/>
            <a:ext cx="93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>
                <a:latin typeface="Gill Sans MT"/>
                <a:cs typeface="Gill Sans MT"/>
              </a:rPr>
              <a:t>Models</a:t>
            </a:r>
          </a:p>
        </p:txBody>
      </p:sp>
      <p:sp>
        <p:nvSpPr>
          <p:cNvPr id="25" name="TextBox 52"/>
          <p:cNvSpPr txBox="1"/>
          <p:nvPr/>
        </p:nvSpPr>
        <p:spPr>
          <a:xfrm rot="16200000">
            <a:off x="-308561" y="5971558"/>
            <a:ext cx="932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>
                <a:latin typeface="Gill Sans MT"/>
                <a:cs typeface="Gill Sans MT"/>
              </a:rPr>
              <a:t>Others</a:t>
            </a:r>
          </a:p>
        </p:txBody>
      </p:sp>
      <p:sp>
        <p:nvSpPr>
          <p:cNvPr id="26" name="Rounded Rectangle 26"/>
          <p:cNvSpPr/>
          <p:nvPr/>
        </p:nvSpPr>
        <p:spPr>
          <a:xfrm>
            <a:off x="6339845" y="2548977"/>
            <a:ext cx="1246041" cy="75744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Gill Sans MT"/>
                <a:cs typeface="Gill Sans MT"/>
              </a:rPr>
              <a:t>History Metrics</a:t>
            </a:r>
            <a:endParaRPr lang="en-US" sz="1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7" name="Rounded Rectangle 27"/>
          <p:cNvSpPr/>
          <p:nvPr/>
        </p:nvSpPr>
        <p:spPr>
          <a:xfrm>
            <a:off x="6509607" y="2012759"/>
            <a:ext cx="1593572" cy="423452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 MT"/>
                <a:cs typeface="Gill Sans MT"/>
              </a:rPr>
              <a:t>Other Metrics</a:t>
            </a:r>
          </a:p>
        </p:txBody>
      </p:sp>
      <p:sp>
        <p:nvSpPr>
          <p:cNvPr id="28" name="Freeform 28"/>
          <p:cNvSpPr/>
          <p:nvPr/>
        </p:nvSpPr>
        <p:spPr>
          <a:xfrm>
            <a:off x="7585886" y="2914064"/>
            <a:ext cx="882965" cy="1008825"/>
          </a:xfrm>
          <a:custGeom>
            <a:avLst/>
            <a:gdLst>
              <a:gd name="connsiteX0" fmla="*/ 0 w 1385073"/>
              <a:gd name="connsiteY0" fmla="*/ 6936 h 1008825"/>
              <a:gd name="connsiteX1" fmla="*/ 1227666 w 1385073"/>
              <a:gd name="connsiteY1" fmla="*/ 148047 h 1008825"/>
              <a:gd name="connsiteX2" fmla="*/ 1368778 w 1385073"/>
              <a:gd name="connsiteY2" fmla="*/ 1008825 h 10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073" h="1008825">
                <a:moveTo>
                  <a:pt x="0" y="6936"/>
                </a:moveTo>
                <a:cubicBezTo>
                  <a:pt x="499768" y="-5999"/>
                  <a:pt x="999536" y="-18934"/>
                  <a:pt x="1227666" y="148047"/>
                </a:cubicBezTo>
                <a:cubicBezTo>
                  <a:pt x="1455796" y="315028"/>
                  <a:pt x="1368778" y="1008825"/>
                  <a:pt x="1368778" y="1008825"/>
                </a:cubicBezTo>
              </a:path>
            </a:pathLst>
          </a:cu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5"/>
          <p:cNvSpPr/>
          <p:nvPr/>
        </p:nvSpPr>
        <p:spPr>
          <a:xfrm>
            <a:off x="8273038" y="2981356"/>
            <a:ext cx="747503" cy="2263308"/>
          </a:xfrm>
          <a:custGeom>
            <a:avLst/>
            <a:gdLst>
              <a:gd name="connsiteX0" fmla="*/ 0 w 747503"/>
              <a:gd name="connsiteY0" fmla="*/ 0 h 2263308"/>
              <a:gd name="connsiteX1" fmla="*/ 670310 w 747503"/>
              <a:gd name="connsiteY1" fmla="*/ 1005546 h 2263308"/>
              <a:gd name="connsiteX2" fmla="*/ 705589 w 747503"/>
              <a:gd name="connsiteY2" fmla="*/ 2099297 h 2263308"/>
              <a:gd name="connsiteX3" fmla="*/ 423354 w 747503"/>
              <a:gd name="connsiteY3" fmla="*/ 2258068 h 226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503" h="2263308">
                <a:moveTo>
                  <a:pt x="0" y="0"/>
                </a:moveTo>
                <a:cubicBezTo>
                  <a:pt x="276356" y="327831"/>
                  <a:pt x="552712" y="655663"/>
                  <a:pt x="670310" y="1005546"/>
                </a:cubicBezTo>
                <a:cubicBezTo>
                  <a:pt x="787908" y="1355429"/>
                  <a:pt x="746748" y="1890543"/>
                  <a:pt x="705589" y="2099297"/>
                </a:cubicBezTo>
                <a:cubicBezTo>
                  <a:pt x="664430" y="2308051"/>
                  <a:pt x="423354" y="2258068"/>
                  <a:pt x="423354" y="2258068"/>
                </a:cubicBezTo>
              </a:path>
            </a:pathLst>
          </a:cu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9"/>
          <p:cNvSpPr/>
          <p:nvPr/>
        </p:nvSpPr>
        <p:spPr>
          <a:xfrm>
            <a:off x="8431796" y="3140126"/>
            <a:ext cx="445136" cy="1340728"/>
          </a:xfrm>
          <a:custGeom>
            <a:avLst/>
            <a:gdLst>
              <a:gd name="connsiteX0" fmla="*/ 0 w 445136"/>
              <a:gd name="connsiteY0" fmla="*/ 0 h 1340728"/>
              <a:gd name="connsiteX1" fmla="*/ 423353 w 445136"/>
              <a:gd name="connsiteY1" fmla="*/ 970264 h 1340728"/>
              <a:gd name="connsiteX2" fmla="*/ 388074 w 445136"/>
              <a:gd name="connsiteY2" fmla="*/ 1340728 h 134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36" h="1340728">
                <a:moveTo>
                  <a:pt x="0" y="0"/>
                </a:moveTo>
                <a:cubicBezTo>
                  <a:pt x="179337" y="373404"/>
                  <a:pt x="358674" y="746809"/>
                  <a:pt x="423353" y="970264"/>
                </a:cubicBezTo>
                <a:cubicBezTo>
                  <a:pt x="488032" y="1193719"/>
                  <a:pt x="388074" y="1340728"/>
                  <a:pt x="388074" y="1340728"/>
                </a:cubicBezTo>
              </a:path>
            </a:pathLst>
          </a:cu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9"/>
          <p:cNvSpPr/>
          <p:nvPr/>
        </p:nvSpPr>
        <p:spPr>
          <a:xfrm>
            <a:off x="7463935" y="4468658"/>
            <a:ext cx="1656899" cy="336039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Gill Sans MT"/>
                <a:cs typeface="Gill Sans MT"/>
              </a:rPr>
              <a:t>Semi-supervised/active</a:t>
            </a:r>
            <a:endParaRPr lang="en-US" sz="1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85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工作一：软件质量评估模型综述（</a:t>
            </a:r>
            <a:r>
              <a:rPr lang="en-US" altLang="zh-CN" sz="2800" dirty="0" smtClean="0"/>
              <a:t>1/5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5496" y="1121139"/>
            <a:ext cx="7776864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什么是文献综述？</a:t>
            </a:r>
            <a:endParaRPr lang="en-US" altLang="zh-CN" sz="32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endParaRPr lang="zh-CN" altLang="en-US" sz="2800" kern="0" dirty="0">
              <a:solidFill>
                <a:srgbClr val="163794"/>
              </a:solidFill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1720" y="1988840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前人工作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争论焦点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研究现状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发展前景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3453780" y="2147101"/>
            <a:ext cx="542156" cy="2272635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95936" y="198884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阅读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对比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归类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整理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932040" y="2885457"/>
            <a:ext cx="2016224" cy="79208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自己的观点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爆炸形 2 9"/>
          <p:cNvSpPr/>
          <p:nvPr/>
        </p:nvSpPr>
        <p:spPr>
          <a:xfrm>
            <a:off x="6889735" y="2147101"/>
            <a:ext cx="2218769" cy="2137676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综合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论述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75005" y="5020287"/>
            <a:ext cx="8500789" cy="1292285"/>
            <a:chOff x="2362464" y="1069713"/>
            <a:chExt cx="13306614" cy="825087"/>
          </a:xfrm>
        </p:grpSpPr>
        <p:sp>
          <p:nvSpPr>
            <p:cNvPr id="12" name="圆角矩形 11"/>
            <p:cNvSpPr/>
            <p:nvPr/>
          </p:nvSpPr>
          <p:spPr>
            <a:xfrm>
              <a:off x="2623861" y="1216812"/>
              <a:ext cx="13045217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    综：集“百家”之言，综合分析整理</a:t>
              </a:r>
              <a:endParaRPr lang="en-US" altLang="zh-CN" sz="2400" dirty="0" smtClean="0">
                <a:solidFill>
                  <a:srgbClr val="0066CC"/>
                </a:solidFill>
              </a:endParaRPr>
            </a:p>
            <a:p>
              <a:pPr marL="0" indent="0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    述：结合自己的观点与实践，全面深入系统地论述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13" name="爆炸形 1 12"/>
            <p:cNvSpPr/>
            <p:nvPr/>
          </p:nvSpPr>
          <p:spPr>
            <a:xfrm rot="16445364">
              <a:off x="2591820" y="840357"/>
              <a:ext cx="306545" cy="765258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691680" y="2147101"/>
            <a:ext cx="360040" cy="227263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76323" y="2147101"/>
            <a:ext cx="1471341" cy="227263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专题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领域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文献</a:t>
            </a:r>
            <a:r>
              <a:rPr lang="zh-CN" altLang="en-US" dirty="0"/>
              <a:t>综述的</a:t>
            </a:r>
            <a:r>
              <a:rPr lang="zh-CN" altLang="en-US" dirty="0" smtClean="0"/>
              <a:t>一般过程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z="2800" dirty="0" smtClean="0"/>
              <a:t>工作一：软件质量评估模型综述（</a:t>
            </a:r>
            <a:r>
              <a:rPr lang="en-US" altLang="zh-CN" sz="2800" dirty="0" smtClean="0"/>
              <a:t>2/5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6179" y="2533406"/>
            <a:ext cx="7195096" cy="1285875"/>
            <a:chOff x="0" y="785818"/>
            <a:chExt cx="7195140" cy="1285884"/>
          </a:xfrm>
        </p:grpSpPr>
        <p:sp>
          <p:nvSpPr>
            <p:cNvPr id="7" name="圆角矩形 4"/>
            <p:cNvSpPr>
              <a:spLocks noChangeArrowheads="1"/>
            </p:cNvSpPr>
            <p:nvPr/>
          </p:nvSpPr>
          <p:spPr bwMode="auto">
            <a:xfrm>
              <a:off x="0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zh-CN" altLang="en-US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选定检索数据库</a:t>
              </a:r>
              <a:endParaRPr lang="en-US" altLang="zh-CN" sz="16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5"/>
            <p:cNvSpPr>
              <a:spLocks noChangeArrowheads="1"/>
            </p:cNvSpPr>
            <p:nvPr/>
          </p:nvSpPr>
          <p:spPr bwMode="auto">
            <a:xfrm>
              <a:off x="2827729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检索词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5623504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文献筛选</a:t>
              </a:r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22734" y="3099201"/>
            <a:ext cx="7721674" cy="3212404"/>
            <a:chOff x="713810" y="-130324"/>
            <a:chExt cx="7721722" cy="3212426"/>
          </a:xfrm>
        </p:grpSpPr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713810" y="1143008"/>
              <a:ext cx="7560887" cy="1939094"/>
              <a:chOff x="-72008" y="0"/>
              <a:chExt cx="7560887" cy="1939094"/>
            </a:xfrm>
          </p:grpSpPr>
          <p:sp>
            <p:nvSpPr>
              <p:cNvPr id="13" name="圆角矩形 17"/>
              <p:cNvSpPr>
                <a:spLocks noChangeArrowheads="1"/>
              </p:cNvSpPr>
              <p:nvPr/>
            </p:nvSpPr>
            <p:spPr bwMode="auto">
              <a:xfrm>
                <a:off x="5707492" y="0"/>
                <a:ext cx="1571636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文献特征</a:t>
                </a:r>
                <a:endParaRPr lang="en-US" altLang="zh-CN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</a:t>
                </a:r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8"/>
              <p:cNvSpPr>
                <a:spLocks noChangeArrowheads="1"/>
              </p:cNvSpPr>
              <p:nvPr/>
            </p:nvSpPr>
            <p:spPr bwMode="auto">
              <a:xfrm>
                <a:off x="2899163" y="0"/>
                <a:ext cx="1853396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文献归类</a:t>
                </a:r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圆角矩形 19"/>
              <p:cNvSpPr>
                <a:spLocks noChangeArrowheads="1"/>
              </p:cNvSpPr>
              <p:nvPr/>
            </p:nvSpPr>
            <p:spPr bwMode="auto">
              <a:xfrm>
                <a:off x="-72008" y="0"/>
                <a:ext cx="1715083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文献分析与</a:t>
                </a:r>
                <a:endParaRPr lang="en-US" altLang="zh-CN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箭头连接符 15"/>
              <p:cNvCxnSpPr>
                <a:cxnSpLocks noChangeShapeType="1"/>
                <a:stCxn id="13" idx="1"/>
                <a:endCxn id="14" idx="3"/>
              </p:cNvCxnSpPr>
              <p:nvPr/>
            </p:nvCxnSpPr>
            <p:spPr bwMode="auto">
              <a:xfrm flipH="1">
                <a:off x="4752558" y="642942"/>
                <a:ext cx="954934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直接箭头连接符 25"/>
              <p:cNvCxnSpPr>
                <a:cxnSpLocks noChangeShapeType="1"/>
                <a:stCxn id="14" idx="1"/>
                <a:endCxn id="15" idx="3"/>
              </p:cNvCxnSpPr>
              <p:nvPr/>
            </p:nvCxnSpPr>
            <p:spPr bwMode="auto">
              <a:xfrm flipH="1">
                <a:off x="1643075" y="642942"/>
                <a:ext cx="12560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左箭头 28"/>
              <p:cNvSpPr>
                <a:spLocks noChangeArrowheads="1"/>
              </p:cNvSpPr>
              <p:nvPr/>
            </p:nvSpPr>
            <p:spPr bwMode="auto">
              <a:xfrm>
                <a:off x="0" y="1318974"/>
                <a:ext cx="7488879" cy="620120"/>
              </a:xfrm>
              <a:prstGeom prst="leftArrow">
                <a:avLst>
                  <a:gd name="adj1" fmla="val 50000"/>
                  <a:gd name="adj2" fmla="val 49959"/>
                </a:avLst>
              </a:prstGeom>
              <a:gradFill rotWithShape="1">
                <a:gsLst>
                  <a:gs pos="0">
                    <a:srgbClr val="A1EDED"/>
                  </a:gs>
                  <a:gs pos="34999">
                    <a:srgbClr val="BDF1F1"/>
                  </a:gs>
                  <a:gs pos="100000">
                    <a:srgbClr val="E5FAFA"/>
                  </a:gs>
                </a:gsLst>
                <a:lin ang="16200000" scaled="1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solidFill>
                      <a:srgbClr val="1637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文献归类，对比，分析</a:t>
                </a:r>
                <a:endParaRPr lang="zh-CN" altLang="en-US" dirty="0">
                  <a:solidFill>
                    <a:srgbClr val="1637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右弧形箭头 24"/>
            <p:cNvSpPr>
              <a:spLocks noChangeArrowheads="1"/>
            </p:cNvSpPr>
            <p:nvPr/>
          </p:nvSpPr>
          <p:spPr bwMode="auto">
            <a:xfrm rot="10800000" flipH="1" flipV="1">
              <a:off x="8058671" y="-130324"/>
              <a:ext cx="376861" cy="2016237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25400">
              <a:solidFill>
                <a:srgbClr val="00707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683568" y="1772816"/>
            <a:ext cx="7632848" cy="606305"/>
          </a:xfrm>
          <a:prstGeom prst="rightArrow">
            <a:avLst/>
          </a:prstGeom>
          <a:gradFill rotWithShape="1">
            <a:gsLst>
              <a:gs pos="0">
                <a:srgbClr val="A1EDED"/>
              </a:gs>
              <a:gs pos="34999">
                <a:srgbClr val="BDF1F1"/>
              </a:gs>
              <a:gs pos="100000">
                <a:srgbClr val="E5FAFA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文献检索</a:t>
            </a:r>
            <a:endParaRPr lang="zh-CN" altLang="en-US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4208" y="644404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 err="1" smtClean="0">
                <a:solidFill>
                  <a:srgbClr val="0070C0"/>
                </a:solidFill>
              </a:rPr>
              <a:t>Budgen</a:t>
            </a:r>
            <a:r>
              <a:rPr lang="en-US" altLang="zh-CN" dirty="0" smtClean="0">
                <a:solidFill>
                  <a:srgbClr val="0070C0"/>
                </a:solidFill>
              </a:rPr>
              <a:t> et </a:t>
            </a:r>
            <a:r>
              <a:rPr lang="en-US" altLang="zh-CN" dirty="0">
                <a:solidFill>
                  <a:srgbClr val="0070C0"/>
                </a:solidFill>
              </a:rPr>
              <a:t>al. </a:t>
            </a:r>
            <a:r>
              <a:rPr lang="en-US" altLang="zh-CN" dirty="0" smtClean="0">
                <a:solidFill>
                  <a:srgbClr val="0070C0"/>
                </a:solidFill>
              </a:rPr>
              <a:t>ICSE’06]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36" name="直接箭头连接符 35"/>
          <p:cNvCxnSpPr>
            <a:stCxn id="7" idx="3"/>
            <a:endCxn id="8" idx="1"/>
          </p:cNvCxnSpPr>
          <p:nvPr/>
        </p:nvCxnSpPr>
        <p:spPr>
          <a:xfrm>
            <a:off x="2237805" y="3176344"/>
            <a:ext cx="1256086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箭头连接符 36"/>
          <p:cNvCxnSpPr>
            <a:endCxn id="9" idx="1"/>
          </p:cNvCxnSpPr>
          <p:nvPr/>
        </p:nvCxnSpPr>
        <p:spPr>
          <a:xfrm>
            <a:off x="5065517" y="3168763"/>
            <a:ext cx="1224132" cy="758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工作一：软件质量评估模型综述（</a:t>
            </a:r>
            <a:r>
              <a:rPr lang="en-US" altLang="zh-CN" sz="2800" dirty="0" smtClean="0"/>
              <a:t>3/5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64777"/>
              </p:ext>
            </p:extLst>
          </p:nvPr>
        </p:nvGraphicFramePr>
        <p:xfrm>
          <a:off x="188872" y="3429000"/>
          <a:ext cx="8631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1600"/>
              </a:tblGrid>
              <a:tr h="368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研究问题（</a:t>
                      </a: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Research</a:t>
                      </a:r>
                      <a:r>
                        <a:rPr lang="en-US" altLang="zh-CN" sz="2000" kern="1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Questions</a:t>
                      </a: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  <a:tr h="368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RQ1. What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metrics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factors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are commonly used by SPQAMs?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  <a:tr h="368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RQ2. What are the current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aggregation methods 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used by SPQAMs?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  <a:tr h="786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RQ3. What are the current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validation methods 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used for evaluating SPQAMs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  <a:tr h="368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RQ4. 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 are the currant usage of the SPQAMs based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tools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  <a:tr h="786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RQ5. What 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 the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challenges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needs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the improvement of SPQAMs?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/>
                </a:tc>
              </a:tr>
            </a:tbl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79512" y="1674674"/>
            <a:ext cx="83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思想根源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Stefan Wagner.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product quality control[M]. Berlin: Springer, 2013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Stefan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Wagner et al.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quality models: Purposes, usage scenarios and requirements[C]//Software Quality, 2009. WOSQ'09. ICSE Workshop on. IEEE, 2009: 9-14.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48" y="1116033"/>
            <a:ext cx="3422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Arial"/>
              </a:rPr>
              <a:t>动机与研究问题</a:t>
            </a:r>
            <a:endParaRPr lang="zh-CN" altLang="en-US" sz="3200" kern="0" dirty="0">
              <a:solidFill>
                <a:srgbClr val="16379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工作一：软件质量评估模型综述（</a:t>
            </a:r>
            <a:r>
              <a:rPr lang="en-US" altLang="zh-CN" sz="2800" dirty="0" smtClean="0"/>
              <a:t>4/5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466973" y="2531121"/>
            <a:ext cx="7195096" cy="1285875"/>
            <a:chOff x="0" y="785818"/>
            <a:chExt cx="7195140" cy="1285884"/>
          </a:xfrm>
        </p:grpSpPr>
        <p:sp>
          <p:nvSpPr>
            <p:cNvPr id="22" name="圆角矩形 4"/>
            <p:cNvSpPr>
              <a:spLocks noChangeArrowheads="1"/>
            </p:cNvSpPr>
            <p:nvPr/>
          </p:nvSpPr>
          <p:spPr bwMode="auto">
            <a:xfrm>
              <a:off x="0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en-US" altLang="zh-CN" sz="2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Metrics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OO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Complexity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Size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Code smell</a:t>
              </a:r>
            </a:p>
          </p:txBody>
        </p:sp>
        <p:sp>
          <p:nvSpPr>
            <p:cNvPr id="23" name="圆角矩形 5"/>
            <p:cNvSpPr>
              <a:spLocks noChangeArrowheads="1"/>
            </p:cNvSpPr>
            <p:nvPr/>
          </p:nvSpPr>
          <p:spPr bwMode="auto">
            <a:xfrm>
              <a:off x="2827729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Sub Factors</a:t>
              </a:r>
              <a:endPara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  <a:p>
              <a:pPr algn="ctr"/>
              <a:endPara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圆角矩形 6"/>
            <p:cNvSpPr>
              <a:spLocks noChangeArrowheads="1"/>
            </p:cNvSpPr>
            <p:nvPr/>
          </p:nvSpPr>
          <p:spPr bwMode="auto">
            <a:xfrm>
              <a:off x="5623504" y="785818"/>
              <a:ext cx="1571636" cy="12858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Factors</a:t>
              </a:r>
            </a:p>
            <a:p>
              <a:pPr algn="ctr"/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Security</a:t>
              </a:r>
            </a:p>
            <a:p>
              <a:pPr algn="ctr"/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Reliability</a:t>
              </a:r>
            </a:p>
            <a:p>
              <a:pPr algn="ctr"/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Efficiency</a:t>
              </a:r>
            </a:p>
            <a:p>
              <a:pPr algn="ctr"/>
              <a:r>
                <a:rPr lang="en-US" altLang="zh-CN" sz="1600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………..</a:t>
              </a:r>
              <a:endParaRPr lang="zh-CN" altLang="en-US" sz="1600" i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23528" y="3096916"/>
            <a:ext cx="7721674" cy="3212404"/>
            <a:chOff x="713810" y="-130324"/>
            <a:chExt cx="7721722" cy="3212426"/>
          </a:xfrm>
        </p:grpSpPr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713810" y="1143008"/>
              <a:ext cx="7560887" cy="1939094"/>
              <a:chOff x="-72008" y="0"/>
              <a:chExt cx="7560887" cy="1939094"/>
            </a:xfrm>
          </p:grpSpPr>
          <p:sp>
            <p:nvSpPr>
              <p:cNvPr id="28" name="圆角矩形 17"/>
              <p:cNvSpPr>
                <a:spLocks noChangeArrowheads="1"/>
              </p:cNvSpPr>
              <p:nvPr/>
            </p:nvSpPr>
            <p:spPr bwMode="auto">
              <a:xfrm>
                <a:off x="5707492" y="0"/>
                <a:ext cx="1571636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Model validation</a:t>
                </a:r>
                <a:endParaRPr lang="zh-CN" altLang="en-US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圆角矩形 18"/>
              <p:cNvSpPr>
                <a:spLocks noChangeArrowheads="1"/>
              </p:cNvSpPr>
              <p:nvPr/>
            </p:nvSpPr>
            <p:spPr bwMode="auto">
              <a:xfrm>
                <a:off x="2899163" y="0"/>
                <a:ext cx="1853396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Model Implementation</a:t>
                </a:r>
                <a:endParaRPr lang="zh-CN" altLang="en-US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圆角矩形 19"/>
              <p:cNvSpPr>
                <a:spLocks noChangeArrowheads="1"/>
              </p:cNvSpPr>
              <p:nvPr/>
            </p:nvSpPr>
            <p:spPr bwMode="auto">
              <a:xfrm>
                <a:off x="-72008" y="0"/>
                <a:ext cx="1715083" cy="12858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Model popularization</a:t>
                </a:r>
                <a:endParaRPr lang="zh-CN" altLang="en-US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31" name="直接箭头连接符 30"/>
              <p:cNvCxnSpPr>
                <a:cxnSpLocks noChangeShapeType="1"/>
                <a:stCxn id="28" idx="1"/>
                <a:endCxn id="29" idx="3"/>
              </p:cNvCxnSpPr>
              <p:nvPr/>
            </p:nvCxnSpPr>
            <p:spPr bwMode="auto">
              <a:xfrm flipH="1">
                <a:off x="4752558" y="642942"/>
                <a:ext cx="954934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箭头连接符 25"/>
              <p:cNvCxnSpPr>
                <a:cxnSpLocks noChangeShapeType="1"/>
                <a:stCxn id="29" idx="1"/>
                <a:endCxn id="30" idx="3"/>
              </p:cNvCxnSpPr>
              <p:nvPr/>
            </p:nvCxnSpPr>
            <p:spPr bwMode="auto">
              <a:xfrm flipH="1">
                <a:off x="1643075" y="642942"/>
                <a:ext cx="12560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左箭头 28"/>
              <p:cNvSpPr>
                <a:spLocks noChangeArrowheads="1"/>
              </p:cNvSpPr>
              <p:nvPr/>
            </p:nvSpPr>
            <p:spPr bwMode="auto">
              <a:xfrm>
                <a:off x="0" y="1318974"/>
                <a:ext cx="7488879" cy="620120"/>
              </a:xfrm>
              <a:prstGeom prst="leftArrow">
                <a:avLst>
                  <a:gd name="adj1" fmla="val 50000"/>
                  <a:gd name="adj2" fmla="val 49959"/>
                </a:avLst>
              </a:prstGeom>
              <a:gradFill rotWithShape="1">
                <a:gsLst>
                  <a:gs pos="0">
                    <a:srgbClr val="A1EDED"/>
                  </a:gs>
                  <a:gs pos="34999">
                    <a:srgbClr val="BDF1F1"/>
                  </a:gs>
                  <a:gs pos="100000">
                    <a:srgbClr val="E5FAFA"/>
                  </a:gs>
                </a:gsLst>
                <a:lin ang="16200000" scaled="1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solidFill>
                      <a:srgbClr val="1637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模型验证，应用与批判</a:t>
                </a:r>
              </a:p>
            </p:txBody>
          </p:sp>
        </p:grpSp>
        <p:sp>
          <p:nvSpPr>
            <p:cNvPr id="27" name="右弧形箭头 24"/>
            <p:cNvSpPr>
              <a:spLocks noChangeArrowheads="1"/>
            </p:cNvSpPr>
            <p:nvPr/>
          </p:nvSpPr>
          <p:spPr bwMode="auto">
            <a:xfrm rot="10800000" flipH="1" flipV="1">
              <a:off x="8058671" y="-130324"/>
              <a:ext cx="376861" cy="2016237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25400">
              <a:solidFill>
                <a:srgbClr val="00707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99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rgbClr val="008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38598" y="2704417"/>
            <a:ext cx="1224136" cy="936104"/>
            <a:chOff x="2267744" y="2348880"/>
            <a:chExt cx="1224136" cy="792088"/>
          </a:xfrm>
        </p:grpSpPr>
        <p:sp>
          <p:nvSpPr>
            <p:cNvPr id="35" name="右箭头 34"/>
            <p:cNvSpPr/>
            <p:nvPr/>
          </p:nvSpPr>
          <p:spPr>
            <a:xfrm>
              <a:off x="2267744" y="2348880"/>
              <a:ext cx="1224136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6" name="TextBox 17"/>
            <p:cNvSpPr txBox="1"/>
            <p:nvPr/>
          </p:nvSpPr>
          <p:spPr>
            <a:xfrm>
              <a:off x="2267744" y="2495888"/>
              <a:ext cx="1080120" cy="44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Aggregation method</a:t>
              </a:r>
              <a:endParaRPr lang="zh-CN" altLang="en-US" sz="14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73789" y="2671712"/>
            <a:ext cx="1224136" cy="936104"/>
            <a:chOff x="2267744" y="2348880"/>
            <a:chExt cx="1224136" cy="792088"/>
          </a:xfrm>
        </p:grpSpPr>
        <p:sp>
          <p:nvSpPr>
            <p:cNvPr id="38" name="右箭头 37"/>
            <p:cNvSpPr/>
            <p:nvPr/>
          </p:nvSpPr>
          <p:spPr>
            <a:xfrm>
              <a:off x="2267744" y="2348880"/>
              <a:ext cx="1224136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9" name="TextBox 17"/>
            <p:cNvSpPr txBox="1"/>
            <p:nvPr/>
          </p:nvSpPr>
          <p:spPr>
            <a:xfrm>
              <a:off x="2267744" y="2495888"/>
              <a:ext cx="1080120" cy="44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Aggregation method</a:t>
              </a:r>
              <a:endParaRPr lang="zh-CN" altLang="en-US" sz="14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2140546" y="339521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RQ2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3207" y="2224589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6472" y="2223528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49231" y="4088581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91795" y="4088581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2394" y="4051520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63410" y="3357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RQ2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484362" y="1770531"/>
            <a:ext cx="7632848" cy="606305"/>
          </a:xfrm>
          <a:prstGeom prst="rightArrow">
            <a:avLst/>
          </a:prstGeom>
          <a:gradFill rotWithShape="1">
            <a:gsLst>
              <a:gs pos="0">
                <a:srgbClr val="A1EDED"/>
              </a:gs>
              <a:gs pos="34999">
                <a:srgbClr val="BDF1F1"/>
              </a:gs>
              <a:gs pos="100000">
                <a:srgbClr val="E5FAFA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190" y="1109903"/>
            <a:ext cx="5884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3200" kern="0" dirty="0" smtClean="0">
                <a:solidFill>
                  <a:srgbClr val="163794"/>
                </a:solidFill>
                <a:latin typeface="Arial"/>
              </a:rPr>
              <a:t>软件质量评估模型的一般结构</a:t>
            </a:r>
            <a:endParaRPr lang="zh-CN" altLang="en-US" sz="3200" kern="0" dirty="0">
              <a:solidFill>
                <a:srgbClr val="16379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8" y="1052736"/>
            <a:ext cx="8229600" cy="524827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z="2800" dirty="0" smtClean="0"/>
              <a:t>工作一：软件质量评估模型综述（</a:t>
            </a:r>
            <a:r>
              <a:rPr lang="en-US" altLang="zh-CN" sz="2800" dirty="0" smtClean="0"/>
              <a:t>5/5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36155" y="1498562"/>
            <a:ext cx="8285201" cy="850318"/>
            <a:chOff x="3747146" y="892831"/>
            <a:chExt cx="8058400" cy="976408"/>
          </a:xfrm>
        </p:grpSpPr>
        <p:sp>
          <p:nvSpPr>
            <p:cNvPr id="6" name="圆角矩形 5"/>
            <p:cNvSpPr/>
            <p:nvPr/>
          </p:nvSpPr>
          <p:spPr>
            <a:xfrm>
              <a:off x="3863748" y="1037506"/>
              <a:ext cx="7941798" cy="831733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000" dirty="0" smtClean="0"/>
                <a:t>  最常用的</a:t>
              </a:r>
              <a:r>
                <a:rPr lang="en-US" altLang="zh-CN" sz="2000" dirty="0" smtClean="0"/>
                <a:t>Metrics: complexity</a:t>
              </a:r>
              <a:r>
                <a:rPr lang="en-US" altLang="zh-CN" sz="2000" dirty="0"/>
                <a:t>, design and code entity </a:t>
              </a:r>
              <a:endParaRPr lang="en-US" altLang="zh-CN" sz="2000" dirty="0" smtClean="0"/>
            </a:p>
            <a:p>
              <a:pPr marL="0" indent="0" algn="ctr">
                <a:buFontTx/>
                <a:buNone/>
                <a:defRPr/>
              </a:pPr>
              <a:r>
                <a:rPr lang="zh-CN" altLang="en-US" sz="2000" dirty="0" smtClean="0"/>
                <a:t>最受关注的高层特征：</a:t>
              </a:r>
              <a:r>
                <a:rPr lang="en-US" altLang="zh-CN" sz="2000" dirty="0" smtClean="0"/>
                <a:t>maintainability </a:t>
              </a:r>
              <a:r>
                <a:rPr lang="en-US" altLang="zh-CN" sz="2000" dirty="0"/>
                <a:t>and </a:t>
              </a:r>
              <a:r>
                <a:rPr lang="en-US" altLang="zh-CN" sz="2000" dirty="0" smtClean="0"/>
                <a:t>reliability</a:t>
              </a:r>
              <a:endParaRPr lang="en-US" altLang="zh-CN" sz="2000" dirty="0">
                <a:solidFill>
                  <a:srgbClr val="0066CC"/>
                </a:solidFill>
              </a:endParaRPr>
            </a:p>
          </p:txBody>
        </p:sp>
        <p:sp>
          <p:nvSpPr>
            <p:cNvPr id="7" name="爆炸形 1 6"/>
            <p:cNvSpPr/>
            <p:nvPr/>
          </p:nvSpPr>
          <p:spPr>
            <a:xfrm rot="16445364">
              <a:off x="3748154" y="891823"/>
              <a:ext cx="352459" cy="354475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5201" y="2388533"/>
            <a:ext cx="8315876" cy="752435"/>
            <a:chOff x="3747146" y="1082915"/>
            <a:chExt cx="8088235" cy="861653"/>
          </a:xfrm>
        </p:grpSpPr>
        <p:sp>
          <p:nvSpPr>
            <p:cNvPr id="9" name="圆角矩形 8"/>
            <p:cNvSpPr/>
            <p:nvPr/>
          </p:nvSpPr>
          <p:spPr>
            <a:xfrm>
              <a:off x="3863747" y="1266580"/>
              <a:ext cx="7971634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000" dirty="0"/>
                <a:t>使用最多的聚集方法：线性加</a:t>
              </a:r>
              <a:r>
                <a:rPr lang="zh-CN" altLang="en-US" sz="2000" dirty="0" smtClean="0"/>
                <a:t>和，但已开始受到质疑</a:t>
              </a:r>
              <a:endParaRPr lang="en-US" altLang="zh-CN" sz="2000" dirty="0"/>
            </a:p>
          </p:txBody>
        </p:sp>
        <p:sp>
          <p:nvSpPr>
            <p:cNvPr id="10" name="爆炸形 1 9"/>
            <p:cNvSpPr/>
            <p:nvPr/>
          </p:nvSpPr>
          <p:spPr>
            <a:xfrm rot="16445364">
              <a:off x="3748154" y="1081907"/>
              <a:ext cx="352459" cy="354475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4247" y="3946337"/>
            <a:ext cx="8315876" cy="778807"/>
            <a:chOff x="3747146" y="1037506"/>
            <a:chExt cx="8088235" cy="857294"/>
          </a:xfrm>
        </p:grpSpPr>
        <p:sp>
          <p:nvSpPr>
            <p:cNvPr id="12" name="圆角矩形 11"/>
            <p:cNvSpPr/>
            <p:nvPr/>
          </p:nvSpPr>
          <p:spPr>
            <a:xfrm>
              <a:off x="3863747" y="1216812"/>
              <a:ext cx="7971634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000" dirty="0"/>
                <a:t>仅有一小部分模型有对应的实现</a:t>
              </a:r>
              <a:r>
                <a:rPr lang="zh-CN" altLang="en-US" sz="2000" dirty="0" smtClean="0"/>
                <a:t>工具，且部分工具仅停留在研究阶段</a:t>
              </a:r>
              <a:endParaRPr lang="en-US" altLang="zh-CN" sz="2000" dirty="0"/>
            </a:p>
          </p:txBody>
        </p:sp>
        <p:sp>
          <p:nvSpPr>
            <p:cNvPr id="13" name="爆炸形 1 12"/>
            <p:cNvSpPr/>
            <p:nvPr/>
          </p:nvSpPr>
          <p:spPr>
            <a:xfrm rot="16445364">
              <a:off x="3748154" y="1036498"/>
              <a:ext cx="352459" cy="354475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470" y="3140968"/>
            <a:ext cx="8315876" cy="759590"/>
            <a:chOff x="3747146" y="1037506"/>
            <a:chExt cx="8088235" cy="857294"/>
          </a:xfrm>
        </p:grpSpPr>
        <p:sp>
          <p:nvSpPr>
            <p:cNvPr id="15" name="圆角矩形 14"/>
            <p:cNvSpPr/>
            <p:nvPr/>
          </p:nvSpPr>
          <p:spPr>
            <a:xfrm>
              <a:off x="3863747" y="1216812"/>
              <a:ext cx="7971634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000" dirty="0" smtClean="0"/>
                <a:t>模型评估是</a:t>
              </a:r>
              <a:r>
                <a:rPr lang="zh-CN" altLang="en-US" sz="2000" dirty="0"/>
                <a:t>一大难点，</a:t>
              </a:r>
              <a:r>
                <a:rPr lang="en-US" altLang="zh-CN" sz="2000" dirty="0"/>
                <a:t>50%</a:t>
              </a:r>
              <a:r>
                <a:rPr lang="zh-CN" altLang="en-US" sz="2000" dirty="0"/>
                <a:t>的模型没有提到</a:t>
              </a:r>
              <a:r>
                <a:rPr lang="zh-CN" altLang="en-US" sz="2000" dirty="0" smtClean="0"/>
                <a:t>模型</a:t>
              </a:r>
              <a:r>
                <a:rPr lang="zh-CN" altLang="en-US" sz="2000" dirty="0"/>
                <a:t>评估</a:t>
              </a:r>
              <a:endParaRPr lang="en-US" altLang="zh-CN" sz="2000" dirty="0"/>
            </a:p>
          </p:txBody>
        </p:sp>
        <p:sp>
          <p:nvSpPr>
            <p:cNvPr id="16" name="爆炸形 1 15"/>
            <p:cNvSpPr/>
            <p:nvPr/>
          </p:nvSpPr>
          <p:spPr>
            <a:xfrm rot="16445364">
              <a:off x="3748154" y="1036498"/>
              <a:ext cx="352459" cy="354475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5201" y="4869160"/>
            <a:ext cx="8315876" cy="778807"/>
            <a:chOff x="3747146" y="1037506"/>
            <a:chExt cx="8088235" cy="857294"/>
          </a:xfrm>
        </p:grpSpPr>
        <p:sp>
          <p:nvSpPr>
            <p:cNvPr id="18" name="圆角矩形 17"/>
            <p:cNvSpPr/>
            <p:nvPr/>
          </p:nvSpPr>
          <p:spPr>
            <a:xfrm>
              <a:off x="3863747" y="1216812"/>
              <a:ext cx="7971634" cy="677988"/>
            </a:xfrm>
            <a:prstGeom prst="roundRect">
              <a:avLst>
                <a:gd name="adj" fmla="val 25984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000" dirty="0"/>
                <a:t>模型健壮性和</a:t>
              </a:r>
              <a:r>
                <a:rPr lang="en-US" altLang="zh-CN" sz="2000" dirty="0"/>
                <a:t>benchmark</a:t>
              </a:r>
              <a:r>
                <a:rPr lang="zh-CN" altLang="en-US" sz="2000" dirty="0"/>
                <a:t>是值得改进的两个方面</a:t>
              </a:r>
              <a:endParaRPr lang="en-US" altLang="zh-CN" sz="2000" dirty="0"/>
            </a:p>
          </p:txBody>
        </p:sp>
        <p:sp>
          <p:nvSpPr>
            <p:cNvPr id="19" name="爆炸形 1 18"/>
            <p:cNvSpPr/>
            <p:nvPr/>
          </p:nvSpPr>
          <p:spPr>
            <a:xfrm rot="16445364">
              <a:off x="3748154" y="1036498"/>
              <a:ext cx="352459" cy="354475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8502482" y="1793662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4844" y="2597634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3068" y="3422979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4844" y="4281917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21356" y="5162720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RQ5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5877272"/>
            <a:ext cx="84006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论文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Meng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Yan,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Xiaohong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Zhang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et al.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systematic review of quality assessment models for software products, submitted to Information and Software Technology,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2015, (SCI, under review)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1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39200" cy="563563"/>
          </a:xfrm>
        </p:spPr>
        <p:txBody>
          <a:bodyPr/>
          <a:lstStyle/>
          <a:p>
            <a:r>
              <a:rPr lang="zh-CN" altLang="en-US" sz="2800" dirty="0" smtClean="0"/>
              <a:t>工作二：基于</a:t>
            </a:r>
            <a:r>
              <a:rPr lang="zh-CN" altLang="en-US" sz="2800" dirty="0"/>
              <a:t>迁移</a:t>
            </a:r>
            <a:r>
              <a:rPr lang="zh-CN" altLang="en-US" sz="2800" dirty="0" smtClean="0"/>
              <a:t>学习的软件可维护性预测研究（</a:t>
            </a:r>
            <a:r>
              <a:rPr lang="en-US" altLang="zh-CN" sz="2800" dirty="0" smtClean="0"/>
              <a:t>1/4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86832" y="1717459"/>
            <a:ext cx="8461632" cy="2800945"/>
            <a:chOff x="662840" y="361630"/>
            <a:chExt cx="10801280" cy="3663984"/>
          </a:xfrm>
        </p:grpSpPr>
        <p:sp>
          <p:nvSpPr>
            <p:cNvPr id="5" name="圆角矩形 4"/>
            <p:cNvSpPr/>
            <p:nvPr/>
          </p:nvSpPr>
          <p:spPr>
            <a:xfrm>
              <a:off x="662840" y="891522"/>
              <a:ext cx="2906973" cy="313409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31378" y="1259190"/>
              <a:ext cx="1363200" cy="954068"/>
              <a:chOff x="1049743" y="1736865"/>
              <a:chExt cx="1363200" cy="954068"/>
            </a:xfrm>
          </p:grpSpPr>
          <p:sp>
            <p:nvSpPr>
              <p:cNvPr id="28" name="流程图: 多文档 27"/>
              <p:cNvSpPr/>
              <p:nvPr/>
            </p:nvSpPr>
            <p:spPr>
              <a:xfrm>
                <a:off x="1280179" y="1803826"/>
                <a:ext cx="1132764" cy="887107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59"/>
              <p:cNvSpPr txBox="1"/>
              <p:nvPr/>
            </p:nvSpPr>
            <p:spPr>
              <a:xfrm>
                <a:off x="1512407" y="1765685"/>
                <a:ext cx="559049" cy="84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30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743" y="1736865"/>
                <a:ext cx="493590" cy="49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流程图: 多文档 22"/>
            <p:cNvSpPr/>
            <p:nvPr/>
          </p:nvSpPr>
          <p:spPr>
            <a:xfrm>
              <a:off x="995265" y="2841322"/>
              <a:ext cx="1132764" cy="887103"/>
            </a:xfrm>
            <a:prstGeom prst="flowChartMultidocumen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378990" y="361630"/>
              <a:ext cx="1964142" cy="45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</a:p>
          </p:txBody>
        </p:sp>
        <p:sp>
          <p:nvSpPr>
            <p:cNvPr id="11" name="文本框 41"/>
            <p:cNvSpPr txBox="1"/>
            <p:nvPr/>
          </p:nvSpPr>
          <p:spPr>
            <a:xfrm>
              <a:off x="2331798" y="1554756"/>
              <a:ext cx="1317008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43"/>
            <p:cNvSpPr txBox="1"/>
            <p:nvPr/>
          </p:nvSpPr>
          <p:spPr>
            <a:xfrm>
              <a:off x="2313086" y="2964334"/>
              <a:ext cx="1366539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en-US" altLang="zh-CN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742985" y="1846519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1409" y="1266517"/>
              <a:ext cx="1786722" cy="1744180"/>
            </a:xfrm>
            <a:prstGeom prst="rect">
              <a:avLst/>
            </a:prstGeom>
          </p:spPr>
        </p:pic>
        <p:sp>
          <p:nvSpPr>
            <p:cNvPr id="17" name="文本框 47"/>
            <p:cNvSpPr txBox="1"/>
            <p:nvPr/>
          </p:nvSpPr>
          <p:spPr>
            <a:xfrm>
              <a:off x="4715426" y="773770"/>
              <a:ext cx="2789037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传统机器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学习方法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7249326" y="1827239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872180" y="2006460"/>
              <a:ext cx="2591940" cy="178026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缺陷预测模型</a:t>
              </a:r>
            </a:p>
          </p:txBody>
        </p:sp>
        <p:pic>
          <p:nvPicPr>
            <p:cNvPr id="20" name="Picture 10" descr="http://www.icosky.com/icon/png/Application/openPhone/Setting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622" y="1752018"/>
              <a:ext cx="653959" cy="65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流程图: 多文档 30"/>
          <p:cNvSpPr/>
          <p:nvPr/>
        </p:nvSpPr>
        <p:spPr>
          <a:xfrm>
            <a:off x="5871204" y="1657819"/>
            <a:ext cx="1132764" cy="88710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825830" y="1937871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99546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468" y="1556792"/>
            <a:ext cx="562908" cy="58484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>
            <a:off x="7003968" y="2058120"/>
            <a:ext cx="1240440" cy="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箭头 39"/>
          <p:cNvSpPr/>
          <p:nvPr/>
        </p:nvSpPr>
        <p:spPr>
          <a:xfrm rot="5400000">
            <a:off x="7270277" y="2364065"/>
            <a:ext cx="864843" cy="35674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1043" y="6176454"/>
            <a:ext cx="9036137" cy="640656"/>
            <a:chOff x="3375257" y="4686724"/>
            <a:chExt cx="10080603" cy="1425900"/>
          </a:xfrm>
        </p:grpSpPr>
        <p:grpSp>
          <p:nvGrpSpPr>
            <p:cNvPr id="42" name="组合 41"/>
            <p:cNvGrpSpPr/>
            <p:nvPr/>
          </p:nvGrpSpPr>
          <p:grpSpPr>
            <a:xfrm>
              <a:off x="3375257" y="4686724"/>
              <a:ext cx="10080603" cy="1425900"/>
              <a:chOff x="2285725" y="680660"/>
              <a:chExt cx="19619380" cy="1309423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14286" y="787927"/>
                <a:ext cx="19290819" cy="1202156"/>
              </a:xfrm>
              <a:prstGeom prst="roundRect">
                <a:avLst>
                  <a:gd name="adj" fmla="val 25984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FontTx/>
                  <a:buNone/>
                  <a:defRPr/>
                </a:pPr>
                <a:endParaRPr lang="en-US" altLang="zh-CN" sz="2400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45" name="爆炸形 1 44"/>
              <p:cNvSpPr/>
              <p:nvPr/>
            </p:nvSpPr>
            <p:spPr>
              <a:xfrm rot="16445364">
                <a:off x="2455678" y="510707"/>
                <a:ext cx="352459" cy="692365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678606" y="4822173"/>
              <a:ext cx="9734022" cy="542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66CC"/>
                  </a:solidFill>
                </a:rPr>
                <a:t>训练</a:t>
              </a:r>
              <a:r>
                <a:rPr lang="zh-CN" altLang="en-US" dirty="0" smtClean="0">
                  <a:solidFill>
                    <a:srgbClr val="0066CC"/>
                  </a:solidFill>
                </a:rPr>
                <a:t>数据标注需要耗费</a:t>
              </a:r>
              <a:r>
                <a:rPr lang="zh-CN" altLang="en-US" dirty="0">
                  <a:solidFill>
                    <a:srgbClr val="0066CC"/>
                  </a:solidFill>
                </a:rPr>
                <a:t>大量的人力与</a:t>
              </a:r>
              <a:r>
                <a:rPr lang="zh-CN" altLang="en-US" dirty="0" smtClean="0">
                  <a:solidFill>
                    <a:srgbClr val="0066CC"/>
                  </a:solidFill>
                </a:rPr>
                <a:t>物力，直接用其它环境的标注数据</a:t>
              </a:r>
              <a:r>
                <a:rPr lang="zh-CN" altLang="en-US" dirty="0">
                  <a:solidFill>
                    <a:srgbClr val="0066CC"/>
                  </a:solidFill>
                </a:rPr>
                <a:t>效果</a:t>
              </a:r>
              <a:r>
                <a:rPr lang="zh-CN" altLang="en-US" dirty="0" smtClean="0">
                  <a:solidFill>
                    <a:srgbClr val="0066CC"/>
                  </a:solidFill>
                </a:rPr>
                <a:t>并不理想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44866" y="1135071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传统机器学习方法面临的困境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以缺陷预测为例</a:t>
            </a:r>
            <a:endParaRPr lang="en-US" altLang="zh-CN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rot="18683608">
            <a:off x="134477" y="3002144"/>
            <a:ext cx="2431846" cy="493283"/>
          </a:xfrm>
          <a:prstGeom prst="rect">
            <a:avLst/>
          </a:prstGeom>
          <a:pattFill prst="pct75">
            <a:fgClr>
              <a:srgbClr val="C000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UNAVAILABLE</a:t>
            </a:r>
            <a:endParaRPr lang="zh-CN" altLang="en-US" sz="2400" dirty="0"/>
          </a:p>
        </p:txBody>
      </p:sp>
      <p:sp>
        <p:nvSpPr>
          <p:cNvPr id="47" name="流程图: 磁盘 46"/>
          <p:cNvSpPr/>
          <p:nvPr/>
        </p:nvSpPr>
        <p:spPr>
          <a:xfrm>
            <a:off x="3419872" y="4675448"/>
            <a:ext cx="2089786" cy="1489856"/>
          </a:xfrm>
          <a:prstGeom prst="flowChartMagneticDisk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Training Data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From Other Projects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右箭头 47"/>
          <p:cNvSpPr/>
          <p:nvPr/>
        </p:nvSpPr>
        <p:spPr>
          <a:xfrm rot="16200000">
            <a:off x="3967503" y="3879554"/>
            <a:ext cx="978546" cy="633647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 rot="18625605">
            <a:off x="2456447" y="4865129"/>
            <a:ext cx="2103056" cy="493283"/>
          </a:xfrm>
          <a:prstGeom prst="rect">
            <a:avLst/>
          </a:prstGeom>
          <a:pattFill prst="pct75">
            <a:fgClr>
              <a:srgbClr val="C000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UNRELIABLE</a:t>
            </a:r>
            <a:endParaRPr lang="zh-CN" altLang="en-US" sz="2400" dirty="0"/>
          </a:p>
        </p:txBody>
      </p:sp>
      <p:sp>
        <p:nvSpPr>
          <p:cNvPr id="50" name="爆炸形 2 49"/>
          <p:cNvSpPr/>
          <p:nvPr/>
        </p:nvSpPr>
        <p:spPr>
          <a:xfrm>
            <a:off x="5646502" y="4440904"/>
            <a:ext cx="1774046" cy="1736977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数据分布不同</a:t>
            </a:r>
            <a:r>
              <a:rPr lang="zh-CN" altLang="en-US" dirty="0"/>
              <a:t>！</a:t>
            </a:r>
            <a:endParaRPr lang="en-US" altLang="zh-CN" dirty="0" smtClean="0"/>
          </a:p>
        </p:txBody>
      </p:sp>
      <p:sp>
        <p:nvSpPr>
          <p:cNvPr id="36" name="TextBox 2"/>
          <p:cNvSpPr txBox="1"/>
          <p:nvPr/>
        </p:nvSpPr>
        <p:spPr>
          <a:xfrm>
            <a:off x="899592" y="6453336"/>
            <a:ext cx="7801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/>
                <a:cs typeface="Gill Sans MT"/>
              </a:rPr>
              <a:t>Only </a:t>
            </a:r>
            <a:r>
              <a:rPr lang="en-US" sz="2000" dirty="0" smtClean="0">
                <a:solidFill>
                  <a:schemeClr val="accent2"/>
                </a:solidFill>
                <a:latin typeface="Gill Sans MT"/>
                <a:cs typeface="Gill Sans MT"/>
              </a:rPr>
              <a:t>2%</a:t>
            </a:r>
            <a:r>
              <a:rPr lang="en-US" sz="2000" dirty="0" smtClean="0">
                <a:latin typeface="Gill Sans MT"/>
                <a:cs typeface="Gill Sans MT"/>
              </a:rPr>
              <a:t> out of 622 prediction combinations worked. </a:t>
            </a:r>
            <a:r>
              <a:rPr lang="en-US" sz="1400" dirty="0" smtClean="0">
                <a:latin typeface="Gill Sans MT"/>
                <a:cs typeface="Gill Sans MT"/>
              </a:rPr>
              <a:t>(Zimmermann@FSE`09) </a:t>
            </a:r>
            <a:endParaRPr lang="en-US" sz="200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953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259632" y="1607830"/>
            <a:ext cx="5976664" cy="5133538"/>
            <a:chOff x="2432079" y="2288193"/>
            <a:chExt cx="4156145" cy="3497425"/>
          </a:xfrm>
        </p:grpSpPr>
        <p:sp>
          <p:nvSpPr>
            <p:cNvPr id="4" name="Oval 4"/>
            <p:cNvSpPr/>
            <p:nvPr/>
          </p:nvSpPr>
          <p:spPr>
            <a:xfrm>
              <a:off x="3266672" y="3197052"/>
              <a:ext cx="267568" cy="27092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5"/>
            <p:cNvSpPr/>
            <p:nvPr/>
          </p:nvSpPr>
          <p:spPr>
            <a:xfrm>
              <a:off x="3534239" y="3633560"/>
              <a:ext cx="147683" cy="14768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6"/>
            <p:cNvSpPr/>
            <p:nvPr/>
          </p:nvSpPr>
          <p:spPr>
            <a:xfrm>
              <a:off x="3077494" y="2799383"/>
              <a:ext cx="1181459" cy="1189502"/>
            </a:xfrm>
            <a:prstGeom prst="ellipse">
              <a:avLst/>
            </a:prstGeom>
            <a:noFill/>
            <a:ln w="412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7"/>
            <p:cNvSpPr/>
            <p:nvPr/>
          </p:nvSpPr>
          <p:spPr>
            <a:xfrm>
              <a:off x="5051300" y="2927368"/>
              <a:ext cx="903326" cy="909476"/>
            </a:xfrm>
            <a:prstGeom prst="ellipse">
              <a:avLst/>
            </a:prstGeom>
            <a:noFill/>
            <a:ln w="412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5555449" y="3541817"/>
              <a:ext cx="147683" cy="15751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5481608" y="3072883"/>
              <a:ext cx="147683" cy="15751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312594" y="2302480"/>
              <a:ext cx="738655" cy="314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ill Sans MT"/>
                  <a:cs typeface="Gill Sans MT"/>
                </a:rPr>
                <a:t>Source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58808" y="2288193"/>
              <a:ext cx="682950" cy="314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ill Sans MT"/>
                  <a:cs typeface="Gill Sans MT"/>
                </a:rPr>
                <a:t>Target</a:t>
              </a:r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2849096" y="4105433"/>
              <a:ext cx="3586120" cy="2516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F497D"/>
                  </a:solidFill>
                  <a:latin typeface="Gill Sans MT"/>
                  <a:cs typeface="Gill Sans MT"/>
                </a:rPr>
                <a:t>Oops, we are different! Let’s meet at another world!</a:t>
              </a:r>
            </a:p>
          </p:txBody>
        </p:sp>
        <p:sp>
          <p:nvSpPr>
            <p:cNvPr id="13" name="Oval 19"/>
            <p:cNvSpPr/>
            <p:nvPr/>
          </p:nvSpPr>
          <p:spPr>
            <a:xfrm>
              <a:off x="3680075" y="3049368"/>
              <a:ext cx="147683" cy="14768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20"/>
            <p:cNvSpPr/>
            <p:nvPr/>
          </p:nvSpPr>
          <p:spPr>
            <a:xfrm>
              <a:off x="3887151" y="3200124"/>
              <a:ext cx="264697" cy="26785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Oval 21"/>
            <p:cNvSpPr/>
            <p:nvPr/>
          </p:nvSpPr>
          <p:spPr>
            <a:xfrm>
              <a:off x="3792440" y="3559416"/>
              <a:ext cx="147683" cy="14768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22"/>
            <p:cNvSpPr/>
            <p:nvPr/>
          </p:nvSpPr>
          <p:spPr>
            <a:xfrm>
              <a:off x="5170341" y="3296702"/>
              <a:ext cx="283823" cy="26271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5698153" y="3302251"/>
              <a:ext cx="147683" cy="15751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26"/>
            <p:cNvSpPr/>
            <p:nvPr/>
          </p:nvSpPr>
          <p:spPr>
            <a:xfrm>
              <a:off x="3055027" y="4596116"/>
              <a:ext cx="1181459" cy="1189502"/>
            </a:xfrm>
            <a:prstGeom prst="ellipse">
              <a:avLst/>
            </a:prstGeom>
            <a:noFill/>
            <a:ln w="412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27"/>
            <p:cNvSpPr/>
            <p:nvPr/>
          </p:nvSpPr>
          <p:spPr>
            <a:xfrm>
              <a:off x="5051300" y="4735440"/>
              <a:ext cx="903326" cy="909476"/>
            </a:xfrm>
            <a:prstGeom prst="ellipse">
              <a:avLst/>
            </a:prstGeom>
            <a:noFill/>
            <a:ln w="412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Isosceles Triangle 28"/>
            <p:cNvSpPr/>
            <p:nvPr/>
          </p:nvSpPr>
          <p:spPr>
            <a:xfrm>
              <a:off x="5112998" y="5032540"/>
              <a:ext cx="283823" cy="243898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9"/>
            <p:cNvSpPr/>
            <p:nvPr/>
          </p:nvSpPr>
          <p:spPr>
            <a:xfrm>
              <a:off x="5460020" y="4818178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30"/>
            <p:cNvSpPr/>
            <p:nvPr/>
          </p:nvSpPr>
          <p:spPr>
            <a:xfrm>
              <a:off x="5687081" y="5067452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31"/>
            <p:cNvSpPr/>
            <p:nvPr/>
          </p:nvSpPr>
          <p:spPr>
            <a:xfrm>
              <a:off x="5539398" y="5345829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32"/>
            <p:cNvSpPr/>
            <p:nvPr/>
          </p:nvSpPr>
          <p:spPr>
            <a:xfrm>
              <a:off x="3227801" y="4957502"/>
              <a:ext cx="306438" cy="259208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33"/>
            <p:cNvSpPr/>
            <p:nvPr/>
          </p:nvSpPr>
          <p:spPr>
            <a:xfrm>
              <a:off x="3454861" y="5345829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34"/>
            <p:cNvSpPr/>
            <p:nvPr/>
          </p:nvSpPr>
          <p:spPr>
            <a:xfrm>
              <a:off x="3792440" y="5451030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35"/>
            <p:cNvSpPr/>
            <p:nvPr/>
          </p:nvSpPr>
          <p:spPr>
            <a:xfrm>
              <a:off x="3860745" y="5032540"/>
              <a:ext cx="291103" cy="253832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36"/>
            <p:cNvSpPr/>
            <p:nvPr/>
          </p:nvSpPr>
          <p:spPr>
            <a:xfrm>
              <a:off x="3681922" y="4893216"/>
              <a:ext cx="158755" cy="139324"/>
            </a:xfrm>
            <a:prstGeom prst="triangle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rved Right Arrow 40"/>
            <p:cNvSpPr/>
            <p:nvPr/>
          </p:nvSpPr>
          <p:spPr>
            <a:xfrm>
              <a:off x="2432079" y="3655446"/>
              <a:ext cx="493278" cy="1398086"/>
            </a:xfrm>
            <a:prstGeom prst="curvedRightArrow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Left Arrow 41"/>
            <p:cNvSpPr/>
            <p:nvPr/>
          </p:nvSpPr>
          <p:spPr>
            <a:xfrm>
              <a:off x="6147423" y="3666614"/>
              <a:ext cx="440801" cy="1365926"/>
            </a:xfrm>
            <a:prstGeom prst="curvedLeftArrow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39200" cy="563563"/>
          </a:xfrm>
        </p:spPr>
        <p:txBody>
          <a:bodyPr/>
          <a:lstStyle/>
          <a:p>
            <a:r>
              <a:rPr lang="zh-CN" altLang="en-US" sz="2800" dirty="0" smtClean="0"/>
              <a:t>工作二：基于</a:t>
            </a:r>
            <a:r>
              <a:rPr lang="zh-CN" altLang="en-US" sz="2800" dirty="0"/>
              <a:t>迁移</a:t>
            </a:r>
            <a:r>
              <a:rPr lang="zh-CN" altLang="en-US" sz="2800" dirty="0" smtClean="0"/>
              <a:t>学习的软件可维护性预测研究（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/4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4" name="TextBox 14"/>
          <p:cNvSpPr txBox="1"/>
          <p:nvPr/>
        </p:nvSpPr>
        <p:spPr>
          <a:xfrm>
            <a:off x="6569342" y="6404040"/>
            <a:ext cx="244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TCA</a:t>
            </a:r>
            <a:r>
              <a:rPr lang="zh-CN" altLang="en-US" dirty="0" smtClean="0">
                <a:latin typeface="Gill Sans MT"/>
                <a:cs typeface="Gill Sans MT"/>
              </a:rPr>
              <a:t>，</a:t>
            </a:r>
            <a:r>
              <a:rPr lang="en-US" altLang="zh-CN" dirty="0" smtClean="0"/>
              <a:t>Nam@ICSE’13</a:t>
            </a:r>
            <a:endParaRPr lang="en-US" dirty="0" smtClean="0">
              <a:latin typeface="Gill Sans MT"/>
              <a:cs typeface="Gill Sans M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96" y="1124744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迁移学习的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en-US" altLang="zh-CN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39200" cy="563563"/>
          </a:xfrm>
        </p:spPr>
        <p:txBody>
          <a:bodyPr/>
          <a:lstStyle/>
          <a:p>
            <a:r>
              <a:rPr lang="zh-CN" altLang="en-US" sz="2800" dirty="0" smtClean="0"/>
              <a:t>工作二：基于</a:t>
            </a:r>
            <a:r>
              <a:rPr lang="zh-CN" altLang="en-US" sz="2800" dirty="0"/>
              <a:t>迁移</a:t>
            </a:r>
            <a:r>
              <a:rPr lang="zh-CN" altLang="en-US" sz="2800" dirty="0" smtClean="0"/>
              <a:t>学习的软件可维护性预测研究（</a:t>
            </a:r>
            <a:r>
              <a:rPr lang="en-US" altLang="zh-CN" sz="2800" dirty="0" smtClean="0"/>
              <a:t>3/4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23528" y="1844824"/>
            <a:ext cx="8424936" cy="3985434"/>
            <a:chOff x="709682" y="245653"/>
            <a:chExt cx="10754438" cy="5213445"/>
          </a:xfrm>
        </p:grpSpPr>
        <p:sp>
          <p:nvSpPr>
            <p:cNvPr id="5" name="圆角矩形 4"/>
            <p:cNvSpPr/>
            <p:nvPr/>
          </p:nvSpPr>
          <p:spPr>
            <a:xfrm>
              <a:off x="709682" y="245653"/>
              <a:ext cx="2906973" cy="5213445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31378" y="966145"/>
              <a:ext cx="1379559" cy="996395"/>
              <a:chOff x="1049743" y="1443820"/>
              <a:chExt cx="1379559" cy="996395"/>
            </a:xfrm>
          </p:grpSpPr>
          <p:sp>
            <p:nvSpPr>
              <p:cNvPr id="28" name="流程图: 多文档 27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59"/>
              <p:cNvSpPr txBox="1"/>
              <p:nvPr/>
            </p:nvSpPr>
            <p:spPr>
              <a:xfrm>
                <a:off x="1543333" y="1594734"/>
                <a:ext cx="559049" cy="84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30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743" y="1443820"/>
                <a:ext cx="493590" cy="49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831378" y="2090380"/>
              <a:ext cx="1379559" cy="996395"/>
              <a:chOff x="1049743" y="1443820"/>
              <a:chExt cx="1379559" cy="996395"/>
            </a:xfrm>
          </p:grpSpPr>
          <p:sp>
            <p:nvSpPr>
              <p:cNvPr id="25" name="流程图: 多文档 24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56"/>
              <p:cNvSpPr txBox="1"/>
              <p:nvPr/>
            </p:nvSpPr>
            <p:spPr>
              <a:xfrm>
                <a:off x="1543333" y="1594734"/>
                <a:ext cx="559049" cy="84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27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743" y="1443820"/>
                <a:ext cx="493590" cy="49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1078173" y="3313556"/>
              <a:ext cx="1132764" cy="911671"/>
              <a:chOff x="1296538" y="1528546"/>
              <a:chExt cx="1132764" cy="911671"/>
            </a:xfrm>
          </p:grpSpPr>
          <p:sp>
            <p:nvSpPr>
              <p:cNvPr id="23" name="流程图: 多文档 22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文本框 54"/>
              <p:cNvSpPr txBox="1"/>
              <p:nvPr/>
            </p:nvSpPr>
            <p:spPr>
              <a:xfrm>
                <a:off x="1543333" y="1594735"/>
                <a:ext cx="559047" cy="84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78173" y="4415328"/>
              <a:ext cx="1132764" cy="911671"/>
              <a:chOff x="1296538" y="1528546"/>
              <a:chExt cx="1132764" cy="911671"/>
            </a:xfrm>
          </p:grpSpPr>
          <p:sp>
            <p:nvSpPr>
              <p:cNvPr id="21" name="流程图: 多文档 20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文本框 52"/>
              <p:cNvSpPr txBox="1"/>
              <p:nvPr/>
            </p:nvSpPr>
            <p:spPr>
              <a:xfrm>
                <a:off x="1543333" y="1594735"/>
                <a:ext cx="559047" cy="84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r>
                  <a:rPr kumimoji="0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….</a:t>
                </a: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文本框 40"/>
            <p:cNvSpPr txBox="1"/>
            <p:nvPr/>
          </p:nvSpPr>
          <p:spPr>
            <a:xfrm>
              <a:off x="1378990" y="361630"/>
              <a:ext cx="1964142" cy="45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</a:p>
          </p:txBody>
        </p:sp>
        <p:sp>
          <p:nvSpPr>
            <p:cNvPr id="11" name="文本框 41"/>
            <p:cNvSpPr txBox="1"/>
            <p:nvPr/>
          </p:nvSpPr>
          <p:spPr>
            <a:xfrm>
              <a:off x="2299646" y="1164965"/>
              <a:ext cx="1317008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42"/>
            <p:cNvSpPr txBox="1"/>
            <p:nvPr/>
          </p:nvSpPr>
          <p:spPr>
            <a:xfrm>
              <a:off x="2333198" y="2223058"/>
              <a:ext cx="1283454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43"/>
            <p:cNvSpPr txBox="1"/>
            <p:nvPr/>
          </p:nvSpPr>
          <p:spPr>
            <a:xfrm>
              <a:off x="2361059" y="3413612"/>
              <a:ext cx="1366539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44"/>
            <p:cNvSpPr txBox="1"/>
            <p:nvPr/>
          </p:nvSpPr>
          <p:spPr>
            <a:xfrm>
              <a:off x="2333200" y="4481515"/>
              <a:ext cx="1392014" cy="48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63450" y="247318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874" y="1893177"/>
              <a:ext cx="1786722" cy="1744181"/>
            </a:xfrm>
            <a:prstGeom prst="rect">
              <a:avLst/>
            </a:prstGeom>
          </p:spPr>
        </p:pic>
        <p:sp>
          <p:nvSpPr>
            <p:cNvPr id="17" name="文本框 47"/>
            <p:cNvSpPr txBox="1"/>
            <p:nvPr/>
          </p:nvSpPr>
          <p:spPr>
            <a:xfrm>
              <a:off x="4852885" y="3660897"/>
              <a:ext cx="2564698" cy="12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迁移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（将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转换至同一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数据空间）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7369791" y="245390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872180" y="2006460"/>
              <a:ext cx="2591940" cy="178026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缺陷预测模型</a:t>
              </a:r>
            </a:p>
          </p:txBody>
        </p:sp>
        <p:pic>
          <p:nvPicPr>
            <p:cNvPr id="20" name="Picture 10" descr="http://www.icosky.com/icon/png/Application/openPhone/Setting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622" y="1752018"/>
              <a:ext cx="653959" cy="65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流程图: 多文档 30"/>
          <p:cNvSpPr/>
          <p:nvPr/>
        </p:nvSpPr>
        <p:spPr>
          <a:xfrm>
            <a:off x="5871204" y="1873843"/>
            <a:ext cx="1132764" cy="88710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825830" y="2153895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4" descr="http://cdn-img.easyicon.cn/png/50/50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115570"/>
            <a:ext cx="386674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468" y="1772816"/>
            <a:ext cx="562908" cy="58484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>
            <a:off x="7003968" y="2274144"/>
            <a:ext cx="1240440" cy="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箭头 39"/>
          <p:cNvSpPr/>
          <p:nvPr/>
        </p:nvSpPr>
        <p:spPr>
          <a:xfrm rot="5400000">
            <a:off x="7270277" y="2580089"/>
            <a:ext cx="864843" cy="35674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24514" y="5945753"/>
            <a:ext cx="7236279" cy="648070"/>
            <a:chOff x="3375257" y="5060870"/>
            <a:chExt cx="8072704" cy="883181"/>
          </a:xfrm>
        </p:grpSpPr>
        <p:grpSp>
          <p:nvGrpSpPr>
            <p:cNvPr id="42" name="组合 41"/>
            <p:cNvGrpSpPr/>
            <p:nvPr/>
          </p:nvGrpSpPr>
          <p:grpSpPr>
            <a:xfrm>
              <a:off x="3375257" y="5060870"/>
              <a:ext cx="8072704" cy="883181"/>
              <a:chOff x="2285725" y="1024243"/>
              <a:chExt cx="15711506" cy="811037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14286" y="1157291"/>
                <a:ext cx="15382945" cy="677989"/>
              </a:xfrm>
              <a:prstGeom prst="roundRect">
                <a:avLst>
                  <a:gd name="adj" fmla="val 25984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FontTx/>
                  <a:buNone/>
                  <a:defRPr/>
                </a:pPr>
                <a:endParaRPr lang="en-US" altLang="zh-CN" sz="2400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45" name="爆炸形 1 44"/>
              <p:cNvSpPr/>
              <p:nvPr/>
            </p:nvSpPr>
            <p:spPr>
              <a:xfrm rot="16445364">
                <a:off x="2455679" y="854289"/>
                <a:ext cx="352458" cy="692365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44076" y="5375582"/>
              <a:ext cx="7816975" cy="50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66CC"/>
                  </a:solidFill>
                </a:rPr>
                <a:t>  迁移学习：将一个环境中学到的知识用来帮助新环境中的学习任务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44866" y="1232073"/>
            <a:ext cx="5902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v"/>
            </a:pP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什么是迁移学习？</a:t>
            </a:r>
            <a:r>
              <a:rPr lang="en-US" altLang="zh-CN" sz="2400" kern="0" dirty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kern="0" dirty="0" smtClean="0">
                <a:solidFill>
                  <a:srgbClr val="1637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以缺陷预测为例</a:t>
            </a:r>
            <a:endParaRPr lang="en-US" altLang="zh-CN" sz="2400" kern="0" dirty="0">
              <a:solidFill>
                <a:srgbClr val="1637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r>
              <a:rPr lang="zh-CN" altLang="en-US" sz="2800" dirty="0" smtClean="0"/>
              <a:t>工作二：</a:t>
            </a:r>
            <a:r>
              <a:rPr lang="zh-CN" altLang="en-US" sz="2800" dirty="0"/>
              <a:t>基于迁移学习的软件可维护性预测研究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4/4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4" name="TextBox 6"/>
          <p:cNvSpPr txBox="1"/>
          <p:nvPr/>
        </p:nvSpPr>
        <p:spPr>
          <a:xfrm>
            <a:off x="214283" y="1124744"/>
            <a:ext cx="8390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思想根源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</a:p>
          <a:p>
            <a:pPr marL="342900" indent="-342900">
              <a:buAutoNum type="arabicParenBoth"/>
            </a:pPr>
            <a:r>
              <a:rPr lang="en-US" altLang="zh-CN" dirty="0" err="1" smtClean="0"/>
              <a:t>Elish</a:t>
            </a:r>
            <a:r>
              <a:rPr lang="en-US" altLang="zh-CN" dirty="0" smtClean="0"/>
              <a:t> et al. </a:t>
            </a:r>
            <a:r>
              <a:rPr lang="en-US" altLang="zh-CN" dirty="0"/>
              <a:t>Three empirical studies on predicting software </a:t>
            </a:r>
            <a:r>
              <a:rPr lang="en-US" altLang="zh-CN" dirty="0" smtClean="0"/>
              <a:t>maintainability using </a:t>
            </a:r>
            <a:r>
              <a:rPr lang="en-US" altLang="zh-CN" dirty="0"/>
              <a:t>ensemble methods[J]. Soft Computing, 2015: 1-14</a:t>
            </a:r>
            <a:r>
              <a:rPr lang="en-US" altLang="zh-CN" dirty="0" smtClean="0"/>
              <a:t>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（基于机器学习的软件可维护性预测）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zh-CN" dirty="0" smtClean="0"/>
              <a:t>Nam  et al. Transfer defect learning[C]//Proceedings of the 2013 International Conference on Software Engineering. ICSE 2013: 382-391.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zh-CN" altLang="en-US" dirty="0">
                <a:solidFill>
                  <a:srgbClr val="C00000"/>
                </a:solidFill>
              </a:rPr>
              <a:t>基于</a:t>
            </a:r>
            <a:r>
              <a:rPr lang="zh-CN" altLang="en-US" dirty="0" smtClean="0">
                <a:solidFill>
                  <a:srgbClr val="C00000"/>
                </a:solidFill>
              </a:rPr>
              <a:t>迁移学习的软件缺陷预测）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4283" y="3156069"/>
            <a:ext cx="8378247" cy="3524027"/>
            <a:chOff x="709682" y="245653"/>
            <a:chExt cx="10754438" cy="5213445"/>
          </a:xfrm>
        </p:grpSpPr>
        <p:sp>
          <p:nvSpPr>
            <p:cNvPr id="6" name="圆角矩形 5"/>
            <p:cNvSpPr/>
            <p:nvPr/>
          </p:nvSpPr>
          <p:spPr>
            <a:xfrm>
              <a:off x="709682" y="245653"/>
              <a:ext cx="2906973" cy="5213445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33430" y="1050871"/>
              <a:ext cx="1295369" cy="887106"/>
              <a:chOff x="1251795" y="1528546"/>
              <a:chExt cx="1295369" cy="887106"/>
            </a:xfrm>
          </p:grpSpPr>
          <p:sp>
            <p:nvSpPr>
              <p:cNvPr id="29" name="流程图: 多文档 28"/>
              <p:cNvSpPr/>
              <p:nvPr/>
            </p:nvSpPr>
            <p:spPr>
              <a:xfrm>
                <a:off x="1296538" y="1528546"/>
                <a:ext cx="1221473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文本框 59"/>
              <p:cNvSpPr txBox="1"/>
              <p:nvPr/>
            </p:nvSpPr>
            <p:spPr>
              <a:xfrm>
                <a:off x="1251795" y="1766274"/>
                <a:ext cx="1295369" cy="455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Changed</a:t>
                </a:r>
                <a:endParaRPr lang="zh-CN" altLang="en-US" sz="14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78173" y="2175106"/>
              <a:ext cx="1250625" cy="887107"/>
              <a:chOff x="1296538" y="1528546"/>
              <a:chExt cx="1250625" cy="887107"/>
            </a:xfrm>
          </p:grpSpPr>
          <p:sp>
            <p:nvSpPr>
              <p:cNvPr id="26" name="流程图: 多文档 25"/>
              <p:cNvSpPr/>
              <p:nvPr/>
            </p:nvSpPr>
            <p:spPr>
              <a:xfrm>
                <a:off x="1296538" y="1528546"/>
                <a:ext cx="1250625" cy="887107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文本框 56"/>
              <p:cNvSpPr txBox="1"/>
              <p:nvPr/>
            </p:nvSpPr>
            <p:spPr>
              <a:xfrm>
                <a:off x="1543333" y="1594734"/>
                <a:ext cx="559049" cy="54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78173" y="3313556"/>
              <a:ext cx="1132764" cy="887106"/>
              <a:chOff x="1296538" y="1528546"/>
              <a:chExt cx="1132764" cy="887106"/>
            </a:xfrm>
          </p:grpSpPr>
          <p:sp>
            <p:nvSpPr>
              <p:cNvPr id="24" name="流程图: 多文档 23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文本框 54"/>
              <p:cNvSpPr txBox="1"/>
              <p:nvPr/>
            </p:nvSpPr>
            <p:spPr>
              <a:xfrm>
                <a:off x="1543333" y="1594734"/>
                <a:ext cx="559047" cy="54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78173" y="4415328"/>
              <a:ext cx="1132764" cy="887106"/>
              <a:chOff x="1296538" y="1528546"/>
              <a:chExt cx="1132764" cy="887106"/>
            </a:xfrm>
          </p:grpSpPr>
          <p:sp>
            <p:nvSpPr>
              <p:cNvPr id="22" name="流程图: 多文档 21"/>
              <p:cNvSpPr/>
              <p:nvPr/>
            </p:nvSpPr>
            <p:spPr>
              <a:xfrm>
                <a:off x="1296538" y="1528546"/>
                <a:ext cx="1132764" cy="887106"/>
              </a:xfrm>
              <a:prstGeom prst="flowChartMultidocumen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52"/>
              <p:cNvSpPr txBox="1"/>
              <p:nvPr/>
            </p:nvSpPr>
            <p:spPr>
              <a:xfrm>
                <a:off x="1543333" y="1594734"/>
                <a:ext cx="559047" cy="54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文本框 40"/>
            <p:cNvSpPr txBox="1"/>
            <p:nvPr/>
          </p:nvSpPr>
          <p:spPr>
            <a:xfrm>
              <a:off x="1378990" y="361630"/>
              <a:ext cx="1964142" cy="45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</a:p>
          </p:txBody>
        </p:sp>
        <p:sp>
          <p:nvSpPr>
            <p:cNvPr id="12" name="文本框 41"/>
            <p:cNvSpPr txBox="1"/>
            <p:nvPr/>
          </p:nvSpPr>
          <p:spPr>
            <a:xfrm>
              <a:off x="2299646" y="1164965"/>
              <a:ext cx="1317008" cy="546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2333197" y="2223057"/>
              <a:ext cx="1283454" cy="546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43"/>
            <p:cNvSpPr txBox="1"/>
            <p:nvPr/>
          </p:nvSpPr>
          <p:spPr>
            <a:xfrm>
              <a:off x="2361060" y="3413612"/>
              <a:ext cx="1366538" cy="546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lang="zh-CN" altLang="en-US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2333200" y="4481515"/>
              <a:ext cx="1392014" cy="546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lang="zh-CN" altLang="en-US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863450" y="247318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1874" y="1893177"/>
              <a:ext cx="1786722" cy="1744181"/>
            </a:xfrm>
            <a:prstGeom prst="rect">
              <a:avLst/>
            </a:prstGeom>
          </p:spPr>
        </p:pic>
        <p:sp>
          <p:nvSpPr>
            <p:cNvPr id="18" name="文本框 47"/>
            <p:cNvSpPr txBox="1"/>
            <p:nvPr/>
          </p:nvSpPr>
          <p:spPr>
            <a:xfrm>
              <a:off x="4852885" y="3660897"/>
              <a:ext cx="2564698" cy="12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迁移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（将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转换至同一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数据空间）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7369791" y="2453900"/>
              <a:ext cx="1378424" cy="828889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872180" y="2006460"/>
              <a:ext cx="2591940" cy="178026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可维护性</a:t>
              </a:r>
              <a:endParaRPr lang="en-US" altLang="zh-CN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预测模型</a:t>
              </a:r>
            </a:p>
          </p:txBody>
        </p:sp>
        <p:pic>
          <p:nvPicPr>
            <p:cNvPr id="21" name="Picture 10" descr="http://www.icosky.com/icon/png/Application/openPhone/Setting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622" y="1752018"/>
              <a:ext cx="653959" cy="65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流程图: 多文档 31"/>
          <p:cNvSpPr/>
          <p:nvPr/>
        </p:nvSpPr>
        <p:spPr>
          <a:xfrm>
            <a:off x="5871204" y="2924944"/>
            <a:ext cx="1132764" cy="88710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25830" y="3234015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68" y="2852936"/>
            <a:ext cx="562908" cy="58484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V="1">
            <a:off x="7003968" y="3338033"/>
            <a:ext cx="1240440" cy="1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箭头 36"/>
          <p:cNvSpPr/>
          <p:nvPr/>
        </p:nvSpPr>
        <p:spPr>
          <a:xfrm rot="5400000">
            <a:off x="7242500" y="3680982"/>
            <a:ext cx="864843" cy="35674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文本框 59"/>
          <p:cNvSpPr txBox="1"/>
          <p:nvPr/>
        </p:nvSpPr>
        <p:spPr>
          <a:xfrm>
            <a:off x="437574" y="4642903"/>
            <a:ext cx="100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9"/>
          <p:cNvSpPr txBox="1"/>
          <p:nvPr/>
        </p:nvSpPr>
        <p:spPr>
          <a:xfrm>
            <a:off x="429608" y="5400836"/>
            <a:ext cx="100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Remain</a:t>
            </a: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9"/>
          <p:cNvSpPr txBox="1"/>
          <p:nvPr/>
        </p:nvSpPr>
        <p:spPr>
          <a:xfrm>
            <a:off x="465661" y="6109510"/>
            <a:ext cx="100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Remain</a:t>
            </a: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9"/>
          <p:cNvSpPr txBox="1"/>
          <p:nvPr/>
        </p:nvSpPr>
        <p:spPr>
          <a:xfrm>
            <a:off x="8243363" y="2905199"/>
            <a:ext cx="100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9"/>
          <p:cNvSpPr txBox="1"/>
          <p:nvPr/>
        </p:nvSpPr>
        <p:spPr>
          <a:xfrm>
            <a:off x="8239820" y="3553271"/>
            <a:ext cx="100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Remain</a:t>
            </a: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3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工作三：警告与软件</a:t>
            </a:r>
            <a:r>
              <a:rPr lang="zh-CN" altLang="en-US" sz="2800" dirty="0"/>
              <a:t>缺陷</a:t>
            </a:r>
            <a:r>
              <a:rPr lang="zh-CN" altLang="en-US" sz="2800" dirty="0" smtClean="0"/>
              <a:t>的关联研究</a:t>
            </a:r>
            <a:endParaRPr lang="zh-CN" altLang="en-US" sz="2800" dirty="0"/>
          </a:p>
        </p:txBody>
      </p:sp>
      <p:sp>
        <p:nvSpPr>
          <p:cNvPr id="3" name="TextBox 6"/>
          <p:cNvSpPr txBox="1"/>
          <p:nvPr/>
        </p:nvSpPr>
        <p:spPr>
          <a:xfrm>
            <a:off x="142275" y="1120676"/>
            <a:ext cx="8390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思想根源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(1)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Couto</a:t>
            </a:r>
            <a:r>
              <a:rPr lang="en-US" altLang="zh-CN" dirty="0" smtClean="0"/>
              <a:t> et al. </a:t>
            </a:r>
            <a:r>
              <a:rPr lang="en-US" altLang="zh-CN" dirty="0"/>
              <a:t>Static correspondence </a:t>
            </a:r>
            <a:r>
              <a:rPr lang="en-US" altLang="zh-CN" dirty="0" smtClean="0"/>
              <a:t>and correlation </a:t>
            </a:r>
            <a:r>
              <a:rPr lang="en-US" altLang="zh-CN" dirty="0"/>
              <a:t>between field defects and warnings reported by a bug finding tool. </a:t>
            </a:r>
            <a:r>
              <a:rPr lang="en-US" altLang="zh-CN" dirty="0" smtClean="0"/>
              <a:t>Software Quality </a:t>
            </a:r>
            <a:r>
              <a:rPr lang="en-US" altLang="zh-CN" dirty="0"/>
              <a:t>Journal, </a:t>
            </a:r>
            <a:r>
              <a:rPr lang="en-US" altLang="zh-CN" dirty="0" smtClean="0"/>
              <a:t>2013, 21(2</a:t>
            </a:r>
            <a:r>
              <a:rPr lang="en-US" altLang="zh-CN" dirty="0"/>
              <a:t>), 241-257</a:t>
            </a:r>
            <a:r>
              <a:rPr lang="en-US" altLang="zh-CN" dirty="0" smtClean="0"/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（警告</a:t>
            </a:r>
            <a:r>
              <a:rPr lang="zh-CN" altLang="en-US" dirty="0">
                <a:solidFill>
                  <a:srgbClr val="C00000"/>
                </a:solidFill>
              </a:rPr>
              <a:t>与软件缺陷是紧密相关</a:t>
            </a:r>
            <a:r>
              <a:rPr lang="zh-CN" altLang="en-US" dirty="0" smtClean="0">
                <a:solidFill>
                  <a:srgbClr val="C00000"/>
                </a:solidFill>
              </a:rPr>
              <a:t>的）</a:t>
            </a:r>
            <a:r>
              <a:rPr lang="en-US" altLang="zh-CN" dirty="0">
                <a:solidFill>
                  <a:srgbClr val="C00000"/>
                </a:solidFill>
              </a:rPr>
              <a:t/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dirty="0" err="1"/>
              <a:t>Hanam</a:t>
            </a:r>
            <a:r>
              <a:rPr lang="en-US" altLang="zh-CN" dirty="0"/>
              <a:t>, </a:t>
            </a:r>
            <a:r>
              <a:rPr lang="en-US" altLang="zh-CN" dirty="0" smtClean="0"/>
              <a:t>et al. Finding </a:t>
            </a:r>
            <a:r>
              <a:rPr lang="en-US" altLang="zh-CN" dirty="0"/>
              <a:t>patterns in static analysis </a:t>
            </a:r>
            <a:r>
              <a:rPr lang="en-US" altLang="zh-CN" dirty="0" smtClean="0"/>
              <a:t>alerts: improving </a:t>
            </a:r>
            <a:r>
              <a:rPr lang="en-US" altLang="zh-CN" dirty="0"/>
              <a:t>actionable alert ranking. Proceedings of the 11th Working Conference on </a:t>
            </a:r>
            <a:r>
              <a:rPr lang="en-US" altLang="zh-CN" dirty="0" smtClean="0"/>
              <a:t>Mining Software </a:t>
            </a:r>
            <a:r>
              <a:rPr lang="en-US" altLang="zh-CN" dirty="0"/>
              <a:t>Repositories, </a:t>
            </a:r>
            <a:r>
              <a:rPr lang="en-US" altLang="zh-CN" dirty="0" smtClean="0"/>
              <a:t>2014, 152-161. </a:t>
            </a:r>
            <a:r>
              <a:rPr lang="zh-CN" altLang="en-US" dirty="0">
                <a:solidFill>
                  <a:srgbClr val="C00000"/>
                </a:solidFill>
              </a:rPr>
              <a:t>（不是所有的警告都是有效警告，存在着误报）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29" y="6278985"/>
            <a:ext cx="840061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论文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Zhihui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Pan,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Xiaohong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Zhang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et al. </a:t>
            </a:r>
            <a:r>
              <a:rPr lang="en-US" altLang="zh-CN" sz="1600" dirty="0"/>
              <a:t>Are all alerts suitable for indicating field defects? A study of correlations analysis in </a:t>
            </a:r>
            <a:r>
              <a:rPr lang="en-US" altLang="zh-CN" sz="1600" dirty="0" smtClean="0"/>
              <a:t>the evolution </a:t>
            </a:r>
            <a:r>
              <a:rPr lang="en-US" altLang="zh-CN" sz="1600" dirty="0"/>
              <a:t>of three open source </a:t>
            </a:r>
            <a:r>
              <a:rPr lang="en-US" altLang="zh-CN" sz="1600" dirty="0" smtClean="0"/>
              <a:t>projects.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5576" y="3164879"/>
            <a:ext cx="2520280" cy="3072433"/>
            <a:chOff x="184007" y="1059018"/>
            <a:chExt cx="5543926" cy="6121014"/>
          </a:xfrm>
        </p:grpSpPr>
        <p:sp>
          <p:nvSpPr>
            <p:cNvPr id="7" name="圆角矩形 6"/>
            <p:cNvSpPr/>
            <p:nvPr/>
          </p:nvSpPr>
          <p:spPr>
            <a:xfrm>
              <a:off x="184007" y="1059018"/>
              <a:ext cx="5381960" cy="52134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24784" y="1551658"/>
              <a:ext cx="1630606" cy="2759234"/>
              <a:chOff x="824822" y="1387650"/>
              <a:chExt cx="1630606" cy="2759234"/>
            </a:xfrm>
          </p:grpSpPr>
          <p:sp>
            <p:nvSpPr>
              <p:cNvPr id="34" name="流程图: 多文档 33"/>
              <p:cNvSpPr/>
              <p:nvPr/>
            </p:nvSpPr>
            <p:spPr>
              <a:xfrm>
                <a:off x="1322664" y="1450168"/>
                <a:ext cx="1132764" cy="887106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392956" y="1387650"/>
                <a:ext cx="559047" cy="275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….….</a:t>
                </a:r>
                <a:r>
                  <a:rPr lang="en-US" altLang="zh-CN" sz="1400" dirty="0" smtClean="0"/>
                  <a:t>…</a:t>
                </a:r>
                <a:endParaRPr lang="zh-CN" altLang="en-US" sz="1400" dirty="0"/>
              </a:p>
            </p:txBody>
          </p:sp>
          <p:pic>
            <p:nvPicPr>
              <p:cNvPr id="36" name="Picture 4" descr="http://cdn-img.easyicon.cn/png/50/502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822" y="1421201"/>
                <a:ext cx="493590" cy="493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2683437" y="2568592"/>
              <a:ext cx="1132764" cy="2863792"/>
              <a:chOff x="1283475" y="1711428"/>
              <a:chExt cx="1132764" cy="2863792"/>
            </a:xfrm>
          </p:grpSpPr>
          <p:sp>
            <p:nvSpPr>
              <p:cNvPr id="32" name="流程图: 多文档 31"/>
              <p:cNvSpPr/>
              <p:nvPr/>
            </p:nvSpPr>
            <p:spPr>
              <a:xfrm>
                <a:off x="1283475" y="1711428"/>
                <a:ext cx="1132764" cy="887106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36585" y="1815979"/>
                <a:ext cx="559048" cy="275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….….</a:t>
                </a:r>
                <a:r>
                  <a:rPr lang="en-US" altLang="zh-CN" sz="1400" dirty="0" smtClean="0"/>
                  <a:t>…</a:t>
                </a:r>
                <a:endParaRPr lang="zh-CN" altLang="en-US" sz="1400" dirty="0"/>
              </a:p>
            </p:txBody>
          </p:sp>
        </p:grpSp>
        <p:sp>
          <p:nvSpPr>
            <p:cNvPr id="30" name="流程图: 多文档 29"/>
            <p:cNvSpPr/>
            <p:nvPr/>
          </p:nvSpPr>
          <p:spPr>
            <a:xfrm>
              <a:off x="2715768" y="3562102"/>
              <a:ext cx="1132763" cy="887105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流程图: 多文档 27"/>
            <p:cNvSpPr/>
            <p:nvPr/>
          </p:nvSpPr>
          <p:spPr>
            <a:xfrm>
              <a:off x="2715768" y="4613937"/>
              <a:ext cx="1137782" cy="109833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71980" y="2693529"/>
              <a:ext cx="1764507" cy="61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dirty="0" smtClean="0"/>
                <a:t>Class 2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48531" y="3687934"/>
              <a:ext cx="1879402" cy="61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36011" y="4860144"/>
              <a:ext cx="1891922" cy="61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50668" y="1728667"/>
              <a:ext cx="1815299" cy="61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0122" y="1634082"/>
              <a:ext cx="1542578" cy="84277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规则</a:t>
              </a:r>
              <a:r>
                <a:rPr lang="zh-CN" altLang="en-US" sz="1400" dirty="0"/>
                <a:t>违反</a:t>
              </a:r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55076" y="4824860"/>
              <a:ext cx="1542578" cy="84277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规则违反</a:t>
              </a:r>
              <a:r>
                <a:rPr lang="en-US" altLang="zh-CN" sz="1400" dirty="0"/>
                <a:t>4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>
              <a:stCxn id="16" idx="3"/>
              <a:endCxn id="34" idx="1"/>
            </p:cNvCxnSpPr>
            <p:nvPr/>
          </p:nvCxnSpPr>
          <p:spPr>
            <a:xfrm>
              <a:off x="2002700" y="2055471"/>
              <a:ext cx="719926" cy="2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59201" y="6382918"/>
              <a:ext cx="4381663" cy="797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u="sng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代码检测结果</a:t>
              </a:r>
              <a:endPara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55076" y="2644451"/>
              <a:ext cx="1542578" cy="84277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规则违反</a:t>
              </a:r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55076" y="3687933"/>
              <a:ext cx="1542578" cy="84277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规则违反</a:t>
              </a:r>
              <a:r>
                <a:rPr lang="en-US" altLang="zh-CN" sz="1400" dirty="0" smtClean="0"/>
                <a:t>3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959986" y="3096219"/>
              <a:ext cx="719926" cy="2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995842" y="4071477"/>
              <a:ext cx="719926" cy="2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002700" y="5229716"/>
              <a:ext cx="719926" cy="2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4" descr="http://cdn-img.easyicon.cn/png/50/502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83" y="2589408"/>
              <a:ext cx="493590" cy="493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cdn-img.easyicon.cn/png/50/502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83" y="3544487"/>
              <a:ext cx="493590" cy="493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右箭头 36"/>
          <p:cNvSpPr/>
          <p:nvPr/>
        </p:nvSpPr>
        <p:spPr>
          <a:xfrm>
            <a:off x="3512728" y="3800680"/>
            <a:ext cx="2486811" cy="10767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Spearman correlation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30697" y="4106854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Post-released Bugs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4" descr="http://cdn-img.easyicon.cn/png/50/50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16295"/>
            <a:ext cx="798995" cy="7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12" y="4941372"/>
            <a:ext cx="230392" cy="239368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3995882" y="5323636"/>
            <a:ext cx="5045826" cy="859087"/>
            <a:chOff x="3350640" y="5082968"/>
            <a:chExt cx="5629063" cy="859087"/>
          </a:xfrm>
        </p:grpSpPr>
        <p:grpSp>
          <p:nvGrpSpPr>
            <p:cNvPr id="41" name="组合 40"/>
            <p:cNvGrpSpPr/>
            <p:nvPr/>
          </p:nvGrpSpPr>
          <p:grpSpPr>
            <a:xfrm>
              <a:off x="3350640" y="5082968"/>
              <a:ext cx="5629063" cy="859087"/>
              <a:chOff x="2237814" y="1044536"/>
              <a:chExt cx="10955568" cy="788911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2623861" y="1155459"/>
                <a:ext cx="10569521" cy="677988"/>
              </a:xfrm>
              <a:prstGeom prst="roundRect">
                <a:avLst>
                  <a:gd name="adj" fmla="val 25984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FontTx/>
                  <a:buNone/>
                  <a:defRPr/>
                </a:pPr>
                <a:endParaRPr lang="en-US" altLang="zh-CN" sz="2400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43" name="爆炸形 1 42"/>
              <p:cNvSpPr/>
              <p:nvPr/>
            </p:nvSpPr>
            <p:spPr>
              <a:xfrm rot="16445364">
                <a:off x="2370773" y="911577"/>
                <a:ext cx="352459" cy="618377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901860" y="5269034"/>
              <a:ext cx="44037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66CC"/>
                  </a:solidFill>
                </a:rPr>
                <a:t> </a:t>
              </a:r>
              <a:r>
                <a:rPr lang="zh-CN" altLang="en-US" dirty="0" smtClean="0">
                  <a:solidFill>
                    <a:srgbClr val="0066CC"/>
                  </a:solidFill>
                </a:rPr>
                <a:t>过滤掉无效警告（误报）后的有效警告，</a:t>
              </a:r>
              <a:endParaRPr lang="en-US" altLang="zh-CN" dirty="0" smtClean="0">
                <a:solidFill>
                  <a:srgbClr val="0066CC"/>
                </a:solidFill>
              </a:endParaRPr>
            </a:p>
            <a:p>
              <a:r>
                <a:rPr lang="zh-CN" altLang="en-US" dirty="0" smtClean="0">
                  <a:solidFill>
                    <a:srgbClr val="0066CC"/>
                  </a:solidFill>
                </a:rPr>
                <a:t>更适合作为软件质量的</a:t>
              </a:r>
              <a:r>
                <a:rPr lang="en-US" altLang="zh-CN" dirty="0" smtClean="0">
                  <a:solidFill>
                    <a:srgbClr val="0066CC"/>
                  </a:solidFill>
                </a:rPr>
                <a:t>indicator</a:t>
              </a:r>
              <a:endParaRPr lang="zh-CN" altLang="en-US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3864486" y="37041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23167" y="2276872"/>
            <a:ext cx="7595718" cy="4355608"/>
            <a:chOff x="785786" y="628846"/>
            <a:chExt cx="6929486" cy="5044875"/>
          </a:xfrm>
        </p:grpSpPr>
        <p:sp>
          <p:nvSpPr>
            <p:cNvPr id="4" name="矩形 3"/>
            <p:cNvSpPr/>
            <p:nvPr/>
          </p:nvSpPr>
          <p:spPr bwMode="auto">
            <a:xfrm>
              <a:off x="4549776" y="1025524"/>
              <a:ext cx="3022620" cy="16541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808138" y="1025524"/>
              <a:ext cx="3142800" cy="16541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572000" y="2935284"/>
              <a:ext cx="3000396" cy="273843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785786" y="2936871"/>
              <a:ext cx="3143272" cy="27368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252978" y="4598984"/>
              <a:ext cx="2262976" cy="941387"/>
            </a:xfrm>
            <a:prstGeom prst="roundRect">
              <a:avLst/>
            </a:prstGeom>
            <a:ln w="3175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428860" y="3835370"/>
              <a:ext cx="1087094" cy="565175"/>
            </a:xfrm>
            <a:prstGeom prst="roundRect">
              <a:avLst/>
            </a:prstGeom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代码度量元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252978" y="3232145"/>
              <a:ext cx="2262976" cy="396875"/>
            </a:xfrm>
            <a:prstGeom prst="roundRect">
              <a:avLst/>
            </a:prstGeom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低层代码质量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252978" y="2028815"/>
              <a:ext cx="2262976" cy="396875"/>
            </a:xfrm>
            <a:prstGeom prst="roundRect">
              <a:avLst/>
            </a:prstGeom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质量子特征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252978" y="1339850"/>
              <a:ext cx="2262976" cy="396875"/>
            </a:xfrm>
            <a:prstGeom prst="roundRect">
              <a:avLst/>
            </a:prstGeom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4809220" y="2028815"/>
              <a:ext cx="2264399" cy="396875"/>
            </a:xfrm>
            <a:prstGeom prst="roundRect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概率分布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171248" y="1000109"/>
              <a:ext cx="2472058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高层代码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质量层次分析方法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11" idx="0"/>
              <a:endCxn id="12" idx="2"/>
            </p:cNvCxnSpPr>
            <p:nvPr/>
          </p:nvCxnSpPr>
          <p:spPr bwMode="auto">
            <a:xfrm flipV="1">
              <a:off x="2384466" y="1736725"/>
              <a:ext cx="0" cy="2920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7"/>
            <p:cNvSpPr>
              <a:spLocks noChangeArrowheads="1"/>
            </p:cNvSpPr>
            <p:nvPr/>
          </p:nvSpPr>
          <p:spPr bwMode="auto">
            <a:xfrm>
              <a:off x="2357422" y="1714488"/>
              <a:ext cx="57150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>
              <a:stCxn id="10" idx="0"/>
              <a:endCxn id="11" idx="2"/>
            </p:cNvCxnSpPr>
            <p:nvPr/>
          </p:nvCxnSpPr>
          <p:spPr bwMode="auto">
            <a:xfrm flipV="1">
              <a:off x="2384466" y="2425690"/>
              <a:ext cx="0" cy="8064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2285984" y="2643182"/>
              <a:ext cx="1214446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线性组合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8" idx="0"/>
              <a:endCxn id="10" idx="2"/>
            </p:cNvCxnSpPr>
            <p:nvPr/>
          </p:nvCxnSpPr>
          <p:spPr bwMode="auto">
            <a:xfrm flipV="1">
              <a:off x="2384466" y="3629020"/>
              <a:ext cx="0" cy="969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31"/>
            <p:cNvSpPr>
              <a:spLocks noChangeArrowheads="1"/>
            </p:cNvSpPr>
            <p:nvPr/>
          </p:nvSpPr>
          <p:spPr bwMode="auto">
            <a:xfrm>
              <a:off x="857224" y="4000504"/>
              <a:ext cx="145394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</a:p>
          </p:txBody>
        </p:sp>
        <p:sp>
          <p:nvSpPr>
            <p:cNvPr id="21" name="矩形 38"/>
            <p:cNvSpPr>
              <a:spLocks noChangeArrowheads="1"/>
            </p:cNvSpPr>
            <p:nvPr/>
          </p:nvSpPr>
          <p:spPr bwMode="auto">
            <a:xfrm>
              <a:off x="6000760" y="2630521"/>
              <a:ext cx="1714512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809218" y="1339850"/>
              <a:ext cx="2264400" cy="396875"/>
            </a:xfrm>
            <a:prstGeom prst="roundRect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软件质量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4809219" y="4595809"/>
              <a:ext cx="2264400" cy="939800"/>
            </a:xfrm>
            <a:prstGeom prst="roundRect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4809218" y="3219445"/>
              <a:ext cx="2264400" cy="409575"/>
            </a:xfrm>
            <a:prstGeom prst="roundRect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词频矩阵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53"/>
            <p:cNvSpPr>
              <a:spLocks noChangeArrowheads="1"/>
            </p:cNvSpPr>
            <p:nvPr/>
          </p:nvSpPr>
          <p:spPr bwMode="auto">
            <a:xfrm>
              <a:off x="4542132" y="2880731"/>
              <a:ext cx="1172876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语料库</a:t>
              </a: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H="1" flipV="1">
              <a:off x="5934076" y="3629021"/>
              <a:ext cx="7343" cy="9667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0"/>
            </p:cNvCxnSpPr>
            <p:nvPr/>
          </p:nvCxnSpPr>
          <p:spPr bwMode="auto">
            <a:xfrm flipH="1" flipV="1">
              <a:off x="5934076" y="2425691"/>
              <a:ext cx="7342" cy="7937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5938391" y="1725637"/>
              <a:ext cx="0" cy="2952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" idx="3"/>
              <a:endCxn id="23" idx="1"/>
            </p:cNvCxnSpPr>
            <p:nvPr/>
          </p:nvCxnSpPr>
          <p:spPr bwMode="auto">
            <a:xfrm flipV="1">
              <a:off x="3515954" y="5065709"/>
              <a:ext cx="1293265" cy="396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3"/>
              <a:endCxn id="24" idx="1"/>
            </p:cNvCxnSpPr>
            <p:nvPr/>
          </p:nvCxnSpPr>
          <p:spPr bwMode="auto">
            <a:xfrm flipV="1">
              <a:off x="3515954" y="3424233"/>
              <a:ext cx="1293264" cy="635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3"/>
              <a:endCxn id="13" idx="1"/>
            </p:cNvCxnSpPr>
            <p:nvPr/>
          </p:nvCxnSpPr>
          <p:spPr bwMode="auto">
            <a:xfrm>
              <a:off x="3515954" y="2227253"/>
              <a:ext cx="12932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3"/>
              <a:endCxn id="22" idx="1"/>
            </p:cNvCxnSpPr>
            <p:nvPr/>
          </p:nvCxnSpPr>
          <p:spPr bwMode="auto">
            <a:xfrm>
              <a:off x="3515954" y="1538288"/>
              <a:ext cx="1293264" cy="0"/>
            </a:xfrm>
            <a:prstGeom prst="straightConnector1">
              <a:avLst/>
            </a:prstGeom>
            <a:ln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96"/>
            <p:cNvSpPr>
              <a:spLocks noChangeArrowheads="1"/>
            </p:cNvSpPr>
            <p:nvPr/>
          </p:nvSpPr>
          <p:spPr bwMode="auto">
            <a:xfrm>
              <a:off x="6000760" y="4000764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</a:t>
              </a:r>
            </a:p>
          </p:txBody>
        </p:sp>
        <p:sp>
          <p:nvSpPr>
            <p:cNvPr id="34" name="矩形 103"/>
            <p:cNvSpPr>
              <a:spLocks noChangeArrowheads="1"/>
            </p:cNvSpPr>
            <p:nvPr/>
          </p:nvSpPr>
          <p:spPr bwMode="auto">
            <a:xfrm>
              <a:off x="1176476" y="4656812"/>
              <a:ext cx="2311200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代码仓库</a:t>
              </a:r>
            </a:p>
          </p:txBody>
        </p:sp>
        <p:sp>
          <p:nvSpPr>
            <p:cNvPr id="35" name="矩形 108"/>
            <p:cNvSpPr>
              <a:spLocks noChangeArrowheads="1"/>
            </p:cNvSpPr>
            <p:nvPr/>
          </p:nvSpPr>
          <p:spPr bwMode="auto">
            <a:xfrm>
              <a:off x="4832568" y="4664252"/>
              <a:ext cx="2311200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1335257" y="4972046"/>
              <a:ext cx="1014517" cy="503238"/>
            </a:xfrm>
            <a:prstGeom prst="roundRect">
              <a:avLst/>
            </a:prstGeom>
            <a:ln w="317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源代码文件</a:t>
              </a: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405355" y="4960934"/>
              <a:ext cx="1014517" cy="503237"/>
            </a:xfrm>
            <a:prstGeom prst="roundRect">
              <a:avLst/>
            </a:prstGeom>
            <a:ln w="317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源代码文件</a:t>
              </a: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4860032" y="4964109"/>
              <a:ext cx="1014517" cy="503237"/>
            </a:xfrm>
            <a:prstGeom prst="roundRect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5979960" y="4970459"/>
              <a:ext cx="1012202" cy="504825"/>
            </a:xfrm>
            <a:prstGeom prst="roundRect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</a:p>
          </p:txBody>
        </p:sp>
        <p:sp>
          <p:nvSpPr>
            <p:cNvPr id="40" name="矩形 122"/>
            <p:cNvSpPr>
              <a:spLocks noChangeArrowheads="1"/>
            </p:cNvSpPr>
            <p:nvPr/>
          </p:nvSpPr>
          <p:spPr bwMode="auto">
            <a:xfrm>
              <a:off x="6000760" y="1714488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123"/>
            <p:cNvSpPr>
              <a:spLocks noChangeArrowheads="1"/>
            </p:cNvSpPr>
            <p:nvPr/>
          </p:nvSpPr>
          <p:spPr bwMode="auto">
            <a:xfrm>
              <a:off x="1500166" y="628846"/>
              <a:ext cx="2423762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传统的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质量表示方法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124"/>
            <p:cNvSpPr>
              <a:spLocks noChangeArrowheads="1"/>
            </p:cNvSpPr>
            <p:nvPr/>
          </p:nvSpPr>
          <p:spPr bwMode="auto">
            <a:xfrm>
              <a:off x="4576754" y="628846"/>
              <a:ext cx="271464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质量语义表示方法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159"/>
            <p:cNvSpPr>
              <a:spLocks noChangeArrowheads="1"/>
            </p:cNvSpPr>
            <p:nvPr/>
          </p:nvSpPr>
          <p:spPr bwMode="auto">
            <a:xfrm>
              <a:off x="823519" y="2946814"/>
              <a:ext cx="1214446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Benchmark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169"/>
            <p:cNvSpPr>
              <a:spLocks noChangeArrowheads="1"/>
            </p:cNvSpPr>
            <p:nvPr/>
          </p:nvSpPr>
          <p:spPr bwMode="auto">
            <a:xfrm>
              <a:off x="4832567" y="1049521"/>
              <a:ext cx="2311200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高层代码质量语义表示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4809219" y="3929066"/>
              <a:ext cx="1000132" cy="396875"/>
            </a:xfrm>
            <a:prstGeom prst="roundRect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单词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96"/>
            <p:cNvSpPr>
              <a:spLocks noChangeArrowheads="1"/>
            </p:cNvSpPr>
            <p:nvPr/>
          </p:nvSpPr>
          <p:spPr bwMode="auto">
            <a:xfrm>
              <a:off x="3923928" y="4786322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看成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9" idx="3"/>
              <a:endCxn id="45" idx="1"/>
            </p:cNvCxnSpPr>
            <p:nvPr/>
          </p:nvCxnSpPr>
          <p:spPr bwMode="auto">
            <a:xfrm>
              <a:off x="3515954" y="4117959"/>
              <a:ext cx="1293265" cy="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96"/>
            <p:cNvSpPr>
              <a:spLocks noChangeArrowheads="1"/>
            </p:cNvSpPr>
            <p:nvPr/>
          </p:nvSpPr>
          <p:spPr bwMode="auto">
            <a:xfrm>
              <a:off x="3923928" y="3786190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归一化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96"/>
            <p:cNvSpPr>
              <a:spLocks noChangeArrowheads="1"/>
            </p:cNvSpPr>
            <p:nvPr/>
          </p:nvSpPr>
          <p:spPr bwMode="auto">
            <a:xfrm>
              <a:off x="3923928" y="3143248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96"/>
            <p:cNvSpPr>
              <a:spLocks noChangeArrowheads="1"/>
            </p:cNvSpPr>
            <p:nvPr/>
          </p:nvSpPr>
          <p:spPr bwMode="auto">
            <a:xfrm>
              <a:off x="3923928" y="1928802"/>
              <a:ext cx="928694" cy="39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4443" y="1110606"/>
            <a:ext cx="9124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思想根源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 </a:t>
            </a:r>
            <a:r>
              <a:rPr lang="en-US" altLang="zh-CN" dirty="0"/>
              <a:t>Hofmann T. Unsupervised learning by probabilistic latent semantic analysis[J]. Machine learning, 2001, 42(1-2): 177-196.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隐含于文档，主题与单词之间的概率关系）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hu-HU" altLang="zh-CN" dirty="0"/>
              <a:t>Bakota </a:t>
            </a:r>
            <a:r>
              <a:rPr lang="hu-HU" altLang="zh-CN" dirty="0" smtClean="0"/>
              <a:t>et </a:t>
            </a:r>
            <a:r>
              <a:rPr lang="hu-HU" altLang="zh-CN" dirty="0"/>
              <a:t>al. A probabilistic software quality </a:t>
            </a:r>
            <a:r>
              <a:rPr lang="hu-HU" altLang="zh-CN" dirty="0" smtClean="0"/>
              <a:t>model</a:t>
            </a:r>
            <a:r>
              <a:rPr lang="en-US" altLang="zh-CN" dirty="0" smtClean="0"/>
              <a:t>, </a:t>
            </a:r>
            <a:r>
              <a:rPr lang="hu-HU" altLang="zh-CN" dirty="0" smtClean="0"/>
              <a:t>ICSM </a:t>
            </a:r>
            <a:r>
              <a:rPr lang="hu-HU" altLang="zh-CN" dirty="0"/>
              <a:t>2011: 243-252.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（概率取代线性加和）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156313" y="152400"/>
            <a:ext cx="8987687" cy="563563"/>
          </a:xfrm>
        </p:spPr>
        <p:txBody>
          <a:bodyPr/>
          <a:lstStyle/>
          <a:p>
            <a:r>
              <a:rPr lang="zh-CN" altLang="en-US" sz="2800" dirty="0" smtClean="0"/>
              <a:t>工作四：</a:t>
            </a:r>
            <a:r>
              <a:rPr lang="zh-CN" altLang="en-US" sz="2800" dirty="0"/>
              <a:t>度量元到高层质量的语义映射</a:t>
            </a:r>
            <a:r>
              <a:rPr lang="zh-CN" altLang="en-US" sz="2800" dirty="0" smtClean="0"/>
              <a:t>研究</a:t>
            </a:r>
            <a:r>
              <a:rPr lang="en-US" altLang="zh-CN" sz="2800" dirty="0" smtClean="0"/>
              <a:t>(1/2)</a:t>
            </a:r>
            <a:endParaRPr lang="zh-CN" altLang="en-US" sz="2800" dirty="0"/>
          </a:p>
        </p:txBody>
      </p:sp>
      <p:sp>
        <p:nvSpPr>
          <p:cNvPr id="2" name="圆角矩形标注 1"/>
          <p:cNvSpPr/>
          <p:nvPr/>
        </p:nvSpPr>
        <p:spPr>
          <a:xfrm>
            <a:off x="8330636" y="2636912"/>
            <a:ext cx="849876" cy="1410611"/>
          </a:xfrm>
          <a:prstGeom prst="wedgeRoundRectCallout">
            <a:avLst>
              <a:gd name="adj1" fmla="val -126614"/>
              <a:gd name="adj2" fmla="val 261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质量子特征、度量元和源文件之间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313" y="152400"/>
            <a:ext cx="8987687" cy="563563"/>
          </a:xfrm>
        </p:spPr>
        <p:txBody>
          <a:bodyPr/>
          <a:lstStyle/>
          <a:p>
            <a:r>
              <a:rPr lang="zh-CN" altLang="en-US" sz="2800" dirty="0" smtClean="0"/>
              <a:t>工作</a:t>
            </a:r>
            <a:r>
              <a:rPr lang="zh-CN" altLang="en-US" sz="2800" dirty="0"/>
              <a:t>四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度量元到高层质量的语义映射</a:t>
            </a:r>
            <a:r>
              <a:rPr lang="zh-CN" altLang="en-US" sz="2800" dirty="0" smtClean="0"/>
              <a:t>研究</a:t>
            </a:r>
            <a:r>
              <a:rPr lang="en-US" altLang="zh-CN" sz="2800" dirty="0" smtClean="0"/>
              <a:t>(2/2)</a:t>
            </a:r>
            <a:endParaRPr lang="zh-CN" altLang="en-US" sz="280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3" y="1124744"/>
            <a:ext cx="8880183" cy="56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9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软件质量模型发展趋势</a:t>
            </a:r>
            <a:endParaRPr lang="zh-CN" altLang="en-US" dirty="0"/>
          </a:p>
        </p:txBody>
      </p: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251271" y="2439069"/>
            <a:ext cx="8137525" cy="541338"/>
            <a:chOff x="1187624" y="3031270"/>
            <a:chExt cx="6984776" cy="541745"/>
          </a:xfrm>
        </p:grpSpPr>
        <p:sp>
          <p:nvSpPr>
            <p:cNvPr id="5" name="右箭头 4"/>
            <p:cNvSpPr/>
            <p:nvPr/>
          </p:nvSpPr>
          <p:spPr>
            <a:xfrm>
              <a:off x="5723776" y="3031270"/>
              <a:ext cx="2448624" cy="541745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87624" y="3177430"/>
              <a:ext cx="2088892" cy="2510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1970S                                      1990S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76516" y="3177430"/>
              <a:ext cx="2447261" cy="2510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2000S           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06808" y="1808832"/>
            <a:ext cx="1533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Boem</a:t>
            </a:r>
            <a:r>
              <a:rPr lang="en-US" altLang="zh-CN" sz="1600"/>
              <a:t>, </a:t>
            </a:r>
            <a:r>
              <a:rPr lang="en-US" altLang="zh-CN" sz="1600" smtClean="0"/>
              <a:t>McCall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092280" y="4005064"/>
            <a:ext cx="1335526" cy="1583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标准化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领域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可配置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315771" y="2008783"/>
            <a:ext cx="72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/>
              <a:t>？</a:t>
            </a:r>
          </a:p>
        </p:txBody>
      </p:sp>
      <p:sp>
        <p:nvSpPr>
          <p:cNvPr id="11" name="矩形 10"/>
          <p:cNvSpPr/>
          <p:nvPr/>
        </p:nvSpPr>
        <p:spPr>
          <a:xfrm>
            <a:off x="251271" y="4149204"/>
            <a:ext cx="323688" cy="215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271" y="4581128"/>
            <a:ext cx="323688" cy="215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271" y="5155728"/>
            <a:ext cx="323688" cy="2174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756096" y="4040857"/>
            <a:ext cx="55026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/>
              <a:t>meta</a:t>
            </a:r>
            <a:r>
              <a:rPr lang="zh-CN" altLang="en-US" sz="2000" dirty="0"/>
              <a:t>模型，</a:t>
            </a:r>
            <a:r>
              <a:rPr lang="en-US" altLang="zh-CN" sz="2000" dirty="0"/>
              <a:t>model </a:t>
            </a:r>
            <a:r>
              <a:rPr lang="en-US" altLang="zh-CN" sz="2000" dirty="0" smtClean="0"/>
              <a:t>framework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定义模型</a:t>
            </a:r>
            <a:r>
              <a:rPr lang="zh-CN" altLang="en-US" sz="2000" dirty="0" smtClean="0"/>
              <a:t>，标准，</a:t>
            </a:r>
            <a:endParaRPr lang="zh-CN" altLang="en-US" sz="2000" dirty="0"/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756096" y="4526632"/>
            <a:ext cx="55026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评估模型，预测模型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756096" y="5029869"/>
            <a:ext cx="55026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集成化质量评估平台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971996" y="2961357"/>
            <a:ext cx="1533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Dromey</a:t>
            </a:r>
            <a:endParaRPr lang="zh-CN" altLang="en-US" sz="1600" dirty="0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204021" y="3248694"/>
            <a:ext cx="17749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SQO-OSS</a:t>
            </a:r>
            <a:endParaRPr lang="zh-CN" altLang="en-US" sz="16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1732407" y="2060848"/>
            <a:ext cx="1566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ISO 9126</a:t>
            </a:r>
            <a:br>
              <a:rPr lang="en-US" altLang="zh-CN" sz="1600" dirty="0"/>
            </a:br>
            <a:r>
              <a:rPr lang="en-US" altLang="zh-CN" sz="1600" dirty="0"/>
              <a:t>       ISO 25010</a:t>
            </a:r>
            <a:endParaRPr lang="zh-CN" altLang="en-US" sz="1600" dirty="0"/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auto">
          <a:xfrm>
            <a:off x="2697608" y="1808832"/>
            <a:ext cx="1103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QMOOD</a:t>
            </a:r>
            <a:endParaRPr lang="zh-CN" altLang="en-US" sz="1600" dirty="0"/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4139058" y="2169194"/>
            <a:ext cx="896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Xradar</a:t>
            </a:r>
            <a:endParaRPr lang="zh-CN" altLang="en-US" sz="1600" dirty="0"/>
          </a:p>
        </p:txBody>
      </p:sp>
      <p:sp>
        <p:nvSpPr>
          <p:cNvPr id="22" name="矩形 27"/>
          <p:cNvSpPr>
            <a:spLocks noChangeArrowheads="1"/>
          </p:cNvSpPr>
          <p:nvPr/>
        </p:nvSpPr>
        <p:spPr bwMode="auto">
          <a:xfrm>
            <a:off x="5666233" y="2872383"/>
            <a:ext cx="1287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mtClean="0"/>
              <a:t>Probabilistic</a:t>
            </a:r>
            <a:endParaRPr lang="zh-CN" altLang="en-US" sz="1600" dirty="0"/>
          </a:p>
        </p:txBody>
      </p:sp>
      <p:sp>
        <p:nvSpPr>
          <p:cNvPr id="23" name="矩形 28"/>
          <p:cNvSpPr>
            <a:spLocks noChangeArrowheads="1"/>
          </p:cNvSpPr>
          <p:nvPr/>
        </p:nvSpPr>
        <p:spPr bwMode="auto">
          <a:xfrm>
            <a:off x="5451921" y="1700808"/>
            <a:ext cx="821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Squale</a:t>
            </a:r>
            <a:endParaRPr lang="zh-CN" altLang="en-US" sz="1600" dirty="0"/>
          </a:p>
        </p:txBody>
      </p:sp>
      <p:sp>
        <p:nvSpPr>
          <p:cNvPr id="24" name="矩形 29"/>
          <p:cNvSpPr>
            <a:spLocks noChangeArrowheads="1"/>
          </p:cNvSpPr>
          <p:nvPr/>
        </p:nvSpPr>
        <p:spPr bwMode="auto">
          <a:xfrm>
            <a:off x="6515546" y="1970683"/>
            <a:ext cx="8675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Sonar</a:t>
            </a:r>
            <a:br>
              <a:rPr lang="en-US" altLang="zh-CN" sz="1600"/>
            </a:br>
            <a:r>
              <a:rPr lang="en-US" altLang="zh-CN" sz="1600"/>
              <a:t>SQALE</a:t>
            </a:r>
            <a:endParaRPr lang="zh-CN" altLang="en-US" sz="1600"/>
          </a:p>
        </p:txBody>
      </p:sp>
      <p:sp>
        <p:nvSpPr>
          <p:cNvPr id="25" name="矩形 30"/>
          <p:cNvSpPr>
            <a:spLocks noChangeArrowheads="1"/>
          </p:cNvSpPr>
          <p:nvPr/>
        </p:nvSpPr>
        <p:spPr bwMode="auto">
          <a:xfrm>
            <a:off x="7077521" y="3140670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mtClean="0"/>
              <a:t>CISQ</a:t>
            </a:r>
            <a:endParaRPr lang="zh-CN" altLang="en-US" sz="1600" dirty="0"/>
          </a:p>
        </p:txBody>
      </p:sp>
      <p:sp>
        <p:nvSpPr>
          <p:cNvPr id="26" name="矩形 31"/>
          <p:cNvSpPr>
            <a:spLocks noChangeArrowheads="1"/>
          </p:cNvSpPr>
          <p:nvPr/>
        </p:nvSpPr>
        <p:spPr bwMode="auto">
          <a:xfrm>
            <a:off x="7428358" y="1753195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mtClean="0"/>
              <a:t>Quamoco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22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软件工程与科研的关系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69310"/>
              </p:ext>
            </p:extLst>
          </p:nvPr>
        </p:nvGraphicFramePr>
        <p:xfrm>
          <a:off x="539552" y="1700808"/>
          <a:ext cx="7993064" cy="3911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6532"/>
                <a:gridCol w="3996532"/>
              </a:tblGrid>
              <a:tr h="51438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软件工程</a:t>
                      </a:r>
                      <a:endParaRPr lang="zh-CN" altLang="en-US" sz="1800" b="1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科研</a:t>
                      </a:r>
                      <a:endParaRPr lang="zh-CN" altLang="en-US" sz="1800" b="1" dirty="0"/>
                    </a:p>
                  </a:txBody>
                  <a:tcPr marL="91436" marR="91436" marT="45728" marB="45728"/>
                </a:tc>
              </a:tr>
              <a:tr h="51438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过程管理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过程管理</a:t>
                      </a:r>
                    </a:p>
                  </a:txBody>
                  <a:tcPr marL="91436" marR="91436" marT="45728" marB="45728"/>
                </a:tc>
              </a:tr>
              <a:tr h="102877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effectLst/>
                        </a:rPr>
                        <a:t>           -- 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过程模型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800" dirty="0" smtClean="0">
                          <a:effectLst/>
                        </a:rPr>
                        <a:t>           -- </a:t>
                      </a:r>
                      <a:r>
                        <a:rPr lang="zh-CN" altLang="en-US" sz="1800" dirty="0" smtClean="0">
                          <a:effectLst/>
                        </a:rPr>
                        <a:t>成本，进度，人员                   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effectLst/>
                        </a:rPr>
                        <a:t>    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过程模型</a:t>
                      </a:r>
                    </a:p>
                    <a:p>
                      <a:r>
                        <a:rPr lang="en-US" altLang="zh-CN" sz="1800" dirty="0" smtClean="0">
                          <a:effectLst/>
                        </a:rPr>
                        <a:t>        -- </a:t>
                      </a:r>
                      <a:r>
                        <a:rPr lang="zh-CN" altLang="en-US" sz="1800" dirty="0" smtClean="0">
                          <a:effectLst/>
                        </a:rPr>
                        <a:t>成本，进度，人员                   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</a:tr>
              <a:tr h="51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质量管理</a:t>
                      </a:r>
                      <a:endParaRPr lang="en-US" altLang="zh-CN" sz="1800" dirty="0" smtClean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质量管理</a:t>
                      </a:r>
                      <a:endParaRPr lang="en-US" altLang="zh-CN" sz="1800" dirty="0" smtClean="0"/>
                    </a:p>
                  </a:txBody>
                  <a:tcPr marL="91436" marR="91436" marT="45728" marB="45728"/>
                </a:tc>
              </a:tr>
              <a:tr h="1339658"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effectLst/>
                        </a:rPr>
                        <a:t>           -- 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代码质量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           -- </a:t>
                      </a:r>
                      <a:r>
                        <a:rPr lang="zh-CN" altLang="en-US" sz="1800" dirty="0" smtClean="0">
                          <a:effectLst/>
                        </a:rPr>
                        <a:t>文档质量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           -- </a:t>
                      </a:r>
                      <a:r>
                        <a:rPr lang="zh-CN" altLang="en-US" sz="1800" dirty="0" smtClean="0">
                          <a:effectLst/>
                        </a:rPr>
                        <a:t>产品质量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effectLst/>
                        </a:rPr>
                        <a:t>--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实验质量  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       -- </a:t>
                      </a:r>
                      <a:r>
                        <a:rPr lang="zh-CN" altLang="en-US" sz="1800" dirty="0" smtClean="0">
                          <a:effectLst/>
                        </a:rPr>
                        <a:t>文档质量 </a:t>
                      </a:r>
                      <a:r>
                        <a:rPr lang="zh-CN" altLang="en-US" sz="1800" baseline="0" dirty="0" smtClean="0">
                          <a:effectLst/>
                        </a:rPr>
                        <a:t> </a:t>
                      </a:r>
                      <a:r>
                        <a:rPr lang="en-US" altLang="zh-CN" sz="1800" baseline="0" dirty="0" smtClean="0">
                          <a:effectLst/>
                        </a:rPr>
                        <a:t>(</a:t>
                      </a:r>
                      <a:r>
                        <a:rPr lang="zh-CN" altLang="en-US" sz="1800" baseline="0" dirty="0" smtClean="0">
                          <a:effectLst/>
                        </a:rPr>
                        <a:t>实验记录</a:t>
                      </a:r>
                      <a:r>
                        <a:rPr lang="en-US" altLang="zh-CN" sz="1800" baseline="0" dirty="0" smtClean="0">
                          <a:effectLst/>
                        </a:rPr>
                        <a:t>)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       -- </a:t>
                      </a:r>
                      <a:r>
                        <a:rPr lang="zh-CN" altLang="en-US" sz="1800" dirty="0" smtClean="0">
                          <a:effectLst/>
                        </a:rPr>
                        <a:t>产品质量  </a:t>
                      </a:r>
                      <a:r>
                        <a:rPr lang="en-US" altLang="zh-CN" sz="1800" dirty="0" smtClean="0">
                          <a:effectLst/>
                        </a:rPr>
                        <a:t>(</a:t>
                      </a:r>
                      <a:r>
                        <a:rPr lang="zh-CN" altLang="en-US" sz="1800" dirty="0" smtClean="0">
                          <a:effectLst/>
                        </a:rPr>
                        <a:t>论文质量</a:t>
                      </a:r>
                      <a:r>
                        <a:rPr lang="en-US" altLang="zh-CN" sz="1800" dirty="0" smtClean="0">
                          <a:effectLst/>
                        </a:rPr>
                        <a:t>)</a:t>
                      </a:r>
                      <a:r>
                        <a:rPr lang="zh-CN" altLang="en-US" sz="1800" dirty="0" smtClean="0">
                          <a:effectLst/>
                        </a:rPr>
                        <a:t> 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>
                        <a:buNone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   </a:t>
                      </a:r>
                      <a:r>
                        <a:rPr lang="zh-CN" altLang="en-US" sz="1800" dirty="0" smtClean="0">
                          <a:effectLst/>
                        </a:rPr>
                        <a:t>            </a:t>
                      </a:r>
                      <a:r>
                        <a:rPr lang="en-US" altLang="zh-CN" sz="1800" dirty="0" smtClean="0">
                          <a:effectLst/>
                        </a:rPr>
                        <a:t>(idea+</a:t>
                      </a:r>
                      <a:r>
                        <a:rPr lang="zh-CN" altLang="en-US" sz="1800" dirty="0" smtClean="0">
                          <a:effectLst/>
                        </a:rPr>
                        <a:t>实验</a:t>
                      </a:r>
                      <a:r>
                        <a:rPr lang="en-US" altLang="zh-CN" sz="1800" dirty="0" smtClean="0">
                          <a:effectLst/>
                        </a:rPr>
                        <a:t>+</a:t>
                      </a:r>
                      <a:r>
                        <a:rPr lang="zh-CN" altLang="en-US" sz="1800" dirty="0" smtClean="0">
                          <a:effectLst/>
                        </a:rPr>
                        <a:t>写作</a:t>
                      </a:r>
                      <a:r>
                        <a:rPr lang="en-US" altLang="zh-CN" sz="1800" dirty="0" smtClean="0">
                          <a:effectLst/>
                        </a:rPr>
                        <a:t>)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96131" y="1556792"/>
            <a:ext cx="7808317" cy="44644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研究的过程模型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sp>
        <p:nvSpPr>
          <p:cNvPr id="37892" name="AutoShape 7"/>
          <p:cNvSpPr>
            <a:spLocks noChangeAspect="1" noChangeArrowheads="1" noTextEdit="1"/>
          </p:cNvSpPr>
          <p:nvPr/>
        </p:nvSpPr>
        <p:spPr bwMode="auto">
          <a:xfrm>
            <a:off x="1141413" y="2079948"/>
            <a:ext cx="69230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276350" y="2172023"/>
            <a:ext cx="3438525" cy="3254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175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571625" y="3588073"/>
            <a:ext cx="1114425" cy="9461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699791" y="3616648"/>
            <a:ext cx="513392" cy="1023937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58"/>
              </a:cxn>
              <a:cxn ang="0">
                <a:pos x="0" y="158"/>
              </a:cxn>
              <a:cxn ang="0">
                <a:pos x="0" y="487"/>
              </a:cxn>
              <a:cxn ang="0">
                <a:pos x="120" y="487"/>
              </a:cxn>
              <a:cxn ang="0">
                <a:pos x="120" y="645"/>
              </a:cxn>
              <a:cxn ang="0">
                <a:pos x="240" y="329"/>
              </a:cxn>
              <a:cxn ang="0">
                <a:pos x="120" y="0"/>
              </a:cxn>
            </a:cxnLst>
            <a:rect l="0" t="0" r="r" b="b"/>
            <a:pathLst>
              <a:path w="240" h="645">
                <a:moveTo>
                  <a:pt x="120" y="0"/>
                </a:moveTo>
                <a:lnTo>
                  <a:pt x="120" y="158"/>
                </a:lnTo>
                <a:lnTo>
                  <a:pt x="0" y="158"/>
                </a:lnTo>
                <a:lnTo>
                  <a:pt x="0" y="487"/>
                </a:lnTo>
                <a:lnTo>
                  <a:pt x="120" y="487"/>
                </a:lnTo>
                <a:lnTo>
                  <a:pt x="120" y="645"/>
                </a:lnTo>
                <a:lnTo>
                  <a:pt x="240" y="329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3241675" y="3607123"/>
            <a:ext cx="1114425" cy="9477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4833938" y="3626173"/>
            <a:ext cx="1203341" cy="9477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6588224" y="3645223"/>
            <a:ext cx="1489075" cy="92868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1604963" y="3810323"/>
            <a:ext cx="10919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3533775" y="3965898"/>
            <a:ext cx="5530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4857750" y="3810323"/>
            <a:ext cx="115172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6823843" y="3650580"/>
            <a:ext cx="13375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Writing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4355975" y="3615060"/>
            <a:ext cx="473971" cy="102552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121" y="159"/>
              </a:cxn>
              <a:cxn ang="0">
                <a:pos x="0" y="159"/>
              </a:cxn>
              <a:cxn ang="0">
                <a:pos x="0" y="487"/>
              </a:cxn>
              <a:cxn ang="0">
                <a:pos x="121" y="487"/>
              </a:cxn>
              <a:cxn ang="0">
                <a:pos x="121" y="646"/>
              </a:cxn>
              <a:cxn ang="0">
                <a:pos x="241" y="329"/>
              </a:cxn>
              <a:cxn ang="0">
                <a:pos x="121" y="0"/>
              </a:cxn>
            </a:cxnLst>
            <a:rect l="0" t="0" r="r" b="b"/>
            <a:pathLst>
              <a:path w="241" h="646">
                <a:moveTo>
                  <a:pt x="121" y="0"/>
                </a:moveTo>
                <a:lnTo>
                  <a:pt x="121" y="159"/>
                </a:lnTo>
                <a:lnTo>
                  <a:pt x="0" y="159"/>
                </a:lnTo>
                <a:lnTo>
                  <a:pt x="0" y="487"/>
                </a:lnTo>
                <a:lnTo>
                  <a:pt x="121" y="487"/>
                </a:lnTo>
                <a:lnTo>
                  <a:pt x="121" y="646"/>
                </a:lnTo>
                <a:lnTo>
                  <a:pt x="241" y="329"/>
                </a:lnTo>
                <a:lnTo>
                  <a:pt x="12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6061091" y="3654748"/>
            <a:ext cx="527133" cy="1025525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59"/>
              </a:cxn>
              <a:cxn ang="0">
                <a:pos x="0" y="159"/>
              </a:cxn>
              <a:cxn ang="0">
                <a:pos x="0" y="487"/>
              </a:cxn>
              <a:cxn ang="0">
                <a:pos x="120" y="487"/>
              </a:cxn>
              <a:cxn ang="0">
                <a:pos x="120" y="646"/>
              </a:cxn>
              <a:cxn ang="0">
                <a:pos x="240" y="329"/>
              </a:cxn>
              <a:cxn ang="0">
                <a:pos x="120" y="0"/>
              </a:cxn>
            </a:cxnLst>
            <a:rect l="0" t="0" r="r" b="b"/>
            <a:pathLst>
              <a:path w="240" h="646">
                <a:moveTo>
                  <a:pt x="120" y="0"/>
                </a:moveTo>
                <a:lnTo>
                  <a:pt x="120" y="159"/>
                </a:lnTo>
                <a:lnTo>
                  <a:pt x="0" y="159"/>
                </a:lnTo>
                <a:lnTo>
                  <a:pt x="0" y="487"/>
                </a:lnTo>
                <a:lnTo>
                  <a:pt x="120" y="487"/>
                </a:lnTo>
                <a:lnTo>
                  <a:pt x="120" y="646"/>
                </a:lnTo>
                <a:lnTo>
                  <a:pt x="240" y="329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2" name="Rectangle 27"/>
          <p:cNvSpPr>
            <a:spLocks noChangeArrowheads="1"/>
          </p:cNvSpPr>
          <p:nvPr/>
        </p:nvSpPr>
        <p:spPr bwMode="auto">
          <a:xfrm>
            <a:off x="2428875" y="2783210"/>
            <a:ext cx="1064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</a:p>
          <a:p>
            <a:r>
              <a:rPr lang="en-US" altLang="zh-CN" sz="2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4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研究的过程模型</a:t>
            </a:r>
            <a:r>
              <a:rPr lang="en-US" altLang="zh-CN" dirty="0"/>
              <a:t>-</a:t>
            </a:r>
            <a:r>
              <a:rPr lang="zh-CN" altLang="en-US" dirty="0"/>
              <a:t>原型模型</a:t>
            </a:r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486525"/>
            <a:ext cx="2133600" cy="33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5B9483-27C4-45E1-9639-FE86D4E535B7}" type="datetime1">
              <a:rPr lang="zh-CN" altLang="en-US" smtClean="0">
                <a:solidFill>
                  <a:schemeClr val="bg1"/>
                </a:solidFill>
              </a:rPr>
              <a:pPr eaLnBrk="1" hangingPunct="1"/>
              <a:t>2015/9/15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596188" y="6486525"/>
            <a:ext cx="1090612" cy="33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page</a:t>
            </a:r>
            <a:fld id="{6E100E6A-C5EB-46A9-9B3D-0B6938AD02B2}" type="slidenum">
              <a:rPr lang="en-US" altLang="zh-CN">
                <a:solidFill>
                  <a:schemeClr val="bg1"/>
                </a:solidFill>
              </a:rPr>
              <a:pPr eaLnBrk="1" hangingPunct="1"/>
              <a:t>64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2575892" y="1573684"/>
            <a:ext cx="1600200" cy="1524000"/>
          </a:xfrm>
          <a:custGeom>
            <a:avLst/>
            <a:gdLst>
              <a:gd name="T0" fmla="*/ 0 w 1008"/>
              <a:gd name="T1" fmla="*/ 2147483647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2147483647 w 1008"/>
              <a:gd name="T11" fmla="*/ 2147483647 h 960"/>
              <a:gd name="T12" fmla="*/ 2147483647 w 1008"/>
              <a:gd name="T13" fmla="*/ 2147483647 h 960"/>
              <a:gd name="T14" fmla="*/ 2147483647 w 1008"/>
              <a:gd name="T15" fmla="*/ 2147483647 h 960"/>
              <a:gd name="T16" fmla="*/ 2147483647 w 1008"/>
              <a:gd name="T17" fmla="*/ 2147483647 h 960"/>
              <a:gd name="T18" fmla="*/ 2147483647 w 1008"/>
              <a:gd name="T19" fmla="*/ 2147483647 h 960"/>
              <a:gd name="T20" fmla="*/ 2147483647 w 1008"/>
              <a:gd name="T21" fmla="*/ 2147483647 h 960"/>
              <a:gd name="T22" fmla="*/ 2147483647 w 1008"/>
              <a:gd name="T23" fmla="*/ 2147483647 h 960"/>
              <a:gd name="T24" fmla="*/ 2147483647 w 1008"/>
              <a:gd name="T25" fmla="*/ 2147483647 h 960"/>
              <a:gd name="T26" fmla="*/ 2147483647 w 1008"/>
              <a:gd name="T27" fmla="*/ 2147483647 h 960"/>
              <a:gd name="T28" fmla="*/ 2147483647 w 1008"/>
              <a:gd name="T29" fmla="*/ 2147483647 h 960"/>
              <a:gd name="T30" fmla="*/ 2147483647 w 1008"/>
              <a:gd name="T31" fmla="*/ 2147483647 h 960"/>
              <a:gd name="T32" fmla="*/ 2147483647 w 1008"/>
              <a:gd name="T33" fmla="*/ 2147483647 h 960"/>
              <a:gd name="T34" fmla="*/ 2147483647 w 1008"/>
              <a:gd name="T35" fmla="*/ 2147483647 h 960"/>
              <a:gd name="T36" fmla="*/ 2147483647 w 1008"/>
              <a:gd name="T37" fmla="*/ 2147483647 h 960"/>
              <a:gd name="T38" fmla="*/ 2147483647 w 1008"/>
              <a:gd name="T39" fmla="*/ 2147483647 h 960"/>
              <a:gd name="T40" fmla="*/ 2147483647 w 1008"/>
              <a:gd name="T41" fmla="*/ 2147483647 h 960"/>
              <a:gd name="T42" fmla="*/ 2147483647 w 1008"/>
              <a:gd name="T43" fmla="*/ 2147483647 h 960"/>
              <a:gd name="T44" fmla="*/ 2147483647 w 1008"/>
              <a:gd name="T45" fmla="*/ 2147483647 h 960"/>
              <a:gd name="T46" fmla="*/ 2147483647 w 1008"/>
              <a:gd name="T47" fmla="*/ 2147483647 h 960"/>
              <a:gd name="T48" fmla="*/ 2147483647 w 1008"/>
              <a:gd name="T49" fmla="*/ 2147483647 h 960"/>
              <a:gd name="T50" fmla="*/ 2147483647 w 1008"/>
              <a:gd name="T51" fmla="*/ 2147483647 h 960"/>
              <a:gd name="T52" fmla="*/ 2147483647 w 1008"/>
              <a:gd name="T53" fmla="*/ 2147483647 h 960"/>
              <a:gd name="T54" fmla="*/ 2147483647 w 1008"/>
              <a:gd name="T55" fmla="*/ 2147483647 h 960"/>
              <a:gd name="T56" fmla="*/ 2147483647 w 1008"/>
              <a:gd name="T57" fmla="*/ 2147483647 h 960"/>
              <a:gd name="T58" fmla="*/ 2147483647 w 1008"/>
              <a:gd name="T59" fmla="*/ 2147483647 h 960"/>
              <a:gd name="T60" fmla="*/ 2147483647 w 1008"/>
              <a:gd name="T61" fmla="*/ 2147483647 h 960"/>
              <a:gd name="T62" fmla="*/ 2147483647 w 1008"/>
              <a:gd name="T63" fmla="*/ 2147483647 h 960"/>
              <a:gd name="T64" fmla="*/ 2147483647 w 1008"/>
              <a:gd name="T65" fmla="*/ 2147483647 h 960"/>
              <a:gd name="T66" fmla="*/ 2147483647 w 1008"/>
              <a:gd name="T67" fmla="*/ 2147483647 h 960"/>
              <a:gd name="T68" fmla="*/ 2147483647 w 1008"/>
              <a:gd name="T69" fmla="*/ 2147483647 h 960"/>
              <a:gd name="T70" fmla="*/ 2147483647 w 1008"/>
              <a:gd name="T71" fmla="*/ 2147483647 h 960"/>
              <a:gd name="T72" fmla="*/ 2147483647 w 1008"/>
              <a:gd name="T73" fmla="*/ 2147483647 h 960"/>
              <a:gd name="T74" fmla="*/ 2147483647 w 1008"/>
              <a:gd name="T75" fmla="*/ 2147483647 h 960"/>
              <a:gd name="T76" fmla="*/ 2147483647 w 1008"/>
              <a:gd name="T77" fmla="*/ 0 h 960"/>
              <a:gd name="T78" fmla="*/ 2147483647 w 1008"/>
              <a:gd name="T79" fmla="*/ 2147483647 h 960"/>
              <a:gd name="T80" fmla="*/ 2147483647 w 1008"/>
              <a:gd name="T81" fmla="*/ 2147483647 h 960"/>
              <a:gd name="T82" fmla="*/ 2147483647 w 1008"/>
              <a:gd name="T83" fmla="*/ 2147483647 h 960"/>
              <a:gd name="T84" fmla="*/ 2147483647 w 1008"/>
              <a:gd name="T85" fmla="*/ 2147483647 h 960"/>
              <a:gd name="T86" fmla="*/ 2147483647 w 1008"/>
              <a:gd name="T87" fmla="*/ 2147483647 h 960"/>
              <a:gd name="T88" fmla="*/ 2147483647 w 1008"/>
              <a:gd name="T89" fmla="*/ 2147483647 h 960"/>
              <a:gd name="T90" fmla="*/ 2147483647 w 1008"/>
              <a:gd name="T91" fmla="*/ 2147483647 h 960"/>
              <a:gd name="T92" fmla="*/ 2147483647 w 1008"/>
              <a:gd name="T93" fmla="*/ 2147483647 h 960"/>
              <a:gd name="T94" fmla="*/ 2147483647 w 1008"/>
              <a:gd name="T95" fmla="*/ 2147483647 h 960"/>
              <a:gd name="T96" fmla="*/ 2147483647 w 1008"/>
              <a:gd name="T97" fmla="*/ 2147483647 h 960"/>
              <a:gd name="T98" fmla="*/ 2147483647 w 1008"/>
              <a:gd name="T99" fmla="*/ 2147483647 h 960"/>
              <a:gd name="T100" fmla="*/ 2147483647 w 1008"/>
              <a:gd name="T101" fmla="*/ 2147483647 h 960"/>
              <a:gd name="T102" fmla="*/ 2147483647 w 1008"/>
              <a:gd name="T103" fmla="*/ 2147483647 h 960"/>
              <a:gd name="T104" fmla="*/ 2147483647 w 1008"/>
              <a:gd name="T105" fmla="*/ 2147483647 h 960"/>
              <a:gd name="T106" fmla="*/ 2147483647 w 1008"/>
              <a:gd name="T107" fmla="*/ 2147483647 h 960"/>
              <a:gd name="T108" fmla="*/ 2147483647 w 1008"/>
              <a:gd name="T109" fmla="*/ 2147483647 h 960"/>
              <a:gd name="T110" fmla="*/ 2147483647 w 1008"/>
              <a:gd name="T111" fmla="*/ 2147483647 h 960"/>
              <a:gd name="T112" fmla="*/ 2147483647 w 1008"/>
              <a:gd name="T113" fmla="*/ 2147483647 h 960"/>
              <a:gd name="T114" fmla="*/ 2147483647 w 1008"/>
              <a:gd name="T115" fmla="*/ 2147483647 h 960"/>
              <a:gd name="T116" fmla="*/ 2147483647 w 1008"/>
              <a:gd name="T117" fmla="*/ 2147483647 h 960"/>
              <a:gd name="T118" fmla="*/ 0 w 1008"/>
              <a:gd name="T119" fmla="*/ 2147483647 h 9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08"/>
              <a:gd name="T181" fmla="*/ 0 h 960"/>
              <a:gd name="T182" fmla="*/ 1008 w 1008"/>
              <a:gd name="T183" fmla="*/ 960 h 96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08" h="960">
                <a:moveTo>
                  <a:pt x="0" y="762"/>
                </a:moveTo>
                <a:lnTo>
                  <a:pt x="10" y="742"/>
                </a:lnTo>
                <a:lnTo>
                  <a:pt x="20" y="722"/>
                </a:lnTo>
                <a:lnTo>
                  <a:pt x="31" y="712"/>
                </a:lnTo>
                <a:lnTo>
                  <a:pt x="41" y="693"/>
                </a:lnTo>
                <a:lnTo>
                  <a:pt x="51" y="673"/>
                </a:lnTo>
                <a:lnTo>
                  <a:pt x="61" y="663"/>
                </a:lnTo>
                <a:lnTo>
                  <a:pt x="72" y="643"/>
                </a:lnTo>
                <a:lnTo>
                  <a:pt x="82" y="623"/>
                </a:lnTo>
                <a:lnTo>
                  <a:pt x="92" y="604"/>
                </a:lnTo>
                <a:lnTo>
                  <a:pt x="113" y="584"/>
                </a:lnTo>
                <a:lnTo>
                  <a:pt x="123" y="564"/>
                </a:lnTo>
                <a:lnTo>
                  <a:pt x="133" y="554"/>
                </a:lnTo>
                <a:lnTo>
                  <a:pt x="154" y="534"/>
                </a:lnTo>
                <a:lnTo>
                  <a:pt x="164" y="514"/>
                </a:lnTo>
                <a:lnTo>
                  <a:pt x="185" y="495"/>
                </a:lnTo>
                <a:lnTo>
                  <a:pt x="195" y="475"/>
                </a:lnTo>
                <a:lnTo>
                  <a:pt x="216" y="465"/>
                </a:lnTo>
                <a:lnTo>
                  <a:pt x="236" y="445"/>
                </a:lnTo>
                <a:lnTo>
                  <a:pt x="247" y="425"/>
                </a:lnTo>
                <a:lnTo>
                  <a:pt x="267" y="406"/>
                </a:lnTo>
                <a:lnTo>
                  <a:pt x="288" y="396"/>
                </a:lnTo>
                <a:lnTo>
                  <a:pt x="298" y="376"/>
                </a:lnTo>
                <a:lnTo>
                  <a:pt x="319" y="366"/>
                </a:lnTo>
                <a:lnTo>
                  <a:pt x="339" y="346"/>
                </a:lnTo>
                <a:lnTo>
                  <a:pt x="360" y="336"/>
                </a:lnTo>
                <a:lnTo>
                  <a:pt x="380" y="317"/>
                </a:lnTo>
                <a:lnTo>
                  <a:pt x="401" y="307"/>
                </a:lnTo>
                <a:lnTo>
                  <a:pt x="421" y="287"/>
                </a:lnTo>
                <a:lnTo>
                  <a:pt x="442" y="267"/>
                </a:lnTo>
                <a:lnTo>
                  <a:pt x="473" y="257"/>
                </a:lnTo>
                <a:lnTo>
                  <a:pt x="493" y="238"/>
                </a:lnTo>
                <a:lnTo>
                  <a:pt x="524" y="228"/>
                </a:lnTo>
                <a:lnTo>
                  <a:pt x="545" y="208"/>
                </a:lnTo>
                <a:lnTo>
                  <a:pt x="576" y="198"/>
                </a:lnTo>
                <a:lnTo>
                  <a:pt x="596" y="188"/>
                </a:lnTo>
                <a:lnTo>
                  <a:pt x="617" y="178"/>
                </a:lnTo>
                <a:lnTo>
                  <a:pt x="637" y="168"/>
                </a:lnTo>
                <a:lnTo>
                  <a:pt x="555" y="0"/>
                </a:lnTo>
                <a:lnTo>
                  <a:pt x="1008" y="247"/>
                </a:lnTo>
                <a:lnTo>
                  <a:pt x="884" y="752"/>
                </a:lnTo>
                <a:lnTo>
                  <a:pt x="812" y="604"/>
                </a:lnTo>
                <a:lnTo>
                  <a:pt x="792" y="623"/>
                </a:lnTo>
                <a:lnTo>
                  <a:pt x="761" y="633"/>
                </a:lnTo>
                <a:lnTo>
                  <a:pt x="730" y="653"/>
                </a:lnTo>
                <a:lnTo>
                  <a:pt x="699" y="673"/>
                </a:lnTo>
                <a:lnTo>
                  <a:pt x="668" y="693"/>
                </a:lnTo>
                <a:lnTo>
                  <a:pt x="648" y="712"/>
                </a:lnTo>
                <a:lnTo>
                  <a:pt x="617" y="732"/>
                </a:lnTo>
                <a:lnTo>
                  <a:pt x="596" y="752"/>
                </a:lnTo>
                <a:lnTo>
                  <a:pt x="576" y="772"/>
                </a:lnTo>
                <a:lnTo>
                  <a:pt x="555" y="801"/>
                </a:lnTo>
                <a:lnTo>
                  <a:pt x="535" y="821"/>
                </a:lnTo>
                <a:lnTo>
                  <a:pt x="514" y="851"/>
                </a:lnTo>
                <a:lnTo>
                  <a:pt x="493" y="871"/>
                </a:lnTo>
                <a:lnTo>
                  <a:pt x="483" y="900"/>
                </a:lnTo>
                <a:lnTo>
                  <a:pt x="463" y="920"/>
                </a:lnTo>
                <a:lnTo>
                  <a:pt x="452" y="940"/>
                </a:lnTo>
                <a:lnTo>
                  <a:pt x="442" y="960"/>
                </a:lnTo>
                <a:lnTo>
                  <a:pt x="0" y="762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196480" y="2662709"/>
            <a:ext cx="1403350" cy="1695450"/>
          </a:xfrm>
          <a:custGeom>
            <a:avLst/>
            <a:gdLst>
              <a:gd name="T0" fmla="*/ 2147483647 w 884"/>
              <a:gd name="T1" fmla="*/ 2147483647 h 1068"/>
              <a:gd name="T2" fmla="*/ 2147483647 w 884"/>
              <a:gd name="T3" fmla="*/ 2147483647 h 1068"/>
              <a:gd name="T4" fmla="*/ 2147483647 w 884"/>
              <a:gd name="T5" fmla="*/ 2147483647 h 1068"/>
              <a:gd name="T6" fmla="*/ 2147483647 w 884"/>
              <a:gd name="T7" fmla="*/ 2147483647 h 1068"/>
              <a:gd name="T8" fmla="*/ 2147483647 w 884"/>
              <a:gd name="T9" fmla="*/ 2147483647 h 1068"/>
              <a:gd name="T10" fmla="*/ 2147483647 w 884"/>
              <a:gd name="T11" fmla="*/ 2147483647 h 1068"/>
              <a:gd name="T12" fmla="*/ 2147483647 w 884"/>
              <a:gd name="T13" fmla="*/ 2147483647 h 1068"/>
              <a:gd name="T14" fmla="*/ 2147483647 w 884"/>
              <a:gd name="T15" fmla="*/ 2147483647 h 1068"/>
              <a:gd name="T16" fmla="*/ 2147483647 w 884"/>
              <a:gd name="T17" fmla="*/ 2147483647 h 1068"/>
              <a:gd name="T18" fmla="*/ 2147483647 w 884"/>
              <a:gd name="T19" fmla="*/ 2147483647 h 1068"/>
              <a:gd name="T20" fmla="*/ 2147483647 w 884"/>
              <a:gd name="T21" fmla="*/ 2147483647 h 1068"/>
              <a:gd name="T22" fmla="*/ 2147483647 w 884"/>
              <a:gd name="T23" fmla="*/ 2147483647 h 1068"/>
              <a:gd name="T24" fmla="*/ 2147483647 w 884"/>
              <a:gd name="T25" fmla="*/ 2147483647 h 1068"/>
              <a:gd name="T26" fmla="*/ 2147483647 w 884"/>
              <a:gd name="T27" fmla="*/ 2147483647 h 1068"/>
              <a:gd name="T28" fmla="*/ 2147483647 w 884"/>
              <a:gd name="T29" fmla="*/ 2147483647 h 1068"/>
              <a:gd name="T30" fmla="*/ 2147483647 w 884"/>
              <a:gd name="T31" fmla="*/ 2147483647 h 1068"/>
              <a:gd name="T32" fmla="*/ 2147483647 w 884"/>
              <a:gd name="T33" fmla="*/ 2147483647 h 1068"/>
              <a:gd name="T34" fmla="*/ 2147483647 w 884"/>
              <a:gd name="T35" fmla="*/ 2147483647 h 1068"/>
              <a:gd name="T36" fmla="*/ 2147483647 w 884"/>
              <a:gd name="T37" fmla="*/ 2147483647 h 1068"/>
              <a:gd name="T38" fmla="*/ 2147483647 w 884"/>
              <a:gd name="T39" fmla="*/ 2147483647 h 1068"/>
              <a:gd name="T40" fmla="*/ 2147483647 w 884"/>
              <a:gd name="T41" fmla="*/ 2147483647 h 1068"/>
              <a:gd name="T42" fmla="*/ 2147483647 w 884"/>
              <a:gd name="T43" fmla="*/ 2147483647 h 1068"/>
              <a:gd name="T44" fmla="*/ 2147483647 w 884"/>
              <a:gd name="T45" fmla="*/ 2147483647 h 1068"/>
              <a:gd name="T46" fmla="*/ 2147483647 w 884"/>
              <a:gd name="T47" fmla="*/ 2147483647 h 1068"/>
              <a:gd name="T48" fmla="*/ 2147483647 w 884"/>
              <a:gd name="T49" fmla="*/ 2147483647 h 1068"/>
              <a:gd name="T50" fmla="*/ 2147483647 w 884"/>
              <a:gd name="T51" fmla="*/ 2147483647 h 1068"/>
              <a:gd name="T52" fmla="*/ 2147483647 w 884"/>
              <a:gd name="T53" fmla="*/ 2147483647 h 1068"/>
              <a:gd name="T54" fmla="*/ 2147483647 w 884"/>
              <a:gd name="T55" fmla="*/ 2147483647 h 1068"/>
              <a:gd name="T56" fmla="*/ 2147483647 w 884"/>
              <a:gd name="T57" fmla="*/ 2147483647 h 1068"/>
              <a:gd name="T58" fmla="*/ 2147483647 w 884"/>
              <a:gd name="T59" fmla="*/ 2147483647 h 1068"/>
              <a:gd name="T60" fmla="*/ 2147483647 w 884"/>
              <a:gd name="T61" fmla="*/ 2147483647 h 1068"/>
              <a:gd name="T62" fmla="*/ 2147483647 w 884"/>
              <a:gd name="T63" fmla="*/ 2147483647 h 1068"/>
              <a:gd name="T64" fmla="*/ 2147483647 w 884"/>
              <a:gd name="T65" fmla="*/ 2147483647 h 1068"/>
              <a:gd name="T66" fmla="*/ 2147483647 w 884"/>
              <a:gd name="T67" fmla="*/ 2147483647 h 1068"/>
              <a:gd name="T68" fmla="*/ 2147483647 w 884"/>
              <a:gd name="T69" fmla="*/ 2147483647 h 1068"/>
              <a:gd name="T70" fmla="*/ 2147483647 w 884"/>
              <a:gd name="T71" fmla="*/ 2147483647 h 1068"/>
              <a:gd name="T72" fmla="*/ 2147483647 w 884"/>
              <a:gd name="T73" fmla="*/ 2147483647 h 1068"/>
              <a:gd name="T74" fmla="*/ 2147483647 w 884"/>
              <a:gd name="T75" fmla="*/ 2147483647 h 1068"/>
              <a:gd name="T76" fmla="*/ 2147483647 w 884"/>
              <a:gd name="T77" fmla="*/ 2147483647 h 1068"/>
              <a:gd name="T78" fmla="*/ 2147483647 w 884"/>
              <a:gd name="T79" fmla="*/ 2147483647 h 1068"/>
              <a:gd name="T80" fmla="*/ 2147483647 w 884"/>
              <a:gd name="T81" fmla="*/ 2147483647 h 1068"/>
              <a:gd name="T82" fmla="*/ 2147483647 w 884"/>
              <a:gd name="T83" fmla="*/ 2147483647 h 1068"/>
              <a:gd name="T84" fmla="*/ 2147483647 w 884"/>
              <a:gd name="T85" fmla="*/ 2147483647 h 1068"/>
              <a:gd name="T86" fmla="*/ 2147483647 w 884"/>
              <a:gd name="T87" fmla="*/ 2147483647 h 1068"/>
              <a:gd name="T88" fmla="*/ 2147483647 w 884"/>
              <a:gd name="T89" fmla="*/ 2147483647 h 1068"/>
              <a:gd name="T90" fmla="*/ 2147483647 w 884"/>
              <a:gd name="T91" fmla="*/ 2147483647 h 1068"/>
              <a:gd name="T92" fmla="*/ 2147483647 w 884"/>
              <a:gd name="T93" fmla="*/ 2147483647 h 1068"/>
              <a:gd name="T94" fmla="*/ 2147483647 w 884"/>
              <a:gd name="T95" fmla="*/ 2147483647 h 1068"/>
              <a:gd name="T96" fmla="*/ 2147483647 w 884"/>
              <a:gd name="T97" fmla="*/ 2147483647 h 1068"/>
              <a:gd name="T98" fmla="*/ 2147483647 w 884"/>
              <a:gd name="T99" fmla="*/ 2147483647 h 1068"/>
              <a:gd name="T100" fmla="*/ 2147483647 w 884"/>
              <a:gd name="T101" fmla="*/ 2147483647 h 1068"/>
              <a:gd name="T102" fmla="*/ 2147483647 w 884"/>
              <a:gd name="T103" fmla="*/ 2147483647 h 1068"/>
              <a:gd name="T104" fmla="*/ 2147483647 w 884"/>
              <a:gd name="T105" fmla="*/ 2147483647 h 1068"/>
              <a:gd name="T106" fmla="*/ 2147483647 w 884"/>
              <a:gd name="T107" fmla="*/ 2147483647 h 1068"/>
              <a:gd name="T108" fmla="*/ 0 w 884"/>
              <a:gd name="T109" fmla="*/ 2147483647 h 1068"/>
              <a:gd name="T110" fmla="*/ 2147483647 w 884"/>
              <a:gd name="T111" fmla="*/ 0 h 1068"/>
              <a:gd name="T112" fmla="*/ 2147483647 w 884"/>
              <a:gd name="T113" fmla="*/ 2147483647 h 106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84"/>
              <a:gd name="T172" fmla="*/ 0 h 1068"/>
              <a:gd name="T173" fmla="*/ 884 w 884"/>
              <a:gd name="T174" fmla="*/ 1068 h 106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84" h="1068">
                <a:moveTo>
                  <a:pt x="884" y="435"/>
                </a:moveTo>
                <a:lnTo>
                  <a:pt x="658" y="346"/>
                </a:lnTo>
                <a:lnTo>
                  <a:pt x="648" y="366"/>
                </a:lnTo>
                <a:lnTo>
                  <a:pt x="648" y="385"/>
                </a:lnTo>
                <a:lnTo>
                  <a:pt x="638" y="415"/>
                </a:lnTo>
                <a:lnTo>
                  <a:pt x="638" y="435"/>
                </a:lnTo>
                <a:lnTo>
                  <a:pt x="627" y="464"/>
                </a:lnTo>
                <a:lnTo>
                  <a:pt x="627" y="484"/>
                </a:lnTo>
                <a:lnTo>
                  <a:pt x="617" y="514"/>
                </a:lnTo>
                <a:lnTo>
                  <a:pt x="617" y="544"/>
                </a:lnTo>
                <a:lnTo>
                  <a:pt x="617" y="573"/>
                </a:lnTo>
                <a:lnTo>
                  <a:pt x="617" y="623"/>
                </a:lnTo>
                <a:lnTo>
                  <a:pt x="617" y="652"/>
                </a:lnTo>
                <a:lnTo>
                  <a:pt x="617" y="672"/>
                </a:lnTo>
                <a:lnTo>
                  <a:pt x="617" y="702"/>
                </a:lnTo>
                <a:lnTo>
                  <a:pt x="627" y="731"/>
                </a:lnTo>
                <a:lnTo>
                  <a:pt x="627" y="751"/>
                </a:lnTo>
                <a:lnTo>
                  <a:pt x="638" y="781"/>
                </a:lnTo>
                <a:lnTo>
                  <a:pt x="648" y="811"/>
                </a:lnTo>
                <a:lnTo>
                  <a:pt x="226" y="1068"/>
                </a:lnTo>
                <a:lnTo>
                  <a:pt x="216" y="1038"/>
                </a:lnTo>
                <a:lnTo>
                  <a:pt x="206" y="1018"/>
                </a:lnTo>
                <a:lnTo>
                  <a:pt x="195" y="998"/>
                </a:lnTo>
                <a:lnTo>
                  <a:pt x="195" y="969"/>
                </a:lnTo>
                <a:lnTo>
                  <a:pt x="185" y="949"/>
                </a:lnTo>
                <a:lnTo>
                  <a:pt x="175" y="929"/>
                </a:lnTo>
                <a:lnTo>
                  <a:pt x="175" y="909"/>
                </a:lnTo>
                <a:lnTo>
                  <a:pt x="164" y="890"/>
                </a:lnTo>
                <a:lnTo>
                  <a:pt x="164" y="870"/>
                </a:lnTo>
                <a:lnTo>
                  <a:pt x="154" y="840"/>
                </a:lnTo>
                <a:lnTo>
                  <a:pt x="154" y="820"/>
                </a:lnTo>
                <a:lnTo>
                  <a:pt x="144" y="791"/>
                </a:lnTo>
                <a:lnTo>
                  <a:pt x="144" y="771"/>
                </a:lnTo>
                <a:lnTo>
                  <a:pt x="134" y="741"/>
                </a:lnTo>
                <a:lnTo>
                  <a:pt x="134" y="712"/>
                </a:lnTo>
                <a:lnTo>
                  <a:pt x="134" y="682"/>
                </a:lnTo>
                <a:lnTo>
                  <a:pt x="134" y="662"/>
                </a:lnTo>
                <a:lnTo>
                  <a:pt x="134" y="633"/>
                </a:lnTo>
                <a:lnTo>
                  <a:pt x="134" y="603"/>
                </a:lnTo>
                <a:lnTo>
                  <a:pt x="134" y="563"/>
                </a:lnTo>
                <a:lnTo>
                  <a:pt x="134" y="534"/>
                </a:lnTo>
                <a:lnTo>
                  <a:pt x="134" y="504"/>
                </a:lnTo>
                <a:lnTo>
                  <a:pt x="134" y="484"/>
                </a:lnTo>
                <a:lnTo>
                  <a:pt x="134" y="455"/>
                </a:lnTo>
                <a:lnTo>
                  <a:pt x="144" y="425"/>
                </a:lnTo>
                <a:lnTo>
                  <a:pt x="144" y="395"/>
                </a:lnTo>
                <a:lnTo>
                  <a:pt x="154" y="375"/>
                </a:lnTo>
                <a:lnTo>
                  <a:pt x="154" y="336"/>
                </a:lnTo>
                <a:lnTo>
                  <a:pt x="164" y="316"/>
                </a:lnTo>
                <a:lnTo>
                  <a:pt x="175" y="286"/>
                </a:lnTo>
                <a:lnTo>
                  <a:pt x="175" y="257"/>
                </a:lnTo>
                <a:lnTo>
                  <a:pt x="185" y="237"/>
                </a:lnTo>
                <a:lnTo>
                  <a:pt x="195" y="207"/>
                </a:lnTo>
                <a:lnTo>
                  <a:pt x="206" y="168"/>
                </a:lnTo>
                <a:lnTo>
                  <a:pt x="0" y="89"/>
                </a:lnTo>
                <a:lnTo>
                  <a:pt x="555" y="0"/>
                </a:lnTo>
                <a:lnTo>
                  <a:pt x="884" y="435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2261567" y="3886671"/>
            <a:ext cx="1600200" cy="1444625"/>
          </a:xfrm>
          <a:custGeom>
            <a:avLst/>
            <a:gdLst>
              <a:gd name="T0" fmla="*/ 2147483647 w 1008"/>
              <a:gd name="T1" fmla="*/ 2147483647 h 910"/>
              <a:gd name="T2" fmla="*/ 2147483647 w 1008"/>
              <a:gd name="T3" fmla="*/ 2147483647 h 910"/>
              <a:gd name="T4" fmla="*/ 2147483647 w 1008"/>
              <a:gd name="T5" fmla="*/ 2147483647 h 910"/>
              <a:gd name="T6" fmla="*/ 2147483647 w 1008"/>
              <a:gd name="T7" fmla="*/ 2147483647 h 910"/>
              <a:gd name="T8" fmla="*/ 2147483647 w 1008"/>
              <a:gd name="T9" fmla="*/ 2147483647 h 910"/>
              <a:gd name="T10" fmla="*/ 2147483647 w 1008"/>
              <a:gd name="T11" fmla="*/ 2147483647 h 910"/>
              <a:gd name="T12" fmla="*/ 2147483647 w 1008"/>
              <a:gd name="T13" fmla="*/ 2147483647 h 910"/>
              <a:gd name="T14" fmla="*/ 2147483647 w 1008"/>
              <a:gd name="T15" fmla="*/ 2147483647 h 910"/>
              <a:gd name="T16" fmla="*/ 2147483647 w 1008"/>
              <a:gd name="T17" fmla="*/ 2147483647 h 910"/>
              <a:gd name="T18" fmla="*/ 2147483647 w 1008"/>
              <a:gd name="T19" fmla="*/ 2147483647 h 910"/>
              <a:gd name="T20" fmla="*/ 2147483647 w 1008"/>
              <a:gd name="T21" fmla="*/ 2147483647 h 910"/>
              <a:gd name="T22" fmla="*/ 2147483647 w 1008"/>
              <a:gd name="T23" fmla="*/ 2147483647 h 910"/>
              <a:gd name="T24" fmla="*/ 2147483647 w 1008"/>
              <a:gd name="T25" fmla="*/ 2147483647 h 910"/>
              <a:gd name="T26" fmla="*/ 2147483647 w 1008"/>
              <a:gd name="T27" fmla="*/ 2147483647 h 910"/>
              <a:gd name="T28" fmla="*/ 2147483647 w 1008"/>
              <a:gd name="T29" fmla="*/ 2147483647 h 910"/>
              <a:gd name="T30" fmla="*/ 2147483647 w 1008"/>
              <a:gd name="T31" fmla="*/ 2147483647 h 910"/>
              <a:gd name="T32" fmla="*/ 2147483647 w 1008"/>
              <a:gd name="T33" fmla="*/ 2147483647 h 910"/>
              <a:gd name="T34" fmla="*/ 2147483647 w 1008"/>
              <a:gd name="T35" fmla="*/ 2147483647 h 910"/>
              <a:gd name="T36" fmla="*/ 2147483647 w 1008"/>
              <a:gd name="T37" fmla="*/ 2147483647 h 910"/>
              <a:gd name="T38" fmla="*/ 2147483647 w 1008"/>
              <a:gd name="T39" fmla="*/ 2147483647 h 910"/>
              <a:gd name="T40" fmla="*/ 2147483647 w 1008"/>
              <a:gd name="T41" fmla="*/ 2147483647 h 910"/>
              <a:gd name="T42" fmla="*/ 2147483647 w 1008"/>
              <a:gd name="T43" fmla="*/ 2147483647 h 910"/>
              <a:gd name="T44" fmla="*/ 2147483647 w 1008"/>
              <a:gd name="T45" fmla="*/ 2147483647 h 910"/>
              <a:gd name="T46" fmla="*/ 2147483647 w 1008"/>
              <a:gd name="T47" fmla="*/ 2147483647 h 910"/>
              <a:gd name="T48" fmla="*/ 2147483647 w 1008"/>
              <a:gd name="T49" fmla="*/ 2147483647 h 910"/>
              <a:gd name="T50" fmla="*/ 2147483647 w 1008"/>
              <a:gd name="T51" fmla="*/ 2147483647 h 910"/>
              <a:gd name="T52" fmla="*/ 2147483647 w 1008"/>
              <a:gd name="T53" fmla="*/ 2147483647 h 910"/>
              <a:gd name="T54" fmla="*/ 2147483647 w 1008"/>
              <a:gd name="T55" fmla="*/ 2147483647 h 910"/>
              <a:gd name="T56" fmla="*/ 2147483647 w 1008"/>
              <a:gd name="T57" fmla="*/ 2147483647 h 910"/>
              <a:gd name="T58" fmla="*/ 2147483647 w 1008"/>
              <a:gd name="T59" fmla="*/ 2147483647 h 910"/>
              <a:gd name="T60" fmla="*/ 2147483647 w 1008"/>
              <a:gd name="T61" fmla="*/ 2147483647 h 910"/>
              <a:gd name="T62" fmla="*/ 2147483647 w 1008"/>
              <a:gd name="T63" fmla="*/ 2147483647 h 910"/>
              <a:gd name="T64" fmla="*/ 2147483647 w 1008"/>
              <a:gd name="T65" fmla="*/ 2147483647 h 910"/>
              <a:gd name="T66" fmla="*/ 2147483647 w 1008"/>
              <a:gd name="T67" fmla="*/ 2147483647 h 910"/>
              <a:gd name="T68" fmla="*/ 2147483647 w 1008"/>
              <a:gd name="T69" fmla="*/ 2147483647 h 910"/>
              <a:gd name="T70" fmla="*/ 2147483647 w 1008"/>
              <a:gd name="T71" fmla="*/ 2147483647 h 910"/>
              <a:gd name="T72" fmla="*/ 2147483647 w 1008"/>
              <a:gd name="T73" fmla="*/ 2147483647 h 910"/>
              <a:gd name="T74" fmla="*/ 0 w 1008"/>
              <a:gd name="T75" fmla="*/ 2147483647 h 910"/>
              <a:gd name="T76" fmla="*/ 2147483647 w 1008"/>
              <a:gd name="T77" fmla="*/ 0 h 910"/>
              <a:gd name="T78" fmla="*/ 2147483647 w 1008"/>
              <a:gd name="T79" fmla="*/ 2147483647 h 910"/>
              <a:gd name="T80" fmla="*/ 2147483647 w 1008"/>
              <a:gd name="T81" fmla="*/ 2147483647 h 910"/>
              <a:gd name="T82" fmla="*/ 2147483647 w 1008"/>
              <a:gd name="T83" fmla="*/ 2147483647 h 910"/>
              <a:gd name="T84" fmla="*/ 2147483647 w 1008"/>
              <a:gd name="T85" fmla="*/ 2147483647 h 910"/>
              <a:gd name="T86" fmla="*/ 2147483647 w 1008"/>
              <a:gd name="T87" fmla="*/ 2147483647 h 910"/>
              <a:gd name="T88" fmla="*/ 2147483647 w 1008"/>
              <a:gd name="T89" fmla="*/ 2147483647 h 910"/>
              <a:gd name="T90" fmla="*/ 2147483647 w 1008"/>
              <a:gd name="T91" fmla="*/ 2147483647 h 910"/>
              <a:gd name="T92" fmla="*/ 2147483647 w 1008"/>
              <a:gd name="T93" fmla="*/ 2147483647 h 910"/>
              <a:gd name="T94" fmla="*/ 2147483647 w 1008"/>
              <a:gd name="T95" fmla="*/ 2147483647 h 910"/>
              <a:gd name="T96" fmla="*/ 2147483647 w 1008"/>
              <a:gd name="T97" fmla="*/ 2147483647 h 910"/>
              <a:gd name="T98" fmla="*/ 2147483647 w 1008"/>
              <a:gd name="T99" fmla="*/ 2147483647 h 910"/>
              <a:gd name="T100" fmla="*/ 2147483647 w 1008"/>
              <a:gd name="T101" fmla="*/ 2147483647 h 910"/>
              <a:gd name="T102" fmla="*/ 2147483647 w 1008"/>
              <a:gd name="T103" fmla="*/ 2147483647 h 910"/>
              <a:gd name="T104" fmla="*/ 2147483647 w 1008"/>
              <a:gd name="T105" fmla="*/ 2147483647 h 910"/>
              <a:gd name="T106" fmla="*/ 2147483647 w 1008"/>
              <a:gd name="T107" fmla="*/ 2147483647 h 910"/>
              <a:gd name="T108" fmla="*/ 2147483647 w 1008"/>
              <a:gd name="T109" fmla="*/ 2147483647 h 910"/>
              <a:gd name="T110" fmla="*/ 2147483647 w 1008"/>
              <a:gd name="T111" fmla="*/ 2147483647 h 910"/>
              <a:gd name="T112" fmla="*/ 2147483647 w 1008"/>
              <a:gd name="T113" fmla="*/ 2147483647 h 910"/>
              <a:gd name="T114" fmla="*/ 2147483647 w 1008"/>
              <a:gd name="T115" fmla="*/ 2147483647 h 910"/>
              <a:gd name="T116" fmla="*/ 2147483647 w 1008"/>
              <a:gd name="T117" fmla="*/ 2147483647 h 91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08"/>
              <a:gd name="T178" fmla="*/ 0 h 910"/>
              <a:gd name="T179" fmla="*/ 1008 w 1008"/>
              <a:gd name="T180" fmla="*/ 910 h 91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08" h="910">
                <a:moveTo>
                  <a:pt x="802" y="910"/>
                </a:moveTo>
                <a:lnTo>
                  <a:pt x="782" y="900"/>
                </a:lnTo>
                <a:lnTo>
                  <a:pt x="761" y="900"/>
                </a:lnTo>
                <a:lnTo>
                  <a:pt x="741" y="890"/>
                </a:lnTo>
                <a:lnTo>
                  <a:pt x="730" y="880"/>
                </a:lnTo>
                <a:lnTo>
                  <a:pt x="710" y="870"/>
                </a:lnTo>
                <a:lnTo>
                  <a:pt x="689" y="860"/>
                </a:lnTo>
                <a:lnTo>
                  <a:pt x="669" y="851"/>
                </a:lnTo>
                <a:lnTo>
                  <a:pt x="658" y="841"/>
                </a:lnTo>
                <a:lnTo>
                  <a:pt x="638" y="821"/>
                </a:lnTo>
                <a:lnTo>
                  <a:pt x="607" y="811"/>
                </a:lnTo>
                <a:lnTo>
                  <a:pt x="597" y="801"/>
                </a:lnTo>
                <a:lnTo>
                  <a:pt x="576" y="781"/>
                </a:lnTo>
                <a:lnTo>
                  <a:pt x="555" y="771"/>
                </a:lnTo>
                <a:lnTo>
                  <a:pt x="535" y="752"/>
                </a:lnTo>
                <a:lnTo>
                  <a:pt x="525" y="742"/>
                </a:lnTo>
                <a:lnTo>
                  <a:pt x="504" y="722"/>
                </a:lnTo>
                <a:lnTo>
                  <a:pt x="483" y="712"/>
                </a:lnTo>
                <a:lnTo>
                  <a:pt x="463" y="692"/>
                </a:lnTo>
                <a:lnTo>
                  <a:pt x="442" y="673"/>
                </a:lnTo>
                <a:lnTo>
                  <a:pt x="432" y="663"/>
                </a:lnTo>
                <a:lnTo>
                  <a:pt x="411" y="643"/>
                </a:lnTo>
                <a:lnTo>
                  <a:pt x="401" y="623"/>
                </a:lnTo>
                <a:lnTo>
                  <a:pt x="381" y="613"/>
                </a:lnTo>
                <a:lnTo>
                  <a:pt x="370" y="593"/>
                </a:lnTo>
                <a:lnTo>
                  <a:pt x="350" y="574"/>
                </a:lnTo>
                <a:lnTo>
                  <a:pt x="339" y="554"/>
                </a:lnTo>
                <a:lnTo>
                  <a:pt x="319" y="534"/>
                </a:lnTo>
                <a:lnTo>
                  <a:pt x="298" y="514"/>
                </a:lnTo>
                <a:lnTo>
                  <a:pt x="288" y="485"/>
                </a:lnTo>
                <a:lnTo>
                  <a:pt x="267" y="465"/>
                </a:lnTo>
                <a:lnTo>
                  <a:pt x="257" y="445"/>
                </a:lnTo>
                <a:lnTo>
                  <a:pt x="237" y="415"/>
                </a:lnTo>
                <a:lnTo>
                  <a:pt x="226" y="386"/>
                </a:lnTo>
                <a:lnTo>
                  <a:pt x="216" y="366"/>
                </a:lnTo>
                <a:lnTo>
                  <a:pt x="206" y="346"/>
                </a:lnTo>
                <a:lnTo>
                  <a:pt x="195" y="326"/>
                </a:lnTo>
                <a:lnTo>
                  <a:pt x="0" y="405"/>
                </a:lnTo>
                <a:lnTo>
                  <a:pt x="319" y="0"/>
                </a:lnTo>
                <a:lnTo>
                  <a:pt x="854" y="40"/>
                </a:lnTo>
                <a:lnTo>
                  <a:pt x="638" y="138"/>
                </a:lnTo>
                <a:lnTo>
                  <a:pt x="648" y="158"/>
                </a:lnTo>
                <a:lnTo>
                  <a:pt x="669" y="188"/>
                </a:lnTo>
                <a:lnTo>
                  <a:pt x="679" y="218"/>
                </a:lnTo>
                <a:lnTo>
                  <a:pt x="710" y="247"/>
                </a:lnTo>
                <a:lnTo>
                  <a:pt x="720" y="277"/>
                </a:lnTo>
                <a:lnTo>
                  <a:pt x="751" y="297"/>
                </a:lnTo>
                <a:lnTo>
                  <a:pt x="771" y="326"/>
                </a:lnTo>
                <a:lnTo>
                  <a:pt x="792" y="346"/>
                </a:lnTo>
                <a:lnTo>
                  <a:pt x="813" y="366"/>
                </a:lnTo>
                <a:lnTo>
                  <a:pt x="833" y="386"/>
                </a:lnTo>
                <a:lnTo>
                  <a:pt x="864" y="405"/>
                </a:lnTo>
                <a:lnTo>
                  <a:pt x="885" y="425"/>
                </a:lnTo>
                <a:lnTo>
                  <a:pt x="905" y="435"/>
                </a:lnTo>
                <a:lnTo>
                  <a:pt x="936" y="455"/>
                </a:lnTo>
                <a:lnTo>
                  <a:pt x="967" y="475"/>
                </a:lnTo>
                <a:lnTo>
                  <a:pt x="987" y="485"/>
                </a:lnTo>
                <a:lnTo>
                  <a:pt x="1008" y="495"/>
                </a:lnTo>
                <a:lnTo>
                  <a:pt x="802" y="910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709492" y="4137496"/>
            <a:ext cx="1501775" cy="1444625"/>
          </a:xfrm>
          <a:custGeom>
            <a:avLst/>
            <a:gdLst>
              <a:gd name="T0" fmla="*/ 2147483647 w 946"/>
              <a:gd name="T1" fmla="*/ 2147483647 h 910"/>
              <a:gd name="T2" fmla="*/ 2147483647 w 946"/>
              <a:gd name="T3" fmla="*/ 2147483647 h 910"/>
              <a:gd name="T4" fmla="*/ 2147483647 w 946"/>
              <a:gd name="T5" fmla="*/ 2147483647 h 910"/>
              <a:gd name="T6" fmla="*/ 2147483647 w 946"/>
              <a:gd name="T7" fmla="*/ 2147483647 h 910"/>
              <a:gd name="T8" fmla="*/ 2147483647 w 946"/>
              <a:gd name="T9" fmla="*/ 2147483647 h 910"/>
              <a:gd name="T10" fmla="*/ 2147483647 w 946"/>
              <a:gd name="T11" fmla="*/ 2147483647 h 910"/>
              <a:gd name="T12" fmla="*/ 2147483647 w 946"/>
              <a:gd name="T13" fmla="*/ 2147483647 h 910"/>
              <a:gd name="T14" fmla="*/ 2147483647 w 946"/>
              <a:gd name="T15" fmla="*/ 2147483647 h 910"/>
              <a:gd name="T16" fmla="*/ 2147483647 w 946"/>
              <a:gd name="T17" fmla="*/ 2147483647 h 910"/>
              <a:gd name="T18" fmla="*/ 2147483647 w 946"/>
              <a:gd name="T19" fmla="*/ 2147483647 h 910"/>
              <a:gd name="T20" fmla="*/ 2147483647 w 946"/>
              <a:gd name="T21" fmla="*/ 2147483647 h 910"/>
              <a:gd name="T22" fmla="*/ 2147483647 w 946"/>
              <a:gd name="T23" fmla="*/ 2147483647 h 910"/>
              <a:gd name="T24" fmla="*/ 2147483647 w 946"/>
              <a:gd name="T25" fmla="*/ 2147483647 h 910"/>
              <a:gd name="T26" fmla="*/ 2147483647 w 946"/>
              <a:gd name="T27" fmla="*/ 2147483647 h 910"/>
              <a:gd name="T28" fmla="*/ 2147483647 w 946"/>
              <a:gd name="T29" fmla="*/ 2147483647 h 910"/>
              <a:gd name="T30" fmla="*/ 2147483647 w 946"/>
              <a:gd name="T31" fmla="*/ 2147483647 h 910"/>
              <a:gd name="T32" fmla="*/ 2147483647 w 946"/>
              <a:gd name="T33" fmla="*/ 2147483647 h 910"/>
              <a:gd name="T34" fmla="*/ 2147483647 w 946"/>
              <a:gd name="T35" fmla="*/ 2147483647 h 910"/>
              <a:gd name="T36" fmla="*/ 2147483647 w 946"/>
              <a:gd name="T37" fmla="*/ 2147483647 h 910"/>
              <a:gd name="T38" fmla="*/ 2147483647 w 946"/>
              <a:gd name="T39" fmla="*/ 2147483647 h 910"/>
              <a:gd name="T40" fmla="*/ 2147483647 w 946"/>
              <a:gd name="T41" fmla="*/ 2147483647 h 910"/>
              <a:gd name="T42" fmla="*/ 2147483647 w 946"/>
              <a:gd name="T43" fmla="*/ 2147483647 h 910"/>
              <a:gd name="T44" fmla="*/ 2147483647 w 946"/>
              <a:gd name="T45" fmla="*/ 2147483647 h 910"/>
              <a:gd name="T46" fmla="*/ 2147483647 w 946"/>
              <a:gd name="T47" fmla="*/ 2147483647 h 910"/>
              <a:gd name="T48" fmla="*/ 2147483647 w 946"/>
              <a:gd name="T49" fmla="*/ 2147483647 h 910"/>
              <a:gd name="T50" fmla="*/ 2147483647 w 946"/>
              <a:gd name="T51" fmla="*/ 2147483647 h 910"/>
              <a:gd name="T52" fmla="*/ 2147483647 w 946"/>
              <a:gd name="T53" fmla="*/ 2147483647 h 910"/>
              <a:gd name="T54" fmla="*/ 2147483647 w 946"/>
              <a:gd name="T55" fmla="*/ 2147483647 h 910"/>
              <a:gd name="T56" fmla="*/ 2147483647 w 946"/>
              <a:gd name="T57" fmla="*/ 2147483647 h 910"/>
              <a:gd name="T58" fmla="*/ 2147483647 w 946"/>
              <a:gd name="T59" fmla="*/ 2147483647 h 910"/>
              <a:gd name="T60" fmla="*/ 2147483647 w 946"/>
              <a:gd name="T61" fmla="*/ 2147483647 h 910"/>
              <a:gd name="T62" fmla="*/ 2147483647 w 946"/>
              <a:gd name="T63" fmla="*/ 2147483647 h 910"/>
              <a:gd name="T64" fmla="*/ 2147483647 w 946"/>
              <a:gd name="T65" fmla="*/ 2147483647 h 910"/>
              <a:gd name="T66" fmla="*/ 2147483647 w 946"/>
              <a:gd name="T67" fmla="*/ 2147483647 h 910"/>
              <a:gd name="T68" fmla="*/ 2147483647 w 946"/>
              <a:gd name="T69" fmla="*/ 2147483647 h 910"/>
              <a:gd name="T70" fmla="*/ 0 w 946"/>
              <a:gd name="T71" fmla="*/ 2147483647 h 910"/>
              <a:gd name="T72" fmla="*/ 2147483647 w 946"/>
              <a:gd name="T73" fmla="*/ 2147483647 h 910"/>
              <a:gd name="T74" fmla="*/ 2147483647 w 946"/>
              <a:gd name="T75" fmla="*/ 2147483647 h 910"/>
              <a:gd name="T76" fmla="*/ 2147483647 w 946"/>
              <a:gd name="T77" fmla="*/ 2147483647 h 910"/>
              <a:gd name="T78" fmla="*/ 2147483647 w 946"/>
              <a:gd name="T79" fmla="*/ 2147483647 h 910"/>
              <a:gd name="T80" fmla="*/ 2147483647 w 946"/>
              <a:gd name="T81" fmla="*/ 2147483647 h 910"/>
              <a:gd name="T82" fmla="*/ 2147483647 w 946"/>
              <a:gd name="T83" fmla="*/ 2147483647 h 910"/>
              <a:gd name="T84" fmla="*/ 2147483647 w 946"/>
              <a:gd name="T85" fmla="*/ 2147483647 h 910"/>
              <a:gd name="T86" fmla="*/ 2147483647 w 946"/>
              <a:gd name="T87" fmla="*/ 2147483647 h 910"/>
              <a:gd name="T88" fmla="*/ 2147483647 w 946"/>
              <a:gd name="T89" fmla="*/ 2147483647 h 910"/>
              <a:gd name="T90" fmla="*/ 2147483647 w 946"/>
              <a:gd name="T91" fmla="*/ 2147483647 h 910"/>
              <a:gd name="T92" fmla="*/ 2147483647 w 946"/>
              <a:gd name="T93" fmla="*/ 2147483647 h 910"/>
              <a:gd name="T94" fmla="*/ 2147483647 w 946"/>
              <a:gd name="T95" fmla="*/ 2147483647 h 910"/>
              <a:gd name="T96" fmla="*/ 2147483647 w 946"/>
              <a:gd name="T97" fmla="*/ 2147483647 h 910"/>
              <a:gd name="T98" fmla="*/ 2147483647 w 946"/>
              <a:gd name="T99" fmla="*/ 2147483647 h 910"/>
              <a:gd name="T100" fmla="*/ 2147483647 w 946"/>
              <a:gd name="T101" fmla="*/ 2147483647 h 910"/>
              <a:gd name="T102" fmla="*/ 2147483647 w 946"/>
              <a:gd name="T103" fmla="*/ 2147483647 h 910"/>
              <a:gd name="T104" fmla="*/ 2147483647 w 946"/>
              <a:gd name="T105" fmla="*/ 2147483647 h 910"/>
              <a:gd name="T106" fmla="*/ 2147483647 w 946"/>
              <a:gd name="T107" fmla="*/ 2147483647 h 910"/>
              <a:gd name="T108" fmla="*/ 2147483647 w 946"/>
              <a:gd name="T109" fmla="*/ 0 h 910"/>
              <a:gd name="T110" fmla="*/ 2147483647 w 946"/>
              <a:gd name="T111" fmla="*/ 2147483647 h 9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46"/>
              <a:gd name="T169" fmla="*/ 0 h 910"/>
              <a:gd name="T170" fmla="*/ 946 w 946"/>
              <a:gd name="T171" fmla="*/ 910 h 9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46" h="910">
                <a:moveTo>
                  <a:pt x="946" y="198"/>
                </a:moveTo>
                <a:lnTo>
                  <a:pt x="936" y="218"/>
                </a:lnTo>
                <a:lnTo>
                  <a:pt x="925" y="228"/>
                </a:lnTo>
                <a:lnTo>
                  <a:pt x="915" y="247"/>
                </a:lnTo>
                <a:lnTo>
                  <a:pt x="905" y="267"/>
                </a:lnTo>
                <a:lnTo>
                  <a:pt x="895" y="277"/>
                </a:lnTo>
                <a:lnTo>
                  <a:pt x="884" y="297"/>
                </a:lnTo>
                <a:lnTo>
                  <a:pt x="874" y="317"/>
                </a:lnTo>
                <a:lnTo>
                  <a:pt x="864" y="337"/>
                </a:lnTo>
                <a:lnTo>
                  <a:pt x="853" y="356"/>
                </a:lnTo>
                <a:lnTo>
                  <a:pt x="833" y="376"/>
                </a:lnTo>
                <a:lnTo>
                  <a:pt x="823" y="386"/>
                </a:lnTo>
                <a:lnTo>
                  <a:pt x="812" y="406"/>
                </a:lnTo>
                <a:lnTo>
                  <a:pt x="792" y="426"/>
                </a:lnTo>
                <a:lnTo>
                  <a:pt x="781" y="445"/>
                </a:lnTo>
                <a:lnTo>
                  <a:pt x="761" y="465"/>
                </a:lnTo>
                <a:lnTo>
                  <a:pt x="751" y="485"/>
                </a:lnTo>
                <a:lnTo>
                  <a:pt x="730" y="495"/>
                </a:lnTo>
                <a:lnTo>
                  <a:pt x="709" y="515"/>
                </a:lnTo>
                <a:lnTo>
                  <a:pt x="699" y="534"/>
                </a:lnTo>
                <a:lnTo>
                  <a:pt x="679" y="544"/>
                </a:lnTo>
                <a:lnTo>
                  <a:pt x="658" y="564"/>
                </a:lnTo>
                <a:lnTo>
                  <a:pt x="648" y="574"/>
                </a:lnTo>
                <a:lnTo>
                  <a:pt x="627" y="594"/>
                </a:lnTo>
                <a:lnTo>
                  <a:pt x="607" y="604"/>
                </a:lnTo>
                <a:lnTo>
                  <a:pt x="586" y="623"/>
                </a:lnTo>
                <a:lnTo>
                  <a:pt x="565" y="633"/>
                </a:lnTo>
                <a:lnTo>
                  <a:pt x="545" y="653"/>
                </a:lnTo>
                <a:lnTo>
                  <a:pt x="524" y="673"/>
                </a:lnTo>
                <a:lnTo>
                  <a:pt x="504" y="683"/>
                </a:lnTo>
                <a:lnTo>
                  <a:pt x="473" y="702"/>
                </a:lnTo>
                <a:lnTo>
                  <a:pt x="452" y="712"/>
                </a:lnTo>
                <a:lnTo>
                  <a:pt x="421" y="732"/>
                </a:lnTo>
                <a:lnTo>
                  <a:pt x="555" y="910"/>
                </a:lnTo>
                <a:lnTo>
                  <a:pt x="41" y="683"/>
                </a:lnTo>
                <a:lnTo>
                  <a:pt x="0" y="238"/>
                </a:lnTo>
                <a:lnTo>
                  <a:pt x="103" y="366"/>
                </a:lnTo>
                <a:lnTo>
                  <a:pt x="133" y="356"/>
                </a:lnTo>
                <a:lnTo>
                  <a:pt x="154" y="337"/>
                </a:lnTo>
                <a:lnTo>
                  <a:pt x="185" y="327"/>
                </a:lnTo>
                <a:lnTo>
                  <a:pt x="216" y="307"/>
                </a:lnTo>
                <a:lnTo>
                  <a:pt x="247" y="287"/>
                </a:lnTo>
                <a:lnTo>
                  <a:pt x="277" y="267"/>
                </a:lnTo>
                <a:lnTo>
                  <a:pt x="308" y="247"/>
                </a:lnTo>
                <a:lnTo>
                  <a:pt x="329" y="228"/>
                </a:lnTo>
                <a:lnTo>
                  <a:pt x="349" y="208"/>
                </a:lnTo>
                <a:lnTo>
                  <a:pt x="370" y="178"/>
                </a:lnTo>
                <a:lnTo>
                  <a:pt x="391" y="158"/>
                </a:lnTo>
                <a:lnTo>
                  <a:pt x="411" y="139"/>
                </a:lnTo>
                <a:lnTo>
                  <a:pt x="432" y="109"/>
                </a:lnTo>
                <a:lnTo>
                  <a:pt x="452" y="89"/>
                </a:lnTo>
                <a:lnTo>
                  <a:pt x="473" y="60"/>
                </a:lnTo>
                <a:lnTo>
                  <a:pt x="483" y="40"/>
                </a:lnTo>
                <a:lnTo>
                  <a:pt x="493" y="20"/>
                </a:lnTo>
                <a:lnTo>
                  <a:pt x="504" y="0"/>
                </a:lnTo>
                <a:lnTo>
                  <a:pt x="946" y="198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215905" y="2834159"/>
            <a:ext cx="1370012" cy="1681162"/>
          </a:xfrm>
          <a:custGeom>
            <a:avLst/>
            <a:gdLst>
              <a:gd name="T0" fmla="*/ 0 w 863"/>
              <a:gd name="T1" fmla="*/ 2147483647 h 1059"/>
              <a:gd name="T2" fmla="*/ 2147483647 w 863"/>
              <a:gd name="T3" fmla="*/ 2147483647 h 1059"/>
              <a:gd name="T4" fmla="*/ 2147483647 w 863"/>
              <a:gd name="T5" fmla="*/ 2147483647 h 1059"/>
              <a:gd name="T6" fmla="*/ 2147483647 w 863"/>
              <a:gd name="T7" fmla="*/ 2147483647 h 1059"/>
              <a:gd name="T8" fmla="*/ 2147483647 w 863"/>
              <a:gd name="T9" fmla="*/ 2147483647 h 1059"/>
              <a:gd name="T10" fmla="*/ 2147483647 w 863"/>
              <a:gd name="T11" fmla="*/ 2147483647 h 1059"/>
              <a:gd name="T12" fmla="*/ 2147483647 w 863"/>
              <a:gd name="T13" fmla="*/ 2147483647 h 1059"/>
              <a:gd name="T14" fmla="*/ 2147483647 w 863"/>
              <a:gd name="T15" fmla="*/ 2147483647 h 1059"/>
              <a:gd name="T16" fmla="*/ 2147483647 w 863"/>
              <a:gd name="T17" fmla="*/ 2147483647 h 1059"/>
              <a:gd name="T18" fmla="*/ 2147483647 w 863"/>
              <a:gd name="T19" fmla="*/ 2147483647 h 1059"/>
              <a:gd name="T20" fmla="*/ 2147483647 w 863"/>
              <a:gd name="T21" fmla="*/ 2147483647 h 1059"/>
              <a:gd name="T22" fmla="*/ 2147483647 w 863"/>
              <a:gd name="T23" fmla="*/ 2147483647 h 1059"/>
              <a:gd name="T24" fmla="*/ 2147483647 w 863"/>
              <a:gd name="T25" fmla="*/ 2147483647 h 1059"/>
              <a:gd name="T26" fmla="*/ 2147483647 w 863"/>
              <a:gd name="T27" fmla="*/ 2147483647 h 1059"/>
              <a:gd name="T28" fmla="*/ 2147483647 w 863"/>
              <a:gd name="T29" fmla="*/ 2147483647 h 1059"/>
              <a:gd name="T30" fmla="*/ 2147483647 w 863"/>
              <a:gd name="T31" fmla="*/ 2147483647 h 1059"/>
              <a:gd name="T32" fmla="*/ 2147483647 w 863"/>
              <a:gd name="T33" fmla="*/ 2147483647 h 1059"/>
              <a:gd name="T34" fmla="*/ 2147483647 w 863"/>
              <a:gd name="T35" fmla="*/ 2147483647 h 1059"/>
              <a:gd name="T36" fmla="*/ 2147483647 w 863"/>
              <a:gd name="T37" fmla="*/ 2147483647 h 1059"/>
              <a:gd name="T38" fmla="*/ 2147483647 w 863"/>
              <a:gd name="T39" fmla="*/ 2147483647 h 1059"/>
              <a:gd name="T40" fmla="*/ 2147483647 w 863"/>
              <a:gd name="T41" fmla="*/ 0 h 1059"/>
              <a:gd name="T42" fmla="*/ 2147483647 w 863"/>
              <a:gd name="T43" fmla="*/ 2147483647 h 1059"/>
              <a:gd name="T44" fmla="*/ 2147483647 w 863"/>
              <a:gd name="T45" fmla="*/ 2147483647 h 1059"/>
              <a:gd name="T46" fmla="*/ 2147483647 w 863"/>
              <a:gd name="T47" fmla="*/ 2147483647 h 1059"/>
              <a:gd name="T48" fmla="*/ 2147483647 w 863"/>
              <a:gd name="T49" fmla="*/ 2147483647 h 1059"/>
              <a:gd name="T50" fmla="*/ 2147483647 w 863"/>
              <a:gd name="T51" fmla="*/ 2147483647 h 1059"/>
              <a:gd name="T52" fmla="*/ 2147483647 w 863"/>
              <a:gd name="T53" fmla="*/ 2147483647 h 1059"/>
              <a:gd name="T54" fmla="*/ 2147483647 w 863"/>
              <a:gd name="T55" fmla="*/ 2147483647 h 1059"/>
              <a:gd name="T56" fmla="*/ 2147483647 w 863"/>
              <a:gd name="T57" fmla="*/ 2147483647 h 1059"/>
              <a:gd name="T58" fmla="*/ 2147483647 w 863"/>
              <a:gd name="T59" fmla="*/ 2147483647 h 1059"/>
              <a:gd name="T60" fmla="*/ 2147483647 w 863"/>
              <a:gd name="T61" fmla="*/ 2147483647 h 1059"/>
              <a:gd name="T62" fmla="*/ 2147483647 w 863"/>
              <a:gd name="T63" fmla="*/ 2147483647 h 1059"/>
              <a:gd name="T64" fmla="*/ 2147483647 w 863"/>
              <a:gd name="T65" fmla="*/ 2147483647 h 1059"/>
              <a:gd name="T66" fmla="*/ 2147483647 w 863"/>
              <a:gd name="T67" fmla="*/ 2147483647 h 1059"/>
              <a:gd name="T68" fmla="*/ 2147483647 w 863"/>
              <a:gd name="T69" fmla="*/ 2147483647 h 1059"/>
              <a:gd name="T70" fmla="*/ 2147483647 w 863"/>
              <a:gd name="T71" fmla="*/ 2147483647 h 1059"/>
              <a:gd name="T72" fmla="*/ 2147483647 w 863"/>
              <a:gd name="T73" fmla="*/ 2147483647 h 1059"/>
              <a:gd name="T74" fmla="*/ 2147483647 w 863"/>
              <a:gd name="T75" fmla="*/ 2147483647 h 1059"/>
              <a:gd name="T76" fmla="*/ 2147483647 w 863"/>
              <a:gd name="T77" fmla="*/ 2147483647 h 1059"/>
              <a:gd name="T78" fmla="*/ 2147483647 w 863"/>
              <a:gd name="T79" fmla="*/ 2147483647 h 1059"/>
              <a:gd name="T80" fmla="*/ 2147483647 w 863"/>
              <a:gd name="T81" fmla="*/ 2147483647 h 1059"/>
              <a:gd name="T82" fmla="*/ 2147483647 w 863"/>
              <a:gd name="T83" fmla="*/ 2147483647 h 1059"/>
              <a:gd name="T84" fmla="*/ 2147483647 w 863"/>
              <a:gd name="T85" fmla="*/ 2147483647 h 1059"/>
              <a:gd name="T86" fmla="*/ 2147483647 w 863"/>
              <a:gd name="T87" fmla="*/ 2147483647 h 1059"/>
              <a:gd name="T88" fmla="*/ 2147483647 w 863"/>
              <a:gd name="T89" fmla="*/ 2147483647 h 1059"/>
              <a:gd name="T90" fmla="*/ 2147483647 w 863"/>
              <a:gd name="T91" fmla="*/ 2147483647 h 1059"/>
              <a:gd name="T92" fmla="*/ 2147483647 w 863"/>
              <a:gd name="T93" fmla="*/ 2147483647 h 1059"/>
              <a:gd name="T94" fmla="*/ 2147483647 w 863"/>
              <a:gd name="T95" fmla="*/ 2147483647 h 1059"/>
              <a:gd name="T96" fmla="*/ 2147483647 w 863"/>
              <a:gd name="T97" fmla="*/ 2147483647 h 1059"/>
              <a:gd name="T98" fmla="*/ 2147483647 w 863"/>
              <a:gd name="T99" fmla="*/ 2147483647 h 1059"/>
              <a:gd name="T100" fmla="*/ 2147483647 w 863"/>
              <a:gd name="T101" fmla="*/ 2147483647 h 1059"/>
              <a:gd name="T102" fmla="*/ 2147483647 w 863"/>
              <a:gd name="T103" fmla="*/ 2147483647 h 1059"/>
              <a:gd name="T104" fmla="*/ 2147483647 w 863"/>
              <a:gd name="T105" fmla="*/ 2147483647 h 1059"/>
              <a:gd name="T106" fmla="*/ 2147483647 w 863"/>
              <a:gd name="T107" fmla="*/ 2147483647 h 1059"/>
              <a:gd name="T108" fmla="*/ 2147483647 w 863"/>
              <a:gd name="T109" fmla="*/ 2147483647 h 1059"/>
              <a:gd name="T110" fmla="*/ 2147483647 w 863"/>
              <a:gd name="T111" fmla="*/ 2147483647 h 1059"/>
              <a:gd name="T112" fmla="*/ 2147483647 w 863"/>
              <a:gd name="T113" fmla="*/ 2147483647 h 1059"/>
              <a:gd name="T114" fmla="*/ 2147483647 w 863"/>
              <a:gd name="T115" fmla="*/ 2147483647 h 1059"/>
              <a:gd name="T116" fmla="*/ 0 w 863"/>
              <a:gd name="T117" fmla="*/ 2147483647 h 105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63"/>
              <a:gd name="T178" fmla="*/ 0 h 1059"/>
              <a:gd name="T179" fmla="*/ 863 w 863"/>
              <a:gd name="T180" fmla="*/ 1059 h 105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63" h="1059">
                <a:moveTo>
                  <a:pt x="0" y="673"/>
                </a:moveTo>
                <a:lnTo>
                  <a:pt x="216" y="752"/>
                </a:lnTo>
                <a:lnTo>
                  <a:pt x="226" y="732"/>
                </a:lnTo>
                <a:lnTo>
                  <a:pt x="236" y="703"/>
                </a:lnTo>
                <a:lnTo>
                  <a:pt x="236" y="683"/>
                </a:lnTo>
                <a:lnTo>
                  <a:pt x="246" y="663"/>
                </a:lnTo>
                <a:lnTo>
                  <a:pt x="257" y="633"/>
                </a:lnTo>
                <a:lnTo>
                  <a:pt x="257" y="604"/>
                </a:lnTo>
                <a:lnTo>
                  <a:pt x="267" y="584"/>
                </a:lnTo>
                <a:lnTo>
                  <a:pt x="267" y="554"/>
                </a:lnTo>
                <a:lnTo>
                  <a:pt x="267" y="534"/>
                </a:lnTo>
                <a:lnTo>
                  <a:pt x="267" y="505"/>
                </a:lnTo>
                <a:lnTo>
                  <a:pt x="267" y="445"/>
                </a:lnTo>
                <a:lnTo>
                  <a:pt x="267" y="416"/>
                </a:lnTo>
                <a:lnTo>
                  <a:pt x="267" y="396"/>
                </a:lnTo>
                <a:lnTo>
                  <a:pt x="267" y="366"/>
                </a:lnTo>
                <a:lnTo>
                  <a:pt x="257" y="337"/>
                </a:lnTo>
                <a:lnTo>
                  <a:pt x="257" y="317"/>
                </a:lnTo>
                <a:lnTo>
                  <a:pt x="246" y="287"/>
                </a:lnTo>
                <a:lnTo>
                  <a:pt x="236" y="258"/>
                </a:lnTo>
                <a:lnTo>
                  <a:pt x="658" y="0"/>
                </a:lnTo>
                <a:lnTo>
                  <a:pt x="668" y="30"/>
                </a:lnTo>
                <a:lnTo>
                  <a:pt x="678" y="50"/>
                </a:lnTo>
                <a:lnTo>
                  <a:pt x="689" y="70"/>
                </a:lnTo>
                <a:lnTo>
                  <a:pt x="699" y="99"/>
                </a:lnTo>
                <a:lnTo>
                  <a:pt x="699" y="119"/>
                </a:lnTo>
                <a:lnTo>
                  <a:pt x="709" y="139"/>
                </a:lnTo>
                <a:lnTo>
                  <a:pt x="709" y="159"/>
                </a:lnTo>
                <a:lnTo>
                  <a:pt x="720" y="178"/>
                </a:lnTo>
                <a:lnTo>
                  <a:pt x="720" y="198"/>
                </a:lnTo>
                <a:lnTo>
                  <a:pt x="730" y="228"/>
                </a:lnTo>
                <a:lnTo>
                  <a:pt x="730" y="248"/>
                </a:lnTo>
                <a:lnTo>
                  <a:pt x="740" y="277"/>
                </a:lnTo>
                <a:lnTo>
                  <a:pt x="740" y="297"/>
                </a:lnTo>
                <a:lnTo>
                  <a:pt x="750" y="327"/>
                </a:lnTo>
                <a:lnTo>
                  <a:pt x="750" y="356"/>
                </a:lnTo>
                <a:lnTo>
                  <a:pt x="750" y="386"/>
                </a:lnTo>
                <a:lnTo>
                  <a:pt x="750" y="416"/>
                </a:lnTo>
                <a:lnTo>
                  <a:pt x="750" y="436"/>
                </a:lnTo>
                <a:lnTo>
                  <a:pt x="750" y="465"/>
                </a:lnTo>
                <a:lnTo>
                  <a:pt x="750" y="505"/>
                </a:lnTo>
                <a:lnTo>
                  <a:pt x="750" y="534"/>
                </a:lnTo>
                <a:lnTo>
                  <a:pt x="750" y="564"/>
                </a:lnTo>
                <a:lnTo>
                  <a:pt x="750" y="584"/>
                </a:lnTo>
                <a:lnTo>
                  <a:pt x="750" y="614"/>
                </a:lnTo>
                <a:lnTo>
                  <a:pt x="740" y="643"/>
                </a:lnTo>
                <a:lnTo>
                  <a:pt x="740" y="673"/>
                </a:lnTo>
                <a:lnTo>
                  <a:pt x="730" y="703"/>
                </a:lnTo>
                <a:lnTo>
                  <a:pt x="730" y="732"/>
                </a:lnTo>
                <a:lnTo>
                  <a:pt x="720" y="752"/>
                </a:lnTo>
                <a:lnTo>
                  <a:pt x="709" y="782"/>
                </a:lnTo>
                <a:lnTo>
                  <a:pt x="709" y="811"/>
                </a:lnTo>
                <a:lnTo>
                  <a:pt x="699" y="831"/>
                </a:lnTo>
                <a:lnTo>
                  <a:pt x="689" y="861"/>
                </a:lnTo>
                <a:lnTo>
                  <a:pt x="678" y="900"/>
                </a:lnTo>
                <a:lnTo>
                  <a:pt x="668" y="930"/>
                </a:lnTo>
                <a:lnTo>
                  <a:pt x="863" y="1009"/>
                </a:lnTo>
                <a:lnTo>
                  <a:pt x="349" y="1059"/>
                </a:lnTo>
                <a:lnTo>
                  <a:pt x="0" y="673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953967" y="1861021"/>
            <a:ext cx="1616075" cy="1492250"/>
          </a:xfrm>
          <a:custGeom>
            <a:avLst/>
            <a:gdLst>
              <a:gd name="T0" fmla="*/ 2147483647 w 1018"/>
              <a:gd name="T1" fmla="*/ 0 h 940"/>
              <a:gd name="T2" fmla="*/ 2147483647 w 1018"/>
              <a:gd name="T3" fmla="*/ 2147483647 h 940"/>
              <a:gd name="T4" fmla="*/ 2147483647 w 1018"/>
              <a:gd name="T5" fmla="*/ 2147483647 h 940"/>
              <a:gd name="T6" fmla="*/ 2147483647 w 1018"/>
              <a:gd name="T7" fmla="*/ 2147483647 h 940"/>
              <a:gd name="T8" fmla="*/ 2147483647 w 1018"/>
              <a:gd name="T9" fmla="*/ 2147483647 h 940"/>
              <a:gd name="T10" fmla="*/ 2147483647 w 1018"/>
              <a:gd name="T11" fmla="*/ 2147483647 h 940"/>
              <a:gd name="T12" fmla="*/ 2147483647 w 1018"/>
              <a:gd name="T13" fmla="*/ 2147483647 h 940"/>
              <a:gd name="T14" fmla="*/ 2147483647 w 1018"/>
              <a:gd name="T15" fmla="*/ 2147483647 h 940"/>
              <a:gd name="T16" fmla="*/ 2147483647 w 1018"/>
              <a:gd name="T17" fmla="*/ 2147483647 h 940"/>
              <a:gd name="T18" fmla="*/ 2147483647 w 1018"/>
              <a:gd name="T19" fmla="*/ 2147483647 h 940"/>
              <a:gd name="T20" fmla="*/ 2147483647 w 1018"/>
              <a:gd name="T21" fmla="*/ 2147483647 h 940"/>
              <a:gd name="T22" fmla="*/ 2147483647 w 1018"/>
              <a:gd name="T23" fmla="*/ 2147483647 h 940"/>
              <a:gd name="T24" fmla="*/ 2147483647 w 1018"/>
              <a:gd name="T25" fmla="*/ 2147483647 h 940"/>
              <a:gd name="T26" fmla="*/ 2147483647 w 1018"/>
              <a:gd name="T27" fmla="*/ 2147483647 h 940"/>
              <a:gd name="T28" fmla="*/ 2147483647 w 1018"/>
              <a:gd name="T29" fmla="*/ 2147483647 h 940"/>
              <a:gd name="T30" fmla="*/ 2147483647 w 1018"/>
              <a:gd name="T31" fmla="*/ 2147483647 h 940"/>
              <a:gd name="T32" fmla="*/ 2147483647 w 1018"/>
              <a:gd name="T33" fmla="*/ 2147483647 h 940"/>
              <a:gd name="T34" fmla="*/ 2147483647 w 1018"/>
              <a:gd name="T35" fmla="*/ 2147483647 h 940"/>
              <a:gd name="T36" fmla="*/ 2147483647 w 1018"/>
              <a:gd name="T37" fmla="*/ 2147483647 h 940"/>
              <a:gd name="T38" fmla="*/ 2147483647 w 1018"/>
              <a:gd name="T39" fmla="*/ 2147483647 h 940"/>
              <a:gd name="T40" fmla="*/ 2147483647 w 1018"/>
              <a:gd name="T41" fmla="*/ 2147483647 h 940"/>
              <a:gd name="T42" fmla="*/ 2147483647 w 1018"/>
              <a:gd name="T43" fmla="*/ 2147483647 h 940"/>
              <a:gd name="T44" fmla="*/ 2147483647 w 1018"/>
              <a:gd name="T45" fmla="*/ 2147483647 h 940"/>
              <a:gd name="T46" fmla="*/ 2147483647 w 1018"/>
              <a:gd name="T47" fmla="*/ 2147483647 h 940"/>
              <a:gd name="T48" fmla="*/ 2147483647 w 1018"/>
              <a:gd name="T49" fmla="*/ 2147483647 h 940"/>
              <a:gd name="T50" fmla="*/ 2147483647 w 1018"/>
              <a:gd name="T51" fmla="*/ 2147483647 h 940"/>
              <a:gd name="T52" fmla="*/ 2147483647 w 1018"/>
              <a:gd name="T53" fmla="*/ 2147483647 h 940"/>
              <a:gd name="T54" fmla="*/ 2147483647 w 1018"/>
              <a:gd name="T55" fmla="*/ 2147483647 h 940"/>
              <a:gd name="T56" fmla="*/ 2147483647 w 1018"/>
              <a:gd name="T57" fmla="*/ 2147483647 h 940"/>
              <a:gd name="T58" fmla="*/ 2147483647 w 1018"/>
              <a:gd name="T59" fmla="*/ 2147483647 h 940"/>
              <a:gd name="T60" fmla="*/ 2147483647 w 1018"/>
              <a:gd name="T61" fmla="*/ 2147483647 h 940"/>
              <a:gd name="T62" fmla="*/ 2147483647 w 1018"/>
              <a:gd name="T63" fmla="*/ 2147483647 h 940"/>
              <a:gd name="T64" fmla="*/ 2147483647 w 1018"/>
              <a:gd name="T65" fmla="*/ 2147483647 h 940"/>
              <a:gd name="T66" fmla="*/ 2147483647 w 1018"/>
              <a:gd name="T67" fmla="*/ 2147483647 h 940"/>
              <a:gd name="T68" fmla="*/ 2147483647 w 1018"/>
              <a:gd name="T69" fmla="*/ 2147483647 h 940"/>
              <a:gd name="T70" fmla="*/ 2147483647 w 1018"/>
              <a:gd name="T71" fmla="*/ 2147483647 h 940"/>
              <a:gd name="T72" fmla="*/ 2147483647 w 1018"/>
              <a:gd name="T73" fmla="*/ 2147483647 h 940"/>
              <a:gd name="T74" fmla="*/ 2147483647 w 1018"/>
              <a:gd name="T75" fmla="*/ 2147483647 h 940"/>
              <a:gd name="T76" fmla="*/ 2147483647 w 1018"/>
              <a:gd name="T77" fmla="*/ 2147483647 h 940"/>
              <a:gd name="T78" fmla="*/ 2147483647 w 1018"/>
              <a:gd name="T79" fmla="*/ 2147483647 h 940"/>
              <a:gd name="T80" fmla="*/ 2147483647 w 1018"/>
              <a:gd name="T81" fmla="*/ 2147483647 h 940"/>
              <a:gd name="T82" fmla="*/ 2147483647 w 1018"/>
              <a:gd name="T83" fmla="*/ 2147483647 h 940"/>
              <a:gd name="T84" fmla="*/ 2147483647 w 1018"/>
              <a:gd name="T85" fmla="*/ 2147483647 h 940"/>
              <a:gd name="T86" fmla="*/ 2147483647 w 1018"/>
              <a:gd name="T87" fmla="*/ 2147483647 h 940"/>
              <a:gd name="T88" fmla="*/ 2147483647 w 1018"/>
              <a:gd name="T89" fmla="*/ 2147483647 h 940"/>
              <a:gd name="T90" fmla="*/ 2147483647 w 1018"/>
              <a:gd name="T91" fmla="*/ 2147483647 h 940"/>
              <a:gd name="T92" fmla="*/ 2147483647 w 1018"/>
              <a:gd name="T93" fmla="*/ 2147483647 h 940"/>
              <a:gd name="T94" fmla="*/ 2147483647 w 1018"/>
              <a:gd name="T95" fmla="*/ 2147483647 h 940"/>
              <a:gd name="T96" fmla="*/ 2147483647 w 1018"/>
              <a:gd name="T97" fmla="*/ 2147483647 h 940"/>
              <a:gd name="T98" fmla="*/ 2147483647 w 1018"/>
              <a:gd name="T99" fmla="*/ 2147483647 h 940"/>
              <a:gd name="T100" fmla="*/ 2147483647 w 1018"/>
              <a:gd name="T101" fmla="*/ 2147483647 h 940"/>
              <a:gd name="T102" fmla="*/ 2147483647 w 1018"/>
              <a:gd name="T103" fmla="*/ 2147483647 h 940"/>
              <a:gd name="T104" fmla="*/ 2147483647 w 1018"/>
              <a:gd name="T105" fmla="*/ 2147483647 h 940"/>
              <a:gd name="T106" fmla="*/ 2147483647 w 1018"/>
              <a:gd name="T107" fmla="*/ 2147483647 h 940"/>
              <a:gd name="T108" fmla="*/ 2147483647 w 1018"/>
              <a:gd name="T109" fmla="*/ 2147483647 h 940"/>
              <a:gd name="T110" fmla="*/ 2147483647 w 1018"/>
              <a:gd name="T111" fmla="*/ 2147483647 h 940"/>
              <a:gd name="T112" fmla="*/ 2147483647 w 1018"/>
              <a:gd name="T113" fmla="*/ 2147483647 h 940"/>
              <a:gd name="T114" fmla="*/ 2147483647 w 1018"/>
              <a:gd name="T115" fmla="*/ 2147483647 h 940"/>
              <a:gd name="T116" fmla="*/ 0 w 1018"/>
              <a:gd name="T117" fmla="*/ 2147483647 h 940"/>
              <a:gd name="T118" fmla="*/ 2147483647 w 1018"/>
              <a:gd name="T119" fmla="*/ 0 h 9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18"/>
              <a:gd name="T181" fmla="*/ 0 h 940"/>
              <a:gd name="T182" fmla="*/ 1018 w 1018"/>
              <a:gd name="T183" fmla="*/ 940 h 94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18" h="940">
                <a:moveTo>
                  <a:pt x="206" y="0"/>
                </a:moveTo>
                <a:lnTo>
                  <a:pt x="226" y="10"/>
                </a:lnTo>
                <a:lnTo>
                  <a:pt x="247" y="20"/>
                </a:lnTo>
                <a:lnTo>
                  <a:pt x="267" y="30"/>
                </a:lnTo>
                <a:lnTo>
                  <a:pt x="278" y="40"/>
                </a:lnTo>
                <a:lnTo>
                  <a:pt x="298" y="50"/>
                </a:lnTo>
                <a:lnTo>
                  <a:pt x="319" y="60"/>
                </a:lnTo>
                <a:lnTo>
                  <a:pt x="329" y="69"/>
                </a:lnTo>
                <a:lnTo>
                  <a:pt x="350" y="79"/>
                </a:lnTo>
                <a:lnTo>
                  <a:pt x="370" y="89"/>
                </a:lnTo>
                <a:lnTo>
                  <a:pt x="391" y="109"/>
                </a:lnTo>
                <a:lnTo>
                  <a:pt x="411" y="119"/>
                </a:lnTo>
                <a:lnTo>
                  <a:pt x="422" y="129"/>
                </a:lnTo>
                <a:lnTo>
                  <a:pt x="442" y="149"/>
                </a:lnTo>
                <a:lnTo>
                  <a:pt x="463" y="158"/>
                </a:lnTo>
                <a:lnTo>
                  <a:pt x="483" y="178"/>
                </a:lnTo>
                <a:lnTo>
                  <a:pt x="504" y="188"/>
                </a:lnTo>
                <a:lnTo>
                  <a:pt x="525" y="208"/>
                </a:lnTo>
                <a:lnTo>
                  <a:pt x="545" y="228"/>
                </a:lnTo>
                <a:lnTo>
                  <a:pt x="555" y="238"/>
                </a:lnTo>
                <a:lnTo>
                  <a:pt x="576" y="257"/>
                </a:lnTo>
                <a:lnTo>
                  <a:pt x="597" y="277"/>
                </a:lnTo>
                <a:lnTo>
                  <a:pt x="607" y="287"/>
                </a:lnTo>
                <a:lnTo>
                  <a:pt x="617" y="307"/>
                </a:lnTo>
                <a:lnTo>
                  <a:pt x="638" y="327"/>
                </a:lnTo>
                <a:lnTo>
                  <a:pt x="658" y="346"/>
                </a:lnTo>
                <a:lnTo>
                  <a:pt x="669" y="366"/>
                </a:lnTo>
                <a:lnTo>
                  <a:pt x="679" y="386"/>
                </a:lnTo>
                <a:lnTo>
                  <a:pt x="699" y="406"/>
                </a:lnTo>
                <a:lnTo>
                  <a:pt x="720" y="426"/>
                </a:lnTo>
                <a:lnTo>
                  <a:pt x="730" y="455"/>
                </a:lnTo>
                <a:lnTo>
                  <a:pt x="751" y="475"/>
                </a:lnTo>
                <a:lnTo>
                  <a:pt x="761" y="505"/>
                </a:lnTo>
                <a:lnTo>
                  <a:pt x="782" y="524"/>
                </a:lnTo>
                <a:lnTo>
                  <a:pt x="792" y="554"/>
                </a:lnTo>
                <a:lnTo>
                  <a:pt x="802" y="574"/>
                </a:lnTo>
                <a:lnTo>
                  <a:pt x="813" y="594"/>
                </a:lnTo>
                <a:lnTo>
                  <a:pt x="823" y="613"/>
                </a:lnTo>
                <a:lnTo>
                  <a:pt x="1018" y="534"/>
                </a:lnTo>
                <a:lnTo>
                  <a:pt x="710" y="940"/>
                </a:lnTo>
                <a:lnTo>
                  <a:pt x="144" y="871"/>
                </a:lnTo>
                <a:lnTo>
                  <a:pt x="370" y="782"/>
                </a:lnTo>
                <a:lnTo>
                  <a:pt x="360" y="762"/>
                </a:lnTo>
                <a:lnTo>
                  <a:pt x="339" y="732"/>
                </a:lnTo>
                <a:lnTo>
                  <a:pt x="319" y="702"/>
                </a:lnTo>
                <a:lnTo>
                  <a:pt x="298" y="673"/>
                </a:lnTo>
                <a:lnTo>
                  <a:pt x="278" y="643"/>
                </a:lnTo>
                <a:lnTo>
                  <a:pt x="257" y="623"/>
                </a:lnTo>
                <a:lnTo>
                  <a:pt x="237" y="594"/>
                </a:lnTo>
                <a:lnTo>
                  <a:pt x="216" y="574"/>
                </a:lnTo>
                <a:lnTo>
                  <a:pt x="195" y="554"/>
                </a:lnTo>
                <a:lnTo>
                  <a:pt x="165" y="534"/>
                </a:lnTo>
                <a:lnTo>
                  <a:pt x="144" y="515"/>
                </a:lnTo>
                <a:lnTo>
                  <a:pt x="123" y="495"/>
                </a:lnTo>
                <a:lnTo>
                  <a:pt x="93" y="475"/>
                </a:lnTo>
                <a:lnTo>
                  <a:pt x="72" y="465"/>
                </a:lnTo>
                <a:lnTo>
                  <a:pt x="41" y="445"/>
                </a:lnTo>
                <a:lnTo>
                  <a:pt x="21" y="435"/>
                </a:lnTo>
                <a:lnTo>
                  <a:pt x="0" y="426"/>
                </a:lnTo>
                <a:lnTo>
                  <a:pt x="206" y="0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826842" y="1484784"/>
            <a:ext cx="1550988" cy="1223962"/>
          </a:xfrm>
          <a:custGeom>
            <a:avLst/>
            <a:gdLst>
              <a:gd name="T0" fmla="*/ 2147483647 w 977"/>
              <a:gd name="T1" fmla="*/ 2147483647 h 771"/>
              <a:gd name="T2" fmla="*/ 2147483647 w 977"/>
              <a:gd name="T3" fmla="*/ 2147483647 h 771"/>
              <a:gd name="T4" fmla="*/ 2147483647 w 977"/>
              <a:gd name="T5" fmla="*/ 2147483647 h 771"/>
              <a:gd name="T6" fmla="*/ 2147483647 w 977"/>
              <a:gd name="T7" fmla="*/ 2147483647 h 771"/>
              <a:gd name="T8" fmla="*/ 2147483647 w 977"/>
              <a:gd name="T9" fmla="*/ 2147483647 h 771"/>
              <a:gd name="T10" fmla="*/ 2147483647 w 977"/>
              <a:gd name="T11" fmla="*/ 2147483647 h 771"/>
              <a:gd name="T12" fmla="*/ 2147483647 w 977"/>
              <a:gd name="T13" fmla="*/ 2147483647 h 771"/>
              <a:gd name="T14" fmla="*/ 2147483647 w 977"/>
              <a:gd name="T15" fmla="*/ 2147483647 h 771"/>
              <a:gd name="T16" fmla="*/ 2147483647 w 977"/>
              <a:gd name="T17" fmla="*/ 2147483647 h 771"/>
              <a:gd name="T18" fmla="*/ 2147483647 w 977"/>
              <a:gd name="T19" fmla="*/ 2147483647 h 771"/>
              <a:gd name="T20" fmla="*/ 2147483647 w 977"/>
              <a:gd name="T21" fmla="*/ 2147483647 h 771"/>
              <a:gd name="T22" fmla="*/ 2147483647 w 977"/>
              <a:gd name="T23" fmla="*/ 2147483647 h 771"/>
              <a:gd name="T24" fmla="*/ 2147483647 w 977"/>
              <a:gd name="T25" fmla="*/ 2147483647 h 771"/>
              <a:gd name="T26" fmla="*/ 2147483647 w 977"/>
              <a:gd name="T27" fmla="*/ 2147483647 h 771"/>
              <a:gd name="T28" fmla="*/ 2147483647 w 977"/>
              <a:gd name="T29" fmla="*/ 2147483647 h 771"/>
              <a:gd name="T30" fmla="*/ 2147483647 w 977"/>
              <a:gd name="T31" fmla="*/ 2147483647 h 771"/>
              <a:gd name="T32" fmla="*/ 2147483647 w 977"/>
              <a:gd name="T33" fmla="*/ 2147483647 h 771"/>
              <a:gd name="T34" fmla="*/ 2147483647 w 977"/>
              <a:gd name="T35" fmla="*/ 2147483647 h 771"/>
              <a:gd name="T36" fmla="*/ 0 w 977"/>
              <a:gd name="T37" fmla="*/ 2147483647 h 771"/>
              <a:gd name="T38" fmla="*/ 2147483647 w 977"/>
              <a:gd name="T39" fmla="*/ 2147483647 h 771"/>
              <a:gd name="T40" fmla="*/ 2147483647 w 977"/>
              <a:gd name="T41" fmla="*/ 2147483647 h 771"/>
              <a:gd name="T42" fmla="*/ 2147483647 w 977"/>
              <a:gd name="T43" fmla="*/ 2147483647 h 771"/>
              <a:gd name="T44" fmla="*/ 2147483647 w 977"/>
              <a:gd name="T45" fmla="*/ 2147483647 h 771"/>
              <a:gd name="T46" fmla="*/ 2147483647 w 977"/>
              <a:gd name="T47" fmla="*/ 2147483647 h 771"/>
              <a:gd name="T48" fmla="*/ 2147483647 w 977"/>
              <a:gd name="T49" fmla="*/ 2147483647 h 771"/>
              <a:gd name="T50" fmla="*/ 2147483647 w 977"/>
              <a:gd name="T51" fmla="*/ 2147483647 h 771"/>
              <a:gd name="T52" fmla="*/ 2147483647 w 977"/>
              <a:gd name="T53" fmla="*/ 2147483647 h 771"/>
              <a:gd name="T54" fmla="*/ 2147483647 w 977"/>
              <a:gd name="T55" fmla="*/ 2147483647 h 771"/>
              <a:gd name="T56" fmla="*/ 2147483647 w 977"/>
              <a:gd name="T57" fmla="*/ 2147483647 h 771"/>
              <a:gd name="T58" fmla="*/ 2147483647 w 977"/>
              <a:gd name="T59" fmla="*/ 2147483647 h 771"/>
              <a:gd name="T60" fmla="*/ 2147483647 w 977"/>
              <a:gd name="T61" fmla="*/ 2147483647 h 771"/>
              <a:gd name="T62" fmla="*/ 2147483647 w 977"/>
              <a:gd name="T63" fmla="*/ 2147483647 h 771"/>
              <a:gd name="T64" fmla="*/ 2147483647 w 977"/>
              <a:gd name="T65" fmla="*/ 2147483647 h 771"/>
              <a:gd name="T66" fmla="*/ 2147483647 w 977"/>
              <a:gd name="T67" fmla="*/ 2147483647 h 771"/>
              <a:gd name="T68" fmla="*/ 2147483647 w 977"/>
              <a:gd name="T69" fmla="*/ 2147483647 h 771"/>
              <a:gd name="T70" fmla="*/ 2147483647 w 977"/>
              <a:gd name="T71" fmla="*/ 2147483647 h 771"/>
              <a:gd name="T72" fmla="*/ 2147483647 w 977"/>
              <a:gd name="T73" fmla="*/ 2147483647 h 771"/>
              <a:gd name="T74" fmla="*/ 2147483647 w 977"/>
              <a:gd name="T75" fmla="*/ 2147483647 h 771"/>
              <a:gd name="T76" fmla="*/ 2147483647 w 977"/>
              <a:gd name="T77" fmla="*/ 2147483647 h 771"/>
              <a:gd name="T78" fmla="*/ 2147483647 w 977"/>
              <a:gd name="T79" fmla="*/ 2147483647 h 771"/>
              <a:gd name="T80" fmla="*/ 2147483647 w 977"/>
              <a:gd name="T81" fmla="*/ 2147483647 h 771"/>
              <a:gd name="T82" fmla="*/ 2147483647 w 977"/>
              <a:gd name="T83" fmla="*/ 2147483647 h 771"/>
              <a:gd name="T84" fmla="*/ 2147483647 w 977"/>
              <a:gd name="T85" fmla="*/ 2147483647 h 771"/>
              <a:gd name="T86" fmla="*/ 2147483647 w 977"/>
              <a:gd name="T87" fmla="*/ 2147483647 h 771"/>
              <a:gd name="T88" fmla="*/ 2147483647 w 977"/>
              <a:gd name="T89" fmla="*/ 2147483647 h 771"/>
              <a:gd name="T90" fmla="*/ 2147483647 w 977"/>
              <a:gd name="T91" fmla="*/ 2147483647 h 771"/>
              <a:gd name="T92" fmla="*/ 2147483647 w 977"/>
              <a:gd name="T93" fmla="*/ 2147483647 h 771"/>
              <a:gd name="T94" fmla="*/ 2147483647 w 977"/>
              <a:gd name="T95" fmla="*/ 2147483647 h 771"/>
              <a:gd name="T96" fmla="*/ 2147483647 w 977"/>
              <a:gd name="T97" fmla="*/ 0 h 771"/>
              <a:gd name="T98" fmla="*/ 2147483647 w 977"/>
              <a:gd name="T99" fmla="*/ 2147483647 h 771"/>
              <a:gd name="T100" fmla="*/ 2147483647 w 977"/>
              <a:gd name="T101" fmla="*/ 2147483647 h 77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77"/>
              <a:gd name="T154" fmla="*/ 0 h 771"/>
              <a:gd name="T155" fmla="*/ 977 w 977"/>
              <a:gd name="T156" fmla="*/ 771 h 77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77" h="771">
                <a:moveTo>
                  <a:pt x="525" y="771"/>
                </a:moveTo>
                <a:lnTo>
                  <a:pt x="587" y="613"/>
                </a:lnTo>
                <a:lnTo>
                  <a:pt x="566" y="613"/>
                </a:lnTo>
                <a:lnTo>
                  <a:pt x="545" y="603"/>
                </a:lnTo>
                <a:lnTo>
                  <a:pt x="515" y="603"/>
                </a:lnTo>
                <a:lnTo>
                  <a:pt x="484" y="593"/>
                </a:lnTo>
                <a:lnTo>
                  <a:pt x="463" y="593"/>
                </a:lnTo>
                <a:lnTo>
                  <a:pt x="432" y="593"/>
                </a:lnTo>
                <a:lnTo>
                  <a:pt x="401" y="583"/>
                </a:lnTo>
                <a:lnTo>
                  <a:pt x="350" y="583"/>
                </a:lnTo>
                <a:lnTo>
                  <a:pt x="319" y="593"/>
                </a:lnTo>
                <a:lnTo>
                  <a:pt x="288" y="593"/>
                </a:lnTo>
                <a:lnTo>
                  <a:pt x="268" y="593"/>
                </a:lnTo>
                <a:lnTo>
                  <a:pt x="237" y="603"/>
                </a:lnTo>
                <a:lnTo>
                  <a:pt x="206" y="603"/>
                </a:lnTo>
                <a:lnTo>
                  <a:pt x="175" y="613"/>
                </a:lnTo>
                <a:lnTo>
                  <a:pt x="155" y="623"/>
                </a:lnTo>
                <a:lnTo>
                  <a:pt x="227" y="306"/>
                </a:lnTo>
                <a:lnTo>
                  <a:pt x="0" y="178"/>
                </a:lnTo>
                <a:lnTo>
                  <a:pt x="11" y="178"/>
                </a:lnTo>
                <a:lnTo>
                  <a:pt x="31" y="168"/>
                </a:lnTo>
                <a:lnTo>
                  <a:pt x="52" y="158"/>
                </a:lnTo>
                <a:lnTo>
                  <a:pt x="72" y="158"/>
                </a:lnTo>
                <a:lnTo>
                  <a:pt x="93" y="148"/>
                </a:lnTo>
                <a:lnTo>
                  <a:pt x="114" y="148"/>
                </a:lnTo>
                <a:lnTo>
                  <a:pt x="144" y="138"/>
                </a:lnTo>
                <a:lnTo>
                  <a:pt x="165" y="138"/>
                </a:lnTo>
                <a:lnTo>
                  <a:pt x="196" y="128"/>
                </a:lnTo>
                <a:lnTo>
                  <a:pt x="216" y="128"/>
                </a:lnTo>
                <a:lnTo>
                  <a:pt x="247" y="128"/>
                </a:lnTo>
                <a:lnTo>
                  <a:pt x="278" y="128"/>
                </a:lnTo>
                <a:lnTo>
                  <a:pt x="309" y="119"/>
                </a:lnTo>
                <a:lnTo>
                  <a:pt x="340" y="119"/>
                </a:lnTo>
                <a:lnTo>
                  <a:pt x="371" y="119"/>
                </a:lnTo>
                <a:lnTo>
                  <a:pt x="412" y="119"/>
                </a:lnTo>
                <a:lnTo>
                  <a:pt x="443" y="128"/>
                </a:lnTo>
                <a:lnTo>
                  <a:pt x="463" y="128"/>
                </a:lnTo>
                <a:lnTo>
                  <a:pt x="494" y="128"/>
                </a:lnTo>
                <a:lnTo>
                  <a:pt x="525" y="128"/>
                </a:lnTo>
                <a:lnTo>
                  <a:pt x="556" y="138"/>
                </a:lnTo>
                <a:lnTo>
                  <a:pt x="576" y="138"/>
                </a:lnTo>
                <a:lnTo>
                  <a:pt x="607" y="148"/>
                </a:lnTo>
                <a:lnTo>
                  <a:pt x="638" y="148"/>
                </a:lnTo>
                <a:lnTo>
                  <a:pt x="669" y="158"/>
                </a:lnTo>
                <a:lnTo>
                  <a:pt x="700" y="168"/>
                </a:lnTo>
                <a:lnTo>
                  <a:pt x="720" y="168"/>
                </a:lnTo>
                <a:lnTo>
                  <a:pt x="751" y="178"/>
                </a:lnTo>
                <a:lnTo>
                  <a:pt x="782" y="188"/>
                </a:lnTo>
                <a:lnTo>
                  <a:pt x="864" y="0"/>
                </a:lnTo>
                <a:lnTo>
                  <a:pt x="977" y="524"/>
                </a:lnTo>
                <a:lnTo>
                  <a:pt x="525" y="771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93345" y="2007564"/>
            <a:ext cx="1958975" cy="1162050"/>
            <a:chOff x="778" y="1187"/>
            <a:chExt cx="1234" cy="732"/>
          </a:xfrm>
        </p:grpSpPr>
        <p:sp>
          <p:nvSpPr>
            <p:cNvPr id="38936" name="Rectangle 11"/>
            <p:cNvSpPr>
              <a:spLocks noChangeArrowheads="1"/>
            </p:cNvSpPr>
            <p:nvPr/>
          </p:nvSpPr>
          <p:spPr bwMode="auto">
            <a:xfrm>
              <a:off x="778" y="118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7" name="Rectangle 12"/>
            <p:cNvSpPr>
              <a:spLocks noChangeArrowheads="1"/>
            </p:cNvSpPr>
            <p:nvPr/>
          </p:nvSpPr>
          <p:spPr bwMode="auto">
            <a:xfrm>
              <a:off x="901" y="1317"/>
              <a:ext cx="96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建造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kumimoji="1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原型和论文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1532905" y="2007564"/>
            <a:ext cx="1958975" cy="1162050"/>
            <a:chOff x="778" y="1187"/>
            <a:chExt cx="1234" cy="732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778" y="118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998" y="1317"/>
              <a:ext cx="77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听取</a:t>
              </a:r>
              <a:endParaRPr kumimoji="1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意见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3306142" y="4554516"/>
            <a:ext cx="1958975" cy="1162050"/>
            <a:chOff x="778" y="1187"/>
            <a:chExt cx="1234" cy="732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778" y="118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998" y="1317"/>
              <a:ext cx="77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运行原型</a:t>
              </a:r>
              <a:endParaRPr kumimoji="1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1"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导师评测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9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研究的过程模型</a:t>
            </a:r>
            <a:r>
              <a:rPr lang="en-US" altLang="zh-CN" dirty="0"/>
              <a:t>-</a:t>
            </a:r>
            <a:r>
              <a:rPr lang="zh-CN" altLang="en-US" dirty="0"/>
              <a:t>敏捷模型</a:t>
            </a:r>
          </a:p>
        </p:txBody>
      </p:sp>
      <p:sp>
        <p:nvSpPr>
          <p:cNvPr id="39939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486525"/>
            <a:ext cx="2133600" cy="33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BA59CC-B3CB-4B48-BCEE-DB0177ABB53D}" type="datetime1">
              <a:rPr lang="zh-CN" altLang="en-US" smtClean="0">
                <a:solidFill>
                  <a:schemeClr val="bg1"/>
                </a:solidFill>
              </a:rPr>
              <a:pPr eaLnBrk="1" hangingPunct="1"/>
              <a:t>2015/9/15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596188" y="6486525"/>
            <a:ext cx="1090612" cy="33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page</a:t>
            </a:r>
            <a:fld id="{AAA1526B-1120-4F61-84B0-45676072ADE5}" type="slidenum">
              <a:rPr lang="en-US" altLang="zh-CN">
                <a:solidFill>
                  <a:schemeClr val="bg1"/>
                </a:solidFill>
              </a:rPr>
              <a:pPr eaLnBrk="1" hangingPunct="1"/>
              <a:t>65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2609850" y="1956842"/>
            <a:ext cx="1600200" cy="1524000"/>
          </a:xfrm>
          <a:custGeom>
            <a:avLst/>
            <a:gdLst>
              <a:gd name="T0" fmla="*/ 0 w 1008"/>
              <a:gd name="T1" fmla="*/ 2147483647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2147483647 w 1008"/>
              <a:gd name="T11" fmla="*/ 2147483647 h 960"/>
              <a:gd name="T12" fmla="*/ 2147483647 w 1008"/>
              <a:gd name="T13" fmla="*/ 2147483647 h 960"/>
              <a:gd name="T14" fmla="*/ 2147483647 w 1008"/>
              <a:gd name="T15" fmla="*/ 2147483647 h 960"/>
              <a:gd name="T16" fmla="*/ 2147483647 w 1008"/>
              <a:gd name="T17" fmla="*/ 2147483647 h 960"/>
              <a:gd name="T18" fmla="*/ 2147483647 w 1008"/>
              <a:gd name="T19" fmla="*/ 2147483647 h 960"/>
              <a:gd name="T20" fmla="*/ 2147483647 w 1008"/>
              <a:gd name="T21" fmla="*/ 2147483647 h 960"/>
              <a:gd name="T22" fmla="*/ 2147483647 w 1008"/>
              <a:gd name="T23" fmla="*/ 2147483647 h 960"/>
              <a:gd name="T24" fmla="*/ 2147483647 w 1008"/>
              <a:gd name="T25" fmla="*/ 2147483647 h 960"/>
              <a:gd name="T26" fmla="*/ 2147483647 w 1008"/>
              <a:gd name="T27" fmla="*/ 2147483647 h 960"/>
              <a:gd name="T28" fmla="*/ 2147483647 w 1008"/>
              <a:gd name="T29" fmla="*/ 2147483647 h 960"/>
              <a:gd name="T30" fmla="*/ 2147483647 w 1008"/>
              <a:gd name="T31" fmla="*/ 2147483647 h 960"/>
              <a:gd name="T32" fmla="*/ 2147483647 w 1008"/>
              <a:gd name="T33" fmla="*/ 2147483647 h 960"/>
              <a:gd name="T34" fmla="*/ 2147483647 w 1008"/>
              <a:gd name="T35" fmla="*/ 2147483647 h 960"/>
              <a:gd name="T36" fmla="*/ 2147483647 w 1008"/>
              <a:gd name="T37" fmla="*/ 2147483647 h 960"/>
              <a:gd name="T38" fmla="*/ 2147483647 w 1008"/>
              <a:gd name="T39" fmla="*/ 2147483647 h 960"/>
              <a:gd name="T40" fmla="*/ 2147483647 w 1008"/>
              <a:gd name="T41" fmla="*/ 2147483647 h 960"/>
              <a:gd name="T42" fmla="*/ 2147483647 w 1008"/>
              <a:gd name="T43" fmla="*/ 2147483647 h 960"/>
              <a:gd name="T44" fmla="*/ 2147483647 w 1008"/>
              <a:gd name="T45" fmla="*/ 2147483647 h 960"/>
              <a:gd name="T46" fmla="*/ 2147483647 w 1008"/>
              <a:gd name="T47" fmla="*/ 2147483647 h 960"/>
              <a:gd name="T48" fmla="*/ 2147483647 w 1008"/>
              <a:gd name="T49" fmla="*/ 2147483647 h 960"/>
              <a:gd name="T50" fmla="*/ 2147483647 w 1008"/>
              <a:gd name="T51" fmla="*/ 2147483647 h 960"/>
              <a:gd name="T52" fmla="*/ 2147483647 w 1008"/>
              <a:gd name="T53" fmla="*/ 2147483647 h 960"/>
              <a:gd name="T54" fmla="*/ 2147483647 w 1008"/>
              <a:gd name="T55" fmla="*/ 2147483647 h 960"/>
              <a:gd name="T56" fmla="*/ 2147483647 w 1008"/>
              <a:gd name="T57" fmla="*/ 2147483647 h 960"/>
              <a:gd name="T58" fmla="*/ 2147483647 w 1008"/>
              <a:gd name="T59" fmla="*/ 2147483647 h 960"/>
              <a:gd name="T60" fmla="*/ 2147483647 w 1008"/>
              <a:gd name="T61" fmla="*/ 2147483647 h 960"/>
              <a:gd name="T62" fmla="*/ 2147483647 w 1008"/>
              <a:gd name="T63" fmla="*/ 2147483647 h 960"/>
              <a:gd name="T64" fmla="*/ 2147483647 w 1008"/>
              <a:gd name="T65" fmla="*/ 2147483647 h 960"/>
              <a:gd name="T66" fmla="*/ 2147483647 w 1008"/>
              <a:gd name="T67" fmla="*/ 2147483647 h 960"/>
              <a:gd name="T68" fmla="*/ 2147483647 w 1008"/>
              <a:gd name="T69" fmla="*/ 2147483647 h 960"/>
              <a:gd name="T70" fmla="*/ 2147483647 w 1008"/>
              <a:gd name="T71" fmla="*/ 2147483647 h 960"/>
              <a:gd name="T72" fmla="*/ 2147483647 w 1008"/>
              <a:gd name="T73" fmla="*/ 2147483647 h 960"/>
              <a:gd name="T74" fmla="*/ 2147483647 w 1008"/>
              <a:gd name="T75" fmla="*/ 2147483647 h 960"/>
              <a:gd name="T76" fmla="*/ 2147483647 w 1008"/>
              <a:gd name="T77" fmla="*/ 0 h 960"/>
              <a:gd name="T78" fmla="*/ 2147483647 w 1008"/>
              <a:gd name="T79" fmla="*/ 2147483647 h 960"/>
              <a:gd name="T80" fmla="*/ 2147483647 w 1008"/>
              <a:gd name="T81" fmla="*/ 2147483647 h 960"/>
              <a:gd name="T82" fmla="*/ 2147483647 w 1008"/>
              <a:gd name="T83" fmla="*/ 2147483647 h 960"/>
              <a:gd name="T84" fmla="*/ 2147483647 w 1008"/>
              <a:gd name="T85" fmla="*/ 2147483647 h 960"/>
              <a:gd name="T86" fmla="*/ 2147483647 w 1008"/>
              <a:gd name="T87" fmla="*/ 2147483647 h 960"/>
              <a:gd name="T88" fmla="*/ 2147483647 w 1008"/>
              <a:gd name="T89" fmla="*/ 2147483647 h 960"/>
              <a:gd name="T90" fmla="*/ 2147483647 w 1008"/>
              <a:gd name="T91" fmla="*/ 2147483647 h 960"/>
              <a:gd name="T92" fmla="*/ 2147483647 w 1008"/>
              <a:gd name="T93" fmla="*/ 2147483647 h 960"/>
              <a:gd name="T94" fmla="*/ 2147483647 w 1008"/>
              <a:gd name="T95" fmla="*/ 2147483647 h 960"/>
              <a:gd name="T96" fmla="*/ 2147483647 w 1008"/>
              <a:gd name="T97" fmla="*/ 2147483647 h 960"/>
              <a:gd name="T98" fmla="*/ 2147483647 w 1008"/>
              <a:gd name="T99" fmla="*/ 2147483647 h 960"/>
              <a:gd name="T100" fmla="*/ 2147483647 w 1008"/>
              <a:gd name="T101" fmla="*/ 2147483647 h 960"/>
              <a:gd name="T102" fmla="*/ 2147483647 w 1008"/>
              <a:gd name="T103" fmla="*/ 2147483647 h 960"/>
              <a:gd name="T104" fmla="*/ 2147483647 w 1008"/>
              <a:gd name="T105" fmla="*/ 2147483647 h 960"/>
              <a:gd name="T106" fmla="*/ 2147483647 w 1008"/>
              <a:gd name="T107" fmla="*/ 2147483647 h 960"/>
              <a:gd name="T108" fmla="*/ 2147483647 w 1008"/>
              <a:gd name="T109" fmla="*/ 2147483647 h 960"/>
              <a:gd name="T110" fmla="*/ 2147483647 w 1008"/>
              <a:gd name="T111" fmla="*/ 2147483647 h 960"/>
              <a:gd name="T112" fmla="*/ 2147483647 w 1008"/>
              <a:gd name="T113" fmla="*/ 2147483647 h 960"/>
              <a:gd name="T114" fmla="*/ 2147483647 w 1008"/>
              <a:gd name="T115" fmla="*/ 2147483647 h 960"/>
              <a:gd name="T116" fmla="*/ 2147483647 w 1008"/>
              <a:gd name="T117" fmla="*/ 2147483647 h 960"/>
              <a:gd name="T118" fmla="*/ 0 w 1008"/>
              <a:gd name="T119" fmla="*/ 2147483647 h 9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08"/>
              <a:gd name="T181" fmla="*/ 0 h 960"/>
              <a:gd name="T182" fmla="*/ 1008 w 1008"/>
              <a:gd name="T183" fmla="*/ 960 h 96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08" h="960">
                <a:moveTo>
                  <a:pt x="0" y="762"/>
                </a:moveTo>
                <a:lnTo>
                  <a:pt x="10" y="742"/>
                </a:lnTo>
                <a:lnTo>
                  <a:pt x="20" y="722"/>
                </a:lnTo>
                <a:lnTo>
                  <a:pt x="31" y="712"/>
                </a:lnTo>
                <a:lnTo>
                  <a:pt x="41" y="693"/>
                </a:lnTo>
                <a:lnTo>
                  <a:pt x="51" y="673"/>
                </a:lnTo>
                <a:lnTo>
                  <a:pt x="61" y="663"/>
                </a:lnTo>
                <a:lnTo>
                  <a:pt x="72" y="643"/>
                </a:lnTo>
                <a:lnTo>
                  <a:pt x="82" y="623"/>
                </a:lnTo>
                <a:lnTo>
                  <a:pt x="92" y="604"/>
                </a:lnTo>
                <a:lnTo>
                  <a:pt x="113" y="584"/>
                </a:lnTo>
                <a:lnTo>
                  <a:pt x="123" y="564"/>
                </a:lnTo>
                <a:lnTo>
                  <a:pt x="133" y="554"/>
                </a:lnTo>
                <a:lnTo>
                  <a:pt x="154" y="534"/>
                </a:lnTo>
                <a:lnTo>
                  <a:pt x="164" y="514"/>
                </a:lnTo>
                <a:lnTo>
                  <a:pt x="185" y="495"/>
                </a:lnTo>
                <a:lnTo>
                  <a:pt x="195" y="475"/>
                </a:lnTo>
                <a:lnTo>
                  <a:pt x="216" y="465"/>
                </a:lnTo>
                <a:lnTo>
                  <a:pt x="236" y="445"/>
                </a:lnTo>
                <a:lnTo>
                  <a:pt x="247" y="425"/>
                </a:lnTo>
                <a:lnTo>
                  <a:pt x="267" y="406"/>
                </a:lnTo>
                <a:lnTo>
                  <a:pt x="288" y="396"/>
                </a:lnTo>
                <a:lnTo>
                  <a:pt x="298" y="376"/>
                </a:lnTo>
                <a:lnTo>
                  <a:pt x="319" y="366"/>
                </a:lnTo>
                <a:lnTo>
                  <a:pt x="339" y="346"/>
                </a:lnTo>
                <a:lnTo>
                  <a:pt x="360" y="336"/>
                </a:lnTo>
                <a:lnTo>
                  <a:pt x="380" y="317"/>
                </a:lnTo>
                <a:lnTo>
                  <a:pt x="401" y="307"/>
                </a:lnTo>
                <a:lnTo>
                  <a:pt x="421" y="287"/>
                </a:lnTo>
                <a:lnTo>
                  <a:pt x="442" y="267"/>
                </a:lnTo>
                <a:lnTo>
                  <a:pt x="473" y="257"/>
                </a:lnTo>
                <a:lnTo>
                  <a:pt x="493" y="238"/>
                </a:lnTo>
                <a:lnTo>
                  <a:pt x="524" y="228"/>
                </a:lnTo>
                <a:lnTo>
                  <a:pt x="545" y="208"/>
                </a:lnTo>
                <a:lnTo>
                  <a:pt x="576" y="198"/>
                </a:lnTo>
                <a:lnTo>
                  <a:pt x="596" y="188"/>
                </a:lnTo>
                <a:lnTo>
                  <a:pt x="617" y="178"/>
                </a:lnTo>
                <a:lnTo>
                  <a:pt x="637" y="168"/>
                </a:lnTo>
                <a:lnTo>
                  <a:pt x="555" y="0"/>
                </a:lnTo>
                <a:lnTo>
                  <a:pt x="1008" y="247"/>
                </a:lnTo>
                <a:lnTo>
                  <a:pt x="884" y="752"/>
                </a:lnTo>
                <a:lnTo>
                  <a:pt x="812" y="604"/>
                </a:lnTo>
                <a:lnTo>
                  <a:pt x="792" y="623"/>
                </a:lnTo>
                <a:lnTo>
                  <a:pt x="761" y="633"/>
                </a:lnTo>
                <a:lnTo>
                  <a:pt x="730" y="653"/>
                </a:lnTo>
                <a:lnTo>
                  <a:pt x="699" y="673"/>
                </a:lnTo>
                <a:lnTo>
                  <a:pt x="668" y="693"/>
                </a:lnTo>
                <a:lnTo>
                  <a:pt x="648" y="712"/>
                </a:lnTo>
                <a:lnTo>
                  <a:pt x="617" y="732"/>
                </a:lnTo>
                <a:lnTo>
                  <a:pt x="596" y="752"/>
                </a:lnTo>
                <a:lnTo>
                  <a:pt x="576" y="772"/>
                </a:lnTo>
                <a:lnTo>
                  <a:pt x="555" y="801"/>
                </a:lnTo>
                <a:lnTo>
                  <a:pt x="535" y="821"/>
                </a:lnTo>
                <a:lnTo>
                  <a:pt x="514" y="851"/>
                </a:lnTo>
                <a:lnTo>
                  <a:pt x="493" y="871"/>
                </a:lnTo>
                <a:lnTo>
                  <a:pt x="483" y="900"/>
                </a:lnTo>
                <a:lnTo>
                  <a:pt x="463" y="920"/>
                </a:lnTo>
                <a:lnTo>
                  <a:pt x="452" y="940"/>
                </a:lnTo>
                <a:lnTo>
                  <a:pt x="442" y="960"/>
                </a:lnTo>
                <a:lnTo>
                  <a:pt x="0" y="762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2230438" y="3045867"/>
            <a:ext cx="1403350" cy="1695450"/>
          </a:xfrm>
          <a:custGeom>
            <a:avLst/>
            <a:gdLst>
              <a:gd name="T0" fmla="*/ 2147483647 w 884"/>
              <a:gd name="T1" fmla="*/ 2147483647 h 1068"/>
              <a:gd name="T2" fmla="*/ 2147483647 w 884"/>
              <a:gd name="T3" fmla="*/ 2147483647 h 1068"/>
              <a:gd name="T4" fmla="*/ 2147483647 w 884"/>
              <a:gd name="T5" fmla="*/ 2147483647 h 1068"/>
              <a:gd name="T6" fmla="*/ 2147483647 w 884"/>
              <a:gd name="T7" fmla="*/ 2147483647 h 1068"/>
              <a:gd name="T8" fmla="*/ 2147483647 w 884"/>
              <a:gd name="T9" fmla="*/ 2147483647 h 1068"/>
              <a:gd name="T10" fmla="*/ 2147483647 w 884"/>
              <a:gd name="T11" fmla="*/ 2147483647 h 1068"/>
              <a:gd name="T12" fmla="*/ 2147483647 w 884"/>
              <a:gd name="T13" fmla="*/ 2147483647 h 1068"/>
              <a:gd name="T14" fmla="*/ 2147483647 w 884"/>
              <a:gd name="T15" fmla="*/ 2147483647 h 1068"/>
              <a:gd name="T16" fmla="*/ 2147483647 w 884"/>
              <a:gd name="T17" fmla="*/ 2147483647 h 1068"/>
              <a:gd name="T18" fmla="*/ 2147483647 w 884"/>
              <a:gd name="T19" fmla="*/ 2147483647 h 1068"/>
              <a:gd name="T20" fmla="*/ 2147483647 w 884"/>
              <a:gd name="T21" fmla="*/ 2147483647 h 1068"/>
              <a:gd name="T22" fmla="*/ 2147483647 w 884"/>
              <a:gd name="T23" fmla="*/ 2147483647 h 1068"/>
              <a:gd name="T24" fmla="*/ 2147483647 w 884"/>
              <a:gd name="T25" fmla="*/ 2147483647 h 1068"/>
              <a:gd name="T26" fmla="*/ 2147483647 w 884"/>
              <a:gd name="T27" fmla="*/ 2147483647 h 1068"/>
              <a:gd name="T28" fmla="*/ 2147483647 w 884"/>
              <a:gd name="T29" fmla="*/ 2147483647 h 1068"/>
              <a:gd name="T30" fmla="*/ 2147483647 w 884"/>
              <a:gd name="T31" fmla="*/ 2147483647 h 1068"/>
              <a:gd name="T32" fmla="*/ 2147483647 w 884"/>
              <a:gd name="T33" fmla="*/ 2147483647 h 1068"/>
              <a:gd name="T34" fmla="*/ 2147483647 w 884"/>
              <a:gd name="T35" fmla="*/ 2147483647 h 1068"/>
              <a:gd name="T36" fmla="*/ 2147483647 w 884"/>
              <a:gd name="T37" fmla="*/ 2147483647 h 1068"/>
              <a:gd name="T38" fmla="*/ 2147483647 w 884"/>
              <a:gd name="T39" fmla="*/ 2147483647 h 1068"/>
              <a:gd name="T40" fmla="*/ 2147483647 w 884"/>
              <a:gd name="T41" fmla="*/ 2147483647 h 1068"/>
              <a:gd name="T42" fmla="*/ 2147483647 w 884"/>
              <a:gd name="T43" fmla="*/ 2147483647 h 1068"/>
              <a:gd name="T44" fmla="*/ 2147483647 w 884"/>
              <a:gd name="T45" fmla="*/ 2147483647 h 1068"/>
              <a:gd name="T46" fmla="*/ 2147483647 w 884"/>
              <a:gd name="T47" fmla="*/ 2147483647 h 1068"/>
              <a:gd name="T48" fmla="*/ 2147483647 w 884"/>
              <a:gd name="T49" fmla="*/ 2147483647 h 1068"/>
              <a:gd name="T50" fmla="*/ 2147483647 w 884"/>
              <a:gd name="T51" fmla="*/ 2147483647 h 1068"/>
              <a:gd name="T52" fmla="*/ 2147483647 w 884"/>
              <a:gd name="T53" fmla="*/ 2147483647 h 1068"/>
              <a:gd name="T54" fmla="*/ 2147483647 w 884"/>
              <a:gd name="T55" fmla="*/ 2147483647 h 1068"/>
              <a:gd name="T56" fmla="*/ 2147483647 w 884"/>
              <a:gd name="T57" fmla="*/ 2147483647 h 1068"/>
              <a:gd name="T58" fmla="*/ 2147483647 w 884"/>
              <a:gd name="T59" fmla="*/ 2147483647 h 1068"/>
              <a:gd name="T60" fmla="*/ 2147483647 w 884"/>
              <a:gd name="T61" fmla="*/ 2147483647 h 1068"/>
              <a:gd name="T62" fmla="*/ 2147483647 w 884"/>
              <a:gd name="T63" fmla="*/ 2147483647 h 1068"/>
              <a:gd name="T64" fmla="*/ 2147483647 w 884"/>
              <a:gd name="T65" fmla="*/ 2147483647 h 1068"/>
              <a:gd name="T66" fmla="*/ 2147483647 w 884"/>
              <a:gd name="T67" fmla="*/ 2147483647 h 1068"/>
              <a:gd name="T68" fmla="*/ 2147483647 w 884"/>
              <a:gd name="T69" fmla="*/ 2147483647 h 1068"/>
              <a:gd name="T70" fmla="*/ 2147483647 w 884"/>
              <a:gd name="T71" fmla="*/ 2147483647 h 1068"/>
              <a:gd name="T72" fmla="*/ 2147483647 w 884"/>
              <a:gd name="T73" fmla="*/ 2147483647 h 1068"/>
              <a:gd name="T74" fmla="*/ 2147483647 w 884"/>
              <a:gd name="T75" fmla="*/ 2147483647 h 1068"/>
              <a:gd name="T76" fmla="*/ 2147483647 w 884"/>
              <a:gd name="T77" fmla="*/ 2147483647 h 1068"/>
              <a:gd name="T78" fmla="*/ 2147483647 w 884"/>
              <a:gd name="T79" fmla="*/ 2147483647 h 1068"/>
              <a:gd name="T80" fmla="*/ 2147483647 w 884"/>
              <a:gd name="T81" fmla="*/ 2147483647 h 1068"/>
              <a:gd name="T82" fmla="*/ 2147483647 w 884"/>
              <a:gd name="T83" fmla="*/ 2147483647 h 1068"/>
              <a:gd name="T84" fmla="*/ 2147483647 w 884"/>
              <a:gd name="T85" fmla="*/ 2147483647 h 1068"/>
              <a:gd name="T86" fmla="*/ 2147483647 w 884"/>
              <a:gd name="T87" fmla="*/ 2147483647 h 1068"/>
              <a:gd name="T88" fmla="*/ 2147483647 w 884"/>
              <a:gd name="T89" fmla="*/ 2147483647 h 1068"/>
              <a:gd name="T90" fmla="*/ 2147483647 w 884"/>
              <a:gd name="T91" fmla="*/ 2147483647 h 1068"/>
              <a:gd name="T92" fmla="*/ 2147483647 w 884"/>
              <a:gd name="T93" fmla="*/ 2147483647 h 1068"/>
              <a:gd name="T94" fmla="*/ 2147483647 w 884"/>
              <a:gd name="T95" fmla="*/ 2147483647 h 1068"/>
              <a:gd name="T96" fmla="*/ 2147483647 w 884"/>
              <a:gd name="T97" fmla="*/ 2147483647 h 1068"/>
              <a:gd name="T98" fmla="*/ 2147483647 w 884"/>
              <a:gd name="T99" fmla="*/ 2147483647 h 1068"/>
              <a:gd name="T100" fmla="*/ 2147483647 w 884"/>
              <a:gd name="T101" fmla="*/ 2147483647 h 1068"/>
              <a:gd name="T102" fmla="*/ 2147483647 w 884"/>
              <a:gd name="T103" fmla="*/ 2147483647 h 1068"/>
              <a:gd name="T104" fmla="*/ 2147483647 w 884"/>
              <a:gd name="T105" fmla="*/ 2147483647 h 1068"/>
              <a:gd name="T106" fmla="*/ 2147483647 w 884"/>
              <a:gd name="T107" fmla="*/ 2147483647 h 1068"/>
              <a:gd name="T108" fmla="*/ 0 w 884"/>
              <a:gd name="T109" fmla="*/ 2147483647 h 1068"/>
              <a:gd name="T110" fmla="*/ 2147483647 w 884"/>
              <a:gd name="T111" fmla="*/ 0 h 1068"/>
              <a:gd name="T112" fmla="*/ 2147483647 w 884"/>
              <a:gd name="T113" fmla="*/ 2147483647 h 106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84"/>
              <a:gd name="T172" fmla="*/ 0 h 1068"/>
              <a:gd name="T173" fmla="*/ 884 w 884"/>
              <a:gd name="T174" fmla="*/ 1068 h 106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84" h="1068">
                <a:moveTo>
                  <a:pt x="884" y="435"/>
                </a:moveTo>
                <a:lnTo>
                  <a:pt x="658" y="346"/>
                </a:lnTo>
                <a:lnTo>
                  <a:pt x="648" y="366"/>
                </a:lnTo>
                <a:lnTo>
                  <a:pt x="648" y="385"/>
                </a:lnTo>
                <a:lnTo>
                  <a:pt x="638" y="415"/>
                </a:lnTo>
                <a:lnTo>
                  <a:pt x="638" y="435"/>
                </a:lnTo>
                <a:lnTo>
                  <a:pt x="627" y="464"/>
                </a:lnTo>
                <a:lnTo>
                  <a:pt x="627" y="484"/>
                </a:lnTo>
                <a:lnTo>
                  <a:pt x="617" y="514"/>
                </a:lnTo>
                <a:lnTo>
                  <a:pt x="617" y="544"/>
                </a:lnTo>
                <a:lnTo>
                  <a:pt x="617" y="573"/>
                </a:lnTo>
                <a:lnTo>
                  <a:pt x="617" y="623"/>
                </a:lnTo>
                <a:lnTo>
                  <a:pt x="617" y="652"/>
                </a:lnTo>
                <a:lnTo>
                  <a:pt x="617" y="672"/>
                </a:lnTo>
                <a:lnTo>
                  <a:pt x="617" y="702"/>
                </a:lnTo>
                <a:lnTo>
                  <a:pt x="627" y="731"/>
                </a:lnTo>
                <a:lnTo>
                  <a:pt x="627" y="751"/>
                </a:lnTo>
                <a:lnTo>
                  <a:pt x="638" y="781"/>
                </a:lnTo>
                <a:lnTo>
                  <a:pt x="648" y="811"/>
                </a:lnTo>
                <a:lnTo>
                  <a:pt x="226" y="1068"/>
                </a:lnTo>
                <a:lnTo>
                  <a:pt x="216" y="1038"/>
                </a:lnTo>
                <a:lnTo>
                  <a:pt x="206" y="1018"/>
                </a:lnTo>
                <a:lnTo>
                  <a:pt x="195" y="998"/>
                </a:lnTo>
                <a:lnTo>
                  <a:pt x="195" y="969"/>
                </a:lnTo>
                <a:lnTo>
                  <a:pt x="185" y="949"/>
                </a:lnTo>
                <a:lnTo>
                  <a:pt x="175" y="929"/>
                </a:lnTo>
                <a:lnTo>
                  <a:pt x="175" y="909"/>
                </a:lnTo>
                <a:lnTo>
                  <a:pt x="164" y="890"/>
                </a:lnTo>
                <a:lnTo>
                  <a:pt x="164" y="870"/>
                </a:lnTo>
                <a:lnTo>
                  <a:pt x="154" y="840"/>
                </a:lnTo>
                <a:lnTo>
                  <a:pt x="154" y="820"/>
                </a:lnTo>
                <a:lnTo>
                  <a:pt x="144" y="791"/>
                </a:lnTo>
                <a:lnTo>
                  <a:pt x="144" y="771"/>
                </a:lnTo>
                <a:lnTo>
                  <a:pt x="134" y="741"/>
                </a:lnTo>
                <a:lnTo>
                  <a:pt x="134" y="712"/>
                </a:lnTo>
                <a:lnTo>
                  <a:pt x="134" y="682"/>
                </a:lnTo>
                <a:lnTo>
                  <a:pt x="134" y="662"/>
                </a:lnTo>
                <a:lnTo>
                  <a:pt x="134" y="633"/>
                </a:lnTo>
                <a:lnTo>
                  <a:pt x="134" y="603"/>
                </a:lnTo>
                <a:lnTo>
                  <a:pt x="134" y="563"/>
                </a:lnTo>
                <a:lnTo>
                  <a:pt x="134" y="534"/>
                </a:lnTo>
                <a:lnTo>
                  <a:pt x="134" y="504"/>
                </a:lnTo>
                <a:lnTo>
                  <a:pt x="134" y="484"/>
                </a:lnTo>
                <a:lnTo>
                  <a:pt x="134" y="455"/>
                </a:lnTo>
                <a:lnTo>
                  <a:pt x="144" y="425"/>
                </a:lnTo>
                <a:lnTo>
                  <a:pt x="144" y="395"/>
                </a:lnTo>
                <a:lnTo>
                  <a:pt x="154" y="375"/>
                </a:lnTo>
                <a:lnTo>
                  <a:pt x="154" y="336"/>
                </a:lnTo>
                <a:lnTo>
                  <a:pt x="164" y="316"/>
                </a:lnTo>
                <a:lnTo>
                  <a:pt x="175" y="286"/>
                </a:lnTo>
                <a:lnTo>
                  <a:pt x="175" y="257"/>
                </a:lnTo>
                <a:lnTo>
                  <a:pt x="185" y="237"/>
                </a:lnTo>
                <a:lnTo>
                  <a:pt x="195" y="207"/>
                </a:lnTo>
                <a:lnTo>
                  <a:pt x="206" y="168"/>
                </a:lnTo>
                <a:lnTo>
                  <a:pt x="0" y="89"/>
                </a:lnTo>
                <a:lnTo>
                  <a:pt x="555" y="0"/>
                </a:lnTo>
                <a:lnTo>
                  <a:pt x="884" y="435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2295525" y="4269829"/>
            <a:ext cx="1600200" cy="1444625"/>
          </a:xfrm>
          <a:custGeom>
            <a:avLst/>
            <a:gdLst>
              <a:gd name="T0" fmla="*/ 2147483647 w 1008"/>
              <a:gd name="T1" fmla="*/ 2147483647 h 910"/>
              <a:gd name="T2" fmla="*/ 2147483647 w 1008"/>
              <a:gd name="T3" fmla="*/ 2147483647 h 910"/>
              <a:gd name="T4" fmla="*/ 2147483647 w 1008"/>
              <a:gd name="T5" fmla="*/ 2147483647 h 910"/>
              <a:gd name="T6" fmla="*/ 2147483647 w 1008"/>
              <a:gd name="T7" fmla="*/ 2147483647 h 910"/>
              <a:gd name="T8" fmla="*/ 2147483647 w 1008"/>
              <a:gd name="T9" fmla="*/ 2147483647 h 910"/>
              <a:gd name="T10" fmla="*/ 2147483647 w 1008"/>
              <a:gd name="T11" fmla="*/ 2147483647 h 910"/>
              <a:gd name="T12" fmla="*/ 2147483647 w 1008"/>
              <a:gd name="T13" fmla="*/ 2147483647 h 910"/>
              <a:gd name="T14" fmla="*/ 2147483647 w 1008"/>
              <a:gd name="T15" fmla="*/ 2147483647 h 910"/>
              <a:gd name="T16" fmla="*/ 2147483647 w 1008"/>
              <a:gd name="T17" fmla="*/ 2147483647 h 910"/>
              <a:gd name="T18" fmla="*/ 2147483647 w 1008"/>
              <a:gd name="T19" fmla="*/ 2147483647 h 910"/>
              <a:gd name="T20" fmla="*/ 2147483647 w 1008"/>
              <a:gd name="T21" fmla="*/ 2147483647 h 910"/>
              <a:gd name="T22" fmla="*/ 2147483647 w 1008"/>
              <a:gd name="T23" fmla="*/ 2147483647 h 910"/>
              <a:gd name="T24" fmla="*/ 2147483647 w 1008"/>
              <a:gd name="T25" fmla="*/ 2147483647 h 910"/>
              <a:gd name="T26" fmla="*/ 2147483647 w 1008"/>
              <a:gd name="T27" fmla="*/ 2147483647 h 910"/>
              <a:gd name="T28" fmla="*/ 2147483647 w 1008"/>
              <a:gd name="T29" fmla="*/ 2147483647 h 910"/>
              <a:gd name="T30" fmla="*/ 2147483647 w 1008"/>
              <a:gd name="T31" fmla="*/ 2147483647 h 910"/>
              <a:gd name="T32" fmla="*/ 2147483647 w 1008"/>
              <a:gd name="T33" fmla="*/ 2147483647 h 910"/>
              <a:gd name="T34" fmla="*/ 2147483647 w 1008"/>
              <a:gd name="T35" fmla="*/ 2147483647 h 910"/>
              <a:gd name="T36" fmla="*/ 2147483647 w 1008"/>
              <a:gd name="T37" fmla="*/ 2147483647 h 910"/>
              <a:gd name="T38" fmla="*/ 2147483647 w 1008"/>
              <a:gd name="T39" fmla="*/ 2147483647 h 910"/>
              <a:gd name="T40" fmla="*/ 2147483647 w 1008"/>
              <a:gd name="T41" fmla="*/ 2147483647 h 910"/>
              <a:gd name="T42" fmla="*/ 2147483647 w 1008"/>
              <a:gd name="T43" fmla="*/ 2147483647 h 910"/>
              <a:gd name="T44" fmla="*/ 2147483647 w 1008"/>
              <a:gd name="T45" fmla="*/ 2147483647 h 910"/>
              <a:gd name="T46" fmla="*/ 2147483647 w 1008"/>
              <a:gd name="T47" fmla="*/ 2147483647 h 910"/>
              <a:gd name="T48" fmla="*/ 2147483647 w 1008"/>
              <a:gd name="T49" fmla="*/ 2147483647 h 910"/>
              <a:gd name="T50" fmla="*/ 2147483647 w 1008"/>
              <a:gd name="T51" fmla="*/ 2147483647 h 910"/>
              <a:gd name="T52" fmla="*/ 2147483647 w 1008"/>
              <a:gd name="T53" fmla="*/ 2147483647 h 910"/>
              <a:gd name="T54" fmla="*/ 2147483647 w 1008"/>
              <a:gd name="T55" fmla="*/ 2147483647 h 910"/>
              <a:gd name="T56" fmla="*/ 2147483647 w 1008"/>
              <a:gd name="T57" fmla="*/ 2147483647 h 910"/>
              <a:gd name="T58" fmla="*/ 2147483647 w 1008"/>
              <a:gd name="T59" fmla="*/ 2147483647 h 910"/>
              <a:gd name="T60" fmla="*/ 2147483647 w 1008"/>
              <a:gd name="T61" fmla="*/ 2147483647 h 910"/>
              <a:gd name="T62" fmla="*/ 2147483647 w 1008"/>
              <a:gd name="T63" fmla="*/ 2147483647 h 910"/>
              <a:gd name="T64" fmla="*/ 2147483647 w 1008"/>
              <a:gd name="T65" fmla="*/ 2147483647 h 910"/>
              <a:gd name="T66" fmla="*/ 2147483647 w 1008"/>
              <a:gd name="T67" fmla="*/ 2147483647 h 910"/>
              <a:gd name="T68" fmla="*/ 2147483647 w 1008"/>
              <a:gd name="T69" fmla="*/ 2147483647 h 910"/>
              <a:gd name="T70" fmla="*/ 2147483647 w 1008"/>
              <a:gd name="T71" fmla="*/ 2147483647 h 910"/>
              <a:gd name="T72" fmla="*/ 2147483647 w 1008"/>
              <a:gd name="T73" fmla="*/ 2147483647 h 910"/>
              <a:gd name="T74" fmla="*/ 0 w 1008"/>
              <a:gd name="T75" fmla="*/ 2147483647 h 910"/>
              <a:gd name="T76" fmla="*/ 2147483647 w 1008"/>
              <a:gd name="T77" fmla="*/ 0 h 910"/>
              <a:gd name="T78" fmla="*/ 2147483647 w 1008"/>
              <a:gd name="T79" fmla="*/ 2147483647 h 910"/>
              <a:gd name="T80" fmla="*/ 2147483647 w 1008"/>
              <a:gd name="T81" fmla="*/ 2147483647 h 910"/>
              <a:gd name="T82" fmla="*/ 2147483647 w 1008"/>
              <a:gd name="T83" fmla="*/ 2147483647 h 910"/>
              <a:gd name="T84" fmla="*/ 2147483647 w 1008"/>
              <a:gd name="T85" fmla="*/ 2147483647 h 910"/>
              <a:gd name="T86" fmla="*/ 2147483647 w 1008"/>
              <a:gd name="T87" fmla="*/ 2147483647 h 910"/>
              <a:gd name="T88" fmla="*/ 2147483647 w 1008"/>
              <a:gd name="T89" fmla="*/ 2147483647 h 910"/>
              <a:gd name="T90" fmla="*/ 2147483647 w 1008"/>
              <a:gd name="T91" fmla="*/ 2147483647 h 910"/>
              <a:gd name="T92" fmla="*/ 2147483647 w 1008"/>
              <a:gd name="T93" fmla="*/ 2147483647 h 910"/>
              <a:gd name="T94" fmla="*/ 2147483647 w 1008"/>
              <a:gd name="T95" fmla="*/ 2147483647 h 910"/>
              <a:gd name="T96" fmla="*/ 2147483647 w 1008"/>
              <a:gd name="T97" fmla="*/ 2147483647 h 910"/>
              <a:gd name="T98" fmla="*/ 2147483647 w 1008"/>
              <a:gd name="T99" fmla="*/ 2147483647 h 910"/>
              <a:gd name="T100" fmla="*/ 2147483647 w 1008"/>
              <a:gd name="T101" fmla="*/ 2147483647 h 910"/>
              <a:gd name="T102" fmla="*/ 2147483647 w 1008"/>
              <a:gd name="T103" fmla="*/ 2147483647 h 910"/>
              <a:gd name="T104" fmla="*/ 2147483647 w 1008"/>
              <a:gd name="T105" fmla="*/ 2147483647 h 910"/>
              <a:gd name="T106" fmla="*/ 2147483647 w 1008"/>
              <a:gd name="T107" fmla="*/ 2147483647 h 910"/>
              <a:gd name="T108" fmla="*/ 2147483647 w 1008"/>
              <a:gd name="T109" fmla="*/ 2147483647 h 910"/>
              <a:gd name="T110" fmla="*/ 2147483647 w 1008"/>
              <a:gd name="T111" fmla="*/ 2147483647 h 910"/>
              <a:gd name="T112" fmla="*/ 2147483647 w 1008"/>
              <a:gd name="T113" fmla="*/ 2147483647 h 910"/>
              <a:gd name="T114" fmla="*/ 2147483647 w 1008"/>
              <a:gd name="T115" fmla="*/ 2147483647 h 910"/>
              <a:gd name="T116" fmla="*/ 2147483647 w 1008"/>
              <a:gd name="T117" fmla="*/ 2147483647 h 91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08"/>
              <a:gd name="T178" fmla="*/ 0 h 910"/>
              <a:gd name="T179" fmla="*/ 1008 w 1008"/>
              <a:gd name="T180" fmla="*/ 910 h 91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08" h="910">
                <a:moveTo>
                  <a:pt x="802" y="910"/>
                </a:moveTo>
                <a:lnTo>
                  <a:pt x="782" y="900"/>
                </a:lnTo>
                <a:lnTo>
                  <a:pt x="761" y="900"/>
                </a:lnTo>
                <a:lnTo>
                  <a:pt x="741" y="890"/>
                </a:lnTo>
                <a:lnTo>
                  <a:pt x="730" y="880"/>
                </a:lnTo>
                <a:lnTo>
                  <a:pt x="710" y="870"/>
                </a:lnTo>
                <a:lnTo>
                  <a:pt x="689" y="860"/>
                </a:lnTo>
                <a:lnTo>
                  <a:pt x="669" y="851"/>
                </a:lnTo>
                <a:lnTo>
                  <a:pt x="658" y="841"/>
                </a:lnTo>
                <a:lnTo>
                  <a:pt x="638" y="821"/>
                </a:lnTo>
                <a:lnTo>
                  <a:pt x="607" y="811"/>
                </a:lnTo>
                <a:lnTo>
                  <a:pt x="597" y="801"/>
                </a:lnTo>
                <a:lnTo>
                  <a:pt x="576" y="781"/>
                </a:lnTo>
                <a:lnTo>
                  <a:pt x="555" y="771"/>
                </a:lnTo>
                <a:lnTo>
                  <a:pt x="535" y="752"/>
                </a:lnTo>
                <a:lnTo>
                  <a:pt x="525" y="742"/>
                </a:lnTo>
                <a:lnTo>
                  <a:pt x="504" y="722"/>
                </a:lnTo>
                <a:lnTo>
                  <a:pt x="483" y="712"/>
                </a:lnTo>
                <a:lnTo>
                  <a:pt x="463" y="692"/>
                </a:lnTo>
                <a:lnTo>
                  <a:pt x="442" y="673"/>
                </a:lnTo>
                <a:lnTo>
                  <a:pt x="432" y="663"/>
                </a:lnTo>
                <a:lnTo>
                  <a:pt x="411" y="643"/>
                </a:lnTo>
                <a:lnTo>
                  <a:pt x="401" y="623"/>
                </a:lnTo>
                <a:lnTo>
                  <a:pt x="381" y="613"/>
                </a:lnTo>
                <a:lnTo>
                  <a:pt x="370" y="593"/>
                </a:lnTo>
                <a:lnTo>
                  <a:pt x="350" y="574"/>
                </a:lnTo>
                <a:lnTo>
                  <a:pt x="339" y="554"/>
                </a:lnTo>
                <a:lnTo>
                  <a:pt x="319" y="534"/>
                </a:lnTo>
                <a:lnTo>
                  <a:pt x="298" y="514"/>
                </a:lnTo>
                <a:lnTo>
                  <a:pt x="288" y="485"/>
                </a:lnTo>
                <a:lnTo>
                  <a:pt x="267" y="465"/>
                </a:lnTo>
                <a:lnTo>
                  <a:pt x="257" y="445"/>
                </a:lnTo>
                <a:lnTo>
                  <a:pt x="237" y="415"/>
                </a:lnTo>
                <a:lnTo>
                  <a:pt x="226" y="386"/>
                </a:lnTo>
                <a:lnTo>
                  <a:pt x="216" y="366"/>
                </a:lnTo>
                <a:lnTo>
                  <a:pt x="206" y="346"/>
                </a:lnTo>
                <a:lnTo>
                  <a:pt x="195" y="326"/>
                </a:lnTo>
                <a:lnTo>
                  <a:pt x="0" y="405"/>
                </a:lnTo>
                <a:lnTo>
                  <a:pt x="319" y="0"/>
                </a:lnTo>
                <a:lnTo>
                  <a:pt x="854" y="40"/>
                </a:lnTo>
                <a:lnTo>
                  <a:pt x="638" y="138"/>
                </a:lnTo>
                <a:lnTo>
                  <a:pt x="648" y="158"/>
                </a:lnTo>
                <a:lnTo>
                  <a:pt x="669" y="188"/>
                </a:lnTo>
                <a:lnTo>
                  <a:pt x="679" y="218"/>
                </a:lnTo>
                <a:lnTo>
                  <a:pt x="710" y="247"/>
                </a:lnTo>
                <a:lnTo>
                  <a:pt x="720" y="277"/>
                </a:lnTo>
                <a:lnTo>
                  <a:pt x="751" y="297"/>
                </a:lnTo>
                <a:lnTo>
                  <a:pt x="771" y="326"/>
                </a:lnTo>
                <a:lnTo>
                  <a:pt x="792" y="346"/>
                </a:lnTo>
                <a:lnTo>
                  <a:pt x="813" y="366"/>
                </a:lnTo>
                <a:lnTo>
                  <a:pt x="833" y="386"/>
                </a:lnTo>
                <a:lnTo>
                  <a:pt x="864" y="405"/>
                </a:lnTo>
                <a:lnTo>
                  <a:pt x="885" y="425"/>
                </a:lnTo>
                <a:lnTo>
                  <a:pt x="905" y="435"/>
                </a:lnTo>
                <a:lnTo>
                  <a:pt x="936" y="455"/>
                </a:lnTo>
                <a:lnTo>
                  <a:pt x="967" y="475"/>
                </a:lnTo>
                <a:lnTo>
                  <a:pt x="987" y="485"/>
                </a:lnTo>
                <a:lnTo>
                  <a:pt x="1008" y="495"/>
                </a:lnTo>
                <a:lnTo>
                  <a:pt x="802" y="910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743450" y="4520654"/>
            <a:ext cx="1501775" cy="1444625"/>
          </a:xfrm>
          <a:custGeom>
            <a:avLst/>
            <a:gdLst>
              <a:gd name="T0" fmla="*/ 2147483647 w 946"/>
              <a:gd name="T1" fmla="*/ 2147483647 h 910"/>
              <a:gd name="T2" fmla="*/ 2147483647 w 946"/>
              <a:gd name="T3" fmla="*/ 2147483647 h 910"/>
              <a:gd name="T4" fmla="*/ 2147483647 w 946"/>
              <a:gd name="T5" fmla="*/ 2147483647 h 910"/>
              <a:gd name="T6" fmla="*/ 2147483647 w 946"/>
              <a:gd name="T7" fmla="*/ 2147483647 h 910"/>
              <a:gd name="T8" fmla="*/ 2147483647 w 946"/>
              <a:gd name="T9" fmla="*/ 2147483647 h 910"/>
              <a:gd name="T10" fmla="*/ 2147483647 w 946"/>
              <a:gd name="T11" fmla="*/ 2147483647 h 910"/>
              <a:gd name="T12" fmla="*/ 2147483647 w 946"/>
              <a:gd name="T13" fmla="*/ 2147483647 h 910"/>
              <a:gd name="T14" fmla="*/ 2147483647 w 946"/>
              <a:gd name="T15" fmla="*/ 2147483647 h 910"/>
              <a:gd name="T16" fmla="*/ 2147483647 w 946"/>
              <a:gd name="T17" fmla="*/ 2147483647 h 910"/>
              <a:gd name="T18" fmla="*/ 2147483647 w 946"/>
              <a:gd name="T19" fmla="*/ 2147483647 h 910"/>
              <a:gd name="T20" fmla="*/ 2147483647 w 946"/>
              <a:gd name="T21" fmla="*/ 2147483647 h 910"/>
              <a:gd name="T22" fmla="*/ 2147483647 w 946"/>
              <a:gd name="T23" fmla="*/ 2147483647 h 910"/>
              <a:gd name="T24" fmla="*/ 2147483647 w 946"/>
              <a:gd name="T25" fmla="*/ 2147483647 h 910"/>
              <a:gd name="T26" fmla="*/ 2147483647 w 946"/>
              <a:gd name="T27" fmla="*/ 2147483647 h 910"/>
              <a:gd name="T28" fmla="*/ 2147483647 w 946"/>
              <a:gd name="T29" fmla="*/ 2147483647 h 910"/>
              <a:gd name="T30" fmla="*/ 2147483647 w 946"/>
              <a:gd name="T31" fmla="*/ 2147483647 h 910"/>
              <a:gd name="T32" fmla="*/ 2147483647 w 946"/>
              <a:gd name="T33" fmla="*/ 2147483647 h 910"/>
              <a:gd name="T34" fmla="*/ 2147483647 w 946"/>
              <a:gd name="T35" fmla="*/ 2147483647 h 910"/>
              <a:gd name="T36" fmla="*/ 2147483647 w 946"/>
              <a:gd name="T37" fmla="*/ 2147483647 h 910"/>
              <a:gd name="T38" fmla="*/ 2147483647 w 946"/>
              <a:gd name="T39" fmla="*/ 2147483647 h 910"/>
              <a:gd name="T40" fmla="*/ 2147483647 w 946"/>
              <a:gd name="T41" fmla="*/ 2147483647 h 910"/>
              <a:gd name="T42" fmla="*/ 2147483647 w 946"/>
              <a:gd name="T43" fmla="*/ 2147483647 h 910"/>
              <a:gd name="T44" fmla="*/ 2147483647 w 946"/>
              <a:gd name="T45" fmla="*/ 2147483647 h 910"/>
              <a:gd name="T46" fmla="*/ 2147483647 w 946"/>
              <a:gd name="T47" fmla="*/ 2147483647 h 910"/>
              <a:gd name="T48" fmla="*/ 2147483647 w 946"/>
              <a:gd name="T49" fmla="*/ 2147483647 h 910"/>
              <a:gd name="T50" fmla="*/ 2147483647 w 946"/>
              <a:gd name="T51" fmla="*/ 2147483647 h 910"/>
              <a:gd name="T52" fmla="*/ 2147483647 w 946"/>
              <a:gd name="T53" fmla="*/ 2147483647 h 910"/>
              <a:gd name="T54" fmla="*/ 2147483647 w 946"/>
              <a:gd name="T55" fmla="*/ 2147483647 h 910"/>
              <a:gd name="T56" fmla="*/ 2147483647 w 946"/>
              <a:gd name="T57" fmla="*/ 2147483647 h 910"/>
              <a:gd name="T58" fmla="*/ 2147483647 w 946"/>
              <a:gd name="T59" fmla="*/ 2147483647 h 910"/>
              <a:gd name="T60" fmla="*/ 2147483647 w 946"/>
              <a:gd name="T61" fmla="*/ 2147483647 h 910"/>
              <a:gd name="T62" fmla="*/ 2147483647 w 946"/>
              <a:gd name="T63" fmla="*/ 2147483647 h 910"/>
              <a:gd name="T64" fmla="*/ 2147483647 w 946"/>
              <a:gd name="T65" fmla="*/ 2147483647 h 910"/>
              <a:gd name="T66" fmla="*/ 2147483647 w 946"/>
              <a:gd name="T67" fmla="*/ 2147483647 h 910"/>
              <a:gd name="T68" fmla="*/ 2147483647 w 946"/>
              <a:gd name="T69" fmla="*/ 2147483647 h 910"/>
              <a:gd name="T70" fmla="*/ 0 w 946"/>
              <a:gd name="T71" fmla="*/ 2147483647 h 910"/>
              <a:gd name="T72" fmla="*/ 2147483647 w 946"/>
              <a:gd name="T73" fmla="*/ 2147483647 h 910"/>
              <a:gd name="T74" fmla="*/ 2147483647 w 946"/>
              <a:gd name="T75" fmla="*/ 2147483647 h 910"/>
              <a:gd name="T76" fmla="*/ 2147483647 w 946"/>
              <a:gd name="T77" fmla="*/ 2147483647 h 910"/>
              <a:gd name="T78" fmla="*/ 2147483647 w 946"/>
              <a:gd name="T79" fmla="*/ 2147483647 h 910"/>
              <a:gd name="T80" fmla="*/ 2147483647 w 946"/>
              <a:gd name="T81" fmla="*/ 2147483647 h 910"/>
              <a:gd name="T82" fmla="*/ 2147483647 w 946"/>
              <a:gd name="T83" fmla="*/ 2147483647 h 910"/>
              <a:gd name="T84" fmla="*/ 2147483647 w 946"/>
              <a:gd name="T85" fmla="*/ 2147483647 h 910"/>
              <a:gd name="T86" fmla="*/ 2147483647 w 946"/>
              <a:gd name="T87" fmla="*/ 2147483647 h 910"/>
              <a:gd name="T88" fmla="*/ 2147483647 w 946"/>
              <a:gd name="T89" fmla="*/ 2147483647 h 910"/>
              <a:gd name="T90" fmla="*/ 2147483647 w 946"/>
              <a:gd name="T91" fmla="*/ 2147483647 h 910"/>
              <a:gd name="T92" fmla="*/ 2147483647 w 946"/>
              <a:gd name="T93" fmla="*/ 2147483647 h 910"/>
              <a:gd name="T94" fmla="*/ 2147483647 w 946"/>
              <a:gd name="T95" fmla="*/ 2147483647 h 910"/>
              <a:gd name="T96" fmla="*/ 2147483647 w 946"/>
              <a:gd name="T97" fmla="*/ 2147483647 h 910"/>
              <a:gd name="T98" fmla="*/ 2147483647 w 946"/>
              <a:gd name="T99" fmla="*/ 2147483647 h 910"/>
              <a:gd name="T100" fmla="*/ 2147483647 w 946"/>
              <a:gd name="T101" fmla="*/ 2147483647 h 910"/>
              <a:gd name="T102" fmla="*/ 2147483647 w 946"/>
              <a:gd name="T103" fmla="*/ 2147483647 h 910"/>
              <a:gd name="T104" fmla="*/ 2147483647 w 946"/>
              <a:gd name="T105" fmla="*/ 2147483647 h 910"/>
              <a:gd name="T106" fmla="*/ 2147483647 w 946"/>
              <a:gd name="T107" fmla="*/ 2147483647 h 910"/>
              <a:gd name="T108" fmla="*/ 2147483647 w 946"/>
              <a:gd name="T109" fmla="*/ 0 h 910"/>
              <a:gd name="T110" fmla="*/ 2147483647 w 946"/>
              <a:gd name="T111" fmla="*/ 2147483647 h 9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46"/>
              <a:gd name="T169" fmla="*/ 0 h 910"/>
              <a:gd name="T170" fmla="*/ 946 w 946"/>
              <a:gd name="T171" fmla="*/ 910 h 9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46" h="910">
                <a:moveTo>
                  <a:pt x="946" y="198"/>
                </a:moveTo>
                <a:lnTo>
                  <a:pt x="936" y="218"/>
                </a:lnTo>
                <a:lnTo>
                  <a:pt x="925" y="228"/>
                </a:lnTo>
                <a:lnTo>
                  <a:pt x="915" y="247"/>
                </a:lnTo>
                <a:lnTo>
                  <a:pt x="905" y="267"/>
                </a:lnTo>
                <a:lnTo>
                  <a:pt x="895" y="277"/>
                </a:lnTo>
                <a:lnTo>
                  <a:pt x="884" y="297"/>
                </a:lnTo>
                <a:lnTo>
                  <a:pt x="874" y="317"/>
                </a:lnTo>
                <a:lnTo>
                  <a:pt x="864" y="337"/>
                </a:lnTo>
                <a:lnTo>
                  <a:pt x="853" y="356"/>
                </a:lnTo>
                <a:lnTo>
                  <a:pt x="833" y="376"/>
                </a:lnTo>
                <a:lnTo>
                  <a:pt x="823" y="386"/>
                </a:lnTo>
                <a:lnTo>
                  <a:pt x="812" y="406"/>
                </a:lnTo>
                <a:lnTo>
                  <a:pt x="792" y="426"/>
                </a:lnTo>
                <a:lnTo>
                  <a:pt x="781" y="445"/>
                </a:lnTo>
                <a:lnTo>
                  <a:pt x="761" y="465"/>
                </a:lnTo>
                <a:lnTo>
                  <a:pt x="751" y="485"/>
                </a:lnTo>
                <a:lnTo>
                  <a:pt x="730" y="495"/>
                </a:lnTo>
                <a:lnTo>
                  <a:pt x="709" y="515"/>
                </a:lnTo>
                <a:lnTo>
                  <a:pt x="699" y="534"/>
                </a:lnTo>
                <a:lnTo>
                  <a:pt x="679" y="544"/>
                </a:lnTo>
                <a:lnTo>
                  <a:pt x="658" y="564"/>
                </a:lnTo>
                <a:lnTo>
                  <a:pt x="648" y="574"/>
                </a:lnTo>
                <a:lnTo>
                  <a:pt x="627" y="594"/>
                </a:lnTo>
                <a:lnTo>
                  <a:pt x="607" y="604"/>
                </a:lnTo>
                <a:lnTo>
                  <a:pt x="586" y="623"/>
                </a:lnTo>
                <a:lnTo>
                  <a:pt x="565" y="633"/>
                </a:lnTo>
                <a:lnTo>
                  <a:pt x="545" y="653"/>
                </a:lnTo>
                <a:lnTo>
                  <a:pt x="524" y="673"/>
                </a:lnTo>
                <a:lnTo>
                  <a:pt x="504" y="683"/>
                </a:lnTo>
                <a:lnTo>
                  <a:pt x="473" y="702"/>
                </a:lnTo>
                <a:lnTo>
                  <a:pt x="452" y="712"/>
                </a:lnTo>
                <a:lnTo>
                  <a:pt x="421" y="732"/>
                </a:lnTo>
                <a:lnTo>
                  <a:pt x="555" y="910"/>
                </a:lnTo>
                <a:lnTo>
                  <a:pt x="41" y="683"/>
                </a:lnTo>
                <a:lnTo>
                  <a:pt x="0" y="238"/>
                </a:lnTo>
                <a:lnTo>
                  <a:pt x="103" y="366"/>
                </a:lnTo>
                <a:lnTo>
                  <a:pt x="133" y="356"/>
                </a:lnTo>
                <a:lnTo>
                  <a:pt x="154" y="337"/>
                </a:lnTo>
                <a:lnTo>
                  <a:pt x="185" y="327"/>
                </a:lnTo>
                <a:lnTo>
                  <a:pt x="216" y="307"/>
                </a:lnTo>
                <a:lnTo>
                  <a:pt x="247" y="287"/>
                </a:lnTo>
                <a:lnTo>
                  <a:pt x="277" y="267"/>
                </a:lnTo>
                <a:lnTo>
                  <a:pt x="308" y="247"/>
                </a:lnTo>
                <a:lnTo>
                  <a:pt x="329" y="228"/>
                </a:lnTo>
                <a:lnTo>
                  <a:pt x="349" y="208"/>
                </a:lnTo>
                <a:lnTo>
                  <a:pt x="370" y="178"/>
                </a:lnTo>
                <a:lnTo>
                  <a:pt x="391" y="158"/>
                </a:lnTo>
                <a:lnTo>
                  <a:pt x="411" y="139"/>
                </a:lnTo>
                <a:lnTo>
                  <a:pt x="432" y="109"/>
                </a:lnTo>
                <a:lnTo>
                  <a:pt x="452" y="89"/>
                </a:lnTo>
                <a:lnTo>
                  <a:pt x="473" y="60"/>
                </a:lnTo>
                <a:lnTo>
                  <a:pt x="483" y="40"/>
                </a:lnTo>
                <a:lnTo>
                  <a:pt x="493" y="20"/>
                </a:lnTo>
                <a:lnTo>
                  <a:pt x="504" y="0"/>
                </a:lnTo>
                <a:lnTo>
                  <a:pt x="946" y="198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249863" y="3217317"/>
            <a:ext cx="1370012" cy="1681162"/>
          </a:xfrm>
          <a:custGeom>
            <a:avLst/>
            <a:gdLst>
              <a:gd name="T0" fmla="*/ 0 w 863"/>
              <a:gd name="T1" fmla="*/ 2147483647 h 1059"/>
              <a:gd name="T2" fmla="*/ 2147483647 w 863"/>
              <a:gd name="T3" fmla="*/ 2147483647 h 1059"/>
              <a:gd name="T4" fmla="*/ 2147483647 w 863"/>
              <a:gd name="T5" fmla="*/ 2147483647 h 1059"/>
              <a:gd name="T6" fmla="*/ 2147483647 w 863"/>
              <a:gd name="T7" fmla="*/ 2147483647 h 1059"/>
              <a:gd name="T8" fmla="*/ 2147483647 w 863"/>
              <a:gd name="T9" fmla="*/ 2147483647 h 1059"/>
              <a:gd name="T10" fmla="*/ 2147483647 w 863"/>
              <a:gd name="T11" fmla="*/ 2147483647 h 1059"/>
              <a:gd name="T12" fmla="*/ 2147483647 w 863"/>
              <a:gd name="T13" fmla="*/ 2147483647 h 1059"/>
              <a:gd name="T14" fmla="*/ 2147483647 w 863"/>
              <a:gd name="T15" fmla="*/ 2147483647 h 1059"/>
              <a:gd name="T16" fmla="*/ 2147483647 w 863"/>
              <a:gd name="T17" fmla="*/ 2147483647 h 1059"/>
              <a:gd name="T18" fmla="*/ 2147483647 w 863"/>
              <a:gd name="T19" fmla="*/ 2147483647 h 1059"/>
              <a:gd name="T20" fmla="*/ 2147483647 w 863"/>
              <a:gd name="T21" fmla="*/ 2147483647 h 1059"/>
              <a:gd name="T22" fmla="*/ 2147483647 w 863"/>
              <a:gd name="T23" fmla="*/ 2147483647 h 1059"/>
              <a:gd name="T24" fmla="*/ 2147483647 w 863"/>
              <a:gd name="T25" fmla="*/ 2147483647 h 1059"/>
              <a:gd name="T26" fmla="*/ 2147483647 w 863"/>
              <a:gd name="T27" fmla="*/ 2147483647 h 1059"/>
              <a:gd name="T28" fmla="*/ 2147483647 w 863"/>
              <a:gd name="T29" fmla="*/ 2147483647 h 1059"/>
              <a:gd name="T30" fmla="*/ 2147483647 w 863"/>
              <a:gd name="T31" fmla="*/ 2147483647 h 1059"/>
              <a:gd name="T32" fmla="*/ 2147483647 w 863"/>
              <a:gd name="T33" fmla="*/ 2147483647 h 1059"/>
              <a:gd name="T34" fmla="*/ 2147483647 w 863"/>
              <a:gd name="T35" fmla="*/ 2147483647 h 1059"/>
              <a:gd name="T36" fmla="*/ 2147483647 w 863"/>
              <a:gd name="T37" fmla="*/ 2147483647 h 1059"/>
              <a:gd name="T38" fmla="*/ 2147483647 w 863"/>
              <a:gd name="T39" fmla="*/ 2147483647 h 1059"/>
              <a:gd name="T40" fmla="*/ 2147483647 w 863"/>
              <a:gd name="T41" fmla="*/ 0 h 1059"/>
              <a:gd name="T42" fmla="*/ 2147483647 w 863"/>
              <a:gd name="T43" fmla="*/ 2147483647 h 1059"/>
              <a:gd name="T44" fmla="*/ 2147483647 w 863"/>
              <a:gd name="T45" fmla="*/ 2147483647 h 1059"/>
              <a:gd name="T46" fmla="*/ 2147483647 w 863"/>
              <a:gd name="T47" fmla="*/ 2147483647 h 1059"/>
              <a:gd name="T48" fmla="*/ 2147483647 w 863"/>
              <a:gd name="T49" fmla="*/ 2147483647 h 1059"/>
              <a:gd name="T50" fmla="*/ 2147483647 w 863"/>
              <a:gd name="T51" fmla="*/ 2147483647 h 1059"/>
              <a:gd name="T52" fmla="*/ 2147483647 w 863"/>
              <a:gd name="T53" fmla="*/ 2147483647 h 1059"/>
              <a:gd name="T54" fmla="*/ 2147483647 w 863"/>
              <a:gd name="T55" fmla="*/ 2147483647 h 1059"/>
              <a:gd name="T56" fmla="*/ 2147483647 w 863"/>
              <a:gd name="T57" fmla="*/ 2147483647 h 1059"/>
              <a:gd name="T58" fmla="*/ 2147483647 w 863"/>
              <a:gd name="T59" fmla="*/ 2147483647 h 1059"/>
              <a:gd name="T60" fmla="*/ 2147483647 w 863"/>
              <a:gd name="T61" fmla="*/ 2147483647 h 1059"/>
              <a:gd name="T62" fmla="*/ 2147483647 w 863"/>
              <a:gd name="T63" fmla="*/ 2147483647 h 1059"/>
              <a:gd name="T64" fmla="*/ 2147483647 w 863"/>
              <a:gd name="T65" fmla="*/ 2147483647 h 1059"/>
              <a:gd name="T66" fmla="*/ 2147483647 w 863"/>
              <a:gd name="T67" fmla="*/ 2147483647 h 1059"/>
              <a:gd name="T68" fmla="*/ 2147483647 w 863"/>
              <a:gd name="T69" fmla="*/ 2147483647 h 1059"/>
              <a:gd name="T70" fmla="*/ 2147483647 w 863"/>
              <a:gd name="T71" fmla="*/ 2147483647 h 1059"/>
              <a:gd name="T72" fmla="*/ 2147483647 w 863"/>
              <a:gd name="T73" fmla="*/ 2147483647 h 1059"/>
              <a:gd name="T74" fmla="*/ 2147483647 w 863"/>
              <a:gd name="T75" fmla="*/ 2147483647 h 1059"/>
              <a:gd name="T76" fmla="*/ 2147483647 w 863"/>
              <a:gd name="T77" fmla="*/ 2147483647 h 1059"/>
              <a:gd name="T78" fmla="*/ 2147483647 w 863"/>
              <a:gd name="T79" fmla="*/ 2147483647 h 1059"/>
              <a:gd name="T80" fmla="*/ 2147483647 w 863"/>
              <a:gd name="T81" fmla="*/ 2147483647 h 1059"/>
              <a:gd name="T82" fmla="*/ 2147483647 w 863"/>
              <a:gd name="T83" fmla="*/ 2147483647 h 1059"/>
              <a:gd name="T84" fmla="*/ 2147483647 w 863"/>
              <a:gd name="T85" fmla="*/ 2147483647 h 1059"/>
              <a:gd name="T86" fmla="*/ 2147483647 w 863"/>
              <a:gd name="T87" fmla="*/ 2147483647 h 1059"/>
              <a:gd name="T88" fmla="*/ 2147483647 w 863"/>
              <a:gd name="T89" fmla="*/ 2147483647 h 1059"/>
              <a:gd name="T90" fmla="*/ 2147483647 w 863"/>
              <a:gd name="T91" fmla="*/ 2147483647 h 1059"/>
              <a:gd name="T92" fmla="*/ 2147483647 w 863"/>
              <a:gd name="T93" fmla="*/ 2147483647 h 1059"/>
              <a:gd name="T94" fmla="*/ 2147483647 w 863"/>
              <a:gd name="T95" fmla="*/ 2147483647 h 1059"/>
              <a:gd name="T96" fmla="*/ 2147483647 w 863"/>
              <a:gd name="T97" fmla="*/ 2147483647 h 1059"/>
              <a:gd name="T98" fmla="*/ 2147483647 w 863"/>
              <a:gd name="T99" fmla="*/ 2147483647 h 1059"/>
              <a:gd name="T100" fmla="*/ 2147483647 w 863"/>
              <a:gd name="T101" fmla="*/ 2147483647 h 1059"/>
              <a:gd name="T102" fmla="*/ 2147483647 w 863"/>
              <a:gd name="T103" fmla="*/ 2147483647 h 1059"/>
              <a:gd name="T104" fmla="*/ 2147483647 w 863"/>
              <a:gd name="T105" fmla="*/ 2147483647 h 1059"/>
              <a:gd name="T106" fmla="*/ 2147483647 w 863"/>
              <a:gd name="T107" fmla="*/ 2147483647 h 1059"/>
              <a:gd name="T108" fmla="*/ 2147483647 w 863"/>
              <a:gd name="T109" fmla="*/ 2147483647 h 1059"/>
              <a:gd name="T110" fmla="*/ 2147483647 w 863"/>
              <a:gd name="T111" fmla="*/ 2147483647 h 1059"/>
              <a:gd name="T112" fmla="*/ 2147483647 w 863"/>
              <a:gd name="T113" fmla="*/ 2147483647 h 1059"/>
              <a:gd name="T114" fmla="*/ 2147483647 w 863"/>
              <a:gd name="T115" fmla="*/ 2147483647 h 1059"/>
              <a:gd name="T116" fmla="*/ 0 w 863"/>
              <a:gd name="T117" fmla="*/ 2147483647 h 105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63"/>
              <a:gd name="T178" fmla="*/ 0 h 1059"/>
              <a:gd name="T179" fmla="*/ 863 w 863"/>
              <a:gd name="T180" fmla="*/ 1059 h 105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63" h="1059">
                <a:moveTo>
                  <a:pt x="0" y="673"/>
                </a:moveTo>
                <a:lnTo>
                  <a:pt x="216" y="752"/>
                </a:lnTo>
                <a:lnTo>
                  <a:pt x="226" y="732"/>
                </a:lnTo>
                <a:lnTo>
                  <a:pt x="236" y="703"/>
                </a:lnTo>
                <a:lnTo>
                  <a:pt x="236" y="683"/>
                </a:lnTo>
                <a:lnTo>
                  <a:pt x="246" y="663"/>
                </a:lnTo>
                <a:lnTo>
                  <a:pt x="257" y="633"/>
                </a:lnTo>
                <a:lnTo>
                  <a:pt x="257" y="604"/>
                </a:lnTo>
                <a:lnTo>
                  <a:pt x="267" y="584"/>
                </a:lnTo>
                <a:lnTo>
                  <a:pt x="267" y="554"/>
                </a:lnTo>
                <a:lnTo>
                  <a:pt x="267" y="534"/>
                </a:lnTo>
                <a:lnTo>
                  <a:pt x="267" y="505"/>
                </a:lnTo>
                <a:lnTo>
                  <a:pt x="267" y="445"/>
                </a:lnTo>
                <a:lnTo>
                  <a:pt x="267" y="416"/>
                </a:lnTo>
                <a:lnTo>
                  <a:pt x="267" y="396"/>
                </a:lnTo>
                <a:lnTo>
                  <a:pt x="267" y="366"/>
                </a:lnTo>
                <a:lnTo>
                  <a:pt x="257" y="337"/>
                </a:lnTo>
                <a:lnTo>
                  <a:pt x="257" y="317"/>
                </a:lnTo>
                <a:lnTo>
                  <a:pt x="246" y="287"/>
                </a:lnTo>
                <a:lnTo>
                  <a:pt x="236" y="258"/>
                </a:lnTo>
                <a:lnTo>
                  <a:pt x="658" y="0"/>
                </a:lnTo>
                <a:lnTo>
                  <a:pt x="668" y="30"/>
                </a:lnTo>
                <a:lnTo>
                  <a:pt x="678" y="50"/>
                </a:lnTo>
                <a:lnTo>
                  <a:pt x="689" y="70"/>
                </a:lnTo>
                <a:lnTo>
                  <a:pt x="699" y="99"/>
                </a:lnTo>
                <a:lnTo>
                  <a:pt x="699" y="119"/>
                </a:lnTo>
                <a:lnTo>
                  <a:pt x="709" y="139"/>
                </a:lnTo>
                <a:lnTo>
                  <a:pt x="709" y="159"/>
                </a:lnTo>
                <a:lnTo>
                  <a:pt x="720" y="178"/>
                </a:lnTo>
                <a:lnTo>
                  <a:pt x="720" y="198"/>
                </a:lnTo>
                <a:lnTo>
                  <a:pt x="730" y="228"/>
                </a:lnTo>
                <a:lnTo>
                  <a:pt x="730" y="248"/>
                </a:lnTo>
                <a:lnTo>
                  <a:pt x="740" y="277"/>
                </a:lnTo>
                <a:lnTo>
                  <a:pt x="740" y="297"/>
                </a:lnTo>
                <a:lnTo>
                  <a:pt x="750" y="327"/>
                </a:lnTo>
                <a:lnTo>
                  <a:pt x="750" y="356"/>
                </a:lnTo>
                <a:lnTo>
                  <a:pt x="750" y="386"/>
                </a:lnTo>
                <a:lnTo>
                  <a:pt x="750" y="416"/>
                </a:lnTo>
                <a:lnTo>
                  <a:pt x="750" y="436"/>
                </a:lnTo>
                <a:lnTo>
                  <a:pt x="750" y="465"/>
                </a:lnTo>
                <a:lnTo>
                  <a:pt x="750" y="505"/>
                </a:lnTo>
                <a:lnTo>
                  <a:pt x="750" y="534"/>
                </a:lnTo>
                <a:lnTo>
                  <a:pt x="750" y="564"/>
                </a:lnTo>
                <a:lnTo>
                  <a:pt x="750" y="584"/>
                </a:lnTo>
                <a:lnTo>
                  <a:pt x="750" y="614"/>
                </a:lnTo>
                <a:lnTo>
                  <a:pt x="740" y="643"/>
                </a:lnTo>
                <a:lnTo>
                  <a:pt x="740" y="673"/>
                </a:lnTo>
                <a:lnTo>
                  <a:pt x="730" y="703"/>
                </a:lnTo>
                <a:lnTo>
                  <a:pt x="730" y="732"/>
                </a:lnTo>
                <a:lnTo>
                  <a:pt x="720" y="752"/>
                </a:lnTo>
                <a:lnTo>
                  <a:pt x="709" y="782"/>
                </a:lnTo>
                <a:lnTo>
                  <a:pt x="709" y="811"/>
                </a:lnTo>
                <a:lnTo>
                  <a:pt x="699" y="831"/>
                </a:lnTo>
                <a:lnTo>
                  <a:pt x="689" y="861"/>
                </a:lnTo>
                <a:lnTo>
                  <a:pt x="678" y="900"/>
                </a:lnTo>
                <a:lnTo>
                  <a:pt x="668" y="930"/>
                </a:lnTo>
                <a:lnTo>
                  <a:pt x="863" y="1009"/>
                </a:lnTo>
                <a:lnTo>
                  <a:pt x="349" y="1059"/>
                </a:lnTo>
                <a:lnTo>
                  <a:pt x="0" y="673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987925" y="2244179"/>
            <a:ext cx="1616075" cy="1492250"/>
          </a:xfrm>
          <a:custGeom>
            <a:avLst/>
            <a:gdLst>
              <a:gd name="T0" fmla="*/ 2147483647 w 1018"/>
              <a:gd name="T1" fmla="*/ 0 h 940"/>
              <a:gd name="T2" fmla="*/ 2147483647 w 1018"/>
              <a:gd name="T3" fmla="*/ 2147483647 h 940"/>
              <a:gd name="T4" fmla="*/ 2147483647 w 1018"/>
              <a:gd name="T5" fmla="*/ 2147483647 h 940"/>
              <a:gd name="T6" fmla="*/ 2147483647 w 1018"/>
              <a:gd name="T7" fmla="*/ 2147483647 h 940"/>
              <a:gd name="T8" fmla="*/ 2147483647 w 1018"/>
              <a:gd name="T9" fmla="*/ 2147483647 h 940"/>
              <a:gd name="T10" fmla="*/ 2147483647 w 1018"/>
              <a:gd name="T11" fmla="*/ 2147483647 h 940"/>
              <a:gd name="T12" fmla="*/ 2147483647 w 1018"/>
              <a:gd name="T13" fmla="*/ 2147483647 h 940"/>
              <a:gd name="T14" fmla="*/ 2147483647 w 1018"/>
              <a:gd name="T15" fmla="*/ 2147483647 h 940"/>
              <a:gd name="T16" fmla="*/ 2147483647 w 1018"/>
              <a:gd name="T17" fmla="*/ 2147483647 h 940"/>
              <a:gd name="T18" fmla="*/ 2147483647 w 1018"/>
              <a:gd name="T19" fmla="*/ 2147483647 h 940"/>
              <a:gd name="T20" fmla="*/ 2147483647 w 1018"/>
              <a:gd name="T21" fmla="*/ 2147483647 h 940"/>
              <a:gd name="T22" fmla="*/ 2147483647 w 1018"/>
              <a:gd name="T23" fmla="*/ 2147483647 h 940"/>
              <a:gd name="T24" fmla="*/ 2147483647 w 1018"/>
              <a:gd name="T25" fmla="*/ 2147483647 h 940"/>
              <a:gd name="T26" fmla="*/ 2147483647 w 1018"/>
              <a:gd name="T27" fmla="*/ 2147483647 h 940"/>
              <a:gd name="T28" fmla="*/ 2147483647 w 1018"/>
              <a:gd name="T29" fmla="*/ 2147483647 h 940"/>
              <a:gd name="T30" fmla="*/ 2147483647 w 1018"/>
              <a:gd name="T31" fmla="*/ 2147483647 h 940"/>
              <a:gd name="T32" fmla="*/ 2147483647 w 1018"/>
              <a:gd name="T33" fmla="*/ 2147483647 h 940"/>
              <a:gd name="T34" fmla="*/ 2147483647 w 1018"/>
              <a:gd name="T35" fmla="*/ 2147483647 h 940"/>
              <a:gd name="T36" fmla="*/ 2147483647 w 1018"/>
              <a:gd name="T37" fmla="*/ 2147483647 h 940"/>
              <a:gd name="T38" fmla="*/ 2147483647 w 1018"/>
              <a:gd name="T39" fmla="*/ 2147483647 h 940"/>
              <a:gd name="T40" fmla="*/ 2147483647 w 1018"/>
              <a:gd name="T41" fmla="*/ 2147483647 h 940"/>
              <a:gd name="T42" fmla="*/ 2147483647 w 1018"/>
              <a:gd name="T43" fmla="*/ 2147483647 h 940"/>
              <a:gd name="T44" fmla="*/ 2147483647 w 1018"/>
              <a:gd name="T45" fmla="*/ 2147483647 h 940"/>
              <a:gd name="T46" fmla="*/ 2147483647 w 1018"/>
              <a:gd name="T47" fmla="*/ 2147483647 h 940"/>
              <a:gd name="T48" fmla="*/ 2147483647 w 1018"/>
              <a:gd name="T49" fmla="*/ 2147483647 h 940"/>
              <a:gd name="T50" fmla="*/ 2147483647 w 1018"/>
              <a:gd name="T51" fmla="*/ 2147483647 h 940"/>
              <a:gd name="T52" fmla="*/ 2147483647 w 1018"/>
              <a:gd name="T53" fmla="*/ 2147483647 h 940"/>
              <a:gd name="T54" fmla="*/ 2147483647 w 1018"/>
              <a:gd name="T55" fmla="*/ 2147483647 h 940"/>
              <a:gd name="T56" fmla="*/ 2147483647 w 1018"/>
              <a:gd name="T57" fmla="*/ 2147483647 h 940"/>
              <a:gd name="T58" fmla="*/ 2147483647 w 1018"/>
              <a:gd name="T59" fmla="*/ 2147483647 h 940"/>
              <a:gd name="T60" fmla="*/ 2147483647 w 1018"/>
              <a:gd name="T61" fmla="*/ 2147483647 h 940"/>
              <a:gd name="T62" fmla="*/ 2147483647 w 1018"/>
              <a:gd name="T63" fmla="*/ 2147483647 h 940"/>
              <a:gd name="T64" fmla="*/ 2147483647 w 1018"/>
              <a:gd name="T65" fmla="*/ 2147483647 h 940"/>
              <a:gd name="T66" fmla="*/ 2147483647 w 1018"/>
              <a:gd name="T67" fmla="*/ 2147483647 h 940"/>
              <a:gd name="T68" fmla="*/ 2147483647 w 1018"/>
              <a:gd name="T69" fmla="*/ 2147483647 h 940"/>
              <a:gd name="T70" fmla="*/ 2147483647 w 1018"/>
              <a:gd name="T71" fmla="*/ 2147483647 h 940"/>
              <a:gd name="T72" fmla="*/ 2147483647 w 1018"/>
              <a:gd name="T73" fmla="*/ 2147483647 h 940"/>
              <a:gd name="T74" fmla="*/ 2147483647 w 1018"/>
              <a:gd name="T75" fmla="*/ 2147483647 h 940"/>
              <a:gd name="T76" fmla="*/ 2147483647 w 1018"/>
              <a:gd name="T77" fmla="*/ 2147483647 h 940"/>
              <a:gd name="T78" fmla="*/ 2147483647 w 1018"/>
              <a:gd name="T79" fmla="*/ 2147483647 h 940"/>
              <a:gd name="T80" fmla="*/ 2147483647 w 1018"/>
              <a:gd name="T81" fmla="*/ 2147483647 h 940"/>
              <a:gd name="T82" fmla="*/ 2147483647 w 1018"/>
              <a:gd name="T83" fmla="*/ 2147483647 h 940"/>
              <a:gd name="T84" fmla="*/ 2147483647 w 1018"/>
              <a:gd name="T85" fmla="*/ 2147483647 h 940"/>
              <a:gd name="T86" fmla="*/ 2147483647 w 1018"/>
              <a:gd name="T87" fmla="*/ 2147483647 h 940"/>
              <a:gd name="T88" fmla="*/ 2147483647 w 1018"/>
              <a:gd name="T89" fmla="*/ 2147483647 h 940"/>
              <a:gd name="T90" fmla="*/ 2147483647 w 1018"/>
              <a:gd name="T91" fmla="*/ 2147483647 h 940"/>
              <a:gd name="T92" fmla="*/ 2147483647 w 1018"/>
              <a:gd name="T93" fmla="*/ 2147483647 h 940"/>
              <a:gd name="T94" fmla="*/ 2147483647 w 1018"/>
              <a:gd name="T95" fmla="*/ 2147483647 h 940"/>
              <a:gd name="T96" fmla="*/ 2147483647 w 1018"/>
              <a:gd name="T97" fmla="*/ 2147483647 h 940"/>
              <a:gd name="T98" fmla="*/ 2147483647 w 1018"/>
              <a:gd name="T99" fmla="*/ 2147483647 h 940"/>
              <a:gd name="T100" fmla="*/ 2147483647 w 1018"/>
              <a:gd name="T101" fmla="*/ 2147483647 h 940"/>
              <a:gd name="T102" fmla="*/ 2147483647 w 1018"/>
              <a:gd name="T103" fmla="*/ 2147483647 h 940"/>
              <a:gd name="T104" fmla="*/ 2147483647 w 1018"/>
              <a:gd name="T105" fmla="*/ 2147483647 h 940"/>
              <a:gd name="T106" fmla="*/ 2147483647 w 1018"/>
              <a:gd name="T107" fmla="*/ 2147483647 h 940"/>
              <a:gd name="T108" fmla="*/ 2147483647 w 1018"/>
              <a:gd name="T109" fmla="*/ 2147483647 h 940"/>
              <a:gd name="T110" fmla="*/ 2147483647 w 1018"/>
              <a:gd name="T111" fmla="*/ 2147483647 h 940"/>
              <a:gd name="T112" fmla="*/ 2147483647 w 1018"/>
              <a:gd name="T113" fmla="*/ 2147483647 h 940"/>
              <a:gd name="T114" fmla="*/ 2147483647 w 1018"/>
              <a:gd name="T115" fmla="*/ 2147483647 h 940"/>
              <a:gd name="T116" fmla="*/ 0 w 1018"/>
              <a:gd name="T117" fmla="*/ 2147483647 h 940"/>
              <a:gd name="T118" fmla="*/ 2147483647 w 1018"/>
              <a:gd name="T119" fmla="*/ 0 h 9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18"/>
              <a:gd name="T181" fmla="*/ 0 h 940"/>
              <a:gd name="T182" fmla="*/ 1018 w 1018"/>
              <a:gd name="T183" fmla="*/ 940 h 94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18" h="940">
                <a:moveTo>
                  <a:pt x="206" y="0"/>
                </a:moveTo>
                <a:lnTo>
                  <a:pt x="226" y="10"/>
                </a:lnTo>
                <a:lnTo>
                  <a:pt x="247" y="20"/>
                </a:lnTo>
                <a:lnTo>
                  <a:pt x="267" y="30"/>
                </a:lnTo>
                <a:lnTo>
                  <a:pt x="278" y="40"/>
                </a:lnTo>
                <a:lnTo>
                  <a:pt x="298" y="50"/>
                </a:lnTo>
                <a:lnTo>
                  <a:pt x="319" y="60"/>
                </a:lnTo>
                <a:lnTo>
                  <a:pt x="329" y="69"/>
                </a:lnTo>
                <a:lnTo>
                  <a:pt x="350" y="79"/>
                </a:lnTo>
                <a:lnTo>
                  <a:pt x="370" y="89"/>
                </a:lnTo>
                <a:lnTo>
                  <a:pt x="391" y="109"/>
                </a:lnTo>
                <a:lnTo>
                  <a:pt x="411" y="119"/>
                </a:lnTo>
                <a:lnTo>
                  <a:pt x="422" y="129"/>
                </a:lnTo>
                <a:lnTo>
                  <a:pt x="442" y="149"/>
                </a:lnTo>
                <a:lnTo>
                  <a:pt x="463" y="158"/>
                </a:lnTo>
                <a:lnTo>
                  <a:pt x="483" y="178"/>
                </a:lnTo>
                <a:lnTo>
                  <a:pt x="504" y="188"/>
                </a:lnTo>
                <a:lnTo>
                  <a:pt x="525" y="208"/>
                </a:lnTo>
                <a:lnTo>
                  <a:pt x="545" y="228"/>
                </a:lnTo>
                <a:lnTo>
                  <a:pt x="555" y="238"/>
                </a:lnTo>
                <a:lnTo>
                  <a:pt x="576" y="257"/>
                </a:lnTo>
                <a:lnTo>
                  <a:pt x="597" y="277"/>
                </a:lnTo>
                <a:lnTo>
                  <a:pt x="607" y="287"/>
                </a:lnTo>
                <a:lnTo>
                  <a:pt x="617" y="307"/>
                </a:lnTo>
                <a:lnTo>
                  <a:pt x="638" y="327"/>
                </a:lnTo>
                <a:lnTo>
                  <a:pt x="658" y="346"/>
                </a:lnTo>
                <a:lnTo>
                  <a:pt x="669" y="366"/>
                </a:lnTo>
                <a:lnTo>
                  <a:pt x="679" y="386"/>
                </a:lnTo>
                <a:lnTo>
                  <a:pt x="699" y="406"/>
                </a:lnTo>
                <a:lnTo>
                  <a:pt x="720" y="426"/>
                </a:lnTo>
                <a:lnTo>
                  <a:pt x="730" y="455"/>
                </a:lnTo>
                <a:lnTo>
                  <a:pt x="751" y="475"/>
                </a:lnTo>
                <a:lnTo>
                  <a:pt x="761" y="505"/>
                </a:lnTo>
                <a:lnTo>
                  <a:pt x="782" y="524"/>
                </a:lnTo>
                <a:lnTo>
                  <a:pt x="792" y="554"/>
                </a:lnTo>
                <a:lnTo>
                  <a:pt x="802" y="574"/>
                </a:lnTo>
                <a:lnTo>
                  <a:pt x="813" y="594"/>
                </a:lnTo>
                <a:lnTo>
                  <a:pt x="823" y="613"/>
                </a:lnTo>
                <a:lnTo>
                  <a:pt x="1018" y="534"/>
                </a:lnTo>
                <a:lnTo>
                  <a:pt x="710" y="940"/>
                </a:lnTo>
                <a:lnTo>
                  <a:pt x="144" y="871"/>
                </a:lnTo>
                <a:lnTo>
                  <a:pt x="370" y="782"/>
                </a:lnTo>
                <a:lnTo>
                  <a:pt x="360" y="762"/>
                </a:lnTo>
                <a:lnTo>
                  <a:pt x="339" y="732"/>
                </a:lnTo>
                <a:lnTo>
                  <a:pt x="319" y="702"/>
                </a:lnTo>
                <a:lnTo>
                  <a:pt x="298" y="673"/>
                </a:lnTo>
                <a:lnTo>
                  <a:pt x="278" y="643"/>
                </a:lnTo>
                <a:lnTo>
                  <a:pt x="257" y="623"/>
                </a:lnTo>
                <a:lnTo>
                  <a:pt x="237" y="594"/>
                </a:lnTo>
                <a:lnTo>
                  <a:pt x="216" y="574"/>
                </a:lnTo>
                <a:lnTo>
                  <a:pt x="195" y="554"/>
                </a:lnTo>
                <a:lnTo>
                  <a:pt x="165" y="534"/>
                </a:lnTo>
                <a:lnTo>
                  <a:pt x="144" y="515"/>
                </a:lnTo>
                <a:lnTo>
                  <a:pt x="123" y="495"/>
                </a:lnTo>
                <a:lnTo>
                  <a:pt x="93" y="475"/>
                </a:lnTo>
                <a:lnTo>
                  <a:pt x="72" y="465"/>
                </a:lnTo>
                <a:lnTo>
                  <a:pt x="41" y="445"/>
                </a:lnTo>
                <a:lnTo>
                  <a:pt x="21" y="435"/>
                </a:lnTo>
                <a:lnTo>
                  <a:pt x="0" y="426"/>
                </a:lnTo>
                <a:lnTo>
                  <a:pt x="206" y="0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860800" y="1867942"/>
            <a:ext cx="1550988" cy="1223962"/>
          </a:xfrm>
          <a:custGeom>
            <a:avLst/>
            <a:gdLst>
              <a:gd name="T0" fmla="*/ 2147483647 w 977"/>
              <a:gd name="T1" fmla="*/ 2147483647 h 771"/>
              <a:gd name="T2" fmla="*/ 2147483647 w 977"/>
              <a:gd name="T3" fmla="*/ 2147483647 h 771"/>
              <a:gd name="T4" fmla="*/ 2147483647 w 977"/>
              <a:gd name="T5" fmla="*/ 2147483647 h 771"/>
              <a:gd name="T6" fmla="*/ 2147483647 w 977"/>
              <a:gd name="T7" fmla="*/ 2147483647 h 771"/>
              <a:gd name="T8" fmla="*/ 2147483647 w 977"/>
              <a:gd name="T9" fmla="*/ 2147483647 h 771"/>
              <a:gd name="T10" fmla="*/ 2147483647 w 977"/>
              <a:gd name="T11" fmla="*/ 2147483647 h 771"/>
              <a:gd name="T12" fmla="*/ 2147483647 w 977"/>
              <a:gd name="T13" fmla="*/ 2147483647 h 771"/>
              <a:gd name="T14" fmla="*/ 2147483647 w 977"/>
              <a:gd name="T15" fmla="*/ 2147483647 h 771"/>
              <a:gd name="T16" fmla="*/ 2147483647 w 977"/>
              <a:gd name="T17" fmla="*/ 2147483647 h 771"/>
              <a:gd name="T18" fmla="*/ 2147483647 w 977"/>
              <a:gd name="T19" fmla="*/ 2147483647 h 771"/>
              <a:gd name="T20" fmla="*/ 2147483647 w 977"/>
              <a:gd name="T21" fmla="*/ 2147483647 h 771"/>
              <a:gd name="T22" fmla="*/ 2147483647 w 977"/>
              <a:gd name="T23" fmla="*/ 2147483647 h 771"/>
              <a:gd name="T24" fmla="*/ 2147483647 w 977"/>
              <a:gd name="T25" fmla="*/ 2147483647 h 771"/>
              <a:gd name="T26" fmla="*/ 2147483647 w 977"/>
              <a:gd name="T27" fmla="*/ 2147483647 h 771"/>
              <a:gd name="T28" fmla="*/ 2147483647 w 977"/>
              <a:gd name="T29" fmla="*/ 2147483647 h 771"/>
              <a:gd name="T30" fmla="*/ 2147483647 w 977"/>
              <a:gd name="T31" fmla="*/ 2147483647 h 771"/>
              <a:gd name="T32" fmla="*/ 2147483647 w 977"/>
              <a:gd name="T33" fmla="*/ 2147483647 h 771"/>
              <a:gd name="T34" fmla="*/ 2147483647 w 977"/>
              <a:gd name="T35" fmla="*/ 2147483647 h 771"/>
              <a:gd name="T36" fmla="*/ 0 w 977"/>
              <a:gd name="T37" fmla="*/ 2147483647 h 771"/>
              <a:gd name="T38" fmla="*/ 2147483647 w 977"/>
              <a:gd name="T39" fmla="*/ 2147483647 h 771"/>
              <a:gd name="T40" fmla="*/ 2147483647 w 977"/>
              <a:gd name="T41" fmla="*/ 2147483647 h 771"/>
              <a:gd name="T42" fmla="*/ 2147483647 w 977"/>
              <a:gd name="T43" fmla="*/ 2147483647 h 771"/>
              <a:gd name="T44" fmla="*/ 2147483647 w 977"/>
              <a:gd name="T45" fmla="*/ 2147483647 h 771"/>
              <a:gd name="T46" fmla="*/ 2147483647 w 977"/>
              <a:gd name="T47" fmla="*/ 2147483647 h 771"/>
              <a:gd name="T48" fmla="*/ 2147483647 w 977"/>
              <a:gd name="T49" fmla="*/ 2147483647 h 771"/>
              <a:gd name="T50" fmla="*/ 2147483647 w 977"/>
              <a:gd name="T51" fmla="*/ 2147483647 h 771"/>
              <a:gd name="T52" fmla="*/ 2147483647 w 977"/>
              <a:gd name="T53" fmla="*/ 2147483647 h 771"/>
              <a:gd name="T54" fmla="*/ 2147483647 w 977"/>
              <a:gd name="T55" fmla="*/ 2147483647 h 771"/>
              <a:gd name="T56" fmla="*/ 2147483647 w 977"/>
              <a:gd name="T57" fmla="*/ 2147483647 h 771"/>
              <a:gd name="T58" fmla="*/ 2147483647 w 977"/>
              <a:gd name="T59" fmla="*/ 2147483647 h 771"/>
              <a:gd name="T60" fmla="*/ 2147483647 w 977"/>
              <a:gd name="T61" fmla="*/ 2147483647 h 771"/>
              <a:gd name="T62" fmla="*/ 2147483647 w 977"/>
              <a:gd name="T63" fmla="*/ 2147483647 h 771"/>
              <a:gd name="T64" fmla="*/ 2147483647 w 977"/>
              <a:gd name="T65" fmla="*/ 2147483647 h 771"/>
              <a:gd name="T66" fmla="*/ 2147483647 w 977"/>
              <a:gd name="T67" fmla="*/ 2147483647 h 771"/>
              <a:gd name="T68" fmla="*/ 2147483647 w 977"/>
              <a:gd name="T69" fmla="*/ 2147483647 h 771"/>
              <a:gd name="T70" fmla="*/ 2147483647 w 977"/>
              <a:gd name="T71" fmla="*/ 2147483647 h 771"/>
              <a:gd name="T72" fmla="*/ 2147483647 w 977"/>
              <a:gd name="T73" fmla="*/ 2147483647 h 771"/>
              <a:gd name="T74" fmla="*/ 2147483647 w 977"/>
              <a:gd name="T75" fmla="*/ 2147483647 h 771"/>
              <a:gd name="T76" fmla="*/ 2147483647 w 977"/>
              <a:gd name="T77" fmla="*/ 2147483647 h 771"/>
              <a:gd name="T78" fmla="*/ 2147483647 w 977"/>
              <a:gd name="T79" fmla="*/ 2147483647 h 771"/>
              <a:gd name="T80" fmla="*/ 2147483647 w 977"/>
              <a:gd name="T81" fmla="*/ 2147483647 h 771"/>
              <a:gd name="T82" fmla="*/ 2147483647 w 977"/>
              <a:gd name="T83" fmla="*/ 2147483647 h 771"/>
              <a:gd name="T84" fmla="*/ 2147483647 w 977"/>
              <a:gd name="T85" fmla="*/ 2147483647 h 771"/>
              <a:gd name="T86" fmla="*/ 2147483647 w 977"/>
              <a:gd name="T87" fmla="*/ 2147483647 h 771"/>
              <a:gd name="T88" fmla="*/ 2147483647 w 977"/>
              <a:gd name="T89" fmla="*/ 2147483647 h 771"/>
              <a:gd name="T90" fmla="*/ 2147483647 w 977"/>
              <a:gd name="T91" fmla="*/ 2147483647 h 771"/>
              <a:gd name="T92" fmla="*/ 2147483647 w 977"/>
              <a:gd name="T93" fmla="*/ 2147483647 h 771"/>
              <a:gd name="T94" fmla="*/ 2147483647 w 977"/>
              <a:gd name="T95" fmla="*/ 2147483647 h 771"/>
              <a:gd name="T96" fmla="*/ 2147483647 w 977"/>
              <a:gd name="T97" fmla="*/ 0 h 771"/>
              <a:gd name="T98" fmla="*/ 2147483647 w 977"/>
              <a:gd name="T99" fmla="*/ 2147483647 h 771"/>
              <a:gd name="T100" fmla="*/ 2147483647 w 977"/>
              <a:gd name="T101" fmla="*/ 2147483647 h 77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77"/>
              <a:gd name="T154" fmla="*/ 0 h 771"/>
              <a:gd name="T155" fmla="*/ 977 w 977"/>
              <a:gd name="T156" fmla="*/ 771 h 77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77" h="771">
                <a:moveTo>
                  <a:pt x="525" y="771"/>
                </a:moveTo>
                <a:lnTo>
                  <a:pt x="587" y="613"/>
                </a:lnTo>
                <a:lnTo>
                  <a:pt x="566" y="613"/>
                </a:lnTo>
                <a:lnTo>
                  <a:pt x="545" y="603"/>
                </a:lnTo>
                <a:lnTo>
                  <a:pt x="515" y="603"/>
                </a:lnTo>
                <a:lnTo>
                  <a:pt x="484" y="593"/>
                </a:lnTo>
                <a:lnTo>
                  <a:pt x="463" y="593"/>
                </a:lnTo>
                <a:lnTo>
                  <a:pt x="432" y="593"/>
                </a:lnTo>
                <a:lnTo>
                  <a:pt x="401" y="583"/>
                </a:lnTo>
                <a:lnTo>
                  <a:pt x="350" y="583"/>
                </a:lnTo>
                <a:lnTo>
                  <a:pt x="319" y="593"/>
                </a:lnTo>
                <a:lnTo>
                  <a:pt x="288" y="593"/>
                </a:lnTo>
                <a:lnTo>
                  <a:pt x="268" y="593"/>
                </a:lnTo>
                <a:lnTo>
                  <a:pt x="237" y="603"/>
                </a:lnTo>
                <a:lnTo>
                  <a:pt x="206" y="603"/>
                </a:lnTo>
                <a:lnTo>
                  <a:pt x="175" y="613"/>
                </a:lnTo>
                <a:lnTo>
                  <a:pt x="155" y="623"/>
                </a:lnTo>
                <a:lnTo>
                  <a:pt x="227" y="306"/>
                </a:lnTo>
                <a:lnTo>
                  <a:pt x="0" y="178"/>
                </a:lnTo>
                <a:lnTo>
                  <a:pt x="11" y="178"/>
                </a:lnTo>
                <a:lnTo>
                  <a:pt x="31" y="168"/>
                </a:lnTo>
                <a:lnTo>
                  <a:pt x="52" y="158"/>
                </a:lnTo>
                <a:lnTo>
                  <a:pt x="72" y="158"/>
                </a:lnTo>
                <a:lnTo>
                  <a:pt x="93" y="148"/>
                </a:lnTo>
                <a:lnTo>
                  <a:pt x="114" y="148"/>
                </a:lnTo>
                <a:lnTo>
                  <a:pt x="144" y="138"/>
                </a:lnTo>
                <a:lnTo>
                  <a:pt x="165" y="138"/>
                </a:lnTo>
                <a:lnTo>
                  <a:pt x="196" y="128"/>
                </a:lnTo>
                <a:lnTo>
                  <a:pt x="216" y="128"/>
                </a:lnTo>
                <a:lnTo>
                  <a:pt x="247" y="128"/>
                </a:lnTo>
                <a:lnTo>
                  <a:pt x="278" y="128"/>
                </a:lnTo>
                <a:lnTo>
                  <a:pt x="309" y="119"/>
                </a:lnTo>
                <a:lnTo>
                  <a:pt x="340" y="119"/>
                </a:lnTo>
                <a:lnTo>
                  <a:pt x="371" y="119"/>
                </a:lnTo>
                <a:lnTo>
                  <a:pt x="412" y="119"/>
                </a:lnTo>
                <a:lnTo>
                  <a:pt x="443" y="128"/>
                </a:lnTo>
                <a:lnTo>
                  <a:pt x="463" y="128"/>
                </a:lnTo>
                <a:lnTo>
                  <a:pt x="494" y="128"/>
                </a:lnTo>
                <a:lnTo>
                  <a:pt x="525" y="128"/>
                </a:lnTo>
                <a:lnTo>
                  <a:pt x="556" y="138"/>
                </a:lnTo>
                <a:lnTo>
                  <a:pt x="576" y="138"/>
                </a:lnTo>
                <a:lnTo>
                  <a:pt x="607" y="148"/>
                </a:lnTo>
                <a:lnTo>
                  <a:pt x="638" y="148"/>
                </a:lnTo>
                <a:lnTo>
                  <a:pt x="669" y="158"/>
                </a:lnTo>
                <a:lnTo>
                  <a:pt x="700" y="168"/>
                </a:lnTo>
                <a:lnTo>
                  <a:pt x="720" y="168"/>
                </a:lnTo>
                <a:lnTo>
                  <a:pt x="751" y="178"/>
                </a:lnTo>
                <a:lnTo>
                  <a:pt x="782" y="188"/>
                </a:lnTo>
                <a:lnTo>
                  <a:pt x="864" y="0"/>
                </a:lnTo>
                <a:lnTo>
                  <a:pt x="977" y="524"/>
                </a:lnTo>
                <a:lnTo>
                  <a:pt x="525" y="771"/>
                </a:lnTo>
                <a:close/>
              </a:path>
            </a:pathLst>
          </a:custGeom>
          <a:solidFill>
            <a:schemeClr val="hlink"/>
          </a:solidFill>
          <a:ln w="33401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42988" y="3091904"/>
            <a:ext cx="1958975" cy="1162050"/>
            <a:chOff x="778" y="1187"/>
            <a:chExt cx="1234" cy="732"/>
          </a:xfrm>
        </p:grpSpPr>
        <p:sp>
          <p:nvSpPr>
            <p:cNvPr id="39964" name="Rectangle 11"/>
            <p:cNvSpPr>
              <a:spLocks noChangeArrowheads="1"/>
            </p:cNvSpPr>
            <p:nvPr/>
          </p:nvSpPr>
          <p:spPr bwMode="auto">
            <a:xfrm>
              <a:off x="778" y="118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959" y="1311"/>
              <a:ext cx="86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文献分析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讨论总结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651500" y="3164928"/>
            <a:ext cx="2376488" cy="1162050"/>
            <a:chOff x="3424" y="1207"/>
            <a:chExt cx="1497" cy="732"/>
          </a:xfrm>
        </p:grpSpPr>
        <p:sp>
          <p:nvSpPr>
            <p:cNvPr id="39962" name="Rectangle 16"/>
            <p:cNvSpPr>
              <a:spLocks noChangeArrowheads="1"/>
            </p:cNvSpPr>
            <p:nvPr/>
          </p:nvSpPr>
          <p:spPr bwMode="auto">
            <a:xfrm>
              <a:off x="3515" y="120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Rectangle 17"/>
            <p:cNvSpPr>
              <a:spLocks noChangeArrowheads="1"/>
            </p:cNvSpPr>
            <p:nvPr/>
          </p:nvSpPr>
          <p:spPr bwMode="auto">
            <a:xfrm>
              <a:off x="3424" y="1331"/>
              <a:ext cx="149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修改模型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522663" y="5003254"/>
            <a:ext cx="1958975" cy="1162050"/>
            <a:chOff x="2167" y="2799"/>
            <a:chExt cx="1234" cy="732"/>
          </a:xfrm>
        </p:grpSpPr>
        <p:sp>
          <p:nvSpPr>
            <p:cNvPr id="39958" name="Rectangle 21"/>
            <p:cNvSpPr>
              <a:spLocks noChangeArrowheads="1"/>
            </p:cNvSpPr>
            <p:nvPr/>
          </p:nvSpPr>
          <p:spPr bwMode="auto">
            <a:xfrm>
              <a:off x="2167" y="2799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Rectangle 22"/>
            <p:cNvSpPr>
              <a:spLocks noChangeArrowheads="1"/>
            </p:cNvSpPr>
            <p:nvPr/>
          </p:nvSpPr>
          <p:spPr bwMode="auto">
            <a:xfrm>
              <a:off x="2426" y="2970"/>
              <a:ext cx="7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导师评测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论文撰写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3348038" y="1259929"/>
            <a:ext cx="1958975" cy="1162050"/>
            <a:chOff x="778" y="1187"/>
            <a:chExt cx="1234" cy="732"/>
          </a:xfrm>
        </p:grpSpPr>
        <p:sp>
          <p:nvSpPr>
            <p:cNvPr id="39953" name="Rectangle 11"/>
            <p:cNvSpPr>
              <a:spLocks noChangeArrowheads="1"/>
            </p:cNvSpPr>
            <p:nvPr/>
          </p:nvSpPr>
          <p:spPr bwMode="auto">
            <a:xfrm>
              <a:off x="778" y="1187"/>
              <a:ext cx="1234" cy="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2"/>
            <p:cNvSpPr>
              <a:spLocks noChangeArrowheads="1"/>
            </p:cNvSpPr>
            <p:nvPr/>
          </p:nvSpPr>
          <p:spPr bwMode="auto">
            <a:xfrm>
              <a:off x="823" y="1344"/>
              <a:ext cx="117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kumimoji="1"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</a:p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2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8100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1470025"/>
          </a:xfrm>
        </p:spPr>
        <p:txBody>
          <a:bodyPr/>
          <a:lstStyle/>
          <a:p>
            <a:r>
              <a:rPr lang="zh-CN" altLang="en-US" sz="2400" dirty="0" smtClean="0"/>
              <a:t>学到作学问的门径，这比得到一个职业还重要，一生受用不尽的。</a:t>
            </a:r>
            <a:r>
              <a:rPr lang="en-US" altLang="zh-CN" sz="2400" dirty="0" smtClean="0">
                <a:latin typeface="Arial" charset="0"/>
              </a:rPr>
              <a:t>——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启功丛稿</a:t>
            </a:r>
            <a:r>
              <a:rPr lang="en-US" altLang="zh-CN" sz="2400" dirty="0" smtClean="0">
                <a:latin typeface="Arial" charset="0"/>
              </a:rPr>
              <a:t>•</a:t>
            </a:r>
            <a:r>
              <a:rPr lang="zh-CN" altLang="en-US" sz="2400" dirty="0" smtClean="0"/>
              <a:t>题跋卷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，北京，中华书局，</a:t>
            </a:r>
            <a:r>
              <a:rPr lang="en-US" altLang="zh-CN" sz="2400" dirty="0" smtClean="0"/>
              <a:t>1999</a:t>
            </a:r>
            <a:r>
              <a:rPr lang="zh-CN" altLang="en-US" sz="2400" dirty="0" smtClean="0"/>
              <a:t>，页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什么是软件质量？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1539" y="5435291"/>
            <a:ext cx="8671462" cy="959071"/>
            <a:chOff x="2372557" y="1092701"/>
            <a:chExt cx="9851541" cy="677060"/>
          </a:xfrm>
        </p:grpSpPr>
        <p:sp>
          <p:nvSpPr>
            <p:cNvPr id="10" name="圆角矩形 9"/>
            <p:cNvSpPr/>
            <p:nvPr/>
          </p:nvSpPr>
          <p:spPr>
            <a:xfrm>
              <a:off x="2642986" y="1208200"/>
              <a:ext cx="9581112" cy="561561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软件满足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不同利益相关者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的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明确</a:t>
              </a:r>
              <a:r>
                <a:rPr lang="zh-CN" altLang="en-US" sz="2400" dirty="0">
                  <a:solidFill>
                    <a:srgbClr val="0066CC"/>
                  </a:solidFill>
                </a:rPr>
                <a:t>或</a:t>
              </a:r>
              <a:r>
                <a:rPr lang="zh-CN" altLang="en-US" sz="2400" dirty="0">
                  <a:solidFill>
                    <a:srgbClr val="FF0000"/>
                  </a:solidFill>
                </a:rPr>
                <a:t>隐含</a:t>
              </a:r>
              <a:r>
                <a:rPr lang="zh-CN" altLang="en-US" sz="2400" dirty="0">
                  <a:solidFill>
                    <a:srgbClr val="0066CC"/>
                  </a:solidFill>
                </a:rPr>
                <a:t>需求</a:t>
              </a:r>
              <a:r>
                <a:rPr lang="zh-CN" altLang="en-US" sz="2400" dirty="0" smtClean="0">
                  <a:solidFill>
                    <a:srgbClr val="0066CC"/>
                  </a:solidFill>
                </a:rPr>
                <a:t>的程度</a:t>
              </a:r>
              <a:endParaRPr lang="en-US" altLang="zh-CN" sz="2400" dirty="0">
                <a:solidFill>
                  <a:srgbClr val="0066CC"/>
                </a:solidFill>
              </a:endParaRPr>
            </a:p>
          </p:txBody>
        </p:sp>
        <p:sp>
          <p:nvSpPr>
            <p:cNvPr id="11" name="爆炸形 1 10"/>
            <p:cNvSpPr/>
            <p:nvPr/>
          </p:nvSpPr>
          <p:spPr>
            <a:xfrm rot="16445364">
              <a:off x="2438058" y="102720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724" y="1124745"/>
            <a:ext cx="8868756" cy="4248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1800" dirty="0"/>
              <a:t>定义</a:t>
            </a:r>
            <a:r>
              <a:rPr lang="en-US" altLang="zh-CN" sz="1800" dirty="0"/>
              <a:t>1</a:t>
            </a:r>
            <a:r>
              <a:rPr lang="zh-CN" altLang="en-US" sz="1800" dirty="0"/>
              <a:t>： </a:t>
            </a:r>
            <a:r>
              <a:rPr lang="en-US" altLang="zh-CN" sz="1800" dirty="0">
                <a:solidFill>
                  <a:srgbClr val="FF0000"/>
                </a:solidFill>
              </a:rPr>
              <a:t>degree</a:t>
            </a:r>
            <a:r>
              <a:rPr lang="en-US" altLang="zh-CN" sz="1800" dirty="0"/>
              <a:t> </a:t>
            </a:r>
            <a:r>
              <a:rPr lang="en-US" altLang="zh-CN" sz="1800"/>
              <a:t>to </a:t>
            </a:r>
            <a:r>
              <a:rPr lang="en-US" altLang="zh-CN" sz="1800" smtClean="0"/>
              <a:t>which </a:t>
            </a:r>
            <a:r>
              <a:rPr lang="en-US" altLang="zh-CN" sz="1800" dirty="0"/>
              <a:t>a system</a:t>
            </a:r>
            <a:r>
              <a:rPr lang="en-US" altLang="zh-CN" sz="1800"/>
              <a:t>, </a:t>
            </a:r>
            <a:r>
              <a:rPr lang="en-US" altLang="zh-CN" sz="1800" smtClean="0"/>
              <a:t>component</a:t>
            </a:r>
            <a:r>
              <a:rPr lang="en-US" altLang="zh-CN" sz="1800" dirty="0"/>
              <a:t>, </a:t>
            </a:r>
            <a:r>
              <a:rPr lang="en-US" altLang="zh-CN" sz="1800"/>
              <a:t>or </a:t>
            </a:r>
            <a:r>
              <a:rPr lang="en-US" altLang="zh-CN" sz="1800" smtClean="0"/>
              <a:t>process </a:t>
            </a:r>
            <a:r>
              <a:rPr lang="en-US" altLang="zh-CN" sz="1800">
                <a:solidFill>
                  <a:srgbClr val="FF0000"/>
                </a:solidFill>
              </a:rPr>
              <a:t>meets</a:t>
            </a:r>
            <a:r>
              <a:rPr lang="en-US" altLang="zh-CN" sz="1800"/>
              <a:t> </a:t>
            </a:r>
            <a:r>
              <a:rPr lang="en-US" altLang="zh-CN" sz="1800" smtClean="0"/>
              <a:t>specified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requirements  (IEEE 829-2008 IEEE Standard for Software and System </a:t>
            </a:r>
            <a:r>
              <a:rPr lang="en-US" altLang="zh-CN" sz="1800"/>
              <a:t>Test </a:t>
            </a:r>
            <a:r>
              <a:rPr lang="en-US" altLang="zh-CN" sz="1800" smtClean="0"/>
              <a:t>Documentation,3.1.25</a:t>
            </a:r>
            <a:r>
              <a:rPr lang="en-US" altLang="zh-CN" sz="18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1800" dirty="0"/>
              <a:t>定义</a:t>
            </a:r>
            <a:r>
              <a:rPr lang="en-US" altLang="zh-CN" sz="1800" dirty="0"/>
              <a:t>2</a:t>
            </a:r>
            <a:r>
              <a:rPr lang="zh-CN" altLang="en-US" sz="1800" dirty="0"/>
              <a:t>：</a:t>
            </a:r>
            <a:r>
              <a:rPr lang="en-US" altLang="zh-CN" sz="1800" dirty="0"/>
              <a:t> </a:t>
            </a:r>
            <a:r>
              <a:rPr lang="en-US" altLang="zh-CN" sz="1800" dirty="0">
                <a:solidFill>
                  <a:srgbClr val="FF0000"/>
                </a:solidFill>
              </a:rPr>
              <a:t>ability </a:t>
            </a:r>
            <a:r>
              <a:rPr lang="en-US" altLang="zh-CN" sz="1800" dirty="0"/>
              <a:t>of </a:t>
            </a:r>
            <a:r>
              <a:rPr lang="en-US" altLang="zh-CN" sz="1800"/>
              <a:t>a </a:t>
            </a:r>
            <a:r>
              <a:rPr lang="en-US" altLang="zh-CN" sz="1800" smtClean="0"/>
              <a:t>product</a:t>
            </a:r>
            <a:r>
              <a:rPr lang="en-US" altLang="zh-CN" sz="1800"/>
              <a:t>, </a:t>
            </a:r>
            <a:r>
              <a:rPr lang="en-US" altLang="zh-CN" sz="1800" smtClean="0"/>
              <a:t>service</a:t>
            </a:r>
            <a:r>
              <a:rPr lang="en-US" altLang="zh-CN" sz="1800" dirty="0"/>
              <a:t>, system</a:t>
            </a:r>
            <a:r>
              <a:rPr lang="en-US" altLang="zh-CN" sz="1800"/>
              <a:t>, </a:t>
            </a:r>
            <a:r>
              <a:rPr lang="en-US" altLang="zh-CN" sz="1800" smtClean="0"/>
              <a:t>component</a:t>
            </a:r>
            <a:r>
              <a:rPr lang="en-US" altLang="zh-CN" sz="1800" dirty="0"/>
              <a:t>, </a:t>
            </a:r>
            <a:r>
              <a:rPr lang="en-US" altLang="zh-CN" sz="1800"/>
              <a:t>or </a:t>
            </a:r>
            <a:r>
              <a:rPr lang="en-US" altLang="zh-CN" sz="1800" smtClean="0"/>
              <a:t>process </a:t>
            </a:r>
            <a:r>
              <a:rPr lang="en-US" altLang="zh-CN" sz="1800" dirty="0"/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meet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 smtClean="0"/>
              <a:t>customer </a:t>
            </a:r>
            <a:r>
              <a:rPr lang="en-US" altLang="zh-CN" sz="1800" dirty="0"/>
              <a:t>or user needs</a:t>
            </a:r>
            <a:r>
              <a:rPr lang="en-US" altLang="zh-CN" sz="1800"/>
              <a:t>, </a:t>
            </a:r>
            <a:r>
              <a:rPr lang="en-US" altLang="zh-CN" sz="1800" smtClean="0"/>
              <a:t>expectations</a:t>
            </a:r>
            <a:r>
              <a:rPr lang="en-US" altLang="zh-CN" sz="1800" dirty="0"/>
              <a:t>, or requirements  </a:t>
            </a:r>
            <a:r>
              <a:rPr lang="en-US" altLang="zh-CN" sz="1800"/>
              <a:t>(</a:t>
            </a:r>
            <a:r>
              <a:rPr lang="en-US" altLang="zh-CN" sz="1800" smtClean="0"/>
              <a:t>ISO/IEC/IEEE </a:t>
            </a:r>
            <a:r>
              <a:rPr lang="en-US" altLang="zh-CN" sz="1800" dirty="0"/>
              <a:t>24765:2010 Systems and software engineering-</a:t>
            </a:r>
            <a:r>
              <a:rPr lang="en-US" altLang="zh-CN" sz="1800"/>
              <a:t>-</a:t>
            </a:r>
            <a:r>
              <a:rPr lang="en-US" altLang="zh-CN" sz="1800" smtClean="0"/>
              <a:t>Vocabulary</a:t>
            </a:r>
            <a:r>
              <a:rPr lang="en-US" altLang="zh-CN" sz="1800" dirty="0"/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1800" dirty="0"/>
              <a:t>定义</a:t>
            </a:r>
            <a:r>
              <a:rPr lang="en-US" altLang="zh-CN" sz="1800" dirty="0"/>
              <a:t>3</a:t>
            </a:r>
            <a:r>
              <a:rPr lang="zh-CN" altLang="en-US" sz="1800" dirty="0"/>
              <a:t>：</a:t>
            </a:r>
            <a:r>
              <a:rPr lang="en-US" altLang="zh-CN" sz="1800" dirty="0"/>
              <a:t>  </a:t>
            </a:r>
            <a:r>
              <a:rPr lang="en-US" altLang="zh-CN" sz="1800" dirty="0">
                <a:solidFill>
                  <a:srgbClr val="FF0000"/>
                </a:solidFill>
              </a:rPr>
              <a:t>degree</a:t>
            </a:r>
            <a:r>
              <a:rPr lang="en-US" altLang="zh-CN" sz="1800" dirty="0"/>
              <a:t> </a:t>
            </a:r>
            <a:r>
              <a:rPr lang="en-US" altLang="zh-CN" sz="1800"/>
              <a:t>to </a:t>
            </a:r>
            <a:r>
              <a:rPr lang="en-US" altLang="zh-CN" sz="1800" smtClean="0"/>
              <a:t>which </a:t>
            </a:r>
            <a:r>
              <a:rPr lang="en-US" altLang="zh-CN" sz="1800" dirty="0"/>
              <a:t>the system </a:t>
            </a:r>
            <a:r>
              <a:rPr lang="en-US" altLang="zh-CN" sz="1800" dirty="0">
                <a:solidFill>
                  <a:srgbClr val="FF0000"/>
                </a:solidFill>
              </a:rPr>
              <a:t>satisfies</a:t>
            </a:r>
            <a:r>
              <a:rPr lang="en-US" altLang="zh-CN" sz="1800" dirty="0"/>
              <a:t> the </a:t>
            </a:r>
            <a:r>
              <a:rPr lang="en-US" altLang="zh-CN" sz="1800" dirty="0">
                <a:solidFill>
                  <a:srgbClr val="FF0000"/>
                </a:solidFill>
              </a:rPr>
              <a:t>stated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implied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needs</a:t>
            </a:r>
            <a:r>
              <a:rPr lang="en-US" altLang="zh-CN" sz="1800" dirty="0"/>
              <a:t> of its</a:t>
            </a:r>
            <a:br>
              <a:rPr lang="en-US" altLang="zh-CN" sz="1800" dirty="0"/>
            </a:br>
            <a:r>
              <a:rPr lang="en-US" altLang="zh-CN" sz="1800" dirty="0"/>
              <a:t>various </a:t>
            </a:r>
            <a:r>
              <a:rPr lang="en-US" altLang="zh-CN" sz="1800" dirty="0">
                <a:solidFill>
                  <a:srgbClr val="FF0000"/>
                </a:solidFill>
              </a:rPr>
              <a:t>stakeholders</a:t>
            </a:r>
            <a:r>
              <a:rPr lang="en-US" altLang="zh-CN" sz="1800" dirty="0"/>
              <a:t>, and thus provides value  </a:t>
            </a:r>
            <a:r>
              <a:rPr lang="en-US" altLang="zh-CN" sz="1800"/>
              <a:t>(</a:t>
            </a:r>
            <a:r>
              <a:rPr lang="en-US" altLang="zh-CN" sz="1800" smtClean="0"/>
              <a:t>ISO/IEC </a:t>
            </a:r>
            <a:r>
              <a:rPr lang="en-US" altLang="zh-CN" sz="1800" dirty="0"/>
              <a:t>25010:2011 Systems and software engineering--Systems and software Quality Requirements and Evaluation (</a:t>
            </a:r>
            <a:r>
              <a:rPr lang="en-US" altLang="zh-CN" sz="1800" dirty="0" err="1"/>
              <a:t>SQuaRE</a:t>
            </a:r>
            <a:r>
              <a:rPr lang="en-US" altLang="zh-CN" sz="1800" dirty="0"/>
              <a:t>)--System and software quality models, 3.1</a:t>
            </a:r>
            <a:r>
              <a:rPr lang="en-US" altLang="zh-CN" sz="1800" dirty="0" smtClean="0"/>
              <a:t>)</a:t>
            </a:r>
            <a:endParaRPr lang="en-US" altLang="zh-CN" sz="1800" dirty="0" smtClean="0">
              <a:solidFill>
                <a:srgbClr val="000000"/>
              </a:solidFill>
              <a:latin typeface="Verdana-Italic"/>
            </a:endParaRPr>
          </a:p>
          <a:p>
            <a:r>
              <a:rPr lang="zh-CN" altLang="en-US" sz="1800" dirty="0" smtClean="0"/>
              <a:t>定义</a:t>
            </a:r>
            <a:r>
              <a:rPr lang="en-US" altLang="zh-CN" sz="1800" dirty="0"/>
              <a:t>4</a:t>
            </a:r>
            <a:r>
              <a:rPr lang="zh-CN" altLang="en-US" sz="1800" dirty="0"/>
              <a:t>：</a:t>
            </a:r>
            <a:r>
              <a:rPr lang="en-US" altLang="zh-CN" sz="1800" dirty="0"/>
              <a:t> </a:t>
            </a:r>
            <a:r>
              <a:rPr lang="en-US" altLang="zh-CN" sz="1800" dirty="0">
                <a:solidFill>
                  <a:srgbClr val="FF0000"/>
                </a:solidFill>
              </a:rPr>
              <a:t>degree</a:t>
            </a:r>
            <a:r>
              <a:rPr lang="en-US" altLang="zh-CN" sz="1800" dirty="0"/>
              <a:t> </a:t>
            </a:r>
            <a:r>
              <a:rPr lang="en-US" altLang="zh-CN" sz="1800"/>
              <a:t>to </a:t>
            </a:r>
            <a:r>
              <a:rPr lang="en-US" altLang="zh-CN" sz="1800" smtClean="0"/>
              <a:t>which </a:t>
            </a:r>
            <a:r>
              <a:rPr lang="en-US" altLang="zh-CN" sz="1800" dirty="0"/>
              <a:t>a system</a:t>
            </a:r>
            <a:r>
              <a:rPr lang="en-US" altLang="zh-CN" sz="1800"/>
              <a:t>, </a:t>
            </a:r>
            <a:r>
              <a:rPr lang="en-US" altLang="zh-CN" sz="1800" smtClean="0"/>
              <a:t>component</a:t>
            </a:r>
            <a:r>
              <a:rPr lang="en-US" altLang="zh-CN" sz="1800" dirty="0"/>
              <a:t>, </a:t>
            </a:r>
            <a:r>
              <a:rPr lang="en-US" altLang="zh-CN" sz="1800"/>
              <a:t>or </a:t>
            </a:r>
            <a:r>
              <a:rPr lang="en-US" altLang="zh-CN" sz="1800" smtClean="0"/>
              <a:t>process </a:t>
            </a:r>
            <a:r>
              <a:rPr lang="en-US" altLang="zh-CN" sz="1800">
                <a:solidFill>
                  <a:srgbClr val="FF0000"/>
                </a:solidFill>
              </a:rPr>
              <a:t>meets</a:t>
            </a:r>
            <a:r>
              <a:rPr lang="en-US" altLang="zh-CN" sz="1800"/>
              <a:t> </a:t>
            </a:r>
            <a:r>
              <a:rPr lang="en-US" altLang="zh-CN" sz="1800" smtClean="0"/>
              <a:t>customer </a:t>
            </a:r>
            <a:r>
              <a:rPr lang="en-US" altLang="zh-CN" sz="1800" dirty="0"/>
              <a:t>or </a:t>
            </a:r>
            <a:r>
              <a:rPr lang="en-US" altLang="zh-CN" sz="1800" dirty="0" smtClean="0"/>
              <a:t>user needs </a:t>
            </a:r>
            <a:r>
              <a:rPr lang="en-US" altLang="zh-CN" sz="1800"/>
              <a:t>or </a:t>
            </a:r>
            <a:r>
              <a:rPr lang="en-US" altLang="zh-CN" sz="1800" smtClean="0"/>
              <a:t>expectations</a:t>
            </a:r>
            <a:r>
              <a:rPr lang="en-US" altLang="zh-CN" sz="1800" dirty="0"/>
              <a:t>  (IEEE 829-2008 IEEE Standard for Software and System </a:t>
            </a:r>
            <a:r>
              <a:rPr lang="en-US" altLang="zh-CN" sz="1800"/>
              <a:t>Test </a:t>
            </a:r>
            <a:r>
              <a:rPr lang="en-US" altLang="zh-CN" sz="1800" smtClean="0"/>
              <a:t>Documentation,3.1.25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69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软件产品质量与软件过程质量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8169" y="5189383"/>
            <a:ext cx="8671462" cy="959071"/>
            <a:chOff x="2372557" y="1092701"/>
            <a:chExt cx="9851541" cy="677060"/>
          </a:xfrm>
        </p:grpSpPr>
        <p:sp>
          <p:nvSpPr>
            <p:cNvPr id="5" name="圆角矩形 4"/>
            <p:cNvSpPr/>
            <p:nvPr/>
          </p:nvSpPr>
          <p:spPr>
            <a:xfrm>
              <a:off x="2642986" y="1208200"/>
              <a:ext cx="9581112" cy="561561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FontTx/>
                <a:buNone/>
                <a:defRPr/>
              </a:pPr>
              <a:r>
                <a:rPr lang="zh-CN" altLang="en-US" sz="2400" dirty="0" smtClean="0">
                  <a:solidFill>
                    <a:srgbClr val="0066CC"/>
                  </a:solidFill>
                </a:rPr>
                <a:t>本次报告中的“软件质量”与“软件质量模型”均针对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软件产品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爆炸形 1 5"/>
            <p:cNvSpPr/>
            <p:nvPr/>
          </p:nvSpPr>
          <p:spPr>
            <a:xfrm rot="16445364">
              <a:off x="2438058" y="1027200"/>
              <a:ext cx="352459" cy="48346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198195" y="4264865"/>
            <a:ext cx="25648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eaLnBrk="1" hangingPunct="1">
              <a:defRPr sz="20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9pPr>
          </a:lstStyle>
          <a:p>
            <a:r>
              <a:rPr lang="zh-CN" altLang="en-US" dirty="0"/>
              <a:t>软件产品：代码和文档</a:t>
            </a:r>
            <a:endParaRPr lang="en-US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153417" y="4284242"/>
            <a:ext cx="2691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eaLnBrk="1" hangingPunct="1">
              <a:defRPr sz="20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9pPr>
          </a:lstStyle>
          <a:p>
            <a:r>
              <a:rPr lang="zh-CN" altLang="en-US" dirty="0"/>
              <a:t>软件过程</a:t>
            </a:r>
            <a:r>
              <a:rPr lang="en-US" altLang="zh-CN" dirty="0"/>
              <a:t>: CMM/CMMI</a:t>
            </a:r>
            <a:endParaRPr lang="en-US" dirty="0"/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 rot="21573676">
            <a:off x="6991286" y="2809884"/>
            <a:ext cx="193284" cy="1323522"/>
            <a:chOff x="-1445" y="3952"/>
            <a:chExt cx="91" cy="764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-1399" y="4081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-1445" y="3952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455403" y="2712992"/>
            <a:ext cx="193284" cy="1335649"/>
            <a:chOff x="-1675" y="2577"/>
            <a:chExt cx="91" cy="771"/>
          </a:xfrm>
        </p:grpSpPr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-1629" y="2713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61146" y="1516821"/>
            <a:ext cx="2213748" cy="109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sz="2000" b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sz="2000" b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</a:t>
            </a:r>
            <a:endParaRPr lang="en-US" sz="2000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</a:t>
            </a:r>
          </a:p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27327" y="1491421"/>
            <a:ext cx="2289089" cy="109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sz="2000" b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sz="2000" b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</a:t>
            </a:r>
            <a:endParaRPr lang="en-US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</a:t>
            </a:r>
            <a:r>
              <a:rPr lang="en-US" sz="2000" b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endParaRPr lang="en-US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083264" y="1446971"/>
            <a:ext cx="3011487" cy="903287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105506" y="1558096"/>
            <a:ext cx="2997167" cy="72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Development</a:t>
            </a:r>
          </a:p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sz="2000" b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en-US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606764" y="1885121"/>
            <a:ext cx="2438400" cy="0"/>
          </a:xfrm>
          <a:prstGeom prst="line">
            <a:avLst/>
          </a:prstGeom>
          <a:noFill/>
          <a:ln w="38100">
            <a:solidFill>
              <a:srgbClr val="6C7373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094751" y="1851783"/>
            <a:ext cx="2159000" cy="0"/>
          </a:xfrm>
          <a:prstGeom prst="line">
            <a:avLst/>
          </a:prstGeom>
          <a:noFill/>
          <a:ln w="38100">
            <a:solidFill>
              <a:srgbClr val="6C7373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Trebuchet MS" panose="020B0603020202090204" pitchFamily="34" charset="0"/>
                <a:ea typeface="+mn-ea"/>
                <a:cs typeface="+mn-cs"/>
              </a:defRPr>
            </a:lvl9pPr>
          </a:lstStyle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70027" y="4257797"/>
            <a:ext cx="1795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rebuchet MS" panose="020B0603020202090204" pitchFamily="34" charset="0"/>
              </a:defRPr>
            </a:lvl9pPr>
          </a:lstStyle>
          <a:p>
            <a:pPr eaLnBrk="1" hangingPunct="1"/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需求与需求变更</a:t>
            </a:r>
            <a:endParaRPr lang="en-US" sz="20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1474425" y="2733373"/>
            <a:ext cx="193284" cy="1335649"/>
            <a:chOff x="-1675" y="2577"/>
            <a:chExt cx="91" cy="771"/>
          </a:xfrm>
        </p:grpSpPr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V="1">
              <a:off x="-1629" y="2713"/>
              <a:ext cx="0" cy="6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26"/>
            <p:cNvSpPr>
              <a:spLocks noChangeArrowheads="1"/>
            </p:cNvSpPr>
            <p:nvPr/>
          </p:nvSpPr>
          <p:spPr bwMode="auto">
            <a:xfrm>
              <a:off x="-1675" y="2577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rebuchet MS" panose="020B0603020202090204" pitchFamily="34" charset="0"/>
                </a:defRPr>
              </a:lvl9pPr>
            </a:lstStyle>
            <a:p>
              <a:pPr eaLnBrk="1" hangingPunct="1"/>
              <a:endParaRPr 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914796" y="2328463"/>
            <a:ext cx="127105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spcBef>
                <a:spcPts val="900"/>
              </a:spcBef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AutoShape 48"/>
          <p:cNvSpPr>
            <a:spLocks noChangeArrowheads="1"/>
          </p:cNvSpPr>
          <p:nvPr/>
        </p:nvSpPr>
        <p:spPr bwMode="gray">
          <a:xfrm>
            <a:off x="1441426" y="564357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AutoShape 49"/>
          <p:cNvSpPr>
            <a:spLocks noChangeArrowheads="1"/>
          </p:cNvSpPr>
          <p:nvPr/>
        </p:nvSpPr>
        <p:spPr bwMode="gray">
          <a:xfrm>
            <a:off x="2151040" y="48799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AutoShape 50"/>
          <p:cNvSpPr>
            <a:spLocks noChangeArrowheads="1"/>
          </p:cNvSpPr>
          <p:nvPr/>
        </p:nvSpPr>
        <p:spPr bwMode="gray">
          <a:xfrm>
            <a:off x="2438400" y="40671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AutoShape 51"/>
          <p:cNvSpPr>
            <a:spLocks noChangeArrowheads="1"/>
          </p:cNvSpPr>
          <p:nvPr/>
        </p:nvSpPr>
        <p:spPr bwMode="gray">
          <a:xfrm>
            <a:off x="2438416" y="3198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AutoShape 52"/>
          <p:cNvSpPr>
            <a:spLocks noChangeArrowheads="1"/>
          </p:cNvSpPr>
          <p:nvPr/>
        </p:nvSpPr>
        <p:spPr bwMode="gray">
          <a:xfrm>
            <a:off x="2224102" y="2428895"/>
            <a:ext cx="4276724" cy="500039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软件质量模型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3" name="Group 53"/>
          <p:cNvGrpSpPr>
            <a:grpSpLocks/>
          </p:cNvGrpSpPr>
          <p:nvPr/>
        </p:nvGrpSpPr>
        <p:grpSpPr bwMode="auto">
          <a:xfrm>
            <a:off x="1906602" y="2517795"/>
            <a:ext cx="381000" cy="381000"/>
            <a:chOff x="2078" y="1680"/>
            <a:chExt cx="1615" cy="1615"/>
          </a:xfrm>
        </p:grpSpPr>
        <p:sp>
          <p:nvSpPr>
            <p:cNvPr id="516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60"/>
          <p:cNvGrpSpPr>
            <a:grpSpLocks/>
          </p:cNvGrpSpPr>
          <p:nvPr/>
        </p:nvGrpSpPr>
        <p:grpSpPr bwMode="auto">
          <a:xfrm>
            <a:off x="2133616" y="3305195"/>
            <a:ext cx="381000" cy="381000"/>
            <a:chOff x="2078" y="1680"/>
            <a:chExt cx="1615" cy="1615"/>
          </a:xfrm>
        </p:grpSpPr>
        <p:sp>
          <p:nvSpPr>
            <p:cNvPr id="51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5" name="Group 67"/>
          <p:cNvGrpSpPr>
            <a:grpSpLocks/>
          </p:cNvGrpSpPr>
          <p:nvPr/>
        </p:nvGrpSpPr>
        <p:grpSpPr bwMode="auto">
          <a:xfrm>
            <a:off x="2133600" y="4143395"/>
            <a:ext cx="381000" cy="381000"/>
            <a:chOff x="2078" y="1680"/>
            <a:chExt cx="1615" cy="1615"/>
          </a:xfrm>
        </p:grpSpPr>
        <p:sp>
          <p:nvSpPr>
            <p:cNvPr id="515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6" name="Group 74"/>
          <p:cNvGrpSpPr>
            <a:grpSpLocks/>
          </p:cNvGrpSpPr>
          <p:nvPr/>
        </p:nvGrpSpPr>
        <p:grpSpPr bwMode="auto">
          <a:xfrm>
            <a:off x="1814490" y="4981595"/>
            <a:ext cx="381000" cy="381000"/>
            <a:chOff x="2078" y="1680"/>
            <a:chExt cx="1615" cy="1615"/>
          </a:xfrm>
        </p:grpSpPr>
        <p:sp>
          <p:nvSpPr>
            <p:cNvPr id="514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7" name="Group 81"/>
          <p:cNvGrpSpPr>
            <a:grpSpLocks/>
          </p:cNvGrpSpPr>
          <p:nvPr/>
        </p:nvGrpSpPr>
        <p:grpSpPr bwMode="auto">
          <a:xfrm>
            <a:off x="1142976" y="5692791"/>
            <a:ext cx="355600" cy="381000"/>
            <a:chOff x="2078" y="1680"/>
            <a:chExt cx="1615" cy="1615"/>
          </a:xfrm>
        </p:grpSpPr>
        <p:sp>
          <p:nvSpPr>
            <p:cNvPr id="5138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9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1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43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AutoShape 50"/>
          <p:cNvSpPr>
            <a:spLocks noChangeArrowheads="1"/>
          </p:cNvSpPr>
          <p:nvPr/>
        </p:nvSpPr>
        <p:spPr bwMode="gray">
          <a:xfrm>
            <a:off x="1438284" y="16351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1133484" y="1711316"/>
            <a:ext cx="381000" cy="381000"/>
            <a:chOff x="2078" y="1680"/>
            <a:chExt cx="1615" cy="1615"/>
          </a:xfrm>
        </p:grpSpPr>
        <p:sp>
          <p:nvSpPr>
            <p:cNvPr id="4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6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的PPT模板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国外精美的PPT模板</Template>
  <TotalTime>15862</TotalTime>
  <Words>3868</Words>
  <Application>Microsoft Office PowerPoint</Application>
  <PresentationFormat>全屏显示(4:3)</PresentationFormat>
  <Paragraphs>847</Paragraphs>
  <Slides>66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Verdana-Italic</vt:lpstr>
      <vt:lpstr>宋体</vt:lpstr>
      <vt:lpstr>微软雅黑</vt:lpstr>
      <vt:lpstr>Arial</vt:lpstr>
      <vt:lpstr>Calibri</vt:lpstr>
      <vt:lpstr>Cambria Math</vt:lpstr>
      <vt:lpstr>Gill Sans MT</vt:lpstr>
      <vt:lpstr>Times New Roman</vt:lpstr>
      <vt:lpstr>Verdana</vt:lpstr>
      <vt:lpstr>Wingdings</vt:lpstr>
      <vt:lpstr>国外精美的PPT模板</vt:lpstr>
      <vt:lpstr>1_自定义设计方案</vt:lpstr>
      <vt:lpstr>自定义设计方案</vt:lpstr>
      <vt:lpstr>浅谈软件质量模型</vt:lpstr>
      <vt:lpstr>我的研究兴趣</vt:lpstr>
      <vt:lpstr>几个困惑</vt:lpstr>
      <vt:lpstr>本次课涉及到的概念、方法与技术一览</vt:lpstr>
      <vt:lpstr>内容目录</vt:lpstr>
      <vt:lpstr>内容目录</vt:lpstr>
      <vt:lpstr>什么是软件质量？</vt:lpstr>
      <vt:lpstr>软件产品质量与软件过程质量</vt:lpstr>
      <vt:lpstr>内容目录</vt:lpstr>
      <vt:lpstr>软件质量面临的困境</vt:lpstr>
      <vt:lpstr>什么是软件质量模型?</vt:lpstr>
      <vt:lpstr>典型软件质量模型一览</vt:lpstr>
      <vt:lpstr>软件质量模型的分类</vt:lpstr>
      <vt:lpstr>软件质量定义模型：ISO 9126</vt:lpstr>
      <vt:lpstr>软件质量定义模型： ISO 9126</vt:lpstr>
      <vt:lpstr>内容目录</vt:lpstr>
      <vt:lpstr>从一个调查报告说起</vt:lpstr>
      <vt:lpstr>What’s wrong with standards?</vt:lpstr>
      <vt:lpstr>原因：一个鸿沟</vt:lpstr>
      <vt:lpstr>软件质量评估模型（SQAM）</vt:lpstr>
      <vt:lpstr>SQAM的一般思路</vt:lpstr>
      <vt:lpstr>一个也许是目前最被认可的SQAM</vt:lpstr>
      <vt:lpstr>SQALE详解—技术债务</vt:lpstr>
      <vt:lpstr>SQALE详解—从结果说起（项目级）</vt:lpstr>
      <vt:lpstr>SQALE详解—从结果说起（模块/包与文件级）</vt:lpstr>
      <vt:lpstr>SQALE详解—三层结构</vt:lpstr>
      <vt:lpstr>SQALE详解—三层结构（以Java为例)</vt:lpstr>
      <vt:lpstr>SQALE详解—编程规则修复函数表</vt:lpstr>
      <vt:lpstr>SQALE详解—方法Overview</vt:lpstr>
      <vt:lpstr>SQALE详解—方法Overview</vt:lpstr>
      <vt:lpstr>SQALE详解—方法Overview</vt:lpstr>
      <vt:lpstr>SQALE详解—高层特征计算方法（两个视角）</vt:lpstr>
      <vt:lpstr>SQALE详解—计算方法</vt:lpstr>
      <vt:lpstr>SQALE Rating</vt:lpstr>
      <vt:lpstr>SQALE 总结</vt:lpstr>
      <vt:lpstr>内容目录</vt:lpstr>
      <vt:lpstr>软件质量预测模型</vt:lpstr>
      <vt:lpstr>软件质量预测模型中的典型：软件缺陷预测</vt:lpstr>
      <vt:lpstr>软件缺陷预测模型的一般方法（1/6）</vt:lpstr>
      <vt:lpstr>软件缺陷预测模型的一般方法（2/6）</vt:lpstr>
      <vt:lpstr>软件缺陷预测模型的一般方法（3/6）</vt:lpstr>
      <vt:lpstr>软件缺陷预测模型的一般方法（4/6）</vt:lpstr>
      <vt:lpstr>软件缺陷预测模型的一般方法（5/6）</vt:lpstr>
      <vt:lpstr>软件缺陷预测模型的一般方法（6/6）</vt:lpstr>
      <vt:lpstr>软件缺陷预测模型总结</vt:lpstr>
      <vt:lpstr>软件缺陷预测模型总结</vt:lpstr>
      <vt:lpstr>内容目录</vt:lpstr>
      <vt:lpstr>工作一：软件质量评估模型综述（1/5）</vt:lpstr>
      <vt:lpstr>工作一：软件质量评估模型综述（2/5）</vt:lpstr>
      <vt:lpstr>工作一：软件质量评估模型综述（3/5）</vt:lpstr>
      <vt:lpstr>工作一：软件质量评估模型综述（4/5）</vt:lpstr>
      <vt:lpstr>工作一：软件质量评估模型综述（5/5）</vt:lpstr>
      <vt:lpstr>工作二：基于迁移学习的软件可维护性预测研究（1/4）</vt:lpstr>
      <vt:lpstr>工作二：基于迁移学习的软件可维护性预测研究（2/4）</vt:lpstr>
      <vt:lpstr>工作二：基于迁移学习的软件可维护性预测研究（3/4）</vt:lpstr>
      <vt:lpstr>工作二：基于迁移学习的软件可维护性预测研究（4/4）</vt:lpstr>
      <vt:lpstr>工作三：警告与软件缺陷的关联研究</vt:lpstr>
      <vt:lpstr>工作四：度量元到高层质量的语义映射研究(1/2)</vt:lpstr>
      <vt:lpstr>工作四：度量元到高层质量的语义映射研究(2/2)</vt:lpstr>
      <vt:lpstr>内容目录</vt:lpstr>
      <vt:lpstr>软件质量模型发展趋势</vt:lpstr>
      <vt:lpstr>软件工程与科研的关系</vt:lpstr>
      <vt:lpstr>研究的过程模型-瀑布模型</vt:lpstr>
      <vt:lpstr>研究的过程模型-原型模型</vt:lpstr>
      <vt:lpstr>研究的过程模型-敏捷模型</vt:lpstr>
      <vt:lpstr>学到作学问的门径，这比得到一个职业还重要，一生受用不尽的。——（《启功丛稿•题跋卷》，北京，中华书局，1999，页1。）</vt:lpstr>
    </vt:vector>
  </TitlesOfParts>
  <Company>BBS.SUDA123.COM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张小洪</dc:creator>
  <cp:lastModifiedBy>鄢萌</cp:lastModifiedBy>
  <cp:revision>329</cp:revision>
  <dcterms:created xsi:type="dcterms:W3CDTF">2012-04-10T14:30:31Z</dcterms:created>
  <dcterms:modified xsi:type="dcterms:W3CDTF">2015-09-15T07:31:04Z</dcterms:modified>
</cp:coreProperties>
</file>